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  <p:sldMasterId id="2147483652" r:id="rId2"/>
  </p:sldMasterIdLst>
  <p:notesMasterIdLst>
    <p:notesMasterId r:id="rId3"/>
  </p:notesMasterIdLst>
  <p:sldIdLst>
    <p:sldId id="256" r:id="rId4"/>
    <p:sldId id="257" r:id="rId5"/>
    <p:sldId id="258" r:id="rId6"/>
    <p:sldId id="259" r:id="rId7"/>
    <p:sldId id="295" r:id="rId8"/>
    <p:sldId id="359" r:id="rId9"/>
    <p:sldId id="518" r:id="rId10"/>
    <p:sldId id="302" r:id="rId11"/>
    <p:sldId id="498" r:id="rId12"/>
    <p:sldId id="499" r:id="rId13"/>
    <p:sldId id="297" r:id="rId14"/>
    <p:sldId id="519" r:id="rId15"/>
    <p:sldId id="521" r:id="rId16"/>
    <p:sldId id="522" r:id="rId17"/>
    <p:sldId id="523" r:id="rId18"/>
    <p:sldId id="524" r:id="rId19"/>
    <p:sldId id="500" r:id="rId20"/>
    <p:sldId id="501" r:id="rId21"/>
    <p:sldId id="503" r:id="rId22"/>
    <p:sldId id="527" r:id="rId23"/>
    <p:sldId id="531" r:id="rId24"/>
    <p:sldId id="505" r:id="rId25"/>
    <p:sldId id="507" r:id="rId26"/>
    <p:sldId id="510" r:id="rId27"/>
    <p:sldId id="512" r:id="rId28"/>
    <p:sldId id="278" r:id="rId29"/>
    <p:sldId id="526" r:id="rId30"/>
    <p:sldId id="528" r:id="rId31"/>
    <p:sldId id="529" r:id="rId32"/>
    <p:sldId id="532" r:id="rId33"/>
    <p:sldId id="530" r:id="rId34"/>
    <p:sldId id="281" r:id="rId35"/>
  </p:sldIdLst>
  <p:sldSz cx="12192000" cy="6858000"/>
  <p:notesSz cx="6858000" cy="9144000"/>
  <p:embeddedFontLst>
    <p:embeddedFont>
      <p:font typeface="汉仪尚巍手书W" panose="00020600040101010101" pitchFamily="18" charset="-122"/>
      <p:regular r:id="rId37"/>
    </p:embeddedFont>
    <p:embeddedFont>
      <p:font typeface="楷体" panose="02010609060101010101" pitchFamily="49" charset="-122"/>
      <p:regular r:id="rId38"/>
    </p:embeddedFont>
    <p:embeddedFont>
      <p:font typeface="等线" panose="02010600030101010101" charset="-122"/>
      <p:regular r:id="rId39"/>
    </p:embeddedFont>
    <p:embeddedFont>
      <p:font typeface="微软雅黑" panose="020B0503020204020204" charset="-122"/>
      <p:regular r:id="rId40"/>
    </p:embeddedFont>
    <p:embeddedFont>
      <p:font typeface="等线 Light" panose="02010600030101010101" charset="-122"/>
      <p:regular r:id="rId41"/>
    </p:embeddedFont>
    <p:embeddedFont>
      <p:font typeface="Calibri" panose="020F0502020204030204" charset="0"/>
      <p:regular r:id="rId42"/>
      <p:bold r:id="rId43"/>
      <p:italic r:id="rId44"/>
      <p:boldItalic r:id="rId45"/>
    </p:embeddedFont>
    <p:embeddedFont>
      <p:font typeface="华文彩云" panose="02010800040101010101" pitchFamily="2" charset="-122"/>
      <p:regular r:id="rId46"/>
    </p:embeddedFont>
    <p:embeddedFont>
      <p:font typeface="华文宋体" panose="02010600040101010101" pitchFamily="2" charset="-122"/>
      <p:regular r:id="rId47"/>
    </p:embeddedFont>
    <p:embeddedFont>
      <p:font typeface="黑体" panose="02010609060101010101" pitchFamily="49" charset="-122"/>
      <p:regular r:id="rId48"/>
    </p:embeddedFont>
    <p:embeddedFont>
      <p:font typeface="隶书" panose="02010509060101010101" pitchFamily="49" charset="-122"/>
      <p:regular r:id="rId49"/>
    </p:embeddedFont>
    <p:embeddedFont>
      <p:font typeface="华文仿宋" panose="02010600040101010101" pitchFamily="2" charset="-122"/>
      <p:regular r:id="rId50"/>
    </p:embeddedFont>
    <p:embeddedFont>
      <p:font typeface="Wingdings 2" panose="05020102010507070707" pitchFamily="18" charset="2"/>
      <p:regular r:id="rId51"/>
    </p:embeddedFont>
    <p:embeddedFont>
      <p:font typeface="华文细黑" panose="02010600040101010101" pitchFamily="2" charset="-122"/>
      <p:regular r:id="rId52"/>
    </p:embeddedFont>
    <p:embeddedFont>
      <p:font typeface="华文中宋" panose="02010600040101010101" pitchFamily="2" charset="-122"/>
      <p:regular r:id="rId53"/>
    </p:embeddedFont>
  </p:embeddedFontLst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-726" y="-96"/>
      </p:cViewPr>
      <p:guideLst>
        <p:guide orient="horz" pos="215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tags" Target="tags/tag74.xml" /><Relationship Id="rId37" Type="http://schemas.openxmlformats.org/officeDocument/2006/relationships/font" Target="fonts/font1.fntdata" /><Relationship Id="rId38" Type="http://schemas.openxmlformats.org/officeDocument/2006/relationships/font" Target="fonts/font2.fntdata" /><Relationship Id="rId39" Type="http://schemas.openxmlformats.org/officeDocument/2006/relationships/font" Target="fonts/font3.fntdata" /><Relationship Id="rId4" Type="http://schemas.openxmlformats.org/officeDocument/2006/relationships/slide" Target="slides/slide1.xml" /><Relationship Id="rId40" Type="http://schemas.openxmlformats.org/officeDocument/2006/relationships/font" Target="fonts/font4.fntdata" /><Relationship Id="rId41" Type="http://schemas.openxmlformats.org/officeDocument/2006/relationships/font" Target="fonts/font5.fntdata" /><Relationship Id="rId42" Type="http://schemas.openxmlformats.org/officeDocument/2006/relationships/font" Target="fonts/font6.fntdata" /><Relationship Id="rId43" Type="http://schemas.openxmlformats.org/officeDocument/2006/relationships/font" Target="fonts/font7.fntdata" /><Relationship Id="rId44" Type="http://schemas.openxmlformats.org/officeDocument/2006/relationships/font" Target="fonts/font8.fntdata" /><Relationship Id="rId45" Type="http://schemas.openxmlformats.org/officeDocument/2006/relationships/font" Target="fonts/font9.fntdata" /><Relationship Id="rId46" Type="http://schemas.openxmlformats.org/officeDocument/2006/relationships/font" Target="fonts/font10.fntdata" /><Relationship Id="rId47" Type="http://schemas.openxmlformats.org/officeDocument/2006/relationships/font" Target="fonts/font11.fntdata" /><Relationship Id="rId48" Type="http://schemas.openxmlformats.org/officeDocument/2006/relationships/font" Target="fonts/font12.fntdata" /><Relationship Id="rId49" Type="http://schemas.openxmlformats.org/officeDocument/2006/relationships/font" Target="fonts/font13.fntdata" /><Relationship Id="rId5" Type="http://schemas.openxmlformats.org/officeDocument/2006/relationships/slide" Target="slides/slide2.xml" /><Relationship Id="rId50" Type="http://schemas.openxmlformats.org/officeDocument/2006/relationships/font" Target="fonts/font14.fntdata" /><Relationship Id="rId51" Type="http://schemas.openxmlformats.org/officeDocument/2006/relationships/font" Target="fonts/font15.fntdata" /><Relationship Id="rId52" Type="http://schemas.openxmlformats.org/officeDocument/2006/relationships/font" Target="fonts/font16.fntdata" /><Relationship Id="rId53" Type="http://schemas.openxmlformats.org/officeDocument/2006/relationships/font" Target="fonts/font17.fntdata" /><Relationship Id="rId54" Type="http://schemas.openxmlformats.org/officeDocument/2006/relationships/presProps" Target="presProps.xml" /><Relationship Id="rId55" Type="http://schemas.openxmlformats.org/officeDocument/2006/relationships/viewProps" Target="viewProps.xml" /><Relationship Id="rId56" Type="http://schemas.openxmlformats.org/officeDocument/2006/relationships/theme" Target="theme/theme1.xml" /><Relationship Id="rId57" Type="http://schemas.openxmlformats.org/officeDocument/2006/relationships/tableStyles" Target="tableStyles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10E540-9A5B-4B14-9310-802C6295F63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D0BDB7-32E4-4B43-96AE-0AD9C235D55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D0BDB7-32E4-4B43-96AE-0AD9C235D55F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 txBox="1"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 txBox="1"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D0BDB7-32E4-4B43-96AE-0AD9C235D55F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D0BDB7-32E4-4B43-96AE-0AD9C235D55F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 txBox="1"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D0BDB7-32E4-4B43-96AE-0AD9C235D55F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D0BDB7-32E4-4B43-96AE-0AD9C235D55F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D0BDB7-32E4-4B43-96AE-0AD9C235D55F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D0BDB7-32E4-4B43-96AE-0AD9C235D55F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D0BDB7-32E4-4B43-96AE-0AD9C235D55F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D0BDB7-32E4-4B43-96AE-0AD9C235D55F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D0BDB7-32E4-4B43-96AE-0AD9C235D55F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D0BDB7-32E4-4B43-96AE-0AD9C235D55F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 txBox="1"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D0BDB7-32E4-4B43-96AE-0AD9C235D55F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microsoft.com/office/2007/relationships/hdphoto" Target="../media/image6.wdp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2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microsoft.com/office/2007/relationships/hdphoto" Target="../media/image6.wdp" /><Relationship Id="rId7" Type="http://schemas.openxmlformats.org/officeDocument/2006/relationships/slideMaster" Target="../slideMasters/slideMaster2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jpeg" /><Relationship Id="rId2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包含 墙壁, 地面  已生成高可信度的说明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图片包含 墙壁, 地面  已生成高可信度的说明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5758" y="271900"/>
            <a:ext cx="11543607" cy="628119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图片包含 墙壁, 地面  已生成高可信度的说明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5758" y="271900"/>
            <a:ext cx="11543607" cy="6281193"/>
          </a:xfrm>
          <a:prstGeom prst="rect">
            <a:avLst/>
          </a:prstGeom>
        </p:spPr>
      </p:pic>
      <p:pic>
        <p:nvPicPr>
          <p:cNvPr id="4" name="图片 3" descr="图片包含 鲜花, 餐桌, 室内, 花瓶  已生成极高可信度的说明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11991" y="-2019825"/>
            <a:ext cx="3815962" cy="52463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663890" y="5020887"/>
            <a:ext cx="1528110" cy="20545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r="49722" b="30476"/>
          <a:stretch>
            <a:fillRect/>
          </a:stretch>
        </p:blipFill>
        <p:spPr>
          <a:xfrm>
            <a:off x="0" y="4788130"/>
            <a:ext cx="1952637" cy="206986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包含 墙壁, 地面  已生成高可信度的说明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图片包含 墙壁, 地面  已生成高可信度的说明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5758" y="271900"/>
            <a:ext cx="11543607" cy="628119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图片包含 墙壁, 地面  已生成高可信度的说明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5758" y="271900"/>
            <a:ext cx="11543607" cy="6281193"/>
          </a:xfrm>
          <a:prstGeom prst="rect">
            <a:avLst/>
          </a:prstGeom>
        </p:spPr>
      </p:pic>
      <p:pic>
        <p:nvPicPr>
          <p:cNvPr id="4" name="图片 3" descr="图片包含 鲜花, 餐桌, 室内, 花瓶  已生成极高可信度的说明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11991" y="-2019825"/>
            <a:ext cx="3815962" cy="52463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663890" y="5020887"/>
            <a:ext cx="1528110" cy="20545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r="49722" b="30476"/>
          <a:stretch>
            <a:fillRect/>
          </a:stretch>
        </p:blipFill>
        <p:spPr>
          <a:xfrm>
            <a:off x="0" y="4788130"/>
            <a:ext cx="1952637" cy="206986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t/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日期占位符 2"/>
          <p:cNvSpPr>
            <a:spLocks noGrp="1"/>
          </p:cNvSpPr>
          <p:nvPr>
            <p:ph type="dt" sz="half" idx="2"/>
          </p:nvPr>
        </p:nvSpPr>
        <p:spPr>
          <a:xfrm>
            <a:off x="86360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页脚占位符 23"/>
          <p:cNvSpPr>
            <a:spLocks noGrp="1"/>
          </p:cNvSpPr>
          <p:nvPr>
            <p:ph type="ftr" sz="quarter" idx="3"/>
          </p:nvPr>
        </p:nvSpPr>
        <p:spPr>
          <a:xfrm>
            <a:off x="4165600" y="76200"/>
            <a:ext cx="44704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10972800" y="6477000"/>
            <a:ext cx="1016000" cy="244475"/>
          </a:xfrm>
          <a:prstGeom prst="rect">
            <a:avLst/>
          </a:prstGeom>
        </p:spPr>
        <p:txBody>
          <a:bodyPr vert="horz"/>
          <a:lstStyle/>
          <a:p>
            <a:pPr algn="r">
              <a:buNone/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image" Target="file:///D:\qq&#25991;&#20214;\712321467\Image\C2C\Image2\%7b75232B38-A165-1FB7-499C-2E1C792CACB5%7d.png" TargetMode="External" /><Relationship Id="rId5" Type="http://schemas.openxmlformats.org/officeDocument/2006/relationships/image" Target="../media/image7.png" /><Relationship Id="rId6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slideLayout" Target="../slideLayouts/slideLayout5.xml" /><Relationship Id="rId3" Type="http://schemas.openxmlformats.org/officeDocument/2006/relationships/slideLayout" Target="../slideLayouts/slideLayout6.xml" /><Relationship Id="rId4" Type="http://schemas.openxmlformats.org/officeDocument/2006/relationships/slideLayout" Target="../slideLayouts/slideLayout7.xml" /><Relationship Id="rId5" Type="http://schemas.openxmlformats.org/officeDocument/2006/relationships/slideLayout" Target="../slideLayouts/slideLayout8.xml" /><Relationship Id="rId6" Type="http://schemas.openxmlformats.org/officeDocument/2006/relationships/image" Target="file:///D:\qq&#25991;&#20214;\712321467\Image\C2C\Image2\%7b75232B38-A165-1FB7-499C-2E1C792CACB5%7d.png" TargetMode="External" /><Relationship Id="rId7" Type="http://schemas.openxmlformats.org/officeDocument/2006/relationships/image" Target="../media/image7.png" /><Relationship Id="rId8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3BADC-D1F4-4DC1-852B-2012506F646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091F8E-547F-4A88-AEEE-B65970F2C043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 title=""/>
          <p:cNvPicPr>
            <a:picLocks noChangeAspect="1"/>
          </p:cNvPicPr>
          <p:nvPr/>
        </p:nvPicPr>
        <p:blipFill>
          <a:blip r:embed="rId5" r:link="rId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3BADC-D1F4-4DC1-852B-2012506F646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091F8E-547F-4A88-AEEE-B65970F2C043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 title=""/>
          <p:cNvPicPr>
            <a:picLocks noChangeAspect="1"/>
          </p:cNvPicPr>
          <p:nvPr/>
        </p:nvPicPr>
        <p:blipFill>
          <a:blip r:embed="rId7" r:link="rId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9.png" /><Relationship Id="rId4" Type="http://schemas.openxmlformats.org/officeDocument/2006/relationships/image" Target="../media/image10.png" /><Relationship Id="rId5" Type="http://schemas.openxmlformats.org/officeDocument/2006/relationships/tags" Target="../tags/tag1.xml" /><Relationship Id="rId6" Type="http://schemas.openxmlformats.org/officeDocument/2006/relationships/image" Target="../media/image11.png" /><Relationship Id="rId7" Type="http://schemas.openxmlformats.org/officeDocument/2006/relationships/image" Target="../media/image12.png" /><Relationship Id="rId8" Type="http://schemas.microsoft.com/office/2007/relationships/hdphoto" Target="../media/image13.wdp" /><Relationship Id="rId9" Type="http://schemas.openxmlformats.org/officeDocument/2006/relationships/tags" Target="../tags/tag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7.jpeg" /><Relationship Id="rId4" Type="http://schemas.openxmlformats.org/officeDocument/2006/relationships/tags" Target="../tags/tag20.xml" /><Relationship Id="rId5" Type="http://schemas.openxmlformats.org/officeDocument/2006/relationships/tags" Target="../tags/tag21.xml" /><Relationship Id="rId6" Type="http://schemas.openxmlformats.org/officeDocument/2006/relationships/tags" Target="../tags/tag2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30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23.xml" /><Relationship Id="rId4" Type="http://schemas.openxmlformats.org/officeDocument/2006/relationships/tags" Target="../tags/tag24.xml" /><Relationship Id="rId5" Type="http://schemas.openxmlformats.org/officeDocument/2006/relationships/tags" Target="../tags/tag25.xml" /><Relationship Id="rId6" Type="http://schemas.openxmlformats.org/officeDocument/2006/relationships/tags" Target="../tags/tag26.xml" /><Relationship Id="rId7" Type="http://schemas.openxmlformats.org/officeDocument/2006/relationships/tags" Target="../tags/tag27.xml" /><Relationship Id="rId8" Type="http://schemas.openxmlformats.org/officeDocument/2006/relationships/tags" Target="../tags/tag28.xml" /><Relationship Id="rId9" Type="http://schemas.openxmlformats.org/officeDocument/2006/relationships/tags" Target="../tags/tag2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38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31.xml" /><Relationship Id="rId4" Type="http://schemas.openxmlformats.org/officeDocument/2006/relationships/tags" Target="../tags/tag32.xml" /><Relationship Id="rId5" Type="http://schemas.openxmlformats.org/officeDocument/2006/relationships/tags" Target="../tags/tag33.xml" /><Relationship Id="rId6" Type="http://schemas.openxmlformats.org/officeDocument/2006/relationships/tags" Target="../tags/tag34.xml" /><Relationship Id="rId7" Type="http://schemas.openxmlformats.org/officeDocument/2006/relationships/tags" Target="../tags/tag35.xml" /><Relationship Id="rId8" Type="http://schemas.openxmlformats.org/officeDocument/2006/relationships/tags" Target="../tags/tag36.xml" /><Relationship Id="rId9" Type="http://schemas.openxmlformats.org/officeDocument/2006/relationships/tags" Target="../tags/tag3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tags" Target="../tags/tag43.xml" /><Relationship Id="rId8" Type="http://schemas.openxmlformats.org/officeDocument/2006/relationships/tags" Target="../tags/tag44.xml" /><Relationship Id="rId9" Type="http://schemas.openxmlformats.org/officeDocument/2006/relationships/tags" Target="../tags/tag4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4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47.xml" /><Relationship Id="rId4" Type="http://schemas.openxmlformats.org/officeDocument/2006/relationships/tags" Target="../tags/tag48.xml" /><Relationship Id="rId5" Type="http://schemas.openxmlformats.org/officeDocument/2006/relationships/image" Target="../media/image18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image" Target="../media/image19.png" /><Relationship Id="rId6" Type="http://schemas.openxmlformats.org/officeDocument/2006/relationships/tags" Target="../tags/tag5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tags" Target="../tags/tag57.xml" /><Relationship Id="rId7" Type="http://schemas.openxmlformats.org/officeDocument/2006/relationships/tags" Target="../tags/tag58.xml" /><Relationship Id="rId8" Type="http://schemas.openxmlformats.org/officeDocument/2006/relationships/tags" Target="../tags/tag59.xml" /><Relationship Id="rId9" Type="http://schemas.openxmlformats.org/officeDocument/2006/relationships/tags" Target="../tags/tag6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6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0.png" /><Relationship Id="rId4" Type="http://schemas.openxmlformats.org/officeDocument/2006/relationships/image" Target="../media/image14.png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2.xml" /><Relationship Id="rId3" Type="http://schemas.openxmlformats.org/officeDocument/2006/relationships/tags" Target="../tags/tag6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4.xml" /><Relationship Id="rId3" Type="http://schemas.openxmlformats.org/officeDocument/2006/relationships/tags" Target="../tags/tag65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66.xml" /><Relationship Id="rId3" Type="http://schemas.openxmlformats.org/officeDocument/2006/relationships/image" Target="../media/image20.jpeg" /><Relationship Id="rId4" Type="http://schemas.openxmlformats.org/officeDocument/2006/relationships/tags" Target="../tags/tag6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21.jpeg" /><Relationship Id="rId4" Type="http://schemas.openxmlformats.org/officeDocument/2006/relationships/tags" Target="../tags/tag68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2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9.png" /><Relationship Id="rId4" Type="http://schemas.openxmlformats.org/officeDocument/2006/relationships/image" Target="../media/image3.png" /><Relationship Id="rId5" Type="http://schemas.openxmlformats.org/officeDocument/2006/relationships/tags" Target="../tags/tag69.xml" /><Relationship Id="rId6" Type="http://schemas.openxmlformats.org/officeDocument/2006/relationships/image" Target="../media/image14.png" /><Relationship Id="rId7" Type="http://schemas.openxmlformats.org/officeDocument/2006/relationships/tags" Target="../tags/tag70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9.png" /><Relationship Id="rId4" Type="http://schemas.openxmlformats.org/officeDocument/2006/relationships/image" Target="../media/image3.png" /><Relationship Id="rId5" Type="http://schemas.openxmlformats.org/officeDocument/2006/relationships/image" Target="../media/image14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71.xml" /><Relationship Id="rId3" Type="http://schemas.openxmlformats.org/officeDocument/2006/relationships/tags" Target="../tags/tag7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9.png" /><Relationship Id="rId4" Type="http://schemas.openxmlformats.org/officeDocument/2006/relationships/image" Target="../media/image10.png" /><Relationship Id="rId5" Type="http://schemas.openxmlformats.org/officeDocument/2006/relationships/image" Target="../media/image11.png" /><Relationship Id="rId6" Type="http://schemas.openxmlformats.org/officeDocument/2006/relationships/image" Target="../media/image12.png" /><Relationship Id="rId7" Type="http://schemas.microsoft.com/office/2007/relationships/hdphoto" Target="../media/image13.wdp" /><Relationship Id="rId8" Type="http://schemas.openxmlformats.org/officeDocument/2006/relationships/tags" Target="../tags/tag7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7.xml" /><Relationship Id="rId4" Type="http://schemas.openxmlformats.org/officeDocument/2006/relationships/tags" Target="../tags/tag8.xml" /><Relationship Id="rId5" Type="http://schemas.openxmlformats.org/officeDocument/2006/relationships/image" Target="../media/image15.png" /><Relationship Id="rId6" Type="http://schemas.openxmlformats.org/officeDocument/2006/relationships/tags" Target="../tags/tag9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9.png" /><Relationship Id="rId4" Type="http://schemas.openxmlformats.org/officeDocument/2006/relationships/image" Target="../media/image3.png" /><Relationship Id="rId5" Type="http://schemas.openxmlformats.org/officeDocument/2006/relationships/image" Target="../media/image14.png" /><Relationship Id="rId6" Type="http://schemas.openxmlformats.org/officeDocument/2006/relationships/tags" Target="../tags/tag10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1.xml" /><Relationship Id="rId4" Type="http://schemas.openxmlformats.org/officeDocument/2006/relationships/image" Target="../media/image16.jpeg" /><Relationship Id="rId5" Type="http://schemas.openxmlformats.org/officeDocument/2006/relationships/tags" Target="../tags/tag12.xml" /><Relationship Id="rId6" Type="http://schemas.openxmlformats.org/officeDocument/2006/relationships/hyperlink" Target="http://www.sjmxx.com/xszp/web/51web/websaves/51zhuang4/77.htm" TargetMode="External" /><Relationship Id="rId7" Type="http://schemas.openxmlformats.org/officeDocument/2006/relationships/tags" Target="../tags/tag13.xml" /><Relationship Id="rId8" Type="http://schemas.openxmlformats.org/officeDocument/2006/relationships/tags" Target="../tags/tag1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.xml" /><Relationship Id="rId3" Type="http://schemas.openxmlformats.org/officeDocument/2006/relationships/tags" Target="../tags/tag1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9.png" /><Relationship Id="rId4" Type="http://schemas.openxmlformats.org/officeDocument/2006/relationships/image" Target="../media/image3.png" /><Relationship Id="rId5" Type="http://schemas.openxmlformats.org/officeDocument/2006/relationships/image" Target="../media/image14.png" /><Relationship Id="rId6" Type="http://schemas.openxmlformats.org/officeDocument/2006/relationships/tags" Target="../tags/tag1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18.xml" /><Relationship Id="rId3" Type="http://schemas.openxmlformats.org/officeDocument/2006/relationships/tags" Target="../tags/tag1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6968" y="217714"/>
            <a:ext cx="4822371" cy="4822371"/>
          </a:xfrm>
          <a:prstGeom prst="rect">
            <a:avLst/>
          </a:prstGeom>
        </p:spPr>
      </p:pic>
      <p:pic>
        <p:nvPicPr>
          <p:cNvPr id="7" name="图片 6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10109" y="587828"/>
            <a:ext cx="4096090" cy="5393093"/>
          </a:xfrm>
          <a:prstGeom prst="rect">
            <a:avLst/>
          </a:prstGeom>
        </p:spPr>
      </p:pic>
      <p:pic>
        <p:nvPicPr>
          <p:cNvPr id="9" name="图片 8" title="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24411" y="4257583"/>
            <a:ext cx="2095834" cy="2817845"/>
          </a:xfrm>
          <a:prstGeom prst="rect">
            <a:avLst/>
          </a:prstGeom>
        </p:spPr>
      </p:pic>
      <p:pic>
        <p:nvPicPr>
          <p:cNvPr id="11" name="图片 10" title="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r="49722" b="30476"/>
          <a:stretch>
            <a:fillRect/>
          </a:stretch>
        </p:blipFill>
        <p:spPr>
          <a:xfrm>
            <a:off x="0" y="3900196"/>
            <a:ext cx="2790281" cy="2957804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9"/>
            </p:custDataLst>
          </p:nvPr>
        </p:nvSpPr>
        <p:spPr>
          <a:xfrm>
            <a:off x="5770078" y="1292037"/>
            <a:ext cx="921385" cy="254000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sz="4800" b="1">
                <a:ln w="28575">
                  <a:solidFill>
                    <a:schemeClr val="bg1"/>
                  </a:solidFill>
                </a:ln>
                <a:solidFill>
                  <a:srgbClr val="5263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短歌行）</a:t>
            </a:r>
            <a:endParaRPr lang="zh-CN" sz="4800" b="1">
              <a:ln w="28575">
                <a:solidFill>
                  <a:schemeClr val="bg1"/>
                </a:solidFill>
              </a:ln>
              <a:solidFill>
                <a:srgbClr val="52634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01" name="文本框 100" title=""/>
          <p:cNvSpPr txBox="1"/>
          <p:nvPr>
            <p:custDataLst>
              <p:tags r:id="rId10"/>
            </p:custDataLst>
          </p:nvPr>
        </p:nvSpPr>
        <p:spPr>
          <a:xfrm>
            <a:off x="689928" y="6265863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Picture 6" title="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lum bright="13000" contrast="2000"/>
          </a:blip>
          <a:stretch>
            <a:fillRect/>
          </a:stretch>
        </p:blipFill>
        <p:spPr bwMode="auto">
          <a:xfrm>
            <a:off x="7491730" y="1252855"/>
            <a:ext cx="4090035" cy="5143500"/>
          </a:xfrm>
          <a:prstGeom prst="rect">
            <a:avLst/>
          </a:prstGeom>
          <a:effectLst>
            <a:innerShdw blurRad="63500" dist="50800" dir="13500000">
              <a:prstClr val="black">
                <a:alpha val="0"/>
              </a:prstClr>
            </a:innerShdw>
          </a:effectLst>
          <a:scene3d>
            <a:camera prst="perspectiveFront"/>
            <a:lightRig rig="threePt" dir="t"/>
          </a:scene3d>
        </p:spPr>
      </p:pic>
      <p:sp>
        <p:nvSpPr>
          <p:cNvPr id="15364" name="Text Box 2" title=""/>
          <p:cNvSpPr txBox="1"/>
          <p:nvPr>
            <p:custDataLst>
              <p:tags r:id="rId5"/>
            </p:custDataLst>
          </p:nvPr>
        </p:nvSpPr>
        <p:spPr>
          <a:xfrm>
            <a:off x="4003993" y="481965"/>
            <a:ext cx="3487737" cy="923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5400" b="1">
                <a:solidFill>
                  <a:schemeClr val="accent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相关背景</a:t>
            </a:r>
            <a:endParaRPr lang="en-US" altLang="zh-CN" sz="5400" b="1">
              <a:solidFill>
                <a:schemeClr val="accent2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5365" name="Text Box 3" title=""/>
          <p:cNvSpPr txBox="1"/>
          <p:nvPr>
            <p:custDataLst>
              <p:tags r:id="rId6"/>
            </p:custDataLst>
          </p:nvPr>
        </p:nvSpPr>
        <p:spPr>
          <a:xfrm>
            <a:off x="702310" y="1318895"/>
            <a:ext cx="621728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等线"/>
                <a:ea typeface="等线"/>
                <a:cs typeface="等线" panose="02010600030101010101" charset="-122"/>
              </a:rPr>
              <a:t>        建安十三年，曹操“挟天子以令诸侯”，先后击败吕布、袁术等豪强集团，又在著名的官渡之战一举消灭了强大的袁绍势力，并征服乌桓，统一了北方。这年冬天，亲率八十三万大军，兵临赤壁城下，想要一举扫平“孙刘联盟”，统一天下。在</a:t>
            </a:r>
            <a:r>
              <a:rPr lang="zh-CN" altLang="en-US" sz="2400">
                <a:solidFill>
                  <a:srgbClr val="FF0000"/>
                </a:solidFill>
                <a:latin typeface="等线"/>
                <a:ea typeface="等线"/>
                <a:cs typeface="等线" panose="02010600030101010101" charset="-122"/>
              </a:rPr>
              <a:t>大战前夕，曹操在江上设酒置乐，款待文武将领，饮至半夜，忽闻鸦声往南飞鸣而去，感此情景，慷慨而歌，作此</a:t>
            </a:r>
            <a:r>
              <a:rPr lang="en-US" altLang="zh-CN" sz="2400">
                <a:solidFill>
                  <a:srgbClr val="FF0000"/>
                </a:solidFill>
                <a:latin typeface="等线"/>
                <a:ea typeface="等线"/>
                <a:cs typeface="等线" panose="02010600030101010101" charset="-122"/>
              </a:rPr>
              <a:t>《</a:t>
            </a:r>
            <a:r>
              <a:rPr lang="zh-CN" altLang="en-US" sz="2400">
                <a:solidFill>
                  <a:srgbClr val="FF0000"/>
                </a:solidFill>
                <a:latin typeface="等线"/>
                <a:ea typeface="等线"/>
                <a:cs typeface="等线" panose="02010600030101010101" charset="-122"/>
              </a:rPr>
              <a:t>短歌行</a:t>
            </a:r>
            <a:r>
              <a:rPr lang="en-US" altLang="zh-CN" sz="2400">
                <a:solidFill>
                  <a:srgbClr val="FF0000"/>
                </a:solidFill>
                <a:latin typeface="等线"/>
                <a:ea typeface="等线"/>
                <a:cs typeface="等线" panose="02010600030101010101" charset="-122"/>
              </a:rPr>
              <a:t>》</a:t>
            </a:r>
            <a:r>
              <a:rPr lang="zh-CN" altLang="en-US" sz="2400">
                <a:solidFill>
                  <a:srgbClr val="FF0000"/>
                </a:solidFill>
                <a:latin typeface="等线"/>
                <a:ea typeface="等线"/>
                <a:cs typeface="等线" panose="02010600030101010101" charset="-122"/>
              </a:rPr>
              <a:t>。</a:t>
            </a:r>
            <a:endParaRPr lang="zh-CN" altLang="en-US" sz="2400">
              <a:solidFill>
                <a:srgbClr val="FF0000"/>
              </a:solidFill>
              <a:latin typeface="等线"/>
              <a:ea typeface="等线"/>
              <a:cs typeface="等线" panose="02010600030101010101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 Box 2" title=""/>
          <p:cNvSpPr txBox="1"/>
          <p:nvPr>
            <p:custDataLst>
              <p:tags r:id="rId3"/>
            </p:custDataLst>
          </p:nvPr>
        </p:nvSpPr>
        <p:spPr>
          <a:xfrm>
            <a:off x="1334770" y="474980"/>
            <a:ext cx="1056830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800" b="1">
                <a:latin typeface="等线"/>
                <a:ea typeface="等线"/>
                <a:cs typeface="等线" panose="02010600030101010101" charset="-122"/>
              </a:rPr>
              <a:t>                           </a:t>
            </a:r>
            <a:r>
              <a:rPr lang="zh-CN" altLang="en-US" sz="2800">
                <a:latin typeface="等线"/>
                <a:ea typeface="等线"/>
                <a:cs typeface="等线" panose="02010600030101010101" charset="-122"/>
              </a:rPr>
              <a:t>短歌行（其一）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对酒当歌，人生几何？</a:t>
            </a:r>
            <a:r>
              <a:rPr lang="zh-CN" altLang="en-US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譬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如朝露，去日苦多。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 慨当以慷，忧思难忘。何以解忧？唯有杜康。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 青青子</a:t>
            </a:r>
            <a:r>
              <a:rPr lang="zh-CN" altLang="en-US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衿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，悠悠我心。但</a:t>
            </a:r>
            <a:r>
              <a:rPr lang="zh-CN" altLang="en-US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君故，沉吟至今。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 </a:t>
            </a:r>
            <a:r>
              <a:rPr lang="zh-CN" altLang="en-US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呦呦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鹿鸣，食野之苹。我有嘉宾，鼓瑟吹笙。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 明明如月，何时可</a:t>
            </a:r>
            <a:r>
              <a:rPr lang="zh-CN" altLang="en-US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掇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？忧从中来，不可断绝。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 越</a:t>
            </a:r>
            <a:r>
              <a:rPr lang="zh-CN" altLang="en-US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度阡，枉用相存。</a:t>
            </a:r>
            <a:r>
              <a:rPr lang="zh-CN" altLang="en-US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契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阔谈宴，心念旧恩。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 月明星稀，乌鹊南飞。绕树三</a:t>
            </a:r>
            <a:r>
              <a:rPr lang="zh-CN" altLang="en-US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，何枝可依？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山不厌高，海不厌深。周公吐</a:t>
            </a:r>
            <a:r>
              <a:rPr lang="zh-CN" altLang="en-US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，天下归心。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 title=""/>
          <p:cNvSpPr txBox="1"/>
          <p:nvPr/>
        </p:nvSpPr>
        <p:spPr>
          <a:xfrm flipH="1">
            <a:off x="5615940" y="982980"/>
            <a:ext cx="1222375" cy="5657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pì</a:t>
            </a:r>
            <a:endParaRPr lang="en-US" altLang="zh-CN" sz="2400" b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6564" name="Text Box 4" title=""/>
          <p:cNvSpPr txBox="1"/>
          <p:nvPr>
            <p:custDataLst>
              <p:tags r:id="rId4"/>
            </p:custDataLst>
          </p:nvPr>
        </p:nvSpPr>
        <p:spPr>
          <a:xfrm>
            <a:off x="3137535" y="2344103"/>
            <a:ext cx="7207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jīn</a:t>
            </a:r>
            <a:endParaRPr lang="en-US" altLang="zh-CN" b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" name="文本框 11" title=""/>
          <p:cNvSpPr txBox="1"/>
          <p:nvPr/>
        </p:nvSpPr>
        <p:spPr>
          <a:xfrm>
            <a:off x="5822315" y="2279650"/>
            <a:ext cx="8102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wèi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6566" name="Text Box 6" title=""/>
          <p:cNvSpPr txBox="1"/>
          <p:nvPr>
            <p:custDataLst>
              <p:tags r:id="rId5"/>
            </p:custDataLst>
          </p:nvPr>
        </p:nvSpPr>
        <p:spPr>
          <a:xfrm>
            <a:off x="1949768" y="2909570"/>
            <a:ext cx="10080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yōu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6568" name="Text Box 8" title=""/>
          <p:cNvSpPr txBox="1"/>
          <p:nvPr>
            <p:custDataLst>
              <p:tags r:id="rId6"/>
            </p:custDataLst>
          </p:nvPr>
        </p:nvSpPr>
        <p:spPr>
          <a:xfrm>
            <a:off x="4744403" y="3532188"/>
            <a:ext cx="107791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duō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6567" name="Text Box 7" title=""/>
          <p:cNvSpPr txBox="1"/>
          <p:nvPr>
            <p:custDataLst>
              <p:tags r:id="rId7"/>
            </p:custDataLst>
          </p:nvPr>
        </p:nvSpPr>
        <p:spPr>
          <a:xfrm>
            <a:off x="2193925" y="4168140"/>
            <a:ext cx="8651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mò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6569" name="Text Box 9" title=""/>
          <p:cNvSpPr txBox="1"/>
          <p:nvPr>
            <p:custDataLst>
              <p:tags r:id="rId8"/>
            </p:custDataLst>
          </p:nvPr>
        </p:nvSpPr>
        <p:spPr>
          <a:xfrm>
            <a:off x="5615623" y="4168140"/>
            <a:ext cx="863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qì </a:t>
            </a:r>
            <a:endParaRPr lang="en-US" altLang="zh-CN" sz="28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70" name="Text Box 10" title=""/>
          <p:cNvSpPr txBox="1"/>
          <p:nvPr>
            <p:custDataLst>
              <p:tags r:id="rId9"/>
            </p:custDataLst>
          </p:nvPr>
        </p:nvSpPr>
        <p:spPr>
          <a:xfrm>
            <a:off x="6632575" y="4829493"/>
            <a:ext cx="7207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zā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6571" name="Text Box 11" title=""/>
          <p:cNvSpPr txBox="1"/>
          <p:nvPr>
            <p:custDataLst>
              <p:tags r:id="rId10"/>
            </p:custDataLst>
          </p:nvPr>
        </p:nvSpPr>
        <p:spPr>
          <a:xfrm>
            <a:off x="6632575" y="5471795"/>
            <a:ext cx="8140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bǔ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/>
      <p:bldP spid="66566" grpId="0"/>
      <p:bldP spid="66568" grpId="0"/>
      <p:bldP spid="66567" grpId="0"/>
      <p:bldP spid="66569" grpId="0"/>
      <p:bldP spid="66570" grpId="0"/>
      <p:bldP spid="665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 title=""/>
          <p:cNvSpPr txBox="1"/>
          <p:nvPr>
            <p:custDataLst>
              <p:tags r:id="rId3"/>
            </p:custDataLst>
          </p:nvPr>
        </p:nvSpPr>
        <p:spPr>
          <a:xfrm>
            <a:off x="634834" y="-58238"/>
            <a:ext cx="11290079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lnSpc>
                <a:spcPct val="150000"/>
              </a:lnSpc>
              <a:buFont typeface="Wingdings" panose="05000000000000000000" pitchFamily="2" charset="2"/>
              <a:buChar char="n"/>
            </a:pPr>
            <a:endParaRPr lang="en-US" altLang="zh-CN" sz="2400" b="1">
              <a:solidFill>
                <a:schemeClr val="tx1">
                  <a:lumMod val="65000"/>
                  <a:lumOff val="35000"/>
                </a:schemeClr>
              </a:solidFill>
              <a:latin typeface="等线"/>
              <a:ea typeface="等线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等线"/>
                <a:ea typeface="等线"/>
              </a:rPr>
              <a:t>解释词语，明确诗意。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等线"/>
              <a:ea typeface="等线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等线"/>
                <a:ea typeface="等线"/>
              </a:rPr>
              <a:t>对酒当歌：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等线"/>
              <a:ea typeface="等线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等线"/>
                <a:ea typeface="等线"/>
              </a:rPr>
              <a:t>几何：</a:t>
            </a:r>
            <a:endParaRPr lang="en-US" altLang="zh-CN" sz="2400">
              <a:solidFill>
                <a:schemeClr val="tx1">
                  <a:lumMod val="65000"/>
                  <a:lumOff val="35000"/>
                </a:schemeClr>
              </a:solidFill>
              <a:latin typeface="等线"/>
              <a:ea typeface="等线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等线"/>
                <a:ea typeface="等线"/>
              </a:rPr>
              <a:t>去日苦多：</a:t>
            </a:r>
            <a:endParaRPr lang="en-US" altLang="zh-CN" sz="2400">
              <a:solidFill>
                <a:schemeClr val="tx1">
                  <a:lumMod val="65000"/>
                  <a:lumOff val="35000"/>
                </a:schemeClr>
              </a:solidFill>
              <a:latin typeface="等线"/>
              <a:ea typeface="等线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等线"/>
                <a:ea typeface="等线"/>
              </a:rPr>
              <a:t>慨当以慷：</a:t>
            </a:r>
            <a:endParaRPr lang="en-US" altLang="zh-CN" sz="2400">
              <a:solidFill>
                <a:schemeClr val="tx1">
                  <a:lumMod val="65000"/>
                  <a:lumOff val="35000"/>
                </a:schemeClr>
              </a:solidFill>
              <a:latin typeface="等线"/>
              <a:ea typeface="等线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等线"/>
                <a:ea typeface="等线"/>
              </a:rPr>
              <a:t>杜康：</a:t>
            </a:r>
            <a:endParaRPr lang="en-US" altLang="zh-CN" sz="2400">
              <a:solidFill>
                <a:schemeClr val="tx1">
                  <a:lumMod val="65000"/>
                  <a:lumOff val="35000"/>
                </a:schemeClr>
              </a:solidFill>
              <a:latin typeface="等线"/>
              <a:ea typeface="等线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等线"/>
                <a:ea typeface="等线"/>
              </a:rPr>
              <a:t>青青子衿，悠悠我心：</a:t>
            </a:r>
            <a:endParaRPr lang="en-US" altLang="zh-CN" sz="2400">
              <a:solidFill>
                <a:schemeClr val="tx1">
                  <a:lumMod val="65000"/>
                  <a:lumOff val="35000"/>
                </a:schemeClr>
              </a:solidFill>
              <a:latin typeface="等线"/>
              <a:ea typeface="等线"/>
            </a:endParaRPr>
          </a:p>
          <a:p>
            <a:pPr>
              <a:lnSpc>
                <a:spcPct val="150000"/>
              </a:lnSpc>
            </a:pPr>
            <a:endParaRPr lang="en-US" altLang="zh-CN" sz="2400">
              <a:solidFill>
                <a:schemeClr val="tx1">
                  <a:lumMod val="65000"/>
                  <a:lumOff val="35000"/>
                </a:schemeClr>
              </a:solidFill>
              <a:latin typeface="等线"/>
              <a:ea typeface="等线"/>
            </a:endParaRPr>
          </a:p>
          <a:p>
            <a:pPr>
              <a:lnSpc>
                <a:spcPct val="150000"/>
              </a:lnSpc>
            </a:pPr>
            <a:endParaRPr lang="en-US" altLang="zh-CN" sz="2400">
              <a:solidFill>
                <a:schemeClr val="tx1">
                  <a:lumMod val="65000"/>
                  <a:lumOff val="35000"/>
                </a:schemeClr>
              </a:solidFill>
              <a:latin typeface="等线"/>
              <a:ea typeface="等线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等线"/>
                <a:ea typeface="等线"/>
              </a:rPr>
              <a:t>沉吟：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等线"/>
              <a:ea typeface="等线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4"/>
            </p:custDataLst>
          </p:nvPr>
        </p:nvSpPr>
        <p:spPr>
          <a:xfrm>
            <a:off x="2254050" y="1027520"/>
            <a:ext cx="490915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等线"/>
                <a:ea typeface="等线"/>
              </a:rPr>
              <a:t>当，对着。</a:t>
            </a:r>
            <a:endParaRPr lang="zh-CN" altLang="en-US" sz="2400" b="1">
              <a:solidFill>
                <a:srgbClr val="C00000"/>
              </a:solidFill>
              <a:latin typeface="等线"/>
              <a:ea typeface="等线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5"/>
            </p:custDataLst>
          </p:nvPr>
        </p:nvSpPr>
        <p:spPr>
          <a:xfrm>
            <a:off x="3912381" y="3812289"/>
            <a:ext cx="5940158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等线"/>
                <a:ea typeface="等线"/>
              </a:rPr>
              <a:t>子，对对方的尊称。古式的衣领。</a:t>
            </a:r>
            <a:endParaRPr lang="zh-CN" altLang="en-US" sz="2400" b="1">
              <a:solidFill>
                <a:srgbClr val="C00000"/>
              </a:solidFill>
              <a:latin typeface="等线"/>
              <a:ea typeface="等线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6"/>
            </p:custDataLst>
          </p:nvPr>
        </p:nvSpPr>
        <p:spPr>
          <a:xfrm>
            <a:off x="2297980" y="2157753"/>
            <a:ext cx="11290079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可悲的是逝去的日子又已甚多，有慨叹人生短暂之意。苦，患。</a:t>
            </a:r>
            <a:endParaRPr lang="zh-CN" altLang="en-US" sz="2400" b="1">
              <a:solidFill>
                <a:srgbClr val="C00000"/>
              </a:solidFill>
              <a:latin typeface="等线"/>
              <a:ea typeface="等线"/>
              <a:cs typeface="等线" panose="02010600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即“慷慨”，这里指宴会上的歌声激越不平。</a:t>
            </a:r>
            <a:endParaRPr lang="zh-CN" altLang="en-US" sz="2400" b="1">
              <a:solidFill>
                <a:srgbClr val="C00000"/>
              </a:solidFill>
              <a:latin typeface="等线"/>
              <a:ea typeface="等线"/>
              <a:cs typeface="等线" panose="02010600030101010101" charset="-122"/>
            </a:endParaRPr>
          </a:p>
        </p:txBody>
      </p:sp>
      <p:sp>
        <p:nvSpPr>
          <p:cNvPr id="10" name="文本框 9" title=""/>
          <p:cNvSpPr txBox="1"/>
          <p:nvPr>
            <p:custDataLst>
              <p:tags r:id="rId7"/>
            </p:custDataLst>
          </p:nvPr>
        </p:nvSpPr>
        <p:spPr>
          <a:xfrm>
            <a:off x="1695008" y="1554464"/>
            <a:ext cx="11290079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等线"/>
                <a:ea typeface="等线"/>
              </a:rPr>
              <a:t>指岁月有多少。</a:t>
            </a:r>
            <a:endParaRPr lang="zh-CN" altLang="en-US" sz="2400" b="1">
              <a:solidFill>
                <a:srgbClr val="C00000"/>
              </a:solidFill>
              <a:latin typeface="等线"/>
              <a:ea typeface="等线"/>
            </a:endParaRPr>
          </a:p>
        </p:txBody>
      </p:sp>
      <p:sp>
        <p:nvSpPr>
          <p:cNvPr id="11" name="文本框 10" title=""/>
          <p:cNvSpPr txBox="1"/>
          <p:nvPr>
            <p:custDataLst>
              <p:tags r:id="rId8"/>
            </p:custDataLst>
          </p:nvPr>
        </p:nvSpPr>
        <p:spPr>
          <a:xfrm>
            <a:off x="1695008" y="3212461"/>
            <a:ext cx="7283359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等线"/>
                <a:ea typeface="等线"/>
              </a:rPr>
              <a:t>相传是最早造酒的人，这里代指酒。</a:t>
            </a:r>
            <a:endParaRPr lang="zh-CN" altLang="en-US" sz="2400" b="1">
              <a:solidFill>
                <a:srgbClr val="C00000"/>
              </a:solidFill>
              <a:latin typeface="等线"/>
              <a:ea typeface="等线"/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9"/>
            </p:custDataLst>
          </p:nvPr>
        </p:nvSpPr>
        <p:spPr>
          <a:xfrm>
            <a:off x="1518167" y="5437570"/>
            <a:ext cx="11290079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等线"/>
                <a:ea typeface="等线"/>
              </a:rPr>
              <a:t>沉思吟味，这里指对贤人的思念和倾慕。</a:t>
            </a:r>
            <a:endParaRPr lang="zh-CN" altLang="en-US" sz="2400" b="1">
              <a:solidFill>
                <a:srgbClr val="C00000"/>
              </a:solidFill>
              <a:latin typeface="等线"/>
              <a:ea typeface="等线"/>
            </a:endParaRPr>
          </a:p>
        </p:txBody>
      </p:sp>
      <p:sp>
        <p:nvSpPr>
          <p:cNvPr id="15" name="文本框 14" title=""/>
          <p:cNvSpPr txBox="1"/>
          <p:nvPr>
            <p:custDataLst>
              <p:tags r:id="rId10"/>
            </p:custDataLst>
          </p:nvPr>
        </p:nvSpPr>
        <p:spPr>
          <a:xfrm>
            <a:off x="686594" y="4360630"/>
            <a:ext cx="11290079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等线"/>
                <a:ea typeface="等线"/>
              </a:rPr>
              <a:t>青衿，是周代读书人的服装，这里指代有学识的人。悠悠，长久的样子，形容思虑连绵不断。整句语出</a:t>
            </a:r>
            <a:r>
              <a:rPr lang="en-US" altLang="zh-CN" sz="2400" b="1">
                <a:solidFill>
                  <a:srgbClr val="C00000"/>
                </a:solidFill>
                <a:latin typeface="等线"/>
                <a:ea typeface="等线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等线"/>
                <a:ea typeface="等线"/>
              </a:rPr>
              <a:t>诗经</a:t>
            </a:r>
            <a:r>
              <a:rPr lang="en-US" altLang="zh-CN" sz="2400" b="1">
                <a:solidFill>
                  <a:srgbClr val="C00000"/>
                </a:solidFill>
                <a:latin typeface="等线"/>
                <a:ea typeface="等线"/>
              </a:rPr>
              <a:t>》</a:t>
            </a:r>
            <a:r>
              <a:rPr lang="zh-CN" altLang="en-US" sz="2400" b="1">
                <a:solidFill>
                  <a:srgbClr val="C00000"/>
                </a:solidFill>
                <a:latin typeface="等线"/>
                <a:ea typeface="等线"/>
              </a:rPr>
              <a:t>，原写姑娘思念情人，这里用来比喻渴望得到贤才。</a:t>
            </a:r>
            <a:endParaRPr lang="zh-CN" altLang="en-US" sz="2400" b="1">
              <a:solidFill>
                <a:srgbClr val="C00000"/>
              </a:solidFill>
              <a:latin typeface="等线"/>
              <a:ea typeface="等线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 title=""/>
          <p:cNvSpPr txBox="1"/>
          <p:nvPr>
            <p:custDataLst>
              <p:tags r:id="rId3"/>
            </p:custDataLst>
          </p:nvPr>
        </p:nvSpPr>
        <p:spPr>
          <a:xfrm>
            <a:off x="578954" y="-161108"/>
            <a:ext cx="11290079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endParaRPr lang="en-US" altLang="zh-CN" sz="2400" b="1">
              <a:solidFill>
                <a:schemeClr val="tx1">
                  <a:lumMod val="65000"/>
                  <a:lumOff val="35000"/>
                </a:schemeClr>
              </a:solidFill>
              <a:latin typeface="等线"/>
              <a:ea typeface="等线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等线"/>
                <a:ea typeface="等线"/>
              </a:rPr>
              <a:t>解释词语，明确诗意。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等线"/>
              <a:ea typeface="等线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等线"/>
                <a:ea typeface="等线"/>
              </a:rPr>
              <a:t>呦呦鹿鸣，食野之苹。我有嘉宾，鼓瑟吹笙：</a:t>
            </a:r>
            <a:endParaRPr lang="en-US" altLang="zh-CN" sz="2400">
              <a:solidFill>
                <a:schemeClr val="tx1">
                  <a:lumMod val="65000"/>
                  <a:lumOff val="35000"/>
                </a:schemeClr>
              </a:solidFill>
              <a:latin typeface="等线"/>
              <a:ea typeface="等线"/>
            </a:endParaRPr>
          </a:p>
          <a:p>
            <a:pPr>
              <a:lnSpc>
                <a:spcPct val="150000"/>
              </a:lnSpc>
            </a:pPr>
            <a:endParaRPr lang="en-US" altLang="zh-CN" sz="2400">
              <a:solidFill>
                <a:schemeClr val="tx1">
                  <a:lumMod val="65000"/>
                  <a:lumOff val="35000"/>
                </a:schemeClr>
              </a:solidFill>
              <a:latin typeface="等线"/>
              <a:ea typeface="等线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等线"/>
                <a:ea typeface="等线"/>
              </a:rPr>
              <a:t>掇：</a:t>
            </a:r>
            <a:endParaRPr lang="en-US" altLang="zh-CN" sz="2400">
              <a:latin typeface="等线"/>
              <a:ea typeface="等线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等线"/>
                <a:ea typeface="等线"/>
              </a:rPr>
              <a:t>越陌度阡：</a:t>
            </a:r>
            <a:endParaRPr lang="en-US" altLang="zh-CN" sz="2400">
              <a:solidFill>
                <a:schemeClr val="tx1">
                  <a:lumMod val="65000"/>
                  <a:lumOff val="35000"/>
                </a:schemeClr>
              </a:solidFill>
              <a:latin typeface="等线"/>
              <a:ea typeface="等线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等线"/>
                <a:ea typeface="等线"/>
              </a:rPr>
              <a:t>枉用相存：</a:t>
            </a:r>
            <a:endParaRPr lang="en-US" altLang="zh-CN" sz="2400">
              <a:solidFill>
                <a:schemeClr val="tx1">
                  <a:lumMod val="65000"/>
                  <a:lumOff val="35000"/>
                </a:schemeClr>
              </a:solidFill>
              <a:latin typeface="等线"/>
              <a:ea typeface="等线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等线"/>
                <a:ea typeface="等线"/>
              </a:rPr>
              <a:t>契阔谈讌：</a:t>
            </a:r>
            <a:endParaRPr lang="zh-CN" altLang="en-US" sz="2400" b="1">
              <a:solidFill>
                <a:srgbClr val="C00000"/>
              </a:solidFill>
              <a:latin typeface="等线"/>
              <a:ea typeface="等线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等线"/>
                <a:ea typeface="等线"/>
              </a:rPr>
              <a:t>三匝：</a:t>
            </a:r>
            <a:endParaRPr lang="zh-CN" altLang="en-US" sz="2400" b="1">
              <a:solidFill>
                <a:srgbClr val="C00000"/>
              </a:solidFill>
              <a:latin typeface="等线"/>
              <a:ea typeface="等线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等线"/>
                <a:ea typeface="等线"/>
              </a:rPr>
              <a:t>山不厌高，海不厌深：</a:t>
            </a:r>
            <a:endParaRPr lang="en-US" altLang="zh-CN" sz="2400">
              <a:solidFill>
                <a:schemeClr val="tx1">
                  <a:lumMod val="65000"/>
                  <a:lumOff val="35000"/>
                </a:schemeClr>
              </a:solidFill>
              <a:latin typeface="等线"/>
              <a:ea typeface="等线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等线"/>
                <a:ea typeface="等线"/>
              </a:rPr>
              <a:t>周公吐哺：</a:t>
            </a:r>
            <a:endParaRPr lang="zh-CN" altLang="en-US" sz="2400" b="1">
              <a:solidFill>
                <a:srgbClr val="C00000"/>
              </a:solidFill>
              <a:latin typeface="等线"/>
              <a:ea typeface="等线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4"/>
            </p:custDataLst>
          </p:nvPr>
        </p:nvSpPr>
        <p:spPr>
          <a:xfrm>
            <a:off x="731990" y="934267"/>
            <a:ext cx="11795553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                                                                    呦呦，鹿叫的声音。苹，艾蒿。</a:t>
            </a:r>
            <a:endParaRPr lang="en-US" altLang="zh-CN" sz="2400" b="1">
              <a:solidFill>
                <a:srgbClr val="C00000"/>
              </a:solidFill>
              <a:latin typeface="等线"/>
              <a:ea typeface="等线"/>
              <a:cs typeface="等线" panose="02010600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鼓，弹。整句出自</a:t>
            </a:r>
            <a:r>
              <a:rPr lang="en-US" altLang="zh-CN" sz="2400" b="1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诗经</a:t>
            </a:r>
            <a:r>
              <a:rPr lang="en-US" altLang="zh-CN" sz="2400" b="1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·</a:t>
            </a:r>
            <a:r>
              <a:rPr lang="zh-CN" altLang="en-US" sz="2400" b="1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小雅</a:t>
            </a:r>
            <a:r>
              <a:rPr lang="en-US" altLang="zh-CN" sz="2400" b="1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·</a:t>
            </a:r>
            <a:r>
              <a:rPr lang="zh-CN" altLang="en-US" sz="2400" b="1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鹿鸣</a:t>
            </a:r>
            <a:r>
              <a:rPr lang="en-US" altLang="zh-CN" sz="2400" b="1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》</a:t>
            </a:r>
            <a:r>
              <a:rPr lang="zh-CN" altLang="en-US" sz="2400" b="1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，是宴客的诗，这里用来表达招纳贤才的热情。 </a:t>
            </a:r>
            <a:endParaRPr lang="zh-CN" altLang="en-US" sz="2400" b="1">
              <a:solidFill>
                <a:srgbClr val="C00000"/>
              </a:solidFill>
              <a:latin typeface="等线"/>
              <a:ea typeface="等线"/>
              <a:cs typeface="等线" panose="02010600030101010101" charset="-122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5"/>
            </p:custDataLst>
          </p:nvPr>
        </p:nvSpPr>
        <p:spPr>
          <a:xfrm>
            <a:off x="2119906" y="2597319"/>
            <a:ext cx="11290079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穿过纵横交错的小路。陌，东西向田间小路。阡，南北向的小路。</a:t>
            </a:r>
            <a:endParaRPr lang="zh-CN" altLang="en-US" sz="2400" b="1">
              <a:solidFill>
                <a:srgbClr val="C00000"/>
              </a:solidFill>
              <a:latin typeface="等线"/>
              <a:ea typeface="等线"/>
              <a:cs typeface="等线" panose="02010600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屈驾来访。枉，这里是“枉驾”的意思。用，以。存，问候，思念。</a:t>
            </a:r>
            <a:endParaRPr lang="zh-CN" altLang="en-US" sz="2400" b="1">
              <a:solidFill>
                <a:srgbClr val="C00000"/>
              </a:solidFill>
              <a:latin typeface="等线"/>
              <a:ea typeface="等线"/>
              <a:cs typeface="等线" panose="02010600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久别重逢，欢饮畅谈。讌：通“宴”。</a:t>
            </a:r>
            <a:endParaRPr lang="zh-CN" altLang="en-US" sz="2400" b="1">
              <a:solidFill>
                <a:srgbClr val="C00000"/>
              </a:solidFill>
              <a:latin typeface="等线"/>
              <a:ea typeface="等线"/>
              <a:cs typeface="等线" panose="02010600030101010101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6"/>
            </p:custDataLst>
          </p:nvPr>
        </p:nvSpPr>
        <p:spPr>
          <a:xfrm>
            <a:off x="1300757" y="2034142"/>
            <a:ext cx="3899894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等线"/>
                <a:ea typeface="等线"/>
              </a:rPr>
              <a:t>拾取，摘取。</a:t>
            </a:r>
            <a:endParaRPr lang="zh-CN" altLang="en-US" sz="2400" b="1">
              <a:solidFill>
                <a:srgbClr val="C00000"/>
              </a:solidFill>
              <a:latin typeface="等线"/>
              <a:ea typeface="等线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7"/>
            </p:custDataLst>
          </p:nvPr>
        </p:nvSpPr>
        <p:spPr>
          <a:xfrm>
            <a:off x="1592745" y="4250187"/>
            <a:ext cx="3607905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等线"/>
                <a:ea typeface="等线"/>
              </a:rPr>
              <a:t>三周。匝，周，圈。</a:t>
            </a:r>
            <a:endParaRPr lang="zh-CN" altLang="en-US" sz="2400" b="1">
              <a:solidFill>
                <a:srgbClr val="C00000"/>
              </a:solidFill>
              <a:latin typeface="等线"/>
              <a:ea typeface="等线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8"/>
            </p:custDataLst>
          </p:nvPr>
        </p:nvSpPr>
        <p:spPr>
          <a:xfrm>
            <a:off x="3698986" y="4814528"/>
            <a:ext cx="11290079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等线"/>
                <a:ea typeface="等线"/>
              </a:rPr>
              <a:t>意思是表示希望尽可能多地接纳人才。</a:t>
            </a:r>
            <a:endParaRPr lang="zh-CN" altLang="en-US" sz="2400" b="1">
              <a:solidFill>
                <a:srgbClr val="C00000"/>
              </a:solidFill>
              <a:latin typeface="等线"/>
              <a:ea typeface="等线"/>
            </a:endParaRPr>
          </a:p>
        </p:txBody>
      </p:sp>
      <p:sp>
        <p:nvSpPr>
          <p:cNvPr id="10" name="文本框 9" title=""/>
          <p:cNvSpPr txBox="1"/>
          <p:nvPr>
            <p:custDataLst>
              <p:tags r:id="rId9"/>
            </p:custDataLst>
          </p:nvPr>
        </p:nvSpPr>
        <p:spPr>
          <a:xfrm>
            <a:off x="2190730" y="5340302"/>
            <a:ext cx="11290079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等线"/>
                <a:ea typeface="等线"/>
              </a:rPr>
              <a:t>这里用这个典故，表示自己像周公一样热切殷勤地接待贤才。</a:t>
            </a:r>
            <a:endParaRPr lang="zh-CN" altLang="en-US" sz="2400" b="1">
              <a:solidFill>
                <a:srgbClr val="C00000"/>
              </a:solidFill>
              <a:latin typeface="等线"/>
              <a:ea typeface="等线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 Box 2" title=""/>
          <p:cNvSpPr txBox="1"/>
          <p:nvPr>
            <p:custDataLst>
              <p:tags r:id="rId3"/>
            </p:custDataLst>
          </p:nvPr>
        </p:nvSpPr>
        <p:spPr>
          <a:xfrm>
            <a:off x="1334770" y="474980"/>
            <a:ext cx="1056830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800" b="1">
                <a:latin typeface="等线"/>
                <a:ea typeface="等线"/>
                <a:cs typeface="等线" panose="02010600030101010101" charset="-122"/>
              </a:rPr>
              <a:t>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对酒当歌，人生几何？</a:t>
            </a:r>
            <a:r>
              <a:rPr lang="zh-CN" altLang="en-US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譬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如朝露，去日苦多。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 慨当以慷，忧思难忘。何以解忧？唯有杜康。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 青青子</a:t>
            </a:r>
            <a:r>
              <a:rPr lang="zh-CN" altLang="en-US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衿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，悠悠我心。但</a:t>
            </a:r>
            <a:r>
              <a:rPr lang="zh-CN" altLang="en-US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君故，沉吟至今。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 </a:t>
            </a:r>
            <a:r>
              <a:rPr lang="zh-CN" altLang="en-US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呦呦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鹿鸣，食野之苹。我有嘉宾，鼓瑟吹笙。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矩形 1" title=""/>
          <p:cNvSpPr/>
          <p:nvPr/>
        </p:nvSpPr>
        <p:spPr>
          <a:xfrm>
            <a:off x="580390" y="474980"/>
            <a:ext cx="126619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翻译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1720215" y="1188085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一边喝酒一边高歌，人生短促日月如梭。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6460490" y="1188085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好比晨露转瞬即逝，失去的时日实在太多！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1204595" y="244983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席上歌声激昂慷慨，忧郁长久填满心窝。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5807075" y="244983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靠什么来排解忧闷？唯有狂饮方可解脱。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8" title=""/>
          <p:cNvSpPr txBox="1"/>
          <p:nvPr/>
        </p:nvSpPr>
        <p:spPr>
          <a:xfrm>
            <a:off x="732155" y="358013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那穿着青领的学子哟，你们令我朝夕思慕。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5807075" y="358013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只是因为您的缘故，让我沉痛吟诵至今。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文本框 10" title=""/>
          <p:cNvSpPr txBox="1"/>
          <p:nvPr/>
        </p:nvSpPr>
        <p:spPr>
          <a:xfrm>
            <a:off x="580390" y="518414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阳光下鹿群呦呦欢鸣，悠然自得啃食在绿坡。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文本框 12" title=""/>
          <p:cNvSpPr txBox="1"/>
          <p:nvPr/>
        </p:nvSpPr>
        <p:spPr>
          <a:xfrm>
            <a:off x="5703570" y="518414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一旦四方贤才光临舍下，我将奏瑟吹笙宴请嘉宾。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 Box 2" title=""/>
          <p:cNvSpPr txBox="1"/>
          <p:nvPr>
            <p:custDataLst>
              <p:tags r:id="rId3"/>
            </p:custDataLst>
          </p:nvPr>
        </p:nvSpPr>
        <p:spPr>
          <a:xfrm>
            <a:off x="1635125" y="-135255"/>
            <a:ext cx="9295765" cy="5029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800" b="1">
                <a:latin typeface="等线"/>
                <a:ea typeface="等线"/>
                <a:cs typeface="等线" panose="02010600030101010101" charset="-122"/>
              </a:rPr>
              <a:t>                    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 明明如月，何时可</a:t>
            </a:r>
            <a:r>
              <a:rPr lang="zh-CN" altLang="en-US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掇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？忧从中来，不可断绝。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 越</a:t>
            </a:r>
            <a:r>
              <a:rPr lang="zh-CN" altLang="en-US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度阡，枉用相存。</a:t>
            </a:r>
            <a:r>
              <a:rPr lang="zh-CN" altLang="en-US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契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阔谈宴，心念旧恩。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      月明星稀，乌鹊南飞。绕树三</a:t>
            </a:r>
            <a:r>
              <a:rPr lang="zh-CN" altLang="en-US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，何枝可依？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山不厌高，海不厌深。周公吐</a:t>
            </a:r>
            <a:r>
              <a:rPr lang="zh-CN" altLang="en-US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，天下归心。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矩形 1" title=""/>
          <p:cNvSpPr/>
          <p:nvPr>
            <p:custDataLst>
              <p:tags r:id="rId4"/>
            </p:custDataLst>
          </p:nvPr>
        </p:nvSpPr>
        <p:spPr>
          <a:xfrm>
            <a:off x="580390" y="474980"/>
            <a:ext cx="126619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翻译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1753235" y="172593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当空悬挂的皓月哟，什么时候才可以拾到；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6537325" y="1791335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我久蓄于怀的忧愤哟，突然喷涌而出汇成长河。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776605" y="307594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远方宾客踏着田间小路，一个个屈驾前来探望我。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8" title=""/>
          <p:cNvSpPr txBox="1"/>
          <p:nvPr/>
        </p:nvSpPr>
        <p:spPr>
          <a:xfrm>
            <a:off x="6296025" y="307594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彼此久别重逢谈心宴饮，争着将往日的情谊诉说。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655320" y="442595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月光明亮星光稀疏，一群寻巢乌鹊向南飞去。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文本框 10" title=""/>
          <p:cNvSpPr txBox="1"/>
          <p:nvPr/>
        </p:nvSpPr>
        <p:spPr>
          <a:xfrm>
            <a:off x="5967095" y="433705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绕树飞了三周却没敛翅，哪里才有它们的栖身之所？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文本框 12" title=""/>
          <p:cNvSpPr txBox="1"/>
          <p:nvPr/>
        </p:nvSpPr>
        <p:spPr>
          <a:xfrm>
            <a:off x="655320" y="5697855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高山不辞土石才见巍峨，大海不弃涓流才见壮阔。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 title=""/>
          <p:cNvSpPr txBox="1"/>
          <p:nvPr/>
        </p:nvSpPr>
        <p:spPr>
          <a:xfrm>
            <a:off x="6219190" y="578612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我愿如周公般礼贤下士，愿天下英杰真心归顺我。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1201400" y="120396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 title=""/>
          <p:cNvSpPr txBox="1"/>
          <p:nvPr>
            <p:custDataLst>
              <p:tags r:id="rId2"/>
            </p:custDataLst>
          </p:nvPr>
        </p:nvSpPr>
        <p:spPr>
          <a:xfrm>
            <a:off x="3532205" y="2083247"/>
            <a:ext cx="7707777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第一层（对酒当歌</a:t>
            </a:r>
            <a:r>
              <a:rPr lang="en-US" altLang="zh-CN" sz="2400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……</a:t>
            </a:r>
            <a:r>
              <a:rPr lang="zh-CN" altLang="en-US" sz="2400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唯有杜康）</a:t>
            </a:r>
            <a:r>
              <a:rPr lang="en-US" altLang="zh-CN" sz="2400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:</a:t>
            </a:r>
            <a:r>
              <a:rPr lang="zh-CN" altLang="en-US" sz="2400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时光易逝，人生苦短</a:t>
            </a:r>
            <a:endParaRPr lang="zh-CN" altLang="en-US" sz="2400">
              <a:solidFill>
                <a:srgbClr val="C00000"/>
              </a:solidFill>
              <a:latin typeface="等线"/>
              <a:ea typeface="等线"/>
              <a:cs typeface="等线" panose="0201060003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第二层（青青子衿</a:t>
            </a:r>
            <a:r>
              <a:rPr lang="en-US" altLang="zh-CN" sz="2400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……</a:t>
            </a:r>
            <a:r>
              <a:rPr lang="zh-CN" altLang="en-US" sz="2400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鼓瑟吹笙）</a:t>
            </a:r>
            <a:r>
              <a:rPr lang="en-US" altLang="zh-CN" sz="2400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:</a:t>
            </a:r>
            <a:r>
              <a:rPr lang="zh-CN" altLang="en-US" sz="2400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渴望贤才，礼遇嘉宾</a:t>
            </a:r>
            <a:endParaRPr lang="zh-CN" altLang="en-US" sz="2400">
              <a:solidFill>
                <a:srgbClr val="C00000"/>
              </a:solidFill>
              <a:latin typeface="等线"/>
              <a:ea typeface="等线"/>
              <a:cs typeface="等线" panose="0201060003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第三层（明明如月</a:t>
            </a:r>
            <a:r>
              <a:rPr lang="en-US" altLang="zh-CN" sz="2400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……</a:t>
            </a:r>
            <a:r>
              <a:rPr lang="zh-CN" altLang="en-US" sz="2400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心念旧恩）</a:t>
            </a:r>
            <a:r>
              <a:rPr lang="en-US" altLang="zh-CN" sz="2400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:</a:t>
            </a:r>
            <a:r>
              <a:rPr lang="zh-CN" altLang="en-US" sz="2400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渴盼人才，忧思难解</a:t>
            </a:r>
            <a:endParaRPr lang="zh-CN" altLang="en-US" sz="2400">
              <a:solidFill>
                <a:srgbClr val="C00000"/>
              </a:solidFill>
              <a:latin typeface="等线"/>
              <a:ea typeface="等线"/>
              <a:cs typeface="等线" panose="0201060003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第四层（月明星稀</a:t>
            </a:r>
            <a:r>
              <a:rPr lang="en-US" altLang="zh-CN" sz="2400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……</a:t>
            </a:r>
            <a:r>
              <a:rPr lang="zh-CN" altLang="en-US" sz="2400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天下归心）</a:t>
            </a:r>
            <a:r>
              <a:rPr lang="en-US" altLang="zh-CN" sz="2400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:</a:t>
            </a:r>
            <a:r>
              <a:rPr lang="zh-CN" altLang="en-US" sz="2400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虚心纳士，竭尽诚心</a:t>
            </a:r>
            <a:endParaRPr lang="zh-CN" altLang="en-US" sz="2400">
              <a:solidFill>
                <a:srgbClr val="C00000"/>
              </a:solidFill>
              <a:latin typeface="等线"/>
              <a:ea typeface="等线"/>
              <a:cs typeface="等线" panose="02010600030101010101" charset="-122"/>
            </a:endParaRPr>
          </a:p>
        </p:txBody>
      </p:sp>
      <p:sp>
        <p:nvSpPr>
          <p:cNvPr id="11" name="矩形 10" title=""/>
          <p:cNvSpPr/>
          <p:nvPr>
            <p:custDataLst>
              <p:tags r:id="rId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3794760" y="502920"/>
            <a:ext cx="7019290" cy="78549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诵读诗歌，划分层次</a:t>
            </a:r>
            <a:endParaRPr lang="en-US" altLang="zh-CN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algn="dist">
              <a:buFont typeface="Wingdings" panose="05000000000000000000" pitchFamily="2" charset="2"/>
              <a:buChar char="n"/>
            </a:pPr>
            <a:endParaRPr kumimoji="1" lang="en-US" altLang="zh-CN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1646" y="2083565"/>
            <a:ext cx="3596919" cy="400785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6563" name="Rectangle 3" title=""/>
          <p:cNvSpPr>
            <a:spLocks noChangeArrowheads="1"/>
          </p:cNvSpPr>
          <p:nvPr/>
        </p:nvSpPr>
        <p:spPr bwMode="auto">
          <a:xfrm>
            <a:off x="2135188" y="549275"/>
            <a:ext cx="6179820" cy="70675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   本诗的诗眼是哪一个字？</a:t>
            </a:r>
            <a:endParaRPr kumimoji="1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sp>
        <p:nvSpPr>
          <p:cNvPr id="2" name="TextBox 1" title=""/>
          <p:cNvSpPr txBox="1"/>
          <p:nvPr/>
        </p:nvSpPr>
        <p:spPr>
          <a:xfrm>
            <a:off x="2711450" y="1858963"/>
            <a:ext cx="403225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慨当以慷，</a:t>
            </a:r>
            <a:r>
              <a:rPr lang="zh-CN" altLang="en-US" sz="3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忧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思难忘。</a:t>
            </a:r>
            <a:endParaRPr lang="en-US" altLang="zh-CN" sz="32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何以解</a:t>
            </a:r>
            <a:r>
              <a:rPr lang="zh-CN" altLang="en-US" sz="3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忧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，唯有杜康。</a:t>
            </a:r>
            <a:endParaRPr lang="en-US" altLang="zh-CN" sz="32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忧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从中来，不可断绝。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Box 3" title=""/>
          <p:cNvSpPr txBox="1"/>
          <p:nvPr/>
        </p:nvSpPr>
        <p:spPr>
          <a:xfrm>
            <a:off x="6959600" y="1858963"/>
            <a:ext cx="649288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9600">
                <a:latin typeface="华文仿宋" panose="02010600040101010101" pitchFamily="2" charset="-122"/>
                <a:ea typeface="华文仿宋" panose="02010600040101010101" pitchFamily="2" charset="-122"/>
              </a:rPr>
              <a:t>}</a:t>
            </a:r>
            <a:endParaRPr lang="zh-CN" altLang="en-US" sz="960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9" name="矩形 8" title=""/>
          <p:cNvSpPr/>
          <p:nvPr/>
        </p:nvSpPr>
        <p:spPr>
          <a:xfrm>
            <a:off x="7669842" y="2190055"/>
            <a:ext cx="1022350" cy="110680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6600" b="1" i="0" u="none" strike="noStrike" kern="1200" cap="all" spc="0" normalizeH="0" baseline="0" noProof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华文彩云" panose="02010800040101010101" pitchFamily="2" charset="-122"/>
                <a:ea typeface="华文彩云" panose="02010800040101010101" pitchFamily="2" charset="-122"/>
                <a:cs typeface="+mn-cs"/>
              </a:rPr>
              <a:t>忧</a:t>
            </a:r>
            <a:endParaRPr kumimoji="1" lang="zh-CN" altLang="en-US" sz="6600" b="1" i="0" u="none" strike="noStrike" kern="1200" cap="all" spc="0" normalizeH="0" baseline="0" noProof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华文彩云" panose="02010800040101010101" pitchFamily="2" charset="-122"/>
              <a:ea typeface="华文彩云" panose="02010800040101010101" pitchFamily="2" charset="-122"/>
              <a:cs typeface="+mn-cs"/>
            </a:endParaRPr>
          </a:p>
        </p:txBody>
      </p:sp>
      <p:sp>
        <p:nvSpPr>
          <p:cNvPr id="15" name="矩形 14" title=""/>
          <p:cNvSpPr/>
          <p:nvPr/>
        </p:nvSpPr>
        <p:spPr>
          <a:xfrm>
            <a:off x="2568575" y="4292600"/>
            <a:ext cx="5040313" cy="1081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诗人为何而忧？</a:t>
            </a:r>
            <a:endParaRPr kumimoji="1" lang="zh-CN" altLang="en-US" sz="44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30722" title=""/>
          <p:cNvGrpSpPr>
            <a:grpSpLocks noChangeAspect="1"/>
          </p:cNvGrpSpPr>
          <p:nvPr/>
        </p:nvGrpSpPr>
        <p:grpSpPr>
          <a:xfrm>
            <a:off x="1981200" y="373698"/>
            <a:ext cx="8229600" cy="5851525"/>
            <a:chOff x="1134" y="1270"/>
            <a:chExt cx="2880" cy="720"/>
          </a:xfrm>
        </p:grpSpPr>
        <p:sp>
          <p:nvSpPr>
            <p:cNvPr id="5" name="矩形 30723"/>
            <p:cNvSpPr>
              <a:spLocks noChangeAspect="1" noTextEdit="1"/>
            </p:cNvSpPr>
            <p:nvPr>
              <p:custDataLst>
                <p:tags r:id="rId2"/>
              </p:custDataLst>
            </p:nvPr>
          </p:nvSpPr>
          <p:spPr>
            <a:xfrm>
              <a:off x="1134" y="1270"/>
              <a:ext cx="2880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6" name="_s30725"/>
            <p:cNvCxnSpPr>
              <a:stCxn id="13" idx="0"/>
              <a:endCxn id="10" idx="2"/>
            </p:cNvCxnSpPr>
            <p:nvPr>
              <p:custDataLst>
                <p:tags r:id="rId3"/>
              </p:custDataLst>
            </p:nvPr>
          </p:nvCxnSpPr>
          <p:spPr>
            <a:xfrm rot="5400000" flipH="1">
              <a:off x="3006" y="1126"/>
              <a:ext cx="144" cy="1008"/>
            </a:xfrm>
            <a:prstGeom prst="bentConnector3">
              <a:avLst>
                <a:gd name="adj1" fmla="val 9755"/>
              </a:avLst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7" name="_s30726"/>
            <p:cNvCxnSpPr>
              <a:stCxn id="12" idx="0"/>
              <a:endCxn id="10" idx="2"/>
            </p:cNvCxnSpPr>
            <p:nvPr>
              <p:custDataLst>
                <p:tags r:id="rId4"/>
              </p:custDataLst>
            </p:nvPr>
          </p:nvCxnSpPr>
          <p:spPr>
            <a:xfrm rot="-5400000">
              <a:off x="2501" y="1628"/>
              <a:ext cx="144" cy="1"/>
            </a:xfrm>
            <a:prstGeom prst="straightConnector1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8" name="_s30727"/>
            <p:cNvCxnSpPr>
              <a:stCxn id="11" idx="0"/>
              <a:endCxn id="10" idx="2"/>
            </p:cNvCxnSpPr>
            <p:nvPr>
              <p:custDataLst>
                <p:tags r:id="rId5"/>
              </p:custDataLst>
            </p:nvPr>
          </p:nvCxnSpPr>
          <p:spPr>
            <a:xfrm rot="-5400000">
              <a:off x="1998" y="1126"/>
              <a:ext cx="144" cy="1008"/>
            </a:xfrm>
            <a:prstGeom prst="bentConnector3">
              <a:avLst>
                <a:gd name="adj1" fmla="val 9755"/>
              </a:avLst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0" name="_s30728"/>
            <p:cNvSpPr/>
            <p:nvPr>
              <p:custDataLst>
                <p:tags r:id="rId6"/>
              </p:custDataLst>
            </p:nvPr>
          </p:nvSpPr>
          <p:spPr>
            <a:xfrm>
              <a:off x="2142" y="1270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13400" b="1">
                  <a:solidFill>
                    <a:srgbClr val="FF0000"/>
                  </a:solidFill>
                </a:rPr>
                <a:t>忧</a:t>
              </a:r>
              <a:endParaRPr lang="zh-CN" altLang="en-US" sz="13400" b="1">
                <a:solidFill>
                  <a:srgbClr val="FF0000"/>
                </a:solidFill>
              </a:endParaRPr>
            </a:p>
          </p:txBody>
        </p:sp>
        <p:sp>
          <p:nvSpPr>
            <p:cNvPr id="11" name="_s30729"/>
            <p:cNvSpPr/>
            <p:nvPr>
              <p:custDataLst>
                <p:tags r:id="rId7"/>
              </p:custDataLst>
            </p:nvPr>
          </p:nvSpPr>
          <p:spPr>
            <a:xfrm>
              <a:off x="1134" y="170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4600" b="1">
                  <a:solidFill>
                    <a:srgbClr val="FF0000"/>
                  </a:solidFill>
                </a:rPr>
                <a:t>人生苦短</a:t>
              </a:r>
              <a:endParaRPr lang="zh-CN" altLang="en-US" sz="4600" b="1">
                <a:solidFill>
                  <a:srgbClr val="FF0000"/>
                </a:solidFill>
              </a:endParaRPr>
            </a:p>
          </p:txBody>
        </p:sp>
        <p:sp>
          <p:nvSpPr>
            <p:cNvPr id="12" name="_s30730"/>
            <p:cNvSpPr/>
            <p:nvPr>
              <p:custDataLst>
                <p:tags r:id="rId8"/>
              </p:custDataLst>
            </p:nvPr>
          </p:nvSpPr>
          <p:spPr>
            <a:xfrm>
              <a:off x="2142" y="170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4600" b="1">
                  <a:solidFill>
                    <a:srgbClr val="FF0000"/>
                  </a:solidFill>
                </a:rPr>
                <a:t>求贤不得</a:t>
              </a:r>
              <a:endParaRPr lang="zh-CN" altLang="en-US" sz="4600" b="1">
                <a:solidFill>
                  <a:srgbClr val="FF0000"/>
                </a:solidFill>
              </a:endParaRPr>
            </a:p>
          </p:txBody>
        </p:sp>
        <p:sp>
          <p:nvSpPr>
            <p:cNvPr id="13" name="_s30731"/>
            <p:cNvSpPr/>
            <p:nvPr>
              <p:custDataLst>
                <p:tags r:id="rId9"/>
              </p:custDataLst>
            </p:nvPr>
          </p:nvSpPr>
          <p:spPr>
            <a:xfrm>
              <a:off x="3150" y="170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0" tIns="0" rIns="0" bIns="0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4600" b="1">
                  <a:solidFill>
                    <a:srgbClr val="FF0000"/>
                  </a:solidFill>
                </a:rPr>
                <a:t>功业未就</a:t>
              </a:r>
              <a:endParaRPr lang="zh-CN" altLang="en-US" sz="4600" b="1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animBg="1"/>
      <p:bldP spid="2" grpId="0"/>
      <p:bldP spid="4" grpId="0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Rectangle 2" title=""/>
          <p:cNvSpPr>
            <a:spLocks noGrp="1" noChangeArrowheads="1"/>
          </p:cNvSpPr>
          <p:nvPr>
            <p:ph type="title"/>
          </p:nvPr>
        </p:nvSpPr>
        <p:spPr>
          <a:xfrm>
            <a:off x="580390" y="361950"/>
            <a:ext cx="2878138" cy="11430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all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第一层</a:t>
            </a:r>
            <a:endParaRPr kumimoji="0" lang="zh-CN" altLang="en-US" sz="4800" b="1" i="0" u="none" strike="noStrike" kern="1200" cap="all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387" name="Rectangle 3" title=""/>
          <p:cNvSpPr>
            <a:spLocks noGrp="1" noChangeArrowheads="1"/>
          </p:cNvSpPr>
          <p:nvPr>
            <p:ph idx="1"/>
          </p:nvPr>
        </p:nvSpPr>
        <p:spPr>
          <a:xfrm>
            <a:off x="1370330" y="1504633"/>
            <a:ext cx="8748713" cy="1152525"/>
          </a:xfrm>
        </p:spPr>
        <p:txBody>
          <a:bodyPr vert="horz" wrap="square" lIns="91440" tIns="45720" rIns="91440" bIns="45720" numCol="1" anchor="t" anchorCtr="0" compatLnSpc="1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Tx/>
              <a:buNone/>
              <a:defRPr/>
            </a:pPr>
            <a:r>
              <a:rPr kumimoji="0" lang="en-US" altLang="zh-CN" sz="3200" b="1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kumimoji="0" lang="zh-CN" altLang="en-US" sz="3200" b="1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对酒</a:t>
            </a:r>
            <a:r>
              <a:rPr kumimoji="0" lang="zh-CN" altLang="en-US" sz="3200" b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当</a:t>
            </a:r>
            <a:r>
              <a:rPr kumimoji="0" lang="zh-CN" altLang="en-US" sz="3200" b="1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歌，人生</a:t>
            </a:r>
            <a:r>
              <a:rPr kumimoji="0" lang="zh-CN" altLang="en-US" sz="3200" b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几何</a:t>
            </a:r>
            <a:r>
              <a:rPr kumimoji="0" lang="zh-CN" altLang="en-US" sz="3200" b="1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？譬如朝露，</a:t>
            </a:r>
            <a:r>
              <a:rPr kumimoji="0" lang="zh-CN" altLang="en-US" sz="3200" b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去日苦多</a:t>
            </a:r>
            <a:r>
              <a:rPr kumimoji="0" lang="zh-CN" altLang="en-US" sz="3200" b="1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kumimoji="0" lang="zh-CN" altLang="en-US" sz="3200" b="1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Tx/>
              <a:buNone/>
              <a:defRPr/>
            </a:pPr>
            <a:r>
              <a:rPr kumimoji="0" lang="zh-CN" altLang="en-US" sz="3200" b="1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慨当以慷，忧思难忘。</a:t>
            </a:r>
            <a:r>
              <a:rPr kumimoji="0" lang="zh-CN" altLang="en-US" sz="3200" b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何以解忧</a:t>
            </a:r>
            <a:r>
              <a:rPr kumimoji="0" lang="zh-CN" altLang="en-US" sz="3200" b="1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？唯有杜康。</a:t>
            </a:r>
            <a:endParaRPr kumimoji="0" lang="zh-CN" altLang="en-US" sz="3200" b="1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438" name="Text Box 5" title=""/>
          <p:cNvSpPr txBox="1"/>
          <p:nvPr/>
        </p:nvSpPr>
        <p:spPr>
          <a:xfrm>
            <a:off x="4966335" y="4267200"/>
            <a:ext cx="459740" cy="218440"/>
          </a:xfrm>
          <a:prstGeom prst="rect">
            <a:avLst/>
          </a:prstGeom>
          <a:noFill/>
          <a:ln w="12700">
            <a:noFill/>
          </a:ln>
        </p:spPr>
        <p:txBody>
          <a:bodyPr vert="eaVert" wrap="none">
            <a:spAutoFit/>
          </a:bodyPr>
          <a:lstStyle/>
          <a:p>
            <a:pPr eaLnBrk="0" hangingPunct="0"/>
            <a:endParaRPr lang="zh-CN" altLang="zh-CN">
              <a:latin typeface="Times New Roman" panose="02020603050405020304" pitchFamily="18" charset="0"/>
            </a:endParaRPr>
          </a:p>
        </p:txBody>
      </p:sp>
      <p:sp>
        <p:nvSpPr>
          <p:cNvPr id="18439" name="Text Box 6" title=""/>
          <p:cNvSpPr txBox="1"/>
          <p:nvPr/>
        </p:nvSpPr>
        <p:spPr>
          <a:xfrm>
            <a:off x="3200400" y="4419600"/>
            <a:ext cx="5791200" cy="3683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0" hangingPunct="0"/>
            <a:endParaRPr lang="zh-CN" altLang="zh-CN">
              <a:latin typeface="Times New Roman" panose="02020603050405020304" pitchFamily="18" charset="0"/>
            </a:endParaRPr>
          </a:p>
        </p:txBody>
      </p:sp>
      <p:sp>
        <p:nvSpPr>
          <p:cNvPr id="2" name="文本框 1" title=""/>
          <p:cNvSpPr txBox="1"/>
          <p:nvPr/>
        </p:nvSpPr>
        <p:spPr>
          <a:xfrm>
            <a:off x="1105535" y="278384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运用了那些修辞手法？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3" name="TextBox 1" title=""/>
          <p:cNvSpPr txBox="1"/>
          <p:nvPr>
            <p:custDataLst>
              <p:tags r:id="rId2"/>
            </p:custDataLst>
          </p:nvPr>
        </p:nvSpPr>
        <p:spPr>
          <a:xfrm>
            <a:off x="1023620" y="3555365"/>
            <a:ext cx="8344535" cy="2012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等线"/>
                <a:ea typeface="等线"/>
                <a:cs typeface="等线" panose="02010600030101010101" charset="-122"/>
              </a:rPr>
              <a:t>①比喻。用“朝露”为喻，表达年华易逝的感慨。</a:t>
            </a:r>
            <a:endParaRPr lang="en-US" altLang="zh-CN" sz="2800">
              <a:latin typeface="等线"/>
              <a:ea typeface="等线"/>
              <a:cs typeface="等线" panose="02010600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>
                <a:latin typeface="等线"/>
                <a:ea typeface="等线"/>
                <a:cs typeface="等线" panose="02010600030101010101" charset="-122"/>
              </a:rPr>
              <a:t>②</a:t>
            </a:r>
            <a:r>
              <a:rPr lang="zh-CN" altLang="en-US" sz="2800">
                <a:latin typeface="等线"/>
                <a:ea typeface="等线"/>
                <a:cs typeface="等线" panose="02010600030101010101" charset="-122"/>
              </a:rPr>
              <a:t>设问开头，破空而来，表达诗人对人生的思考。</a:t>
            </a:r>
            <a:endParaRPr lang="en-US" altLang="zh-CN" sz="2800">
              <a:latin typeface="等线"/>
              <a:ea typeface="等线"/>
              <a:cs typeface="等线" panose="02010600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等线"/>
                <a:ea typeface="等线"/>
                <a:cs typeface="等线" panose="02010600030101010101" charset="-122"/>
              </a:rPr>
              <a:t>③借代。以造酒的杜康代酒，形象突出，引人联想。</a:t>
            </a:r>
            <a:endParaRPr lang="en-US" altLang="zh-CN" sz="2800">
              <a:latin typeface="等线"/>
              <a:ea typeface="等线"/>
              <a:cs typeface="等线" panose="02010600030101010101" charset="-122"/>
            </a:endParaRPr>
          </a:p>
          <a:p>
            <a:endParaRPr lang="zh-CN" altLang="en-US" sz="2800">
              <a:latin typeface="等线"/>
              <a:ea typeface="等线"/>
              <a:cs typeface="等线" panose="02010600030101010101" charset="-122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9951085" y="3018790"/>
            <a:ext cx="1036955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0070C0"/>
                </a:solidFill>
                <a:latin typeface="华文彩云" panose="02010800040101010101" pitchFamily="2" charset="-122"/>
                <a:ea typeface="华文彩云" panose="02010800040101010101" pitchFamily="2" charset="-122"/>
                <a:sym typeface="+mn-ea"/>
              </a:rPr>
              <a:t>忧人生苦短</a:t>
            </a:r>
            <a:endParaRPr lang="zh-CN" altLang="en-US" sz="4000" b="1">
              <a:solidFill>
                <a:srgbClr val="0070C0"/>
              </a:solidFill>
              <a:latin typeface="华文彩云" panose="02010800040101010101" pitchFamily="2" charset="-122"/>
              <a:ea typeface="华文彩云" panose="0201080004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Rectangle 2" title=""/>
          <p:cNvSpPr>
            <a:spLocks noGrp="1" noChangeArrowheads="1"/>
          </p:cNvSpPr>
          <p:nvPr>
            <p:ph type="title"/>
          </p:nvPr>
        </p:nvSpPr>
        <p:spPr>
          <a:xfrm>
            <a:off x="630846" y="428920"/>
            <a:ext cx="3455988" cy="9144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all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第二层</a:t>
            </a:r>
            <a:endParaRPr kumimoji="0" lang="zh-CN" altLang="en-US" sz="5400" b="1" i="0" u="none" strike="noStrike" kern="1200" cap="all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486" name="Text Box 4" title=""/>
          <p:cNvSpPr txBox="1"/>
          <p:nvPr/>
        </p:nvSpPr>
        <p:spPr>
          <a:xfrm>
            <a:off x="2002790" y="1343025"/>
            <a:ext cx="7695565" cy="1038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bg2"/>
              </a:buClr>
              <a:buFont typeface="Monotype Sorts" pitchFamily="2" charset="2"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青青子衿，悠悠我心。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为君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，沉吟至今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20000"/>
              </a:spcBef>
              <a:buClr>
                <a:schemeClr val="bg2"/>
              </a:buClr>
              <a:buFont typeface="Monotype Sorts" pitchFamily="2" charset="2"/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呦呦鹿鸣，食野之苹。我有嘉宾，鼓瑟吹笙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 title=""/>
          <p:cNvSpPr txBox="1"/>
          <p:nvPr/>
        </p:nvSpPr>
        <p:spPr>
          <a:xfrm>
            <a:off x="630555" y="2515870"/>
            <a:ext cx="712724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buClr>
                <a:schemeClr val="bg2"/>
              </a:buClr>
              <a:buNone/>
            </a:pPr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诗人如何表达对人才的渴盼的？</a:t>
            </a:r>
            <a:endParaRPr lang="zh-CN" altLang="en-US" sz="40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630555" y="3543935"/>
            <a:ext cx="1051750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buClr>
                <a:schemeClr val="bg2"/>
              </a:buClr>
              <a:buFont typeface="Wingdings 2" panose="05020102010507070707" pitchFamily="18" charset="2"/>
            </a:pPr>
            <a:r>
              <a:rPr lang="zh-CN" altLang="zh-CN" sz="2400">
                <a:solidFill>
                  <a:schemeClr val="tx1"/>
                </a:solidFill>
                <a:latin typeface="等线"/>
                <a:ea typeface="等线"/>
                <a:cs typeface="等线" panose="02010600030101010101" charset="-122"/>
                <a:sym typeface="+mn-ea"/>
              </a:rPr>
              <a:t>①</a:t>
            </a:r>
            <a:r>
              <a:rPr lang="en-US" altLang="zh-CN" sz="2400">
                <a:solidFill>
                  <a:schemeClr val="tx1"/>
                </a:solidFill>
                <a:latin typeface="等线"/>
                <a:ea typeface="等线"/>
                <a:cs typeface="等线" panose="02010600030101010101" charset="-122"/>
                <a:sym typeface="+mn-ea"/>
              </a:rPr>
              <a:t> </a:t>
            </a:r>
            <a:r>
              <a:rPr lang="zh-CN" altLang="en-US" sz="2400">
                <a:solidFill>
                  <a:schemeClr val="tx1"/>
                </a:solidFill>
                <a:latin typeface="等线"/>
                <a:ea typeface="等线"/>
                <a:cs typeface="等线" panose="02010600030101010101" charset="-122"/>
                <a:sym typeface="+mn-ea"/>
              </a:rPr>
              <a:t>用典。（引用古籍中的故事或词句为用典，含蓄地表达自己的内容和思想）</a:t>
            </a:r>
            <a:endParaRPr lang="en-US" altLang="zh-CN" sz="2400">
              <a:solidFill>
                <a:schemeClr val="tx1"/>
              </a:solidFill>
              <a:latin typeface="等线"/>
              <a:ea typeface="等线"/>
              <a:cs typeface="等线" panose="02010600030101010101" charset="-122"/>
            </a:endParaRPr>
          </a:p>
          <a:p>
            <a:pPr>
              <a:lnSpc>
                <a:spcPct val="150000"/>
              </a:lnSpc>
              <a:buClr>
                <a:schemeClr val="bg2"/>
              </a:buClr>
              <a:buFont typeface="Wingdings 2" panose="05020102010507070707" pitchFamily="18" charset="2"/>
            </a:pPr>
            <a:r>
              <a:rPr lang="zh-CN" altLang="en-US" sz="2400">
                <a:solidFill>
                  <a:schemeClr val="tx1"/>
                </a:solidFill>
                <a:latin typeface="等线"/>
                <a:ea typeface="等线"/>
                <a:cs typeface="等线" panose="02010600030101010101" charset="-122"/>
                <a:sym typeface="+mn-ea"/>
              </a:rPr>
              <a:t>② 比兴（比就是打比方用比喻。兴复杂一些，主要意思就是外界事物触动了诗人的兴致，引发诗人歌唱．诗人找到一个话头）。用“子衿”、“鹿鸣”起兴，表达作者求贤若渴的心情，说明贤才若来投奔于己，必将极尽礼节招待他。</a:t>
            </a:r>
            <a:endParaRPr lang="zh-CN" altLang="en-US" sz="2400">
              <a:solidFill>
                <a:schemeClr val="tx1"/>
              </a:solidFill>
              <a:latin typeface="等线"/>
              <a:ea typeface="等线"/>
              <a:cs typeface="等线" panose="02010600030101010101" charset="-122"/>
              <a:sym typeface="+mn-ea"/>
            </a:endParaRPr>
          </a:p>
        </p:txBody>
      </p:sp>
      <p:sp>
        <p:nvSpPr>
          <p:cNvPr id="4" name="TextBox 3" title=""/>
          <p:cNvSpPr txBox="1"/>
          <p:nvPr/>
        </p:nvSpPr>
        <p:spPr>
          <a:xfrm>
            <a:off x="8158163" y="2515553"/>
            <a:ext cx="4211637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7030A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忧求贤不得</a:t>
            </a:r>
            <a:endParaRPr lang="zh-CN" altLang="en-US" sz="4000">
              <a:solidFill>
                <a:srgbClr val="7030A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9823" y="-1342572"/>
            <a:ext cx="4096090" cy="5393093"/>
          </a:xfrm>
          <a:prstGeom prst="rect">
            <a:avLst/>
          </a:prstGeom>
        </p:spPr>
      </p:pic>
      <p:grpSp>
        <p:nvGrpSpPr>
          <p:cNvPr id="7" name="组合 6" title=""/>
          <p:cNvGrpSpPr/>
          <p:nvPr/>
        </p:nvGrpSpPr>
        <p:grpSpPr>
          <a:xfrm>
            <a:off x="944111" y="2203578"/>
            <a:ext cx="1392689" cy="1392689"/>
            <a:chOff x="944111" y="2203578"/>
            <a:chExt cx="1392689" cy="139268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44111" y="2203578"/>
              <a:ext cx="1392689" cy="1392689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195640" y="2438256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>
                  <a:solidFill>
                    <a:srgbClr val="526342"/>
                  </a:solidFill>
                </a:rPr>
                <a:t>壹</a:t>
              </a:r>
              <a:endParaRPr lang="zh-CN" altLang="en-US" sz="5400">
                <a:solidFill>
                  <a:srgbClr val="526342"/>
                </a:solidFill>
              </a:endParaRPr>
            </a:p>
          </p:txBody>
        </p:sp>
      </p:grpSp>
      <p:grpSp>
        <p:nvGrpSpPr>
          <p:cNvPr id="12" name="组合 11" title=""/>
          <p:cNvGrpSpPr/>
          <p:nvPr/>
        </p:nvGrpSpPr>
        <p:grpSpPr>
          <a:xfrm>
            <a:off x="3026911" y="2203577"/>
            <a:ext cx="1392689" cy="1392689"/>
            <a:chOff x="3026911" y="2203577"/>
            <a:chExt cx="1392689" cy="139268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26911" y="2203577"/>
              <a:ext cx="1392689" cy="1392689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3293920" y="2438256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>
                  <a:solidFill>
                    <a:srgbClr val="526342"/>
                  </a:solidFill>
                </a:rPr>
                <a:t>贰</a:t>
              </a:r>
              <a:endParaRPr lang="zh-CN" altLang="en-US" sz="5400">
                <a:solidFill>
                  <a:srgbClr val="526342"/>
                </a:solidFill>
              </a:endParaRPr>
            </a:p>
          </p:txBody>
        </p:sp>
      </p:grpSp>
      <p:grpSp>
        <p:nvGrpSpPr>
          <p:cNvPr id="13" name="组合 12" title=""/>
          <p:cNvGrpSpPr/>
          <p:nvPr/>
        </p:nvGrpSpPr>
        <p:grpSpPr>
          <a:xfrm>
            <a:off x="8015913" y="2203578"/>
            <a:ext cx="1392689" cy="1392689"/>
            <a:chOff x="8015913" y="2203578"/>
            <a:chExt cx="1392689" cy="139268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15913" y="2203578"/>
              <a:ext cx="1392689" cy="1392689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8273676" y="2438256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>
                  <a:solidFill>
                    <a:srgbClr val="526342"/>
                  </a:solidFill>
                </a:rPr>
                <a:t>叁</a:t>
              </a:r>
              <a:endParaRPr lang="zh-CN" altLang="en-US" sz="5400">
                <a:solidFill>
                  <a:srgbClr val="526342"/>
                </a:solidFill>
              </a:endParaRPr>
            </a:p>
          </p:txBody>
        </p:sp>
      </p:grpSp>
      <p:grpSp>
        <p:nvGrpSpPr>
          <p:cNvPr id="14" name="组合 13" title=""/>
          <p:cNvGrpSpPr/>
          <p:nvPr/>
        </p:nvGrpSpPr>
        <p:grpSpPr>
          <a:xfrm>
            <a:off x="10098713" y="2203577"/>
            <a:ext cx="1392689" cy="1392689"/>
            <a:chOff x="10098713" y="2203577"/>
            <a:chExt cx="1392689" cy="139268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098713" y="2203577"/>
              <a:ext cx="1392689" cy="1392689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0356476" y="2438256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>
                  <a:solidFill>
                    <a:srgbClr val="526342"/>
                  </a:solidFill>
                </a:rPr>
                <a:t>肆</a:t>
              </a:r>
              <a:endParaRPr lang="zh-CN" altLang="en-US" sz="5400">
                <a:solidFill>
                  <a:srgbClr val="526342"/>
                </a:solidFill>
              </a:endParaRPr>
            </a:p>
          </p:txBody>
        </p:sp>
      </p:grpSp>
      <p:sp>
        <p:nvSpPr>
          <p:cNvPr id="15" name="文本框 14" title=""/>
          <p:cNvSpPr txBox="1"/>
          <p:nvPr/>
        </p:nvSpPr>
        <p:spPr>
          <a:xfrm>
            <a:off x="1368425" y="3699510"/>
            <a:ext cx="468630" cy="23260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/>
              <a:t>课堂导入</a:t>
            </a:r>
            <a:endParaRPr lang="zh-CN" altLang="en-US" sz="3600"/>
          </a:p>
        </p:txBody>
      </p:sp>
      <p:sp>
        <p:nvSpPr>
          <p:cNvPr id="17" name="文本框 16" title=""/>
          <p:cNvSpPr txBox="1"/>
          <p:nvPr>
            <p:custDataLst>
              <p:tags r:id="rId5"/>
            </p:custDataLst>
          </p:nvPr>
        </p:nvSpPr>
        <p:spPr>
          <a:xfrm>
            <a:off x="3451225" y="3699510"/>
            <a:ext cx="468630" cy="23260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/>
              <a:t>知人论世</a:t>
            </a:r>
            <a:endParaRPr lang="zh-CN" altLang="en-US" sz="3600"/>
          </a:p>
        </p:txBody>
      </p:sp>
      <p:sp>
        <p:nvSpPr>
          <p:cNvPr id="18" name="文本框 17" title=""/>
          <p:cNvSpPr txBox="1"/>
          <p:nvPr>
            <p:custDataLst>
              <p:tags r:id="rId6"/>
            </p:custDataLst>
          </p:nvPr>
        </p:nvSpPr>
        <p:spPr>
          <a:xfrm>
            <a:off x="8386445" y="3699510"/>
            <a:ext cx="468630" cy="23260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/>
              <a:t>文本研读</a:t>
            </a:r>
            <a:endParaRPr lang="zh-CN" altLang="en-US" sz="3600"/>
          </a:p>
        </p:txBody>
      </p:sp>
      <p:sp>
        <p:nvSpPr>
          <p:cNvPr id="19" name="文本框 18" title=""/>
          <p:cNvSpPr txBox="1"/>
          <p:nvPr>
            <p:custDataLst>
              <p:tags r:id="rId7"/>
            </p:custDataLst>
          </p:nvPr>
        </p:nvSpPr>
        <p:spPr>
          <a:xfrm>
            <a:off x="10560685" y="3699510"/>
            <a:ext cx="468630" cy="23260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/>
              <a:t>总结分析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 title=""/>
          <p:cNvSpPr txBox="1"/>
          <p:nvPr>
            <p:custDataLst>
              <p:tags r:id="rId2"/>
            </p:custDataLst>
          </p:nvPr>
        </p:nvSpPr>
        <p:spPr>
          <a:xfrm>
            <a:off x="626110" y="354330"/>
            <a:ext cx="1068133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n"/>
            </a:pP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等线"/>
                <a:ea typeface="等线"/>
                <a:cs typeface="等线" panose="02010600030101010101" charset="-122"/>
              </a:rPr>
              <a:t>用典</a:t>
            </a:r>
            <a:endParaRPr lang="zh-CN" altLang="en-US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等线"/>
              <a:ea typeface="等线"/>
              <a:cs typeface="等线" panose="0201060003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等线"/>
                <a:ea typeface="等线"/>
                <a:cs typeface="等线" panose="02010600030101010101" charset="-122"/>
              </a:rPr>
              <a:t>何为用典？有何作用？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等线"/>
              <a:ea typeface="等线"/>
              <a:cs typeface="等线" panose="02010600030101010101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等线"/>
                <a:ea typeface="等线"/>
                <a:cs typeface="等线" panose="02010600030101010101" charset="-122"/>
              </a:rPr>
              <a:t>&lt;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等线"/>
                <a:ea typeface="等线"/>
                <a:cs typeface="等线" panose="02010600030101010101" charset="-122"/>
              </a:rPr>
              <a:t>定义</a:t>
            </a: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等线"/>
                <a:ea typeface="等线"/>
                <a:cs typeface="等线" panose="02010600030101010101" charset="-122"/>
              </a:rPr>
              <a:t>&gt;:</a:t>
            </a:r>
            <a:r>
              <a:rPr lang="zh-CN" altLang="en-US" sz="2400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用典是古诗词中常用的一种表现方法，它的主要特点是借助一些历史人物、神话传说、寓言故事等来表达自己的某种愿望或情感。</a:t>
            </a:r>
            <a:endParaRPr lang="zh-CN" altLang="en-US" sz="2400">
              <a:solidFill>
                <a:srgbClr val="C00000"/>
              </a:solidFill>
              <a:latin typeface="等线"/>
              <a:ea typeface="等线"/>
              <a:cs typeface="等线" panose="02010600030101010101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等线"/>
                <a:ea typeface="等线"/>
                <a:cs typeface="等线" panose="02010600030101010101" charset="-122"/>
              </a:rPr>
              <a:t>&lt;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等线"/>
                <a:ea typeface="等线"/>
                <a:cs typeface="等线" panose="02010600030101010101" charset="-122"/>
              </a:rPr>
              <a:t>类型</a:t>
            </a: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等线"/>
                <a:ea typeface="等线"/>
                <a:cs typeface="等线" panose="02010600030101010101" charset="-122"/>
              </a:rPr>
              <a:t>&gt;:</a:t>
            </a:r>
            <a:r>
              <a:rPr lang="en-US" altLang="zh-CN" sz="2400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①</a:t>
            </a:r>
            <a:r>
              <a:rPr lang="zh-CN" altLang="en-US" sz="2400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事典；②言典</a:t>
            </a:r>
            <a:endParaRPr lang="zh-CN" altLang="en-US" sz="2400">
              <a:solidFill>
                <a:srgbClr val="C00000"/>
              </a:solidFill>
              <a:latin typeface="等线"/>
              <a:ea typeface="等线"/>
              <a:cs typeface="等线" panose="02010600030101010101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等线"/>
                <a:ea typeface="等线"/>
                <a:cs typeface="等线" panose="02010600030101010101" charset="-122"/>
              </a:rPr>
              <a:t>&lt;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等线"/>
                <a:ea typeface="等线"/>
                <a:cs typeface="等线" panose="02010600030101010101" charset="-122"/>
              </a:rPr>
              <a:t>作用</a:t>
            </a: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等线"/>
                <a:ea typeface="等线"/>
                <a:cs typeface="等线" panose="02010600030101010101" charset="-122"/>
              </a:rPr>
              <a:t>&gt;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等线"/>
                <a:ea typeface="等线"/>
                <a:cs typeface="等线" panose="02010600030101010101" charset="-122"/>
              </a:rPr>
              <a:t>：</a:t>
            </a:r>
            <a:r>
              <a:rPr lang="zh-CN" altLang="en-US" sz="2400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①品评历史，借古论今；②抒情言志，表明心迹；③引发联想，创新意境；④简洁精练，内涵丰富。</a:t>
            </a:r>
            <a:endParaRPr lang="zh-CN" altLang="en-US" sz="2400">
              <a:solidFill>
                <a:srgbClr val="C00000"/>
              </a:solidFill>
              <a:latin typeface="等线"/>
              <a:ea typeface="等线"/>
              <a:cs typeface="等线" panose="02010600030101010101" charset="-122"/>
            </a:endParaRPr>
          </a:p>
        </p:txBody>
      </p:sp>
      <p:sp>
        <p:nvSpPr>
          <p:cNvPr id="11" name="矩形 10" title=""/>
          <p:cNvSpPr/>
          <p:nvPr>
            <p:custDataLst>
              <p:tags r:id="rId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 title=""/>
          <p:cNvSpPr txBox="1"/>
          <p:nvPr>
            <p:custDataLst>
              <p:tags r:id="rId2"/>
            </p:custDataLst>
          </p:nvPr>
        </p:nvSpPr>
        <p:spPr>
          <a:xfrm>
            <a:off x="767715" y="459105"/>
            <a:ext cx="10822940" cy="5385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何为比兴？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比兴是中国诗歌中一种传统的表现手法。</a:t>
            </a:r>
            <a:endParaRPr lang="zh-CN" altLang="en-US" sz="2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通俗地讲，“比”就是譬喻，是对人或物加以形象地比喻，使其特征更加鲜明突出。 </a:t>
            </a:r>
            <a:endParaRPr lang="zh-CN" altLang="en-US" sz="2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“兴”就是起兴，是借助其他事物作为诗歌发端，以引起所要歌咏的内容。有的“兴”兼有发端与比喻的双重作用，所以后来“比兴”二字常连用，专用以指诗有寄托之意。</a:t>
            </a:r>
            <a:endParaRPr lang="zh-CN" altLang="en-US" sz="2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 title=""/>
          <p:cNvSpPr/>
          <p:nvPr>
            <p:custDataLst>
              <p:tags r:id="rId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2" name="Rectangle 4" title=""/>
          <p:cNvSpPr/>
          <p:nvPr/>
        </p:nvSpPr>
        <p:spPr>
          <a:xfrm>
            <a:off x="1703388" y="1174750"/>
            <a:ext cx="8569325" cy="10763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algn="ctr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明明如月，何时可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掇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？忧从中来，不可断绝。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越陌度阡，枉用相存。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契阔谈䜩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，心念旧恩。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标题 4" title=""/>
          <p:cNvSpPr>
            <a:spLocks noGrp="1"/>
          </p:cNvSpPr>
          <p:nvPr>
            <p:ph type="title" idx="4294967295"/>
          </p:nvPr>
        </p:nvSpPr>
        <p:spPr>
          <a:xfrm>
            <a:off x="609600" y="654685"/>
            <a:ext cx="11582400" cy="841375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all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第三层</a:t>
            </a:r>
            <a:br>
              <a:rPr kumimoji="0" lang="zh-CN" altLang="en-US" sz="3600" b="0" i="0" u="none" strike="noStrike" kern="1200" cap="all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zh-CN" altLang="en-US" sz="3600" b="0" i="0" u="none" strike="noStrike" kern="1200" cap="all" spc="0" normalizeH="0" baseline="0" noProof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文本框 1" title=""/>
          <p:cNvSpPr txBox="1"/>
          <p:nvPr/>
        </p:nvSpPr>
        <p:spPr>
          <a:xfrm>
            <a:off x="742950" y="2665095"/>
            <a:ext cx="609600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等线"/>
                <a:ea typeface="等线"/>
                <a:cs typeface="等线" panose="02010600030101010101" charset="-122"/>
                <a:sym typeface="+mn-ea"/>
              </a:rPr>
              <a:t>运用了</a:t>
            </a:r>
            <a:r>
              <a:rPr lang="zh-CN" altLang="en-US" sz="2800" b="1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  <a:sym typeface="+mn-ea"/>
              </a:rPr>
              <a:t>比喻</a:t>
            </a:r>
            <a:r>
              <a:rPr lang="zh-CN" altLang="en-US" sz="2800">
                <a:latin typeface="等线"/>
                <a:ea typeface="等线"/>
                <a:cs typeface="等线" panose="02010600030101010101" charset="-122"/>
                <a:sym typeface="+mn-ea"/>
              </a:rPr>
              <a:t>的手法，将贤才喻为明月。意即：天下的贤士们呀，我怎样才能得到你们呢？恰如其分地表达了渴望贤才来归的心意。这四句仍是写“忧”，可这里的“忧”是为何而忧呢？</a:t>
            </a:r>
            <a:endParaRPr lang="zh-CN" altLang="en-US" sz="2800">
              <a:latin typeface="等线"/>
              <a:ea typeface="等线"/>
              <a:cs typeface="等线" panose="02010600030101010101" charset="-122"/>
              <a:sym typeface="+mn-ea"/>
            </a:endParaRPr>
          </a:p>
        </p:txBody>
      </p:sp>
      <p:sp>
        <p:nvSpPr>
          <p:cNvPr id="4" name="TextBox 3" title=""/>
          <p:cNvSpPr txBox="1"/>
          <p:nvPr>
            <p:custDataLst>
              <p:tags r:id="rId2"/>
            </p:custDataLst>
          </p:nvPr>
        </p:nvSpPr>
        <p:spPr>
          <a:xfrm>
            <a:off x="7521258" y="2515553"/>
            <a:ext cx="4211637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7030A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忧求贤不得</a:t>
            </a:r>
            <a:endParaRPr lang="zh-CN" altLang="en-US" sz="4000">
              <a:solidFill>
                <a:srgbClr val="7030A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pic>
        <p:nvPicPr>
          <p:cNvPr id="23555" name="Picture 4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49565" y="3222625"/>
            <a:ext cx="2124710" cy="31870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Picture 2" title="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0585" y="3984308"/>
            <a:ext cx="3286125" cy="2463800"/>
          </a:xfrm>
          <a:prstGeom prst="rect">
            <a:avLst/>
          </a:prstGeom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24582" name="Rectangle 3" title=""/>
          <p:cNvSpPr/>
          <p:nvPr/>
        </p:nvSpPr>
        <p:spPr>
          <a:xfrm>
            <a:off x="2243138" y="1353820"/>
            <a:ext cx="8424862" cy="95313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月明星稀，乌鹊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南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飞。绕树三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，何枝可依？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山不厌高，水不厌深。周公吐哺，天下归心。 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标题 8" title=""/>
          <p:cNvSpPr>
            <a:spLocks noGrp="1"/>
          </p:cNvSpPr>
          <p:nvPr>
            <p:ph type="title" idx="4294967295"/>
          </p:nvPr>
        </p:nvSpPr>
        <p:spPr>
          <a:xfrm>
            <a:off x="619125" y="445135"/>
            <a:ext cx="8686800" cy="841375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all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第四层</a:t>
            </a:r>
            <a:endParaRPr kumimoji="0" lang="zh-CN" altLang="en-US" sz="5400" b="0" i="0" u="none" strike="noStrike" kern="1200" cap="all" spc="0" normalizeH="0" baseline="0" noProof="0">
              <a:ln>
                <a:noFill/>
              </a:ln>
              <a:solidFill>
                <a:srgbClr val="FF000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文本框 1" title=""/>
          <p:cNvSpPr txBox="1"/>
          <p:nvPr/>
        </p:nvSpPr>
        <p:spPr>
          <a:xfrm>
            <a:off x="908050" y="2506980"/>
            <a:ext cx="105505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  <a:sym typeface="+mn-ea"/>
              </a:rPr>
              <a:t>     “月明星稀，乌鹊南飞”为景物描写，正是这样的景象触动了诗人的愁思。那么，诗人通过什么方式表达自己的愁思呢？</a:t>
            </a:r>
            <a:endParaRPr lang="zh-CN" altLang="en-US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776605" y="3477895"/>
            <a:ext cx="719328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① 以“乌鸦”无枝可依比喻在三国鼎立的局面下，有些人才犹豫不决，彷徨不知何去何从，表达出</a:t>
            </a:r>
            <a:r>
              <a:rPr lang="zh-CN" altLang="en-US" sz="2000" b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对人才的渴望</a:t>
            </a:r>
            <a:r>
              <a:rPr lang="zh-CN" altLang="en-US" sz="200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。</a:t>
            </a:r>
            <a:endParaRPr lang="en-US" altLang="zh-CN" sz="200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②后四句用典说明自己渴望多纳贤才，殷勤地接待贤才，表达作者</a:t>
            </a:r>
            <a:r>
              <a:rPr lang="zh-CN" altLang="en-US" sz="2000" b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胸怀大志，一统天下</a:t>
            </a:r>
            <a:r>
              <a:rPr lang="zh-CN" altLang="en-US" sz="200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的愿望。</a:t>
            </a:r>
            <a:endParaRPr lang="zh-CN" altLang="en-US" sz="2000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TextBox 3" title=""/>
          <p:cNvSpPr txBox="1"/>
          <p:nvPr>
            <p:custDataLst>
              <p:tags r:id="rId4"/>
            </p:custDataLst>
          </p:nvPr>
        </p:nvSpPr>
        <p:spPr>
          <a:xfrm>
            <a:off x="2166620" y="5741670"/>
            <a:ext cx="616839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>
                <a:solidFill>
                  <a:srgbClr val="7030A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忧</a:t>
            </a:r>
            <a:r>
              <a:rPr lang="en-US" altLang="zh-CN" sz="4000">
                <a:solidFill>
                  <a:srgbClr val="7030A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——</a:t>
            </a:r>
            <a:r>
              <a:rPr lang="zh-CN" altLang="en-US" sz="4000">
                <a:solidFill>
                  <a:srgbClr val="7030A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天下未定</a:t>
            </a:r>
            <a:r>
              <a:rPr lang="en-US" altLang="zh-CN" sz="4000">
                <a:solidFill>
                  <a:srgbClr val="7030A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  </a:t>
            </a:r>
            <a:r>
              <a:rPr lang="zh-CN" altLang="en-US" sz="4000">
                <a:solidFill>
                  <a:srgbClr val="7030A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功业未就</a:t>
            </a:r>
            <a:endParaRPr lang="zh-CN" altLang="en-US" sz="4000">
              <a:solidFill>
                <a:srgbClr val="7030A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0660" name="Rectangle 4" title=""/>
          <p:cNvSpPr/>
          <p:nvPr/>
        </p:nvSpPr>
        <p:spPr>
          <a:xfrm>
            <a:off x="5792788" y="1197293"/>
            <a:ext cx="4500562" cy="5835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32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7652" name="Picture 8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710" y="1107440"/>
            <a:ext cx="2463165" cy="41484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3" name="TextBox 3" title=""/>
          <p:cNvSpPr txBox="1"/>
          <p:nvPr/>
        </p:nvSpPr>
        <p:spPr>
          <a:xfrm>
            <a:off x="3861435" y="765175"/>
            <a:ext cx="748474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>
                <a:latin typeface="Times New Roman" panose="02020603050405020304" pitchFamily="18" charset="0"/>
              </a:rPr>
              <a:t>       古人云“诗言志，歌咏怀”。结合曹操的忧，说说诗人抒写了什么“志”？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5" name="TextBox 4" title=""/>
          <p:cNvSpPr txBox="1"/>
          <p:nvPr/>
        </p:nvSpPr>
        <p:spPr>
          <a:xfrm>
            <a:off x="6135370" y="2814955"/>
            <a:ext cx="381635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广纳人才</a:t>
            </a:r>
            <a:endParaRPr lang="en-US" altLang="zh-CN" sz="3600">
              <a:solidFill>
                <a:srgbClr val="0000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360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建功立业</a:t>
            </a:r>
            <a:endParaRPr lang="en-US" altLang="zh-CN" sz="3600">
              <a:solidFill>
                <a:srgbClr val="0000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360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统一天下</a:t>
            </a:r>
            <a:endParaRPr lang="zh-CN" altLang="en-US" sz="3600">
              <a:solidFill>
                <a:srgbClr val="0000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0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0659" name="Rectangle 3" title=""/>
          <p:cNvSpPr/>
          <p:nvPr/>
        </p:nvSpPr>
        <p:spPr>
          <a:xfrm>
            <a:off x="2208213" y="725488"/>
            <a:ext cx="15544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CC3300"/>
                </a:solidFill>
                <a:latin typeface="Times New Roman" panose="02020603050405020304" pitchFamily="18" charset="0"/>
              </a:rPr>
              <a:t>全诗着眼点：</a:t>
            </a:r>
            <a:endParaRPr lang="zh-CN" altLang="en-US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660" name="Rectangle 4" title=""/>
          <p:cNvSpPr/>
          <p:nvPr/>
        </p:nvSpPr>
        <p:spPr>
          <a:xfrm>
            <a:off x="3935413" y="1773238"/>
            <a:ext cx="944880" cy="1014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latin typeface="Times New Roman" panose="02020603050405020304" pitchFamily="18" charset="0"/>
              </a:rPr>
              <a:t>忧</a:t>
            </a:r>
            <a:endParaRPr lang="zh-CN" altLang="en-US" sz="6000" b="1">
              <a:latin typeface="Times New Roman" panose="02020603050405020304" pitchFamily="18" charset="0"/>
            </a:endParaRPr>
          </a:p>
        </p:txBody>
      </p:sp>
      <p:sp>
        <p:nvSpPr>
          <p:cNvPr id="70661" name="Rectangle 5" title=""/>
          <p:cNvSpPr/>
          <p:nvPr/>
        </p:nvSpPr>
        <p:spPr>
          <a:xfrm>
            <a:off x="7535863" y="1125538"/>
            <a:ext cx="10080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CC3300"/>
                </a:solidFill>
                <a:latin typeface="Times New Roman" panose="02020603050405020304" pitchFamily="18" charset="0"/>
              </a:rPr>
              <a:t>功业</a:t>
            </a:r>
            <a:endParaRPr lang="zh-CN" altLang="en-US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662" name="Rectangle 6" title=""/>
          <p:cNvSpPr/>
          <p:nvPr/>
        </p:nvSpPr>
        <p:spPr>
          <a:xfrm>
            <a:off x="7535863" y="2886075"/>
            <a:ext cx="6400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CC3300"/>
                </a:solidFill>
                <a:latin typeface="Times New Roman" panose="02020603050405020304" pitchFamily="18" charset="0"/>
              </a:rPr>
              <a:t>贤才</a:t>
            </a:r>
            <a:endParaRPr lang="zh-CN" altLang="en-US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663" name="Rectangle 7" title=""/>
          <p:cNvSpPr/>
          <p:nvPr/>
        </p:nvSpPr>
        <p:spPr>
          <a:xfrm>
            <a:off x="2135188" y="3644900"/>
            <a:ext cx="15544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CC3300"/>
                </a:solidFill>
                <a:latin typeface="Times New Roman" panose="02020603050405020304" pitchFamily="18" charset="0"/>
              </a:rPr>
              <a:t>全诗落脚点：</a:t>
            </a:r>
            <a:endParaRPr lang="zh-CN" altLang="en-US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664" name="Rectangle 8" title=""/>
          <p:cNvSpPr/>
          <p:nvPr/>
        </p:nvSpPr>
        <p:spPr>
          <a:xfrm>
            <a:off x="4151313" y="4581525"/>
            <a:ext cx="944880" cy="1014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latin typeface="Times New Roman" panose="02020603050405020304" pitchFamily="18" charset="0"/>
              </a:rPr>
              <a:t>志</a:t>
            </a:r>
            <a:endParaRPr lang="zh-CN" altLang="en-US" sz="6000" b="1">
              <a:latin typeface="Times New Roman" panose="02020603050405020304" pitchFamily="18" charset="0"/>
            </a:endParaRPr>
          </a:p>
        </p:txBody>
      </p:sp>
      <p:sp>
        <p:nvSpPr>
          <p:cNvPr id="70665" name="Rectangle 9" title=""/>
          <p:cNvSpPr/>
          <p:nvPr/>
        </p:nvSpPr>
        <p:spPr>
          <a:xfrm>
            <a:off x="7464425" y="4868863"/>
            <a:ext cx="10972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CC3300"/>
                </a:solidFill>
                <a:latin typeface="Times New Roman" panose="02020603050405020304" pitchFamily="18" charset="0"/>
              </a:rPr>
              <a:t>一统天下</a:t>
            </a:r>
            <a:endParaRPr lang="zh-CN" altLang="en-US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666" name="Line 10" title=""/>
          <p:cNvSpPr/>
          <p:nvPr/>
        </p:nvSpPr>
        <p:spPr>
          <a:xfrm flipV="1">
            <a:off x="5181600" y="1143000"/>
            <a:ext cx="2057400" cy="11430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70667" name="Line 11" title=""/>
          <p:cNvSpPr/>
          <p:nvPr/>
        </p:nvSpPr>
        <p:spPr>
          <a:xfrm>
            <a:off x="5181600" y="2286000"/>
            <a:ext cx="2133600" cy="9144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70668" name="Line 12" title=""/>
          <p:cNvSpPr/>
          <p:nvPr/>
        </p:nvSpPr>
        <p:spPr>
          <a:xfrm flipV="1">
            <a:off x="5181600" y="5181600"/>
            <a:ext cx="19812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70669" name="Rectangle 13" title=""/>
          <p:cNvSpPr/>
          <p:nvPr/>
        </p:nvSpPr>
        <p:spPr>
          <a:xfrm>
            <a:off x="9264650" y="981075"/>
            <a:ext cx="1223963" cy="4176713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b="1">
                <a:latin typeface="Times New Roman" panose="02020603050405020304" pitchFamily="18" charset="0"/>
              </a:rPr>
              <a:t>低沉</a:t>
            </a:r>
            <a:r>
              <a:rPr lang="zh-CN" altLang="en-US">
                <a:latin typeface="Times New Roman" panose="02020603050405020304" pitchFamily="18" charset="0"/>
              </a:rPr>
              <a:t> </a:t>
            </a:r>
            <a:endParaRPr lang="zh-CN" altLang="en-US">
              <a:latin typeface="Times New Roman" panose="02020603050405020304" pitchFamily="18" charset="0"/>
            </a:endParaRPr>
          </a:p>
          <a:p>
            <a:pPr algn="ctr"/>
            <a:endParaRPr lang="zh-CN" altLang="en-US">
              <a:latin typeface="Times New Roman" panose="02020603050405020304" pitchFamily="18" charset="0"/>
            </a:endParaRPr>
          </a:p>
          <a:p>
            <a:pPr algn="ctr"/>
            <a:endParaRPr lang="zh-CN" altLang="en-US">
              <a:latin typeface="Times New Roman" panose="02020603050405020304" pitchFamily="18" charset="0"/>
            </a:endParaRPr>
          </a:p>
          <a:p>
            <a:pPr algn="ctr"/>
            <a:endParaRPr lang="zh-CN" altLang="en-US">
              <a:latin typeface="Times New Roman" panose="02020603050405020304" pitchFamily="18" charset="0"/>
            </a:endParaRPr>
          </a:p>
          <a:p>
            <a:pPr algn="ctr"/>
            <a:endParaRPr lang="zh-CN" altLang="en-US">
              <a:latin typeface="Times New Roman" panose="02020603050405020304" pitchFamily="18" charset="0"/>
            </a:endParaRPr>
          </a:p>
          <a:p>
            <a:pPr algn="ctr"/>
            <a:endParaRPr lang="zh-CN" altLang="en-US">
              <a:latin typeface="Times New Roman" panose="02020603050405020304" pitchFamily="18" charset="0"/>
            </a:endParaRPr>
          </a:p>
          <a:p>
            <a:pPr algn="ctr"/>
            <a:r>
              <a:rPr lang="zh-CN" altLang="en-US" b="1">
                <a:latin typeface="Times New Roman" panose="02020603050405020304" pitchFamily="18" charset="0"/>
              </a:rPr>
              <a:t>昂扬</a:t>
            </a:r>
            <a:endParaRPr lang="zh-CN" altLang="en-US" b="1">
              <a:latin typeface="Times New Roman" panose="02020603050405020304" pitchFamily="18" charset="0"/>
            </a:endParaRPr>
          </a:p>
          <a:p>
            <a:pPr algn="ctr"/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29710" name="Line 15" title=""/>
          <p:cNvSpPr/>
          <p:nvPr/>
        </p:nvSpPr>
        <p:spPr>
          <a:xfrm flipH="1">
            <a:off x="9912350" y="1844675"/>
            <a:ext cx="0" cy="1871663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0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0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0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70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70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70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  <p:cond evt="onBegin" delay="0">
                          <p:tn val="51"/>
                        </p:cond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7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/>
      <p:bldP spid="70660" grpId="0"/>
      <p:bldP spid="70661" grpId="0"/>
      <p:bldP spid="70662" grpId="0"/>
      <p:bldP spid="70663" grpId="0"/>
      <p:bldP spid="70664" grpId="0"/>
      <p:bldP spid="70665" grpId="0"/>
      <p:bldP spid="7066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6838" y="789106"/>
            <a:ext cx="4822371" cy="4822371"/>
          </a:xfrm>
          <a:prstGeom prst="rect">
            <a:avLst/>
          </a:prstGeom>
        </p:spPr>
      </p:pic>
      <p:pic>
        <p:nvPicPr>
          <p:cNvPr id="4" name="图片 3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0042" y="1296954"/>
            <a:ext cx="3815962" cy="5246302"/>
          </a:xfrm>
          <a:prstGeom prst="rect">
            <a:avLst/>
          </a:prstGeom>
        </p:spPr>
      </p:pic>
      <p:grpSp>
        <p:nvGrpSpPr>
          <p:cNvPr id="5" name="组合 4" title=""/>
          <p:cNvGrpSpPr/>
          <p:nvPr>
            <p:custDataLst>
              <p:tags r:id="rId5"/>
            </p:custDataLst>
          </p:nvPr>
        </p:nvGrpSpPr>
        <p:grpSpPr>
          <a:xfrm>
            <a:off x="776331" y="600609"/>
            <a:ext cx="1392689" cy="1392689"/>
            <a:chOff x="944111" y="2203578"/>
            <a:chExt cx="1392689" cy="139268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44111" y="2203578"/>
              <a:ext cx="1392689" cy="1392689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195640" y="2438256"/>
              <a:ext cx="868680" cy="9220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>
                  <a:solidFill>
                    <a:srgbClr val="526342"/>
                  </a:solidFill>
                </a:rPr>
                <a:t>肆</a:t>
              </a:r>
              <a:endParaRPr lang="zh-CN" altLang="en-US" sz="5400">
                <a:solidFill>
                  <a:srgbClr val="526342"/>
                </a:solidFill>
              </a:endParaRPr>
            </a:p>
          </p:txBody>
        </p:sp>
      </p:grpSp>
      <p:sp>
        <p:nvSpPr>
          <p:cNvPr id="3" name="文本框 2" title=""/>
          <p:cNvSpPr txBox="1"/>
          <p:nvPr>
            <p:custDataLst>
              <p:tags r:id="rId7"/>
            </p:custDataLst>
          </p:nvPr>
        </p:nvSpPr>
        <p:spPr>
          <a:xfrm>
            <a:off x="3026410" y="2693035"/>
            <a:ext cx="405828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6000">
                <a:sym typeface="+mn-ea"/>
              </a:rPr>
              <a:t>总结分析</a:t>
            </a:r>
            <a:endParaRPr lang="zh-CN" altLang="en-US" sz="6000"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Text Box 2" title=""/>
          <p:cNvSpPr txBox="1"/>
          <p:nvPr/>
        </p:nvSpPr>
        <p:spPr>
          <a:xfrm>
            <a:off x="2351088" y="476250"/>
            <a:ext cx="37449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Times New Roman" panose="02020603050405020304" pitchFamily="18" charset="0"/>
            </a:endParaRPr>
          </a:p>
        </p:txBody>
      </p:sp>
      <p:sp>
        <p:nvSpPr>
          <p:cNvPr id="63491" name="Text Box 3" title=""/>
          <p:cNvSpPr txBox="1"/>
          <p:nvPr/>
        </p:nvSpPr>
        <p:spPr>
          <a:xfrm>
            <a:off x="1524000" y="2205038"/>
            <a:ext cx="1152525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800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忧</a:t>
            </a:r>
            <a:endParaRPr lang="zh-CN" altLang="zh-CN" sz="8000">
              <a:solidFill>
                <a:srgbClr val="FF33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3492" name="Line 4" title=""/>
          <p:cNvSpPr/>
          <p:nvPr/>
        </p:nvSpPr>
        <p:spPr>
          <a:xfrm flipV="1">
            <a:off x="2279650" y="1341438"/>
            <a:ext cx="720725" cy="1366837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63493" name="AutoShape 5" title=""/>
          <p:cNvSpPr/>
          <p:nvPr/>
        </p:nvSpPr>
        <p:spPr>
          <a:xfrm>
            <a:off x="4295775" y="765175"/>
            <a:ext cx="576263" cy="935038"/>
          </a:xfrm>
          <a:prstGeom prst="leftBrace">
            <a:avLst>
              <a:gd name="adj1" fmla="val 12417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 lang="zh-CN" altLang="zh-CN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494" name="Text Box 6" title=""/>
          <p:cNvSpPr txBox="1"/>
          <p:nvPr/>
        </p:nvSpPr>
        <p:spPr>
          <a:xfrm>
            <a:off x="4872038" y="690563"/>
            <a:ext cx="431958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</a:rPr>
              <a:t>对酒当歌，人生几何！</a:t>
            </a:r>
            <a:b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</a:rPr>
            </a:b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</a:rPr>
              <a:t>譬如朝露，去日苦多。</a:t>
            </a:r>
            <a:endParaRPr lang="zh-CN" altLang="zh-CN" sz="32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3495" name="Line 7" title=""/>
          <p:cNvSpPr/>
          <p:nvPr/>
        </p:nvSpPr>
        <p:spPr>
          <a:xfrm>
            <a:off x="2424113" y="2997200"/>
            <a:ext cx="431800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63496" name="Text Box 8" title=""/>
          <p:cNvSpPr txBox="1"/>
          <p:nvPr/>
        </p:nvSpPr>
        <p:spPr>
          <a:xfrm>
            <a:off x="2640013" y="2636838"/>
            <a:ext cx="22320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</a:rPr>
              <a:t>求贤不得</a:t>
            </a:r>
            <a:endParaRPr lang="zh-CN" altLang="zh-CN" sz="32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497" name="AutoShape 9" title=""/>
          <p:cNvSpPr/>
          <p:nvPr/>
        </p:nvSpPr>
        <p:spPr>
          <a:xfrm>
            <a:off x="4151313" y="2205038"/>
            <a:ext cx="576262" cy="1511300"/>
          </a:xfrm>
          <a:prstGeom prst="leftBrace">
            <a:avLst>
              <a:gd name="adj1" fmla="val 20070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3498" name="Text Box 10" title=""/>
          <p:cNvSpPr txBox="1"/>
          <p:nvPr/>
        </p:nvSpPr>
        <p:spPr>
          <a:xfrm>
            <a:off x="4727575" y="1989138"/>
            <a:ext cx="4321175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</a:rPr>
              <a:t>青青子衿，悠悠我心。</a:t>
            </a:r>
            <a:b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</a:rPr>
            </a:b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</a:rPr>
              <a:t>但为君故，沉吟至今。</a:t>
            </a:r>
            <a:b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</a:rPr>
            </a:b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</a:rPr>
              <a:t>明明如月，何时可掇？</a:t>
            </a:r>
            <a:b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</a:rPr>
            </a:b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</a:rPr>
              <a:t>忧从中来，不可断绝。</a:t>
            </a:r>
            <a:endParaRPr lang="zh-CN" altLang="zh-CN" sz="32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3499" name="Line 11" title=""/>
          <p:cNvSpPr/>
          <p:nvPr/>
        </p:nvSpPr>
        <p:spPr>
          <a:xfrm>
            <a:off x="2208213" y="2997200"/>
            <a:ext cx="574675" cy="144145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63500" name="Text Box 12" title=""/>
          <p:cNvSpPr txBox="1"/>
          <p:nvPr/>
        </p:nvSpPr>
        <p:spPr>
          <a:xfrm>
            <a:off x="2711450" y="4221163"/>
            <a:ext cx="2016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</a:rPr>
              <a:t>功业未就</a:t>
            </a:r>
            <a:endParaRPr lang="zh-CN" altLang="zh-CN" sz="32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501" name="Text Box 13" title=""/>
          <p:cNvSpPr txBox="1"/>
          <p:nvPr/>
        </p:nvSpPr>
        <p:spPr>
          <a:xfrm>
            <a:off x="4800600" y="4032250"/>
            <a:ext cx="424815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</a:rPr>
              <a:t>山不厌高，海不厌深。</a:t>
            </a:r>
            <a:b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</a:rPr>
            </a:b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</a:rPr>
              <a:t>周公吐哺，天下归心</a:t>
            </a:r>
            <a:r>
              <a:rPr lang="zh-CN" altLang="zh-CN" sz="3200">
                <a:latin typeface="宋体" panose="02010600030101010101" pitchFamily="2" charset="-122"/>
              </a:rPr>
              <a:t>。</a:t>
            </a:r>
            <a:endParaRPr lang="zh-CN" altLang="zh-CN" sz="3200">
              <a:latin typeface="宋体" panose="02010600030101010101" pitchFamily="2" charset="-122"/>
            </a:endParaRPr>
          </a:p>
        </p:txBody>
      </p:sp>
      <p:sp>
        <p:nvSpPr>
          <p:cNvPr id="63502" name="AutoShape 14" title=""/>
          <p:cNvSpPr/>
          <p:nvPr/>
        </p:nvSpPr>
        <p:spPr>
          <a:xfrm>
            <a:off x="4367213" y="4076700"/>
            <a:ext cx="360362" cy="792163"/>
          </a:xfrm>
          <a:prstGeom prst="leftBrace">
            <a:avLst>
              <a:gd name="adj1" fmla="val 16822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3503" name="AutoShape 15" title=""/>
          <p:cNvSpPr/>
          <p:nvPr/>
        </p:nvSpPr>
        <p:spPr>
          <a:xfrm>
            <a:off x="8401050" y="836613"/>
            <a:ext cx="863600" cy="3816350"/>
          </a:xfrm>
          <a:prstGeom prst="rightBrace">
            <a:avLst>
              <a:gd name="adj1" fmla="val 33818"/>
              <a:gd name="adj2" fmla="val 50000"/>
            </a:avLst>
          </a:prstGeom>
          <a:noFill/>
          <a:ln w="254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3504" name="Text Box 16" title=""/>
          <p:cNvSpPr txBox="1"/>
          <p:nvPr/>
        </p:nvSpPr>
        <p:spPr>
          <a:xfrm>
            <a:off x="9336088" y="2060575"/>
            <a:ext cx="108108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720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志</a:t>
            </a:r>
            <a:endParaRPr lang="zh-CN" altLang="zh-CN" sz="720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3505" name="Text Box 17" title=""/>
          <p:cNvSpPr txBox="1"/>
          <p:nvPr/>
        </p:nvSpPr>
        <p:spPr>
          <a:xfrm>
            <a:off x="9048750" y="3213100"/>
            <a:ext cx="2305050" cy="1370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>
                <a:solidFill>
                  <a:schemeClr val="tx2"/>
                </a:solidFill>
                <a:latin typeface="Times New Roman" panose="02020603050405020304" pitchFamily="18" charset="0"/>
              </a:rPr>
              <a:t>广纳人才</a:t>
            </a:r>
            <a:endParaRPr lang="zh-CN" altLang="zh-CN" sz="320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zh-CN" altLang="zh-CN" sz="3200">
                <a:solidFill>
                  <a:schemeClr val="tx2"/>
                </a:solidFill>
                <a:latin typeface="Times New Roman" panose="02020603050405020304" pitchFamily="18" charset="0"/>
              </a:rPr>
              <a:t>建功立业</a:t>
            </a:r>
            <a:endParaRPr lang="zh-CN" altLang="zh-CN" sz="320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zh-CN" altLang="zh-CN" sz="3200">
                <a:solidFill>
                  <a:schemeClr val="tx2"/>
                </a:solidFill>
                <a:latin typeface="Times New Roman" panose="02020603050405020304" pitchFamily="18" charset="0"/>
              </a:rPr>
              <a:t>统一天下</a:t>
            </a:r>
            <a:endParaRPr lang="zh-CN" altLang="zh-CN" sz="32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507" name="WordArt 19" title=""/>
          <p:cNvSpPr>
            <a:spLocks noChangeArrowheads="1" noChangeShapeType="1"/>
          </p:cNvSpPr>
          <p:nvPr/>
        </p:nvSpPr>
        <p:spPr bwMode="auto">
          <a:xfrm>
            <a:off x="1420813" y="1057903"/>
            <a:ext cx="1219200" cy="933296"/>
          </a:xfrm>
          <a:prstGeom prst="rect">
            <a:avLst/>
          </a:prstGeom>
        </p:spPr>
        <p:txBody>
          <a:bodyPr wrap="none" numCol="1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20000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800" b="0" i="0" u="none" strike="noStrike" kern="1200" cap="none" spc="0" normalizeH="0" baseline="0" noProof="0">
                <a:ln w="9525" cmpd="sng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情感</a:t>
            </a:r>
            <a:endParaRPr kumimoji="1" lang="zh-CN" altLang="en-US" sz="4800" b="0" i="0" u="none" strike="noStrike" kern="1200" cap="none" spc="0" normalizeH="0" baseline="0" noProof="0">
              <a:ln w="9525" cmpd="sng">
                <a:rou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508" name="Text Box 20" title=""/>
          <p:cNvSpPr txBox="1"/>
          <p:nvPr/>
        </p:nvSpPr>
        <p:spPr>
          <a:xfrm>
            <a:off x="3216275" y="5300663"/>
            <a:ext cx="58324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600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英雄的慷慨悲歌</a:t>
            </a:r>
            <a:endParaRPr lang="zh-CN" altLang="zh-CN" sz="600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3509" name="Text Box 21" title=""/>
          <p:cNvSpPr txBox="1"/>
          <p:nvPr/>
        </p:nvSpPr>
        <p:spPr>
          <a:xfrm>
            <a:off x="2640013" y="908050"/>
            <a:ext cx="22320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</a:rPr>
              <a:t>人生苦短</a:t>
            </a:r>
            <a:endParaRPr lang="zh-CN" altLang="zh-CN" sz="32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3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3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63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3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3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3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3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3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3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/>
      <p:bldP spid="63493" grpId="0" animBg="1"/>
      <p:bldP spid="63494" grpId="0"/>
      <p:bldP spid="63496" grpId="0"/>
      <p:bldP spid="63497" grpId="0" animBg="1"/>
      <p:bldP spid="63498" grpId="0"/>
      <p:bldP spid="63500" grpId="0"/>
      <p:bldP spid="63501" grpId="0"/>
      <p:bldP spid="63502" grpId="0" animBg="1"/>
      <p:bldP spid="63503" grpId="0" animBg="1"/>
      <p:bldP spid="63504" grpId="0"/>
      <p:bldP spid="63505" grpId="0"/>
      <p:bldP spid="63508" grpId="0"/>
      <p:bldP spid="6350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Text Box 2" title=""/>
          <p:cNvSpPr txBox="1"/>
          <p:nvPr/>
        </p:nvSpPr>
        <p:spPr>
          <a:xfrm>
            <a:off x="1036320" y="880745"/>
            <a:ext cx="50596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</a:rPr>
              <a:t>诗歌的艺术手法</a:t>
            </a:r>
            <a:r>
              <a:rPr lang="zh-CN" altLang="en-US" sz="4800" b="1">
                <a:solidFill>
                  <a:srgbClr val="0070C0"/>
                </a:solidFill>
                <a:latin typeface="Times New Roman" panose="02020603050405020304" pitchFamily="18" charset="0"/>
              </a:rPr>
              <a:t>：</a:t>
            </a:r>
            <a:endParaRPr lang="zh-CN" altLang="en-US" sz="4800" b="1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3" name="Text Box 3" title=""/>
          <p:cNvSpPr txBox="1"/>
          <p:nvPr/>
        </p:nvSpPr>
        <p:spPr>
          <a:xfrm>
            <a:off x="1036320" y="2196783"/>
            <a:ext cx="8110538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、比兴手法，生动形象地表达出作者思贤若渴的急切心情。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TextBox 1" title=""/>
          <p:cNvSpPr txBox="1"/>
          <p:nvPr/>
        </p:nvSpPr>
        <p:spPr>
          <a:xfrm>
            <a:off x="1330325" y="3681095"/>
            <a:ext cx="1012126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>
                <a:latin typeface="Times New Roman" panose="02020603050405020304" pitchFamily="18" charset="0"/>
              </a:rPr>
              <a:t>例：“譬如朝露，去日苦多”</a:t>
            </a:r>
            <a:r>
              <a:rPr lang="zh-CN" altLang="en-US" sz="2400">
                <a:solidFill>
                  <a:srgbClr val="7030A0"/>
                </a:solidFill>
                <a:latin typeface="Times New Roman" panose="02020603050405020304" pitchFamily="18" charset="0"/>
              </a:rPr>
              <a:t>喻人生短促</a:t>
            </a:r>
            <a:endParaRPr lang="en-US" altLang="zh-CN" sz="2400">
              <a:solidFill>
                <a:srgbClr val="7030A0"/>
              </a:solidFill>
              <a:latin typeface="Times New Roman" panose="02020603050405020304" pitchFamily="18" charset="0"/>
            </a:endParaRPr>
          </a:p>
          <a:p>
            <a:r>
              <a:rPr lang="en-US" altLang="zh-CN" sz="2400">
                <a:latin typeface="Times New Roman" panose="02020603050405020304" pitchFamily="18" charset="0"/>
              </a:rPr>
              <a:t>        </a:t>
            </a:r>
            <a:r>
              <a:rPr lang="zh-CN" altLang="en-US" sz="2400">
                <a:latin typeface="Times New Roman" panose="02020603050405020304" pitchFamily="18" charset="0"/>
              </a:rPr>
              <a:t>“明明如月，何时可掇”</a:t>
            </a:r>
            <a:r>
              <a:rPr lang="zh-CN" altLang="en-US" sz="2400">
                <a:solidFill>
                  <a:srgbClr val="7030A0"/>
                </a:solidFill>
                <a:latin typeface="Times New Roman" panose="02020603050405020304" pitchFamily="18" charset="0"/>
              </a:rPr>
              <a:t>把贤者比喻为高空的明月</a:t>
            </a:r>
            <a:endParaRPr lang="en-US" altLang="zh-CN" sz="2400">
              <a:solidFill>
                <a:srgbClr val="7030A0"/>
              </a:solidFill>
              <a:latin typeface="Times New Roman" panose="02020603050405020304" pitchFamily="18" charset="0"/>
            </a:endParaRPr>
          </a:p>
          <a:p>
            <a:r>
              <a:rPr lang="en-US" altLang="zh-CN" sz="2400">
                <a:latin typeface="Times New Roman" panose="02020603050405020304" pitchFamily="18" charset="0"/>
              </a:rPr>
              <a:t>         </a:t>
            </a:r>
            <a:r>
              <a:rPr lang="zh-CN" altLang="en-US" sz="2400">
                <a:latin typeface="Times New Roman" panose="02020603050405020304" pitchFamily="18" charset="0"/>
              </a:rPr>
              <a:t>“呦呦鹿鸣，食野之苹。我有嘉宾，鼓瑟吹笙”</a:t>
            </a:r>
            <a:r>
              <a:rPr lang="zh-CN" altLang="en-US" sz="2400">
                <a:solidFill>
                  <a:srgbClr val="7030A0"/>
                </a:solidFill>
                <a:latin typeface="Times New Roman" panose="02020603050405020304" pitchFamily="18" charset="0"/>
              </a:rPr>
              <a:t>表明      优待贤才的态度。</a:t>
            </a:r>
            <a:endParaRPr lang="en-US" altLang="zh-CN" sz="2400">
              <a:solidFill>
                <a:srgbClr val="7030A0"/>
              </a:solidFill>
              <a:latin typeface="Times New Roman" panose="02020603050405020304" pitchFamily="18" charset="0"/>
            </a:endParaRPr>
          </a:p>
          <a:p>
            <a:r>
              <a:rPr lang="en-US" altLang="zh-CN" sz="2400">
                <a:latin typeface="Times New Roman" panose="02020603050405020304" pitchFamily="18" charset="0"/>
              </a:rPr>
              <a:t>          </a:t>
            </a:r>
            <a:r>
              <a:rPr lang="zh-CN" altLang="en-US" sz="2400">
                <a:latin typeface="Times New Roman" panose="02020603050405020304" pitchFamily="18" charset="0"/>
              </a:rPr>
              <a:t>“乌鹊南飞，绕树三匝”</a:t>
            </a:r>
            <a:r>
              <a:rPr lang="zh-CN" altLang="en-US" sz="2400">
                <a:solidFill>
                  <a:srgbClr val="7030A0"/>
                </a:solidFill>
                <a:latin typeface="Times New Roman" panose="02020603050405020304" pitchFamily="18" charset="0"/>
              </a:rPr>
              <a:t>喻贤士们没有归宿。</a:t>
            </a:r>
            <a:endParaRPr lang="en-US" altLang="zh-CN" sz="2400">
              <a:solidFill>
                <a:srgbClr val="7030A0"/>
              </a:solidFill>
              <a:latin typeface="Times New Roman" panose="02020603050405020304" pitchFamily="18" charset="0"/>
            </a:endParaRPr>
          </a:p>
          <a:p>
            <a:r>
              <a:rPr lang="en-US" altLang="zh-CN" sz="2400">
                <a:latin typeface="Times New Roman" panose="02020603050405020304" pitchFamily="18" charset="0"/>
              </a:rPr>
              <a:t>           </a:t>
            </a:r>
            <a:r>
              <a:rPr lang="zh-CN" altLang="en-US" sz="2400">
                <a:latin typeface="Times New Roman" panose="02020603050405020304" pitchFamily="18" charset="0"/>
              </a:rPr>
              <a:t>“山不厌高，水不厌深”</a:t>
            </a:r>
            <a:r>
              <a:rPr lang="zh-CN" altLang="en-US" sz="2400">
                <a:solidFill>
                  <a:srgbClr val="7030A0"/>
                </a:solidFill>
                <a:latin typeface="Times New Roman" panose="02020603050405020304" pitchFamily="18" charset="0"/>
              </a:rPr>
              <a:t>喻贤人要“多多益善”</a:t>
            </a:r>
            <a:endParaRPr lang="zh-CN" altLang="en-US" sz="2400">
              <a:solidFill>
                <a:srgbClr val="7030A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uild="p"/>
      <p:bldP spid="15363" grpId="0" build="allAtOnce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2771" name="Picture 4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8550" y="790575"/>
            <a:ext cx="2771775" cy="4157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2" name="TextBox 1" title=""/>
          <p:cNvSpPr txBox="1"/>
          <p:nvPr/>
        </p:nvSpPr>
        <p:spPr>
          <a:xfrm>
            <a:off x="1659255" y="370205"/>
            <a:ext cx="6450965" cy="54038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280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、巧用典故</a:t>
            </a:r>
            <a:endParaRPr lang="zh-CN" altLang="en-US" sz="2800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矩形 1" title=""/>
          <p:cNvSpPr/>
          <p:nvPr/>
        </p:nvSpPr>
        <p:spPr>
          <a:xfrm>
            <a:off x="800100" y="790575"/>
            <a:ext cx="6673215" cy="369633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例：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1.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“青青子衿，悠悠我心”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2.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“呦呦鹿鸣，食野之苹。我有嘉宾，鼓瑟吹笙”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3.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“周公吐哺，天下归心”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TextBox 3" title=""/>
          <p:cNvSpPr txBox="1"/>
          <p:nvPr/>
        </p:nvSpPr>
        <p:spPr>
          <a:xfrm>
            <a:off x="1346835" y="3429000"/>
            <a:ext cx="6494145" cy="243395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作用：</a:t>
            </a:r>
            <a:r>
              <a:rPr lang="en-US" altLang="zh-CN" sz="2800">
                <a:latin typeface="Times New Roman" panose="02020603050405020304" pitchFamily="18" charset="0"/>
              </a:rPr>
              <a:t>1</a:t>
            </a:r>
            <a:r>
              <a:rPr lang="zh-CN" altLang="en-US" sz="2800">
                <a:latin typeface="Times New Roman" panose="02020603050405020304" pitchFamily="18" charset="0"/>
              </a:rPr>
              <a:t>、使立论有依据</a:t>
            </a:r>
            <a:endParaRPr lang="en-US" altLang="zh-CN" sz="28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</a:rPr>
              <a:t>            2</a:t>
            </a:r>
            <a:r>
              <a:rPr lang="zh-CN" altLang="en-US" sz="2800">
                <a:latin typeface="Times New Roman" panose="02020603050405020304" pitchFamily="18" charset="0"/>
              </a:rPr>
              <a:t>、委婉表意</a:t>
            </a:r>
            <a:endParaRPr lang="en-US" altLang="zh-CN" sz="28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</a:rPr>
              <a:t>            3</a:t>
            </a:r>
            <a:r>
              <a:rPr lang="zh-CN" altLang="en-US" sz="2800">
                <a:latin typeface="Times New Roman" panose="02020603050405020304" pitchFamily="18" charset="0"/>
              </a:rPr>
              <a:t>、减少语词之繁赘</a:t>
            </a:r>
            <a:endParaRPr lang="en-US" altLang="zh-CN" sz="28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</a:rPr>
              <a:t>            4</a:t>
            </a:r>
            <a:r>
              <a:rPr lang="zh-CN" altLang="en-US" sz="2800">
                <a:latin typeface="Times New Roman" panose="02020603050405020304" pitchFamily="18" charset="0"/>
              </a:rPr>
              <a:t>、内容充实、美化词句</a:t>
            </a:r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6838" y="789106"/>
            <a:ext cx="4822371" cy="4822371"/>
          </a:xfrm>
          <a:prstGeom prst="rect">
            <a:avLst/>
          </a:prstGeom>
        </p:spPr>
      </p:pic>
      <p:pic>
        <p:nvPicPr>
          <p:cNvPr id="4" name="图片 3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0042" y="1296954"/>
            <a:ext cx="3815962" cy="5246302"/>
          </a:xfrm>
          <a:prstGeom prst="rect">
            <a:avLst/>
          </a:prstGeom>
        </p:spPr>
      </p:pic>
      <p:grpSp>
        <p:nvGrpSpPr>
          <p:cNvPr id="5" name="组合 4" title=""/>
          <p:cNvGrpSpPr/>
          <p:nvPr/>
        </p:nvGrpSpPr>
        <p:grpSpPr>
          <a:xfrm>
            <a:off x="776331" y="600609"/>
            <a:ext cx="1392689" cy="1392689"/>
            <a:chOff x="944111" y="2203578"/>
            <a:chExt cx="1392689" cy="139268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4111" y="2203578"/>
              <a:ext cx="1392689" cy="1392689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195640" y="2438256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>
                  <a:solidFill>
                    <a:srgbClr val="526342"/>
                  </a:solidFill>
                </a:rPr>
                <a:t>壹</a:t>
              </a:r>
              <a:endParaRPr lang="zh-CN" altLang="en-US" sz="5400">
                <a:solidFill>
                  <a:srgbClr val="526342"/>
                </a:solidFill>
              </a:endParaRPr>
            </a:p>
          </p:txBody>
        </p:sp>
      </p:grpSp>
      <p:sp>
        <p:nvSpPr>
          <p:cNvPr id="3" name="文本框 2" title=""/>
          <p:cNvSpPr txBox="1"/>
          <p:nvPr/>
        </p:nvSpPr>
        <p:spPr>
          <a:xfrm>
            <a:off x="3554730" y="2921635"/>
            <a:ext cx="405828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6000">
                <a:sym typeface="+mn-ea"/>
              </a:rPr>
              <a:t>课堂导入</a:t>
            </a:r>
            <a:endParaRPr lang="zh-CN" altLang="en-US" sz="6000"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 title=""/>
          <p:cNvSpPr txBox="1"/>
          <p:nvPr>
            <p:custDataLst>
              <p:tags r:id="rId2"/>
            </p:custDataLst>
          </p:nvPr>
        </p:nvSpPr>
        <p:spPr>
          <a:xfrm>
            <a:off x="520104" y="377847"/>
            <a:ext cx="11364177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ctr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随堂巩固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补写出下列句子中的空缺部分。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(1)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汉乐府民歌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长歌行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诗中“东皋薄暮望，徒倚欲何依”化用了曹操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短歌行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中“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_____________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______________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____________________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____________________”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的诗句，来表现诗人的彷徨之情。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(2)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曹操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短歌行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中“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_______________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_____________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___________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_______”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几句写诗人一边喝酒一边高歌，感叹人生短促，日月如梭，失去的时日实在太多，好比晨露转瞬即逝。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(3)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曹操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短歌行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中“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__________________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___________________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________________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？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</a:rPr>
              <a:t>_______________”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写诗人在酒席上歌声激昂慷慨，忧郁长久难遣，靠什么来排解忧闷？唯有狂饮方可解脱。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答案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）月明星稀，乌鹊南飞，绕树三匝，何枝可依    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）对酒当歌，人生几何，譬如朝露，去日苦多    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）慨当以慷，忧思难忘，何以解忧，唯有杜康    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 title=""/>
          <p:cNvSpPr/>
          <p:nvPr>
            <p:custDataLst>
              <p:tags r:id="rId3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 idx="4294967295"/>
          </p:nvPr>
        </p:nvSpPr>
        <p:spPr>
          <a:xfrm>
            <a:off x="485140" y="1412875"/>
            <a:ext cx="11409045" cy="482473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all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等线"/>
                <a:ea typeface="等线"/>
                <a:cs typeface="等线" panose="02010600030101010101" charset="-122"/>
              </a:rPr>
              <a:t> </a:t>
            </a:r>
            <a:r>
              <a:rPr kumimoji="0" lang="zh-CN" altLang="en-US" sz="3600" b="0" i="0" u="none" strike="noStrike" kern="1200" cap="all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等线"/>
                <a:ea typeface="等线"/>
                <a:cs typeface="等线" panose="02010600030101010101" charset="-122"/>
              </a:rPr>
              <a:t>    学完了曹操的</a:t>
            </a:r>
            <a:r>
              <a:rPr kumimoji="0" lang="en-US" altLang="zh-CN" sz="3600" b="0" i="0" u="none" strike="noStrike" kern="1200" cap="all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等线"/>
                <a:ea typeface="等线"/>
                <a:cs typeface="等线" panose="02010600030101010101" charset="-122"/>
              </a:rPr>
              <a:t>《</a:t>
            </a:r>
            <a:r>
              <a:rPr kumimoji="0" lang="zh-CN" altLang="en-US" sz="3600" b="0" i="0" u="none" strike="noStrike" kern="1200" cap="all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等线"/>
                <a:ea typeface="等线"/>
                <a:cs typeface="等线" panose="02010600030101010101" charset="-122"/>
              </a:rPr>
              <a:t>短歌行</a:t>
            </a:r>
            <a:r>
              <a:rPr kumimoji="0" lang="en-US" altLang="zh-CN" sz="3600" b="0" i="0" u="none" strike="noStrike" kern="1200" cap="all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等线"/>
                <a:ea typeface="等线"/>
                <a:cs typeface="等线" panose="02010600030101010101" charset="-122"/>
              </a:rPr>
              <a:t>》</a:t>
            </a:r>
            <a:r>
              <a:rPr kumimoji="0" lang="zh-CN" altLang="en-US" sz="3600" b="0" i="0" u="none" strike="noStrike" kern="1200" cap="all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等线"/>
                <a:ea typeface="等线"/>
                <a:cs typeface="等线" panose="02010600030101010101" charset="-122"/>
              </a:rPr>
              <a:t>，希望大家能认真思考：我们需要追求怎样的一种生命价值？我们心中有没有明确的目标和宏伟的抱负？我们是人生匆匆、虚度光阴，还是只争朝夕？</a:t>
            </a:r>
            <a:endParaRPr kumimoji="0" lang="zh-CN" altLang="en-US" sz="3600" b="0" i="0" u="none" strike="noStrike" kern="1200" cap="all" spc="0" normalizeH="0" baseline="0" noProof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等线"/>
              <a:ea typeface="等线"/>
              <a:cs typeface="等线" panose="02010600030101010101" charset="-122"/>
            </a:endParaRPr>
          </a:p>
        </p:txBody>
      </p:sp>
      <p:sp>
        <p:nvSpPr>
          <p:cNvPr id="34819" name="TextBox 2" title=""/>
          <p:cNvSpPr txBox="1"/>
          <p:nvPr/>
        </p:nvSpPr>
        <p:spPr>
          <a:xfrm>
            <a:off x="702945" y="490538"/>
            <a:ext cx="273685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5400">
                <a:latin typeface="华文彩云" panose="02010800040101010101" pitchFamily="2" charset="-122"/>
                <a:ea typeface="华文彩云" panose="02010800040101010101" pitchFamily="2" charset="-122"/>
              </a:rPr>
              <a:t>思考</a:t>
            </a:r>
            <a:r>
              <a:rPr lang="en-US" altLang="zh-CN" sz="5400">
                <a:latin typeface="华文彩云" panose="02010800040101010101" pitchFamily="2" charset="-122"/>
                <a:ea typeface="华文彩云" panose="02010800040101010101" pitchFamily="2" charset="-122"/>
              </a:rPr>
              <a:t>:</a:t>
            </a:r>
            <a:endParaRPr lang="zh-CN" altLang="en-US" sz="540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6968" y="217714"/>
            <a:ext cx="4822371" cy="4822371"/>
          </a:xfrm>
          <a:prstGeom prst="rect">
            <a:avLst/>
          </a:prstGeom>
        </p:spPr>
      </p:pic>
      <p:pic>
        <p:nvPicPr>
          <p:cNvPr id="7" name="图片 6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0109" y="587828"/>
            <a:ext cx="4096090" cy="5393093"/>
          </a:xfrm>
          <a:prstGeom prst="rect">
            <a:avLst/>
          </a:prstGeom>
        </p:spPr>
      </p:pic>
      <p:pic>
        <p:nvPicPr>
          <p:cNvPr id="9" name="图片 8" title="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96166" y="4257583"/>
            <a:ext cx="2095834" cy="2817845"/>
          </a:xfrm>
          <a:prstGeom prst="rect">
            <a:avLst/>
          </a:prstGeom>
        </p:spPr>
      </p:pic>
      <p:pic>
        <p:nvPicPr>
          <p:cNvPr id="11" name="图片 10" title="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r="49722" b="30476"/>
          <a:stretch>
            <a:fillRect/>
          </a:stretch>
        </p:blipFill>
        <p:spPr>
          <a:xfrm>
            <a:off x="0" y="3900196"/>
            <a:ext cx="2790281" cy="2957804"/>
          </a:xfrm>
          <a:prstGeom prst="rect">
            <a:avLst/>
          </a:prstGeom>
        </p:spPr>
      </p:pic>
      <p:sp>
        <p:nvSpPr>
          <p:cNvPr id="2" name="文本框 1" title=""/>
          <p:cNvSpPr txBox="1"/>
          <p:nvPr>
            <p:custDataLst>
              <p:tags r:id="rId8"/>
            </p:custDataLst>
          </p:nvPr>
        </p:nvSpPr>
        <p:spPr>
          <a:xfrm>
            <a:off x="5652006" y="1813447"/>
            <a:ext cx="1106170" cy="1615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b="1">
                <a:ln w="28575">
                  <a:solidFill>
                    <a:schemeClr val="bg1"/>
                  </a:solidFill>
                </a:ln>
                <a:solidFill>
                  <a:srgbClr val="526342"/>
                </a:solidFill>
              </a:rPr>
              <a:t>谢谢</a:t>
            </a:r>
            <a:endParaRPr lang="zh-CN" altLang="en-US" sz="6000" b="1">
              <a:ln w="28575">
                <a:solidFill>
                  <a:schemeClr val="bg1"/>
                </a:solidFill>
              </a:ln>
              <a:solidFill>
                <a:srgbClr val="52634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 title=""/>
          <p:cNvSpPr txBox="1"/>
          <p:nvPr>
            <p:custDataLst>
              <p:tags r:id="rId3"/>
            </p:custDataLst>
          </p:nvPr>
        </p:nvSpPr>
        <p:spPr>
          <a:xfrm>
            <a:off x="1053783" y="4491672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2" name="文本框 101" title=""/>
          <p:cNvSpPr txBox="1"/>
          <p:nvPr>
            <p:custDataLst>
              <p:tags r:id="rId4"/>
            </p:custDataLst>
          </p:nvPr>
        </p:nvSpPr>
        <p:spPr>
          <a:xfrm>
            <a:off x="3714750" y="803592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矩形 4" title=""/>
          <p:cNvSpPr/>
          <p:nvPr/>
        </p:nvSpPr>
        <p:spPr>
          <a:xfrm>
            <a:off x="1576705" y="492125"/>
            <a:ext cx="429768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猜猜他是谁？</a:t>
            </a:r>
            <a:endParaRPr lang="zh-CN" altLang="en-US" sz="5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534670" y="1813560"/>
            <a:ext cx="957389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/>
              <a:t>政治上最得意一笔是“挟天子以令诸侯”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zh-CN" altLang="en-US" sz="2400"/>
              <a:t>军事上最成功的一仗是官渡之战，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zh-CN" altLang="en-US" sz="2400"/>
              <a:t>后果最为严重的一次疏忽是放走刘备，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zh-CN" altLang="en-US" sz="2400"/>
              <a:t>失败得最惨的一次是在赤壁，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zh-CN" altLang="en-US" sz="2400"/>
              <a:t>最受肯定的是他的才略，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zh-CN" altLang="en-US" sz="2400"/>
              <a:t>最受指责的是他的人品，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zh-CN" altLang="en-US" sz="2400"/>
              <a:t>最有争议的是他的历史功过，最没有争议的是他的文学成就。</a:t>
            </a:r>
            <a:endParaRPr lang="zh-CN" altLang="en-US" sz="2400"/>
          </a:p>
        </p:txBody>
      </p:sp>
      <p:pic>
        <p:nvPicPr>
          <p:cNvPr id="7" name="图片 6" title="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841297" y="492125"/>
            <a:ext cx="3358515" cy="43586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圆角矩形 8" title=""/>
          <p:cNvSpPr/>
          <p:nvPr/>
        </p:nvSpPr>
        <p:spPr>
          <a:xfrm>
            <a:off x="4981575" y="3719195"/>
            <a:ext cx="2677795" cy="1240155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/>
              <a:t>曹操</a:t>
            </a:r>
            <a:endParaRPr lang="zh-CN" altLang="en-US" sz="6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6838" y="789106"/>
            <a:ext cx="4822371" cy="4822371"/>
          </a:xfrm>
          <a:prstGeom prst="rect">
            <a:avLst/>
          </a:prstGeom>
        </p:spPr>
      </p:pic>
      <p:pic>
        <p:nvPicPr>
          <p:cNvPr id="4" name="图片 3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0042" y="1296954"/>
            <a:ext cx="3815962" cy="5246302"/>
          </a:xfrm>
          <a:prstGeom prst="rect">
            <a:avLst/>
          </a:prstGeom>
        </p:spPr>
      </p:pic>
      <p:grpSp>
        <p:nvGrpSpPr>
          <p:cNvPr id="5" name="组合 4" title=""/>
          <p:cNvGrpSpPr/>
          <p:nvPr/>
        </p:nvGrpSpPr>
        <p:grpSpPr>
          <a:xfrm>
            <a:off x="776331" y="600609"/>
            <a:ext cx="1392689" cy="1392689"/>
            <a:chOff x="944111" y="2203578"/>
            <a:chExt cx="1392689" cy="139268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4111" y="2203578"/>
              <a:ext cx="1392689" cy="1392689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195640" y="2438256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>
                  <a:solidFill>
                    <a:srgbClr val="526342"/>
                  </a:solidFill>
                </a:rPr>
                <a:t>贰</a:t>
              </a:r>
              <a:endParaRPr lang="zh-CN" altLang="en-US" sz="5400">
                <a:solidFill>
                  <a:srgbClr val="526342"/>
                </a:solidFill>
              </a:endParaRPr>
            </a:p>
          </p:txBody>
        </p:sp>
      </p:grpSp>
      <p:sp>
        <p:nvSpPr>
          <p:cNvPr id="3" name="文本框 2" title=""/>
          <p:cNvSpPr txBox="1"/>
          <p:nvPr>
            <p:custDataLst>
              <p:tags r:id="rId6"/>
            </p:custDataLst>
          </p:nvPr>
        </p:nvSpPr>
        <p:spPr>
          <a:xfrm>
            <a:off x="3554730" y="2921635"/>
            <a:ext cx="405828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6000">
                <a:sym typeface="+mn-ea"/>
              </a:rPr>
              <a:t>知人论世</a:t>
            </a:r>
            <a:endParaRPr lang="zh-CN" altLang="en-US" sz="6000"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" name="文本框 103" title=""/>
          <p:cNvSpPr txBox="1"/>
          <p:nvPr>
            <p:custDataLst>
              <p:tags r:id="rId3"/>
            </p:custDataLst>
          </p:nvPr>
        </p:nvSpPr>
        <p:spPr>
          <a:xfrm>
            <a:off x="7506335" y="9114155"/>
            <a:ext cx="2926715" cy="20066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2290" name="Picture 4" title="">
            <a:hlinkClick r:id="rId6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9500" y="884555"/>
            <a:ext cx="3410585" cy="50888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1" title=""/>
          <p:cNvSpPr txBox="1"/>
          <p:nvPr>
            <p:custDataLst>
              <p:tags r:id="rId7"/>
            </p:custDataLst>
          </p:nvPr>
        </p:nvSpPr>
        <p:spPr>
          <a:xfrm>
            <a:off x="4584700" y="1155065"/>
            <a:ext cx="7232650" cy="43173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C00000"/>
                </a:solidFill>
                <a:latin typeface="Times New Roman" panose="02020603050405020304" pitchFamily="18" charset="0"/>
              </a:rPr>
              <a:t>       曹操</a:t>
            </a:r>
            <a:r>
              <a:rPr lang="zh-CN" altLang="en-US" sz="2400">
                <a:latin typeface="Times New Roman" panose="02020603050405020304" pitchFamily="18" charset="0"/>
              </a:rPr>
              <a:t>：</a:t>
            </a:r>
            <a:r>
              <a:rPr lang="zh-CN" altLang="en-US" sz="2400" b="1">
                <a:solidFill>
                  <a:srgbClr val="0070C0"/>
                </a:solidFill>
                <a:latin typeface="Times New Roman" panose="02020603050405020304" pitchFamily="18" charset="0"/>
              </a:rPr>
              <a:t>字孟德</a:t>
            </a:r>
            <a:r>
              <a:rPr lang="zh-CN" altLang="en-US" sz="2400">
                <a:latin typeface="Times New Roman" panose="02020603050405020304" pitchFamily="18" charset="0"/>
              </a:rPr>
              <a:t>，小字阿瞒。东汉沛国谯县人，是东汉末年著名的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</a:rPr>
              <a:t>政治家、军事家</a:t>
            </a:r>
            <a:r>
              <a:rPr lang="zh-CN" altLang="en-US" sz="2400">
                <a:latin typeface="Times New Roman" panose="02020603050405020304" pitchFamily="18" charset="0"/>
              </a:rPr>
              <a:t>和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</a:rPr>
              <a:t>文学家</a:t>
            </a:r>
            <a:r>
              <a:rPr lang="zh-CN" altLang="en-US" sz="2400">
                <a:latin typeface="Times New Roman" panose="02020603050405020304" pitchFamily="18" charset="0"/>
              </a:rPr>
              <a:t>。</a:t>
            </a:r>
            <a:endParaRPr lang="en-US" altLang="zh-CN" sz="24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</a:rPr>
              <a:t>          </a:t>
            </a:r>
            <a:r>
              <a:rPr lang="zh-CN" altLang="en-US" sz="2400">
                <a:latin typeface="Times New Roman" panose="02020603050405020304" pitchFamily="18" charset="0"/>
              </a:rPr>
              <a:t>建安元年迎汉献帝定都许昌，“挟天子以令诸侯”，封为丞相、魏王。曹丕称帝后，追尊为“武皇帝”，世称“魏武帝”。</a:t>
            </a:r>
            <a:endParaRPr lang="en-US" altLang="zh-CN" sz="24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</a:rPr>
              <a:t>          </a:t>
            </a:r>
            <a:r>
              <a:rPr lang="zh-CN" altLang="en-US" sz="2400">
                <a:latin typeface="Times New Roman" panose="02020603050405020304" pitchFamily="18" charset="0"/>
              </a:rPr>
              <a:t>曹操的诗歌具有强烈的现实主义精神。其基本风格是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</a:rPr>
              <a:t>苍凉悲壮</a:t>
            </a:r>
            <a:r>
              <a:rPr lang="zh-CN" altLang="en-US" sz="2400">
                <a:latin typeface="Times New Roman" panose="02020603050405020304" pitchFamily="18" charset="0"/>
              </a:rPr>
              <a:t>。他的作品集是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2400" b="1">
                <a:solidFill>
                  <a:srgbClr val="0070C0"/>
                </a:solidFill>
                <a:latin typeface="Times New Roman" panose="02020603050405020304" pitchFamily="18" charset="0"/>
              </a:rPr>
              <a:t>曹操集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2400">
                <a:latin typeface="Times New Roman" panose="02020603050405020304" pitchFamily="18" charset="0"/>
              </a:rPr>
              <a:t>，代表作是诗歌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2400" b="1">
                <a:solidFill>
                  <a:srgbClr val="0070C0"/>
                </a:solidFill>
                <a:latin typeface="Times New Roman" panose="02020603050405020304" pitchFamily="18" charset="0"/>
              </a:rPr>
              <a:t>蒿里行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2400" b="1">
                <a:solidFill>
                  <a:srgbClr val="0070C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2400" b="1">
                <a:solidFill>
                  <a:srgbClr val="0070C0"/>
                </a:solidFill>
                <a:latin typeface="Times New Roman" panose="02020603050405020304" pitchFamily="18" charset="0"/>
              </a:rPr>
              <a:t>龟虽寿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2400" b="1">
                <a:solidFill>
                  <a:srgbClr val="0070C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2400" b="1">
                <a:solidFill>
                  <a:srgbClr val="0070C0"/>
                </a:solidFill>
                <a:latin typeface="Times New Roman" panose="02020603050405020304" pitchFamily="18" charset="0"/>
              </a:rPr>
              <a:t>观沧海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2400" b="1">
                <a:solidFill>
                  <a:srgbClr val="0070C0"/>
                </a:solidFill>
                <a:latin typeface="Times New Roman" panose="02020603050405020304" pitchFamily="18" charset="0"/>
              </a:rPr>
              <a:t>。</a:t>
            </a:r>
            <a:endParaRPr lang="zh-CN" altLang="en-US" sz="2400" b="1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TextBox 2" title=""/>
          <p:cNvSpPr txBox="1"/>
          <p:nvPr>
            <p:custDataLst>
              <p:tags r:id="rId8"/>
            </p:custDataLst>
          </p:nvPr>
        </p:nvSpPr>
        <p:spPr>
          <a:xfrm>
            <a:off x="5688648" y="385445"/>
            <a:ext cx="3168650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pitchFamily="2" charset="-122"/>
                <a:ea typeface="华文彩云" panose="02010800040101010101" pitchFamily="2" charset="-122"/>
              </a:rPr>
              <a:t>关于曹操</a:t>
            </a:r>
            <a:endParaRPr lang="zh-CN" altLang="en-US" sz="4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 title=""/>
          <p:cNvSpPr txBox="1"/>
          <p:nvPr>
            <p:custDataLst>
              <p:tags r:id="rId2"/>
            </p:custDataLst>
          </p:nvPr>
        </p:nvSpPr>
        <p:spPr>
          <a:xfrm>
            <a:off x="683895" y="1321435"/>
            <a:ext cx="1087310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等线"/>
                <a:ea typeface="等线"/>
                <a:cs typeface="等线" panose="02010600030101010101" charset="-122"/>
              </a:rPr>
              <a:t>      </a:t>
            </a:r>
            <a:r>
              <a:rPr lang="zh-CN" altLang="zh-CN" sz="2400">
                <a:latin typeface="等线"/>
                <a:ea typeface="等线"/>
                <a:cs typeface="等线" panose="02010600030101010101" charset="-122"/>
              </a:rPr>
              <a:t>建安时期的作品真实地反映了现实的动乱和人民的苦难，抒发建功立业的理想和积极进取的精神。同时也流露出人生短暂、壮志难酬的悲凉幽怨，意境宏大，笔调朗畅，具有鲜明的时代特征和个性特征，其</a:t>
            </a:r>
            <a:r>
              <a:rPr lang="zh-CN" altLang="zh-CN" sz="2400" b="1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雄健深沉、慷慨悲凉</a:t>
            </a:r>
            <a:r>
              <a:rPr lang="zh-CN" altLang="zh-CN" sz="2400">
                <a:latin typeface="等线"/>
                <a:ea typeface="等线"/>
                <a:cs typeface="等线" panose="02010600030101010101" charset="-122"/>
              </a:rPr>
              <a:t>的艺术风格，文学史上称之为“建安风骨”或“魏晋风骨”</a:t>
            </a:r>
            <a:r>
              <a:rPr lang="zh-CN" altLang="zh-CN" sz="2400" b="1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。 </a:t>
            </a:r>
            <a:endParaRPr lang="en-US" altLang="zh-CN" sz="2400" b="1">
              <a:solidFill>
                <a:srgbClr val="C00000"/>
              </a:solidFill>
              <a:latin typeface="等线"/>
              <a:ea typeface="等线"/>
              <a:cs typeface="等线" panose="02010600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      </a:t>
            </a:r>
            <a:r>
              <a:rPr lang="zh-CN" altLang="zh-CN" sz="2400">
                <a:latin typeface="等线"/>
                <a:ea typeface="等线"/>
                <a:cs typeface="等线" panose="02010600030101010101" charset="-122"/>
              </a:rPr>
              <a:t>汉末建安时期文坛巨匠“三曹”（曹操、曹丕、曹植）、“七子”（孔融、陈琳、王粲、徐干、阮瑀、应玚、刘桢）和女诗人蔡琰继承了汉乐府民歌的现实主义传统，</a:t>
            </a:r>
            <a:r>
              <a:rPr lang="zh-CN" altLang="zh-CN" sz="2400" b="1">
                <a:solidFill>
                  <a:srgbClr val="C00000"/>
                </a:solidFill>
                <a:latin typeface="等线"/>
                <a:ea typeface="等线"/>
                <a:cs typeface="等线" panose="02010600030101010101" charset="-122"/>
              </a:rPr>
              <a:t>普遍采用五言形式，以风骨遒劲而著称，并具有慷慨悲凉的阳刚之气，形成了文学史上“建安风骨”的独特风格，被后人尊为典范。</a:t>
            </a:r>
            <a:endParaRPr lang="zh-CN" altLang="zh-CN" sz="2400" b="1">
              <a:solidFill>
                <a:srgbClr val="C00000"/>
              </a:solidFill>
              <a:latin typeface="等线"/>
              <a:ea typeface="等线"/>
              <a:cs typeface="等线" panose="02010600030101010101" charset="-122"/>
            </a:endParaRPr>
          </a:p>
        </p:txBody>
      </p:sp>
      <p:sp>
        <p:nvSpPr>
          <p:cNvPr id="14" name="文本框 13" title=""/>
          <p:cNvSpPr txBox="1"/>
          <p:nvPr>
            <p:custDataLst>
              <p:tags r:id="rId3"/>
            </p:custDataLst>
          </p:nvPr>
        </p:nvSpPr>
        <p:spPr>
          <a:xfrm>
            <a:off x="3822162" y="281163"/>
            <a:ext cx="2927985" cy="662489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了解“建安风骨”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6838" y="789106"/>
            <a:ext cx="4822371" cy="4822371"/>
          </a:xfrm>
          <a:prstGeom prst="rect">
            <a:avLst/>
          </a:prstGeom>
        </p:spPr>
      </p:pic>
      <p:pic>
        <p:nvPicPr>
          <p:cNvPr id="4" name="图片 3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0042" y="1296954"/>
            <a:ext cx="3815962" cy="5246302"/>
          </a:xfrm>
          <a:prstGeom prst="rect">
            <a:avLst/>
          </a:prstGeom>
        </p:spPr>
      </p:pic>
      <p:grpSp>
        <p:nvGrpSpPr>
          <p:cNvPr id="5" name="组合 4" title=""/>
          <p:cNvGrpSpPr/>
          <p:nvPr/>
        </p:nvGrpSpPr>
        <p:grpSpPr>
          <a:xfrm>
            <a:off x="776331" y="600609"/>
            <a:ext cx="1392689" cy="1392689"/>
            <a:chOff x="944111" y="2203578"/>
            <a:chExt cx="1392689" cy="139268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4111" y="2203578"/>
              <a:ext cx="1392689" cy="1392689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195640" y="2438256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>
                  <a:solidFill>
                    <a:srgbClr val="526342"/>
                  </a:solidFill>
                </a:rPr>
                <a:t>叁</a:t>
              </a:r>
              <a:endParaRPr lang="zh-CN" altLang="en-US" sz="5400">
                <a:solidFill>
                  <a:srgbClr val="526342"/>
                </a:solidFill>
              </a:endParaRPr>
            </a:p>
          </p:txBody>
        </p:sp>
      </p:grpSp>
      <p:sp>
        <p:nvSpPr>
          <p:cNvPr id="3" name="文本框 2" title=""/>
          <p:cNvSpPr txBox="1"/>
          <p:nvPr>
            <p:custDataLst>
              <p:tags r:id="rId6"/>
            </p:custDataLst>
          </p:nvPr>
        </p:nvSpPr>
        <p:spPr>
          <a:xfrm>
            <a:off x="3554730" y="2921635"/>
            <a:ext cx="405828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6000">
                <a:sym typeface="+mn-ea"/>
              </a:rPr>
              <a:t>文本研读</a:t>
            </a:r>
            <a:endParaRPr lang="zh-CN" altLang="en-US" sz="6000"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51" name="Text Box 3" title="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31545" y="1684020"/>
            <a:ext cx="10736580" cy="58146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noAutofit/>
          </a:bodyPr>
          <a:lstStyle/>
          <a:p>
            <a:pPr marR="0" defTabSz="914400">
              <a:lnSpc>
                <a:spcPct val="15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3600" b="1" kern="1200" cap="none" spc="0" normalizeH="0" baseline="0" noProof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     《</a:t>
            </a:r>
            <a:r>
              <a:rPr kumimoji="1" lang="zh-CN" altLang="en-US" sz="3600" b="1" kern="1200" cap="none" spc="0" normalizeH="0" baseline="0" noProof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短歌行</a:t>
            </a:r>
            <a:r>
              <a:rPr kumimoji="1" lang="en-US" altLang="zh-CN" sz="3600" b="1" kern="1200" cap="none" spc="0" normalizeH="0" baseline="0" noProof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》</a:t>
            </a:r>
            <a:r>
              <a:rPr kumimoji="1" lang="zh-CN" altLang="en-US" sz="3600" b="1" kern="1200" cap="none" spc="0" normalizeH="0" baseline="0" noProof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是汉乐府</a:t>
            </a:r>
            <a:r>
              <a:rPr kumimoji="1" lang="zh-CN" altLang="en-US" sz="3600" b="1" u="sng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曲调名</a:t>
            </a:r>
            <a:r>
              <a:rPr kumimoji="1" lang="zh-CN" altLang="en-US" sz="3600" b="1" kern="1200" cap="none" spc="0" normalizeH="0" baseline="0" noProof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，“长歌”、“短歌”是指歌词音节的长短而言。</a:t>
            </a:r>
            <a:endParaRPr kumimoji="1" lang="en-US" altLang="zh-CN" sz="3600" b="1" kern="1200" cap="none" spc="0" normalizeH="0" baseline="0" noProof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zh-CN" altLang="en-US" sz="3600" b="1" kern="1200" cap="none" spc="0" normalizeH="0" baseline="0" noProof="0"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        一般说，</a:t>
            </a:r>
            <a:r>
              <a:rPr kumimoji="1" lang="zh-CN" altLang="en-US" sz="3600" b="1" u="sng" kern="1200" cap="none" spc="0" normalizeH="0" baseline="0" noProof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长歌</a:t>
            </a:r>
            <a:r>
              <a:rPr kumimoji="1" lang="zh-CN" altLang="en-US" sz="3600" b="1" kern="1200" cap="none" spc="0" normalizeH="0" baseline="0" noProof="0"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比较</a:t>
            </a:r>
            <a:r>
              <a:rPr kumimoji="1" lang="zh-CN" altLang="en-US" sz="3600" b="1" u="sng" kern="1200" cap="none" spc="0" normalizeH="0" baseline="0" noProof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热烈奔放</a:t>
            </a:r>
            <a:r>
              <a:rPr kumimoji="1" lang="zh-CN" altLang="en-US" sz="3600" b="1" kern="1200" cap="none" spc="0" normalizeH="0" baseline="0" noProof="0"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，而</a:t>
            </a:r>
            <a:r>
              <a:rPr kumimoji="1" lang="zh-CN" altLang="en-US" sz="3600" b="1" u="sng" kern="1200" cap="none" spc="0" normalizeH="0" baseline="0" noProof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短歌</a:t>
            </a:r>
            <a:r>
              <a:rPr kumimoji="1" lang="zh-CN" altLang="en-US" sz="3600" b="1" kern="1200" cap="none" spc="0" normalizeH="0" baseline="0" noProof="0"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的</a:t>
            </a:r>
            <a:r>
              <a:rPr kumimoji="1" lang="zh-CN" altLang="en-US" sz="3600" b="1" u="sng" kern="1200" cap="none" spc="0" normalizeH="0" baseline="0" noProof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节奏</a:t>
            </a:r>
            <a:r>
              <a:rPr kumimoji="1" lang="zh-CN" altLang="en-US" sz="3600" b="1" kern="1200" cap="none" spc="0" normalizeH="0" baseline="0" noProof="0"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比较</a:t>
            </a:r>
            <a:r>
              <a:rPr kumimoji="1" lang="zh-CN" altLang="en-US" sz="3600" b="1" u="sng" kern="1200" cap="none" spc="0" normalizeH="0" baseline="0" noProof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短促，低吟短唱</a:t>
            </a:r>
            <a:r>
              <a:rPr kumimoji="1" lang="zh-CN" altLang="en-US" sz="3600" b="1" kern="1200" cap="none" spc="0" normalizeH="0" baseline="0" noProof="0"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，适于</a:t>
            </a:r>
            <a:r>
              <a:rPr kumimoji="1" lang="zh-CN" altLang="en-US" sz="3600" b="1" u="sng" kern="1200" cap="none" spc="0" normalizeH="0" baseline="0" noProof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抒发</a:t>
            </a:r>
            <a:r>
              <a:rPr kumimoji="1" lang="zh-CN" altLang="en-US" sz="3600" b="1" kern="1200" cap="none" spc="0" normalizeH="0" baseline="0" noProof="0"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内心的</a:t>
            </a:r>
            <a:r>
              <a:rPr kumimoji="1" lang="zh-CN" altLang="en-US" sz="3600" b="1" u="sng" kern="1200" cap="none" spc="0" normalizeH="0" baseline="0" noProof="0">
                <a:solidFill>
                  <a:srgbClr val="FF0000"/>
                </a:solidFill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忧愁和苦闷</a:t>
            </a:r>
            <a:r>
              <a:rPr kumimoji="1" lang="zh-CN" altLang="en-US" sz="3600" b="1" kern="1200" cap="none" spc="0" normalizeH="0" baseline="0" noProof="0"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。</a:t>
            </a:r>
            <a:endParaRPr kumimoji="1" lang="zh-CN" altLang="en-US" sz="3600" b="1" kern="1200" cap="none" spc="0" normalizeH="0" baseline="0" noProof="0"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endParaRPr kumimoji="1" lang="zh-CN" altLang="en-US" sz="36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endParaRPr kumimoji="1" lang="en-US" altLang="zh-CN" sz="3600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</p:txBody>
      </p:sp>
      <p:sp>
        <p:nvSpPr>
          <p:cNvPr id="14341" name="Rectangle 4" title=""/>
          <p:cNvSpPr/>
          <p:nvPr>
            <p:custDataLst>
              <p:tags r:id="rId3"/>
            </p:custDataLst>
          </p:nvPr>
        </p:nvSpPr>
        <p:spPr>
          <a:xfrm>
            <a:off x="5092065" y="431800"/>
            <a:ext cx="2986088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短歌行</a:t>
            </a:r>
            <a:r>
              <a:rPr lang="en-US" altLang="zh-CN" sz="44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44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UNIT_PLACING_PICTURE_USER_VIEWPORT" val="{&quot;height&quot;:8493.059842519684,&quot;width&quot;:6450.535433070866}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PLACING_PICTURE_USER_VIEWPORT" val="{&quot;height&quot;:6892,&quot;width&quot;:1451}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74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NDhkMWViNTA3OGRlN2UwNDI3Njk4ODg2ZTBiY2RiNTMifQ=="/>
  <p:tag name="KSO_WPP_MARK_KEY" val="8f403717-2b1e-4a90-9c86-ae07133bb819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228</Paragraphs>
  <Slides>32</Slides>
  <Notes>16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baseType="lpstr" size="53">
      <vt:lpstr>Arial</vt:lpstr>
      <vt:lpstr>等线 Light</vt:lpstr>
      <vt:lpstr>等线</vt:lpstr>
      <vt:lpstr>Times New Roman</vt:lpstr>
      <vt:lpstr>宋体</vt:lpstr>
      <vt:lpstr>Calibri</vt:lpstr>
      <vt:lpstr>汉仪尚巍手书W</vt:lpstr>
      <vt:lpstr>华文彩云</vt:lpstr>
      <vt:lpstr>微软雅黑</vt:lpstr>
      <vt:lpstr>华文宋体</vt:lpstr>
      <vt:lpstr>黑体</vt:lpstr>
      <vt:lpstr>隶书</vt:lpstr>
      <vt:lpstr>楷体</vt:lpstr>
      <vt:lpstr>Wingdings</vt:lpstr>
      <vt:lpstr>楷体_GB2312</vt:lpstr>
      <vt:lpstr>华文仿宋</vt:lpstr>
      <vt:lpstr>Monotype Sorts</vt:lpstr>
      <vt:lpstr>Wingdings 2</vt:lpstr>
      <vt:lpstr>华文细黑</vt:lpstr>
      <vt:lpstr>华文中宋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第一层</vt:lpstr>
      <vt:lpstr>第二层</vt:lpstr>
      <vt:lpstr>PowerPoint Presentation</vt:lpstr>
      <vt:lpstr>PowerPoint Presentation</vt:lpstr>
      <vt:lpstr>第三层</vt:lpstr>
      <vt:lpstr>第四层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学完了曹操的《短歌行》，希望大家能认真思考：我们需要追求怎样的一种生命价值？我们心中有没有明确的目标和宏伟的抱负？我们是人生匆匆、虚度光阴，还是只争朝夕？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2023-09-14T11:24:53.139</cp:lastPrinted>
  <dcterms:created xsi:type="dcterms:W3CDTF">2023-09-14T11:24:53Z</dcterms:created>
  <dcterms:modified xsi:type="dcterms:W3CDTF">2023-09-14T03:24:53Z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