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8"/>
  </p:notesMasterIdLst>
  <p:sldIdLst>
    <p:sldId id="374" r:id="rId2"/>
    <p:sldId id="368" r:id="rId3"/>
    <p:sldId id="379" r:id="rId4"/>
    <p:sldId id="378" r:id="rId5"/>
    <p:sldId id="383" r:id="rId6"/>
    <p:sldId id="385" r:id="rId7"/>
    <p:sldId id="369" r:id="rId8"/>
    <p:sldId id="370" r:id="rId9"/>
    <p:sldId id="371" r:id="rId10"/>
    <p:sldId id="372" r:id="rId11"/>
    <p:sldId id="376" r:id="rId12"/>
    <p:sldId id="375" r:id="rId13"/>
    <p:sldId id="380" r:id="rId14"/>
    <p:sldId id="384" r:id="rId15"/>
    <p:sldId id="382" r:id="rId16"/>
    <p:sldId id="373" r:id="rId17"/>
    <p:sldId id="256" r:id="rId18"/>
    <p:sldId id="257" r:id="rId19"/>
    <p:sldId id="258" r:id="rId20"/>
    <p:sldId id="290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93" r:id="rId34"/>
    <p:sldId id="271" r:id="rId35"/>
    <p:sldId id="292" r:id="rId36"/>
    <p:sldId id="291" r:id="rId37"/>
    <p:sldId id="272" r:id="rId38"/>
    <p:sldId id="297" r:id="rId39"/>
    <p:sldId id="296" r:id="rId40"/>
    <p:sldId id="295" r:id="rId41"/>
    <p:sldId id="294" r:id="rId42"/>
    <p:sldId id="273" r:id="rId43"/>
    <p:sldId id="298" r:id="rId44"/>
    <p:sldId id="274" r:id="rId45"/>
    <p:sldId id="302" r:id="rId46"/>
    <p:sldId id="299" r:id="rId47"/>
    <p:sldId id="301" r:id="rId48"/>
    <p:sldId id="300" r:id="rId49"/>
    <p:sldId id="275" r:id="rId50"/>
    <p:sldId id="307" r:id="rId51"/>
    <p:sldId id="310" r:id="rId52"/>
    <p:sldId id="309" r:id="rId53"/>
    <p:sldId id="308" r:id="rId54"/>
    <p:sldId id="306" r:id="rId55"/>
    <p:sldId id="305" r:id="rId56"/>
    <p:sldId id="304" r:id="rId57"/>
    <p:sldId id="303" r:id="rId58"/>
    <p:sldId id="276" r:id="rId59"/>
    <p:sldId id="311" r:id="rId60"/>
    <p:sldId id="277" r:id="rId61"/>
    <p:sldId id="312" r:id="rId62"/>
    <p:sldId id="278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279" r:id="rId78"/>
    <p:sldId id="329" r:id="rId79"/>
    <p:sldId id="328" r:id="rId80"/>
    <p:sldId id="327" r:id="rId81"/>
    <p:sldId id="280" r:id="rId82"/>
    <p:sldId id="335" r:id="rId83"/>
    <p:sldId id="334" r:id="rId84"/>
    <p:sldId id="333" r:id="rId85"/>
    <p:sldId id="332" r:id="rId86"/>
    <p:sldId id="331" r:id="rId87"/>
    <p:sldId id="330" r:id="rId88"/>
    <p:sldId id="281" r:id="rId89"/>
    <p:sldId id="282" r:id="rId90"/>
    <p:sldId id="283" r:id="rId91"/>
    <p:sldId id="284" r:id="rId92"/>
    <p:sldId id="285" r:id="rId93"/>
    <p:sldId id="286" r:id="rId94"/>
    <p:sldId id="287" r:id="rId95"/>
    <p:sldId id="343" r:id="rId96"/>
    <p:sldId id="342" r:id="rId97"/>
    <p:sldId id="340" r:id="rId98"/>
    <p:sldId id="339" r:id="rId99"/>
    <p:sldId id="338" r:id="rId100"/>
    <p:sldId id="337" r:id="rId101"/>
    <p:sldId id="336" r:id="rId102"/>
    <p:sldId id="288" r:id="rId103"/>
    <p:sldId id="344" r:id="rId104"/>
    <p:sldId id="345" r:id="rId105"/>
    <p:sldId id="346" r:id="rId106"/>
    <p:sldId id="347" r:id="rId107"/>
    <p:sldId id="348" r:id="rId108"/>
    <p:sldId id="349" r:id="rId109"/>
    <p:sldId id="350" r:id="rId110"/>
    <p:sldId id="351" r:id="rId111"/>
    <p:sldId id="352" r:id="rId112"/>
    <p:sldId id="353" r:id="rId113"/>
    <p:sldId id="354" r:id="rId114"/>
    <p:sldId id="355" r:id="rId115"/>
    <p:sldId id="356" r:id="rId116"/>
    <p:sldId id="357" r:id="rId117"/>
    <p:sldId id="358" r:id="rId118"/>
    <p:sldId id="359" r:id="rId119"/>
    <p:sldId id="360" r:id="rId120"/>
    <p:sldId id="361" r:id="rId121"/>
    <p:sldId id="362" r:id="rId122"/>
    <p:sldId id="363" r:id="rId123"/>
    <p:sldId id="364" r:id="rId124"/>
    <p:sldId id="365" r:id="rId125"/>
    <p:sldId id="366" r:id="rId126"/>
    <p:sldId id="367" r:id="rId1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FAFF3-7536-44E1-A11A-9D82ECCD8244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48DE5-6D44-4A5E-9966-C3233F29A4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558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48DE5-6D44-4A5E-9966-C3233F29A4B7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629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5312A-FA76-496E-9E2E-24B51F483D93}" type="datetimeFigureOut">
              <a:rPr lang="zh-CN" altLang="en-US" smtClean="0"/>
              <a:t>2015/10/26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0DED3-CBFF-44B4-9B7D-DF2A7469C9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51" y="913075"/>
            <a:ext cx="7560840" cy="223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1. “</a:t>
            </a:r>
            <a:r>
              <a:rPr lang="zh-CN" altLang="en-US" sz="3200" b="1" dirty="0"/>
              <a:t>但愿人长久，千里共婵娟”，其中婵娟指的是什么</a:t>
            </a:r>
            <a:r>
              <a:rPr lang="zh-CN" altLang="en-US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   A</a:t>
            </a:r>
            <a:r>
              <a:rPr lang="zh-CN" altLang="en-US" sz="3200" dirty="0"/>
              <a:t>、 月亮 </a:t>
            </a:r>
            <a:r>
              <a:rPr lang="zh-CN" altLang="en-US" sz="3200" dirty="0" smtClean="0"/>
              <a:t>       </a:t>
            </a:r>
            <a:r>
              <a:rPr lang="en-US" altLang="zh-CN" sz="3200" dirty="0" smtClean="0"/>
              <a:t>B</a:t>
            </a:r>
            <a:r>
              <a:rPr lang="zh-CN" altLang="en-US" sz="3200" dirty="0"/>
              <a:t>、</a:t>
            </a:r>
            <a:r>
              <a:rPr lang="zh-CN" altLang="en-US" sz="3200" dirty="0" smtClean="0"/>
              <a:t>姻缘</a:t>
            </a:r>
            <a:endParaRPr lang="zh-CN" altLang="en-US" sz="3200" dirty="0"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5939" y="1844824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 smtClean="0">
                <a:solidFill>
                  <a:srgbClr val="2B2B2B"/>
                </a:solidFill>
                <a:latin typeface="Times New Roman"/>
                <a:ea typeface="宋体"/>
              </a:rPr>
              <a:t>(A)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5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368" y="620688"/>
            <a:ext cx="813690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17</a:t>
            </a:r>
            <a:r>
              <a:rPr lang="en-US" altLang="zh-CN" sz="3200" b="1" dirty="0" smtClean="0"/>
              <a:t>. </a:t>
            </a:r>
            <a:r>
              <a:rPr lang="zh-CN" altLang="zh-CN" sz="3200" b="1" dirty="0"/>
              <a:t>下面哪个字常用作表示顺序的第五位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A</a:t>
            </a:r>
            <a:r>
              <a:rPr lang="zh-CN" altLang="zh-CN" sz="3200" dirty="0"/>
              <a:t>、戊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B</a:t>
            </a:r>
            <a:r>
              <a:rPr lang="zh-CN" altLang="zh-CN" sz="3200" dirty="0"/>
              <a:t>、 戍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C</a:t>
            </a:r>
            <a:r>
              <a:rPr lang="zh-CN" altLang="zh-CN" sz="3200" dirty="0"/>
              <a:t>、 戌</a:t>
            </a:r>
          </a:p>
          <a:p>
            <a:r>
              <a:rPr lang="en-US" altLang="zh-CN" sz="3200" dirty="0" smtClean="0"/>
              <a:t>    </a:t>
            </a:r>
            <a:endParaRPr lang="zh-CN" altLang="zh-CN" sz="3200" dirty="0"/>
          </a:p>
          <a:p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 smtClean="0"/>
              <a:t>18</a:t>
            </a:r>
            <a:r>
              <a:rPr lang="en-US" altLang="zh-CN" sz="3200" b="1" dirty="0" smtClean="0"/>
              <a:t>. </a:t>
            </a:r>
            <a:r>
              <a:rPr lang="zh-CN" altLang="zh-CN" sz="3200" b="1" dirty="0"/>
              <a:t>诸子百家中名家的特点是注重逻辑辩证，以下哪个典故能体现名家的这一特点？</a:t>
            </a:r>
            <a:r>
              <a:rPr lang="en-US" altLang="zh-CN" sz="3200" b="1" dirty="0"/>
              <a:t> 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A</a:t>
            </a:r>
            <a:r>
              <a:rPr lang="zh-CN" altLang="zh-CN" sz="3200" dirty="0"/>
              <a:t>、</a:t>
            </a:r>
            <a:r>
              <a:rPr lang="en-US" altLang="zh-CN" sz="3200" dirty="0"/>
              <a:t>“</a:t>
            </a:r>
            <a:r>
              <a:rPr lang="zh-CN" altLang="zh-CN" sz="3200" dirty="0"/>
              <a:t>白马非马</a:t>
            </a:r>
            <a:r>
              <a:rPr lang="en-US" altLang="zh-CN" sz="3200" dirty="0"/>
              <a:t>”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</a:t>
            </a:r>
            <a:r>
              <a:rPr lang="en-US" altLang="zh-CN" sz="3200" dirty="0"/>
              <a:t> “</a:t>
            </a:r>
            <a:r>
              <a:rPr lang="zh-CN" altLang="zh-CN" sz="3200" dirty="0"/>
              <a:t>指鹿为马</a:t>
            </a:r>
            <a:r>
              <a:rPr lang="en-US" altLang="zh-CN" sz="3200" dirty="0"/>
              <a:t>”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1907704" y="2467208"/>
            <a:ext cx="30455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*</a:t>
            </a:r>
            <a:r>
              <a:rPr lang="zh-CN" altLang="zh-CN" sz="2800" dirty="0"/>
              <a:t>戊</a:t>
            </a:r>
            <a:r>
              <a:rPr lang="en-US" altLang="zh-CN" sz="2800" dirty="0" err="1"/>
              <a:t>wù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戍</a:t>
            </a:r>
            <a:r>
              <a:rPr lang="en-US" altLang="zh-CN" sz="2800" dirty="0" err="1" smtClean="0"/>
              <a:t>shù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戌</a:t>
            </a:r>
            <a:r>
              <a:rPr lang="en-US" altLang="zh-CN" sz="2800" dirty="0" err="1"/>
              <a:t>xū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7308304" y="3933056"/>
            <a:ext cx="702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>
                <a:solidFill>
                  <a:srgbClr val="2B2B2B"/>
                </a:solidFill>
                <a:latin typeface="华文楷体"/>
              </a:rPr>
              <a:t>(A)</a:t>
            </a:r>
            <a:endParaRPr lang="zh-CN" altLang="en-US" sz="3200" dirty="0">
              <a:solidFill>
                <a:prstClr val="black"/>
              </a:solidFill>
              <a:latin typeface="华文楷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18227" y="836712"/>
            <a:ext cx="702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>
                <a:solidFill>
                  <a:srgbClr val="2B2B2B"/>
                </a:solidFill>
                <a:latin typeface="华文楷体"/>
              </a:rPr>
              <a:t>(A)</a:t>
            </a:r>
            <a:endParaRPr lang="zh-CN" altLang="en-US" sz="3200" dirty="0">
              <a:solidFill>
                <a:prstClr val="black"/>
              </a:solidFill>
              <a:latin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181081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4841" y="617262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151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金戈铁马，气吞万里如虎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是谁的词句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、岳飞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B</a:t>
            </a:r>
            <a:r>
              <a:rPr lang="zh-CN" altLang="zh-CN" sz="3200" dirty="0"/>
              <a:t>、辛弃疾</a:t>
            </a:r>
          </a:p>
        </p:txBody>
      </p:sp>
      <p:sp>
        <p:nvSpPr>
          <p:cNvPr id="3" name="矩形 2"/>
          <p:cNvSpPr/>
          <p:nvPr/>
        </p:nvSpPr>
        <p:spPr>
          <a:xfrm>
            <a:off x="506849" y="2492896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152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会当凌绝顶，一览众山小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是杜甫的名句，诗人登上了哪座山发出了这样的感慨</a:t>
            </a:r>
            <a:r>
              <a:rPr lang="zh-CN" altLang="zh-CN" sz="3200" b="1" dirty="0" smtClean="0"/>
              <a:t>？</a:t>
            </a:r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、黄山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     B</a:t>
            </a:r>
            <a:r>
              <a:rPr lang="zh-CN" altLang="zh-CN" sz="3200" dirty="0"/>
              <a:t>、泰山</a:t>
            </a:r>
          </a:p>
        </p:txBody>
      </p:sp>
      <p:sp>
        <p:nvSpPr>
          <p:cNvPr id="4" name="矩形 3"/>
          <p:cNvSpPr/>
          <p:nvPr/>
        </p:nvSpPr>
        <p:spPr>
          <a:xfrm>
            <a:off x="510095" y="4869160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153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《齐民要术》</a:t>
            </a:r>
            <a:r>
              <a:rPr lang="zh-CN" altLang="zh-CN" sz="3200" b="1" dirty="0"/>
              <a:t>是关于</a:t>
            </a:r>
            <a:r>
              <a:rPr lang="zh-CN" altLang="zh-CN" sz="3200" b="1" dirty="0" smtClean="0"/>
              <a:t>：</a:t>
            </a:r>
            <a:endParaRPr lang="zh-CN" altLang="zh-CN" sz="3200" b="1" dirty="0"/>
          </a:p>
          <a:p>
            <a:r>
              <a:rPr lang="en-US" altLang="zh-CN" sz="3200" dirty="0" smtClean="0"/>
              <a:t>     A</a:t>
            </a:r>
            <a:r>
              <a:rPr lang="zh-CN" altLang="zh-CN" sz="3200" dirty="0"/>
              <a:t>、君主如何统治国家的</a:t>
            </a:r>
            <a:r>
              <a:rPr lang="zh-CN" altLang="zh-CN" sz="3200" dirty="0" smtClean="0"/>
              <a:t>著作</a:t>
            </a:r>
            <a:endParaRPr lang="en-US" altLang="zh-CN" sz="3200" dirty="0" smtClean="0"/>
          </a:p>
          <a:p>
            <a:r>
              <a:rPr lang="en-US" altLang="zh-CN" sz="3200" dirty="0" smtClean="0"/>
              <a:t>     B</a:t>
            </a:r>
            <a:r>
              <a:rPr lang="zh-CN" altLang="zh-CN" sz="3200" dirty="0"/>
              <a:t>、农业生产和农事活动的著作</a:t>
            </a:r>
          </a:p>
        </p:txBody>
      </p:sp>
      <p:sp>
        <p:nvSpPr>
          <p:cNvPr id="5" name="矩形 4"/>
          <p:cNvSpPr/>
          <p:nvPr/>
        </p:nvSpPr>
        <p:spPr>
          <a:xfrm>
            <a:off x="8082017" y="620688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6925" y="2985338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68144" y="4869160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30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2407" y="548680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154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孔子</a:t>
            </a:r>
            <a:r>
              <a:rPr lang="zh-CN" altLang="zh-CN" sz="3200" b="1" dirty="0"/>
              <a:t>为什么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三月不知肉滋味</a:t>
            </a:r>
            <a:r>
              <a:rPr lang="en-US" altLang="zh-CN" sz="3200" b="1" dirty="0"/>
              <a:t>”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 A</a:t>
            </a:r>
            <a:r>
              <a:rPr lang="zh-CN" altLang="zh-CN" sz="3200" dirty="0"/>
              <a:t>、读到一本好书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、听到一段好乐曲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2924944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155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桃李满天下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桃李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指什么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朋友</a:t>
            </a:r>
            <a:r>
              <a:rPr lang="en-US" altLang="zh-CN" sz="3200" dirty="0" smtClean="0"/>
              <a:t>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、学生</a:t>
            </a:r>
          </a:p>
        </p:txBody>
      </p:sp>
      <p:sp>
        <p:nvSpPr>
          <p:cNvPr id="4" name="矩形 3"/>
          <p:cNvSpPr/>
          <p:nvPr/>
        </p:nvSpPr>
        <p:spPr>
          <a:xfrm>
            <a:off x="611560" y="4933910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156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《康熙字典》</a:t>
            </a:r>
            <a:r>
              <a:rPr lang="zh-CN" altLang="zh-CN" sz="3200" b="1" dirty="0"/>
              <a:t>成书于哪个朝代</a:t>
            </a:r>
            <a:r>
              <a:rPr lang="zh-CN" altLang="zh-CN" sz="3200" b="1" dirty="0" smtClean="0"/>
              <a:t>？</a:t>
            </a:r>
            <a:endParaRPr lang="zh-CN" altLang="zh-CN" sz="3200" b="1" dirty="0"/>
          </a:p>
          <a:p>
            <a:endParaRPr lang="zh-CN" altLang="zh-CN" sz="3200" dirty="0"/>
          </a:p>
          <a:p>
            <a:r>
              <a:rPr lang="en-US" altLang="zh-CN" sz="3200" dirty="0" smtClean="0"/>
              <a:t>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秦朝</a:t>
            </a:r>
            <a:r>
              <a:rPr lang="en-US" altLang="zh-CN" sz="3200" dirty="0" smtClean="0"/>
              <a:t> 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、清朝</a:t>
            </a:r>
          </a:p>
        </p:txBody>
      </p:sp>
      <p:sp>
        <p:nvSpPr>
          <p:cNvPr id="5" name="矩形 4"/>
          <p:cNvSpPr/>
          <p:nvPr/>
        </p:nvSpPr>
        <p:spPr>
          <a:xfrm>
            <a:off x="7452320" y="492092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75365" y="2844225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92696" y="548680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09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476672"/>
            <a:ext cx="8136904" cy="5453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200" b="1" dirty="0" smtClean="0"/>
              <a:t>157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风筝</a:t>
            </a:r>
            <a:r>
              <a:rPr lang="zh-CN" altLang="zh-CN" sz="3200" b="1" dirty="0"/>
              <a:t>最初是用来做</a:t>
            </a:r>
            <a:r>
              <a:rPr lang="zh-CN" altLang="zh-CN" sz="3200" b="1" dirty="0" smtClean="0"/>
              <a:t>什么的？</a:t>
            </a:r>
            <a:endParaRPr lang="en-US" altLang="zh-CN" sz="3200" b="1" dirty="0" smtClean="0"/>
          </a:p>
          <a:p>
            <a:pPr>
              <a:lnSpc>
                <a:spcPts val="42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/>
              <a:t>、通报消息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、娱乐健身</a:t>
            </a:r>
          </a:p>
          <a:p>
            <a:pPr>
              <a:lnSpc>
                <a:spcPts val="4200"/>
              </a:lnSpc>
            </a:pPr>
            <a:endParaRPr lang="en-US" altLang="zh-CN" sz="3200" b="1" dirty="0" smtClean="0"/>
          </a:p>
          <a:p>
            <a:pPr>
              <a:lnSpc>
                <a:spcPts val="4200"/>
              </a:lnSpc>
            </a:pPr>
            <a:r>
              <a:rPr lang="en-US" altLang="zh-CN" sz="3200" b="1" dirty="0" smtClean="0"/>
              <a:t>158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鼎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的最初用途是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ts val="4200"/>
              </a:lnSpc>
            </a:pPr>
            <a:r>
              <a:rPr lang="en-US" altLang="zh-CN" sz="3200" dirty="0" smtClean="0"/>
              <a:t>     A</a:t>
            </a:r>
            <a:r>
              <a:rPr lang="zh-CN" altLang="zh-CN" sz="3200" dirty="0"/>
              <a:t>、祭祀用礼器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B</a:t>
            </a:r>
            <a:r>
              <a:rPr lang="zh-CN" altLang="zh-CN" sz="3200" dirty="0"/>
              <a:t>、地位象征</a:t>
            </a:r>
            <a:r>
              <a:rPr lang="zh-CN" altLang="zh-CN" sz="3200" dirty="0" smtClean="0"/>
              <a:t>物</a:t>
            </a:r>
            <a:endParaRPr lang="en-US" altLang="zh-CN" sz="3200" dirty="0" smtClean="0"/>
          </a:p>
          <a:p>
            <a:pPr>
              <a:lnSpc>
                <a:spcPts val="42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C</a:t>
            </a:r>
            <a:r>
              <a:rPr lang="zh-CN" altLang="zh-CN" sz="3200" dirty="0"/>
              <a:t>、烹煮器具</a:t>
            </a:r>
          </a:p>
          <a:p>
            <a:pPr>
              <a:lnSpc>
                <a:spcPts val="4200"/>
              </a:lnSpc>
            </a:pPr>
            <a:endParaRPr lang="en-US" altLang="zh-CN" sz="3200" b="1" dirty="0" smtClean="0"/>
          </a:p>
          <a:p>
            <a:pPr>
              <a:lnSpc>
                <a:spcPts val="4200"/>
              </a:lnSpc>
            </a:pPr>
            <a:r>
              <a:rPr lang="en-US" altLang="zh-CN" sz="3200" b="1" dirty="0" smtClean="0"/>
              <a:t>159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如果</a:t>
            </a:r>
            <a:r>
              <a:rPr lang="zh-CN" altLang="zh-CN" sz="3200" b="1" dirty="0"/>
              <a:t>你想到图书馆借阅寓言性质的书，在下列书籍中应优先选择哪一本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ts val="4200"/>
              </a:lnSpc>
            </a:pPr>
            <a:r>
              <a:rPr lang="en-US" altLang="zh-CN" sz="3200" dirty="0" smtClean="0"/>
              <a:t>     A</a:t>
            </a:r>
            <a:r>
              <a:rPr lang="zh-CN" altLang="zh-CN" sz="3200" dirty="0"/>
              <a:t>、《史记》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B</a:t>
            </a:r>
            <a:r>
              <a:rPr lang="zh-CN" altLang="zh-CN" sz="3200" dirty="0"/>
              <a:t>、《论语》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C</a:t>
            </a:r>
            <a:r>
              <a:rPr lang="zh-CN" altLang="zh-CN" sz="3200" dirty="0"/>
              <a:t>、《庄子》</a:t>
            </a:r>
          </a:p>
        </p:txBody>
      </p:sp>
      <p:sp>
        <p:nvSpPr>
          <p:cNvPr id="5" name="矩形 4"/>
          <p:cNvSpPr/>
          <p:nvPr/>
        </p:nvSpPr>
        <p:spPr>
          <a:xfrm>
            <a:off x="6499877" y="4725144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6056" y="2132856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16216" y="47667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07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0688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160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三更半夜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中的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三更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指的是几点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</a:t>
            </a:r>
            <a:r>
              <a:rPr lang="en-US" altLang="zh-CN" sz="3200" dirty="0"/>
              <a:t>21</a:t>
            </a:r>
            <a:r>
              <a:rPr lang="zh-CN" altLang="zh-CN" sz="3200" dirty="0"/>
              <a:t>点至</a:t>
            </a:r>
            <a:r>
              <a:rPr lang="en-US" altLang="zh-CN" sz="3200" dirty="0"/>
              <a:t>23</a:t>
            </a:r>
            <a:r>
              <a:rPr lang="zh-CN" altLang="zh-CN" sz="3200" dirty="0"/>
              <a:t>点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B</a:t>
            </a:r>
            <a:r>
              <a:rPr lang="zh-CN" altLang="zh-CN" sz="3200" dirty="0"/>
              <a:t>、</a:t>
            </a:r>
            <a:r>
              <a:rPr lang="en-US" altLang="zh-CN" sz="3200" dirty="0"/>
              <a:t>23</a:t>
            </a:r>
            <a:r>
              <a:rPr lang="zh-CN" altLang="zh-CN" sz="3200" dirty="0"/>
              <a:t>点至凌晨</a:t>
            </a:r>
            <a:r>
              <a:rPr lang="en-US" altLang="zh-CN" sz="3200" dirty="0"/>
              <a:t>1</a:t>
            </a:r>
            <a:r>
              <a:rPr lang="zh-CN" altLang="zh-CN" sz="3200" dirty="0" smtClean="0"/>
              <a:t>点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C</a:t>
            </a:r>
            <a:r>
              <a:rPr lang="zh-CN" altLang="zh-CN" sz="3200" dirty="0"/>
              <a:t>、凌晨</a:t>
            </a:r>
            <a:r>
              <a:rPr lang="en-US" altLang="zh-CN" sz="3200" dirty="0"/>
              <a:t>1</a:t>
            </a:r>
            <a:r>
              <a:rPr lang="zh-CN" altLang="zh-CN" sz="3200" dirty="0"/>
              <a:t>点至</a:t>
            </a:r>
            <a:r>
              <a:rPr lang="en-US" altLang="zh-CN" sz="3200" dirty="0"/>
              <a:t>3</a:t>
            </a:r>
            <a:r>
              <a:rPr lang="zh-CN" altLang="zh-CN" sz="3200" dirty="0"/>
              <a:t>点</a:t>
            </a:r>
          </a:p>
        </p:txBody>
      </p:sp>
      <p:sp>
        <p:nvSpPr>
          <p:cNvPr id="3" name="矩形 2"/>
          <p:cNvSpPr/>
          <p:nvPr/>
        </p:nvSpPr>
        <p:spPr>
          <a:xfrm>
            <a:off x="755576" y="4293096"/>
            <a:ext cx="74888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三更</a:t>
            </a:r>
            <a:r>
              <a:rPr lang="zh-CN" altLang="zh-CN" sz="2800" dirty="0"/>
              <a:t>，古代时间名词。古代把晚上戌时作为一更，亥时作为二更，子时作为三更，丑时为四更，寅时为五更。</a:t>
            </a:r>
            <a:r>
              <a:rPr lang="zh-CN" altLang="zh-CN" sz="2800" dirty="0" smtClean="0"/>
              <a:t>后来一般</a:t>
            </a:r>
            <a:r>
              <a:rPr lang="zh-CN" altLang="zh-CN" sz="2800" dirty="0"/>
              <a:t>用三更来指深夜，指半夜十一时至翌晨一时。</a:t>
            </a:r>
          </a:p>
        </p:txBody>
      </p:sp>
      <p:sp>
        <p:nvSpPr>
          <p:cNvPr id="4" name="矩形 3"/>
          <p:cNvSpPr/>
          <p:nvPr/>
        </p:nvSpPr>
        <p:spPr>
          <a:xfrm>
            <a:off x="7975910" y="76470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58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161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明朝</a:t>
            </a:r>
            <a:r>
              <a:rPr lang="zh-CN" altLang="zh-CN" sz="3200" b="1" dirty="0"/>
              <a:t>永乐年间，从西洋归来的郑和船队带回了一只西方异域兽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麒麟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，就是现在我们所知的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、狮子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、金钱豹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C</a:t>
            </a:r>
            <a:r>
              <a:rPr lang="zh-CN" altLang="zh-CN" sz="3200" dirty="0"/>
              <a:t>、河马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D</a:t>
            </a:r>
            <a:r>
              <a:rPr lang="zh-CN" altLang="zh-CN" sz="3200" dirty="0"/>
              <a:t>、长颈鹿</a:t>
            </a:r>
          </a:p>
        </p:txBody>
      </p:sp>
      <p:sp>
        <p:nvSpPr>
          <p:cNvPr id="3" name="矩形 2"/>
          <p:cNvSpPr/>
          <p:nvPr/>
        </p:nvSpPr>
        <p:spPr>
          <a:xfrm>
            <a:off x="204315" y="2982077"/>
            <a:ext cx="860444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dirty="0" smtClean="0"/>
              <a:t>         </a:t>
            </a:r>
            <a:r>
              <a:rPr lang="zh-CN" altLang="zh-CN" sz="2500" dirty="0" smtClean="0"/>
              <a:t>据</a:t>
            </a:r>
            <a:r>
              <a:rPr lang="zh-CN" altLang="zh-CN" sz="2500" dirty="0"/>
              <a:t>郑和亲自立的《天妃灵应之记碑》记载，永乐十五年，郑和下西洋时，各国都争着进贡了本国的珍贵动物，其中</a:t>
            </a:r>
            <a:r>
              <a:rPr lang="en-US" altLang="zh-CN" sz="2500" dirty="0"/>
              <a:t>“</a:t>
            </a:r>
            <a:r>
              <a:rPr lang="zh-CN" altLang="zh-CN" sz="2500" dirty="0"/>
              <a:t>阿丹国进麒麟，番名祖剌法并长角马哈兽；木骨都束国进花福禄并狮子</a:t>
            </a:r>
            <a:r>
              <a:rPr lang="en-US" altLang="zh-CN" sz="2500" dirty="0"/>
              <a:t>……”</a:t>
            </a:r>
            <a:endParaRPr lang="zh-CN" altLang="zh-CN" sz="2500" dirty="0"/>
          </a:p>
          <a:p>
            <a:r>
              <a:rPr lang="en-US" altLang="zh-CN" sz="2500" dirty="0" smtClean="0"/>
              <a:t>        </a:t>
            </a:r>
            <a:r>
              <a:rPr lang="zh-CN" altLang="zh-CN" sz="2500" dirty="0" smtClean="0"/>
              <a:t>中外</a:t>
            </a:r>
            <a:r>
              <a:rPr lang="zh-CN" altLang="zh-CN" sz="2500" dirty="0"/>
              <a:t>专家经考证指出，</a:t>
            </a:r>
            <a:r>
              <a:rPr lang="en-US" altLang="zh-CN" sz="2500" dirty="0"/>
              <a:t>“</a:t>
            </a:r>
            <a:r>
              <a:rPr lang="zh-CN" altLang="zh-CN" sz="2500" dirty="0"/>
              <a:t>木骨都束国进花福禄并狮子</a:t>
            </a:r>
            <a:r>
              <a:rPr lang="en-US" altLang="zh-CN" sz="2500" dirty="0"/>
              <a:t>”</a:t>
            </a:r>
            <a:r>
              <a:rPr lang="zh-CN" altLang="zh-CN" sz="2500" dirty="0"/>
              <a:t>，其中的</a:t>
            </a:r>
            <a:r>
              <a:rPr lang="en-US" altLang="zh-CN" sz="2500" dirty="0"/>
              <a:t>“</a:t>
            </a:r>
            <a:r>
              <a:rPr lang="zh-CN" altLang="zh-CN" sz="2500" dirty="0"/>
              <a:t>福禄</a:t>
            </a:r>
            <a:r>
              <a:rPr lang="en-US" altLang="zh-CN" sz="2500" dirty="0"/>
              <a:t>”</a:t>
            </a:r>
            <a:r>
              <a:rPr lang="zh-CN" altLang="zh-CN" sz="2500" dirty="0"/>
              <a:t>是索马里语</a:t>
            </a:r>
            <a:r>
              <a:rPr lang="en-US" altLang="zh-CN" sz="2500" dirty="0"/>
              <a:t>“faro”</a:t>
            </a:r>
            <a:r>
              <a:rPr lang="zh-CN" altLang="zh-CN" sz="2500" dirty="0"/>
              <a:t>的音译，英文译为</a:t>
            </a:r>
            <a:r>
              <a:rPr lang="en-US" altLang="zh-CN" sz="2500" dirty="0"/>
              <a:t>“zebra”</a:t>
            </a:r>
            <a:r>
              <a:rPr lang="zh-CN" altLang="zh-CN" sz="2500" dirty="0"/>
              <a:t>，是</a:t>
            </a:r>
            <a:r>
              <a:rPr lang="en-US" altLang="zh-CN" sz="2500" dirty="0"/>
              <a:t>“</a:t>
            </a:r>
            <a:r>
              <a:rPr lang="zh-CN" altLang="zh-CN" sz="2500" dirty="0"/>
              <a:t>斑马</a:t>
            </a:r>
            <a:r>
              <a:rPr lang="en-US" altLang="zh-CN" sz="2500" dirty="0"/>
              <a:t>”</a:t>
            </a:r>
            <a:r>
              <a:rPr lang="zh-CN" altLang="zh-CN" sz="2500" dirty="0"/>
              <a:t>的意思；花，则是意译，指花纹、条纹。</a:t>
            </a:r>
            <a:r>
              <a:rPr lang="en-US" altLang="zh-CN" sz="2500" dirty="0"/>
              <a:t>“</a:t>
            </a:r>
            <a:r>
              <a:rPr lang="zh-CN" altLang="zh-CN" sz="2500" dirty="0"/>
              <a:t>花福禄</a:t>
            </a:r>
            <a:r>
              <a:rPr lang="en-US" altLang="zh-CN" sz="2500" dirty="0"/>
              <a:t>”</a:t>
            </a:r>
            <a:r>
              <a:rPr lang="zh-CN" altLang="zh-CN" sz="2500" dirty="0"/>
              <a:t>指的就是</a:t>
            </a:r>
            <a:r>
              <a:rPr lang="en-US" altLang="zh-CN" sz="2500" dirty="0"/>
              <a:t>“</a:t>
            </a:r>
            <a:r>
              <a:rPr lang="zh-CN" altLang="zh-CN" sz="2500" dirty="0"/>
              <a:t>斑马</a:t>
            </a:r>
            <a:r>
              <a:rPr lang="en-US" altLang="zh-CN" sz="2500" dirty="0"/>
              <a:t>”</a:t>
            </a:r>
            <a:r>
              <a:rPr lang="zh-CN" altLang="zh-CN" sz="2500" dirty="0"/>
              <a:t>。</a:t>
            </a:r>
            <a:r>
              <a:rPr lang="en-US" altLang="zh-CN" sz="2500" dirty="0"/>
              <a:t>“</a:t>
            </a:r>
            <a:r>
              <a:rPr lang="zh-CN" altLang="zh-CN" sz="2500" dirty="0"/>
              <a:t>阿丹国进麒麟</a:t>
            </a:r>
            <a:r>
              <a:rPr lang="en-US" altLang="zh-CN" sz="2500" dirty="0"/>
              <a:t>”</a:t>
            </a:r>
            <a:r>
              <a:rPr lang="zh-CN" altLang="zh-CN" sz="2500" dirty="0"/>
              <a:t>，其所说</a:t>
            </a:r>
            <a:r>
              <a:rPr lang="en-US" altLang="zh-CN" sz="2500" dirty="0"/>
              <a:t>“</a:t>
            </a:r>
            <a:r>
              <a:rPr lang="zh-CN" altLang="zh-CN" sz="2500" dirty="0"/>
              <a:t>麒麟</a:t>
            </a:r>
            <a:r>
              <a:rPr lang="en-US" altLang="zh-CN" sz="2500" dirty="0"/>
              <a:t>”</a:t>
            </a:r>
            <a:r>
              <a:rPr lang="zh-CN" altLang="zh-CN" sz="2500" dirty="0"/>
              <a:t>是索马里语</a:t>
            </a:r>
            <a:r>
              <a:rPr lang="en-US" altLang="zh-CN" sz="2500" dirty="0"/>
              <a:t>“</a:t>
            </a:r>
            <a:r>
              <a:rPr lang="en-US" altLang="zh-CN" sz="2500" dirty="0" err="1"/>
              <a:t>giri</a:t>
            </a:r>
            <a:r>
              <a:rPr lang="en-US" altLang="zh-CN" sz="2500" dirty="0"/>
              <a:t>”</a:t>
            </a:r>
            <a:r>
              <a:rPr lang="zh-CN" altLang="zh-CN" sz="2500" dirty="0"/>
              <a:t>，即英文</a:t>
            </a:r>
            <a:r>
              <a:rPr lang="en-US" altLang="zh-CN" sz="2500" dirty="0"/>
              <a:t>giraffe</a:t>
            </a:r>
            <a:r>
              <a:rPr lang="zh-CN" altLang="zh-CN" sz="2500" dirty="0"/>
              <a:t>（长颈鹿）。《天妃灵应之记碑》中也说它</a:t>
            </a:r>
            <a:r>
              <a:rPr lang="en-US" altLang="zh-CN" sz="2500" dirty="0"/>
              <a:t>“</a:t>
            </a:r>
            <a:r>
              <a:rPr lang="zh-CN" altLang="zh-CN" sz="2500" dirty="0"/>
              <a:t>番名祖剌法</a:t>
            </a:r>
            <a:r>
              <a:rPr lang="en-US" altLang="zh-CN" sz="2500" dirty="0"/>
              <a:t>”</a:t>
            </a:r>
            <a:r>
              <a:rPr lang="zh-CN" altLang="zh-CN" sz="2500" dirty="0"/>
              <a:t>，因此可以说，进贡的麒麟就是长颈鹿。</a:t>
            </a:r>
          </a:p>
        </p:txBody>
      </p:sp>
      <p:sp>
        <p:nvSpPr>
          <p:cNvPr id="4" name="矩形 3"/>
          <p:cNvSpPr/>
          <p:nvPr/>
        </p:nvSpPr>
        <p:spPr>
          <a:xfrm>
            <a:off x="3059831" y="1317540"/>
            <a:ext cx="1276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D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3426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162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下列</a:t>
            </a:r>
            <a:r>
              <a:rPr lang="zh-CN" altLang="zh-CN" sz="3200" b="1" dirty="0"/>
              <a:t>古代名曲哪一首是琵琶曲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、十面埋伏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B</a:t>
            </a:r>
            <a:r>
              <a:rPr lang="zh-CN" altLang="zh-CN" sz="3200" dirty="0"/>
              <a:t>、高山流水</a:t>
            </a:r>
          </a:p>
        </p:txBody>
      </p:sp>
      <p:sp>
        <p:nvSpPr>
          <p:cNvPr id="3" name="矩形 2"/>
          <p:cNvSpPr/>
          <p:nvPr/>
        </p:nvSpPr>
        <p:spPr>
          <a:xfrm>
            <a:off x="755576" y="1844824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中国</a:t>
            </a:r>
            <a:r>
              <a:rPr lang="zh-CN" altLang="zh-CN" sz="2800" dirty="0"/>
              <a:t>十大古典名曲《高山流水》、《梅花三弄》、《春江花月夜》、《汉宫秋月》、《阳春白雪》、《渔樵问答》、《胡笳十八拍》、《广陵散》、《平沙落雁》、《十面埋伏》。单单听了这些名字就已经神为之夺，中国韵味之美，由此可见一斑。</a:t>
            </a:r>
          </a:p>
        </p:txBody>
      </p:sp>
      <p:sp>
        <p:nvSpPr>
          <p:cNvPr id="4" name="矩形 3"/>
          <p:cNvSpPr/>
          <p:nvPr/>
        </p:nvSpPr>
        <p:spPr>
          <a:xfrm>
            <a:off x="539552" y="4869160"/>
            <a:ext cx="77974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163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老吾老以及人之老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是中华民族的传统美德，这句话是谁最早提出的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A</a:t>
            </a:r>
            <a:r>
              <a:rPr lang="zh-CN" altLang="zh-CN" sz="3200" dirty="0" smtClean="0"/>
              <a:t>、孔子</a:t>
            </a:r>
            <a:r>
              <a:rPr lang="en-US" altLang="zh-CN" sz="3200" dirty="0" smtClean="0"/>
              <a:t>              B</a:t>
            </a:r>
            <a:r>
              <a:rPr lang="zh-CN" altLang="zh-CN" sz="3200" dirty="0" smtClean="0"/>
              <a:t>、 孟子</a:t>
            </a:r>
            <a:endParaRPr lang="zh-CN" altLang="zh-CN" sz="3200" dirty="0"/>
          </a:p>
        </p:txBody>
      </p:sp>
      <p:sp>
        <p:nvSpPr>
          <p:cNvPr id="5" name="矩形 4"/>
          <p:cNvSpPr/>
          <p:nvPr/>
        </p:nvSpPr>
        <p:spPr>
          <a:xfrm>
            <a:off x="7459278" y="49621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2240" y="5361602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56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12790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164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成语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咫尺天涯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咫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、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尺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都是古代计量单位，其中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咫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尺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哪个更长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咫</a:t>
            </a:r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 </a:t>
            </a:r>
            <a:r>
              <a:rPr lang="en-US" altLang="zh-CN" sz="3200" dirty="0"/>
              <a:t>B</a:t>
            </a:r>
            <a:r>
              <a:rPr lang="zh-CN" altLang="zh-CN" sz="3200" dirty="0"/>
              <a:t>、 尺</a:t>
            </a:r>
          </a:p>
        </p:txBody>
      </p:sp>
      <p:sp>
        <p:nvSpPr>
          <p:cNvPr id="3" name="矩形 2"/>
          <p:cNvSpPr/>
          <p:nvPr/>
        </p:nvSpPr>
        <p:spPr>
          <a:xfrm>
            <a:off x="720056" y="2317417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最初</a:t>
            </a:r>
            <a:r>
              <a:rPr lang="zh-CN" altLang="zh-CN" sz="2800" dirty="0"/>
              <a:t>的年代里，男人手掌伸展，拇指与中指之间的距离，谓之</a:t>
            </a:r>
            <a:r>
              <a:rPr lang="en-US" altLang="zh-CN" sz="2800" dirty="0"/>
              <a:t>“</a:t>
            </a:r>
            <a:r>
              <a:rPr lang="zh-CN" altLang="zh-CN" sz="2800" dirty="0"/>
              <a:t>尺</a:t>
            </a:r>
            <a:r>
              <a:rPr lang="en-US" altLang="zh-CN" sz="2800" dirty="0"/>
              <a:t>”</a:t>
            </a:r>
            <a:r>
              <a:rPr lang="zh-CN" altLang="zh-CN" sz="2800" dirty="0"/>
              <a:t>。而女子手掌伸展，拇指与中指之间的距离，则谓之</a:t>
            </a:r>
            <a:r>
              <a:rPr lang="en-US" altLang="zh-CN" sz="2800" dirty="0"/>
              <a:t>“</a:t>
            </a:r>
            <a:r>
              <a:rPr lang="zh-CN" altLang="zh-CN" sz="2800" dirty="0"/>
              <a:t>咫</a:t>
            </a:r>
            <a:r>
              <a:rPr lang="en-US" altLang="zh-CN" sz="2800" dirty="0"/>
              <a:t>”</a:t>
            </a:r>
            <a:r>
              <a:rPr lang="zh-CN" altLang="zh-CN" sz="2800" dirty="0"/>
              <a:t>，与尺相较，合约八寸。</a:t>
            </a:r>
          </a:p>
        </p:txBody>
      </p:sp>
      <p:sp>
        <p:nvSpPr>
          <p:cNvPr id="4" name="矩形 3"/>
          <p:cNvSpPr/>
          <p:nvPr/>
        </p:nvSpPr>
        <p:spPr>
          <a:xfrm>
            <a:off x="647564" y="4293096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165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草书</a:t>
            </a:r>
            <a:r>
              <a:rPr lang="zh-CN" altLang="zh-CN" sz="3200" b="1" dirty="0"/>
              <a:t>、行书、楷书、隶书四种字体当中哪一种是其余三种的起源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A</a:t>
            </a:r>
            <a:r>
              <a:rPr lang="zh-CN" altLang="zh-CN" sz="3200" dirty="0"/>
              <a:t>、草书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、行书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C</a:t>
            </a:r>
            <a:r>
              <a:rPr lang="zh-CN" altLang="zh-CN" sz="3200" dirty="0"/>
              <a:t>、楷书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D</a:t>
            </a:r>
            <a:r>
              <a:rPr lang="zh-CN" altLang="zh-CN" sz="3200" dirty="0"/>
              <a:t>、隶书</a:t>
            </a:r>
          </a:p>
        </p:txBody>
      </p:sp>
      <p:sp>
        <p:nvSpPr>
          <p:cNvPr id="5" name="矩形 4"/>
          <p:cNvSpPr/>
          <p:nvPr/>
        </p:nvSpPr>
        <p:spPr>
          <a:xfrm>
            <a:off x="5868144" y="4739372"/>
            <a:ext cx="1276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D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9782" y="905232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06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574" y="101430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166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吃</a:t>
            </a:r>
            <a:r>
              <a:rPr lang="zh-CN" altLang="zh-CN" sz="3200" b="1" dirty="0"/>
              <a:t>年糕的习俗与下列哪位历史人物有关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 伍子胥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B</a:t>
            </a:r>
            <a:r>
              <a:rPr lang="zh-CN" altLang="zh-CN" sz="3200" dirty="0"/>
              <a:t>、范蠡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C</a:t>
            </a:r>
            <a:r>
              <a:rPr lang="zh-CN" altLang="zh-CN" sz="3200" dirty="0"/>
              <a:t>、 屈原</a:t>
            </a:r>
          </a:p>
        </p:txBody>
      </p:sp>
      <p:sp>
        <p:nvSpPr>
          <p:cNvPr id="3" name="矩形 2"/>
          <p:cNvSpPr/>
          <p:nvPr/>
        </p:nvSpPr>
        <p:spPr>
          <a:xfrm>
            <a:off x="316902" y="1181639"/>
            <a:ext cx="84969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dirty="0" smtClean="0"/>
              <a:t>         </a:t>
            </a:r>
            <a:r>
              <a:rPr lang="zh-CN" altLang="zh-CN" sz="2500" dirty="0" smtClean="0"/>
              <a:t>苏式</a:t>
            </a:r>
            <a:r>
              <a:rPr lang="zh-CN" altLang="zh-CN" sz="2500" dirty="0"/>
              <a:t>糖年糕历史悠久，名传中外，距今已有两千多年的历史。苏州这座著名的古城，在古代曾是吴国都城</a:t>
            </a:r>
            <a:r>
              <a:rPr lang="zh-CN" altLang="zh-CN" sz="2500" dirty="0" smtClean="0"/>
              <a:t>。当时</a:t>
            </a:r>
            <a:r>
              <a:rPr lang="zh-CN" altLang="zh-CN" sz="2500" dirty="0"/>
              <a:t>吴王阖闾从当时军事需要出发，命名将伍子胥筑城，称之为</a:t>
            </a:r>
            <a:r>
              <a:rPr lang="en-US" altLang="zh-CN" sz="2500" dirty="0"/>
              <a:t>“</a:t>
            </a:r>
            <a:r>
              <a:rPr lang="zh-CN" altLang="zh-CN" sz="2500" dirty="0"/>
              <a:t>阖闾大城</a:t>
            </a:r>
            <a:r>
              <a:rPr lang="en-US" altLang="zh-CN" sz="2500" dirty="0"/>
              <a:t>”</a:t>
            </a:r>
            <a:r>
              <a:rPr lang="zh-CN" altLang="zh-CN" sz="2500" dirty="0"/>
              <a:t>。城垣建成，吴王很高兴，召集众将欢宴庆功，独有伍子胥闷闷不乐。伍子胥回营后，悄悄嘱咐随从说：</a:t>
            </a:r>
            <a:r>
              <a:rPr lang="en-US" altLang="zh-CN" sz="2500" dirty="0"/>
              <a:t>“</a:t>
            </a:r>
            <a:r>
              <a:rPr lang="zh-CN" altLang="zh-CN" sz="2500" dirty="0"/>
              <a:t>我死后，如国家遭难，民饥无食，可往相门</a:t>
            </a:r>
            <a:r>
              <a:rPr lang="en-US" altLang="zh-CN" sz="2500" dirty="0"/>
              <a:t>(</a:t>
            </a:r>
            <a:r>
              <a:rPr lang="zh-CN" altLang="zh-CN" sz="2500" dirty="0"/>
              <a:t>苏州六个主要城门之一</a:t>
            </a:r>
            <a:r>
              <a:rPr lang="en-US" altLang="zh-CN" sz="2500" dirty="0"/>
              <a:t>)</a:t>
            </a:r>
            <a:r>
              <a:rPr lang="zh-CN" altLang="zh-CN" sz="2500" dirty="0"/>
              <a:t>城下掘地三尺得食</a:t>
            </a:r>
            <a:r>
              <a:rPr lang="en-US" altLang="zh-CN" sz="2500" dirty="0"/>
              <a:t>”</a:t>
            </a:r>
            <a:r>
              <a:rPr lang="zh-CN" altLang="zh-CN" sz="2500" dirty="0"/>
              <a:t>。后来伍子胥遭诬陷，自刎身亡，吴国亡于越国后，居民断食，饿殍遍野。这时，随从众人想起了伍子胥生前的嘱咐，便带领众民前往相门拆城掘地。这才发现原来相门的城砖不是泥土做的，而是用糯米磨成粉后做成的</a:t>
            </a:r>
            <a:r>
              <a:rPr lang="en-US" altLang="zh-CN" sz="2500" dirty="0"/>
              <a:t>“</a:t>
            </a:r>
            <a:r>
              <a:rPr lang="zh-CN" altLang="zh-CN" sz="2500" dirty="0"/>
              <a:t>砖</a:t>
            </a:r>
            <a:r>
              <a:rPr lang="en-US" altLang="zh-CN" sz="2500" dirty="0"/>
              <a:t>”</a:t>
            </a:r>
            <a:r>
              <a:rPr lang="zh-CN" altLang="zh-CN" sz="2500" dirty="0"/>
              <a:t>。于是百姓把这些</a:t>
            </a:r>
            <a:r>
              <a:rPr lang="en-US" altLang="zh-CN" sz="2500" dirty="0"/>
              <a:t>“</a:t>
            </a:r>
            <a:r>
              <a:rPr lang="zh-CN" altLang="zh-CN" sz="2500" dirty="0"/>
              <a:t>糯米城砖</a:t>
            </a:r>
            <a:r>
              <a:rPr lang="en-US" altLang="zh-CN" sz="2500" dirty="0"/>
              <a:t>”</a:t>
            </a:r>
            <a:r>
              <a:rPr lang="zh-CN" altLang="zh-CN" sz="2500" dirty="0"/>
              <a:t>用来作为食物解决了一时的困难。苏州人民为了铭记伍子胥的功迹，就在春节这一天，家家吃年糕，以此来纪念他。以后，这种习俗流传下来，直至今天。</a:t>
            </a:r>
          </a:p>
        </p:txBody>
      </p:sp>
      <p:sp>
        <p:nvSpPr>
          <p:cNvPr id="4" name="矩形 3"/>
          <p:cNvSpPr/>
          <p:nvPr/>
        </p:nvSpPr>
        <p:spPr>
          <a:xfrm>
            <a:off x="7880156" y="10143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93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819" y="593525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167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大材小用古所叹，管仲、萧何实流亚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是陆游的一句名诗，其中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大材小用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形容的是下面哪位人物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A</a:t>
            </a:r>
            <a:r>
              <a:rPr lang="zh-CN" altLang="zh-CN" sz="3200" dirty="0"/>
              <a:t>、韩愈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B</a:t>
            </a:r>
            <a:r>
              <a:rPr lang="zh-CN" altLang="zh-CN" sz="3200" dirty="0"/>
              <a:t>、辛弃疾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C</a:t>
            </a:r>
            <a:r>
              <a:rPr lang="zh-CN" altLang="zh-CN" sz="3200" dirty="0"/>
              <a:t>、庞统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D</a:t>
            </a:r>
            <a:r>
              <a:rPr lang="zh-CN" altLang="zh-CN" sz="3200" dirty="0"/>
              <a:t>、 宋玉</a:t>
            </a:r>
          </a:p>
        </p:txBody>
      </p:sp>
      <p:sp>
        <p:nvSpPr>
          <p:cNvPr id="3" name="矩形 2"/>
          <p:cNvSpPr/>
          <p:nvPr/>
        </p:nvSpPr>
        <p:spPr>
          <a:xfrm>
            <a:off x="520102" y="4725144"/>
            <a:ext cx="79403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辛弃疾</a:t>
            </a:r>
            <a:r>
              <a:rPr lang="zh-CN" altLang="zh-CN" sz="2800" dirty="0"/>
              <a:t>是管仲、萧何一流人物，做浙东安抚使大材小用了。</a:t>
            </a:r>
          </a:p>
        </p:txBody>
      </p:sp>
      <p:sp>
        <p:nvSpPr>
          <p:cNvPr id="4" name="矩形 3"/>
          <p:cNvSpPr/>
          <p:nvPr/>
        </p:nvSpPr>
        <p:spPr>
          <a:xfrm>
            <a:off x="3707904" y="2156452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53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168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甲骨文</a:t>
            </a:r>
            <a:r>
              <a:rPr lang="zh-CN" altLang="zh-CN" sz="3200" b="1" dirty="0"/>
              <a:t>最早是在哪种物品上发现的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青铜器</a:t>
            </a:r>
            <a:r>
              <a:rPr lang="en-US" altLang="zh-CN" sz="3200" dirty="0" smtClean="0"/>
              <a:t>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、药材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C</a:t>
            </a:r>
            <a:r>
              <a:rPr lang="zh-CN" altLang="zh-CN" sz="3200" dirty="0"/>
              <a:t>、墓碑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D</a:t>
            </a:r>
            <a:r>
              <a:rPr lang="zh-CN" altLang="zh-CN" sz="3200" dirty="0"/>
              <a:t>、竹筒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2168810"/>
            <a:ext cx="90364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在清朝光绪年间，古董商、金石学家王懿荣，是当时最高学府国子监祭酒（相当于校长）。有一次他看见一味中药叫龙骨，看见上面刻着字，就觉得很奇怪，就翻看药渣，没想到上面居然有一种看似文字的图案。于是他把所有的龙骨都买了下来，发现每片龙骨上都有相似的图案。他把这些奇怪的图案画下来，经过长时间的研究他确信这是一种文字，而且比较完善，应该是殷商时期的。后来，人们找到了龙骨出土的地方</a:t>
            </a:r>
            <a:r>
              <a:rPr lang="en-US" altLang="zh-CN" sz="2800" dirty="0" smtClean="0"/>
              <a:t>——</a:t>
            </a:r>
            <a:r>
              <a:rPr lang="zh-CN" altLang="zh-CN" sz="2800" dirty="0" smtClean="0"/>
              <a:t>河南安阳小屯村，那里又出土了一大批龙骨。因为这些龙骨主要是龟类兽类的甲骨，是以人将它们命名为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甲骨文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，研究它的学科就叫做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甲骨学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。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7917644" y="548680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39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2696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19. </a:t>
            </a:r>
            <a:r>
              <a:rPr lang="zh-CN" altLang="zh-CN" sz="3200" b="1" dirty="0"/>
              <a:t>古人的婚礼在什么时间举行？</a:t>
            </a:r>
            <a:r>
              <a:rPr lang="en-US" altLang="zh-CN" sz="3200" b="1" dirty="0"/>
              <a:t> 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早上</a:t>
            </a:r>
            <a:r>
              <a:rPr lang="en-US" altLang="zh-CN" sz="3200" dirty="0" smtClean="0"/>
              <a:t>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、中午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C</a:t>
            </a:r>
            <a:r>
              <a:rPr lang="zh-CN" altLang="zh-CN" sz="3200" dirty="0"/>
              <a:t>、 傍晚</a:t>
            </a:r>
          </a:p>
        </p:txBody>
      </p:sp>
      <p:sp>
        <p:nvSpPr>
          <p:cNvPr id="3" name="矩形 2"/>
          <p:cNvSpPr/>
          <p:nvPr/>
        </p:nvSpPr>
        <p:spPr>
          <a:xfrm>
            <a:off x="927629" y="2852936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据</a:t>
            </a:r>
            <a:r>
              <a:rPr lang="zh-CN" altLang="zh-CN" sz="2800" dirty="0"/>
              <a:t>史料记载，</a:t>
            </a:r>
            <a:r>
              <a:rPr lang="en-US" altLang="zh-CN" sz="2800" dirty="0"/>
              <a:t>“</a:t>
            </a:r>
            <a:r>
              <a:rPr lang="zh-CN" altLang="zh-CN" sz="2800" dirty="0"/>
              <a:t>婚者，谓黄昏时行礼，故曰婚</a:t>
            </a:r>
            <a:r>
              <a:rPr lang="en-US" altLang="zh-CN" sz="2800" dirty="0"/>
              <a:t>”</a:t>
            </a:r>
            <a:r>
              <a:rPr lang="zh-CN" altLang="zh-CN" sz="2800" dirty="0"/>
              <a:t>。也就是说，晚上举行婚礼才是中华民族源远流长的婚礼习俗。古代一直有</a:t>
            </a:r>
            <a:r>
              <a:rPr lang="en-US" altLang="zh-CN" sz="2800" dirty="0"/>
              <a:t>“</a:t>
            </a:r>
            <a:r>
              <a:rPr lang="zh-CN" altLang="zh-CN" sz="2800" dirty="0"/>
              <a:t>上午接亲，晚上拜堂</a:t>
            </a:r>
            <a:r>
              <a:rPr lang="en-US" altLang="zh-CN" sz="2800" dirty="0"/>
              <a:t>”</a:t>
            </a:r>
            <a:r>
              <a:rPr lang="zh-CN" altLang="zh-CN" sz="2800" dirty="0"/>
              <a:t>的说法，中国古代迎娶新娘都是在黄昏以后。</a:t>
            </a:r>
            <a:r>
              <a:rPr lang="en-US" altLang="zh-CN" sz="2800" dirty="0"/>
              <a:t>“</a:t>
            </a:r>
            <a:r>
              <a:rPr lang="zh-CN" altLang="zh-CN" sz="2800" dirty="0"/>
              <a:t>结婚与黄昏</a:t>
            </a:r>
            <a:r>
              <a:rPr lang="en-US" altLang="zh-CN" sz="2800" dirty="0"/>
              <a:t>”</a:t>
            </a:r>
            <a:r>
              <a:rPr lang="zh-CN" altLang="zh-CN" sz="2800" dirty="0"/>
              <a:t>中</a:t>
            </a:r>
            <a:r>
              <a:rPr lang="en-US" altLang="zh-CN" sz="2800" dirty="0"/>
              <a:t>“</a:t>
            </a:r>
            <a:r>
              <a:rPr lang="zh-CN" altLang="zh-CN" sz="2800" dirty="0"/>
              <a:t>婚、昏</a:t>
            </a:r>
            <a:r>
              <a:rPr lang="en-US" altLang="zh-CN" sz="2800" dirty="0"/>
              <a:t>”</a:t>
            </a:r>
            <a:r>
              <a:rPr lang="zh-CN" altLang="zh-CN" sz="2800" dirty="0"/>
              <a:t>同音，也是古代人在晚上结婚的例证，说明女人在黄昏结婚后改变了自己的姓氏。</a:t>
            </a:r>
          </a:p>
        </p:txBody>
      </p:sp>
      <p:sp>
        <p:nvSpPr>
          <p:cNvPr id="4" name="矩形 3"/>
          <p:cNvSpPr/>
          <p:nvPr/>
        </p:nvSpPr>
        <p:spPr>
          <a:xfrm>
            <a:off x="6528905" y="892751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 smtClean="0">
                <a:solidFill>
                  <a:srgbClr val="2B2B2B"/>
                </a:solidFill>
                <a:latin typeface="华文楷体"/>
              </a:rPr>
              <a:t>(C)</a:t>
            </a:r>
            <a:endParaRPr lang="zh-CN" altLang="en-US" sz="3200" dirty="0">
              <a:solidFill>
                <a:prstClr val="black"/>
              </a:solidFill>
              <a:latin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129903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352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169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下列</a:t>
            </a:r>
            <a:r>
              <a:rPr lang="zh-CN" altLang="zh-CN" sz="3200" b="1" dirty="0"/>
              <a:t>哪个成语典故说的是</a:t>
            </a:r>
            <a:r>
              <a:rPr lang="zh-CN" altLang="zh-CN" sz="3200" b="1" dirty="0" smtClean="0"/>
              <a:t>吕不</a:t>
            </a:r>
            <a:r>
              <a:rPr lang="zh-CN" altLang="en-US" sz="3200" b="1" dirty="0"/>
              <a:t>韦</a:t>
            </a:r>
            <a:r>
              <a:rPr lang="zh-CN" altLang="zh-CN" sz="3200" b="1" dirty="0" smtClean="0"/>
              <a:t>的</a:t>
            </a:r>
            <a:r>
              <a:rPr lang="zh-CN" altLang="zh-CN" sz="3200" b="1" dirty="0"/>
              <a:t>故事</a:t>
            </a:r>
            <a:r>
              <a:rPr lang="zh-CN" altLang="zh-CN" sz="3200" b="1" dirty="0" smtClean="0"/>
              <a:t>？</a:t>
            </a:r>
            <a:r>
              <a:rPr lang="en-US" altLang="zh-CN" sz="3200" dirty="0" smtClean="0"/>
              <a:t>         </a:t>
            </a:r>
          </a:p>
          <a:p>
            <a:endParaRPr lang="en-US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、一字千金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B</a:t>
            </a:r>
            <a:r>
              <a:rPr lang="zh-CN" altLang="zh-CN" sz="3200" dirty="0"/>
              <a:t>、一诺千金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C</a:t>
            </a:r>
            <a:r>
              <a:rPr lang="zh-CN" altLang="zh-CN" sz="3200" dirty="0"/>
              <a:t>、一饭千金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D</a:t>
            </a:r>
            <a:r>
              <a:rPr lang="zh-CN" altLang="zh-CN" sz="3200" dirty="0"/>
              <a:t>、一掷千金</a:t>
            </a:r>
          </a:p>
        </p:txBody>
      </p:sp>
      <p:sp>
        <p:nvSpPr>
          <p:cNvPr id="3" name="矩形 2"/>
          <p:cNvSpPr/>
          <p:nvPr/>
        </p:nvSpPr>
        <p:spPr>
          <a:xfrm>
            <a:off x="429635" y="2887682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《</a:t>
            </a:r>
            <a:r>
              <a:rPr lang="zh-CN" altLang="zh-CN" sz="2800" dirty="0"/>
              <a:t>史记</a:t>
            </a:r>
            <a:r>
              <a:rPr lang="en-US" altLang="zh-CN" sz="2800" dirty="0"/>
              <a:t>·</a:t>
            </a:r>
            <a:r>
              <a:rPr lang="zh-CN" altLang="zh-CN" sz="2800" dirty="0"/>
              <a:t>吕不韦列传》：</a:t>
            </a:r>
            <a:r>
              <a:rPr lang="en-US" altLang="zh-CN" sz="2800" dirty="0"/>
              <a:t>“</a:t>
            </a:r>
            <a:r>
              <a:rPr lang="zh-CN" altLang="zh-CN" sz="2800" dirty="0"/>
              <a:t>布咸阳市门，悬千金其上，延诸侯游士宾客有能增损一字者予千金。</a:t>
            </a:r>
            <a:r>
              <a:rPr lang="en-US" altLang="zh-CN" sz="2800" dirty="0"/>
              <a:t>”</a:t>
            </a:r>
            <a:endParaRPr lang="zh-CN" altLang="zh-CN" sz="2800" dirty="0"/>
          </a:p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西汉</a:t>
            </a:r>
            <a:r>
              <a:rPr lang="en-US" altLang="zh-CN" sz="2800" dirty="0"/>
              <a:t>·</a:t>
            </a:r>
            <a:r>
              <a:rPr lang="zh-CN" altLang="zh-CN" sz="2800" dirty="0"/>
              <a:t>司马迁《史记</a:t>
            </a:r>
            <a:r>
              <a:rPr lang="en-US" altLang="zh-CN" sz="2800" dirty="0"/>
              <a:t>·</a:t>
            </a:r>
            <a:r>
              <a:rPr lang="zh-CN" altLang="zh-CN" sz="2800" dirty="0"/>
              <a:t>季布栾布列传》：</a:t>
            </a:r>
            <a:r>
              <a:rPr lang="en-US" altLang="zh-CN" sz="2800" dirty="0"/>
              <a:t>“</a:t>
            </a:r>
            <a:r>
              <a:rPr lang="zh-CN" altLang="zh-CN" sz="2800" dirty="0"/>
              <a:t>得黄金百，不如得季布诺。</a:t>
            </a:r>
            <a:r>
              <a:rPr lang="en-US" altLang="zh-CN" sz="2800" dirty="0"/>
              <a:t>”</a:t>
            </a:r>
            <a:endParaRPr lang="zh-CN" altLang="zh-CN" sz="2800" dirty="0"/>
          </a:p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汉 </a:t>
            </a:r>
            <a:r>
              <a:rPr lang="zh-CN" altLang="zh-CN" sz="2800" dirty="0"/>
              <a:t>韩信 少贫，在 淮阴城 钓鱼，有漂母见其饥，饭之。后 信 为楚王，召所从食漂母，赐千金。见《史记</a:t>
            </a:r>
            <a:r>
              <a:rPr lang="en-US" altLang="zh-CN" sz="2800" dirty="0"/>
              <a:t>·</a:t>
            </a:r>
            <a:r>
              <a:rPr lang="zh-CN" altLang="zh-CN" sz="2800" dirty="0"/>
              <a:t>淮阴侯列传》。后称受恩重报为</a:t>
            </a:r>
            <a:r>
              <a:rPr lang="en-US" altLang="zh-CN" sz="2800" dirty="0"/>
              <a:t>“</a:t>
            </a:r>
            <a:r>
              <a:rPr lang="zh-CN" altLang="zh-CN" sz="2800" dirty="0"/>
              <a:t>一饭千金</a:t>
            </a:r>
            <a:r>
              <a:rPr lang="en-US" altLang="zh-CN" sz="2800" dirty="0"/>
              <a:t>”</a:t>
            </a:r>
            <a:r>
              <a:rPr lang="zh-CN" altLang="zh-CN" sz="2800" dirty="0"/>
              <a:t>。</a:t>
            </a:r>
          </a:p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唐</a:t>
            </a:r>
            <a:r>
              <a:rPr lang="en-US" altLang="zh-CN" sz="2800" dirty="0"/>
              <a:t>·</a:t>
            </a:r>
            <a:r>
              <a:rPr lang="zh-CN" altLang="zh-CN" sz="2800" dirty="0"/>
              <a:t>吴象之《少年行》：</a:t>
            </a:r>
            <a:r>
              <a:rPr lang="en-US" altLang="zh-CN" sz="2800" dirty="0"/>
              <a:t>“</a:t>
            </a:r>
            <a:r>
              <a:rPr lang="zh-CN" altLang="zh-CN" sz="2800" dirty="0"/>
              <a:t>一掷千金浑是胆，家无四壁不知贫。</a:t>
            </a:r>
            <a:r>
              <a:rPr lang="en-US" altLang="zh-CN" sz="2800" dirty="0"/>
              <a:t>”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827584" y="98253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44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548680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170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以下</a:t>
            </a:r>
            <a:r>
              <a:rPr lang="zh-CN" altLang="zh-CN" sz="3200" b="1" dirty="0"/>
              <a:t>哪个字不含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黑色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的意思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玄</a:t>
            </a:r>
            <a:r>
              <a:rPr lang="en-US" altLang="zh-CN" sz="3200" dirty="0" smtClean="0"/>
              <a:t>    </a:t>
            </a:r>
            <a:r>
              <a:rPr lang="en-US" altLang="zh-CN" sz="3200" dirty="0"/>
              <a:t>B</a:t>
            </a:r>
            <a:r>
              <a:rPr lang="zh-CN" altLang="zh-CN" sz="3200" dirty="0"/>
              <a:t>、皂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C</a:t>
            </a:r>
            <a:r>
              <a:rPr lang="zh-CN" altLang="zh-CN" sz="3200" dirty="0"/>
              <a:t>、青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D</a:t>
            </a:r>
            <a:r>
              <a:rPr lang="zh-CN" altLang="zh-CN" sz="3200" dirty="0"/>
              <a:t>、苍</a:t>
            </a:r>
          </a:p>
        </p:txBody>
      </p:sp>
      <p:sp>
        <p:nvSpPr>
          <p:cNvPr id="3" name="矩形 2"/>
          <p:cNvSpPr/>
          <p:nvPr/>
        </p:nvSpPr>
        <p:spPr>
          <a:xfrm>
            <a:off x="899592" y="2132856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表示</a:t>
            </a:r>
            <a:r>
              <a:rPr lang="en-US" altLang="zh-CN" sz="2800" dirty="0"/>
              <a:t>“</a:t>
            </a:r>
            <a:r>
              <a:rPr lang="zh-CN" altLang="zh-CN" sz="2800" dirty="0"/>
              <a:t>黑</a:t>
            </a:r>
            <a:r>
              <a:rPr lang="en-US" altLang="zh-CN" sz="2800" dirty="0"/>
              <a:t>”</a:t>
            </a:r>
            <a:r>
              <a:rPr lang="zh-CN" altLang="zh-CN" sz="2800" dirty="0"/>
              <a:t>这一颜色的同义词较多，如</a:t>
            </a:r>
            <a:r>
              <a:rPr lang="en-US" altLang="zh-CN" sz="2800" dirty="0"/>
              <a:t>“</a:t>
            </a:r>
            <a:r>
              <a:rPr lang="zh-CN" altLang="zh-CN" sz="2800" dirty="0"/>
              <a:t>青、玄、缁、乌、皂、黛、绿</a:t>
            </a:r>
            <a:r>
              <a:rPr lang="en-US" altLang="zh-CN" sz="2800" dirty="0"/>
              <a:t>”</a:t>
            </a:r>
            <a:r>
              <a:rPr lang="zh-CN" altLang="zh-CN" sz="2800" dirty="0"/>
              <a:t>等。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3429000"/>
            <a:ext cx="83529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171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下面</a:t>
            </a:r>
            <a:r>
              <a:rPr lang="zh-CN" altLang="zh-CN" sz="3200" b="1" dirty="0"/>
              <a:t>四句话中，意义与其它三句不同的是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A</a:t>
            </a:r>
            <a:r>
              <a:rPr lang="zh-CN" altLang="zh-CN" sz="3200" dirty="0"/>
              <a:t>、合抱之木生于毫末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B</a:t>
            </a:r>
            <a:r>
              <a:rPr lang="zh-CN" altLang="zh-CN" sz="3200" dirty="0"/>
              <a:t>、九层之台起于累土</a:t>
            </a:r>
          </a:p>
          <a:p>
            <a:pPr>
              <a:lnSpc>
                <a:spcPct val="150000"/>
              </a:lnSpc>
            </a:pPr>
            <a:r>
              <a:rPr lang="en-US" altLang="zh-CN" sz="3200" dirty="0"/>
              <a:t>C</a:t>
            </a:r>
            <a:r>
              <a:rPr lang="zh-CN" altLang="zh-CN" sz="3200" dirty="0"/>
              <a:t>、千里之行始于足下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D</a:t>
            </a:r>
            <a:r>
              <a:rPr lang="zh-CN" altLang="zh-CN" sz="3200" dirty="0"/>
              <a:t>、一日之行在于清晨</a:t>
            </a:r>
          </a:p>
        </p:txBody>
      </p:sp>
      <p:sp>
        <p:nvSpPr>
          <p:cNvPr id="5" name="矩形 4"/>
          <p:cNvSpPr/>
          <p:nvPr/>
        </p:nvSpPr>
        <p:spPr>
          <a:xfrm>
            <a:off x="899592" y="3961769"/>
            <a:ext cx="1276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D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8304" y="721159"/>
            <a:ext cx="1276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D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24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172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《三国演义》</a:t>
            </a:r>
            <a:r>
              <a:rPr lang="zh-CN" altLang="zh-CN" sz="3200" b="1" dirty="0"/>
              <a:t>中有关羽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单刀赴会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的故事，历史上也确有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单刀赴会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一事，赴会的是</a:t>
            </a:r>
            <a:r>
              <a:rPr lang="zh-CN" altLang="zh-CN" sz="3200" dirty="0" smtClean="0"/>
              <a:t>：</a:t>
            </a:r>
            <a:r>
              <a:rPr lang="en-US" altLang="zh-CN" sz="3200" dirty="0" smtClean="0"/>
              <a:t>                               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 smtClean="0"/>
              <a:t>、赵云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张飞</a:t>
            </a:r>
            <a:endParaRPr lang="en-US" altLang="zh-CN" sz="3200" dirty="0" smtClean="0"/>
          </a:p>
          <a:p>
            <a:r>
              <a:rPr lang="en-US" altLang="zh-CN" sz="3200" dirty="0" smtClean="0"/>
              <a:t>        C</a:t>
            </a:r>
            <a:r>
              <a:rPr lang="zh-CN" altLang="zh-CN" sz="3200" dirty="0"/>
              <a:t>、周瑜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D</a:t>
            </a:r>
            <a:r>
              <a:rPr lang="zh-CN" altLang="zh-CN" sz="3200" dirty="0"/>
              <a:t>、鲁肃</a:t>
            </a:r>
          </a:p>
        </p:txBody>
      </p:sp>
      <p:sp>
        <p:nvSpPr>
          <p:cNvPr id="3" name="矩形 2"/>
          <p:cNvSpPr/>
          <p:nvPr/>
        </p:nvSpPr>
        <p:spPr>
          <a:xfrm>
            <a:off x="647564" y="2852936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单刀</a:t>
            </a:r>
            <a:r>
              <a:rPr lang="zh-CN" altLang="zh-CN" sz="2800" dirty="0"/>
              <a:t>赴会出自《三国志</a:t>
            </a:r>
            <a:r>
              <a:rPr lang="en-US" altLang="zh-CN" sz="2800" dirty="0"/>
              <a:t>·</a:t>
            </a:r>
            <a:r>
              <a:rPr lang="zh-CN" altLang="zh-CN" sz="2800" dirty="0"/>
              <a:t>吴书</a:t>
            </a:r>
            <a:r>
              <a:rPr lang="en-US" altLang="zh-CN" sz="2800" dirty="0"/>
              <a:t>·</a:t>
            </a:r>
            <a:r>
              <a:rPr lang="zh-CN" altLang="zh-CN" sz="2800" dirty="0"/>
              <a:t>鲁肃传》：</a:t>
            </a:r>
            <a:r>
              <a:rPr lang="en-US" altLang="zh-CN" sz="2800" dirty="0"/>
              <a:t>“</a:t>
            </a:r>
            <a:r>
              <a:rPr lang="zh-CN" altLang="zh-CN" sz="2800" dirty="0"/>
              <a:t>肃邀羽相见，各驻兵马百步上，但请将军单刀赴会。</a:t>
            </a:r>
            <a:r>
              <a:rPr lang="en-US" altLang="zh-CN" sz="2800" dirty="0"/>
              <a:t>”</a:t>
            </a:r>
            <a:r>
              <a:rPr lang="zh-CN" altLang="zh-CN" sz="2800" dirty="0"/>
              <a:t>释义：单刀：一把刀，指一个人。原指关羽只带一口刀和少数随从赴荆州宴会。</a:t>
            </a:r>
          </a:p>
        </p:txBody>
      </p:sp>
      <p:sp>
        <p:nvSpPr>
          <p:cNvPr id="4" name="矩形 3"/>
          <p:cNvSpPr/>
          <p:nvPr/>
        </p:nvSpPr>
        <p:spPr>
          <a:xfrm>
            <a:off x="323528" y="4787694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173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以下</a:t>
            </a:r>
            <a:r>
              <a:rPr lang="zh-CN" altLang="zh-CN" sz="3200" b="1" dirty="0"/>
              <a:t>哪位女性的名字被用来命名外太空环形山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、班昭</a:t>
            </a:r>
            <a:r>
              <a:rPr lang="en-US" altLang="zh-CN" sz="3200" dirty="0"/>
              <a:t> B</a:t>
            </a:r>
            <a:r>
              <a:rPr lang="zh-CN" altLang="zh-CN" sz="3200" dirty="0"/>
              <a:t>、蔡文姬</a:t>
            </a:r>
            <a:r>
              <a:rPr lang="en-US" altLang="zh-CN" sz="3200" dirty="0"/>
              <a:t> C</a:t>
            </a:r>
            <a:r>
              <a:rPr lang="zh-CN" altLang="zh-CN" sz="3200" dirty="0"/>
              <a:t>、王昭君</a:t>
            </a:r>
            <a:r>
              <a:rPr lang="en-US" altLang="zh-CN" sz="3200" dirty="0"/>
              <a:t> D</a:t>
            </a:r>
            <a:r>
              <a:rPr lang="zh-CN" altLang="zh-CN" sz="3200" dirty="0"/>
              <a:t>、李清照</a:t>
            </a:r>
          </a:p>
        </p:txBody>
      </p:sp>
      <p:sp>
        <p:nvSpPr>
          <p:cNvPr id="5" name="矩形 4"/>
          <p:cNvSpPr/>
          <p:nvPr/>
        </p:nvSpPr>
        <p:spPr>
          <a:xfrm>
            <a:off x="2411760" y="5280136"/>
            <a:ext cx="1276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D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9190" y="1002941"/>
            <a:ext cx="1276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D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47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2656"/>
            <a:ext cx="82996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174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小王</a:t>
            </a:r>
            <a:r>
              <a:rPr lang="zh-CN" altLang="zh-CN" sz="3200" b="1" dirty="0"/>
              <a:t>模仿古人填了一首词，写完后发现正文刚好</a:t>
            </a:r>
            <a:r>
              <a:rPr lang="en-US" altLang="zh-CN" sz="3200" b="1" dirty="0"/>
              <a:t>100</a:t>
            </a:r>
            <a:r>
              <a:rPr lang="zh-CN" altLang="zh-CN" sz="3200" b="1" dirty="0"/>
              <a:t>字，请问他用的是哪种词牌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满庭芳</a:t>
            </a:r>
            <a:r>
              <a:rPr lang="en-US" altLang="zh-CN" sz="3200" dirty="0" smtClean="0"/>
              <a:t> </a:t>
            </a:r>
            <a:r>
              <a:rPr lang="en-US" altLang="zh-CN" sz="3200" dirty="0"/>
              <a:t>B</a:t>
            </a:r>
            <a:r>
              <a:rPr lang="zh-CN" altLang="zh-CN" sz="3200" dirty="0"/>
              <a:t>、雨霖铃</a:t>
            </a:r>
            <a:r>
              <a:rPr lang="en-US" altLang="zh-CN" sz="3200" dirty="0"/>
              <a:t> C</a:t>
            </a:r>
            <a:r>
              <a:rPr lang="zh-CN" altLang="zh-CN" sz="3200" dirty="0"/>
              <a:t>、念奴娇</a:t>
            </a:r>
            <a:r>
              <a:rPr lang="en-US" altLang="zh-CN" sz="3200" dirty="0"/>
              <a:t> D</a:t>
            </a:r>
            <a:r>
              <a:rPr lang="zh-CN" altLang="zh-CN" sz="3200" dirty="0"/>
              <a:t>、水龙吟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2118340"/>
            <a:ext cx="854891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《满庭芳》</a:t>
            </a:r>
            <a:r>
              <a:rPr lang="zh-CN" altLang="zh-CN" sz="2400" b="1" dirty="0"/>
              <a:t>是词牌名，又名《锁阳台》、《满庭霜》、《潇湘夜雨》、《话桐乡》、《满庭花》等。《清真集》入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中吕调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，《太平乐府》注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中吕宫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，高拭词注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中吕调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。双调九十五字，前片四平韵，后片五平韵。过片二字，亦有不叶韵连下为五言句者，另有仄韵词，仄韵者，《乐府雅词》中名《转调满庭芳》。</a:t>
            </a:r>
          </a:p>
          <a:p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《雨霖铃》</a:t>
            </a:r>
            <a:r>
              <a:rPr lang="zh-CN" altLang="zh-CN" sz="2400" b="1" dirty="0"/>
              <a:t>双调一百零三字，前后阕各五仄韵，本调常用入声韵，且多用拗句。</a:t>
            </a:r>
          </a:p>
          <a:p>
            <a:r>
              <a:rPr lang="en-US" altLang="zh-CN" sz="2400" b="1" dirty="0" smtClean="0"/>
              <a:t>       </a:t>
            </a:r>
            <a:r>
              <a:rPr lang="zh-CN" altLang="zh-CN" sz="2400" b="1" dirty="0" smtClean="0"/>
              <a:t>《念奴娇》</a:t>
            </a:r>
            <a:r>
              <a:rPr lang="zh-CN" altLang="zh-CN" sz="2400" b="1" dirty="0"/>
              <a:t>是唐天宝年间著名歌妓，调名本此。此调有仄二体。《词谱》以苏轼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凭空跳远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词为仄体正格。一百字。前片四十九字；后片五十一字，各十旬四仄韵。</a:t>
            </a:r>
          </a:p>
          <a:p>
            <a:r>
              <a:rPr lang="en-US" altLang="zh-CN" sz="2400" b="1" dirty="0" smtClean="0"/>
              <a:t>       </a:t>
            </a:r>
            <a:r>
              <a:rPr lang="zh-CN" altLang="zh-CN" sz="2400" b="1" dirty="0" smtClean="0"/>
              <a:t>《水龙吟》</a:t>
            </a:r>
            <a:r>
              <a:rPr lang="zh-CN" altLang="zh-CN" sz="2400" b="1" dirty="0"/>
              <a:t>一百零二字，前后片各四仄韵。第九句第一字宜用去声，结句宜用上一、下三句法。</a:t>
            </a:r>
          </a:p>
        </p:txBody>
      </p:sp>
      <p:sp>
        <p:nvSpPr>
          <p:cNvPr id="4" name="矩形 3"/>
          <p:cNvSpPr/>
          <p:nvPr/>
        </p:nvSpPr>
        <p:spPr>
          <a:xfrm>
            <a:off x="7878466" y="825098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C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3633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65283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175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以下</a:t>
            </a:r>
            <a:r>
              <a:rPr lang="zh-CN" altLang="zh-CN" sz="3200" b="1" dirty="0"/>
              <a:t>几位历史人物谁在家排行老大</a:t>
            </a:r>
            <a:r>
              <a:rPr lang="zh-CN" altLang="zh-CN" sz="3200" b="1" dirty="0" smtClean="0"/>
              <a:t>？</a:t>
            </a:r>
            <a:endParaRPr lang="en-US" altLang="zh-CN" sz="3200" dirty="0"/>
          </a:p>
          <a:p>
            <a:endParaRPr lang="zh-CN" altLang="zh-CN" sz="3200" dirty="0"/>
          </a:p>
          <a:p>
            <a:r>
              <a:rPr lang="en-US" altLang="zh-CN" sz="3200" dirty="0" smtClean="0"/>
              <a:t>         A</a:t>
            </a:r>
            <a:r>
              <a:rPr lang="zh-CN" altLang="zh-CN" sz="3200" dirty="0"/>
              <a:t>、孔子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、诸葛亮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C</a:t>
            </a:r>
            <a:r>
              <a:rPr lang="zh-CN" altLang="zh-CN" sz="3200" dirty="0"/>
              <a:t>、班固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D</a:t>
            </a:r>
            <a:r>
              <a:rPr lang="zh-CN" altLang="zh-CN" sz="3200" dirty="0"/>
              <a:t>、程顾</a:t>
            </a:r>
            <a:r>
              <a:rPr lang="en-US" altLang="zh-CN" dirty="0"/>
              <a:t>	</a:t>
            </a:r>
            <a:endParaRPr lang="zh-CN" altLang="zh-CN" dirty="0"/>
          </a:p>
        </p:txBody>
      </p:sp>
      <p:sp>
        <p:nvSpPr>
          <p:cNvPr id="3" name="矩形 2"/>
          <p:cNvSpPr/>
          <p:nvPr/>
        </p:nvSpPr>
        <p:spPr>
          <a:xfrm>
            <a:off x="719064" y="3070447"/>
            <a:ext cx="81014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孔子</a:t>
            </a:r>
            <a:r>
              <a:rPr lang="zh-CN" altLang="zh-CN" sz="2800" dirty="0"/>
              <a:t>是家里第二个男子，字亦为</a:t>
            </a:r>
            <a:r>
              <a:rPr lang="en-US" altLang="zh-CN" sz="2800" dirty="0"/>
              <a:t>“</a:t>
            </a:r>
            <a:r>
              <a:rPr lang="zh-CN" altLang="zh-CN" sz="2800" dirty="0"/>
              <a:t>仲尼</a:t>
            </a:r>
            <a:r>
              <a:rPr lang="en-US" altLang="zh-CN" sz="2800" dirty="0"/>
              <a:t>”</a:t>
            </a:r>
            <a:r>
              <a:rPr lang="zh-CN" altLang="zh-CN" sz="2800" dirty="0"/>
              <a:t>，</a:t>
            </a:r>
            <a:r>
              <a:rPr lang="en-US" altLang="zh-CN" sz="2800" dirty="0"/>
              <a:t>"</a:t>
            </a:r>
            <a:r>
              <a:rPr lang="zh-CN" altLang="zh-CN" sz="2800" dirty="0"/>
              <a:t>仲</a:t>
            </a:r>
            <a:r>
              <a:rPr lang="en-US" altLang="zh-CN" sz="2800" dirty="0"/>
              <a:t>”</a:t>
            </a:r>
            <a:r>
              <a:rPr lang="zh-CN" altLang="zh-CN" sz="2800" dirty="0"/>
              <a:t>，是第二的意思。</a:t>
            </a:r>
          </a:p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诸葛亮</a:t>
            </a:r>
            <a:r>
              <a:rPr lang="zh-CN" altLang="zh-CN" sz="2800" dirty="0"/>
              <a:t>家，父亲 诸葛圭 叔叔 诸葛玄 哥哥诸葛瑾 大诸葛亮</a:t>
            </a:r>
            <a:r>
              <a:rPr lang="en-US" altLang="zh-CN" sz="2800" dirty="0"/>
              <a:t>7</a:t>
            </a:r>
            <a:r>
              <a:rPr lang="zh-CN" altLang="zh-CN" sz="2800" dirty="0"/>
              <a:t>岁 哥哥诸葛均大姐嫁于蒯祺 二姐嫁于庞山民 老婆黄月英 老丈人黄承彦</a:t>
            </a:r>
          </a:p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班氏</a:t>
            </a:r>
            <a:r>
              <a:rPr lang="zh-CN" altLang="zh-CN" sz="2800" dirty="0"/>
              <a:t>三兄妹</a:t>
            </a:r>
            <a:r>
              <a:rPr lang="zh-CN" altLang="zh-CN" sz="2800" dirty="0" smtClean="0"/>
              <a:t>：</a:t>
            </a:r>
            <a:r>
              <a:rPr lang="zh-CN" altLang="zh-CN" sz="2800" dirty="0"/>
              <a:t>班固、</a:t>
            </a:r>
            <a:r>
              <a:rPr lang="zh-CN" altLang="zh-CN" sz="2800" dirty="0" smtClean="0"/>
              <a:t>班超、班昭</a:t>
            </a:r>
            <a:endParaRPr lang="zh-CN" altLang="zh-CN" sz="2800" dirty="0"/>
          </a:p>
          <a:p>
            <a:r>
              <a:rPr lang="en-US" altLang="zh-CN" sz="2800" dirty="0" smtClean="0"/>
              <a:t>           </a:t>
            </a:r>
            <a:r>
              <a:rPr lang="zh-CN" altLang="zh-CN" sz="2800" dirty="0" smtClean="0"/>
              <a:t>程颐</a:t>
            </a:r>
            <a:r>
              <a:rPr lang="zh-CN" altLang="zh-CN" sz="2800" dirty="0"/>
              <a:t>：其兄为程颢</a:t>
            </a:r>
          </a:p>
        </p:txBody>
      </p:sp>
      <p:sp>
        <p:nvSpPr>
          <p:cNvPr id="4" name="矩形 3"/>
          <p:cNvSpPr/>
          <p:nvPr/>
        </p:nvSpPr>
        <p:spPr>
          <a:xfrm>
            <a:off x="7986330" y="765283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C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9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0688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176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双簧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是我们一门独特的曲艺艺术，它得名于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   A</a:t>
            </a:r>
            <a:r>
              <a:rPr lang="zh-CN" altLang="zh-CN" sz="3200" dirty="0"/>
              <a:t>、初演的两个人都姓黄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 B</a:t>
            </a:r>
            <a:r>
              <a:rPr lang="zh-CN" altLang="zh-CN" sz="3200" dirty="0"/>
              <a:t>、表演者使用的乐器叫做簧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 C</a:t>
            </a:r>
            <a:r>
              <a:rPr lang="zh-CN" altLang="zh-CN" sz="3200" dirty="0"/>
              <a:t>、表演者巧舌如簧</a:t>
            </a:r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177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在</a:t>
            </a:r>
            <a:r>
              <a:rPr lang="zh-CN" altLang="zh-CN" sz="3200" b="1" dirty="0"/>
              <a:t>白族姑娘的头饰上，蕴含着一个完美熟悉的词语，它就是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、阴晴圆缺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B</a:t>
            </a:r>
            <a:r>
              <a:rPr lang="zh-CN" altLang="zh-CN" sz="3200" dirty="0"/>
              <a:t>、风花雪月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C</a:t>
            </a:r>
            <a:r>
              <a:rPr lang="zh-CN" altLang="zh-CN" sz="3200" dirty="0"/>
              <a:t>、梅兰竹菊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D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春夏秋冬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3941058" y="400506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B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1124744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27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332656"/>
            <a:ext cx="849694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178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我国</a:t>
            </a:r>
            <a:r>
              <a:rPr lang="zh-CN" altLang="zh-CN" sz="3200" b="1" dirty="0"/>
              <a:t>很早就有了穿木屐的相关史书记载，下面的鞋就是东晋时谢灵运发生的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谢公屐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，它当时的用途是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A</a:t>
            </a:r>
            <a:r>
              <a:rPr lang="zh-CN" altLang="zh-CN" sz="3200" dirty="0"/>
              <a:t>、舞鞋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B</a:t>
            </a:r>
            <a:r>
              <a:rPr lang="zh-CN" altLang="zh-CN" sz="3200" dirty="0"/>
              <a:t>、上朝穿的朝鞋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C</a:t>
            </a:r>
            <a:r>
              <a:rPr lang="zh-CN" altLang="zh-CN" sz="3200" dirty="0"/>
              <a:t>、登山鞋</a:t>
            </a:r>
          </a:p>
          <a:p>
            <a:pPr>
              <a:lnSpc>
                <a:spcPct val="150000"/>
              </a:lnSpc>
            </a:pPr>
            <a:endParaRPr lang="en-US" altLang="zh-CN" sz="3200" b="1" dirty="0" smtClean="0"/>
          </a:p>
          <a:p>
            <a:pPr>
              <a:lnSpc>
                <a:spcPts val="6000"/>
              </a:lnSpc>
            </a:pPr>
            <a:r>
              <a:rPr lang="en-US" altLang="zh-CN" sz="3200" b="1" dirty="0" smtClean="0"/>
              <a:t>179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及时当勉励，岁月不待人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是谁的名句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ts val="6000"/>
              </a:lnSpc>
            </a:pPr>
            <a:r>
              <a:rPr lang="en-US" altLang="zh-CN" sz="3200" b="1" dirty="0" smtClean="0"/>
              <a:t>          </a:t>
            </a:r>
          </a:p>
          <a:p>
            <a:pPr>
              <a:lnSpc>
                <a:spcPts val="6000"/>
              </a:lnSpc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苏轼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、陶渊明</a:t>
            </a:r>
          </a:p>
        </p:txBody>
      </p:sp>
      <p:sp>
        <p:nvSpPr>
          <p:cNvPr id="3" name="矩形 2"/>
          <p:cNvSpPr/>
          <p:nvPr/>
        </p:nvSpPr>
        <p:spPr>
          <a:xfrm>
            <a:off x="899592" y="472514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9594" y="1988840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0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76672"/>
            <a:ext cx="81369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180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曹植</a:t>
            </a:r>
            <a:r>
              <a:rPr lang="zh-CN" altLang="zh-CN" sz="3200" b="1" dirty="0"/>
              <a:t>七步成诗，相传历史上还有一位三步就能成诗的人，他</a:t>
            </a:r>
            <a:r>
              <a:rPr lang="zh-CN" altLang="zh-CN" sz="3200" b="1" dirty="0" smtClean="0"/>
              <a:t>是：</a:t>
            </a:r>
            <a:endParaRPr lang="zh-CN" altLang="zh-CN" sz="3200" dirty="0"/>
          </a:p>
          <a:p>
            <a:r>
              <a:rPr lang="en-US" altLang="zh-CN" sz="3200" dirty="0" smtClean="0"/>
              <a:t>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王安石</a:t>
            </a:r>
            <a:r>
              <a:rPr lang="en-US" altLang="zh-CN" sz="3200" dirty="0" smtClean="0"/>
              <a:t>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、寇准</a:t>
            </a:r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181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《论语》</a:t>
            </a:r>
            <a:r>
              <a:rPr lang="zh-CN" altLang="zh-CN" sz="3200" b="1" dirty="0"/>
              <a:t>中认为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为仁之本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忠义</a:t>
            </a:r>
            <a:r>
              <a:rPr lang="en-US" altLang="zh-CN" sz="3200" dirty="0" smtClean="0"/>
              <a:t>             B</a:t>
            </a:r>
            <a:r>
              <a:rPr lang="zh-CN" altLang="zh-CN" sz="3200" dirty="0"/>
              <a:t>、孝悌</a:t>
            </a:r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182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七月流火，九月授衣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七月流火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、天气炎热似</a:t>
            </a:r>
            <a:r>
              <a:rPr lang="zh-CN" altLang="zh-CN" sz="3200" dirty="0" smtClean="0"/>
              <a:t>火</a:t>
            </a:r>
            <a:endParaRPr lang="en-US" altLang="zh-CN" sz="3200" dirty="0" smtClean="0"/>
          </a:p>
          <a:p>
            <a:r>
              <a:rPr lang="en-US" altLang="zh-CN" sz="3200" dirty="0" smtClean="0"/>
              <a:t>      B</a:t>
            </a:r>
            <a:r>
              <a:rPr lang="zh-CN" altLang="zh-CN" sz="3200" dirty="0"/>
              <a:t>、天气渐渐</a:t>
            </a:r>
            <a:r>
              <a:rPr lang="zh-CN" altLang="zh-CN" sz="3200" dirty="0" smtClean="0"/>
              <a:t>转凉</a:t>
            </a:r>
            <a:endParaRPr lang="en-US" altLang="zh-CN" sz="3200" dirty="0" smtClean="0"/>
          </a:p>
          <a:p>
            <a:r>
              <a:rPr lang="en-US" altLang="zh-CN" sz="3200" dirty="0" smtClean="0"/>
              <a:t>      C</a:t>
            </a:r>
            <a:r>
              <a:rPr lang="zh-CN" altLang="zh-CN" sz="3200" dirty="0"/>
              <a:t>、流星异常</a:t>
            </a:r>
            <a:r>
              <a:rPr lang="zh-CN" altLang="zh-CN" sz="3200" dirty="0" smtClean="0"/>
              <a:t>出现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2915816" y="436510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22671" y="2420888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8104" y="980728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2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849694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183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实事求是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一词出自哪部</a:t>
            </a:r>
            <a:r>
              <a:rPr lang="zh-CN" altLang="zh-CN" sz="3200" b="1" dirty="0" smtClean="0"/>
              <a:t>典籍？</a:t>
            </a:r>
            <a:endParaRPr lang="zh-CN" altLang="zh-CN" sz="3200" dirty="0"/>
          </a:p>
          <a:p>
            <a:r>
              <a:rPr lang="en-US" altLang="zh-CN" sz="3200" dirty="0" smtClean="0"/>
              <a:t> 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《左传》</a:t>
            </a:r>
            <a:r>
              <a:rPr lang="en-US" altLang="zh-CN" sz="3200" dirty="0" smtClean="0"/>
              <a:t>    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《战国策》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C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《史记》</a:t>
            </a:r>
            <a:r>
              <a:rPr lang="en-US" altLang="zh-CN" sz="3200" dirty="0" smtClean="0"/>
              <a:t>    D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《汉书》</a:t>
            </a:r>
            <a:endParaRPr lang="zh-CN" altLang="zh-CN" sz="3200" dirty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184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醉里挑灯看剑，梦回吹角连营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出自谁的作品</a:t>
            </a:r>
            <a:r>
              <a:rPr lang="zh-CN" altLang="zh-CN" sz="3200" b="1" dirty="0" smtClean="0"/>
              <a:t>？</a:t>
            </a:r>
            <a:endParaRPr lang="en-US" altLang="zh-CN" sz="3200" b="1" dirty="0"/>
          </a:p>
          <a:p>
            <a:r>
              <a:rPr lang="en-US" altLang="zh-CN" sz="3200" dirty="0" smtClean="0"/>
              <a:t> 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陆游</a:t>
            </a:r>
            <a:r>
              <a:rPr lang="en-US" altLang="zh-CN" sz="3200" dirty="0" smtClean="0"/>
              <a:t>             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岳飞</a:t>
            </a:r>
            <a:r>
              <a:rPr lang="en-US" altLang="zh-CN" sz="3200" dirty="0" smtClean="0"/>
              <a:t>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C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辛弃疾</a:t>
            </a:r>
            <a:r>
              <a:rPr lang="en-US" altLang="zh-CN" sz="3200" dirty="0" smtClean="0"/>
              <a:t>         D</a:t>
            </a:r>
            <a:r>
              <a:rPr lang="zh-CN" altLang="zh-CN" sz="3200" dirty="0"/>
              <a:t>、李清照。</a:t>
            </a:r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185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秦始皇</a:t>
            </a:r>
            <a:r>
              <a:rPr lang="zh-CN" altLang="zh-CN" sz="3200" b="1" dirty="0"/>
              <a:t>统一中国后，将全国文字统一成了下面哪一种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 A</a:t>
            </a:r>
            <a:r>
              <a:rPr lang="zh-CN" altLang="zh-CN" sz="3200" dirty="0" smtClean="0"/>
              <a:t>、楷书</a:t>
            </a:r>
            <a:r>
              <a:rPr lang="en-US" altLang="zh-CN" sz="3200" dirty="0" smtClean="0"/>
              <a:t>           B</a:t>
            </a:r>
            <a:r>
              <a:rPr lang="zh-CN" altLang="zh-CN" sz="3200" dirty="0" smtClean="0"/>
              <a:t>、小篆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C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鸟虫</a:t>
            </a:r>
            <a:r>
              <a:rPr lang="zh-CN" altLang="zh-CN" sz="3200" dirty="0" smtClean="0"/>
              <a:t>文</a:t>
            </a:r>
            <a:r>
              <a:rPr lang="en-US" altLang="zh-CN" sz="3200" dirty="0" smtClean="0"/>
              <a:t>        D</a:t>
            </a:r>
            <a:r>
              <a:rPr lang="zh-CN" altLang="zh-CN" sz="3200" dirty="0" smtClean="0"/>
              <a:t>、行书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3314924" y="5229200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9712" y="2844225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20272" y="406191"/>
            <a:ext cx="1276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D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04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2809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186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但愿人长久，千里共婵娟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，苏东坡借这首词表达了对谁的思念之情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妻子</a:t>
            </a:r>
            <a:r>
              <a:rPr lang="en-US" altLang="zh-CN" sz="3200" dirty="0" smtClean="0"/>
              <a:t>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兄弟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C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朋友</a:t>
            </a:r>
            <a:r>
              <a:rPr lang="en-US" altLang="zh-CN" sz="3200" dirty="0" smtClean="0"/>
              <a:t>        D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父亲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b="1" dirty="0" smtClean="0"/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/>
              <a:t>187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宣纸</a:t>
            </a:r>
            <a:r>
              <a:rPr lang="zh-CN" altLang="zh-CN" sz="3200" b="1" dirty="0"/>
              <a:t>得名于它的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用途</a:t>
            </a:r>
            <a:r>
              <a:rPr lang="en-US" altLang="zh-CN" sz="3200" dirty="0" smtClean="0"/>
              <a:t>          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材质</a:t>
            </a:r>
            <a:r>
              <a:rPr lang="en-US" altLang="zh-CN" sz="32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C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产地</a:t>
            </a:r>
            <a:r>
              <a:rPr lang="en-US" altLang="zh-CN" sz="3200" dirty="0" smtClean="0"/>
              <a:t>          D</a:t>
            </a:r>
            <a:r>
              <a:rPr lang="zh-CN" altLang="zh-CN" sz="3200" dirty="0"/>
              <a:t>、使用</a:t>
            </a:r>
            <a:r>
              <a:rPr lang="zh-CN" altLang="zh-CN" sz="3200" dirty="0" smtClean="0"/>
              <a:t>人群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4772416" y="4365104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12160" y="1412776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26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20</a:t>
            </a:r>
            <a:r>
              <a:rPr lang="en-US" altLang="zh-CN" sz="3200" b="1" dirty="0" smtClean="0"/>
              <a:t>. 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近朱者赤，近墨者黑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所蕴含的道理和下列哪句话最相似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</a:t>
            </a:r>
            <a:r>
              <a:rPr lang="en-US" altLang="zh-CN" sz="3200" dirty="0" smtClean="0">
                <a:latin typeface="+mn-ea"/>
              </a:rPr>
              <a:t>A</a:t>
            </a:r>
            <a:r>
              <a:rPr lang="zh-CN" altLang="zh-CN" sz="3200" dirty="0">
                <a:latin typeface="+mn-ea"/>
              </a:rPr>
              <a:t>、青出于蓝，而胜于蓝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    B </a:t>
            </a:r>
            <a:r>
              <a:rPr lang="zh-CN" altLang="zh-CN" sz="3200" dirty="0" smtClean="0">
                <a:latin typeface="+mn-ea"/>
              </a:rPr>
              <a:t>、 </a:t>
            </a:r>
            <a:r>
              <a:rPr lang="zh-CN" altLang="zh-CN" sz="3200" dirty="0">
                <a:latin typeface="+mn-ea"/>
              </a:rPr>
              <a:t>蓬生麻中，不扶而直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    C</a:t>
            </a:r>
            <a:r>
              <a:rPr lang="zh-CN" altLang="zh-CN" sz="3200" dirty="0">
                <a:latin typeface="+mn-ea"/>
              </a:rPr>
              <a:t>、公生明，偏生暗</a:t>
            </a:r>
          </a:p>
        </p:txBody>
      </p:sp>
      <p:sp>
        <p:nvSpPr>
          <p:cNvPr id="4" name="矩形 3"/>
          <p:cNvSpPr/>
          <p:nvPr/>
        </p:nvSpPr>
        <p:spPr>
          <a:xfrm>
            <a:off x="4228797" y="1484784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>
                <a:solidFill>
                  <a:srgbClr val="2B2B2B"/>
                </a:solidFill>
                <a:latin typeface="华文楷体"/>
              </a:rPr>
              <a:t>(C)</a:t>
            </a:r>
            <a:endParaRPr lang="zh-CN" altLang="en-US" sz="3200" dirty="0">
              <a:solidFill>
                <a:prstClr val="black"/>
              </a:solidFill>
              <a:latin typeface="华文楷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2499" y="4320607"/>
            <a:ext cx="7272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蓬</a:t>
            </a:r>
            <a:r>
              <a:rPr lang="zh-CN" altLang="zh-CN" sz="2800" dirty="0"/>
              <a:t>生麻中，不扶而直，比喻生活在好的环境里，得到健康成长。</a:t>
            </a:r>
          </a:p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公</a:t>
            </a:r>
            <a:r>
              <a:rPr lang="zh-CN" altLang="zh-CN" sz="2800" dirty="0"/>
              <a:t>生明，偏生暗，公正就耳聪目明</a:t>
            </a:r>
            <a:r>
              <a:rPr lang="en-US" altLang="zh-CN" sz="2800" dirty="0"/>
              <a:t>,</a:t>
            </a:r>
            <a:r>
              <a:rPr lang="zh-CN" altLang="zh-CN" sz="2800" dirty="0"/>
              <a:t>偏私就昏暗愚昧。</a:t>
            </a:r>
          </a:p>
        </p:txBody>
      </p:sp>
    </p:spTree>
    <p:extLst>
      <p:ext uri="{BB962C8B-B14F-4D97-AF65-F5344CB8AC3E}">
        <p14:creationId xmlns:p14="http://schemas.microsoft.com/office/powerpoint/2010/main" val="116251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068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188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下面</a:t>
            </a:r>
            <a:r>
              <a:rPr lang="zh-CN" altLang="zh-CN" sz="3200" b="1" dirty="0"/>
              <a:t>哪个是农历五月的别称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 A</a:t>
            </a:r>
            <a:r>
              <a:rPr lang="zh-CN" altLang="zh-CN" sz="3200" dirty="0"/>
              <a:t>、杏</a:t>
            </a:r>
            <a:r>
              <a:rPr lang="zh-CN" altLang="zh-CN" sz="3200" dirty="0" smtClean="0"/>
              <a:t>月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、桃月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C</a:t>
            </a:r>
            <a:r>
              <a:rPr lang="zh-CN" altLang="zh-CN" sz="3200" dirty="0"/>
              <a:t>、榴月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D</a:t>
            </a:r>
            <a:r>
              <a:rPr lang="zh-CN" altLang="zh-CN" sz="3200" dirty="0"/>
              <a:t>、荷</a:t>
            </a:r>
            <a:r>
              <a:rPr lang="zh-CN" altLang="zh-CN" sz="3200" dirty="0" smtClean="0"/>
              <a:t>月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395536" y="2456795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【农历十二个月份的别称】</a:t>
            </a:r>
            <a:r>
              <a:rPr lang="zh-CN" altLang="zh-CN" sz="2800" dirty="0"/>
              <a:t>一月：正月，元月，新正，陬月，孟陬，端月，孟春，岁首，正岁；二月：如月，杏月，仲春；三月：寎月，桃月，季春；四月：余月，清和月，槐月，梅月，孟夏； 五月：皋月，榴月，蒲月，仲夏；六月：且月，荷月，伏月，季夏；七月：相月，瓜月，巧月，霜月，孟秋； 八月：壮月，桂月，仲秋； 九月：玄月，菊月，季秋；十月：阳月，小阳春，小春，孟冬；十一月：辜月，葭月，冬月，仲冬； 十二月：涂月，腊月，除月，嘉平月，季冬，暮冬，暮岁。</a:t>
            </a:r>
          </a:p>
        </p:txBody>
      </p:sp>
      <p:sp>
        <p:nvSpPr>
          <p:cNvPr id="4" name="矩形 3"/>
          <p:cNvSpPr/>
          <p:nvPr/>
        </p:nvSpPr>
        <p:spPr>
          <a:xfrm>
            <a:off x="6948264" y="622215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C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99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08720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189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下列</a:t>
            </a:r>
            <a:r>
              <a:rPr lang="zh-CN" altLang="zh-CN" sz="3200" b="1" dirty="0"/>
              <a:t>诗词名句出自男子之笔的是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</a:t>
            </a:r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、看朱成碧思纷纷，憔悴支离为忆</a:t>
            </a:r>
            <a:r>
              <a:rPr lang="zh-CN" altLang="zh-CN" sz="3200" dirty="0" smtClean="0"/>
              <a:t>君</a:t>
            </a:r>
            <a:r>
              <a:rPr lang="zh-CN" altLang="en-US" sz="3200" dirty="0" smtClean="0"/>
              <a:t>。    </a:t>
            </a:r>
            <a:r>
              <a:rPr lang="zh-CN" altLang="zh-CN" sz="3200" dirty="0" smtClean="0"/>
              <a:t>《如意娘》</a:t>
            </a:r>
            <a:r>
              <a:rPr lang="zh-CN" altLang="zh-CN" sz="3200" dirty="0"/>
              <a:t>武则天</a:t>
            </a:r>
          </a:p>
          <a:p>
            <a:r>
              <a:rPr lang="en-US" altLang="zh-CN" sz="3200" dirty="0" smtClean="0"/>
              <a:t>      B</a:t>
            </a:r>
            <a:r>
              <a:rPr lang="zh-CN" altLang="zh-CN" sz="3200" dirty="0"/>
              <a:t>、北风历兮肃冷冷，胡笳动兮边马</a:t>
            </a:r>
            <a:r>
              <a:rPr lang="zh-CN" altLang="zh-CN" sz="3200" dirty="0" smtClean="0"/>
              <a:t>鸣</a:t>
            </a:r>
            <a:r>
              <a:rPr lang="zh-CN" altLang="en-US" sz="3200" dirty="0" smtClean="0"/>
              <a:t>。</a:t>
            </a:r>
            <a:r>
              <a:rPr lang="zh-CN" altLang="zh-CN" sz="3200" dirty="0" smtClean="0"/>
              <a:t>《</a:t>
            </a:r>
            <a:r>
              <a:rPr lang="zh-CN" altLang="zh-CN" sz="3200" dirty="0"/>
              <a:t>悲愤诗</a:t>
            </a:r>
            <a:r>
              <a:rPr lang="en-US" altLang="zh-CN" sz="3200" dirty="0"/>
              <a:t>(</a:t>
            </a:r>
            <a:r>
              <a:rPr lang="zh-CN" altLang="zh-CN" sz="3200" dirty="0"/>
              <a:t>二</a:t>
            </a:r>
            <a:r>
              <a:rPr lang="en-US" altLang="zh-CN" sz="3200" dirty="0"/>
              <a:t>)</a:t>
            </a:r>
            <a:r>
              <a:rPr lang="zh-CN" altLang="zh-CN" sz="3200" dirty="0"/>
              <a:t>》 是蔡文姬的自传诗</a:t>
            </a:r>
          </a:p>
          <a:p>
            <a:r>
              <a:rPr lang="en-US" altLang="zh-CN" sz="3200" dirty="0" smtClean="0"/>
              <a:t>       C</a:t>
            </a:r>
            <a:r>
              <a:rPr lang="zh-CN" altLang="zh-CN" sz="3200" dirty="0"/>
              <a:t>、人生若只如初见，何事秋风悲画</a:t>
            </a:r>
            <a:r>
              <a:rPr lang="zh-CN" altLang="zh-CN" sz="3200" dirty="0" smtClean="0"/>
              <a:t>扇</a:t>
            </a:r>
            <a:r>
              <a:rPr lang="zh-CN" altLang="en-US" sz="3200" dirty="0" smtClean="0"/>
              <a:t>。</a:t>
            </a:r>
            <a:r>
              <a:rPr lang="zh-CN" altLang="zh-CN" sz="3200" dirty="0" smtClean="0"/>
              <a:t>纳</a:t>
            </a:r>
            <a:r>
              <a:rPr lang="zh-CN" altLang="zh-CN" sz="3200" dirty="0"/>
              <a:t>兰性德《木兰花令拟古决绝词》</a:t>
            </a:r>
          </a:p>
          <a:p>
            <a:r>
              <a:rPr lang="en-US" altLang="zh-CN" sz="3200" dirty="0" smtClean="0"/>
              <a:t>       D</a:t>
            </a:r>
            <a:r>
              <a:rPr lang="zh-CN" altLang="zh-CN" sz="3200" dirty="0"/>
              <a:t>、物是人非事事休，欲语泪先流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zh-CN" altLang="zh-CN" sz="3200" dirty="0" smtClean="0"/>
              <a:t>李清照</a:t>
            </a:r>
            <a:r>
              <a:rPr lang="zh-CN" altLang="zh-CN" sz="3200" dirty="0"/>
              <a:t>的《武陵春》</a:t>
            </a:r>
          </a:p>
        </p:txBody>
      </p:sp>
      <p:sp>
        <p:nvSpPr>
          <p:cNvPr id="3" name="矩形 2"/>
          <p:cNvSpPr/>
          <p:nvPr/>
        </p:nvSpPr>
        <p:spPr>
          <a:xfrm>
            <a:off x="7452320" y="908720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C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81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260648"/>
            <a:ext cx="882047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190.</a:t>
            </a:r>
            <a:r>
              <a:rPr lang="zh-CN" altLang="zh-CN" sz="3200" b="1" dirty="0" smtClean="0"/>
              <a:t>古代</a:t>
            </a:r>
            <a:r>
              <a:rPr lang="zh-CN" altLang="zh-CN" sz="3200" b="1" dirty="0"/>
              <a:t>有很多姓氏都来源于官职，司马的职能是什么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农耕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军政</a:t>
            </a:r>
            <a:r>
              <a:rPr lang="en-US" altLang="zh-CN" sz="3200" dirty="0" smtClean="0"/>
              <a:t>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C</a:t>
            </a:r>
            <a:r>
              <a:rPr lang="zh-CN" altLang="zh-CN" sz="3200" dirty="0"/>
              <a:t>、养</a:t>
            </a:r>
            <a:r>
              <a:rPr lang="zh-CN" altLang="zh-CN" sz="3200" dirty="0" smtClean="0"/>
              <a:t>马</a:t>
            </a:r>
            <a:r>
              <a:rPr lang="en-US" altLang="zh-CN" sz="3200" dirty="0" smtClean="0"/>
              <a:t>        D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水利</a:t>
            </a:r>
            <a:endParaRPr lang="zh-CN" altLang="zh-CN" sz="3200" dirty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191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旗袍</a:t>
            </a:r>
            <a:r>
              <a:rPr lang="zh-CN" altLang="zh-CN" sz="3200" b="1" dirty="0"/>
              <a:t>是具有中国特色的女性服饰。旗袍是</a:t>
            </a:r>
            <a:r>
              <a:rPr lang="zh-CN" altLang="zh-CN" sz="3200" b="1" dirty="0" smtClean="0"/>
              <a:t>：</a:t>
            </a:r>
            <a:endParaRPr lang="en-US" altLang="zh-CN" sz="3200" dirty="0"/>
          </a:p>
          <a:p>
            <a:endParaRPr lang="zh-CN" altLang="zh-CN" sz="3200" dirty="0"/>
          </a:p>
          <a:p>
            <a:r>
              <a:rPr lang="en-US" altLang="zh-CN" sz="3200" dirty="0" smtClean="0"/>
              <a:t>        A</a:t>
            </a:r>
            <a:r>
              <a:rPr lang="zh-CN" altLang="zh-CN" sz="3200" dirty="0"/>
              <a:t>、左襟压右</a:t>
            </a:r>
            <a:r>
              <a:rPr lang="zh-CN" altLang="zh-CN" sz="3200" dirty="0" smtClean="0"/>
              <a:t>襟</a:t>
            </a:r>
            <a:r>
              <a:rPr lang="en-US" altLang="zh-CN" sz="3200" dirty="0" smtClean="0"/>
              <a:t>           B</a:t>
            </a:r>
            <a:r>
              <a:rPr lang="zh-CN" altLang="zh-CN" sz="3200" dirty="0"/>
              <a:t>、右襟压左</a:t>
            </a:r>
            <a:r>
              <a:rPr lang="zh-CN" altLang="zh-CN" sz="3200" dirty="0" smtClean="0"/>
              <a:t>襟</a:t>
            </a:r>
            <a:endParaRPr lang="zh-CN" altLang="zh-CN" sz="3200" dirty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192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《三国演义》</a:t>
            </a:r>
            <a:r>
              <a:rPr lang="zh-CN" altLang="zh-CN" sz="3200" b="1" dirty="0"/>
              <a:t>中刘备见到诸葛亮家悬挂了一幅对联，写的是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、淡泊以明志，宁静而致远</a:t>
            </a:r>
            <a:r>
              <a:rPr lang="zh-CN" altLang="zh-CN" sz="3200" dirty="0" smtClean="0"/>
              <a:t>；</a:t>
            </a:r>
            <a:endParaRPr lang="en-US" altLang="zh-CN" sz="3200" dirty="0" smtClean="0"/>
          </a:p>
          <a:p>
            <a:r>
              <a:rPr lang="en-US" altLang="zh-CN" sz="3200" dirty="0" smtClean="0"/>
              <a:t>      B</a:t>
            </a:r>
            <a:r>
              <a:rPr lang="zh-CN" altLang="zh-CN" sz="3200" dirty="0"/>
              <a:t>、鞠躬尽瘁，死而后已。</a:t>
            </a:r>
          </a:p>
        </p:txBody>
      </p:sp>
      <p:sp>
        <p:nvSpPr>
          <p:cNvPr id="3" name="矩形 2"/>
          <p:cNvSpPr/>
          <p:nvPr/>
        </p:nvSpPr>
        <p:spPr>
          <a:xfrm>
            <a:off x="3779912" y="510488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3168696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7744" y="692696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28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76672"/>
            <a:ext cx="858711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193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清代</a:t>
            </a:r>
            <a:r>
              <a:rPr lang="zh-CN" altLang="zh-CN" sz="3200" b="1" dirty="0"/>
              <a:t>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八大山人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   A</a:t>
            </a:r>
            <a:r>
              <a:rPr lang="zh-CN" altLang="zh-CN" sz="3200" dirty="0"/>
              <a:t>、一位</a:t>
            </a:r>
            <a:r>
              <a:rPr lang="zh-CN" altLang="zh-CN" sz="3200" dirty="0" smtClean="0"/>
              <a:t>画家</a:t>
            </a:r>
            <a:r>
              <a:rPr lang="en-US" altLang="zh-CN" sz="3200" dirty="0" smtClean="0"/>
              <a:t>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、八位画家。</a:t>
            </a:r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194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下列</a:t>
            </a:r>
            <a:r>
              <a:rPr lang="zh-CN" altLang="zh-CN" sz="3200" b="1" dirty="0"/>
              <a:t>植物中，不应当出现在《岁寒三友图》中的是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菊</a:t>
            </a:r>
            <a:r>
              <a:rPr lang="en-US" altLang="zh-CN" sz="3200" dirty="0" smtClean="0"/>
              <a:t>    </a:t>
            </a:r>
            <a:r>
              <a:rPr lang="en-US" altLang="zh-CN" sz="3200" dirty="0"/>
              <a:t>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梅</a:t>
            </a:r>
            <a:r>
              <a:rPr lang="en-US" altLang="zh-CN" sz="3200" dirty="0" smtClean="0"/>
              <a:t>    </a:t>
            </a:r>
            <a:r>
              <a:rPr lang="en-US" altLang="zh-CN" sz="3200" dirty="0"/>
              <a:t>C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竹</a:t>
            </a:r>
            <a:r>
              <a:rPr lang="en-US" altLang="zh-CN" sz="3200" dirty="0" smtClean="0"/>
              <a:t>      </a:t>
            </a:r>
            <a:r>
              <a:rPr lang="zh-CN" altLang="zh-CN" sz="3200" dirty="0" smtClean="0"/>
              <a:t> </a:t>
            </a:r>
            <a:r>
              <a:rPr lang="en-US" altLang="zh-CN" sz="3200" dirty="0" smtClean="0"/>
              <a:t>D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松</a:t>
            </a:r>
            <a:endParaRPr lang="zh-CN" altLang="zh-CN" sz="3200" dirty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195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古琴</a:t>
            </a:r>
            <a:r>
              <a:rPr lang="zh-CN" altLang="zh-CN" sz="3200" b="1" dirty="0"/>
              <a:t>最初只有五根弦，代表着金、木、水、火、土。后来又增加了两根弦，这两根弦代表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、天、</a:t>
            </a:r>
            <a:r>
              <a:rPr lang="zh-CN" altLang="zh-CN" sz="3200" dirty="0" smtClean="0"/>
              <a:t>地</a:t>
            </a:r>
            <a:r>
              <a:rPr lang="en-US" altLang="zh-CN" sz="3200" dirty="0" smtClean="0"/>
              <a:t>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、南、</a:t>
            </a:r>
            <a:r>
              <a:rPr lang="zh-CN" altLang="zh-CN" sz="3200" dirty="0" smtClean="0"/>
              <a:t>北</a:t>
            </a:r>
            <a:r>
              <a:rPr lang="en-US" altLang="zh-CN" sz="3200" dirty="0" smtClean="0"/>
              <a:t>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C</a:t>
            </a:r>
            <a:r>
              <a:rPr lang="zh-CN" altLang="zh-CN" sz="3200" dirty="0"/>
              <a:t>、阴、</a:t>
            </a:r>
            <a:r>
              <a:rPr lang="zh-CN" altLang="zh-CN" sz="3200" dirty="0" smtClean="0"/>
              <a:t>阳</a:t>
            </a:r>
            <a:r>
              <a:rPr lang="en-US" altLang="zh-CN" sz="3200" dirty="0" smtClean="0"/>
              <a:t>         D</a:t>
            </a:r>
            <a:r>
              <a:rPr lang="zh-CN" altLang="zh-CN" sz="3200" dirty="0"/>
              <a:t>、文、</a:t>
            </a:r>
            <a:r>
              <a:rPr lang="zh-CN" altLang="zh-CN" sz="3200" dirty="0" smtClean="0"/>
              <a:t>武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611560" y="4869160"/>
            <a:ext cx="1276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D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7390" y="2420888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56176" y="47667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05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196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下面</a:t>
            </a:r>
            <a:r>
              <a:rPr lang="zh-CN" altLang="zh-CN" sz="3200" b="1" dirty="0"/>
              <a:t>哪个诗句描写的不是古琴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、欲把心事付瑶琴</a:t>
            </a:r>
            <a:r>
              <a:rPr lang="zh-CN" altLang="zh-CN" sz="3200" dirty="0" smtClean="0"/>
              <a:t>；</a:t>
            </a:r>
            <a:endParaRPr lang="en-US" altLang="zh-CN" sz="3200" dirty="0" smtClean="0"/>
          </a:p>
          <a:p>
            <a:r>
              <a:rPr lang="en-US" altLang="zh-CN" sz="3200" dirty="0" smtClean="0"/>
              <a:t>      B</a:t>
            </a:r>
            <a:r>
              <a:rPr lang="zh-CN" altLang="zh-CN" sz="3200" dirty="0"/>
              <a:t>、一弦一柱思华年；</a:t>
            </a:r>
          </a:p>
          <a:p>
            <a:r>
              <a:rPr lang="en-US" altLang="zh-CN" sz="3200" dirty="0" smtClean="0"/>
              <a:t>      C</a:t>
            </a:r>
            <a:r>
              <a:rPr lang="zh-CN" altLang="zh-CN" sz="3200" dirty="0"/>
              <a:t>、为我一挥手，如听万壑松；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D</a:t>
            </a:r>
            <a:r>
              <a:rPr lang="zh-CN" altLang="zh-CN" sz="3200" dirty="0"/>
              <a:t>、寒苦不忍言，为君奏丝桐。</a:t>
            </a:r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197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楚河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汉界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在今天的哪个省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en-US" sz="3200" dirty="0"/>
              <a:t>、</a:t>
            </a:r>
            <a:r>
              <a:rPr lang="zh-CN" altLang="zh-CN" sz="3200" dirty="0" smtClean="0"/>
              <a:t>湖北</a:t>
            </a:r>
            <a:r>
              <a:rPr lang="en-US" altLang="zh-CN" sz="3200" dirty="0" smtClean="0"/>
              <a:t>           B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河南</a:t>
            </a:r>
            <a:r>
              <a:rPr lang="en-US" altLang="zh-CN" sz="3200" dirty="0" smtClean="0"/>
              <a:t>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C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河北</a:t>
            </a:r>
            <a:r>
              <a:rPr lang="en-US" altLang="zh-CN" sz="3200" dirty="0" smtClean="0"/>
              <a:t>            D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湖南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546154" y="5042118"/>
            <a:ext cx="82743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历史上</a:t>
            </a:r>
            <a:r>
              <a:rPr lang="zh-CN" altLang="zh-CN" sz="2800" dirty="0"/>
              <a:t>的楚河汉界，是在古代豫州荥阳成皋一带，它北临黄河，西依邝山，东连平原，南接嵩山，是历代兵家必争之地。现在的中原地区今河南省荥阳市黄河南岸广武山上的鸿沟。</a:t>
            </a:r>
          </a:p>
        </p:txBody>
      </p:sp>
      <p:sp>
        <p:nvSpPr>
          <p:cNvPr id="4" name="矩形 3"/>
          <p:cNvSpPr/>
          <p:nvPr/>
        </p:nvSpPr>
        <p:spPr>
          <a:xfrm>
            <a:off x="7326199" y="341601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8304" y="476672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48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34150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198.</a:t>
            </a:r>
            <a:r>
              <a:rPr lang="zh-CN" altLang="en-US" sz="3200" b="1" dirty="0" smtClean="0"/>
              <a:t>下面哪</a:t>
            </a:r>
            <a:r>
              <a:rPr lang="zh-CN" altLang="zh-CN" sz="3200" b="1" dirty="0" smtClean="0"/>
              <a:t>个</a:t>
            </a:r>
            <a:r>
              <a:rPr lang="zh-CN" altLang="zh-CN" sz="3200" b="1" dirty="0"/>
              <a:t>成语典故和棋文化有关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  A</a:t>
            </a:r>
            <a:r>
              <a:rPr lang="zh-CN" altLang="zh-CN" sz="3200" dirty="0" smtClean="0"/>
              <a:t>势如破竹</a:t>
            </a:r>
            <a:r>
              <a:rPr lang="en-US" altLang="zh-CN" sz="3200" dirty="0" smtClean="0"/>
              <a:t>      B</a:t>
            </a:r>
            <a:r>
              <a:rPr lang="zh-CN" altLang="zh-CN" sz="3200" dirty="0" smtClean="0"/>
              <a:t>出奇制胜</a:t>
            </a:r>
            <a:endParaRPr lang="en-US" altLang="zh-CN" sz="3200" dirty="0" smtClean="0"/>
          </a:p>
          <a:p>
            <a:r>
              <a:rPr lang="en-US" altLang="zh-CN" sz="3200" dirty="0" smtClean="0"/>
              <a:t>        C</a:t>
            </a:r>
            <a:r>
              <a:rPr lang="zh-CN" altLang="zh-CN" sz="3200" dirty="0" smtClean="0"/>
              <a:t>专心致志</a:t>
            </a:r>
            <a:r>
              <a:rPr lang="en-US" altLang="zh-CN" sz="3200" dirty="0" smtClean="0"/>
              <a:t>       D</a:t>
            </a:r>
            <a:r>
              <a:rPr lang="zh-CN" altLang="zh-CN" sz="3200" dirty="0"/>
              <a:t>渭</a:t>
            </a:r>
            <a:r>
              <a:rPr lang="zh-CN" altLang="zh-CN" sz="3200" dirty="0" smtClean="0"/>
              <a:t>分明</a:t>
            </a:r>
            <a:endParaRPr lang="zh-CN" altLang="zh-CN" sz="3200" dirty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199</a:t>
            </a:r>
            <a:r>
              <a:rPr lang="zh-CN" altLang="en-US" sz="3200" b="1" dirty="0"/>
              <a:t>。</a:t>
            </a:r>
            <a:r>
              <a:rPr lang="zh-CN" altLang="zh-CN" sz="3200" b="1" dirty="0" smtClean="0"/>
              <a:t>峻</a:t>
            </a:r>
            <a:r>
              <a:rPr lang="zh-CN" altLang="zh-CN" sz="3200" b="1" dirty="0"/>
              <a:t>丽，骨力劲健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形容的是历史上哪位书法家的字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  A</a:t>
            </a:r>
            <a:r>
              <a:rPr lang="zh-CN" altLang="zh-CN" sz="3200" dirty="0" smtClean="0"/>
              <a:t>王羲之</a:t>
            </a:r>
            <a:r>
              <a:rPr lang="en-US" altLang="zh-CN" sz="3200" dirty="0" smtClean="0"/>
              <a:t>        B</a:t>
            </a:r>
            <a:r>
              <a:rPr lang="zh-CN" altLang="zh-CN" sz="3200" dirty="0"/>
              <a:t>颜真</a:t>
            </a:r>
            <a:r>
              <a:rPr lang="zh-CN" altLang="zh-CN" sz="3200" dirty="0" smtClean="0"/>
              <a:t>卿</a:t>
            </a:r>
            <a:r>
              <a:rPr lang="en-US" altLang="zh-CN" sz="3200" dirty="0" smtClean="0"/>
              <a:t> </a:t>
            </a:r>
          </a:p>
          <a:p>
            <a:r>
              <a:rPr lang="en-US" altLang="zh-CN" sz="3200" dirty="0" smtClean="0"/>
              <a:t>        C</a:t>
            </a:r>
            <a:r>
              <a:rPr lang="zh-CN" altLang="zh-CN" sz="3200" dirty="0" smtClean="0"/>
              <a:t>柳公权</a:t>
            </a:r>
            <a:r>
              <a:rPr lang="en-US" altLang="zh-CN" sz="3200" dirty="0" smtClean="0"/>
              <a:t>         D</a:t>
            </a:r>
            <a:r>
              <a:rPr lang="zh-CN" altLang="zh-CN" sz="3200" dirty="0" smtClean="0"/>
              <a:t>吴道子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323528" y="4527493"/>
            <a:ext cx="848551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dirty="0" smtClean="0"/>
              <a:t>         </a:t>
            </a:r>
            <a:r>
              <a:rPr lang="zh-CN" altLang="zh-CN" sz="2600" dirty="0" smtClean="0"/>
              <a:t>王羲之</a:t>
            </a:r>
            <a:r>
              <a:rPr lang="zh-CN" altLang="zh-CN" sz="2600" dirty="0"/>
              <a:t>书法主要特点是平和自然，笔势委婉含蓄，遒美健秀，后人评曰：</a:t>
            </a:r>
            <a:r>
              <a:rPr lang="en-US" altLang="zh-CN" sz="2600" dirty="0"/>
              <a:t>“</a:t>
            </a:r>
            <a:r>
              <a:rPr lang="zh-CN" altLang="zh-CN" sz="2600" dirty="0"/>
              <a:t>飘若游浮云，矫如惊龙</a:t>
            </a:r>
            <a:r>
              <a:rPr lang="en-US" altLang="zh-CN" sz="2600" dirty="0"/>
              <a:t>”</a:t>
            </a:r>
            <a:r>
              <a:rPr lang="zh-CN" altLang="zh-CN" sz="2600" dirty="0"/>
              <a:t>。</a:t>
            </a:r>
          </a:p>
          <a:p>
            <a:r>
              <a:rPr lang="zh-CN" altLang="zh-CN" sz="2600" dirty="0"/>
              <a:t>楷书用笔肥厚，内含筋骨，劲健洒脱</a:t>
            </a:r>
            <a:r>
              <a:rPr lang="en-US" altLang="zh-CN" sz="2600" dirty="0"/>
              <a:t>,</a:t>
            </a:r>
            <a:r>
              <a:rPr lang="zh-CN" altLang="zh-CN" sz="2600" dirty="0"/>
              <a:t>笔力雄健</a:t>
            </a:r>
            <a:r>
              <a:rPr lang="en-US" altLang="zh-CN" sz="2600" dirty="0"/>
              <a:t>,</a:t>
            </a:r>
            <a:r>
              <a:rPr lang="zh-CN" altLang="zh-CN" sz="2600" dirty="0"/>
              <a:t>丰泽厚实</a:t>
            </a:r>
            <a:r>
              <a:rPr lang="en-US" altLang="zh-CN" sz="2600" dirty="0"/>
              <a:t>,</a:t>
            </a:r>
            <a:r>
              <a:rPr lang="zh-CN" altLang="zh-CN" sz="2600" dirty="0"/>
              <a:t>晚年则锋芒内敛</a:t>
            </a:r>
            <a:r>
              <a:rPr lang="en-US" altLang="zh-CN" sz="2600" dirty="0"/>
              <a:t>;</a:t>
            </a:r>
            <a:r>
              <a:rPr lang="zh-CN" altLang="zh-CN" sz="2600" dirty="0"/>
              <a:t>书法上说的</a:t>
            </a:r>
            <a:r>
              <a:rPr lang="en-US" altLang="zh-CN" sz="2600" dirty="0"/>
              <a:t>“</a:t>
            </a:r>
            <a:r>
              <a:rPr lang="zh-CN" altLang="zh-CN" sz="2600" dirty="0"/>
              <a:t>颜筋柳骨</a:t>
            </a:r>
            <a:r>
              <a:rPr lang="en-US" altLang="zh-CN" sz="2600" dirty="0"/>
              <a:t>”</a:t>
            </a:r>
            <a:r>
              <a:rPr lang="zh-CN" altLang="zh-CN" sz="2600" dirty="0"/>
              <a:t>就是指这个意思</a:t>
            </a:r>
            <a:r>
              <a:rPr lang="en-US" altLang="zh-CN" sz="2600" dirty="0"/>
              <a:t>;</a:t>
            </a:r>
            <a:r>
              <a:rPr lang="zh-CN" altLang="zh-CN" sz="2600" dirty="0"/>
              <a:t>颜体字的结构特征可以用圆、齐、均、疏四个字来概括。</a:t>
            </a:r>
          </a:p>
        </p:txBody>
      </p:sp>
      <p:sp>
        <p:nvSpPr>
          <p:cNvPr id="4" name="矩形 3"/>
          <p:cNvSpPr/>
          <p:nvPr/>
        </p:nvSpPr>
        <p:spPr>
          <a:xfrm>
            <a:off x="2843808" y="2924944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C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8264" y="476671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C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63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2696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200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存</a:t>
            </a:r>
            <a:r>
              <a:rPr lang="zh-CN" altLang="zh-CN" sz="3200" b="1" dirty="0"/>
              <a:t>最早用纸作画的作品是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A</a:t>
            </a:r>
            <a:r>
              <a:rPr lang="zh-CN" altLang="zh-CN" sz="3200" dirty="0"/>
              <a:t>、清明上河图</a:t>
            </a:r>
            <a:r>
              <a:rPr lang="zh-CN" altLang="zh-CN" sz="3200" dirty="0" smtClean="0"/>
              <a:t>》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、洛神赋图</a:t>
            </a:r>
            <a:r>
              <a:rPr lang="zh-CN" altLang="zh-CN" sz="3200" dirty="0" smtClean="0"/>
              <a:t>》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C</a:t>
            </a:r>
            <a:r>
              <a:rPr lang="zh-CN" altLang="zh-CN" sz="3200" dirty="0"/>
              <a:t>、五牛图</a:t>
            </a:r>
            <a:r>
              <a:rPr lang="zh-CN" altLang="zh-CN" sz="3200" dirty="0" smtClean="0"/>
              <a:t>》</a:t>
            </a:r>
            <a:r>
              <a:rPr lang="en-US" altLang="zh-CN" sz="32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D</a:t>
            </a:r>
            <a:r>
              <a:rPr lang="zh-CN" altLang="zh-CN" sz="3200" dirty="0"/>
              <a:t>、历代帝王图</a:t>
            </a:r>
            <a:r>
              <a:rPr lang="zh-CN" altLang="zh-CN" sz="3200" dirty="0" smtClean="0"/>
              <a:t>》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6444208" y="836712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C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8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548680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21</a:t>
            </a:r>
            <a:r>
              <a:rPr lang="en-US" altLang="zh-CN" sz="3200" b="1" dirty="0" smtClean="0"/>
              <a:t>.“</a:t>
            </a:r>
            <a:r>
              <a:rPr lang="zh-CN" altLang="zh-CN" sz="3200" b="1" dirty="0"/>
              <a:t>天时不如地利，地利不如人和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出自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《孟子》</a:t>
            </a:r>
            <a:r>
              <a:rPr lang="en-US" altLang="zh-CN" sz="3200" dirty="0" smtClean="0"/>
              <a:t>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、《庄子》</a:t>
            </a:r>
          </a:p>
        </p:txBody>
      </p:sp>
      <p:sp>
        <p:nvSpPr>
          <p:cNvPr id="3" name="矩形 2"/>
          <p:cNvSpPr/>
          <p:nvPr/>
        </p:nvSpPr>
        <p:spPr>
          <a:xfrm>
            <a:off x="755576" y="2204864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出自</a:t>
            </a:r>
            <a:r>
              <a:rPr lang="zh-CN" altLang="zh-CN" sz="2800" dirty="0"/>
              <a:t>《孟子</a:t>
            </a:r>
            <a:r>
              <a:rPr lang="en-US" altLang="zh-CN" sz="2800" dirty="0"/>
              <a:t>·</a:t>
            </a:r>
            <a:r>
              <a:rPr lang="zh-CN" altLang="zh-CN" sz="2800" dirty="0"/>
              <a:t>公孙丑下》。有利的时机和气候不如有利的地势，有利的地势不如人的齐心协力。</a:t>
            </a:r>
          </a:p>
        </p:txBody>
      </p:sp>
      <p:sp>
        <p:nvSpPr>
          <p:cNvPr id="4" name="矩形 3"/>
          <p:cNvSpPr/>
          <p:nvPr/>
        </p:nvSpPr>
        <p:spPr>
          <a:xfrm>
            <a:off x="7989098" y="711225"/>
            <a:ext cx="702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>
                <a:solidFill>
                  <a:srgbClr val="2B2B2B"/>
                </a:solidFill>
                <a:latin typeface="华文楷体"/>
              </a:rPr>
              <a:t>(A)</a:t>
            </a:r>
            <a:endParaRPr lang="zh-CN" altLang="en-US" sz="3200" dirty="0">
              <a:solidFill>
                <a:prstClr val="black"/>
              </a:solidFill>
              <a:latin typeface="华文楷体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3933056"/>
            <a:ext cx="75847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22.</a:t>
            </a:r>
            <a:r>
              <a:rPr lang="zh-CN" altLang="en-US" sz="3200" b="1" dirty="0" smtClean="0"/>
              <a:t>我国书法艺术博大精深，请问“欧体”是指谁的字体？</a:t>
            </a:r>
            <a:endParaRPr lang="en-US" altLang="zh-CN" sz="32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A</a:t>
            </a:r>
            <a:r>
              <a:rPr lang="zh-CN" altLang="en-US" sz="3200" dirty="0" smtClean="0"/>
              <a:t>、欧阳修        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、欧阳询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755549" y="4409888"/>
            <a:ext cx="702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>
                <a:solidFill>
                  <a:srgbClr val="2B2B2B"/>
                </a:solidFill>
                <a:latin typeface="华文楷体"/>
              </a:rPr>
              <a:t>(A)</a:t>
            </a:r>
            <a:endParaRPr lang="zh-CN" altLang="en-US" sz="3200" dirty="0">
              <a:solidFill>
                <a:prstClr val="black"/>
              </a:solidFill>
              <a:latin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4560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0688"/>
            <a:ext cx="820891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3200" b="1" dirty="0" smtClean="0"/>
              <a:t>23.</a:t>
            </a:r>
            <a:r>
              <a:rPr lang="zh-CN" altLang="en-US" sz="3200" b="1" dirty="0"/>
              <a:t>文学史</a:t>
            </a:r>
            <a:r>
              <a:rPr lang="zh-CN" altLang="en-US" sz="3200" b="1" dirty="0" smtClean="0"/>
              <a:t>上被称作“小李杜”的是杜牧和谁？</a:t>
            </a:r>
            <a:endParaRPr lang="en-US" altLang="zh-CN" sz="3200" b="1" dirty="0" smtClean="0"/>
          </a:p>
          <a:p>
            <a:pPr>
              <a:lnSpc>
                <a:spcPts val="6000"/>
              </a:lnSpc>
            </a:pPr>
            <a:r>
              <a:rPr lang="en-US" altLang="zh-CN" sz="3200" dirty="0" smtClean="0"/>
              <a:t>      </a:t>
            </a:r>
          </a:p>
          <a:p>
            <a:pPr>
              <a:lnSpc>
                <a:spcPts val="6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en-US" sz="3200" dirty="0" smtClean="0"/>
              <a:t>、李贺  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、李商隐</a:t>
            </a:r>
            <a:endParaRPr lang="en-US" altLang="zh-CN" sz="3200" dirty="0" smtClean="0"/>
          </a:p>
          <a:p>
            <a:pPr>
              <a:lnSpc>
                <a:spcPts val="6000"/>
              </a:lnSpc>
            </a:pPr>
            <a:r>
              <a:rPr lang="en-US" altLang="zh-CN" sz="3200" b="1" dirty="0" smtClean="0"/>
              <a:t>24.</a:t>
            </a:r>
            <a:r>
              <a:rPr lang="zh-CN" altLang="en-US" sz="3200" b="1" dirty="0" smtClean="0"/>
              <a:t>“大禹治水”的故事家喻户晓，大禹治理的是哪个流域的洪水</a:t>
            </a:r>
            <a:r>
              <a:rPr lang="en-US" altLang="zh-CN" sz="3200" b="1" dirty="0" smtClean="0"/>
              <a:t>?</a:t>
            </a:r>
          </a:p>
          <a:p>
            <a:pPr>
              <a:lnSpc>
                <a:spcPts val="6000"/>
              </a:lnSpc>
            </a:pPr>
            <a:r>
              <a:rPr lang="en-US" altLang="zh-CN" sz="3200" dirty="0"/>
              <a:t>  </a:t>
            </a:r>
            <a:r>
              <a:rPr lang="en-US" altLang="zh-CN" sz="3200" dirty="0" smtClean="0"/>
              <a:t>    A</a:t>
            </a:r>
            <a:r>
              <a:rPr lang="zh-CN" altLang="en-US" sz="3200" dirty="0" smtClean="0"/>
              <a:t>、长江流域  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、黄河流域</a:t>
            </a:r>
            <a:endParaRPr lang="en-US" altLang="zh-CN" sz="3200" dirty="0" smtClean="0"/>
          </a:p>
          <a:p>
            <a:pPr>
              <a:lnSpc>
                <a:spcPts val="6000"/>
              </a:lnSpc>
            </a:pPr>
            <a:r>
              <a:rPr lang="en-US" altLang="zh-CN" sz="3200" b="1" dirty="0" smtClean="0"/>
              <a:t>25.</a:t>
            </a:r>
            <a:r>
              <a:rPr lang="zh-CN" altLang="en-US" sz="3200" b="1" dirty="0" smtClean="0"/>
              <a:t>古代宫殿大门前成对的石狮一般都是：</a:t>
            </a:r>
            <a:endParaRPr lang="en-US" altLang="zh-CN" sz="3200" b="1" dirty="0" smtClean="0"/>
          </a:p>
          <a:p>
            <a:pPr>
              <a:lnSpc>
                <a:spcPts val="6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en-US" sz="3200" dirty="0" smtClean="0"/>
              <a:t>、</a:t>
            </a:r>
            <a:r>
              <a:rPr lang="zh-CN" altLang="en-US" sz="3200" dirty="0"/>
              <a:t>左雄右</a:t>
            </a:r>
            <a:r>
              <a:rPr lang="zh-CN" altLang="en-US" sz="3200" dirty="0" smtClean="0"/>
              <a:t>雌    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</a:t>
            </a:r>
            <a:r>
              <a:rPr lang="zh-CN" altLang="en-US" sz="3200" dirty="0"/>
              <a:t>左雌右雄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46419" y="1484784"/>
            <a:ext cx="1257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283968" y="3861048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en-US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96336" y="5373216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en-US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54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35292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26.</a:t>
            </a:r>
            <a:r>
              <a:rPr lang="zh-CN" altLang="en-US" sz="3200" b="1" dirty="0" smtClean="0"/>
              <a:t>“结发”在古时是指结婚时：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en-US" sz="3200" dirty="0" smtClean="0"/>
              <a:t>、丈夫把头发束起来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B</a:t>
            </a:r>
            <a:r>
              <a:rPr lang="zh-CN" altLang="en-US" sz="3200" dirty="0" smtClean="0"/>
              <a:t>、妻子把头发束起来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C</a:t>
            </a:r>
            <a:r>
              <a:rPr lang="zh-CN" altLang="en-US" sz="3200" dirty="0" smtClean="0"/>
              <a:t>、把夫妻头发束在一起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b="1" dirty="0" smtClean="0"/>
              <a:t>27.</a:t>
            </a:r>
            <a:r>
              <a:rPr lang="zh-CN" altLang="en-US" sz="3200" b="1" dirty="0" smtClean="0"/>
              <a:t>“鄂尔多斯”在蒙古语中是什么意思？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en-US" sz="3200" dirty="0" smtClean="0"/>
              <a:t>、大草原     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、盛产羊毛的地方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C</a:t>
            </a:r>
            <a:r>
              <a:rPr lang="zh-CN" altLang="en-US" sz="3200" dirty="0" smtClean="0"/>
              <a:t>、众多宫殿      </a:t>
            </a:r>
            <a:r>
              <a:rPr lang="en-US" altLang="zh-CN" sz="3200" dirty="0" smtClean="0"/>
              <a:t>D</a:t>
            </a:r>
            <a:r>
              <a:rPr lang="zh-CN" altLang="en-US" sz="3200" dirty="0" smtClean="0"/>
              <a:t>、美丽的地方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 smtClean="0"/>
              <a:t>28.《</a:t>
            </a:r>
            <a:r>
              <a:rPr lang="zh-CN" altLang="en-US" sz="3200" b="1" dirty="0" smtClean="0"/>
              <a:t>西游记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中唐僧的原型是：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A</a:t>
            </a:r>
            <a:r>
              <a:rPr lang="zh-CN" altLang="en-US" sz="3200" dirty="0" smtClean="0"/>
              <a:t>、玄奘           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、鉴真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284416" y="417442"/>
            <a:ext cx="1236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C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284416" y="558924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en-US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0173" y="3338413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C</a:t>
            </a:r>
            <a:r>
              <a:rPr lang="zh-CN" altLang="en-US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03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20688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29.</a:t>
            </a:r>
            <a:r>
              <a:rPr lang="zh-CN" altLang="en-US" sz="3200" b="1" dirty="0" smtClean="0"/>
              <a:t>唐代诗人贾岛“二句三年得，一吟双泪流”的诗句是：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A</a:t>
            </a:r>
            <a:r>
              <a:rPr lang="zh-CN" altLang="en-US" sz="3200" dirty="0" smtClean="0"/>
              <a:t>、独行潭底影，数息树边身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B</a:t>
            </a:r>
            <a:r>
              <a:rPr lang="zh-CN" altLang="en-US" sz="3200" dirty="0" smtClean="0"/>
              <a:t>、鸟宿池边树，僧敲月下门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489366" y="1559407"/>
            <a:ext cx="12618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/>
              <a:t>A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08922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574846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30</a:t>
            </a:r>
            <a:r>
              <a:rPr lang="en-US" altLang="zh-CN" sz="2800" b="1" dirty="0">
                <a:latin typeface="+mn-ea"/>
              </a:rPr>
              <a:t>.</a:t>
            </a:r>
            <a:r>
              <a:rPr lang="zh-CN" altLang="zh-CN" sz="2800" b="1" dirty="0" smtClean="0">
                <a:latin typeface="+mn-ea"/>
              </a:rPr>
              <a:t>我国</a:t>
            </a:r>
            <a:r>
              <a:rPr lang="zh-CN" altLang="zh-CN" sz="2800" b="1" dirty="0">
                <a:latin typeface="+mn-ea"/>
              </a:rPr>
              <a:t>传统表示次序的</a:t>
            </a:r>
            <a:r>
              <a:rPr lang="en-US" altLang="zh-CN" sz="2800" b="1" dirty="0">
                <a:latin typeface="+mn-ea"/>
              </a:rPr>
              <a:t>“</a:t>
            </a:r>
            <a:r>
              <a:rPr lang="zh-CN" altLang="zh-CN" sz="2800" b="1" dirty="0">
                <a:latin typeface="+mn-ea"/>
              </a:rPr>
              <a:t>天干</a:t>
            </a:r>
            <a:r>
              <a:rPr lang="en-US" altLang="zh-CN" sz="2800" b="1" dirty="0">
                <a:latin typeface="+mn-ea"/>
              </a:rPr>
              <a:t>”</a:t>
            </a:r>
            <a:r>
              <a:rPr lang="zh-CN" altLang="zh-CN" sz="2800" b="1" dirty="0">
                <a:latin typeface="+mn-ea"/>
              </a:rPr>
              <a:t>共有几个字？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432181"/>
            <a:ext cx="59046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A</a:t>
            </a:r>
            <a:r>
              <a:rPr lang="zh-CN" altLang="zh-CN" sz="3200" dirty="0"/>
              <a:t>、十个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、十二个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96336" y="588007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(  A   )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293955"/>
            <a:ext cx="8964488" cy="528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zh-CN" sz="2800" b="1" dirty="0" smtClean="0">
                <a:solidFill>
                  <a:srgbClr val="FF0000"/>
                </a:solidFill>
              </a:rPr>
              <a:t>十天干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:</a:t>
            </a:r>
            <a:r>
              <a:rPr lang="zh-CN" altLang="zh-CN" sz="2800" dirty="0" smtClean="0"/>
              <a:t>甲</a:t>
            </a:r>
            <a:r>
              <a:rPr lang="zh-CN" altLang="zh-CN" sz="2800" dirty="0"/>
              <a:t>（</a:t>
            </a:r>
            <a:r>
              <a:rPr lang="en-US" altLang="zh-CN" sz="2800" dirty="0" err="1"/>
              <a:t>jiǎ</a:t>
            </a:r>
            <a:r>
              <a:rPr lang="zh-CN" altLang="zh-CN" sz="2800" dirty="0"/>
              <a:t>）、乙</a:t>
            </a:r>
            <a:r>
              <a:rPr lang="en-US" altLang="zh-CN" sz="2800" dirty="0"/>
              <a:t>( </a:t>
            </a:r>
            <a:r>
              <a:rPr lang="en-US" altLang="zh-CN" sz="2800" dirty="0" err="1"/>
              <a:t>yǐ</a:t>
            </a:r>
            <a:r>
              <a:rPr lang="en-US" altLang="zh-CN" sz="2800" dirty="0"/>
              <a:t>)</a:t>
            </a:r>
            <a:r>
              <a:rPr lang="zh-CN" altLang="zh-CN" sz="2800" dirty="0"/>
              <a:t>、丙</a:t>
            </a:r>
            <a:r>
              <a:rPr lang="en-US" altLang="zh-CN" sz="2800" dirty="0"/>
              <a:t>(</a:t>
            </a:r>
            <a:r>
              <a:rPr lang="en-US" altLang="zh-CN" sz="2800" dirty="0" err="1"/>
              <a:t>bǐng</a:t>
            </a:r>
            <a:r>
              <a:rPr lang="en-US" altLang="zh-CN" sz="2800" dirty="0"/>
              <a:t>)</a:t>
            </a:r>
            <a:r>
              <a:rPr lang="zh-CN" altLang="zh-CN" sz="2800" dirty="0"/>
              <a:t>、丁</a:t>
            </a:r>
            <a:r>
              <a:rPr lang="en-US" altLang="zh-CN" sz="2800" dirty="0"/>
              <a:t>(</a:t>
            </a:r>
            <a:r>
              <a:rPr lang="en-US" altLang="zh-CN" sz="2800" dirty="0" err="1"/>
              <a:t>dīng</a:t>
            </a:r>
            <a:r>
              <a:rPr lang="en-US" altLang="zh-CN" sz="2800" dirty="0"/>
              <a:t>)</a:t>
            </a:r>
            <a:r>
              <a:rPr lang="zh-CN" altLang="zh-CN" sz="2800" dirty="0"/>
              <a:t>、戊</a:t>
            </a:r>
            <a:r>
              <a:rPr lang="en-US" altLang="zh-CN" sz="2800" dirty="0"/>
              <a:t>(</a:t>
            </a:r>
            <a:r>
              <a:rPr lang="en-US" altLang="zh-CN" sz="2800" dirty="0" err="1"/>
              <a:t>wù</a:t>
            </a:r>
            <a:r>
              <a:rPr lang="en-US" altLang="zh-CN" sz="2800" dirty="0"/>
              <a:t>)</a:t>
            </a:r>
            <a:r>
              <a:rPr lang="zh-CN" altLang="zh-CN" sz="2800" dirty="0"/>
              <a:t>、己</a:t>
            </a:r>
            <a:r>
              <a:rPr lang="en-US" altLang="zh-CN" sz="2800" dirty="0"/>
              <a:t>(</a:t>
            </a:r>
            <a:r>
              <a:rPr lang="en-US" altLang="zh-CN" sz="2800" dirty="0" err="1"/>
              <a:t>jǐ</a:t>
            </a:r>
            <a:r>
              <a:rPr lang="en-US" altLang="zh-CN" sz="2800" dirty="0"/>
              <a:t>)</a:t>
            </a:r>
            <a:r>
              <a:rPr lang="zh-CN" altLang="zh-CN" sz="2800" dirty="0"/>
              <a:t>、庚</a:t>
            </a:r>
            <a:r>
              <a:rPr lang="en-US" altLang="zh-CN" sz="2800" dirty="0"/>
              <a:t>(</a:t>
            </a:r>
            <a:r>
              <a:rPr lang="en-US" altLang="zh-CN" sz="2800" dirty="0" err="1"/>
              <a:t>gēng</a:t>
            </a:r>
            <a:r>
              <a:rPr lang="en-US" altLang="zh-CN" sz="2800" dirty="0"/>
              <a:t>)</a:t>
            </a:r>
            <a:r>
              <a:rPr lang="zh-CN" altLang="zh-CN" sz="2800" dirty="0"/>
              <a:t>、辛</a:t>
            </a:r>
            <a:r>
              <a:rPr lang="en-US" altLang="zh-CN" sz="2800" dirty="0"/>
              <a:t>(</a:t>
            </a:r>
            <a:r>
              <a:rPr lang="en-US" altLang="zh-CN" sz="2800" dirty="0" err="1"/>
              <a:t>xīn</a:t>
            </a:r>
            <a:r>
              <a:rPr lang="en-US" altLang="zh-CN" sz="2800" dirty="0"/>
              <a:t>)</a:t>
            </a:r>
            <a:r>
              <a:rPr lang="zh-CN" altLang="zh-CN" sz="2800" dirty="0"/>
              <a:t>、壬</a:t>
            </a:r>
            <a:r>
              <a:rPr lang="en-US" altLang="zh-CN" sz="2800" dirty="0"/>
              <a:t>(</a:t>
            </a:r>
            <a:r>
              <a:rPr lang="en-US" altLang="zh-CN" sz="2800" dirty="0" err="1"/>
              <a:t>rén</a:t>
            </a:r>
            <a:r>
              <a:rPr lang="en-US" altLang="zh-CN" sz="2800" dirty="0"/>
              <a:t>)</a:t>
            </a:r>
            <a:r>
              <a:rPr lang="zh-CN" altLang="zh-CN" sz="2800" dirty="0"/>
              <a:t>、癸</a:t>
            </a:r>
            <a:r>
              <a:rPr lang="en-US" altLang="zh-CN" sz="2800" dirty="0"/>
              <a:t>(</a:t>
            </a:r>
            <a:r>
              <a:rPr lang="en-US" altLang="zh-CN" sz="2800" dirty="0" err="1"/>
              <a:t>guǐ</a:t>
            </a:r>
            <a:r>
              <a:rPr lang="en-US" altLang="zh-CN" sz="2800" dirty="0"/>
              <a:t>)</a:t>
            </a:r>
            <a:r>
              <a:rPr lang="zh-CN" altLang="zh-CN" sz="2800" dirty="0"/>
              <a:t>。</a:t>
            </a:r>
          </a:p>
          <a:p>
            <a:pPr>
              <a:lnSpc>
                <a:spcPts val="4500"/>
              </a:lnSpc>
            </a:pPr>
            <a:r>
              <a:rPr lang="zh-CN" altLang="zh-CN" sz="2800" dirty="0">
                <a:solidFill>
                  <a:srgbClr val="FF0000"/>
                </a:solidFill>
              </a:rPr>
              <a:t>十二</a:t>
            </a:r>
            <a:r>
              <a:rPr lang="zh-CN" altLang="zh-CN" sz="2800" dirty="0" smtClean="0">
                <a:solidFill>
                  <a:srgbClr val="FF0000"/>
                </a:solidFill>
              </a:rPr>
              <a:t>地支</a:t>
            </a:r>
            <a:r>
              <a:rPr lang="en-US" altLang="zh-CN" sz="2800" dirty="0" smtClean="0">
                <a:solidFill>
                  <a:srgbClr val="FF0000"/>
                </a:solidFill>
              </a:rPr>
              <a:t>:</a:t>
            </a:r>
            <a:r>
              <a:rPr lang="zh-CN" altLang="zh-CN" sz="2800" dirty="0" smtClean="0"/>
              <a:t>子</a:t>
            </a:r>
            <a:r>
              <a:rPr lang="en-US" altLang="zh-CN" sz="2800" dirty="0"/>
              <a:t>(</a:t>
            </a:r>
            <a:r>
              <a:rPr lang="en-US" altLang="zh-CN" sz="2800" dirty="0" err="1"/>
              <a:t>zǐ</a:t>
            </a:r>
            <a:r>
              <a:rPr lang="en-US" altLang="zh-CN" sz="2800" dirty="0"/>
              <a:t>)</a:t>
            </a:r>
            <a:r>
              <a:rPr lang="zh-CN" altLang="zh-CN" sz="2800" dirty="0"/>
              <a:t>、丑</a:t>
            </a:r>
            <a:r>
              <a:rPr lang="en-US" altLang="zh-CN" sz="2800" dirty="0"/>
              <a:t>(</a:t>
            </a:r>
            <a:r>
              <a:rPr lang="en-US" altLang="zh-CN" sz="2800" dirty="0" err="1"/>
              <a:t>chǒu</a:t>
            </a:r>
            <a:r>
              <a:rPr lang="en-US" altLang="zh-CN" sz="2800" dirty="0"/>
              <a:t>)</a:t>
            </a:r>
            <a:r>
              <a:rPr lang="zh-CN" altLang="zh-CN" sz="2800" dirty="0"/>
              <a:t>、寅</a:t>
            </a:r>
            <a:r>
              <a:rPr lang="en-US" altLang="zh-CN" sz="2800" dirty="0"/>
              <a:t>(</a:t>
            </a:r>
            <a:r>
              <a:rPr lang="en-US" altLang="zh-CN" sz="2800" dirty="0" err="1"/>
              <a:t>yín</a:t>
            </a:r>
            <a:r>
              <a:rPr lang="en-US" altLang="zh-CN" sz="2800" dirty="0"/>
              <a:t>)</a:t>
            </a:r>
            <a:r>
              <a:rPr lang="zh-CN" altLang="zh-CN" sz="2800" dirty="0"/>
              <a:t>、卯</a:t>
            </a:r>
            <a:r>
              <a:rPr lang="en-US" altLang="zh-CN" sz="2800" dirty="0"/>
              <a:t>(</a:t>
            </a:r>
            <a:r>
              <a:rPr lang="en-US" altLang="zh-CN" sz="2800" dirty="0" err="1"/>
              <a:t>mǎo</a:t>
            </a:r>
            <a:r>
              <a:rPr lang="en-US" altLang="zh-CN" sz="2800" dirty="0"/>
              <a:t>)</a:t>
            </a:r>
            <a:r>
              <a:rPr lang="zh-CN" altLang="zh-CN" sz="2800" dirty="0"/>
              <a:t>、辰</a:t>
            </a:r>
            <a:r>
              <a:rPr lang="en-US" altLang="zh-CN" sz="2800" dirty="0"/>
              <a:t>(</a:t>
            </a:r>
            <a:r>
              <a:rPr lang="en-US" altLang="zh-CN" sz="2800" dirty="0" err="1"/>
              <a:t>chén</a:t>
            </a:r>
            <a:r>
              <a:rPr lang="en-US" altLang="zh-CN" sz="2800" dirty="0"/>
              <a:t>)</a:t>
            </a:r>
            <a:r>
              <a:rPr lang="zh-CN" altLang="zh-CN" sz="2800" dirty="0"/>
              <a:t>、巳</a:t>
            </a:r>
            <a:r>
              <a:rPr lang="en-US" altLang="zh-CN" sz="2800" dirty="0"/>
              <a:t>(</a:t>
            </a:r>
            <a:r>
              <a:rPr lang="en-US" altLang="zh-CN" sz="2800" dirty="0" err="1"/>
              <a:t>sì</a:t>
            </a:r>
            <a:r>
              <a:rPr lang="en-US" altLang="zh-CN" sz="2800" dirty="0"/>
              <a:t>)</a:t>
            </a:r>
            <a:r>
              <a:rPr lang="zh-CN" altLang="zh-CN" sz="2800" dirty="0"/>
              <a:t>、午</a:t>
            </a:r>
            <a:r>
              <a:rPr lang="en-US" altLang="zh-CN" sz="2800" dirty="0"/>
              <a:t>(</a:t>
            </a:r>
            <a:r>
              <a:rPr lang="en-US" altLang="zh-CN" sz="2800" dirty="0" err="1"/>
              <a:t>wǔ</a:t>
            </a:r>
            <a:r>
              <a:rPr lang="en-US" altLang="zh-CN" sz="2800" dirty="0"/>
              <a:t>)</a:t>
            </a:r>
            <a:r>
              <a:rPr lang="zh-CN" altLang="zh-CN" sz="2800" dirty="0"/>
              <a:t>、未</a:t>
            </a:r>
            <a:r>
              <a:rPr lang="en-US" altLang="zh-CN" sz="2800" dirty="0"/>
              <a:t>(</a:t>
            </a:r>
            <a:r>
              <a:rPr lang="en-US" altLang="zh-CN" sz="2800" dirty="0" err="1"/>
              <a:t>wèi</a:t>
            </a:r>
            <a:r>
              <a:rPr lang="en-US" altLang="zh-CN" sz="2800" dirty="0"/>
              <a:t>)</a:t>
            </a:r>
            <a:r>
              <a:rPr lang="zh-CN" altLang="zh-CN" sz="2800" dirty="0"/>
              <a:t>、申</a:t>
            </a:r>
            <a:r>
              <a:rPr lang="en-US" altLang="zh-CN" sz="2800" dirty="0"/>
              <a:t>(</a:t>
            </a:r>
            <a:r>
              <a:rPr lang="en-US" altLang="zh-CN" sz="2800" dirty="0" err="1"/>
              <a:t>shēn</a:t>
            </a:r>
            <a:r>
              <a:rPr lang="en-US" altLang="zh-CN" sz="2800" dirty="0"/>
              <a:t>)</a:t>
            </a:r>
            <a:r>
              <a:rPr lang="zh-CN" altLang="zh-CN" sz="2800" dirty="0"/>
              <a:t>、酉</a:t>
            </a:r>
            <a:r>
              <a:rPr lang="en-US" altLang="zh-CN" sz="2800" dirty="0"/>
              <a:t>(</a:t>
            </a:r>
            <a:r>
              <a:rPr lang="en-US" altLang="zh-CN" sz="2800" dirty="0" err="1"/>
              <a:t>yǒu</a:t>
            </a:r>
            <a:r>
              <a:rPr lang="en-US" altLang="zh-CN" sz="2800" dirty="0"/>
              <a:t>)</a:t>
            </a:r>
            <a:r>
              <a:rPr lang="zh-CN" altLang="zh-CN" sz="2800" dirty="0"/>
              <a:t>、戌</a:t>
            </a:r>
            <a:r>
              <a:rPr lang="en-US" altLang="zh-CN" sz="2800" dirty="0"/>
              <a:t>(</a:t>
            </a:r>
            <a:r>
              <a:rPr lang="en-US" altLang="zh-CN" sz="2800" dirty="0" err="1"/>
              <a:t>xū</a:t>
            </a:r>
            <a:r>
              <a:rPr lang="en-US" altLang="zh-CN" sz="2800" dirty="0"/>
              <a:t>)</a:t>
            </a:r>
            <a:r>
              <a:rPr lang="zh-CN" altLang="zh-CN" sz="2800" dirty="0"/>
              <a:t>、亥</a:t>
            </a:r>
            <a:r>
              <a:rPr lang="en-US" altLang="zh-CN" sz="2800" dirty="0"/>
              <a:t>(</a:t>
            </a:r>
            <a:r>
              <a:rPr lang="en-US" altLang="zh-CN" sz="2800" dirty="0" err="1"/>
              <a:t>hài</a:t>
            </a:r>
            <a:r>
              <a:rPr lang="en-US" altLang="zh-CN" sz="2800" dirty="0"/>
              <a:t>)</a:t>
            </a:r>
            <a:r>
              <a:rPr lang="zh-CN" altLang="zh-CN" sz="2800" dirty="0"/>
              <a:t>。</a:t>
            </a:r>
          </a:p>
          <a:p>
            <a:pPr>
              <a:lnSpc>
                <a:spcPts val="4500"/>
              </a:lnSpc>
            </a:pPr>
            <a:r>
              <a:rPr lang="zh-CN" altLang="zh-CN" sz="2800" dirty="0"/>
              <a:t>天干五行分为阴与阳，具体是：甲木、乙木、丙火、丁火、戊土、己土、庚金、辛金、壬水、癸水，其中甲 丙 戊庚壬为阳性，乙丁己辛癸为阴性。</a:t>
            </a:r>
          </a:p>
          <a:p>
            <a:pPr>
              <a:lnSpc>
                <a:spcPts val="4500"/>
              </a:lnSpc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3422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44408" y="560331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被</a:t>
            </a:r>
            <a:r>
              <a:rPr lang="zh-CN" altLang="zh-CN" sz="3200" b="1" dirty="0"/>
              <a:t>誉为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万国之园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</a:t>
            </a:r>
            <a:r>
              <a:rPr lang="zh-CN" altLang="zh-CN" sz="3200" b="1" dirty="0" smtClean="0"/>
              <a:t>是</a:t>
            </a:r>
            <a:r>
              <a:rPr lang="zh-CN" altLang="en-US" sz="3200" b="1" dirty="0">
                <a:sym typeface="Wingdings" pitchFamily="2" charset="2"/>
              </a:rPr>
              <a:t>：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76806" y="1817775"/>
            <a:ext cx="468052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</a:t>
            </a:r>
            <a:r>
              <a:rPr lang="zh-CN" altLang="zh-CN" sz="2800" dirty="0" smtClean="0"/>
              <a:t>颐和园</a:t>
            </a:r>
            <a:r>
              <a:rPr lang="en-US" altLang="zh-CN" sz="2800" dirty="0" smtClean="0"/>
              <a:t>           </a:t>
            </a:r>
            <a:r>
              <a:rPr lang="en-US" altLang="zh-CN" sz="2800" dirty="0"/>
              <a:t>B</a:t>
            </a:r>
            <a:r>
              <a:rPr lang="zh-CN" altLang="zh-CN" sz="2800" dirty="0"/>
              <a:t>、 圆明园</a:t>
            </a:r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2351" y="3186554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32</a:t>
            </a:r>
            <a:r>
              <a:rPr lang="en-US" altLang="zh-CN" sz="2800" b="1" dirty="0"/>
              <a:t>.</a:t>
            </a:r>
            <a:r>
              <a:rPr lang="en-US" altLang="zh-CN" sz="2800" b="1" dirty="0" smtClean="0"/>
              <a:t>“</a:t>
            </a:r>
            <a:r>
              <a:rPr lang="zh-CN" altLang="zh-CN" sz="2800" b="1" dirty="0"/>
              <a:t>水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字属于下列哪种汉字构成方式？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4149080"/>
            <a:ext cx="489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、象形字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B </a:t>
            </a:r>
            <a:r>
              <a:rPr lang="zh-CN" altLang="zh-CN" sz="2800" dirty="0"/>
              <a:t>、表意字</a:t>
            </a:r>
          </a:p>
          <a:p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868144" y="59110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20272" y="318655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7395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476672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33</a:t>
            </a:r>
            <a:r>
              <a:rPr lang="en-US" altLang="zh-CN" sz="2800" b="1" dirty="0"/>
              <a:t>.</a:t>
            </a:r>
            <a:r>
              <a:rPr lang="zh-CN" altLang="zh-CN" sz="2800" b="1" dirty="0" smtClean="0"/>
              <a:t>现在我们常用</a:t>
            </a:r>
            <a:r>
              <a:rPr lang="en-US" altLang="zh-CN" sz="2800" b="1" dirty="0" smtClean="0"/>
              <a:t>“</a:t>
            </a:r>
            <a:r>
              <a:rPr lang="zh-CN" altLang="zh-CN" sz="2800" b="1" dirty="0" smtClean="0"/>
              <a:t>阳春白雪</a:t>
            </a:r>
            <a:r>
              <a:rPr lang="en-US" altLang="zh-CN" sz="2800" b="1" dirty="0" smtClean="0"/>
              <a:t>”</a:t>
            </a:r>
            <a:r>
              <a:rPr lang="zh-CN" altLang="zh-CN" sz="2800" b="1" dirty="0" smtClean="0"/>
              <a:t>和</a:t>
            </a:r>
            <a:r>
              <a:rPr lang="en-US" altLang="zh-CN" sz="2800" b="1" dirty="0" smtClean="0"/>
              <a:t>“</a:t>
            </a:r>
            <a:r>
              <a:rPr lang="zh-CN" altLang="zh-CN" sz="2800" b="1" dirty="0" smtClean="0"/>
              <a:t>下里巴人</a:t>
            </a:r>
            <a:r>
              <a:rPr lang="en-US" altLang="zh-CN" sz="2800" b="1" dirty="0" smtClean="0"/>
              <a:t>”</a:t>
            </a:r>
            <a:r>
              <a:rPr lang="zh-CN" altLang="zh-CN" sz="2800" b="1" dirty="0" smtClean="0"/>
              <a:t>指代高雅和通俗的文艺作品，请问这两个成语最初指的是什么？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50842" y="2138665"/>
            <a:ext cx="619268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A</a:t>
            </a:r>
            <a:r>
              <a:rPr lang="zh-CN" altLang="zh-CN" sz="2800" dirty="0"/>
              <a:t>、文章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   B</a:t>
            </a:r>
            <a:r>
              <a:rPr lang="zh-CN" altLang="zh-CN" sz="2800" dirty="0"/>
              <a:t>、画作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     C</a:t>
            </a:r>
            <a:r>
              <a:rPr lang="zh-CN" altLang="zh-CN" sz="2800" dirty="0"/>
              <a:t>、乐曲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3580227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</a:rPr>
              <a:t>34</a:t>
            </a:r>
            <a:r>
              <a:rPr lang="en-US" altLang="zh-CN" sz="2800" b="1" kern="100" dirty="0">
                <a:solidFill>
                  <a:srgbClr val="2B2B2B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2800" b="1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  <a:cs typeface="Times New Roman"/>
              </a:rPr>
              <a:t>京剧《贵妃醉酒》是根据哪部古代戏曲改编而成的？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31640" y="5013176"/>
            <a:ext cx="6552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</a:t>
            </a:r>
            <a:r>
              <a:rPr lang="zh-CN" altLang="zh-CN" sz="2800" dirty="0" smtClean="0"/>
              <a:t>《桃花扇》</a:t>
            </a:r>
            <a:r>
              <a:rPr lang="en-US" altLang="zh-CN" sz="2800" dirty="0" smtClean="0"/>
              <a:t>             B</a:t>
            </a:r>
            <a:r>
              <a:rPr lang="zh-CN" altLang="zh-CN" sz="2800" dirty="0"/>
              <a:t>、</a:t>
            </a:r>
            <a:r>
              <a:rPr lang="zh-CN" altLang="zh-CN" sz="2800" dirty="0" smtClean="0"/>
              <a:t>《长生殿》</a:t>
            </a:r>
            <a:endParaRPr lang="en-US" altLang="zh-CN" sz="2800" dirty="0" smtClean="0"/>
          </a:p>
          <a:p>
            <a:r>
              <a:rPr lang="en-US" altLang="zh-CN" sz="2800" dirty="0" smtClean="0"/>
              <a:t>C</a:t>
            </a:r>
            <a:r>
              <a:rPr lang="zh-CN" altLang="zh-CN" sz="2800" dirty="0"/>
              <a:t>、《牡丹亭》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      D</a:t>
            </a:r>
            <a:r>
              <a:rPr lang="zh-CN" altLang="zh-CN" sz="2800" dirty="0"/>
              <a:t>、《南柯梦》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1424" y="4011114"/>
            <a:ext cx="1071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B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63575" y="1338447"/>
            <a:ext cx="1104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C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39146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260648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/>
              <a:t>2</a:t>
            </a:r>
            <a:r>
              <a:rPr lang="en-US" altLang="zh-CN" sz="3200" b="1" dirty="0" smtClean="0"/>
              <a:t>. </a:t>
            </a:r>
            <a:r>
              <a:rPr lang="zh-CN" altLang="zh-CN" sz="3200" b="1" dirty="0" smtClean="0"/>
              <a:t>王先生</a:t>
            </a:r>
            <a:r>
              <a:rPr lang="zh-CN" altLang="zh-CN" sz="3200" b="1" dirty="0"/>
              <a:t>的</a:t>
            </a:r>
            <a:r>
              <a:rPr lang="en-US" altLang="zh-CN" sz="3200" b="1" dirty="0"/>
              <a:t>QQ</a:t>
            </a:r>
            <a:r>
              <a:rPr lang="zh-CN" altLang="zh-CN" sz="3200" b="1" dirty="0"/>
              <a:t>签名档最近改成了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庆祝弄璋之喜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，王先生近来的喜事是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/>
              <a:t>、新婚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搬家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C</a:t>
            </a:r>
            <a:r>
              <a:rPr lang="zh-CN" altLang="zh-CN" sz="3200" dirty="0"/>
              <a:t>、妻子生了个男孩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D</a:t>
            </a:r>
            <a:r>
              <a:rPr lang="zh-CN" altLang="zh-CN" sz="3200" dirty="0"/>
              <a:t>、考试</a:t>
            </a:r>
            <a:r>
              <a:rPr lang="zh-CN" altLang="zh-CN" sz="3200" dirty="0" smtClean="0"/>
              <a:t>通过</a:t>
            </a:r>
            <a:endParaRPr lang="zh-CN" altLang="zh-CN" sz="3200" dirty="0"/>
          </a:p>
        </p:txBody>
      </p:sp>
      <p:sp>
        <p:nvSpPr>
          <p:cNvPr id="5" name="矩形 4"/>
          <p:cNvSpPr/>
          <p:nvPr/>
        </p:nvSpPr>
        <p:spPr>
          <a:xfrm>
            <a:off x="611560" y="3811012"/>
            <a:ext cx="792088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000" dirty="0" smtClean="0">
                <a:solidFill>
                  <a:prstClr val="black"/>
                </a:solidFill>
              </a:rPr>
              <a:t>         “</a:t>
            </a:r>
            <a:r>
              <a:rPr lang="zh-CN" altLang="zh-CN" sz="3000" dirty="0">
                <a:solidFill>
                  <a:prstClr val="black"/>
                </a:solidFill>
              </a:rPr>
              <a:t>弄璋、弄瓦</a:t>
            </a:r>
            <a:r>
              <a:rPr lang="en-US" altLang="zh-CN" sz="3000" dirty="0">
                <a:solidFill>
                  <a:prstClr val="black"/>
                </a:solidFill>
              </a:rPr>
              <a:t>”</a:t>
            </a:r>
            <a:r>
              <a:rPr lang="zh-CN" altLang="zh-CN" sz="3000" dirty="0">
                <a:solidFill>
                  <a:prstClr val="black"/>
                </a:solidFill>
              </a:rPr>
              <a:t>典出《诗经</a:t>
            </a:r>
            <a:r>
              <a:rPr lang="en-US" altLang="zh-CN" sz="3000" dirty="0">
                <a:solidFill>
                  <a:prstClr val="black"/>
                </a:solidFill>
              </a:rPr>
              <a:t>·</a:t>
            </a:r>
            <a:r>
              <a:rPr lang="zh-CN" altLang="zh-CN" sz="3000" dirty="0">
                <a:solidFill>
                  <a:prstClr val="black"/>
                </a:solidFill>
              </a:rPr>
              <a:t>小雅</a:t>
            </a:r>
            <a:r>
              <a:rPr lang="en-US" altLang="zh-CN" sz="3000" dirty="0">
                <a:solidFill>
                  <a:prstClr val="black"/>
                </a:solidFill>
              </a:rPr>
              <a:t>·</a:t>
            </a:r>
            <a:r>
              <a:rPr lang="zh-CN" altLang="zh-CN" sz="3000" dirty="0">
                <a:solidFill>
                  <a:prstClr val="black"/>
                </a:solidFill>
              </a:rPr>
              <a:t>斯干》，</a:t>
            </a:r>
            <a:r>
              <a:rPr lang="en-US" altLang="zh-CN" sz="3000" dirty="0">
                <a:solidFill>
                  <a:prstClr val="black"/>
                </a:solidFill>
              </a:rPr>
              <a:t>“</a:t>
            </a:r>
            <a:r>
              <a:rPr lang="zh-CN" altLang="zh-CN" sz="3000" dirty="0">
                <a:solidFill>
                  <a:prstClr val="black"/>
                </a:solidFill>
              </a:rPr>
              <a:t>乃生男子，载寝之床，载衣之裳，载弄之璋。</a:t>
            </a:r>
            <a:r>
              <a:rPr lang="en-US" altLang="zh-CN" sz="3000" dirty="0">
                <a:solidFill>
                  <a:prstClr val="black"/>
                </a:solidFill>
              </a:rPr>
              <a:t>……</a:t>
            </a:r>
            <a:r>
              <a:rPr lang="zh-CN" altLang="zh-CN" sz="3000" dirty="0">
                <a:solidFill>
                  <a:prstClr val="black"/>
                </a:solidFill>
              </a:rPr>
              <a:t>乃生女子，载寝之地，载衣之裼，载弄之瓦。</a:t>
            </a:r>
            <a:r>
              <a:rPr lang="en-US" altLang="zh-CN" sz="3000" dirty="0">
                <a:solidFill>
                  <a:prstClr val="black"/>
                </a:solidFill>
              </a:rPr>
              <a:t>” </a:t>
            </a:r>
            <a:r>
              <a:rPr lang="zh-CN" altLang="zh-CN" sz="3000" dirty="0">
                <a:solidFill>
                  <a:prstClr val="black"/>
                </a:solidFill>
              </a:rPr>
              <a:t>璋是好的玉石；瓦是纺车上的零件。男孩弄璋、女孩弄瓦，实为重男轻女的说法</a:t>
            </a:r>
            <a:r>
              <a:rPr lang="zh-CN" altLang="zh-CN" sz="3000" dirty="0" smtClean="0">
                <a:solidFill>
                  <a:prstClr val="black"/>
                </a:solidFill>
              </a:rPr>
              <a:t>。</a:t>
            </a:r>
            <a:endParaRPr lang="zh-CN" altLang="zh-CN" sz="30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6096" y="1196752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>
                <a:solidFill>
                  <a:srgbClr val="2B2B2B"/>
                </a:solidFill>
                <a:latin typeface="Times New Roman"/>
                <a:ea typeface="宋体"/>
              </a:rPr>
              <a:t>(C)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1628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2882" y="1481937"/>
            <a:ext cx="80432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35</a:t>
            </a:r>
            <a:r>
              <a:rPr lang="en-US" altLang="zh-CN" sz="2800" b="1" dirty="0"/>
              <a:t>.</a:t>
            </a:r>
            <a:r>
              <a:rPr lang="zh-CN" altLang="zh-CN" sz="2800" b="1" dirty="0" smtClean="0"/>
              <a:t>道家</a:t>
            </a:r>
            <a:r>
              <a:rPr lang="zh-CN" altLang="zh-CN" sz="2800" b="1" dirty="0"/>
              <a:t>思想在我国影响深远，请问历史中的哪一时期最接近道家所主张的无为而治？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344150" y="2829469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 </a:t>
            </a:r>
            <a:r>
              <a:rPr lang="zh-CN" altLang="zh-CN" sz="2800" dirty="0"/>
              <a:t>、文景之治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       B</a:t>
            </a:r>
            <a:r>
              <a:rPr lang="zh-CN" altLang="zh-CN" sz="2800" dirty="0"/>
              <a:t>、光武</a:t>
            </a:r>
            <a:r>
              <a:rPr lang="zh-CN" altLang="zh-CN" sz="2800" dirty="0" smtClean="0"/>
              <a:t>中兴</a:t>
            </a:r>
            <a:endParaRPr lang="en-US" altLang="zh-CN" sz="2800" dirty="0" smtClean="0"/>
          </a:p>
          <a:p>
            <a:r>
              <a:rPr lang="en-US" altLang="zh-CN" sz="2800" dirty="0" smtClean="0"/>
              <a:t>C</a:t>
            </a:r>
            <a:r>
              <a:rPr lang="zh-CN" altLang="zh-CN" sz="2800" dirty="0"/>
              <a:t>、贞观之治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       D</a:t>
            </a:r>
            <a:r>
              <a:rPr lang="zh-CN" altLang="zh-CN" sz="2800" dirty="0"/>
              <a:t>、开无盛世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54057" y="1912824"/>
            <a:ext cx="1136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0977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3568" y="980728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36</a:t>
            </a:r>
            <a:r>
              <a:rPr lang="en-US" altLang="zh-CN" sz="2800" b="1" dirty="0"/>
              <a:t>.</a:t>
            </a:r>
            <a:r>
              <a:rPr lang="zh-CN" altLang="zh-CN" sz="2800" b="1" dirty="0" smtClean="0"/>
              <a:t>下面</a:t>
            </a:r>
            <a:r>
              <a:rPr lang="zh-CN" altLang="zh-CN" sz="2800" b="1" dirty="0"/>
              <a:t>哪句话出自</a:t>
            </a:r>
            <a:r>
              <a:rPr lang="zh-CN" altLang="zh-CN" sz="2800" b="1" dirty="0" smtClean="0"/>
              <a:t>《孟子》</a:t>
            </a:r>
            <a:r>
              <a:rPr lang="zh-CN" altLang="en-US" sz="2800" b="1" dirty="0" smtClean="0"/>
              <a:t>？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95985" y="1916832"/>
            <a:ext cx="68407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800" dirty="0">
                <a:solidFill>
                  <a:prstClr val="black"/>
                </a:solidFill>
              </a:rPr>
              <a:t>A</a:t>
            </a:r>
            <a:r>
              <a:rPr lang="zh-CN" altLang="zh-CN" sz="2800" dirty="0">
                <a:solidFill>
                  <a:prstClr val="black"/>
                </a:solidFill>
              </a:rPr>
              <a:t>、水能载舟，亦能覆舟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</a:p>
          <a:p>
            <a:pPr lvl="0"/>
            <a:r>
              <a:rPr lang="en-US" altLang="zh-CN" sz="2800" dirty="0">
                <a:solidFill>
                  <a:prstClr val="black"/>
                </a:solidFill>
              </a:rPr>
              <a:t>B</a:t>
            </a:r>
            <a:r>
              <a:rPr lang="zh-CN" altLang="zh-CN" sz="2800" dirty="0">
                <a:solidFill>
                  <a:prstClr val="black"/>
                </a:solidFill>
              </a:rPr>
              <a:t>、先天下之忧而忧，后天下之乐而乐</a:t>
            </a:r>
          </a:p>
          <a:p>
            <a:pPr lvl="0"/>
            <a:r>
              <a:rPr lang="en-US" altLang="zh-CN" sz="2800" dirty="0">
                <a:solidFill>
                  <a:prstClr val="black"/>
                </a:solidFill>
              </a:rPr>
              <a:t>C</a:t>
            </a:r>
            <a:r>
              <a:rPr lang="zh-CN" altLang="zh-CN" sz="2800" dirty="0">
                <a:solidFill>
                  <a:prstClr val="black"/>
                </a:solidFill>
              </a:rPr>
              <a:t>、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zh-CN" altLang="zh-CN" sz="2800" dirty="0">
                <a:solidFill>
                  <a:prstClr val="black"/>
                </a:solidFill>
              </a:rPr>
              <a:t>民惟邦本，本固邦宁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</a:p>
          <a:p>
            <a:pPr lvl="0"/>
            <a:r>
              <a:rPr lang="en-US" altLang="zh-CN" sz="2800" dirty="0">
                <a:solidFill>
                  <a:prstClr val="black"/>
                </a:solidFill>
              </a:rPr>
              <a:t>D </a:t>
            </a:r>
            <a:r>
              <a:rPr lang="zh-CN" altLang="en-US" sz="2800" dirty="0">
                <a:solidFill>
                  <a:prstClr val="black"/>
                </a:solidFill>
              </a:rPr>
              <a:t>、</a:t>
            </a:r>
            <a:r>
              <a:rPr lang="zh-CN" altLang="zh-CN" sz="2800" dirty="0">
                <a:solidFill>
                  <a:prstClr val="black"/>
                </a:solidFill>
              </a:rPr>
              <a:t>独乐乐，与人乐乐，熟乐？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8144" y="980728"/>
            <a:ext cx="1140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D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295985" y="4221088"/>
            <a:ext cx="66603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注：</a:t>
            </a:r>
            <a:r>
              <a:rPr lang="en-US" altLang="zh-CN" sz="2800" dirty="0" smtClean="0"/>
              <a:t>A</a:t>
            </a:r>
            <a:r>
              <a:rPr lang="zh-CN" altLang="zh-CN" sz="2800" dirty="0"/>
              <a:t>出自《荀子</a:t>
            </a:r>
            <a:r>
              <a:rPr lang="en-US" altLang="zh-CN" sz="2800" dirty="0"/>
              <a:t>.</a:t>
            </a:r>
            <a:r>
              <a:rPr lang="zh-CN" altLang="zh-CN" sz="2800" dirty="0"/>
              <a:t>哀公</a:t>
            </a:r>
            <a:r>
              <a:rPr lang="zh-CN" altLang="zh-CN" sz="2800" dirty="0" smtClean="0"/>
              <a:t>》</a:t>
            </a:r>
            <a:endParaRPr lang="en-US" altLang="zh-CN" sz="2800" dirty="0" smtClean="0"/>
          </a:p>
          <a:p>
            <a:r>
              <a:rPr lang="en-US" altLang="zh-CN" sz="2800" dirty="0" smtClean="0"/>
              <a:t>         B</a:t>
            </a:r>
            <a:r>
              <a:rPr lang="zh-CN" altLang="zh-CN" sz="2800" dirty="0"/>
              <a:t>出自宋</a:t>
            </a:r>
            <a:r>
              <a:rPr lang="en-US" altLang="zh-CN" sz="2800" dirty="0"/>
              <a:t>·</a:t>
            </a:r>
            <a:r>
              <a:rPr lang="zh-CN" altLang="zh-CN" sz="2800" dirty="0"/>
              <a:t>范仲淹</a:t>
            </a:r>
            <a:r>
              <a:rPr lang="zh-CN" altLang="zh-CN" sz="2800" dirty="0" smtClean="0"/>
              <a:t>《岳阳楼记》</a:t>
            </a:r>
            <a:endParaRPr lang="en-US" altLang="zh-CN" sz="2800" dirty="0" smtClean="0"/>
          </a:p>
          <a:p>
            <a:r>
              <a:rPr lang="en-US" altLang="zh-CN" sz="2800" dirty="0" smtClean="0">
                <a:solidFill>
                  <a:prstClr val="black"/>
                </a:solidFill>
              </a:rPr>
              <a:t>         C</a:t>
            </a:r>
            <a:r>
              <a:rPr lang="zh-CN" altLang="zh-CN" sz="2800" dirty="0" smtClean="0"/>
              <a:t>出自</a:t>
            </a:r>
            <a:r>
              <a:rPr lang="zh-CN" altLang="zh-CN" sz="2800" dirty="0"/>
              <a:t>《尚书》中的</a:t>
            </a:r>
            <a:r>
              <a:rPr lang="zh-CN" altLang="zh-CN" sz="2800" dirty="0" smtClean="0"/>
              <a:t>《五子之歌》</a:t>
            </a:r>
            <a:endParaRPr lang="en-US" altLang="zh-CN" sz="2800" dirty="0" smtClean="0"/>
          </a:p>
          <a:p>
            <a:r>
              <a:rPr lang="en-US" altLang="zh-CN" sz="2800" dirty="0" smtClean="0"/>
              <a:t>         D</a:t>
            </a:r>
            <a:r>
              <a:rPr lang="zh-CN" altLang="zh-CN" sz="2800" dirty="0"/>
              <a:t>读音</a:t>
            </a:r>
            <a:r>
              <a:rPr lang="en-US" altLang="zh-CN" sz="2800" dirty="0" err="1"/>
              <a:t>dú</a:t>
            </a:r>
            <a:r>
              <a:rPr lang="en-US" altLang="zh-CN" sz="2800" dirty="0"/>
              <a:t> </a:t>
            </a:r>
            <a:r>
              <a:rPr lang="en-US" altLang="zh-CN" sz="2800" dirty="0" err="1"/>
              <a:t>yuè</a:t>
            </a:r>
            <a:r>
              <a:rPr lang="en-US" altLang="zh-CN" sz="2800" dirty="0"/>
              <a:t> </a:t>
            </a:r>
            <a:r>
              <a:rPr lang="en-US" altLang="zh-CN" sz="2800" dirty="0" err="1"/>
              <a:t>lè,yǔ</a:t>
            </a:r>
            <a:r>
              <a:rPr lang="en-US" altLang="zh-CN" sz="2800" dirty="0"/>
              <a:t> </a:t>
            </a:r>
            <a:r>
              <a:rPr lang="en-US" altLang="zh-CN" sz="2800" dirty="0" err="1"/>
              <a:t>rén</a:t>
            </a:r>
            <a:r>
              <a:rPr lang="en-US" altLang="zh-CN" sz="2800" dirty="0"/>
              <a:t> </a:t>
            </a:r>
            <a:r>
              <a:rPr lang="en-US" altLang="zh-CN" sz="2800" dirty="0" err="1"/>
              <a:t>yuè</a:t>
            </a:r>
            <a:r>
              <a:rPr lang="en-US" altLang="zh-CN" sz="2800" dirty="0"/>
              <a:t> </a:t>
            </a:r>
            <a:r>
              <a:rPr lang="en-US" altLang="zh-CN" sz="2800" dirty="0" err="1"/>
              <a:t>lè,shū</a:t>
            </a:r>
            <a:r>
              <a:rPr lang="en-US" altLang="zh-CN" sz="2800" dirty="0"/>
              <a:t> </a:t>
            </a:r>
            <a:r>
              <a:rPr lang="en-US" altLang="zh-CN" sz="2800" dirty="0" err="1"/>
              <a:t>lè</a:t>
            </a:r>
            <a:r>
              <a:rPr lang="en-US" altLang="zh-CN" sz="2800" dirty="0"/>
              <a:t>?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9315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0291" y="661157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37</a:t>
            </a:r>
            <a:r>
              <a:rPr lang="en-US" altLang="zh-CN" sz="3600" b="1" dirty="0"/>
              <a:t>.</a:t>
            </a:r>
            <a:r>
              <a:rPr lang="zh-CN" altLang="zh-CN" sz="3600" b="1" dirty="0" smtClean="0"/>
              <a:t>下列</a:t>
            </a:r>
            <a:r>
              <a:rPr lang="zh-CN" altLang="zh-CN" sz="3600" b="1" dirty="0"/>
              <a:t>哪个不是北京的别称？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59632" y="1628799"/>
            <a:ext cx="525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A</a:t>
            </a:r>
            <a:r>
              <a:rPr lang="zh-CN" altLang="zh-CN" sz="3200" dirty="0"/>
              <a:t>、大都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    B</a:t>
            </a:r>
            <a:r>
              <a:rPr lang="zh-CN" altLang="zh-CN" sz="3200" dirty="0"/>
              <a:t>、中都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C </a:t>
            </a:r>
            <a:r>
              <a:rPr lang="zh-CN" altLang="zh-CN" sz="3200" dirty="0"/>
              <a:t>、上都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    D</a:t>
            </a:r>
            <a:r>
              <a:rPr lang="zh-CN" altLang="zh-CN" sz="3200" dirty="0"/>
              <a:t>、 南京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70915" y="691934"/>
            <a:ext cx="1088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C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3356992"/>
            <a:ext cx="66967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注：</a:t>
            </a:r>
            <a:r>
              <a:rPr lang="zh-CN" altLang="en-US" sz="2800" dirty="0" smtClean="0">
                <a:solidFill>
                  <a:srgbClr val="FF0000"/>
                </a:solidFill>
              </a:rPr>
              <a:t>北京的别称：</a:t>
            </a:r>
            <a:r>
              <a:rPr lang="zh-CN" altLang="zh-CN" sz="2800" dirty="0" smtClean="0"/>
              <a:t>幽州</a:t>
            </a:r>
            <a:r>
              <a:rPr lang="zh-CN" altLang="zh-CN" sz="2800" dirty="0"/>
              <a:t>，燕都，日下，幽都，燕京，春明，京城，南京，燕山，大兴，元大都，汗八里，北平，北京，京师，宛平，京兆，广阳，涿</a:t>
            </a:r>
            <a:r>
              <a:rPr lang="en-US" altLang="zh-CN" sz="2800" dirty="0" err="1"/>
              <a:t>zhuō</a:t>
            </a:r>
            <a:r>
              <a:rPr lang="zh-CN" altLang="zh-CN" sz="2800" dirty="0"/>
              <a:t>郡，范阳，析津和顺天府</a:t>
            </a:r>
          </a:p>
        </p:txBody>
      </p:sp>
    </p:spTree>
    <p:extLst>
      <p:ext uri="{BB962C8B-B14F-4D97-AF65-F5344CB8AC3E}">
        <p14:creationId xmlns:p14="http://schemas.microsoft.com/office/powerpoint/2010/main" val="188127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548680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38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讳疾忌医</a:t>
            </a:r>
            <a:r>
              <a:rPr lang="en-US" altLang="zh-CN" sz="3200" b="1" dirty="0" smtClean="0"/>
              <a:t>”</a:t>
            </a:r>
            <a:r>
              <a:rPr lang="zh-CN" altLang="zh-CN" sz="3200" b="1" dirty="0"/>
              <a:t>典故中的</a:t>
            </a:r>
            <a:r>
              <a:rPr lang="zh-CN" altLang="zh-CN" sz="3200" b="1" dirty="0" smtClean="0"/>
              <a:t>君王是</a:t>
            </a:r>
            <a:r>
              <a:rPr lang="zh-CN" altLang="zh-CN" sz="3600" b="1" dirty="0"/>
              <a:t>：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1556792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齐桓公</a:t>
            </a:r>
            <a:r>
              <a:rPr lang="en-US" altLang="zh-CN" sz="3200" dirty="0" smtClean="0"/>
              <a:t> 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、蔡桓公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50226" y="61023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（</a:t>
            </a:r>
            <a:r>
              <a:rPr lang="en-US" altLang="zh-CN" sz="3200" b="1" dirty="0" smtClean="0"/>
              <a:t>B</a:t>
            </a:r>
            <a:r>
              <a:rPr lang="zh-CN" altLang="en-US" sz="3200" b="1" dirty="0" smtClean="0"/>
              <a:t>）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789627"/>
            <a:ext cx="871296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39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桃花潭水深千尺，不及汪伦送我情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诗中的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我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指的是谁</a:t>
            </a:r>
            <a:r>
              <a:rPr lang="zh-CN" altLang="zh-CN" sz="3600" b="1" dirty="0"/>
              <a:t>？</a:t>
            </a:r>
            <a:endParaRPr lang="zh-CN" alt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107355" y="3361299"/>
            <a:ext cx="1273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（</a:t>
            </a:r>
            <a:r>
              <a:rPr lang="en-US" altLang="zh-CN" sz="3200" b="1" dirty="0" smtClean="0"/>
              <a:t>B</a:t>
            </a:r>
            <a:r>
              <a:rPr lang="zh-CN" altLang="en-US" sz="3200" b="1" dirty="0" smtClean="0"/>
              <a:t>）</a:t>
            </a:r>
            <a:endParaRPr lang="zh-CN" alt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99163" y="4437112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A</a:t>
            </a:r>
            <a:r>
              <a:rPr lang="zh-CN" altLang="zh-CN" sz="3200" dirty="0"/>
              <a:t>、杜甫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    B </a:t>
            </a:r>
            <a:r>
              <a:rPr lang="zh-CN" altLang="zh-CN" sz="3200" dirty="0"/>
              <a:t>、李白</a:t>
            </a:r>
          </a:p>
        </p:txBody>
      </p:sp>
    </p:spTree>
    <p:extLst>
      <p:ext uri="{BB962C8B-B14F-4D97-AF65-F5344CB8AC3E}">
        <p14:creationId xmlns:p14="http://schemas.microsoft.com/office/powerpoint/2010/main" val="214300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724269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40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我们</a:t>
            </a:r>
            <a:r>
              <a:rPr lang="zh-CN" altLang="zh-CN" sz="3200" b="1" dirty="0"/>
              <a:t>熟悉的《百家姓》是按照什么方式排列的？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2132856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、人口</a:t>
            </a:r>
            <a:r>
              <a:rPr lang="zh-CN" altLang="zh-CN" sz="2800" dirty="0" smtClean="0"/>
              <a:t>数量</a:t>
            </a:r>
            <a:r>
              <a:rPr lang="en-US" altLang="zh-CN" sz="2800" dirty="0" smtClean="0"/>
              <a:t>                 </a:t>
            </a:r>
            <a:r>
              <a:rPr lang="en-US" altLang="zh-CN" sz="2800" dirty="0"/>
              <a:t>B </a:t>
            </a:r>
            <a:r>
              <a:rPr lang="zh-CN" altLang="zh-CN" sz="2800" dirty="0"/>
              <a:t>、政治地位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67744" y="1216712"/>
            <a:ext cx="12618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A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314096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41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一门父子三词客，千古文章八大家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这幅对联中提到的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三父子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是：</a:t>
            </a:r>
            <a:endParaRPr lang="zh-CN" alt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43608" y="4723608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、曹操、曹丕、曹植</a:t>
            </a:r>
            <a:r>
              <a:rPr lang="en-US" altLang="zh-CN" sz="2800" dirty="0"/>
              <a:t> </a:t>
            </a:r>
            <a:endParaRPr lang="en-US" altLang="zh-CN" sz="2800" dirty="0" smtClean="0"/>
          </a:p>
          <a:p>
            <a:r>
              <a:rPr lang="en-US" altLang="zh-CN" sz="2800" dirty="0" smtClean="0"/>
              <a:t>B</a:t>
            </a:r>
            <a:r>
              <a:rPr lang="zh-CN" altLang="zh-CN" sz="2800" dirty="0"/>
              <a:t>、苏洵、苏轼、苏辙</a:t>
            </a:r>
          </a:p>
          <a:p>
            <a:r>
              <a:rPr lang="en-US" altLang="zh-CN" sz="2800" dirty="0"/>
              <a:t>C </a:t>
            </a:r>
            <a:r>
              <a:rPr lang="zh-CN" altLang="zh-CN" sz="2800" dirty="0"/>
              <a:t>、班彪、班固、班超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91189" y="3702487"/>
            <a:ext cx="1257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17064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1222" y="754251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42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孔子</a:t>
            </a:r>
            <a:r>
              <a:rPr lang="zh-CN" altLang="zh-CN" sz="3200" b="1" dirty="0"/>
              <a:t>提倡中庸之道的理论基础是：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96335" y="815806"/>
            <a:ext cx="1122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547663" y="1988840"/>
            <a:ext cx="32403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、阴阳五行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</a:t>
            </a:r>
          </a:p>
          <a:p>
            <a:r>
              <a:rPr lang="en-US" altLang="zh-CN" sz="2800" dirty="0" smtClean="0"/>
              <a:t>B</a:t>
            </a:r>
            <a:r>
              <a:rPr lang="zh-CN" altLang="zh-CN" sz="2800" dirty="0"/>
              <a:t>、</a:t>
            </a:r>
            <a:r>
              <a:rPr lang="zh-CN" altLang="zh-CN" sz="2800" dirty="0" smtClean="0"/>
              <a:t>天人合一</a:t>
            </a:r>
            <a:endParaRPr lang="en-US" altLang="zh-CN" sz="2800" dirty="0" smtClean="0"/>
          </a:p>
          <a:p>
            <a:r>
              <a:rPr lang="en-US" altLang="zh-CN" sz="2800" dirty="0" smtClean="0"/>
              <a:t>C </a:t>
            </a:r>
            <a:r>
              <a:rPr lang="zh-CN" altLang="zh-CN" sz="2800" dirty="0" smtClean="0"/>
              <a:t>、</a:t>
            </a:r>
            <a:r>
              <a:rPr lang="zh-CN" altLang="zh-CN" sz="2800" dirty="0"/>
              <a:t>道法自然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3861048"/>
            <a:ext cx="705678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注：</a:t>
            </a:r>
            <a:r>
              <a:rPr lang="zh-CN" altLang="zh-CN" sz="2600" dirty="0" smtClean="0"/>
              <a:t>中庸之道</a:t>
            </a:r>
            <a:r>
              <a:rPr lang="zh-CN" altLang="zh-CN" sz="2600" dirty="0"/>
              <a:t>，亦即君子之道，是传统儒家修行的法宝。是由孔子提倡、子思阐发的提高人的基本道德、精神修养以达到天人合一、太平和合神圣境界的一整套理论与方法。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53571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548680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43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拍电影</a:t>
            </a:r>
            <a:r>
              <a:rPr lang="zh-CN" altLang="zh-CN" sz="3200" b="1" dirty="0"/>
              <a:t>时常用的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杀青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来表示拍摄完成，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杀青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原指什么？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1041123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A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2008975"/>
            <a:ext cx="5616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、制作竹筒的一道工序</a:t>
            </a:r>
            <a:r>
              <a:rPr lang="en-US" altLang="zh-CN" sz="2800" dirty="0"/>
              <a:t> </a:t>
            </a:r>
            <a:endParaRPr lang="en-US" altLang="zh-CN" sz="2800" dirty="0" smtClean="0"/>
          </a:p>
          <a:p>
            <a:r>
              <a:rPr lang="en-US" altLang="zh-CN" sz="2800" dirty="0" smtClean="0"/>
              <a:t>B</a:t>
            </a:r>
            <a:r>
              <a:rPr lang="zh-CN" altLang="zh-CN" sz="2800" dirty="0"/>
              <a:t>、加工新茶的一种方法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3645024"/>
            <a:ext cx="72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注：</a:t>
            </a:r>
            <a:r>
              <a:rPr lang="zh-CN" altLang="zh-CN" sz="2600" dirty="0"/>
              <a:t>纸没发明之前，古人在青皮竹片上刻字，为了使竹片干燥、易于修改，就在火上烤，竹片里的水分渗出来后就像出汗一样，因此把这样的竹片叫</a:t>
            </a:r>
            <a:r>
              <a:rPr lang="en-US" altLang="zh-CN" sz="2600" dirty="0"/>
              <a:t>“</a:t>
            </a:r>
            <a:r>
              <a:rPr lang="zh-CN" altLang="zh-CN" sz="2600" dirty="0"/>
              <a:t>汗青</a:t>
            </a:r>
            <a:r>
              <a:rPr lang="en-US" altLang="zh-CN" sz="2600" dirty="0"/>
              <a:t>”</a:t>
            </a:r>
            <a:r>
              <a:rPr lang="zh-CN" altLang="zh-CN" sz="2600" dirty="0"/>
              <a:t>。整部书刻完定稿后，就削去青皮，书于竹白，谓之</a:t>
            </a:r>
            <a:r>
              <a:rPr lang="en-US" altLang="zh-CN" sz="2600" dirty="0"/>
              <a:t>“</a:t>
            </a:r>
            <a:r>
              <a:rPr lang="zh-CN" altLang="zh-CN" sz="2600" dirty="0"/>
              <a:t>杀青</a:t>
            </a:r>
            <a:r>
              <a:rPr lang="en-US" altLang="zh-CN" sz="2600" dirty="0"/>
              <a:t>”</a:t>
            </a:r>
            <a:r>
              <a:rPr lang="zh-CN" altLang="zh-CN" sz="2600" dirty="0"/>
              <a:t>。</a:t>
            </a:r>
          </a:p>
          <a:p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21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692696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44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下面</a:t>
            </a:r>
            <a:r>
              <a:rPr lang="zh-CN" altLang="zh-CN" sz="3200" b="1" dirty="0"/>
              <a:t>哪个成语和曹操有关？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1700808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</a:t>
            </a:r>
            <a:r>
              <a:rPr lang="zh-CN" altLang="zh-CN" sz="2800" dirty="0" smtClean="0"/>
              <a:t>画饼充饥</a:t>
            </a:r>
            <a:r>
              <a:rPr lang="en-US" altLang="zh-CN" sz="2800" dirty="0" smtClean="0"/>
              <a:t>      </a:t>
            </a:r>
            <a:r>
              <a:rPr lang="en-US" altLang="zh-CN" sz="2800" dirty="0"/>
              <a:t>B</a:t>
            </a:r>
            <a:r>
              <a:rPr lang="zh-CN" altLang="zh-CN" sz="2800" dirty="0"/>
              <a:t>、望梅止渴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551" y="2807829"/>
            <a:ext cx="4786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45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成语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白驹过隙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比喻：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3619061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、速度飞快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B</a:t>
            </a:r>
            <a:r>
              <a:rPr lang="zh-CN" altLang="zh-CN" sz="2800" dirty="0"/>
              <a:t>、时光飞逝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20172" y="692694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5527104" y="2838606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6881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1688" y="620688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prstClr val="black"/>
                </a:solidFill>
              </a:rPr>
              <a:t>46</a:t>
            </a:r>
            <a:r>
              <a:rPr lang="en-US" altLang="zh-CN" sz="3200" b="1" dirty="0">
                <a:solidFill>
                  <a:prstClr val="black"/>
                </a:solidFill>
              </a:rPr>
              <a:t>.</a:t>
            </a:r>
            <a:r>
              <a:rPr lang="zh-CN" altLang="zh-CN" sz="3200" b="1" dirty="0" smtClean="0">
                <a:solidFill>
                  <a:prstClr val="black"/>
                </a:solidFill>
              </a:rPr>
              <a:t>墨子</a:t>
            </a:r>
            <a:r>
              <a:rPr lang="zh-CN" altLang="zh-CN" sz="3200" b="1" dirty="0">
                <a:solidFill>
                  <a:prstClr val="black"/>
                </a:solidFill>
              </a:rPr>
              <a:t>的主要思想是</a:t>
            </a:r>
            <a:r>
              <a:rPr lang="en-US" altLang="zh-CN" sz="3200" b="1" dirty="0">
                <a:solidFill>
                  <a:prstClr val="black"/>
                </a:solidFill>
              </a:rPr>
              <a:t>“</a:t>
            </a:r>
            <a:r>
              <a:rPr lang="zh-CN" altLang="zh-CN" sz="3200" b="1" dirty="0">
                <a:solidFill>
                  <a:prstClr val="black"/>
                </a:solidFill>
              </a:rPr>
              <a:t>兼爱</a:t>
            </a:r>
            <a:r>
              <a:rPr lang="en-US" altLang="zh-CN" sz="3200" b="1" dirty="0">
                <a:solidFill>
                  <a:prstClr val="black"/>
                </a:solidFill>
              </a:rPr>
              <a:t>”</a:t>
            </a:r>
            <a:r>
              <a:rPr lang="zh-CN" altLang="zh-CN" sz="3200" b="1" dirty="0">
                <a:solidFill>
                  <a:prstClr val="black"/>
                </a:solidFill>
              </a:rPr>
              <a:t>，他所反对的</a:t>
            </a:r>
            <a:r>
              <a:rPr lang="en-US" altLang="zh-CN" sz="3200" b="1" dirty="0">
                <a:solidFill>
                  <a:prstClr val="black"/>
                </a:solidFill>
              </a:rPr>
              <a:t>“</a:t>
            </a:r>
            <a:r>
              <a:rPr lang="zh-CN" altLang="zh-CN" sz="3200" b="1" dirty="0">
                <a:solidFill>
                  <a:prstClr val="black"/>
                </a:solidFill>
              </a:rPr>
              <a:t>爱有差等</a:t>
            </a:r>
            <a:r>
              <a:rPr lang="en-US" altLang="zh-CN" sz="3200" b="1" dirty="0">
                <a:solidFill>
                  <a:prstClr val="black"/>
                </a:solidFill>
              </a:rPr>
              <a:t>”</a:t>
            </a:r>
            <a:r>
              <a:rPr lang="zh-CN" altLang="zh-CN" sz="3200" b="1" dirty="0">
                <a:solidFill>
                  <a:prstClr val="black"/>
                </a:solidFill>
              </a:rPr>
              <a:t>这一观点是哪家学派的</a:t>
            </a:r>
            <a:r>
              <a:rPr lang="zh-CN" altLang="zh-CN" sz="3200" b="1" dirty="0" smtClean="0">
                <a:solidFill>
                  <a:prstClr val="black"/>
                </a:solidFill>
              </a:rPr>
              <a:t>？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2321877"/>
            <a:ext cx="46085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A </a:t>
            </a:r>
            <a:r>
              <a:rPr lang="zh-CN" altLang="zh-CN" sz="2800" dirty="0"/>
              <a:t>、</a:t>
            </a:r>
            <a:r>
              <a:rPr lang="zh-CN" altLang="zh-CN" sz="2800" dirty="0" smtClean="0"/>
              <a:t>儒家</a:t>
            </a:r>
            <a:r>
              <a:rPr lang="en-US" altLang="zh-CN" sz="2800" dirty="0" smtClean="0"/>
              <a:t>         </a:t>
            </a:r>
            <a:r>
              <a:rPr lang="en-US" altLang="zh-CN" sz="2800" dirty="0"/>
              <a:t>B</a:t>
            </a:r>
            <a:r>
              <a:rPr lang="zh-CN" altLang="zh-CN" sz="2800" dirty="0"/>
              <a:t>、法家</a:t>
            </a:r>
            <a:r>
              <a:rPr lang="en-US" altLang="zh-CN" sz="2800" dirty="0"/>
              <a:t> </a:t>
            </a:r>
            <a:endParaRPr lang="en-US" altLang="zh-CN" sz="2800" dirty="0" smtClean="0"/>
          </a:p>
          <a:p>
            <a:r>
              <a:rPr lang="en-US" altLang="zh-CN" sz="2800" dirty="0" smtClean="0"/>
              <a:t>C</a:t>
            </a:r>
            <a:r>
              <a:rPr lang="zh-CN" altLang="zh-CN" sz="2800" dirty="0"/>
              <a:t>、</a:t>
            </a:r>
            <a:r>
              <a:rPr lang="zh-CN" altLang="zh-CN" sz="2800" dirty="0" smtClean="0"/>
              <a:t>道家</a:t>
            </a:r>
            <a:r>
              <a:rPr lang="en-US" altLang="zh-CN" sz="2800" dirty="0" smtClean="0"/>
              <a:t>           D</a:t>
            </a:r>
            <a:r>
              <a:rPr lang="zh-CN" altLang="zh-CN" sz="2800" dirty="0"/>
              <a:t>、名家</a:t>
            </a:r>
          </a:p>
        </p:txBody>
      </p:sp>
      <p:sp>
        <p:nvSpPr>
          <p:cNvPr id="7" name="矩形 6"/>
          <p:cNvSpPr/>
          <p:nvPr/>
        </p:nvSpPr>
        <p:spPr>
          <a:xfrm>
            <a:off x="1191005" y="3933056"/>
            <a:ext cx="66247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   </a:t>
            </a:r>
            <a:r>
              <a:rPr lang="zh-CN" altLang="zh-CN" sz="2600" dirty="0" smtClean="0"/>
              <a:t>爱</a:t>
            </a:r>
            <a:r>
              <a:rPr lang="zh-CN" altLang="zh-CN" sz="2600" dirty="0"/>
              <a:t>有差等为儒家主张爱有差等是人性的一部分，是每个人与生俱来，生而固有的普遍本性。</a:t>
            </a:r>
            <a:endParaRPr lang="zh-CN" altLang="en-US" sz="2600" dirty="0"/>
          </a:p>
        </p:txBody>
      </p:sp>
      <p:sp>
        <p:nvSpPr>
          <p:cNvPr id="8" name="矩形 7"/>
          <p:cNvSpPr/>
          <p:nvPr/>
        </p:nvSpPr>
        <p:spPr>
          <a:xfrm>
            <a:off x="7104135" y="1095047"/>
            <a:ext cx="9742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</a:rPr>
              <a:t>(A)</a:t>
            </a:r>
            <a:endParaRPr lang="zh-CN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5939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2912" y="880294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47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下列</a:t>
            </a:r>
            <a:r>
              <a:rPr lang="zh-CN" altLang="zh-CN" sz="3200" b="1" dirty="0"/>
              <a:t>选项中与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亡羊补牢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意思最接近的是：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88976" y="2348880"/>
            <a:ext cx="64087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、人无远虑，</a:t>
            </a:r>
            <a:r>
              <a:rPr lang="zh-CN" altLang="zh-CN" sz="2800" dirty="0" smtClean="0"/>
              <a:t>必有近忧</a:t>
            </a:r>
            <a:endParaRPr lang="en-US" altLang="zh-CN" sz="2800" dirty="0"/>
          </a:p>
          <a:p>
            <a:r>
              <a:rPr lang="en-US" altLang="zh-CN" sz="2800" dirty="0" smtClean="0"/>
              <a:t>B</a:t>
            </a:r>
            <a:r>
              <a:rPr lang="zh-CN" altLang="zh-CN" sz="2800" dirty="0"/>
              <a:t>、祸兮，福之所倚，福兮，祝之所伏</a:t>
            </a:r>
          </a:p>
          <a:p>
            <a:r>
              <a:rPr lang="en-US" altLang="zh-CN" sz="2800" dirty="0"/>
              <a:t>C</a:t>
            </a:r>
            <a:r>
              <a:rPr lang="zh-CN" altLang="zh-CN" sz="2800" dirty="0"/>
              <a:t>、往者不可谏，来者犹可追</a:t>
            </a:r>
            <a:r>
              <a:rPr lang="en-US" altLang="zh-CN" sz="2800" dirty="0"/>
              <a:t> </a:t>
            </a:r>
            <a:endParaRPr lang="en-US" altLang="zh-CN" sz="2800" dirty="0" smtClean="0"/>
          </a:p>
          <a:p>
            <a:r>
              <a:rPr lang="en-US" altLang="zh-CN" sz="2800" dirty="0" smtClean="0"/>
              <a:t>D</a:t>
            </a:r>
            <a:r>
              <a:rPr lang="zh-CN" altLang="zh-CN" sz="2800" dirty="0"/>
              <a:t>、失之东隅，收之桑榆</a:t>
            </a:r>
          </a:p>
        </p:txBody>
      </p:sp>
      <p:sp>
        <p:nvSpPr>
          <p:cNvPr id="6" name="矩形 5"/>
          <p:cNvSpPr/>
          <p:nvPr/>
        </p:nvSpPr>
        <p:spPr>
          <a:xfrm>
            <a:off x="1763688" y="1425026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</a:rPr>
              <a:t>(C)</a:t>
            </a:r>
            <a:endParaRPr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868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/>
              <a:t>3. “</a:t>
            </a:r>
            <a:r>
              <a:rPr lang="zh-CN" altLang="en-US" sz="3200" b="1" dirty="0"/>
              <a:t>爆竹声中一岁除，春风送暖入屠苏”，这里的“屠苏”指的是</a:t>
            </a:r>
            <a:r>
              <a:rPr lang="zh-CN" altLang="en-US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  A</a:t>
            </a:r>
            <a:r>
              <a:rPr lang="zh-CN" altLang="en-US" sz="3200" dirty="0"/>
              <a:t>、</a:t>
            </a:r>
            <a:r>
              <a:rPr lang="zh-CN" altLang="en-US" sz="3200" dirty="0" smtClean="0"/>
              <a:t>苏州        </a:t>
            </a:r>
            <a:r>
              <a:rPr lang="en-US" altLang="zh-CN" sz="3200" dirty="0"/>
              <a:t>B</a:t>
            </a:r>
            <a:r>
              <a:rPr lang="zh-CN" altLang="en-US" sz="3200" dirty="0"/>
              <a:t>、</a:t>
            </a:r>
            <a:r>
              <a:rPr lang="zh-CN" altLang="en-US" sz="3200" dirty="0" smtClean="0"/>
              <a:t>房屋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 </a:t>
            </a:r>
            <a:r>
              <a:rPr lang="zh-CN" altLang="en-US" sz="3200" dirty="0" smtClean="0"/>
              <a:t> </a:t>
            </a:r>
            <a:r>
              <a:rPr lang="en-US" altLang="zh-CN" sz="3200" dirty="0"/>
              <a:t>C</a:t>
            </a:r>
            <a:r>
              <a:rPr lang="zh-CN" altLang="en-US" sz="3200" dirty="0"/>
              <a:t>、酒 </a:t>
            </a:r>
            <a:r>
              <a:rPr lang="zh-CN" altLang="en-US" sz="3200" dirty="0" smtClean="0"/>
              <a:t>             </a:t>
            </a:r>
            <a:r>
              <a:rPr lang="en-US" altLang="zh-CN" sz="3200" dirty="0" smtClean="0"/>
              <a:t>D</a:t>
            </a:r>
            <a:r>
              <a:rPr lang="zh-CN" altLang="en-US" sz="3200" dirty="0"/>
              <a:t>、庄稼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/>
              <a:t>4. “</a:t>
            </a:r>
            <a:r>
              <a:rPr lang="zh-CN" altLang="en-US" sz="3200" b="1" dirty="0"/>
              <a:t>拱手而立”表示对长者的尊敬，一般来说，男子行拱手礼时应该</a:t>
            </a:r>
            <a:r>
              <a:rPr lang="zh-CN" altLang="en-US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A</a:t>
            </a:r>
            <a:r>
              <a:rPr lang="zh-CN" altLang="en-US" sz="3200" dirty="0"/>
              <a:t>、 左手在外 </a:t>
            </a:r>
            <a:r>
              <a:rPr lang="zh-CN" altLang="en-US" sz="3200" dirty="0" smtClean="0"/>
              <a:t>         </a:t>
            </a:r>
            <a:r>
              <a:rPr lang="en-US" altLang="zh-CN" sz="3200" dirty="0" smtClean="0"/>
              <a:t>B</a:t>
            </a:r>
            <a:r>
              <a:rPr lang="zh-CN" altLang="en-US" sz="3200" dirty="0"/>
              <a:t>、右手</a:t>
            </a:r>
            <a:r>
              <a:rPr lang="zh-CN" altLang="en-US" sz="3200" dirty="0" smtClean="0"/>
              <a:t>在外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27984" y="4293096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>
                <a:solidFill>
                  <a:srgbClr val="2B2B2B"/>
                </a:solidFill>
                <a:latin typeface="Times New Roman"/>
                <a:ea typeface="宋体"/>
              </a:rPr>
              <a:t>(A)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87168" y="1484784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 smtClean="0">
                <a:solidFill>
                  <a:srgbClr val="2B2B2B"/>
                </a:solidFill>
                <a:latin typeface="Times New Roman"/>
                <a:ea typeface="宋体"/>
              </a:rPr>
              <a:t>(C)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23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620688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48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王羲之</a:t>
            </a:r>
            <a:r>
              <a:rPr lang="zh-CN" altLang="zh-CN" sz="3200" b="1" dirty="0"/>
              <a:t>对一种动物十分偏爱，并从它的体态姿势上领悟到书法执笔运笔的道理，这是什么动物？</a:t>
            </a: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1115616" y="2685219"/>
            <a:ext cx="5668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</a:t>
            </a:r>
            <a:r>
              <a:rPr lang="zh-CN" altLang="zh-CN" sz="2800" dirty="0" smtClean="0"/>
              <a:t>鹤</a:t>
            </a:r>
            <a:r>
              <a:rPr lang="en-US" altLang="zh-CN" sz="2800" dirty="0" smtClean="0"/>
              <a:t>      </a:t>
            </a:r>
            <a:r>
              <a:rPr lang="en-US" altLang="zh-CN" sz="2800" dirty="0"/>
              <a:t>B </a:t>
            </a:r>
            <a:r>
              <a:rPr lang="zh-CN" altLang="zh-CN" sz="2800" dirty="0"/>
              <a:t>、鹅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C</a:t>
            </a:r>
            <a:r>
              <a:rPr lang="zh-CN" altLang="zh-CN" sz="2800" dirty="0"/>
              <a:t>、鸡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D</a:t>
            </a:r>
            <a:r>
              <a:rPr lang="zh-CN" altLang="zh-CN" sz="2800" dirty="0"/>
              <a:t>、 鱼</a:t>
            </a:r>
          </a:p>
        </p:txBody>
      </p:sp>
      <p:sp>
        <p:nvSpPr>
          <p:cNvPr id="6" name="矩形 5"/>
          <p:cNvSpPr/>
          <p:nvPr/>
        </p:nvSpPr>
        <p:spPr>
          <a:xfrm>
            <a:off x="3611491" y="1605573"/>
            <a:ext cx="676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</a:rPr>
              <a:t>(B)</a:t>
            </a:r>
            <a:endParaRPr lang="zh-CN" altLang="en-US" sz="3200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717032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49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美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字最初的含义是：</a:t>
            </a:r>
            <a:endParaRPr lang="zh-CN" altLang="en-US" sz="3200" b="1" dirty="0"/>
          </a:p>
        </p:txBody>
      </p:sp>
      <p:sp>
        <p:nvSpPr>
          <p:cNvPr id="8" name="矩形 7"/>
          <p:cNvSpPr/>
          <p:nvPr/>
        </p:nvSpPr>
        <p:spPr>
          <a:xfrm>
            <a:off x="1115616" y="4581128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、羊大即为</a:t>
            </a:r>
            <a:r>
              <a:rPr lang="zh-CN" altLang="zh-CN" sz="2800" dirty="0" smtClean="0"/>
              <a:t>美</a:t>
            </a:r>
            <a:r>
              <a:rPr lang="en-US" altLang="zh-CN" sz="2800" dirty="0" smtClean="0"/>
              <a:t>    </a:t>
            </a:r>
          </a:p>
          <a:p>
            <a:r>
              <a:rPr lang="en-US" altLang="zh-CN" sz="2800" dirty="0" smtClean="0"/>
              <a:t>B</a:t>
            </a:r>
            <a:r>
              <a:rPr lang="zh-CN" altLang="zh-CN" sz="2800" dirty="0"/>
              <a:t>、戴着头饰站立的人</a:t>
            </a:r>
          </a:p>
          <a:p>
            <a:r>
              <a:rPr lang="en-US" altLang="zh-CN" sz="2800" dirty="0"/>
              <a:t>C</a:t>
            </a:r>
            <a:r>
              <a:rPr lang="zh-CN" altLang="zh-CN" sz="2800" dirty="0"/>
              <a:t>、土地里生长的花朵</a:t>
            </a:r>
            <a:r>
              <a:rPr lang="en-US" altLang="zh-CN" sz="2800" dirty="0"/>
              <a:t> </a:t>
            </a:r>
            <a:endParaRPr lang="en-US" altLang="zh-CN" sz="2800" dirty="0" smtClean="0"/>
          </a:p>
          <a:p>
            <a:r>
              <a:rPr lang="en-US" altLang="zh-CN" sz="2800" dirty="0" smtClean="0"/>
              <a:t>D</a:t>
            </a:r>
            <a:r>
              <a:rPr lang="zh-CN" altLang="zh-CN" sz="2800" dirty="0" smtClean="0"/>
              <a:t>、</a:t>
            </a:r>
            <a:r>
              <a:rPr lang="zh-CN" altLang="zh-CN" sz="2800" dirty="0"/>
              <a:t>远方茂盛的森林</a:t>
            </a:r>
          </a:p>
        </p:txBody>
      </p:sp>
      <p:sp>
        <p:nvSpPr>
          <p:cNvPr id="9" name="矩形 8"/>
          <p:cNvSpPr/>
          <p:nvPr/>
        </p:nvSpPr>
        <p:spPr>
          <a:xfrm>
            <a:off x="5580112" y="3717032"/>
            <a:ext cx="676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prstClr val="black"/>
                </a:solidFill>
                <a:latin typeface="华文楷体"/>
              </a:rPr>
              <a:t>(B)</a:t>
            </a:r>
            <a:endParaRPr lang="zh-CN" altLang="en-US" sz="3200" dirty="0">
              <a:solidFill>
                <a:prstClr val="black"/>
              </a:solidFill>
              <a:latin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317383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548680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孔子</a:t>
            </a:r>
            <a:r>
              <a:rPr lang="zh-CN" altLang="zh-CN" sz="3200" b="1" dirty="0"/>
              <a:t>为自己的教学定睛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孔门四教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，具体指的是：</a:t>
            </a: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1404346" y="2204864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、修身、齐家、治国、平天下</a:t>
            </a:r>
            <a:r>
              <a:rPr lang="en-US" altLang="zh-CN" sz="2800" dirty="0"/>
              <a:t> </a:t>
            </a:r>
            <a:endParaRPr lang="en-US" altLang="zh-CN" sz="2800" dirty="0" smtClean="0"/>
          </a:p>
          <a:p>
            <a:r>
              <a:rPr lang="en-US" altLang="zh-CN" sz="2800" dirty="0" smtClean="0"/>
              <a:t>B</a:t>
            </a:r>
            <a:r>
              <a:rPr lang="zh-CN" altLang="zh-CN" sz="2800" dirty="0"/>
              <a:t>、文、行、忠、信</a:t>
            </a:r>
          </a:p>
        </p:txBody>
      </p:sp>
      <p:sp>
        <p:nvSpPr>
          <p:cNvPr id="6" name="矩形 5"/>
          <p:cNvSpPr/>
          <p:nvPr/>
        </p:nvSpPr>
        <p:spPr>
          <a:xfrm>
            <a:off x="1411106" y="3933056"/>
            <a:ext cx="654526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注：</a:t>
            </a:r>
            <a:r>
              <a:rPr lang="zh-CN" altLang="zh-CN" sz="2800" b="1" dirty="0" smtClean="0"/>
              <a:t>子</a:t>
            </a:r>
            <a:r>
              <a:rPr lang="zh-CN" altLang="zh-CN" sz="2800" b="1" dirty="0"/>
              <a:t>以四教</a:t>
            </a:r>
            <a:r>
              <a:rPr lang="en-US" altLang="zh-CN" sz="2800" b="1" dirty="0"/>
              <a:t>:‘</a:t>
            </a:r>
            <a:r>
              <a:rPr lang="zh-CN" altLang="zh-CN" sz="2800" b="1" dirty="0"/>
              <a:t>文、行、忠、信</a:t>
            </a:r>
            <a:r>
              <a:rPr lang="en-US" altLang="zh-CN" sz="2800" b="1" dirty="0"/>
              <a:t>’ </a:t>
            </a:r>
            <a:r>
              <a:rPr lang="zh-CN" altLang="zh-CN" sz="2800" b="1" dirty="0"/>
              <a:t>指教育一个人要从诗书礼乐、社会实践、忠诚守信、思想情操等方面去实行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r>
              <a:rPr lang="en-US" altLang="zh-CN" sz="2800" b="1" dirty="0"/>
              <a:t>A</a:t>
            </a:r>
            <a:r>
              <a:rPr lang="zh-CN" altLang="zh-CN" sz="2800" b="1" dirty="0"/>
              <a:t>出自《礼记</a:t>
            </a:r>
            <a:r>
              <a:rPr lang="en-US" altLang="zh-CN" sz="2800" b="1" dirty="0"/>
              <a:t>·</a:t>
            </a:r>
            <a:r>
              <a:rPr lang="zh-CN" altLang="zh-CN" sz="2800" b="1" dirty="0"/>
              <a:t>大学》</a:t>
            </a:r>
          </a:p>
          <a:p>
            <a:endParaRPr lang="zh-CN" altLang="zh-CN" sz="2800" b="1" dirty="0"/>
          </a:p>
        </p:txBody>
      </p:sp>
      <p:sp>
        <p:nvSpPr>
          <p:cNvPr id="7" name="矩形 6"/>
          <p:cNvSpPr/>
          <p:nvPr/>
        </p:nvSpPr>
        <p:spPr>
          <a:xfrm>
            <a:off x="3277176" y="1074246"/>
            <a:ext cx="676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</a:rPr>
              <a:t>(B)</a:t>
            </a:r>
            <a:endParaRPr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922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836712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以下</a:t>
            </a:r>
            <a:r>
              <a:rPr lang="zh-CN" altLang="zh-CN" sz="3200" b="1" dirty="0"/>
              <a:t>两位谁曾经中过状元？</a:t>
            </a: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1403648" y="1727230"/>
            <a:ext cx="4443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、范仲淹</a:t>
            </a:r>
            <a:r>
              <a:rPr lang="en-US" altLang="zh-CN" sz="2800" dirty="0"/>
              <a:t>  </a:t>
            </a:r>
            <a:r>
              <a:rPr lang="en-US" altLang="zh-CN" sz="2800" dirty="0" smtClean="0"/>
              <a:t>         B</a:t>
            </a:r>
            <a:r>
              <a:rPr lang="zh-CN" altLang="zh-CN" sz="2800" dirty="0"/>
              <a:t>、文天祥</a:t>
            </a:r>
          </a:p>
        </p:txBody>
      </p:sp>
      <p:sp>
        <p:nvSpPr>
          <p:cNvPr id="6" name="矩形 5"/>
          <p:cNvSpPr/>
          <p:nvPr/>
        </p:nvSpPr>
        <p:spPr>
          <a:xfrm>
            <a:off x="6588224" y="836711"/>
            <a:ext cx="676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</a:rPr>
              <a:t>(B)</a:t>
            </a:r>
            <a:endParaRPr lang="zh-CN" altLang="en-US" sz="3200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1796" y="2967334"/>
            <a:ext cx="7798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俗语</a:t>
            </a:r>
            <a:r>
              <a:rPr lang="zh-CN" altLang="zh-CN" sz="3200" b="1" dirty="0"/>
              <a:t>说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化干戈为玉帛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，干戈都是兵器，其中哪个指的是防御武器</a:t>
            </a:r>
            <a:r>
              <a:rPr lang="zh-CN" altLang="zh-CN" sz="3200" b="1" dirty="0" smtClean="0"/>
              <a:t>？</a:t>
            </a:r>
            <a:endParaRPr lang="en-US" altLang="zh-CN" sz="2800" dirty="0" smtClean="0"/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 </a:t>
            </a:r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 A </a:t>
            </a:r>
            <a:r>
              <a:rPr lang="zh-CN" altLang="zh-CN" sz="2800" dirty="0"/>
              <a:t>、干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                B</a:t>
            </a:r>
            <a:r>
              <a:rPr lang="zh-CN" altLang="zh-CN" sz="2800" dirty="0"/>
              <a:t>、戈</a:t>
            </a:r>
          </a:p>
        </p:txBody>
      </p:sp>
      <p:sp>
        <p:nvSpPr>
          <p:cNvPr id="8" name="矩形 7"/>
          <p:cNvSpPr/>
          <p:nvPr/>
        </p:nvSpPr>
        <p:spPr>
          <a:xfrm>
            <a:off x="6550916" y="3501008"/>
            <a:ext cx="702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+mn-ea"/>
              </a:rPr>
              <a:t>(A)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7624" y="5301208"/>
            <a:ext cx="6912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注：</a:t>
            </a:r>
            <a:r>
              <a:rPr lang="zh-CN" altLang="zh-CN" sz="2800" dirty="0" smtClean="0"/>
              <a:t>干</a:t>
            </a:r>
            <a:r>
              <a:rPr lang="zh-CN" altLang="zh-CN" sz="2800" dirty="0"/>
              <a:t>和戈是古代常用武器，具体</a:t>
            </a:r>
            <a:r>
              <a:rPr lang="en-US" altLang="zh-CN" sz="2800" dirty="0"/>
              <a:t>“</a:t>
            </a:r>
            <a:r>
              <a:rPr lang="zh-CN" altLang="zh-CN" sz="2800" dirty="0"/>
              <a:t>干</a:t>
            </a:r>
            <a:r>
              <a:rPr lang="en-US" altLang="zh-CN" sz="2800" dirty="0"/>
              <a:t>”</a:t>
            </a:r>
            <a:r>
              <a:rPr lang="zh-CN" altLang="zh-CN" sz="2800" dirty="0"/>
              <a:t>指盾牌，上古时期，秦称</a:t>
            </a:r>
            <a:r>
              <a:rPr lang="en-US" altLang="zh-CN" sz="2800" dirty="0"/>
              <a:t>“</a:t>
            </a:r>
            <a:r>
              <a:rPr lang="zh-CN" altLang="zh-CN" sz="2800" dirty="0"/>
              <a:t>盾</a:t>
            </a:r>
            <a:r>
              <a:rPr lang="en-US" altLang="zh-CN" sz="2800" dirty="0"/>
              <a:t>”</a:t>
            </a:r>
            <a:r>
              <a:rPr lang="zh-CN" altLang="zh-CN" sz="2800" dirty="0"/>
              <a:t>，山东六国称</a:t>
            </a:r>
            <a:r>
              <a:rPr lang="en-US" altLang="zh-CN" sz="2800" dirty="0"/>
              <a:t>“</a:t>
            </a:r>
            <a:r>
              <a:rPr lang="zh-CN" altLang="zh-CN" sz="2800" dirty="0"/>
              <a:t>干</a:t>
            </a:r>
            <a:r>
              <a:rPr lang="en-US" altLang="zh-CN" sz="2800" dirty="0"/>
              <a:t>”</a:t>
            </a:r>
            <a:r>
              <a:rPr lang="zh-CN" altLang="zh-CN" sz="2800" dirty="0"/>
              <a:t>，</a:t>
            </a:r>
            <a:r>
              <a:rPr lang="en-US" altLang="zh-CN" sz="2800" dirty="0"/>
              <a:t>“</a:t>
            </a:r>
            <a:r>
              <a:rPr lang="zh-CN" altLang="zh-CN" sz="2800" dirty="0"/>
              <a:t>戈</a:t>
            </a:r>
            <a:r>
              <a:rPr lang="en-US" altLang="zh-CN" sz="2800" dirty="0"/>
              <a:t>”</a:t>
            </a:r>
            <a:r>
              <a:rPr lang="zh-CN" altLang="zh-CN" sz="2800" dirty="0"/>
              <a:t>指进攻的类似矛的武器。</a:t>
            </a:r>
          </a:p>
        </p:txBody>
      </p:sp>
    </p:spTree>
    <p:extLst>
      <p:ext uri="{BB962C8B-B14F-4D97-AF65-F5344CB8AC3E}">
        <p14:creationId xmlns:p14="http://schemas.microsoft.com/office/powerpoint/2010/main" val="162738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240" y="404664"/>
            <a:ext cx="7272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《霸王别姬》</a:t>
            </a:r>
            <a:r>
              <a:rPr lang="zh-CN" altLang="zh-CN" sz="3200" b="1" dirty="0"/>
              <a:t>是京剧中的名段，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虞姬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这一角色在京剧中属于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endParaRPr lang="en-US" altLang="zh-CN" sz="3200" b="1" dirty="0"/>
          </a:p>
          <a:p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花旦</a:t>
            </a:r>
            <a:r>
              <a:rPr lang="en-US" altLang="zh-CN" sz="3200" dirty="0" smtClean="0"/>
              <a:t>                B</a:t>
            </a:r>
            <a:r>
              <a:rPr lang="zh-CN" altLang="zh-CN" sz="3200" dirty="0"/>
              <a:t>、青衣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2682791"/>
            <a:ext cx="86044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正旦</a:t>
            </a:r>
            <a:r>
              <a:rPr lang="zh-CN" altLang="zh-CN" sz="2800" dirty="0"/>
              <a:t>俗称</a:t>
            </a:r>
            <a:r>
              <a:rPr lang="en-US" altLang="zh-CN" sz="2800" dirty="0"/>
              <a:t>“</a:t>
            </a:r>
            <a:r>
              <a:rPr lang="zh-CN" altLang="zh-CN" sz="2800" dirty="0"/>
              <a:t>青衣</a:t>
            </a:r>
            <a:r>
              <a:rPr lang="en-US" altLang="zh-CN" sz="2800" dirty="0"/>
              <a:t>”</a:t>
            </a:r>
            <a:r>
              <a:rPr lang="zh-CN" altLang="zh-CN" sz="2800" dirty="0"/>
              <a:t>，因所扮演的角色常穿青色褶子而得名。主要扮演庄重的青年、中年妇女，表演特点是以唱功为主，动作幅度较小</a:t>
            </a:r>
            <a:r>
              <a:rPr lang="en-US" altLang="zh-CN" sz="2800" dirty="0"/>
              <a:t>.</a:t>
            </a:r>
            <a:r>
              <a:rPr lang="zh-CN" altLang="zh-CN" sz="2800" dirty="0"/>
              <a:t>行动比较稳重。花旦大多扮演青年女性。花衫是本世纪</a:t>
            </a:r>
            <a:r>
              <a:rPr lang="en-US" altLang="zh-CN" sz="2800" dirty="0"/>
              <a:t>20</a:t>
            </a:r>
            <a:r>
              <a:rPr lang="zh-CN" altLang="zh-CN" sz="2800" dirty="0"/>
              <a:t>年代以后，综合青衣、花旦、刀马旦的艺术特点，发展而成的新的旦角类型。在花衫形成之前，一个演员一般不能兼演青衣和花旦两个行当。虞姬当属花衫。《霸王别姬》中的虞姬、《汉明妃》中的王昭君、《锁麟囊》中的薛湘灵、《红楼二尤》中的尤三姐等属同一类。此题不够严谨。</a:t>
            </a:r>
          </a:p>
        </p:txBody>
      </p:sp>
      <p:sp>
        <p:nvSpPr>
          <p:cNvPr id="4" name="矩形 3"/>
          <p:cNvSpPr/>
          <p:nvPr/>
        </p:nvSpPr>
        <p:spPr>
          <a:xfrm>
            <a:off x="6012160" y="850940"/>
            <a:ext cx="750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(B)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4630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822000"/>
            <a:ext cx="7272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《尚书》</a:t>
            </a:r>
            <a:r>
              <a:rPr lang="zh-CN" altLang="zh-CN" sz="3200" b="1" dirty="0"/>
              <a:t>中的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尚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是什么意思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endParaRPr lang="en-US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、上古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B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崇尚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C</a:t>
            </a:r>
            <a:r>
              <a:rPr lang="zh-CN" altLang="zh-CN" sz="3200" dirty="0"/>
              <a:t>、 官名</a:t>
            </a:r>
          </a:p>
        </p:txBody>
      </p:sp>
      <p:sp>
        <p:nvSpPr>
          <p:cNvPr id="5" name="矩形 4"/>
          <p:cNvSpPr/>
          <p:nvPr/>
        </p:nvSpPr>
        <p:spPr>
          <a:xfrm>
            <a:off x="7103276" y="843613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(A)</a:t>
            </a:r>
            <a:endParaRPr lang="zh-CN" altLang="zh-CN" sz="3200" dirty="0"/>
          </a:p>
        </p:txBody>
      </p:sp>
      <p:sp>
        <p:nvSpPr>
          <p:cNvPr id="6" name="矩形 5"/>
          <p:cNvSpPr/>
          <p:nvPr/>
        </p:nvSpPr>
        <p:spPr>
          <a:xfrm>
            <a:off x="683568" y="3068960"/>
            <a:ext cx="77048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《尚书》</a:t>
            </a:r>
            <a:r>
              <a:rPr lang="zh-CN" altLang="zh-CN" sz="2800" dirty="0"/>
              <a:t>又称《书》、《书经》，为一部多体裁文献汇编，长期被认为是中国现存最早的史书，但是清华简证明传世的《尚书》为伪书。该书分为《虞书》、《夏书》、《商书》、《周书》。战国时期总称《书》，汉代改称《尚书》，即</a:t>
            </a:r>
            <a:r>
              <a:rPr lang="en-US" altLang="zh-CN" sz="2800" dirty="0"/>
              <a:t>“</a:t>
            </a:r>
            <a:r>
              <a:rPr lang="zh-CN" altLang="zh-CN" sz="2800" dirty="0"/>
              <a:t>上古之书</a:t>
            </a:r>
            <a:r>
              <a:rPr lang="en-US" altLang="zh-CN" sz="2800" dirty="0"/>
              <a:t>”</a:t>
            </a:r>
            <a:r>
              <a:rPr lang="zh-CN" altLang="zh-CN" sz="2800" dirty="0"/>
              <a:t>。因是儒家五经之一，又称《书经》。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785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340768"/>
            <a:ext cx="78488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55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勿以恶小而为之，勿以善小而不为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语出《三国志》，这是谁说的</a:t>
            </a:r>
            <a:r>
              <a:rPr lang="zh-CN" altLang="zh-CN" sz="3200" b="1" dirty="0" smtClean="0"/>
              <a:t>？</a:t>
            </a:r>
            <a:endParaRPr lang="en-US" altLang="zh-CN" sz="3200" b="1" dirty="0"/>
          </a:p>
          <a:p>
            <a:r>
              <a:rPr lang="en-US" altLang="zh-CN" sz="3200" dirty="0" smtClean="0"/>
              <a:t>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、诸葛亮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、曹操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C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刘备</a:t>
            </a:r>
            <a:r>
              <a:rPr lang="en-US" altLang="zh-CN" sz="3200" dirty="0" smtClean="0"/>
              <a:t>              </a:t>
            </a:r>
            <a:r>
              <a:rPr lang="en-US" altLang="zh-CN" sz="3200" dirty="0"/>
              <a:t>D</a:t>
            </a:r>
            <a:r>
              <a:rPr lang="zh-CN" altLang="zh-CN" sz="3200" dirty="0"/>
              <a:t>、周瑜</a:t>
            </a:r>
          </a:p>
        </p:txBody>
      </p:sp>
      <p:sp>
        <p:nvSpPr>
          <p:cNvPr id="4" name="矩形 3"/>
          <p:cNvSpPr/>
          <p:nvPr/>
        </p:nvSpPr>
        <p:spPr>
          <a:xfrm>
            <a:off x="6300191" y="1772816"/>
            <a:ext cx="7296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(C)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3959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92696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56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如果</a:t>
            </a:r>
            <a:r>
              <a:rPr lang="zh-CN" altLang="zh-CN" sz="3200" b="1" dirty="0"/>
              <a:t>在华佗去世后不及，曹操还想寻找一位名医为自己治病，他可以找下列的哪一位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endParaRPr lang="en-US" altLang="zh-CN" sz="3200" b="1" dirty="0"/>
          </a:p>
          <a:p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扁鹊</a:t>
            </a:r>
            <a:r>
              <a:rPr lang="en-US" altLang="zh-CN" sz="3200" dirty="0" smtClean="0"/>
              <a:t>     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、孙思邈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C</a:t>
            </a:r>
            <a:r>
              <a:rPr lang="zh-CN" altLang="zh-CN" sz="3200" dirty="0"/>
              <a:t>、李时珍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D </a:t>
            </a:r>
            <a:r>
              <a:rPr lang="zh-CN" altLang="zh-CN" sz="3200" dirty="0"/>
              <a:t>、张仲景</a:t>
            </a:r>
          </a:p>
        </p:txBody>
      </p:sp>
      <p:sp>
        <p:nvSpPr>
          <p:cNvPr id="3" name="矩形 2"/>
          <p:cNvSpPr/>
          <p:nvPr/>
        </p:nvSpPr>
        <p:spPr>
          <a:xfrm>
            <a:off x="1298374" y="1634959"/>
            <a:ext cx="7697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(D)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115616" y="4180344"/>
            <a:ext cx="72471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华佗约</a:t>
            </a:r>
            <a:r>
              <a:rPr lang="en-US" altLang="zh-CN" sz="2800" dirty="0"/>
              <a:t>145</a:t>
            </a:r>
            <a:r>
              <a:rPr lang="zh-CN" altLang="zh-CN" sz="2800" dirty="0"/>
              <a:t>－</a:t>
            </a:r>
            <a:r>
              <a:rPr lang="en-US" altLang="zh-CN" sz="2800" dirty="0"/>
              <a:t>208</a:t>
            </a:r>
            <a:r>
              <a:rPr lang="zh-CN" altLang="zh-CN" sz="2800" dirty="0"/>
              <a:t>年，即东汉末年</a:t>
            </a:r>
            <a:r>
              <a:rPr lang="zh-CN" altLang="zh-CN" sz="2800" dirty="0" smtClean="0"/>
              <a:t>；</a:t>
            </a:r>
            <a:endParaRPr lang="en-US" altLang="zh-CN" sz="2800" dirty="0" smtClean="0"/>
          </a:p>
          <a:p>
            <a:r>
              <a:rPr lang="zh-CN" altLang="zh-CN" sz="2800" dirty="0" smtClean="0"/>
              <a:t>扁鹊</a:t>
            </a:r>
            <a:r>
              <a:rPr lang="zh-CN" altLang="zh-CN" sz="2800" dirty="0"/>
              <a:t>（公元前</a:t>
            </a:r>
            <a:r>
              <a:rPr lang="en-US" altLang="zh-CN" sz="2800" dirty="0"/>
              <a:t>407—</a:t>
            </a:r>
            <a:r>
              <a:rPr lang="zh-CN" altLang="zh-CN" sz="2800" dirty="0"/>
              <a:t>前</a:t>
            </a:r>
            <a:r>
              <a:rPr lang="en-US" altLang="zh-CN" sz="2800" dirty="0"/>
              <a:t>310</a:t>
            </a:r>
            <a:r>
              <a:rPr lang="zh-CN" altLang="zh-CN" sz="2800" dirty="0"/>
              <a:t>年）</a:t>
            </a:r>
            <a:r>
              <a:rPr lang="zh-CN" altLang="zh-CN" sz="2800" dirty="0" smtClean="0"/>
              <a:t>；</a:t>
            </a:r>
            <a:endParaRPr lang="en-US" altLang="zh-CN" sz="2800" dirty="0" smtClean="0"/>
          </a:p>
          <a:p>
            <a:r>
              <a:rPr lang="zh-CN" altLang="zh-CN" sz="2800" dirty="0" smtClean="0"/>
              <a:t>孙思邈</a:t>
            </a:r>
            <a:r>
              <a:rPr lang="zh-CN" altLang="zh-CN" sz="2800" dirty="0"/>
              <a:t>（</a:t>
            </a:r>
            <a:r>
              <a:rPr lang="en-US" altLang="zh-CN" sz="2800" dirty="0"/>
              <a:t>581-682</a:t>
            </a:r>
            <a:r>
              <a:rPr lang="zh-CN" altLang="zh-CN" sz="2800" dirty="0"/>
              <a:t>）</a:t>
            </a:r>
            <a:r>
              <a:rPr lang="zh-CN" altLang="zh-CN" sz="2800" dirty="0" smtClean="0"/>
              <a:t>；</a:t>
            </a:r>
            <a:endParaRPr lang="en-US" altLang="zh-CN" sz="2800" dirty="0" smtClean="0"/>
          </a:p>
          <a:p>
            <a:r>
              <a:rPr lang="zh-CN" altLang="zh-CN" sz="2800" dirty="0" smtClean="0"/>
              <a:t>李时珍</a:t>
            </a:r>
            <a:r>
              <a:rPr lang="zh-CN" altLang="zh-CN" sz="2800" dirty="0"/>
              <a:t>（</a:t>
            </a:r>
            <a:r>
              <a:rPr lang="en-US" altLang="zh-CN" sz="2800" dirty="0"/>
              <a:t>1518</a:t>
            </a:r>
            <a:r>
              <a:rPr lang="zh-CN" altLang="zh-CN" sz="2800" dirty="0"/>
              <a:t>年</a:t>
            </a:r>
            <a:r>
              <a:rPr lang="en-US" altLang="zh-CN" sz="2800" dirty="0"/>
              <a:t>—1593</a:t>
            </a:r>
            <a:r>
              <a:rPr lang="zh-CN" altLang="zh-CN" sz="2800" dirty="0"/>
              <a:t>年）</a:t>
            </a:r>
            <a:r>
              <a:rPr lang="zh-CN" altLang="zh-CN" sz="2800" dirty="0" smtClean="0"/>
              <a:t>；</a:t>
            </a:r>
            <a:endParaRPr lang="en-US" altLang="zh-CN" sz="2800" dirty="0" smtClean="0"/>
          </a:p>
          <a:p>
            <a:r>
              <a:rPr lang="zh-CN" altLang="zh-CN" sz="2800" dirty="0" smtClean="0"/>
              <a:t>张仲景</a:t>
            </a:r>
            <a:r>
              <a:rPr lang="zh-CN" altLang="zh-CN" sz="2800" dirty="0"/>
              <a:t>（约公元</a:t>
            </a:r>
            <a:r>
              <a:rPr lang="en-US" altLang="zh-CN" sz="2800" dirty="0"/>
              <a:t>150</a:t>
            </a:r>
            <a:r>
              <a:rPr lang="zh-CN" altLang="zh-CN" sz="2800" dirty="0"/>
              <a:t>～</a:t>
            </a:r>
            <a:r>
              <a:rPr lang="en-US" altLang="zh-CN" sz="2800" dirty="0"/>
              <a:t>154</a:t>
            </a:r>
            <a:r>
              <a:rPr lang="zh-CN" altLang="zh-CN" sz="2800" dirty="0"/>
              <a:t>年</a:t>
            </a:r>
            <a:r>
              <a:rPr lang="en-US" altLang="zh-CN" sz="2800" dirty="0"/>
              <a:t>——</a:t>
            </a:r>
            <a:r>
              <a:rPr lang="zh-CN" altLang="zh-CN" sz="2800" dirty="0"/>
              <a:t>约公元</a:t>
            </a:r>
            <a:r>
              <a:rPr lang="en-US" altLang="zh-CN" sz="2800" dirty="0"/>
              <a:t>215</a:t>
            </a:r>
            <a:r>
              <a:rPr lang="zh-CN" altLang="zh-CN" sz="2800" dirty="0"/>
              <a:t>～</a:t>
            </a:r>
            <a:r>
              <a:rPr lang="en-US" altLang="zh-CN" sz="2800" dirty="0"/>
              <a:t>219</a:t>
            </a:r>
            <a:r>
              <a:rPr lang="zh-CN" altLang="zh-CN" sz="2800" dirty="0"/>
              <a:t>年）</a:t>
            </a:r>
          </a:p>
        </p:txBody>
      </p:sp>
    </p:spTree>
    <p:extLst>
      <p:ext uri="{BB962C8B-B14F-4D97-AF65-F5344CB8AC3E}">
        <p14:creationId xmlns:p14="http://schemas.microsoft.com/office/powerpoint/2010/main" val="250352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397693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在</a:t>
            </a:r>
            <a:r>
              <a:rPr lang="zh-CN" altLang="zh-CN" sz="3200" b="1" dirty="0"/>
              <a:t>我国风俗中，常常避讳</a:t>
            </a:r>
            <a:r>
              <a:rPr lang="en-US" altLang="zh-CN" sz="3200" b="1" dirty="0"/>
              <a:t>73</a:t>
            </a:r>
            <a:r>
              <a:rPr lang="zh-CN" altLang="zh-CN" sz="3200" b="1" dirty="0"/>
              <a:t>和</a:t>
            </a:r>
            <a:r>
              <a:rPr lang="en-US" altLang="zh-CN" sz="3200" b="1" dirty="0"/>
              <a:t>84</a:t>
            </a:r>
            <a:r>
              <a:rPr lang="zh-CN" altLang="zh-CN" sz="3200" b="1" dirty="0"/>
              <a:t>这两个岁数，因为这是两位历史人物去世的年龄，他们是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   </a:t>
            </a:r>
          </a:p>
          <a:p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A</a:t>
            </a:r>
            <a:r>
              <a:rPr lang="zh-CN" altLang="zh-CN" sz="3200" dirty="0" smtClean="0"/>
              <a:t>、孔子和孟子</a:t>
            </a:r>
            <a:r>
              <a:rPr lang="en-US" altLang="zh-CN" sz="3200" dirty="0" smtClean="0"/>
              <a:t>                  B</a:t>
            </a:r>
            <a:r>
              <a:rPr lang="zh-CN" altLang="zh-CN" sz="3200" dirty="0" smtClean="0"/>
              <a:t>、老子和庄子</a:t>
            </a:r>
          </a:p>
          <a:p>
            <a:r>
              <a:rPr lang="en-US" altLang="zh-CN" sz="3200" dirty="0" smtClean="0"/>
              <a:t>      C</a:t>
            </a:r>
            <a:r>
              <a:rPr lang="zh-CN" altLang="zh-CN" sz="3200" dirty="0"/>
              <a:t>、汉高祖和汉武帝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D</a:t>
            </a:r>
            <a:r>
              <a:rPr lang="zh-CN" altLang="zh-CN" sz="3200" dirty="0"/>
              <a:t>、周武王和周文王</a:t>
            </a:r>
          </a:p>
        </p:txBody>
      </p:sp>
      <p:sp>
        <p:nvSpPr>
          <p:cNvPr id="5" name="矩形 4"/>
          <p:cNvSpPr/>
          <p:nvPr/>
        </p:nvSpPr>
        <p:spPr>
          <a:xfrm>
            <a:off x="1187624" y="1354126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(A)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71500" y="3645024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58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一问三不知</a:t>
            </a:r>
            <a:r>
              <a:rPr lang="en-US" altLang="zh-CN" sz="3200" b="1" dirty="0" smtClean="0"/>
              <a:t>”</a:t>
            </a:r>
            <a:r>
              <a:rPr lang="zh-CN" altLang="zh-CN" sz="3200" b="1" dirty="0" smtClean="0"/>
              <a:t>出自《左传》，说的是哪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三不知</a:t>
            </a:r>
            <a:r>
              <a:rPr lang="en-US" altLang="zh-CN" sz="3200" b="1" dirty="0" smtClean="0"/>
              <a:t>”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      A</a:t>
            </a:r>
            <a:r>
              <a:rPr lang="zh-CN" altLang="zh-CN" sz="3200" dirty="0"/>
              <a:t>、天文、地理、文学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   B</a:t>
            </a:r>
            <a:r>
              <a:rPr lang="zh-CN" altLang="zh-CN" sz="3200" dirty="0"/>
              <a:t>、事情的开始、经过、结果</a:t>
            </a:r>
          </a:p>
          <a:p>
            <a:r>
              <a:rPr lang="en-US" altLang="zh-CN" sz="3200" dirty="0" smtClean="0"/>
              <a:t>            C </a:t>
            </a:r>
            <a:r>
              <a:rPr lang="zh-CN" altLang="zh-CN" sz="3200" dirty="0"/>
              <a:t>、孔子、孟子、老子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   D</a:t>
            </a:r>
            <a:r>
              <a:rPr lang="zh-CN" altLang="zh-CN" sz="3200" dirty="0"/>
              <a:t>、自己的姓名、籍贯、生辰八字</a:t>
            </a:r>
          </a:p>
        </p:txBody>
      </p:sp>
      <p:sp>
        <p:nvSpPr>
          <p:cNvPr id="7" name="矩形 6"/>
          <p:cNvSpPr/>
          <p:nvPr/>
        </p:nvSpPr>
        <p:spPr>
          <a:xfrm>
            <a:off x="1731560" y="4221088"/>
            <a:ext cx="750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(B)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52056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280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59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不以物喜，不以己悲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出自哪篇目哪篇古文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《醉翁亭记》</a:t>
            </a:r>
            <a:r>
              <a:rPr lang="en-US" altLang="zh-CN" sz="3200" dirty="0" smtClean="0"/>
              <a:t>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《岳阳楼记》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323528" y="2689154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60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水则载舟，水则覆舟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是谁的名言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endParaRPr lang="en-US" altLang="zh-CN" sz="3200" b="1" dirty="0"/>
          </a:p>
          <a:p>
            <a:r>
              <a:rPr lang="en-US" altLang="zh-CN" sz="3200" dirty="0" smtClean="0"/>
              <a:t>    A</a:t>
            </a:r>
            <a:r>
              <a:rPr lang="zh-CN" altLang="zh-CN" sz="3200" dirty="0" smtClean="0"/>
              <a:t>、老子</a:t>
            </a:r>
            <a:r>
              <a:rPr lang="en-US" altLang="zh-CN" sz="3200" dirty="0" smtClean="0"/>
              <a:t>              B</a:t>
            </a:r>
            <a:r>
              <a:rPr lang="zh-CN" altLang="zh-CN" sz="3200" dirty="0" smtClean="0"/>
              <a:t>、荀子</a:t>
            </a:r>
            <a:endParaRPr lang="zh-CN" altLang="zh-CN" sz="3200" dirty="0"/>
          </a:p>
        </p:txBody>
      </p:sp>
      <p:sp>
        <p:nvSpPr>
          <p:cNvPr id="4" name="矩形 3"/>
          <p:cNvSpPr/>
          <p:nvPr/>
        </p:nvSpPr>
        <p:spPr>
          <a:xfrm>
            <a:off x="1667857" y="93687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7668344" y="266165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027" y="4575742"/>
            <a:ext cx="827190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篆刻</a:t>
            </a:r>
            <a:r>
              <a:rPr lang="zh-CN" altLang="zh-CN" sz="3200" b="1" dirty="0"/>
              <a:t>分为阴文印和阳文印，北京奥运会徽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中国印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</a:t>
            </a:r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、阴文印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、阳文印</a:t>
            </a:r>
          </a:p>
        </p:txBody>
      </p:sp>
      <p:sp>
        <p:nvSpPr>
          <p:cNvPr id="9" name="矩形 8"/>
          <p:cNvSpPr/>
          <p:nvPr/>
        </p:nvSpPr>
        <p:spPr>
          <a:xfrm>
            <a:off x="3134904" y="5068184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18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76672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向</a:t>
            </a:r>
            <a:r>
              <a:rPr lang="zh-CN" altLang="zh-CN" sz="3200" b="1" dirty="0"/>
              <a:t>别人介绍自己的弟弟妹妹应该用下面哪种称谓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</a:t>
            </a:r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、家弟家妹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B</a:t>
            </a:r>
            <a:r>
              <a:rPr lang="zh-CN" altLang="zh-CN" sz="3200" dirty="0"/>
              <a:t>、舍弟舍妹 </a:t>
            </a:r>
            <a:r>
              <a:rPr lang="en-US" altLang="zh-CN" sz="3200" dirty="0" smtClean="0"/>
              <a:t>  C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息弟息妹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2807089"/>
            <a:ext cx="8280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63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揭竿为旗，斩木为兵</a:t>
            </a:r>
            <a:r>
              <a:rPr lang="en-US" altLang="zh-CN" sz="3200" b="1" dirty="0" smtClean="0"/>
              <a:t>”</a:t>
            </a:r>
            <a:r>
              <a:rPr lang="zh-CN" altLang="zh-CN" sz="3200" b="1" dirty="0" smtClean="0"/>
              <a:t>形容的是哪一场起义？</a:t>
            </a:r>
            <a:endParaRPr lang="en-US" altLang="zh-CN" sz="3200" dirty="0" smtClean="0"/>
          </a:p>
          <a:p>
            <a:r>
              <a:rPr lang="en-US" altLang="zh-CN" sz="3200" dirty="0" smtClean="0"/>
              <a:t>     A</a:t>
            </a:r>
            <a:r>
              <a:rPr lang="zh-CN" altLang="zh-CN" sz="3200" dirty="0"/>
              <a:t>、赤眉起义、陈胜吴广起义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B</a:t>
            </a:r>
            <a:r>
              <a:rPr lang="zh-CN" altLang="zh-CN" sz="3200" dirty="0"/>
              <a:t>、绿林起义 、黄巾起义</a:t>
            </a:r>
          </a:p>
        </p:txBody>
      </p:sp>
      <p:sp>
        <p:nvSpPr>
          <p:cNvPr id="4" name="矩形 3"/>
          <p:cNvSpPr/>
          <p:nvPr/>
        </p:nvSpPr>
        <p:spPr>
          <a:xfrm>
            <a:off x="167521" y="5104882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下面</a:t>
            </a:r>
            <a:r>
              <a:rPr lang="zh-CN" altLang="zh-CN" sz="3200" b="1" dirty="0"/>
              <a:t>哪位诗人是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初唐四杰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之一</a:t>
            </a:r>
            <a:r>
              <a:rPr lang="zh-CN" altLang="zh-CN" sz="3200" b="1" dirty="0" smtClean="0"/>
              <a:t>？</a:t>
            </a:r>
            <a:endParaRPr lang="zh-CN" altLang="zh-CN" sz="3200" b="1" dirty="0"/>
          </a:p>
          <a:p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A</a:t>
            </a:r>
            <a:r>
              <a:rPr lang="zh-CN" altLang="zh-CN" sz="3200" dirty="0"/>
              <a:t>、王维</a:t>
            </a:r>
            <a:r>
              <a:rPr lang="en-US" altLang="zh-CN" sz="3200" dirty="0"/>
              <a:t> B</a:t>
            </a:r>
            <a:r>
              <a:rPr lang="zh-CN" altLang="zh-CN" sz="3200" dirty="0"/>
              <a:t>、王勃</a:t>
            </a:r>
          </a:p>
        </p:txBody>
      </p:sp>
      <p:sp>
        <p:nvSpPr>
          <p:cNvPr id="5" name="矩形 4"/>
          <p:cNvSpPr/>
          <p:nvPr/>
        </p:nvSpPr>
        <p:spPr>
          <a:xfrm>
            <a:off x="1421131" y="1027083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547664" y="3283921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32240" y="5086221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61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7"/>
            <a:ext cx="80648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5.</a:t>
            </a:r>
            <a:r>
              <a:rPr lang="zh-CN" altLang="en-US" sz="3200" b="1" dirty="0" smtClean="0"/>
              <a:t>我国的京剧脸谱色彩含义丰富，红色一般表示忠勇狭义，白色一般表示阴险狡诈，那么黑色一般表示：</a:t>
            </a:r>
            <a:endParaRPr lang="en-US" altLang="zh-CN" sz="32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en-US" sz="3200" dirty="0"/>
              <a:t>、</a:t>
            </a:r>
            <a:r>
              <a:rPr lang="zh-CN" altLang="en-US" sz="3200" dirty="0" smtClean="0"/>
              <a:t>忠耿正直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、刚愎自用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3789040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6.《</a:t>
            </a:r>
            <a:r>
              <a:rPr lang="zh-CN" altLang="en-US" sz="3200" b="1" dirty="0" smtClean="0"/>
              <a:t>三十六计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是体现我国古代卓越军事思想的一部兵书，下列不属于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三十六计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的是：</a:t>
            </a:r>
            <a:endParaRPr lang="en-US" altLang="zh-CN" sz="32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en-US" sz="3200" dirty="0" smtClean="0"/>
              <a:t>、浑水摸鱼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、反戈一击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C</a:t>
            </a:r>
            <a:r>
              <a:rPr lang="zh-CN" altLang="en-US" sz="3200" dirty="0" smtClean="0"/>
              <a:t>、笑里藏刀      </a:t>
            </a:r>
            <a:r>
              <a:rPr lang="en-US" altLang="zh-CN" sz="3200" dirty="0" smtClean="0"/>
              <a:t>D</a:t>
            </a:r>
            <a:r>
              <a:rPr lang="zh-CN" altLang="en-US" sz="3200" dirty="0" smtClean="0"/>
              <a:t>、反客为主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797042" y="1605571"/>
            <a:ext cx="12618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A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403648" y="477392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B</a:t>
            </a:r>
            <a:r>
              <a:rPr lang="zh-CN" altLang="en-US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20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046490"/>
            <a:ext cx="67687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65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古代</a:t>
            </a:r>
            <a:r>
              <a:rPr lang="zh-CN" altLang="zh-CN" sz="3200" b="1" dirty="0"/>
              <a:t>战争中指挥军队撤退时要敲击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A</a:t>
            </a:r>
            <a:r>
              <a:rPr lang="zh-CN" altLang="zh-CN" sz="3200" dirty="0"/>
              <a:t>、鼓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B</a:t>
            </a:r>
            <a:r>
              <a:rPr lang="zh-CN" altLang="zh-CN" sz="3200" dirty="0"/>
              <a:t>、锣</a:t>
            </a:r>
          </a:p>
        </p:txBody>
      </p:sp>
      <p:sp>
        <p:nvSpPr>
          <p:cNvPr id="4" name="矩形 3"/>
          <p:cNvSpPr/>
          <p:nvPr/>
        </p:nvSpPr>
        <p:spPr>
          <a:xfrm>
            <a:off x="1907704" y="1492766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  <a:cs typeface="Times New Roman"/>
              </a:rPr>
              <a:t>（</a:t>
            </a:r>
            <a:r>
              <a:rPr lang="en-US" altLang="zh-CN" sz="3200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</a:rPr>
              <a:t>B</a:t>
            </a:r>
            <a:r>
              <a:rPr lang="zh-CN" altLang="zh-CN" sz="3200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  <a:cs typeface="Times New Roman"/>
              </a:rPr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7100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92696"/>
            <a:ext cx="74888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prstClr val="black"/>
                </a:solidFill>
              </a:rPr>
              <a:t>66</a:t>
            </a:r>
            <a:r>
              <a:rPr lang="en-US" altLang="zh-CN" sz="3200" b="1" dirty="0">
                <a:solidFill>
                  <a:prstClr val="black"/>
                </a:solidFill>
              </a:rPr>
              <a:t>.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“</a:t>
            </a:r>
            <a:r>
              <a:rPr lang="zh-CN" altLang="zh-CN" sz="3200" b="1" dirty="0">
                <a:solidFill>
                  <a:prstClr val="black"/>
                </a:solidFill>
              </a:rPr>
              <a:t>词苑千载，群芳竞秀，盛开一枝女儿花</a:t>
            </a:r>
            <a:r>
              <a:rPr lang="en-US" altLang="zh-CN" sz="3200" b="1" dirty="0">
                <a:solidFill>
                  <a:prstClr val="black"/>
                </a:solidFill>
              </a:rPr>
              <a:t>”</a:t>
            </a:r>
            <a:r>
              <a:rPr lang="zh-CN" altLang="zh-CN" sz="3200" b="1" dirty="0">
                <a:solidFill>
                  <a:prstClr val="black"/>
                </a:solidFill>
              </a:rPr>
              <a:t>说的是哪位历史上的哪位才女？</a:t>
            </a:r>
            <a:endParaRPr lang="en-US" altLang="zh-CN" sz="3200" dirty="0">
              <a:solidFill>
                <a:prstClr val="black"/>
              </a:solidFill>
            </a:endParaRPr>
          </a:p>
          <a:p>
            <a:pPr lvl="0"/>
            <a:r>
              <a:rPr lang="en-US" altLang="zh-CN" sz="3200" dirty="0">
                <a:solidFill>
                  <a:prstClr val="black"/>
                </a:solidFill>
              </a:rPr>
              <a:t>     </a:t>
            </a:r>
            <a:endParaRPr lang="en-US" altLang="zh-CN" sz="3200" dirty="0" smtClean="0">
              <a:solidFill>
                <a:prstClr val="black"/>
              </a:solidFill>
            </a:endParaRPr>
          </a:p>
          <a:p>
            <a:pPr lvl="0"/>
            <a:r>
              <a:rPr lang="en-US" altLang="zh-CN" sz="3200" dirty="0">
                <a:solidFill>
                  <a:prstClr val="black"/>
                </a:solidFill>
              </a:rPr>
              <a:t> </a:t>
            </a:r>
            <a:r>
              <a:rPr lang="en-US" altLang="zh-CN" sz="3200" dirty="0" smtClean="0">
                <a:solidFill>
                  <a:prstClr val="black"/>
                </a:solidFill>
              </a:rPr>
              <a:t>      A</a:t>
            </a:r>
            <a:r>
              <a:rPr lang="zh-CN" altLang="zh-CN" sz="3200" dirty="0">
                <a:solidFill>
                  <a:prstClr val="black"/>
                </a:solidFill>
              </a:rPr>
              <a:t>、朱淑真</a:t>
            </a:r>
            <a:r>
              <a:rPr lang="en-US" altLang="zh-CN" sz="3200" dirty="0">
                <a:solidFill>
                  <a:prstClr val="black"/>
                </a:solidFill>
              </a:rPr>
              <a:t> B</a:t>
            </a:r>
            <a:r>
              <a:rPr lang="zh-CN" altLang="zh-CN" sz="3200" dirty="0">
                <a:solidFill>
                  <a:prstClr val="black"/>
                </a:solidFill>
              </a:rPr>
              <a:t>、秦良玉</a:t>
            </a:r>
            <a:r>
              <a:rPr lang="en-US" altLang="zh-CN" sz="3200" dirty="0">
                <a:solidFill>
                  <a:prstClr val="black"/>
                </a:solidFill>
              </a:rPr>
              <a:t> C </a:t>
            </a:r>
            <a:r>
              <a:rPr lang="zh-CN" altLang="zh-CN" sz="3200" dirty="0">
                <a:solidFill>
                  <a:prstClr val="black"/>
                </a:solidFill>
              </a:rPr>
              <a:t>、李清照</a:t>
            </a:r>
          </a:p>
        </p:txBody>
      </p:sp>
      <p:sp>
        <p:nvSpPr>
          <p:cNvPr id="3" name="矩形 2"/>
          <p:cNvSpPr/>
          <p:nvPr/>
        </p:nvSpPr>
        <p:spPr>
          <a:xfrm>
            <a:off x="644532" y="3140968"/>
            <a:ext cx="817593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臧克家</a:t>
            </a:r>
            <a:r>
              <a:rPr lang="zh-CN" altLang="zh-CN" sz="2800" dirty="0"/>
              <a:t>先生这样形容李清照：</a:t>
            </a:r>
            <a:r>
              <a:rPr lang="en-US" altLang="zh-CN" sz="2800" dirty="0"/>
              <a:t>“</a:t>
            </a:r>
            <a:r>
              <a:rPr lang="zh-CN" altLang="zh-CN" sz="2800" dirty="0"/>
              <a:t>大河百代，众浪齐奔，淘尽万古英雄汉；词苑千载，群芳竞秀，盛开一枝女儿花。</a:t>
            </a:r>
            <a:r>
              <a:rPr lang="en-US" altLang="zh-CN" sz="2800" dirty="0"/>
              <a:t>”</a:t>
            </a:r>
            <a:endParaRPr lang="zh-CN" altLang="zh-CN" sz="2800" dirty="0"/>
          </a:p>
          <a:p>
            <a:r>
              <a:rPr lang="zh-CN" altLang="zh-CN" sz="2800" dirty="0"/>
              <a:t>朱淑真（约</a:t>
            </a:r>
            <a:r>
              <a:rPr lang="en-US" altLang="zh-CN" sz="2800" dirty="0"/>
              <a:t>1135~</a:t>
            </a:r>
            <a:r>
              <a:rPr lang="zh-CN" altLang="zh-CN" sz="2800" dirty="0"/>
              <a:t>约</a:t>
            </a:r>
            <a:r>
              <a:rPr lang="en-US" altLang="zh-CN" sz="2800" dirty="0"/>
              <a:t>1180</a:t>
            </a:r>
            <a:r>
              <a:rPr lang="zh-CN" altLang="zh-CN" sz="2800" dirty="0"/>
              <a:t>），号幽栖居士，宋代女诗人，亦为唐宋以来留存作品最丰盛的女作家之一。现存《断肠诗集》、《断肠词》传世，为劫后余篇。</a:t>
            </a:r>
          </a:p>
          <a:p>
            <a:r>
              <a:rPr lang="zh-CN" altLang="zh-CN" sz="2800" dirty="0"/>
              <a:t>秦良玉，明朝末年战功卓著的女性军事统帅、民族英雄、军事家。</a:t>
            </a:r>
          </a:p>
        </p:txBody>
      </p:sp>
      <p:sp>
        <p:nvSpPr>
          <p:cNvPr id="4" name="矩形 3"/>
          <p:cNvSpPr/>
          <p:nvPr/>
        </p:nvSpPr>
        <p:spPr>
          <a:xfrm>
            <a:off x="7380312" y="1172587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  <a:cs typeface="Times New Roman"/>
              </a:rPr>
              <a:t>（</a:t>
            </a:r>
            <a:r>
              <a:rPr lang="en-US" altLang="zh-CN" sz="3200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</a:rPr>
              <a:t>C</a:t>
            </a:r>
            <a:r>
              <a:rPr lang="zh-CN" altLang="zh-CN" sz="3200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  <a:cs typeface="Times New Roman"/>
              </a:rPr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6265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504" y="188640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古人</a:t>
            </a:r>
            <a:r>
              <a:rPr lang="zh-CN" altLang="zh-CN" sz="3200" b="1" dirty="0"/>
              <a:t>用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父母教，须敬听；父母责，须顺承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来劝谕人们要尊敬父母，这句话出自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A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《弟子规》</a:t>
            </a:r>
            <a:r>
              <a:rPr lang="en-US" altLang="zh-CN" sz="3200" dirty="0" smtClean="0"/>
              <a:t>    </a:t>
            </a:r>
            <a:r>
              <a:rPr lang="en-US" altLang="zh-CN" sz="3200" dirty="0"/>
              <a:t>B 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《三字经》</a:t>
            </a:r>
            <a:r>
              <a:rPr lang="en-US" altLang="zh-CN" sz="3200" dirty="0" smtClean="0"/>
              <a:t>C</a:t>
            </a:r>
            <a:r>
              <a:rPr lang="zh-CN" altLang="zh-CN" sz="3200" dirty="0"/>
              <a:t>、《千字文》</a:t>
            </a:r>
          </a:p>
        </p:txBody>
      </p:sp>
      <p:sp>
        <p:nvSpPr>
          <p:cNvPr id="5" name="矩形 4"/>
          <p:cNvSpPr/>
          <p:nvPr/>
        </p:nvSpPr>
        <p:spPr>
          <a:xfrm>
            <a:off x="251520" y="1773197"/>
            <a:ext cx="8784976" cy="549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>
              <a:lnSpc>
                <a:spcPts val="3000"/>
              </a:lnSpc>
              <a:spcAft>
                <a:spcPts val="1440"/>
              </a:spcAft>
            </a:pPr>
            <a:r>
              <a:rPr lang="zh-CN" altLang="zh-CN" sz="2400" b="1" dirty="0"/>
              <a:t>《弟子规》原名《训蒙文》，原作者李毓秀是清朝康熙年间的秀才。以《论语》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学而篇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第六条：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弟子入则孝，出则悌，谨而信，泛爱众而亲仁。行有余力，则以学文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的文义以三字一句，两句一韵编纂而成。分为五个部分，具体列述弟子在家、出外、待人、接物与学习上应该恪守的守则规范。</a:t>
            </a:r>
          </a:p>
          <a:p>
            <a:pPr indent="304800">
              <a:lnSpc>
                <a:spcPts val="2500"/>
              </a:lnSpc>
              <a:spcAft>
                <a:spcPts val="1440"/>
              </a:spcAft>
            </a:pP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  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千字文，即由一千字组成的韵文（在隋唐之前，不押韵、不对仗的文字，被称为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“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笔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”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，而非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“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文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”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）。南朝梁武帝时期（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502 —549 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年），员外散骑侍郎周兴嗣奉皇命从王羲之书法中选取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1000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个字，编纂成文，是为中国历史上第一篇《千字文》。文中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1000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字本来不得有所重复，但周兴嗣在编纂文章时，却重复了一个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“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洁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”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字（洁、絜为同义异体字）。因此，此篇《千字文》实际只运用了</a:t>
            </a:r>
            <a:r>
              <a:rPr lang="en-US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999</a:t>
            </a:r>
            <a:r>
              <a:rPr lang="zh-CN" altLang="zh-CN" sz="24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字。继周兴嗣版千字文之后，还相继出现了《续千字文》、《叙古千字文》、《新千字文》等不同版本的千字文。</a:t>
            </a:r>
            <a:endParaRPr lang="zh-CN" altLang="zh-CN" sz="2400" b="1" dirty="0" smtClean="0">
              <a:effectLst/>
              <a:latin typeface="宋体"/>
              <a:cs typeface="宋体"/>
            </a:endParaRPr>
          </a:p>
          <a:p>
            <a:pPr indent="304800">
              <a:lnSpc>
                <a:spcPts val="1800"/>
              </a:lnSpc>
              <a:spcAft>
                <a:spcPts val="1440"/>
              </a:spcAft>
            </a:pPr>
            <a:endParaRPr lang="zh-CN" altLang="zh-CN" sz="2400" dirty="0">
              <a:effectLst/>
              <a:latin typeface="+mn-ea"/>
              <a:cs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76256" y="68108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5159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下列</a:t>
            </a:r>
            <a:r>
              <a:rPr lang="zh-CN" altLang="zh-CN" sz="3200" b="1" dirty="0"/>
              <a:t>哪项不是端午节的习俗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</a:t>
            </a:r>
            <a:r>
              <a:rPr lang="en-US" altLang="zh-CN" sz="3200" dirty="0" smtClean="0"/>
              <a:t>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zh-CN" sz="3200" dirty="0"/>
              <a:t>、 挂香</a:t>
            </a:r>
            <a:r>
              <a:rPr lang="zh-CN" altLang="zh-CN" sz="3200" dirty="0" smtClean="0"/>
              <a:t>包</a:t>
            </a:r>
            <a:r>
              <a:rPr lang="en-US" altLang="zh-CN" sz="3200" dirty="0" smtClean="0"/>
              <a:t> 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、插艾蒿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 C</a:t>
            </a:r>
            <a:r>
              <a:rPr lang="zh-CN" altLang="zh-CN" sz="3200" dirty="0" smtClean="0"/>
              <a:t>、登高采菊</a:t>
            </a:r>
            <a:r>
              <a:rPr lang="en-US" altLang="zh-CN" sz="3200" dirty="0" smtClean="0"/>
              <a:t>       D </a:t>
            </a:r>
            <a:r>
              <a:rPr lang="zh-CN" altLang="zh-CN" sz="3200" dirty="0" smtClean="0"/>
              <a:t>、喝雄黄酒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323528" y="2967334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69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态生两靥之愁，娇袭一身之病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玉对黛玉的第一印象，其中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靥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是指</a:t>
            </a:r>
            <a:r>
              <a:rPr lang="zh-CN" altLang="zh-CN" sz="3200" b="1" dirty="0" smtClean="0"/>
              <a:t>：</a:t>
            </a:r>
            <a:endParaRPr lang="en-US" altLang="zh-CN" sz="3200" b="1" dirty="0"/>
          </a:p>
          <a:p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、酒窝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眼睛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C </a:t>
            </a:r>
            <a:r>
              <a:rPr lang="zh-CN" altLang="zh-CN" sz="3200" dirty="0"/>
              <a:t>、嘴角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D </a:t>
            </a:r>
            <a:r>
              <a:rPr lang="zh-CN" altLang="zh-CN" sz="3200" dirty="0"/>
              <a:t>、腮帮</a:t>
            </a:r>
          </a:p>
        </p:txBody>
      </p:sp>
      <p:sp>
        <p:nvSpPr>
          <p:cNvPr id="4" name="矩形 3"/>
          <p:cNvSpPr/>
          <p:nvPr/>
        </p:nvSpPr>
        <p:spPr>
          <a:xfrm>
            <a:off x="899592" y="5373216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 </a:t>
            </a:r>
            <a:r>
              <a:rPr lang="en-US" altLang="zh-CN" sz="2800" dirty="0" err="1" smtClean="0"/>
              <a:t>yè</a:t>
            </a:r>
            <a:r>
              <a:rPr lang="zh-CN" altLang="zh-CN" sz="2800" dirty="0"/>
              <a:t>酒窝儿，嘴两旁的小圆窝儿。全句意为</a:t>
            </a:r>
            <a:r>
              <a:rPr lang="en-US" altLang="zh-CN" sz="2800" dirty="0"/>
              <a:t>“</a:t>
            </a:r>
            <a:r>
              <a:rPr lang="zh-CN" altLang="zh-CN" sz="2800" dirty="0"/>
              <a:t>幽怨</a:t>
            </a:r>
            <a:r>
              <a:rPr lang="en-US" altLang="zh-CN" sz="2800" dirty="0"/>
              <a:t>,</a:t>
            </a:r>
            <a:r>
              <a:rPr lang="zh-CN" altLang="zh-CN" sz="2800" dirty="0"/>
              <a:t>忧愁的姿态尽显于两边的酒窝</a:t>
            </a:r>
            <a:r>
              <a:rPr lang="en-US" altLang="zh-CN" sz="2800" dirty="0"/>
              <a:t>;</a:t>
            </a:r>
            <a:r>
              <a:rPr lang="zh-CN" altLang="zh-CN" sz="2800" dirty="0"/>
              <a:t>身子柔弱如同承袭了一身的病。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623610" y="548680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C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868144" y="347407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87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548680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70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弱冠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指的是男子多少岁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endParaRPr lang="en-US" altLang="zh-CN" sz="3200" b="1" dirty="0"/>
          </a:p>
          <a:p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、十五</a:t>
            </a:r>
            <a:r>
              <a:rPr lang="zh-CN" altLang="zh-CN" sz="3200" dirty="0" smtClean="0"/>
              <a:t>岁</a:t>
            </a:r>
            <a:r>
              <a:rPr lang="en-US" altLang="zh-CN" sz="3200" dirty="0" smtClean="0"/>
              <a:t>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、二十岁</a:t>
            </a:r>
          </a:p>
        </p:txBody>
      </p:sp>
      <p:sp>
        <p:nvSpPr>
          <p:cNvPr id="5" name="矩形 4"/>
          <p:cNvSpPr/>
          <p:nvPr/>
        </p:nvSpPr>
        <p:spPr>
          <a:xfrm>
            <a:off x="781359" y="2347573"/>
            <a:ext cx="77510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弱冠：古人二十岁行冠礼，以示成年，但体犹未壮，还比较年少，故称</a:t>
            </a:r>
            <a:r>
              <a:rPr lang="en-US" altLang="zh-CN" sz="2800" dirty="0"/>
              <a:t>“</a:t>
            </a:r>
            <a:r>
              <a:rPr lang="zh-CN" altLang="zh-CN" sz="2800" dirty="0"/>
              <a:t>弱</a:t>
            </a:r>
            <a:r>
              <a:rPr lang="en-US" altLang="zh-CN" sz="2800" dirty="0"/>
              <a:t>”</a:t>
            </a:r>
            <a:r>
              <a:rPr lang="zh-CN" altLang="zh-CN" sz="2800" dirty="0"/>
              <a:t>。</a:t>
            </a:r>
          </a:p>
          <a:p>
            <a:r>
              <a:rPr lang="zh-CN" altLang="zh-CN" sz="2800" dirty="0"/>
              <a:t>古代女子满</a:t>
            </a:r>
            <a:r>
              <a:rPr lang="en-US" altLang="zh-CN" sz="2800" dirty="0"/>
              <a:t>15</a:t>
            </a:r>
            <a:r>
              <a:rPr lang="zh-CN" altLang="zh-CN" sz="2800" dirty="0"/>
              <a:t>岁结发，用笄贯之，因称女子满</a:t>
            </a:r>
            <a:r>
              <a:rPr lang="en-US" altLang="zh-CN" sz="2800" dirty="0"/>
              <a:t>15</a:t>
            </a:r>
            <a:r>
              <a:rPr lang="zh-CN" altLang="zh-CN" sz="2800" dirty="0"/>
              <a:t>岁为及笄。</a:t>
            </a:r>
          </a:p>
        </p:txBody>
      </p:sp>
      <p:sp>
        <p:nvSpPr>
          <p:cNvPr id="6" name="矩形 5"/>
          <p:cNvSpPr/>
          <p:nvPr/>
        </p:nvSpPr>
        <p:spPr>
          <a:xfrm>
            <a:off x="181068" y="4163455"/>
            <a:ext cx="82073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71.“</a:t>
            </a:r>
            <a:r>
              <a:rPr lang="zh-CN" altLang="zh-CN" sz="3200" b="1" dirty="0"/>
              <a:t>入木三分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这个成语原本是用来形容什么的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 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文章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B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书法</a:t>
            </a:r>
          </a:p>
        </p:txBody>
      </p:sp>
      <p:sp>
        <p:nvSpPr>
          <p:cNvPr id="7" name="矩形 6"/>
          <p:cNvSpPr/>
          <p:nvPr/>
        </p:nvSpPr>
        <p:spPr>
          <a:xfrm>
            <a:off x="6156176" y="573719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  <a:cs typeface="Times New Roman"/>
              </a:rPr>
              <a:t>（</a:t>
            </a:r>
            <a:r>
              <a:rPr lang="en-US" altLang="zh-CN" sz="3200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</a:rPr>
              <a:t>B</a:t>
            </a:r>
            <a:r>
              <a:rPr lang="zh-CN" altLang="zh-CN" sz="3200" kern="100" dirty="0" smtClean="0">
                <a:solidFill>
                  <a:srgbClr val="2B2B2B"/>
                </a:solidFill>
                <a:effectLst/>
                <a:latin typeface="Times New Roman"/>
                <a:ea typeface="宋体"/>
                <a:cs typeface="Times New Roman"/>
              </a:rPr>
              <a:t>）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781359" y="4655897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zh-CN" altLang="zh-CN" sz="3200" b="0" i="0" u="none" strike="noStrike" kern="10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Times New Roman"/>
                <a:ea typeface="宋体"/>
                <a:cs typeface="Times New Roman"/>
              </a:rPr>
              <a:t>（</a:t>
            </a:r>
            <a:r>
              <a:rPr kumimoji="0" lang="en-US" altLang="zh-CN" sz="3200" b="0" i="0" u="none" strike="noStrike" kern="10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Times New Roman"/>
                <a:ea typeface="宋体"/>
                <a:cs typeface="+mn-cs"/>
              </a:rPr>
              <a:t>B</a:t>
            </a:r>
            <a:r>
              <a:rPr kumimoji="0" lang="zh-CN" altLang="zh-CN" sz="3200" b="0" i="0" u="none" strike="noStrike" kern="100" cap="none" spc="0" normalizeH="0" baseline="0" noProof="0" dirty="0" smtClean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Times New Roman"/>
                <a:ea typeface="宋体"/>
                <a:cs typeface="Times New Roman"/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4363" y="5789004"/>
            <a:ext cx="7727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入木三分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形容</a:t>
            </a:r>
            <a:r>
              <a:rPr lang="zh-CN" altLang="zh-CN" sz="2800" dirty="0"/>
              <a:t>书法笔力遒劲，也比喻见解、议论深刻、确切。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9484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8688" y="404664"/>
            <a:ext cx="684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河</a:t>
            </a:r>
            <a:r>
              <a:rPr lang="zh-CN" altLang="zh-CN" sz="3200" b="1" dirty="0"/>
              <a:t>姆渡遗址位于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、黄河流域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、长江流域</a:t>
            </a:r>
          </a:p>
        </p:txBody>
      </p:sp>
      <p:sp>
        <p:nvSpPr>
          <p:cNvPr id="3" name="矩形 2"/>
          <p:cNvSpPr/>
          <p:nvPr/>
        </p:nvSpPr>
        <p:spPr>
          <a:xfrm>
            <a:off x="528688" y="2276872"/>
            <a:ext cx="8435800" cy="4867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半坡</a:t>
            </a:r>
            <a:r>
              <a:rPr lang="zh-CN" altLang="zh-CN" sz="2800" dirty="0"/>
              <a:t>遗址位于陕西省西安市东部浐河东岸半坡村</a:t>
            </a:r>
            <a:r>
              <a:rPr lang="en-US" altLang="zh-CN" sz="2800" dirty="0"/>
              <a:t>,</a:t>
            </a:r>
            <a:r>
              <a:rPr lang="zh-CN" altLang="zh-CN" sz="2800" dirty="0"/>
              <a:t>是黄河流域一个典型的母系氏族公社村落遗址</a:t>
            </a:r>
            <a:r>
              <a:rPr lang="en-US" altLang="zh-CN" sz="2800" dirty="0"/>
              <a:t>,</a:t>
            </a:r>
            <a:r>
              <a:rPr lang="zh-CN" altLang="zh-CN" sz="2800" dirty="0"/>
              <a:t>属仰韶文化的一种早期类型</a:t>
            </a:r>
            <a:r>
              <a:rPr lang="en-US" altLang="zh-CN" sz="2800" dirty="0"/>
              <a:t>,</a:t>
            </a:r>
            <a:r>
              <a:rPr lang="zh-CN" altLang="zh-CN" sz="2800" dirty="0"/>
              <a:t>距今约</a:t>
            </a:r>
            <a:r>
              <a:rPr lang="en-US" altLang="zh-CN" sz="2800" dirty="0"/>
              <a:t>6000</a:t>
            </a:r>
            <a:r>
              <a:rPr lang="zh-CN" altLang="zh-CN" sz="2800" dirty="0"/>
              <a:t>年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indent="304800">
              <a:lnSpc>
                <a:spcPts val="3000"/>
              </a:lnSpc>
              <a:spcAft>
                <a:spcPts val="1440"/>
              </a:spcAft>
            </a:pPr>
            <a:r>
              <a:rPr lang="en-US" altLang="zh-CN" sz="2800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  </a:t>
            </a:r>
            <a:r>
              <a:rPr lang="zh-CN" altLang="zh-CN" sz="2800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河姆渡遗址是中国南方早期新石器时代遗址，全国重点文物保护单位，位于距宁波市区约</a:t>
            </a:r>
            <a:r>
              <a:rPr lang="en-US" altLang="zh-CN" sz="2800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20</a:t>
            </a:r>
            <a:r>
              <a:rPr lang="zh-CN" altLang="zh-CN" sz="2800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公里的余姚市河姆渡镇。</a:t>
            </a:r>
            <a:endParaRPr lang="en-US" altLang="zh-CN" sz="2800" dirty="0">
              <a:latin typeface="宋体"/>
              <a:cs typeface="宋体"/>
            </a:endParaRPr>
          </a:p>
          <a:p>
            <a:pPr indent="304800">
              <a:lnSpc>
                <a:spcPts val="3000"/>
              </a:lnSpc>
              <a:spcAft>
                <a:spcPts val="1440"/>
              </a:spcAft>
            </a:pPr>
            <a:r>
              <a:rPr lang="en-US" altLang="zh-CN" sz="2800" dirty="0" smtClean="0"/>
              <a:t>     </a:t>
            </a:r>
            <a:r>
              <a:rPr lang="zh-CN" altLang="zh-CN" sz="2800" dirty="0" smtClean="0"/>
              <a:t>大</a:t>
            </a:r>
            <a:r>
              <a:rPr lang="zh-CN" altLang="zh-CN" sz="2800" dirty="0"/>
              <a:t>汶口遗址位于山东省泰安市岱岳区大汶口镇，大汶河东西贯穿，将遗址分为南北两片，北片在卫架庄东，为大汶口文化的代表遗址和命名地。大汶口文化属新石器朝代晚期。</a:t>
            </a:r>
          </a:p>
          <a:p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876798" y="44534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010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62754"/>
            <a:ext cx="81369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《诗经》</a:t>
            </a:r>
            <a:r>
              <a:rPr lang="zh-CN" altLang="zh-CN" sz="3200" b="1" dirty="0"/>
              <a:t>是我国第一部诗歌总集，《诗经》里面包括多少首诗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 </a:t>
            </a:r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、三百首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B</a:t>
            </a:r>
            <a:r>
              <a:rPr lang="zh-CN" altLang="zh-CN" sz="3200" dirty="0"/>
              <a:t>、三百零五首</a:t>
            </a:r>
          </a:p>
        </p:txBody>
      </p:sp>
      <p:sp>
        <p:nvSpPr>
          <p:cNvPr id="3" name="矩形 2"/>
          <p:cNvSpPr/>
          <p:nvPr/>
        </p:nvSpPr>
        <p:spPr>
          <a:xfrm>
            <a:off x="5076056" y="959446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971600" y="2708920"/>
            <a:ext cx="74888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《诗经》</a:t>
            </a:r>
            <a:r>
              <a:rPr lang="zh-CN" altLang="zh-CN" sz="2800" dirty="0"/>
              <a:t>是中国汉族文学史上最早的诗歌总集，先秦称为《诗》，共</a:t>
            </a:r>
            <a:r>
              <a:rPr lang="en-US" altLang="zh-CN" sz="2800" dirty="0"/>
              <a:t>305</a:t>
            </a:r>
            <a:r>
              <a:rPr lang="zh-CN" altLang="zh-CN" sz="2800" dirty="0"/>
              <a:t>首，取其整数称《诗三百》。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4576869"/>
            <a:ext cx="6823783" cy="11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ts val="1800"/>
              </a:lnSpc>
              <a:spcAft>
                <a:spcPts val="1440"/>
              </a:spcAft>
            </a:pPr>
            <a:r>
              <a:rPr lang="en-US" altLang="zh-CN" sz="32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74</a:t>
            </a:r>
            <a:r>
              <a:rPr lang="en-US" altLang="zh-CN" sz="3200" b="1" dirty="0">
                <a:solidFill>
                  <a:srgbClr val="2B2B2B"/>
                </a:solidFill>
                <a:latin typeface="宋体"/>
                <a:cs typeface="宋体"/>
              </a:rPr>
              <a:t>.</a:t>
            </a:r>
            <a:r>
              <a:rPr lang="zh-CN" altLang="zh-CN" sz="3200" b="1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《孙子兵法》的作者是：</a:t>
            </a:r>
            <a:endParaRPr lang="zh-CN" altLang="zh-CN" sz="3200" b="1" dirty="0" smtClean="0">
              <a:effectLst/>
              <a:latin typeface="宋体"/>
              <a:cs typeface="宋体"/>
            </a:endParaRPr>
          </a:p>
          <a:p>
            <a:pPr indent="304800">
              <a:lnSpc>
                <a:spcPts val="1800"/>
              </a:lnSpc>
              <a:spcAft>
                <a:spcPts val="1440"/>
              </a:spcAft>
            </a:pPr>
            <a:endParaRPr lang="en-US" altLang="zh-CN" sz="3200" dirty="0" smtClean="0">
              <a:solidFill>
                <a:srgbClr val="2B2B2B"/>
              </a:solidFill>
              <a:effectLst/>
              <a:latin typeface="宋体"/>
              <a:cs typeface="宋体"/>
            </a:endParaRPr>
          </a:p>
          <a:p>
            <a:pPr indent="304800">
              <a:lnSpc>
                <a:spcPts val="1800"/>
              </a:lnSpc>
              <a:spcAft>
                <a:spcPts val="1440"/>
              </a:spcAft>
            </a:pPr>
            <a:r>
              <a:rPr lang="en-US" altLang="zh-CN" sz="3200" dirty="0">
                <a:solidFill>
                  <a:srgbClr val="2B2B2B"/>
                </a:solidFill>
                <a:latin typeface="宋体"/>
                <a:cs typeface="宋体"/>
              </a:rPr>
              <a:t> </a:t>
            </a:r>
            <a:r>
              <a:rPr lang="en-US" altLang="zh-CN" sz="3200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A</a:t>
            </a:r>
            <a:r>
              <a:rPr lang="zh-CN" altLang="zh-CN" sz="3200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、孙武</a:t>
            </a:r>
            <a:r>
              <a:rPr lang="en-US" altLang="zh-CN" sz="3200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        B</a:t>
            </a:r>
            <a:r>
              <a:rPr lang="zh-CN" altLang="zh-CN" sz="3200" dirty="0" smtClean="0">
                <a:solidFill>
                  <a:srgbClr val="2B2B2B"/>
                </a:solidFill>
                <a:effectLst/>
                <a:latin typeface="宋体"/>
                <a:cs typeface="宋体"/>
              </a:rPr>
              <a:t>、孙膑</a:t>
            </a:r>
            <a:endParaRPr lang="zh-CN" altLang="zh-CN" sz="3200" dirty="0">
              <a:effectLst/>
              <a:latin typeface="宋体"/>
              <a:cs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2498" y="443711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（</a:t>
            </a:r>
            <a:r>
              <a:rPr lang="en-US" altLang="zh-CN" sz="3200" dirty="0"/>
              <a:t>A</a:t>
            </a:r>
            <a:r>
              <a:rPr lang="zh-CN" altLang="zh-CN" sz="3200" dirty="0" smtClean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67857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404664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75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算盘</a:t>
            </a:r>
            <a:r>
              <a:rPr lang="zh-CN" altLang="zh-CN" sz="3200" b="1" dirty="0"/>
              <a:t>是中国传统计算工具，利用算盘能进行开平方的运算吗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、能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 B</a:t>
            </a:r>
            <a:r>
              <a:rPr lang="zh-CN" altLang="zh-CN" sz="3200" dirty="0"/>
              <a:t>、不能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3105835"/>
            <a:ext cx="81369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76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下面</a:t>
            </a:r>
            <a:r>
              <a:rPr lang="zh-CN" altLang="zh-CN" sz="3200" b="1" dirty="0"/>
              <a:t>哪个成语与秦始皇有关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endParaRPr lang="en-US" altLang="zh-CN" sz="3200" b="1" dirty="0"/>
          </a:p>
          <a:p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、指鹿为马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B </a:t>
            </a:r>
            <a:r>
              <a:rPr lang="zh-CN" altLang="zh-CN" sz="3200" dirty="0"/>
              <a:t>、奇货可居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C </a:t>
            </a:r>
            <a:r>
              <a:rPr lang="zh-CN" altLang="zh-CN" sz="3200" dirty="0"/>
              <a:t>、图穷匕见</a:t>
            </a:r>
          </a:p>
        </p:txBody>
      </p:sp>
      <p:sp>
        <p:nvSpPr>
          <p:cNvPr id="5" name="矩形 4"/>
          <p:cNvSpPr/>
          <p:nvPr/>
        </p:nvSpPr>
        <p:spPr>
          <a:xfrm>
            <a:off x="539552" y="5445224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奇货可居</a:t>
            </a:r>
            <a:r>
              <a:rPr lang="zh-CN" altLang="zh-CN" sz="2800" dirty="0"/>
              <a:t>出自《史记</a:t>
            </a:r>
            <a:r>
              <a:rPr lang="en-US" altLang="zh-CN" sz="2800" dirty="0"/>
              <a:t>·</a:t>
            </a:r>
            <a:r>
              <a:rPr lang="zh-CN" altLang="zh-CN" sz="2800" dirty="0"/>
              <a:t>吕不韦列传》：</a:t>
            </a:r>
            <a:r>
              <a:rPr lang="en-US" altLang="zh-CN" sz="2800" dirty="0"/>
              <a:t>“</a:t>
            </a:r>
            <a:r>
              <a:rPr lang="zh-CN" altLang="zh-CN" sz="2800" dirty="0"/>
              <a:t>吕不韦贾邯郸，见（子楚）而怜之，曰：</a:t>
            </a:r>
            <a:r>
              <a:rPr lang="en-US" altLang="zh-CN" sz="2800" dirty="0"/>
              <a:t>‘</a:t>
            </a:r>
            <a:r>
              <a:rPr lang="zh-CN" altLang="zh-CN" sz="2800" dirty="0"/>
              <a:t>此奇货可居！</a:t>
            </a:r>
            <a:r>
              <a:rPr lang="en-US" altLang="zh-CN" sz="2800" dirty="0"/>
              <a:t>’”</a:t>
            </a:r>
            <a:r>
              <a:rPr lang="zh-CN" altLang="zh-CN" sz="2800" dirty="0"/>
              <a:t>图穷匕见指荆轲刺秦</a:t>
            </a:r>
          </a:p>
        </p:txBody>
      </p:sp>
      <p:sp>
        <p:nvSpPr>
          <p:cNvPr id="6" name="矩形 5"/>
          <p:cNvSpPr/>
          <p:nvPr/>
        </p:nvSpPr>
        <p:spPr>
          <a:xfrm>
            <a:off x="5004431" y="90872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6660232" y="313814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43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332656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唱</a:t>
            </a:r>
            <a:r>
              <a:rPr lang="zh-CN" altLang="zh-CN" sz="3200" b="1" dirty="0"/>
              <a:t>念做打是中国戏曲表演的四种艺术手段，也是戏曲表演的四项基本功，其中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做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zh-CN" sz="3200" dirty="0"/>
              <a:t>、面部表情</a:t>
            </a:r>
            <a:r>
              <a:rPr lang="en-US" altLang="zh-CN" sz="3200" dirty="0"/>
              <a:t> B</a:t>
            </a:r>
            <a:r>
              <a:rPr lang="zh-CN" altLang="zh-CN" sz="3200" dirty="0"/>
              <a:t>、舞蹈动作</a:t>
            </a:r>
            <a:r>
              <a:rPr lang="en-US" altLang="zh-CN" sz="3200" dirty="0"/>
              <a:t> C</a:t>
            </a:r>
            <a:r>
              <a:rPr lang="zh-CN" altLang="zh-CN" sz="3200" dirty="0"/>
              <a:t>、器械表演</a:t>
            </a:r>
          </a:p>
        </p:txBody>
      </p:sp>
      <p:sp>
        <p:nvSpPr>
          <p:cNvPr id="3" name="矩形 2"/>
          <p:cNvSpPr/>
          <p:nvPr/>
        </p:nvSpPr>
        <p:spPr>
          <a:xfrm>
            <a:off x="495017" y="3501008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唱</a:t>
            </a:r>
            <a:r>
              <a:rPr lang="zh-CN" altLang="zh-CN" sz="2800" dirty="0"/>
              <a:t>念做打是京剧表演的四种艺术手段，也是京剧表演的四项基本功。唱指歌唱，念指具有音乐性的念白，二者相辅相成，构成歌舞化的京剧表演艺术两大要素之一的</a:t>
            </a:r>
            <a:r>
              <a:rPr lang="en-US" altLang="zh-CN" sz="2800" dirty="0"/>
              <a:t> “</a:t>
            </a:r>
            <a:r>
              <a:rPr lang="zh-CN" altLang="zh-CN" sz="2800" dirty="0"/>
              <a:t>歌</a:t>
            </a:r>
            <a:r>
              <a:rPr lang="en-US" altLang="zh-CN" sz="2800" dirty="0"/>
              <a:t>”</a:t>
            </a:r>
            <a:r>
              <a:rPr lang="zh-CN" altLang="zh-CN" sz="2800" dirty="0"/>
              <a:t>，做指舞蹈化的形体动作，打指武打和翻跌的技艺，二者相互结合，构成歌舞化的京剧表演艺术两大要素之一的</a:t>
            </a:r>
            <a:r>
              <a:rPr lang="en-US" altLang="zh-CN" sz="2800" dirty="0"/>
              <a:t>“</a:t>
            </a:r>
            <a:r>
              <a:rPr lang="zh-CN" altLang="zh-CN" sz="2800" dirty="0"/>
              <a:t>舞</a:t>
            </a:r>
            <a:r>
              <a:rPr lang="en-US" altLang="zh-CN" sz="2800" dirty="0"/>
              <a:t>”</a:t>
            </a:r>
            <a:r>
              <a:rPr lang="zh-CN" altLang="zh-CN" sz="2800" dirty="0"/>
              <a:t>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51719" y="1317540"/>
            <a:ext cx="1257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1876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226" y="476672"/>
            <a:ext cx="82912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78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海上升明白，天涯共此时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是谁的名句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endParaRPr lang="en-US" altLang="zh-CN" sz="3200" b="1" dirty="0"/>
          </a:p>
          <a:p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、王勃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 B</a:t>
            </a:r>
            <a:r>
              <a:rPr lang="zh-CN" altLang="zh-CN" sz="3200" dirty="0"/>
              <a:t>、张九龄</a:t>
            </a:r>
          </a:p>
        </p:txBody>
      </p:sp>
      <p:sp>
        <p:nvSpPr>
          <p:cNvPr id="5" name="矩形 4"/>
          <p:cNvSpPr/>
          <p:nvPr/>
        </p:nvSpPr>
        <p:spPr>
          <a:xfrm>
            <a:off x="1187624" y="2551837"/>
            <a:ext cx="59584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      </a:t>
            </a:r>
            <a:r>
              <a:rPr lang="zh-CN" altLang="zh-CN" sz="2800" dirty="0" smtClean="0"/>
              <a:t>望月</a:t>
            </a:r>
            <a:r>
              <a:rPr lang="zh-CN" altLang="zh-CN" sz="2800" dirty="0"/>
              <a:t>怀</a:t>
            </a:r>
            <a:r>
              <a:rPr lang="zh-CN" altLang="zh-CN" sz="2800" dirty="0" smtClean="0"/>
              <a:t>远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                   </a:t>
            </a:r>
            <a:r>
              <a:rPr lang="zh-CN" altLang="zh-CN" sz="2800" dirty="0" smtClean="0"/>
              <a:t>张九龄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海上生明月，天涯共此时。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情人怨遥夜，竟夕起相思。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灭烛怜光满，披衣觉露滋。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不堪盈手赠，还寝梦佳期。</a:t>
            </a:r>
          </a:p>
        </p:txBody>
      </p:sp>
      <p:sp>
        <p:nvSpPr>
          <p:cNvPr id="6" name="矩形 5"/>
          <p:cNvSpPr/>
          <p:nvPr/>
        </p:nvSpPr>
        <p:spPr>
          <a:xfrm>
            <a:off x="8172400" y="476672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7310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7992888" cy="223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7.</a:t>
            </a:r>
            <a:r>
              <a:rPr lang="zh-CN" altLang="en-US" sz="3200" b="1" dirty="0" smtClean="0"/>
              <a:t>“床前明月光”是李白的千古名句，其中，“床”指的是什么？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en-US" sz="3200" dirty="0" smtClean="0"/>
              <a:t>、窗户 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、卧具   </a:t>
            </a:r>
            <a:r>
              <a:rPr lang="en-US" altLang="zh-CN" sz="3200" dirty="0" smtClean="0"/>
              <a:t>C</a:t>
            </a:r>
            <a:r>
              <a:rPr lang="zh-CN" altLang="en-US" sz="3200" dirty="0" smtClean="0"/>
              <a:t>、井上的围栏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3151561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8.1932</a:t>
            </a:r>
            <a:r>
              <a:rPr lang="zh-CN" altLang="en-US" sz="3200" b="1" dirty="0" smtClean="0"/>
              <a:t>年，清华大学招生试题中有一道对对子题，上联“孙行者”，下面下联中最适合的是：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en-US" sz="3200" dirty="0" smtClean="0"/>
              <a:t>、胡适之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、周作人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C</a:t>
            </a:r>
            <a:r>
              <a:rPr lang="zh-CN" altLang="en-US" sz="3200" dirty="0" smtClean="0"/>
              <a:t>、郁达夫     </a:t>
            </a:r>
            <a:r>
              <a:rPr lang="en-US" altLang="zh-CN" sz="3200" dirty="0" smtClean="0"/>
              <a:t>D</a:t>
            </a:r>
            <a:r>
              <a:rPr lang="zh-CN" altLang="en-US" sz="3200" dirty="0" smtClean="0"/>
              <a:t>、唐三藏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067944" y="1300936"/>
            <a:ext cx="1236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C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547664" y="4786855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en-US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36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5161" y="476671"/>
            <a:ext cx="76328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79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李清照</a:t>
            </a:r>
            <a:r>
              <a:rPr lang="zh-CN" altLang="zh-CN" sz="3200" b="1" dirty="0"/>
              <a:t>词中的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绿肥红瘦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描写的是什么季节的景色</a:t>
            </a:r>
            <a:r>
              <a:rPr lang="zh-CN" altLang="zh-CN" sz="3200" b="1" dirty="0" smtClean="0"/>
              <a:t>？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zh-CN" sz="3200" dirty="0"/>
              <a:t>、晚春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  B</a:t>
            </a:r>
            <a:r>
              <a:rPr lang="zh-CN" altLang="zh-CN" sz="3200" dirty="0"/>
              <a:t>、仲夏</a:t>
            </a:r>
          </a:p>
        </p:txBody>
      </p:sp>
      <p:sp>
        <p:nvSpPr>
          <p:cNvPr id="3" name="矩形 2"/>
          <p:cNvSpPr/>
          <p:nvPr/>
        </p:nvSpPr>
        <p:spPr>
          <a:xfrm>
            <a:off x="1281471" y="2780928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绿叶茂盛，花渐凋谢。指暮春时节。</a:t>
            </a:r>
          </a:p>
        </p:txBody>
      </p:sp>
      <p:sp>
        <p:nvSpPr>
          <p:cNvPr id="4" name="矩形 3"/>
          <p:cNvSpPr/>
          <p:nvPr/>
        </p:nvSpPr>
        <p:spPr>
          <a:xfrm>
            <a:off x="301249" y="3547616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80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成语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机不可失</a:t>
            </a:r>
            <a:r>
              <a:rPr lang="en-US" altLang="zh-CN" sz="3200" b="1" dirty="0" smtClean="0"/>
              <a:t>”</a:t>
            </a:r>
            <a:r>
              <a:rPr lang="zh-CN" altLang="zh-CN" sz="3200" b="1" dirty="0" smtClean="0"/>
              <a:t>出自张九龄之笔，它的下句是：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、时不再来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B</a:t>
            </a:r>
            <a:r>
              <a:rPr lang="zh-CN" altLang="zh-CN" sz="3200" dirty="0"/>
              <a:t>、失不再来</a:t>
            </a:r>
          </a:p>
        </p:txBody>
      </p:sp>
      <p:sp>
        <p:nvSpPr>
          <p:cNvPr id="5" name="矩形 4"/>
          <p:cNvSpPr/>
          <p:nvPr/>
        </p:nvSpPr>
        <p:spPr>
          <a:xfrm>
            <a:off x="987094" y="5229200"/>
            <a:ext cx="72247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《旧五代史</a:t>
            </a:r>
            <a:r>
              <a:rPr lang="en-US" altLang="zh-CN" sz="2800" dirty="0"/>
              <a:t>·</a:t>
            </a:r>
            <a:r>
              <a:rPr lang="zh-CN" altLang="zh-CN" sz="2800" dirty="0"/>
              <a:t>晋书</a:t>
            </a:r>
            <a:r>
              <a:rPr lang="en-US" altLang="zh-CN" sz="2800" dirty="0"/>
              <a:t>·</a:t>
            </a:r>
            <a:r>
              <a:rPr lang="zh-CN" altLang="zh-CN" sz="2800" dirty="0"/>
              <a:t>安重荣传》：</a:t>
            </a:r>
            <a:r>
              <a:rPr lang="en-US" altLang="zh-CN" sz="2800" dirty="0"/>
              <a:t>“</a:t>
            </a:r>
            <a:r>
              <a:rPr lang="zh-CN" altLang="zh-CN" sz="2800" dirty="0"/>
              <a:t>仰认睿智，深惟匿瑕，其如天道人心，难以违 拒，须知机不可失，时不再来。</a:t>
            </a:r>
            <a:r>
              <a:rPr lang="en-US" altLang="zh-CN" sz="2800" dirty="0"/>
              <a:t>”</a:t>
            </a:r>
            <a:r>
              <a:rPr lang="zh-CN" altLang="zh-CN" sz="2800" dirty="0"/>
              <a:t>作者：张九龄</a:t>
            </a:r>
          </a:p>
        </p:txBody>
      </p:sp>
      <p:sp>
        <p:nvSpPr>
          <p:cNvPr id="6" name="矩形 5"/>
          <p:cNvSpPr/>
          <p:nvPr/>
        </p:nvSpPr>
        <p:spPr>
          <a:xfrm>
            <a:off x="3753496" y="930655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2470797" y="399345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85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515" y="476672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81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熄火连三月，家书抵万金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古代书信通过邮驿传递。唐代管理这类工作的中央管理机构是</a:t>
            </a:r>
            <a:r>
              <a:rPr lang="zh-CN" altLang="zh-CN" sz="3200" b="1" dirty="0" smtClean="0"/>
              <a:t>：</a:t>
            </a:r>
            <a:endParaRPr lang="zh-CN" altLang="zh-CN" sz="3200" b="1" dirty="0"/>
          </a:p>
          <a:p>
            <a:r>
              <a:rPr lang="en-US" altLang="zh-CN" sz="3200" dirty="0" smtClean="0"/>
              <a:t>     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、尚书省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B</a:t>
            </a:r>
            <a:r>
              <a:rPr lang="zh-CN" altLang="zh-CN" sz="3200" dirty="0"/>
              <a:t>、中书</a:t>
            </a:r>
            <a:r>
              <a:rPr lang="zh-CN" altLang="zh-CN" sz="3200" dirty="0" smtClean="0"/>
              <a:t>省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C </a:t>
            </a:r>
            <a:r>
              <a:rPr lang="zh-CN" altLang="zh-CN" sz="3200" dirty="0"/>
              <a:t>、门下省</a:t>
            </a:r>
          </a:p>
        </p:txBody>
      </p:sp>
      <p:sp>
        <p:nvSpPr>
          <p:cNvPr id="3" name="矩形 2"/>
          <p:cNvSpPr/>
          <p:nvPr/>
        </p:nvSpPr>
        <p:spPr>
          <a:xfrm>
            <a:off x="188740" y="2924944"/>
            <a:ext cx="8778485" cy="3836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ts val="2500"/>
              </a:lnSpc>
              <a:spcAft>
                <a:spcPts val="1440"/>
              </a:spcAft>
            </a:pPr>
            <a:r>
              <a:rPr lang="en-US" altLang="zh-CN" sz="2800" dirty="0" smtClean="0">
                <a:solidFill>
                  <a:srgbClr val="2B2B2B"/>
                </a:solidFill>
                <a:latin typeface="宋体"/>
                <a:cs typeface="宋体"/>
              </a:rPr>
              <a:t>  </a:t>
            </a:r>
            <a:r>
              <a:rPr lang="zh-CN" altLang="zh-CN" sz="2800" dirty="0" smtClean="0">
                <a:solidFill>
                  <a:srgbClr val="2B2B2B"/>
                </a:solidFill>
                <a:latin typeface="宋体"/>
                <a:cs typeface="宋体"/>
              </a:rPr>
              <a:t>唐代</a:t>
            </a:r>
            <a:r>
              <a:rPr lang="zh-CN" altLang="zh-CN" sz="2800" dirty="0">
                <a:solidFill>
                  <a:srgbClr val="2B2B2B"/>
                </a:solidFill>
                <a:latin typeface="宋体"/>
                <a:cs typeface="宋体"/>
              </a:rPr>
              <a:t>，中书省、门下省和尚书省同为中央行政总汇，中书省决策门下省审核尚书省</a:t>
            </a:r>
            <a:r>
              <a:rPr lang="zh-CN" altLang="zh-CN" sz="2800" dirty="0" smtClean="0">
                <a:solidFill>
                  <a:srgbClr val="2B2B2B"/>
                </a:solidFill>
                <a:latin typeface="宋体"/>
                <a:cs typeface="宋体"/>
              </a:rPr>
              <a:t>执行。</a:t>
            </a:r>
            <a:r>
              <a:rPr lang="zh-CN" altLang="zh-CN" sz="2800" dirty="0">
                <a:solidFill>
                  <a:srgbClr val="2B2B2B"/>
                </a:solidFill>
                <a:latin typeface="宋体"/>
                <a:cs typeface="宋体"/>
              </a:rPr>
              <a:t>宋代，仍存尚书、门下、中书三省，中书省掌握行政大权。元代，中书省、与枢密院、御史台分掌政、军、监察。门下、尚书两省皆废。</a:t>
            </a:r>
            <a:endParaRPr lang="zh-CN" altLang="zh-CN" sz="2800" dirty="0">
              <a:latin typeface="宋体"/>
              <a:cs typeface="宋体"/>
            </a:endParaRPr>
          </a:p>
          <a:p>
            <a:pPr indent="304800">
              <a:lnSpc>
                <a:spcPts val="2500"/>
              </a:lnSpc>
              <a:spcAft>
                <a:spcPts val="1440"/>
              </a:spcAft>
            </a:pPr>
            <a:r>
              <a:rPr lang="en-US" altLang="zh-CN" sz="2800" dirty="0" smtClean="0">
                <a:solidFill>
                  <a:srgbClr val="2B2B2B"/>
                </a:solidFill>
                <a:latin typeface="宋体"/>
                <a:cs typeface="宋体"/>
              </a:rPr>
              <a:t>  </a:t>
            </a:r>
            <a:r>
              <a:rPr lang="zh-CN" altLang="zh-CN" sz="2800" dirty="0" smtClean="0">
                <a:solidFill>
                  <a:srgbClr val="2B2B2B"/>
                </a:solidFill>
                <a:latin typeface="宋体"/>
                <a:cs typeface="宋体"/>
              </a:rPr>
              <a:t>尚书省</a:t>
            </a:r>
            <a:r>
              <a:rPr lang="en-US" altLang="zh-CN" sz="2800" dirty="0">
                <a:solidFill>
                  <a:srgbClr val="2B2B2B"/>
                </a:solidFill>
                <a:latin typeface="宋体"/>
                <a:cs typeface="宋体"/>
              </a:rPr>
              <a:t>——</a:t>
            </a:r>
            <a:r>
              <a:rPr lang="zh-CN" altLang="zh-CN" sz="2800" dirty="0">
                <a:solidFill>
                  <a:srgbClr val="2B2B2B"/>
                </a:solidFill>
                <a:latin typeface="宋体"/>
                <a:cs typeface="宋体"/>
              </a:rPr>
              <a:t>最高行政机构，负责执行国家的重要政令</a:t>
            </a:r>
            <a:r>
              <a:rPr lang="en-US" altLang="zh-CN" sz="2800" dirty="0">
                <a:solidFill>
                  <a:srgbClr val="2B2B2B"/>
                </a:solidFill>
                <a:latin typeface="宋体"/>
                <a:cs typeface="宋体"/>
              </a:rPr>
              <a:t>; </a:t>
            </a:r>
            <a:r>
              <a:rPr lang="zh-CN" altLang="zh-CN" sz="2800" dirty="0">
                <a:solidFill>
                  <a:srgbClr val="2B2B2B"/>
                </a:solidFill>
                <a:latin typeface="宋体"/>
                <a:cs typeface="宋体"/>
              </a:rPr>
              <a:t>尚书省设在宫外，长官为尚书令，实际不任命，由副长官左、右仆射代行职权，负责都省职事，总领六部。</a:t>
            </a:r>
            <a:endParaRPr lang="zh-CN" altLang="zh-CN" sz="2800" dirty="0">
              <a:latin typeface="宋体"/>
              <a:cs typeface="宋体"/>
            </a:endParaRPr>
          </a:p>
          <a:p>
            <a:pPr indent="304800">
              <a:lnSpc>
                <a:spcPts val="2500"/>
              </a:lnSpc>
              <a:spcAft>
                <a:spcPts val="1440"/>
              </a:spcAft>
            </a:pPr>
            <a:r>
              <a:rPr lang="en-US" altLang="zh-CN" sz="2800" dirty="0" smtClean="0">
                <a:solidFill>
                  <a:srgbClr val="2B2B2B"/>
                </a:solidFill>
                <a:latin typeface="宋体"/>
                <a:cs typeface="宋体"/>
              </a:rPr>
              <a:t>  </a:t>
            </a:r>
            <a:r>
              <a:rPr lang="zh-CN" altLang="zh-CN" sz="2800" dirty="0" smtClean="0">
                <a:solidFill>
                  <a:srgbClr val="2B2B2B"/>
                </a:solidFill>
                <a:latin typeface="宋体"/>
                <a:cs typeface="宋体"/>
              </a:rPr>
              <a:t>门下</a:t>
            </a:r>
            <a:r>
              <a:rPr lang="zh-CN" altLang="zh-CN" sz="2800" dirty="0">
                <a:solidFill>
                  <a:srgbClr val="2B2B2B"/>
                </a:solidFill>
                <a:latin typeface="宋体"/>
                <a:cs typeface="宋体"/>
              </a:rPr>
              <a:t>省</a:t>
            </a:r>
            <a:r>
              <a:rPr lang="en-US" altLang="zh-CN" sz="2800" dirty="0">
                <a:solidFill>
                  <a:srgbClr val="2B2B2B"/>
                </a:solidFill>
                <a:latin typeface="宋体"/>
                <a:cs typeface="宋体"/>
              </a:rPr>
              <a:t>——</a:t>
            </a:r>
            <a:r>
              <a:rPr lang="zh-CN" altLang="zh-CN" sz="2800" dirty="0">
                <a:solidFill>
                  <a:srgbClr val="2B2B2B"/>
                </a:solidFill>
                <a:latin typeface="宋体"/>
                <a:cs typeface="宋体"/>
              </a:rPr>
              <a:t>审议机构，负责审核政令</a:t>
            </a:r>
            <a:r>
              <a:rPr lang="en-US" altLang="zh-CN" sz="2800" dirty="0">
                <a:solidFill>
                  <a:srgbClr val="2B2B2B"/>
                </a:solidFill>
                <a:latin typeface="宋体"/>
                <a:cs typeface="宋体"/>
              </a:rPr>
              <a:t>; </a:t>
            </a:r>
            <a:endParaRPr lang="zh-CN" altLang="zh-CN" sz="2800" dirty="0">
              <a:latin typeface="宋体"/>
              <a:cs typeface="宋体"/>
            </a:endParaRPr>
          </a:p>
          <a:p>
            <a:pPr indent="304800">
              <a:lnSpc>
                <a:spcPts val="2500"/>
              </a:lnSpc>
              <a:spcAft>
                <a:spcPts val="1440"/>
              </a:spcAft>
            </a:pPr>
            <a:r>
              <a:rPr lang="en-US" altLang="zh-CN" sz="2800" dirty="0" smtClean="0">
                <a:solidFill>
                  <a:srgbClr val="2B2B2B"/>
                </a:solidFill>
                <a:latin typeface="宋体"/>
                <a:cs typeface="宋体"/>
              </a:rPr>
              <a:t>  </a:t>
            </a:r>
            <a:r>
              <a:rPr lang="zh-CN" altLang="zh-CN" sz="2800" dirty="0" smtClean="0">
                <a:solidFill>
                  <a:srgbClr val="2B2B2B"/>
                </a:solidFill>
                <a:latin typeface="宋体"/>
                <a:cs typeface="宋体"/>
              </a:rPr>
              <a:t>中</a:t>
            </a:r>
            <a:r>
              <a:rPr lang="zh-CN" altLang="zh-CN" sz="2800" dirty="0">
                <a:solidFill>
                  <a:srgbClr val="2B2B2B"/>
                </a:solidFill>
                <a:latin typeface="宋体"/>
                <a:cs typeface="宋体"/>
              </a:rPr>
              <a:t>书省</a:t>
            </a:r>
            <a:r>
              <a:rPr lang="en-US" altLang="zh-CN" sz="2800" dirty="0">
                <a:solidFill>
                  <a:srgbClr val="2B2B2B"/>
                </a:solidFill>
                <a:latin typeface="宋体"/>
                <a:cs typeface="宋体"/>
              </a:rPr>
              <a:t>——</a:t>
            </a:r>
            <a:r>
              <a:rPr lang="zh-CN" altLang="zh-CN" sz="2800" dirty="0">
                <a:solidFill>
                  <a:srgbClr val="2B2B2B"/>
                </a:solidFill>
                <a:latin typeface="宋体"/>
                <a:cs typeface="宋体"/>
              </a:rPr>
              <a:t>决策机构，负责草拟和颁发皇帝的诏令。</a:t>
            </a:r>
            <a:endParaRPr lang="zh-CN" altLang="zh-CN" sz="2800" dirty="0">
              <a:effectLst/>
              <a:latin typeface="宋体"/>
              <a:cs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1507723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6235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1419" y="184284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82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陕西省</a:t>
            </a:r>
            <a:r>
              <a:rPr lang="zh-CN" altLang="zh-CN" sz="3200" b="1" dirty="0"/>
              <a:t>一块著名的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无字碑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，它与哪位皇帝有关</a:t>
            </a:r>
            <a:r>
              <a:rPr lang="zh-CN" altLang="zh-CN" sz="3200" b="1" dirty="0" smtClean="0"/>
              <a:t>？</a:t>
            </a:r>
            <a:r>
              <a:rPr lang="en-US" altLang="zh-CN" sz="3200" b="1" dirty="0" smtClean="0"/>
              <a:t>  </a:t>
            </a:r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、秦始皇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B</a:t>
            </a:r>
            <a:r>
              <a:rPr lang="zh-CN" altLang="zh-CN" sz="3200" dirty="0"/>
              <a:t>、武则天</a:t>
            </a:r>
          </a:p>
        </p:txBody>
      </p:sp>
      <p:sp>
        <p:nvSpPr>
          <p:cNvPr id="4" name="矩形 3"/>
          <p:cNvSpPr/>
          <p:nvPr/>
        </p:nvSpPr>
        <p:spPr>
          <a:xfrm>
            <a:off x="263701" y="1973581"/>
            <a:ext cx="84969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 </a:t>
            </a:r>
            <a:r>
              <a:rPr lang="zh-CN" altLang="zh-CN" sz="2400" b="1" dirty="0" smtClean="0"/>
              <a:t>武则天</a:t>
            </a:r>
            <a:r>
              <a:rPr lang="zh-CN" altLang="zh-CN" sz="2400" b="1" dirty="0"/>
              <a:t>无字碑，位于陕西省咸阳市区西北方五十公里处的乾陵。</a:t>
            </a:r>
          </a:p>
          <a:p>
            <a:r>
              <a:rPr lang="en-US" altLang="zh-CN" sz="2400" b="1" dirty="0" smtClean="0"/>
              <a:t>         </a:t>
            </a:r>
            <a:r>
              <a:rPr lang="zh-CN" altLang="zh-CN" sz="2400" b="1" dirty="0" smtClean="0"/>
              <a:t>武则天</a:t>
            </a:r>
            <a:r>
              <a:rPr lang="zh-CN" altLang="zh-CN" sz="2400" b="1" dirty="0"/>
              <a:t>认为自己的功德是无法用文字来表达的，在她统治期间国泰民安、政治清明。武则天自认为罪孽深重，或对自己称帝感到愧疚</a:t>
            </a:r>
            <a:r>
              <a:rPr lang="en-US" altLang="zh-CN" sz="2400" b="1" dirty="0"/>
              <a:t>.</a:t>
            </a:r>
            <a:r>
              <a:rPr lang="zh-CN" altLang="zh-CN" sz="2400" b="1" dirty="0"/>
              <a:t>来自武则天的临终遗言：</a:t>
            </a:r>
            <a:r>
              <a:rPr lang="en-US" altLang="zh-CN" sz="2400" b="1" dirty="0">
                <a:solidFill>
                  <a:srgbClr val="FF0000"/>
                </a:solidFill>
              </a:rPr>
              <a:t>“</a:t>
            </a:r>
            <a:r>
              <a:rPr lang="zh-CN" altLang="zh-CN" sz="2400" b="1" dirty="0">
                <a:solidFill>
                  <a:srgbClr val="FF0000"/>
                </a:solidFill>
              </a:rPr>
              <a:t>己之功过，留待后人评说</a:t>
            </a:r>
            <a:r>
              <a:rPr lang="en-US" altLang="zh-CN" sz="2400" b="1" dirty="0">
                <a:solidFill>
                  <a:srgbClr val="FF0000"/>
                </a:solidFill>
              </a:rPr>
              <a:t>”</a:t>
            </a:r>
            <a:r>
              <a:rPr lang="zh-CN" altLang="zh-CN" sz="2400" b="1" dirty="0">
                <a:solidFill>
                  <a:srgbClr val="FF0000"/>
                </a:solidFill>
              </a:rPr>
              <a:t>。</a:t>
            </a:r>
            <a:r>
              <a:rPr lang="zh-CN" altLang="zh-CN" sz="2400" b="1" dirty="0"/>
              <a:t>该碑为唐中宗李显为武则天所立，但对于是将她称为皇帝还是母后有争议，才搁置下来成了无字碑。陕西文物研究所曾在考查中发现无字碑阳面刻满了长</a:t>
            </a:r>
            <a:r>
              <a:rPr lang="en-US" altLang="zh-CN" sz="2400" b="1" dirty="0"/>
              <a:t>4</a:t>
            </a:r>
            <a:r>
              <a:rPr lang="zh-CN" altLang="zh-CN" sz="2400" b="1" dirty="0"/>
              <a:t>厘米、宽</a:t>
            </a:r>
            <a:r>
              <a:rPr lang="en-US" altLang="zh-CN" sz="2400" b="1" dirty="0"/>
              <a:t>5</a:t>
            </a:r>
            <a:r>
              <a:rPr lang="zh-CN" altLang="zh-CN" sz="2400" b="1" dirty="0"/>
              <a:t>厘米的方格子，有人便认为这是当初准备用来刻字时留下的。于是有人推测，武则天已将写好的碑文交给了儿子李显，但李显对母亲废唐建周的行为不满、不想对她歌功颂德，但却也不好公开批评，于是才留下了无字碑。其他的说法还有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信佛说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、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仿效说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、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非碑说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等。</a:t>
            </a:r>
          </a:p>
        </p:txBody>
      </p:sp>
      <p:sp>
        <p:nvSpPr>
          <p:cNvPr id="6" name="矩形 5"/>
          <p:cNvSpPr/>
          <p:nvPr/>
        </p:nvSpPr>
        <p:spPr>
          <a:xfrm>
            <a:off x="2909879" y="687897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08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83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西湖</a:t>
            </a:r>
            <a:r>
              <a:rPr lang="zh-CN" altLang="zh-CN" sz="3200" b="1" dirty="0"/>
              <a:t>的白堤的得名与哪位诗人有关</a:t>
            </a:r>
            <a:r>
              <a:rPr lang="zh-CN" altLang="zh-CN" sz="3200" b="1" dirty="0" smtClean="0"/>
              <a:t>？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、白居易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、李白</a:t>
            </a:r>
          </a:p>
        </p:txBody>
      </p:sp>
      <p:sp>
        <p:nvSpPr>
          <p:cNvPr id="4" name="矩形 3"/>
          <p:cNvSpPr/>
          <p:nvPr/>
        </p:nvSpPr>
        <p:spPr>
          <a:xfrm>
            <a:off x="646628" y="1772816"/>
            <a:ext cx="76697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西湖</a:t>
            </a:r>
            <a:r>
              <a:rPr lang="zh-CN" altLang="zh-CN" sz="2800" dirty="0"/>
              <a:t>白堤，位于西湖东西向的湖面上，俗称</a:t>
            </a:r>
            <a:r>
              <a:rPr lang="en-US" altLang="zh-CN" sz="2800" dirty="0"/>
              <a:t>“</a:t>
            </a:r>
            <a:r>
              <a:rPr lang="zh-CN" altLang="zh-CN" sz="2800" dirty="0"/>
              <a:t>白沙堤</a:t>
            </a:r>
            <a:r>
              <a:rPr lang="en-US" altLang="zh-CN" sz="2800" dirty="0"/>
              <a:t>”</a:t>
            </a:r>
            <a:r>
              <a:rPr lang="zh-CN" altLang="zh-CN" sz="2800" dirty="0"/>
              <a:t>，长约一公里，相传白居易为此写诗：</a:t>
            </a:r>
            <a:r>
              <a:rPr lang="en-US" altLang="zh-CN" sz="2800" dirty="0"/>
              <a:t>“</a:t>
            </a:r>
            <a:r>
              <a:rPr lang="zh-CN" altLang="zh-CN" sz="2800" dirty="0"/>
              <a:t>最爱湖东行不足，绿杨荫里白沙堤</a:t>
            </a:r>
            <a:r>
              <a:rPr lang="en-US" altLang="zh-CN" sz="2800" dirty="0"/>
              <a:t>”</a:t>
            </a:r>
            <a:r>
              <a:rPr lang="zh-CN" altLang="zh-CN" sz="2800" dirty="0"/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362270" y="3284984"/>
            <a:ext cx="81836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84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孟子说：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不以规矩，不成方圆</a:t>
            </a:r>
            <a:r>
              <a:rPr lang="en-US" altLang="zh-CN" sz="3200" b="1" dirty="0" smtClean="0"/>
              <a:t>”</a:t>
            </a:r>
            <a:r>
              <a:rPr lang="zh-CN" altLang="zh-CN" sz="3200" b="1" dirty="0" smtClean="0"/>
              <a:t>，这里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规矩</a:t>
            </a:r>
            <a:r>
              <a:rPr lang="en-US" altLang="zh-CN" sz="3200" b="1" dirty="0" smtClean="0"/>
              <a:t>”</a:t>
            </a:r>
            <a:r>
              <a:rPr lang="zh-CN" altLang="zh-CN" sz="3200" b="1" dirty="0" smtClean="0"/>
              <a:t>的意思是：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</a:t>
            </a:r>
            <a:r>
              <a:rPr lang="en-US" altLang="zh-CN" sz="3200" dirty="0" smtClean="0"/>
              <a:t>A</a:t>
            </a:r>
            <a:r>
              <a:rPr lang="zh-CN" altLang="zh-CN" sz="3200" dirty="0" smtClean="0"/>
              <a:t>、法律条文</a:t>
            </a:r>
            <a:r>
              <a:rPr lang="en-US" altLang="zh-CN" sz="3200" dirty="0" smtClean="0"/>
              <a:t>   B</a:t>
            </a:r>
            <a:r>
              <a:rPr lang="zh-CN" altLang="zh-CN" sz="3200" dirty="0" smtClean="0"/>
              <a:t>、美德善行</a:t>
            </a:r>
            <a:r>
              <a:rPr lang="en-US" altLang="zh-CN" sz="3200" dirty="0" smtClean="0"/>
              <a:t>    C</a:t>
            </a:r>
            <a:r>
              <a:rPr lang="zh-CN" altLang="zh-CN" sz="3200" dirty="0" smtClean="0"/>
              <a:t> 、圆规曲尺</a:t>
            </a:r>
            <a:endParaRPr lang="zh-CN" altLang="zh-CN" sz="3200" dirty="0"/>
          </a:p>
        </p:txBody>
      </p:sp>
      <p:sp>
        <p:nvSpPr>
          <p:cNvPr id="6" name="矩形 5"/>
          <p:cNvSpPr/>
          <p:nvPr/>
        </p:nvSpPr>
        <p:spPr>
          <a:xfrm>
            <a:off x="646628" y="5042118"/>
            <a:ext cx="789933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不</a:t>
            </a:r>
            <a:r>
              <a:rPr lang="zh-CN" altLang="zh-CN" sz="2800" dirty="0"/>
              <a:t>以规矩，不成方圆字面上是说</a:t>
            </a:r>
            <a:r>
              <a:rPr lang="en-US" altLang="zh-CN" sz="2800" dirty="0"/>
              <a:t>“</a:t>
            </a:r>
            <a:r>
              <a:rPr lang="zh-CN" altLang="zh-CN" sz="2800" dirty="0"/>
              <a:t>即使有离娄那样好的视力，公输子那样好的技巧，如果不用圆规和曲尺，也不能准确地画出方形和圆形</a:t>
            </a:r>
            <a:r>
              <a:rPr lang="en-US" altLang="zh-CN" sz="2800" dirty="0"/>
              <a:t>”</a:t>
            </a:r>
            <a:r>
              <a:rPr lang="zh-CN" altLang="zh-CN" sz="2800" dirty="0"/>
              <a:t>。实质要求健全法制。</a:t>
            </a:r>
          </a:p>
        </p:txBody>
      </p:sp>
      <p:sp>
        <p:nvSpPr>
          <p:cNvPr id="7" name="矩形 6"/>
          <p:cNvSpPr/>
          <p:nvPr/>
        </p:nvSpPr>
        <p:spPr>
          <a:xfrm>
            <a:off x="7767905" y="47667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367947" y="3781138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0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85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一琴一鹤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所形容的是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A</a:t>
            </a:r>
            <a:r>
              <a:rPr lang="zh-CN" altLang="zh-CN" sz="3200" dirty="0"/>
              <a:t>、为政清</a:t>
            </a:r>
            <a:r>
              <a:rPr lang="zh-CN" altLang="zh-CN" sz="3200" dirty="0" smtClean="0"/>
              <a:t>简</a:t>
            </a:r>
            <a:r>
              <a:rPr lang="en-US" altLang="zh-CN" sz="3200" dirty="0" smtClean="0"/>
              <a:t>   </a:t>
            </a:r>
            <a:r>
              <a:rPr lang="en-US" altLang="zh-CN" sz="3200" dirty="0"/>
              <a:t>B </a:t>
            </a:r>
            <a:r>
              <a:rPr lang="zh-CN" altLang="zh-CN" sz="3200" dirty="0"/>
              <a:t>、平安长春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C</a:t>
            </a:r>
            <a:r>
              <a:rPr lang="zh-CN" altLang="zh-CN" sz="3200" dirty="0"/>
              <a:t>、淡泊名利</a:t>
            </a:r>
          </a:p>
        </p:txBody>
      </p:sp>
      <p:sp>
        <p:nvSpPr>
          <p:cNvPr id="3" name="矩形 2"/>
          <p:cNvSpPr/>
          <p:nvPr/>
        </p:nvSpPr>
        <p:spPr>
          <a:xfrm>
            <a:off x="575556" y="1916832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  琴</a:t>
            </a:r>
            <a:r>
              <a:rPr lang="zh-CN" altLang="en-US" sz="2800" dirty="0"/>
              <a:t>、鹤</a:t>
            </a:r>
            <a:r>
              <a:rPr lang="en-US" altLang="zh-CN" sz="2800" dirty="0"/>
              <a:t>:</a:t>
            </a:r>
            <a:r>
              <a:rPr lang="zh-CN" altLang="en-US" sz="2800" dirty="0"/>
              <a:t>都是旧时文人认为高雅的东西。原指宋朝赵抃去四川做官，随身携带的东西仅有一张琴和一只鹤。形容行装简少，也比喻为官清廉。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3573016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86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夕阳无限好，只是近黄昏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是谁的诗句</a:t>
            </a:r>
            <a:r>
              <a:rPr lang="zh-CN" altLang="zh-CN" sz="3200" b="1" dirty="0" smtClean="0"/>
              <a:t>？</a:t>
            </a:r>
            <a:r>
              <a:rPr lang="en-US" altLang="zh-CN" sz="3200" b="1" dirty="0" smtClean="0"/>
              <a:t>   </a:t>
            </a:r>
          </a:p>
          <a:p>
            <a:endParaRPr lang="en-US" altLang="zh-CN" sz="3200" b="1" dirty="0"/>
          </a:p>
          <a:p>
            <a:r>
              <a:rPr lang="en-US" altLang="zh-CN" sz="3200" b="1" dirty="0" smtClean="0"/>
              <a:t>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、李商隐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B</a:t>
            </a:r>
            <a:r>
              <a:rPr lang="zh-CN" altLang="zh-CN" sz="3200" dirty="0"/>
              <a:t>、骆宾王</a:t>
            </a:r>
          </a:p>
        </p:txBody>
      </p:sp>
      <p:sp>
        <p:nvSpPr>
          <p:cNvPr id="5" name="矩形 4"/>
          <p:cNvSpPr/>
          <p:nvPr/>
        </p:nvSpPr>
        <p:spPr>
          <a:xfrm>
            <a:off x="1221723" y="5174635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《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登乐游原》</a:t>
            </a:r>
            <a:endParaRPr lang="en-US" altLang="zh-CN" sz="2800" dirty="0" smtClean="0"/>
          </a:p>
          <a:p>
            <a:r>
              <a:rPr lang="en-US" altLang="zh-CN" sz="2800" dirty="0" smtClean="0"/>
              <a:t>                 </a:t>
            </a:r>
            <a:r>
              <a:rPr lang="zh-CN" altLang="zh-CN" sz="2800" dirty="0" smtClean="0"/>
              <a:t>唐</a:t>
            </a:r>
            <a:r>
              <a:rPr lang="en-US" altLang="zh-CN" sz="2800" dirty="0"/>
              <a:t>.</a:t>
            </a:r>
            <a:r>
              <a:rPr lang="zh-CN" altLang="zh-CN" sz="2800" dirty="0" smtClean="0"/>
              <a:t>李商隐</a:t>
            </a:r>
            <a:endParaRPr lang="en-US" altLang="zh-CN" sz="2800" dirty="0" smtClean="0"/>
          </a:p>
          <a:p>
            <a:r>
              <a:rPr lang="zh-CN" altLang="zh-CN" sz="2800" dirty="0" smtClean="0"/>
              <a:t>向</a:t>
            </a:r>
            <a:r>
              <a:rPr lang="zh-CN" altLang="zh-CN" sz="2800" dirty="0"/>
              <a:t>晚意不适，驱车登古原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 smtClean="0"/>
              <a:t>夕阳</a:t>
            </a:r>
            <a:r>
              <a:rPr lang="zh-CN" altLang="zh-CN" sz="2800" dirty="0"/>
              <a:t>无限好，只是近黄昏。</a:t>
            </a:r>
          </a:p>
        </p:txBody>
      </p:sp>
      <p:sp>
        <p:nvSpPr>
          <p:cNvPr id="6" name="矩形 5"/>
          <p:cNvSpPr/>
          <p:nvPr/>
        </p:nvSpPr>
        <p:spPr>
          <a:xfrm>
            <a:off x="5580112" y="47667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8134491" y="3573016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1649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48680"/>
            <a:ext cx="7992888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200" b="1" dirty="0" smtClean="0"/>
              <a:t>87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《红楼梦》</a:t>
            </a:r>
            <a:r>
              <a:rPr lang="zh-CN" altLang="zh-CN" sz="3200" b="1" dirty="0"/>
              <a:t>是我国古代著名的长篇小说之一，它的别名是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pPr>
              <a:lnSpc>
                <a:spcPts val="3000"/>
              </a:lnSpc>
            </a:pPr>
            <a:r>
              <a:rPr lang="en-US" altLang="zh-CN" sz="3200" dirty="0" smtClean="0"/>
              <a:t>       </a:t>
            </a:r>
          </a:p>
          <a:p>
            <a:pPr>
              <a:lnSpc>
                <a:spcPts val="3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《金陵记》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B </a:t>
            </a:r>
            <a:r>
              <a:rPr lang="zh-CN" altLang="zh-CN" sz="3200" dirty="0"/>
              <a:t>、《石头记》</a:t>
            </a:r>
          </a:p>
        </p:txBody>
      </p:sp>
      <p:sp>
        <p:nvSpPr>
          <p:cNvPr id="3" name="矩形 2"/>
          <p:cNvSpPr/>
          <p:nvPr/>
        </p:nvSpPr>
        <p:spPr>
          <a:xfrm>
            <a:off x="558855" y="2636912"/>
            <a:ext cx="80262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88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成语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一衣带水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中的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水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原指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A</a:t>
            </a:r>
            <a:r>
              <a:rPr lang="zh-CN" altLang="zh-CN" sz="3200" dirty="0"/>
              <a:t>、黄河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B</a:t>
            </a:r>
            <a:r>
              <a:rPr lang="zh-CN" altLang="zh-CN" sz="3200" dirty="0"/>
              <a:t>、长江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C </a:t>
            </a:r>
            <a:r>
              <a:rPr lang="zh-CN" altLang="zh-CN" sz="3200" dirty="0"/>
              <a:t>、淮河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4293096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 </a:t>
            </a:r>
            <a:r>
              <a:rPr lang="zh-CN" altLang="zh-CN" sz="2400" b="1" dirty="0" smtClean="0"/>
              <a:t>《</a:t>
            </a:r>
            <a:r>
              <a:rPr lang="zh-CN" altLang="zh-CN" sz="2400" b="1" dirty="0"/>
              <a:t>南史</a:t>
            </a:r>
            <a:r>
              <a:rPr lang="en-US" altLang="zh-CN" sz="2400" b="1" dirty="0"/>
              <a:t>·</a:t>
            </a:r>
            <a:r>
              <a:rPr lang="zh-CN" altLang="zh-CN" sz="2400" b="1" dirty="0"/>
              <a:t>陈纪下》：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隋文帝谓仆射高熲曰：</a:t>
            </a:r>
            <a:r>
              <a:rPr lang="en-US" altLang="zh-CN" sz="2400" b="1" dirty="0"/>
              <a:t>‘</a:t>
            </a:r>
            <a:r>
              <a:rPr lang="zh-CN" altLang="zh-CN" sz="2400" b="1" dirty="0"/>
              <a:t>我为百姓父母，岂可限一衣带水不拯之乎？</a:t>
            </a:r>
            <a:r>
              <a:rPr lang="en-US" altLang="zh-CN" sz="2400" b="1" dirty="0"/>
              <a:t>’”</a:t>
            </a:r>
            <a:endParaRPr lang="zh-CN" altLang="zh-CN" sz="2400" b="1" dirty="0"/>
          </a:p>
          <a:p>
            <a:r>
              <a:rPr lang="en-US" altLang="zh-CN" sz="2400" b="1" dirty="0" smtClean="0"/>
              <a:t>         </a:t>
            </a:r>
            <a:r>
              <a:rPr lang="zh-CN" altLang="zh-CN" sz="2400" b="1" dirty="0" smtClean="0"/>
              <a:t>隋文帝</a:t>
            </a:r>
            <a:r>
              <a:rPr lang="zh-CN" altLang="zh-CN" sz="2400" b="1" dirty="0"/>
              <a:t>杨坚取代北周称帝，建立了隋朝。隋文帝有志于统一中国，在北方实行了一系列富国强兵的政策，国力大增。而当时长江南岸的陈朝后主陈叔宝却十分荒淫，不理朝政。他虽知道隋文帝有意征伐，却依恃长江天险，并不把这事放在心上。</a:t>
            </a:r>
          </a:p>
        </p:txBody>
      </p:sp>
      <p:sp>
        <p:nvSpPr>
          <p:cNvPr id="5" name="矩形 4"/>
          <p:cNvSpPr/>
          <p:nvPr/>
        </p:nvSpPr>
        <p:spPr>
          <a:xfrm>
            <a:off x="7013535" y="2824446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</a:p>
        </p:txBody>
      </p:sp>
      <p:sp>
        <p:nvSpPr>
          <p:cNvPr id="6" name="矩形 5"/>
          <p:cNvSpPr/>
          <p:nvPr/>
        </p:nvSpPr>
        <p:spPr>
          <a:xfrm>
            <a:off x="4211960" y="1044095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01298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5632" y="404664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89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问世间情为何物，直教人生死相许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这句诗是谁写的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   A</a:t>
            </a:r>
            <a:r>
              <a:rPr lang="zh-CN" altLang="zh-CN" sz="3200" dirty="0"/>
              <a:t>、 元好问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柳永</a:t>
            </a:r>
            <a:r>
              <a:rPr lang="en-US" altLang="zh-CN" sz="3200" dirty="0" smtClean="0"/>
              <a:t>       </a:t>
            </a:r>
            <a:r>
              <a:rPr lang="en-US" altLang="zh-CN" sz="3200" dirty="0"/>
              <a:t>C </a:t>
            </a:r>
            <a:r>
              <a:rPr lang="zh-CN" altLang="zh-CN" sz="3200" dirty="0"/>
              <a:t>、晏殊</a:t>
            </a:r>
          </a:p>
        </p:txBody>
      </p:sp>
      <p:sp>
        <p:nvSpPr>
          <p:cNvPr id="3" name="矩形 2"/>
          <p:cNvSpPr/>
          <p:nvPr/>
        </p:nvSpPr>
        <p:spPr>
          <a:xfrm>
            <a:off x="252647" y="2190348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   “</a:t>
            </a:r>
            <a:r>
              <a:rPr lang="zh-CN" altLang="zh-CN" sz="2400" b="1" dirty="0"/>
              <a:t>问世间情为何物，直教人生死相许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两句词出自金、元之际著名文学家元好问的《摸鱼儿</a:t>
            </a:r>
            <a:r>
              <a:rPr lang="en-US" altLang="zh-CN" sz="2400" b="1" dirty="0"/>
              <a:t>·</a:t>
            </a:r>
            <a:r>
              <a:rPr lang="zh-CN" altLang="zh-CN" sz="2400" b="1" dirty="0"/>
              <a:t>雁丘辞》一词中。</a:t>
            </a:r>
          </a:p>
          <a:p>
            <a:r>
              <a:rPr lang="en-US" altLang="zh-CN" sz="2400" b="1" dirty="0" smtClean="0"/>
              <a:t>          </a:t>
            </a:r>
            <a:r>
              <a:rPr lang="zh-CN" altLang="zh-CN" sz="2400" b="1" dirty="0" smtClean="0"/>
              <a:t>摸</a:t>
            </a:r>
            <a:r>
              <a:rPr lang="zh-CN" altLang="zh-CN" sz="2400" b="1" dirty="0"/>
              <a:t>鱼儿</a:t>
            </a:r>
            <a:r>
              <a:rPr lang="en-US" altLang="zh-CN" sz="2400" b="1" dirty="0"/>
              <a:t>·</a:t>
            </a:r>
            <a:r>
              <a:rPr lang="zh-CN" altLang="zh-CN" sz="2400" b="1" dirty="0"/>
              <a:t>雁丘辞【序】泰和五年乙丑岁，赴试并州，道逢捕雁者云：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今日获一雁，杀之矣。其脱网者悲鸣不能去，竟自投于地而死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。予因买得之，葬之汾水之上，累石而识，号曰雁丘。时同行者多为赋诗，予亦有《雁丘词》。旧所作无宫商，今改定之。问世间情是何物？直教人生死相许。天南地北双飞客，老翅几回寒暑。欢乐趣，离别苦，就中更有痴儿女。君应有语，渺万里层云，千山暮雪，只影向谁去？横汾路，寂寞当年箫鼓。荒烟依旧平楚。招魂楚些何嗟及，山鬼暗啼风雨。天也妒，未信与，莺儿燕子俱黄土。千秋万古，为留待骚人，狂歌痛饮，来访雁丘处。</a:t>
            </a:r>
          </a:p>
        </p:txBody>
      </p:sp>
      <p:sp>
        <p:nvSpPr>
          <p:cNvPr id="4" name="矩形 3"/>
          <p:cNvSpPr/>
          <p:nvPr/>
        </p:nvSpPr>
        <p:spPr>
          <a:xfrm>
            <a:off x="3578548" y="897106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0773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3095" y="404663"/>
            <a:ext cx="80648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90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孟子</a:t>
            </a:r>
            <a:r>
              <a:rPr lang="zh-CN" altLang="zh-CN" sz="3200" b="1" dirty="0"/>
              <a:t>说：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君子有三乐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，下列哪项不在其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三乐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之列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、父母俱存，兄弟无故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  B </a:t>
            </a:r>
            <a:r>
              <a:rPr lang="zh-CN" altLang="zh-CN" sz="3200" dirty="0"/>
              <a:t>、仰不愧于天，俯不作于人</a:t>
            </a:r>
          </a:p>
          <a:p>
            <a:r>
              <a:rPr lang="en-US" altLang="zh-CN" sz="3200" dirty="0" smtClean="0"/>
              <a:t>        C</a:t>
            </a:r>
            <a:r>
              <a:rPr lang="zh-CN" altLang="zh-CN" sz="3200" dirty="0"/>
              <a:t>、乡人无不称其善</a:t>
            </a:r>
            <a:r>
              <a:rPr lang="zh-CN" altLang="zh-CN" sz="3200" dirty="0" smtClean="0"/>
              <a:t>也</a:t>
            </a:r>
            <a:endParaRPr lang="en-US" altLang="zh-CN" sz="3200" dirty="0" smtClean="0"/>
          </a:p>
          <a:p>
            <a:r>
              <a:rPr lang="en-US" altLang="zh-CN" sz="3200" dirty="0" smtClean="0"/>
              <a:t>        D </a:t>
            </a:r>
            <a:r>
              <a:rPr lang="zh-CN" altLang="zh-CN" sz="3200" dirty="0"/>
              <a:t>、得天下英才而教育之</a:t>
            </a:r>
          </a:p>
        </p:txBody>
      </p:sp>
      <p:sp>
        <p:nvSpPr>
          <p:cNvPr id="3" name="矩形 2"/>
          <p:cNvSpPr/>
          <p:nvPr/>
        </p:nvSpPr>
        <p:spPr>
          <a:xfrm>
            <a:off x="1007953" y="4581128"/>
            <a:ext cx="76400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孟子</a:t>
            </a:r>
            <a:r>
              <a:rPr lang="zh-CN" altLang="zh-CN" sz="2800" dirty="0"/>
              <a:t>曰：</a:t>
            </a:r>
            <a:r>
              <a:rPr lang="en-US" altLang="zh-CN" sz="2800" dirty="0"/>
              <a:t>“</a:t>
            </a:r>
            <a:r>
              <a:rPr lang="zh-CN" altLang="zh-CN" sz="2800" dirty="0"/>
              <a:t>君子有三乐，而王天下不与存焉。父母俱存，兄弟无故，一乐也；仰不愧于天，俯不怍于人，二乐也；得天下英才而教育之，三乐也。君子有三乐，而王天下不与存焉。</a:t>
            </a:r>
            <a:r>
              <a:rPr lang="en-US" altLang="zh-CN" sz="2800" dirty="0"/>
              <a:t>”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3541057" y="1196752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C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4319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548680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91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中国</a:t>
            </a:r>
            <a:r>
              <a:rPr lang="zh-CN" altLang="zh-CN" sz="3200" b="1" dirty="0"/>
              <a:t>历史上被誉为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药王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的是</a:t>
            </a:r>
            <a:r>
              <a:rPr lang="zh-CN" altLang="zh-CN" sz="3200" b="1" dirty="0" smtClean="0"/>
              <a:t>：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扁鹊</a:t>
            </a:r>
            <a:r>
              <a:rPr lang="en-US" altLang="zh-CN" sz="3200" dirty="0" smtClean="0"/>
              <a:t>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华佗</a:t>
            </a:r>
            <a:endParaRPr lang="en-US" altLang="zh-CN" sz="3200" dirty="0" smtClean="0"/>
          </a:p>
          <a:p>
            <a:r>
              <a:rPr lang="en-US" altLang="zh-CN" sz="3200" dirty="0" smtClean="0"/>
              <a:t>     C</a:t>
            </a:r>
            <a:r>
              <a:rPr lang="zh-CN" altLang="zh-CN" sz="3200" dirty="0"/>
              <a:t>、孙思邈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D</a:t>
            </a:r>
            <a:r>
              <a:rPr lang="zh-CN" altLang="zh-CN" sz="3200" dirty="0"/>
              <a:t>、李时珍</a:t>
            </a:r>
          </a:p>
        </p:txBody>
      </p:sp>
      <p:sp>
        <p:nvSpPr>
          <p:cNvPr id="5" name="矩形 4"/>
          <p:cNvSpPr/>
          <p:nvPr/>
        </p:nvSpPr>
        <p:spPr>
          <a:xfrm>
            <a:off x="597315" y="3284984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92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张衡</a:t>
            </a:r>
            <a:r>
              <a:rPr lang="zh-CN" altLang="zh-CN" sz="3200" b="1" dirty="0"/>
              <a:t>发明的地动仪上有几条龙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A</a:t>
            </a:r>
            <a:r>
              <a:rPr lang="zh-CN" altLang="zh-CN" sz="3200" dirty="0"/>
              <a:t>、八</a:t>
            </a:r>
            <a:r>
              <a:rPr lang="zh-CN" altLang="zh-CN" sz="3200" dirty="0" smtClean="0"/>
              <a:t>条</a:t>
            </a:r>
            <a:r>
              <a:rPr lang="en-US" altLang="zh-CN" sz="3200" dirty="0" smtClean="0"/>
              <a:t>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、二十二条</a:t>
            </a:r>
          </a:p>
        </p:txBody>
      </p:sp>
      <p:sp>
        <p:nvSpPr>
          <p:cNvPr id="6" name="矩形 5"/>
          <p:cNvSpPr/>
          <p:nvPr/>
        </p:nvSpPr>
        <p:spPr>
          <a:xfrm>
            <a:off x="1763688" y="527484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八龙八蟾蜍</a:t>
            </a:r>
          </a:p>
        </p:txBody>
      </p:sp>
      <p:sp>
        <p:nvSpPr>
          <p:cNvPr id="7" name="矩形 6"/>
          <p:cNvSpPr/>
          <p:nvPr/>
        </p:nvSpPr>
        <p:spPr>
          <a:xfrm>
            <a:off x="7020272" y="765937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C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7152188" y="342100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52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446" y="603874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93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都江堰</a:t>
            </a:r>
            <a:r>
              <a:rPr lang="zh-CN" altLang="zh-CN" sz="3200" b="1" dirty="0"/>
              <a:t>和秦始皇陵哪个的修建年代更早</a:t>
            </a:r>
            <a:r>
              <a:rPr lang="zh-CN" altLang="zh-CN" sz="3200" b="1" dirty="0" smtClean="0"/>
              <a:t>？</a:t>
            </a:r>
            <a:r>
              <a:rPr lang="en-US" altLang="zh-CN" sz="3200" b="1" dirty="0" smtClean="0"/>
              <a:t>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A</a:t>
            </a:r>
            <a:r>
              <a:rPr lang="zh-CN" altLang="zh-CN" sz="3200" dirty="0" smtClean="0"/>
              <a:t>、都江堰</a:t>
            </a:r>
            <a:r>
              <a:rPr lang="en-US" altLang="zh-CN" sz="3200" dirty="0" smtClean="0"/>
              <a:t>         B</a:t>
            </a:r>
            <a:r>
              <a:rPr lang="zh-CN" altLang="zh-CN" sz="3200" dirty="0" smtClean="0"/>
              <a:t>、秦始皇陵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395536" y="2924944"/>
            <a:ext cx="84249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通常</a:t>
            </a:r>
            <a:r>
              <a:rPr lang="zh-CN" altLang="zh-CN" sz="2800" dirty="0"/>
              <a:t>认为，都江堰水利工程是由秦国蜀郡太守李冰及其子率众于公元前</a:t>
            </a:r>
            <a:r>
              <a:rPr lang="en-US" altLang="zh-CN" sz="2800" dirty="0"/>
              <a:t>256</a:t>
            </a:r>
            <a:r>
              <a:rPr lang="zh-CN" altLang="zh-CN" sz="2800" dirty="0"/>
              <a:t>年左右修建的，是全世界迄今为止，年代最久、唯一留存、以无坝引水为特征的宏大水利工程。</a:t>
            </a:r>
          </a:p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秦始皇</a:t>
            </a:r>
            <a:r>
              <a:rPr lang="zh-CN" altLang="zh-CN" sz="2800" dirty="0"/>
              <a:t>陵建于公元前</a:t>
            </a:r>
            <a:r>
              <a:rPr lang="en-US" altLang="zh-CN" sz="2800" dirty="0"/>
              <a:t>246</a:t>
            </a:r>
            <a:r>
              <a:rPr lang="zh-CN" altLang="zh-CN" sz="2800" dirty="0"/>
              <a:t>年至公元前</a:t>
            </a:r>
            <a:r>
              <a:rPr lang="en-US" altLang="zh-CN" sz="2800" dirty="0"/>
              <a:t>208</a:t>
            </a:r>
            <a:r>
              <a:rPr lang="zh-CN" altLang="zh-CN" sz="2800" dirty="0"/>
              <a:t>年，历时</a:t>
            </a:r>
            <a:r>
              <a:rPr lang="en-US" altLang="zh-CN" sz="2800" dirty="0"/>
              <a:t>39</a:t>
            </a:r>
            <a:r>
              <a:rPr lang="zh-CN" altLang="zh-CN" sz="2800" dirty="0"/>
              <a:t>年，是中国历史上第一个规模庞大，设计完善的帝王陵寝。</a:t>
            </a:r>
          </a:p>
        </p:txBody>
      </p:sp>
      <p:sp>
        <p:nvSpPr>
          <p:cNvPr id="4" name="矩形 3"/>
          <p:cNvSpPr/>
          <p:nvPr/>
        </p:nvSpPr>
        <p:spPr>
          <a:xfrm>
            <a:off x="8028384" y="803928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4054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82809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9.</a:t>
            </a:r>
            <a:r>
              <a:rPr lang="zh-CN" altLang="en-US" sz="3200" b="1" dirty="0" smtClean="0"/>
              <a:t>“月上柳梢头，人约黄昏后”描写的是哪个传统节日？</a:t>
            </a:r>
            <a:endParaRPr lang="en-US" altLang="zh-CN" sz="32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en-US" sz="3200" dirty="0" smtClean="0"/>
              <a:t>、中秋节      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、元宵节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C</a:t>
            </a:r>
            <a:r>
              <a:rPr lang="zh-CN" altLang="en-US" sz="3200" dirty="0" smtClean="0"/>
              <a:t>、端午节      </a:t>
            </a:r>
            <a:r>
              <a:rPr lang="en-US" altLang="zh-CN" sz="3200" dirty="0" smtClean="0"/>
              <a:t>D</a:t>
            </a:r>
            <a:r>
              <a:rPr lang="zh-CN" altLang="en-US" sz="3200" dirty="0" smtClean="0"/>
              <a:t>、七夕节</a:t>
            </a:r>
            <a:endParaRPr lang="en-US" altLang="zh-CN" sz="3200" dirty="0" smtClean="0"/>
          </a:p>
          <a:p>
            <a:endParaRPr lang="en-US" altLang="zh-CN" sz="3200" dirty="0"/>
          </a:p>
          <a:p>
            <a:r>
              <a:rPr lang="en-US" altLang="zh-CN" sz="3200" b="1" dirty="0" smtClean="0"/>
              <a:t>10.</a:t>
            </a:r>
            <a:r>
              <a:rPr lang="zh-CN" altLang="en-US" sz="3200" b="1" dirty="0" smtClean="0"/>
              <a:t>我国古代有很多计量单位，比如诗句“黄河远上白云间，一片孤城万仞山”中的“仞”，一仞约相当于：</a:t>
            </a:r>
            <a:endParaRPr lang="en-US" altLang="zh-CN" sz="3200" b="1" dirty="0" smtClean="0"/>
          </a:p>
          <a:p>
            <a:endParaRPr lang="en-US" altLang="zh-CN" sz="3200" dirty="0"/>
          </a:p>
          <a:p>
            <a:r>
              <a:rPr lang="en-US" altLang="zh-CN" sz="3200" dirty="0" smtClean="0"/>
              <a:t>       A.</a:t>
            </a:r>
            <a:r>
              <a:rPr lang="zh-CN" altLang="en-US" sz="3200" dirty="0" smtClean="0"/>
              <a:t>一个成年人的高度  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B.</a:t>
            </a:r>
            <a:r>
              <a:rPr lang="zh-CN" altLang="en-US" sz="3200" dirty="0" smtClean="0"/>
              <a:t>成年人一臂的长度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612841" y="107306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B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5076056" y="400506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en-US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2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620688"/>
            <a:ext cx="7992888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40"/>
              </a:lnSpc>
            </a:pPr>
            <a:r>
              <a:rPr lang="en-US" altLang="zh-CN" sz="3200" b="1" dirty="0" smtClean="0"/>
              <a:t>94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在</a:t>
            </a:r>
            <a:r>
              <a:rPr lang="zh-CN" altLang="zh-CN" sz="3200" b="1" dirty="0"/>
              <a:t>古代人们尊称对方的妻子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ts val="3840"/>
              </a:lnSpc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</a:t>
            </a:r>
          </a:p>
          <a:p>
            <a:pPr>
              <a:lnSpc>
                <a:spcPts val="3840"/>
              </a:lnSpc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、令爱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、令正</a:t>
            </a:r>
          </a:p>
        </p:txBody>
      </p:sp>
      <p:sp>
        <p:nvSpPr>
          <p:cNvPr id="5" name="矩形 4"/>
          <p:cNvSpPr/>
          <p:nvPr/>
        </p:nvSpPr>
        <p:spPr>
          <a:xfrm>
            <a:off x="1248013" y="2383766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令正为对方的妻子；令爱为对方的女儿。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3573016"/>
            <a:ext cx="7992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95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从事</a:t>
            </a:r>
            <a:r>
              <a:rPr lang="zh-CN" altLang="zh-CN" sz="3200" b="1" dirty="0"/>
              <a:t>贸易活动的人叫做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商人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，这跟历史上的商代有关吗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zh-CN" sz="3200" dirty="0"/>
              <a:t>、有关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B </a:t>
            </a:r>
            <a:r>
              <a:rPr lang="zh-CN" altLang="zh-CN" sz="3200" dirty="0"/>
              <a:t>、无关</a:t>
            </a:r>
          </a:p>
        </p:txBody>
      </p:sp>
      <p:sp>
        <p:nvSpPr>
          <p:cNvPr id="7" name="矩形 6"/>
          <p:cNvSpPr/>
          <p:nvPr/>
        </p:nvSpPr>
        <p:spPr>
          <a:xfrm>
            <a:off x="1068477" y="5858011"/>
            <a:ext cx="6827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“</a:t>
            </a:r>
            <a:r>
              <a:rPr lang="zh-CN" altLang="zh-CN" sz="2800" dirty="0"/>
              <a:t>商人</a:t>
            </a:r>
            <a:r>
              <a:rPr lang="en-US" altLang="zh-CN" sz="2800" dirty="0"/>
              <a:t>”</a:t>
            </a:r>
            <a:r>
              <a:rPr lang="zh-CN" altLang="zh-CN" sz="2800" dirty="0"/>
              <a:t>就是从</a:t>
            </a:r>
            <a:r>
              <a:rPr lang="en-US" altLang="zh-CN" sz="2800" dirty="0"/>
              <a:t>“</a:t>
            </a:r>
            <a:r>
              <a:rPr lang="zh-CN" altLang="zh-CN" sz="2800" dirty="0"/>
              <a:t>商族人</a:t>
            </a:r>
            <a:r>
              <a:rPr lang="en-US" altLang="zh-CN" sz="2800" dirty="0"/>
              <a:t>”</a:t>
            </a:r>
            <a:r>
              <a:rPr lang="zh-CN" altLang="zh-CN" sz="2800" dirty="0"/>
              <a:t>这个词演变而来的。</a:t>
            </a:r>
          </a:p>
        </p:txBody>
      </p:sp>
      <p:sp>
        <p:nvSpPr>
          <p:cNvPr id="8" name="矩形 7"/>
          <p:cNvSpPr/>
          <p:nvPr/>
        </p:nvSpPr>
        <p:spPr>
          <a:xfrm>
            <a:off x="6648221" y="62399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4276429" y="4060829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77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3839" y="719584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96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水浒</a:t>
            </a:r>
            <a:r>
              <a:rPr lang="zh-CN" altLang="zh-CN" sz="3200" b="1" dirty="0"/>
              <a:t>一百单八将中有几位女性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 </a:t>
            </a:r>
            <a:r>
              <a:rPr lang="en-US" altLang="zh-CN" sz="3200" dirty="0" smtClean="0"/>
              <a:t>  A</a:t>
            </a:r>
            <a:r>
              <a:rPr lang="zh-CN" altLang="zh-CN" sz="3200" dirty="0"/>
              <a:t>、两位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B</a:t>
            </a:r>
            <a:r>
              <a:rPr lang="zh-CN" altLang="zh-CN" sz="3200" dirty="0"/>
              <a:t>、三位</a:t>
            </a:r>
          </a:p>
        </p:txBody>
      </p:sp>
      <p:sp>
        <p:nvSpPr>
          <p:cNvPr id="5" name="矩形 4"/>
          <p:cNvSpPr/>
          <p:nvPr/>
        </p:nvSpPr>
        <p:spPr>
          <a:xfrm>
            <a:off x="455847" y="2924944"/>
            <a:ext cx="81369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七</a:t>
            </a:r>
            <a:r>
              <a:rPr lang="zh-CN" altLang="zh-CN" sz="2800" dirty="0"/>
              <a:t>人同姓</a:t>
            </a:r>
            <a:r>
              <a:rPr lang="en-US" altLang="zh-CN" sz="2800" dirty="0"/>
              <a:t>1</a:t>
            </a:r>
            <a:r>
              <a:rPr lang="zh-CN" altLang="zh-CN" sz="2800" dirty="0"/>
              <a:t>组：</a:t>
            </a:r>
            <a:r>
              <a:rPr lang="zh-CN" altLang="zh-CN" sz="2800" dirty="0" smtClean="0"/>
              <a:t>李</a:t>
            </a:r>
            <a:r>
              <a:rPr lang="zh-CN" altLang="en-US" sz="2800" dirty="0" smtClean="0"/>
              <a:t>；</a:t>
            </a:r>
            <a:r>
              <a:rPr lang="zh-CN" altLang="zh-CN" sz="2800" dirty="0" smtClean="0"/>
              <a:t>四</a:t>
            </a:r>
            <a:r>
              <a:rPr lang="zh-CN" altLang="zh-CN" sz="2800" dirty="0"/>
              <a:t>人同姓</a:t>
            </a:r>
            <a:r>
              <a:rPr lang="en-US" altLang="zh-CN" sz="2800" dirty="0"/>
              <a:t>3</a:t>
            </a:r>
            <a:r>
              <a:rPr lang="zh-CN" altLang="zh-CN" sz="2800" dirty="0"/>
              <a:t>组：朱、张、</a:t>
            </a:r>
            <a:r>
              <a:rPr lang="zh-CN" altLang="zh-CN" sz="2800" dirty="0" smtClean="0"/>
              <a:t>杨</a:t>
            </a:r>
            <a:r>
              <a:rPr lang="zh-CN" altLang="en-US" sz="2800" dirty="0"/>
              <a:t>；</a:t>
            </a:r>
            <a:r>
              <a:rPr lang="zh-CN" altLang="zh-CN" sz="2800" dirty="0" smtClean="0"/>
              <a:t>三人</a:t>
            </a:r>
            <a:r>
              <a:rPr lang="zh-CN" altLang="zh-CN" sz="2800" dirty="0"/>
              <a:t>同姓</a:t>
            </a:r>
            <a:r>
              <a:rPr lang="en-US" altLang="zh-CN" sz="2800" dirty="0"/>
              <a:t>3</a:t>
            </a:r>
            <a:r>
              <a:rPr lang="zh-CN" altLang="zh-CN" sz="2800" dirty="0"/>
              <a:t>组：宋、阮、</a:t>
            </a:r>
            <a:r>
              <a:rPr lang="zh-CN" altLang="zh-CN" sz="2800" dirty="0" smtClean="0"/>
              <a:t>孙</a:t>
            </a:r>
            <a:r>
              <a:rPr lang="zh-CN" altLang="en-US" sz="2800" dirty="0"/>
              <a:t>；</a:t>
            </a:r>
            <a:r>
              <a:rPr lang="zh-CN" altLang="zh-CN" sz="2800" dirty="0" smtClean="0"/>
              <a:t>二人</a:t>
            </a:r>
            <a:r>
              <a:rPr lang="zh-CN" altLang="zh-CN" sz="2800" dirty="0"/>
              <a:t>同姓</a:t>
            </a:r>
            <a:r>
              <a:rPr lang="en-US" altLang="zh-CN" sz="2800" dirty="0"/>
              <a:t>10</a:t>
            </a:r>
            <a:r>
              <a:rPr lang="zh-CN" altLang="zh-CN" sz="2800" dirty="0"/>
              <a:t>组：穆、石、解、燕、王、孔、童、杜、邹、</a:t>
            </a:r>
            <a:r>
              <a:rPr lang="zh-CN" altLang="zh-CN" sz="2800" dirty="0" smtClean="0"/>
              <a:t>蔡</a:t>
            </a:r>
            <a:r>
              <a:rPr lang="zh-CN" altLang="en-US" sz="2800" dirty="0"/>
              <a:t>；</a:t>
            </a:r>
            <a:r>
              <a:rPr lang="zh-CN" altLang="zh-CN" sz="2800" dirty="0" smtClean="0"/>
              <a:t>亲兄弟</a:t>
            </a:r>
            <a:r>
              <a:rPr lang="en-US" altLang="zh-CN" sz="2800" dirty="0"/>
              <a:t>10</a:t>
            </a:r>
            <a:r>
              <a:rPr lang="zh-CN" altLang="zh-CN" sz="2800" dirty="0"/>
              <a:t>门：宋、穆、阮、张、解、孙、孔、童、朱、</a:t>
            </a:r>
            <a:r>
              <a:rPr lang="zh-CN" altLang="zh-CN" sz="2800" dirty="0" smtClean="0"/>
              <a:t>蔡</a:t>
            </a:r>
            <a:r>
              <a:rPr lang="zh-CN" altLang="en-US" sz="2800" dirty="0"/>
              <a:t>；</a:t>
            </a:r>
            <a:r>
              <a:rPr lang="zh-CN" altLang="zh-CN" sz="2800" dirty="0" smtClean="0"/>
              <a:t>叔侄</a:t>
            </a:r>
            <a:r>
              <a:rPr lang="zh-CN" altLang="zh-CN" sz="2800" dirty="0"/>
              <a:t>一门：</a:t>
            </a:r>
            <a:r>
              <a:rPr lang="zh-CN" altLang="zh-CN" sz="2800" dirty="0" smtClean="0"/>
              <a:t>邹</a:t>
            </a:r>
            <a:r>
              <a:rPr lang="zh-CN" altLang="en-US" sz="2800" dirty="0"/>
              <a:t>；</a:t>
            </a:r>
            <a:r>
              <a:rPr lang="zh-CN" altLang="zh-CN" sz="2800" dirty="0" smtClean="0"/>
              <a:t>夫妻</a:t>
            </a:r>
            <a:r>
              <a:rPr lang="en-US" altLang="zh-CN" sz="2800" dirty="0"/>
              <a:t>3</a:t>
            </a:r>
            <a:r>
              <a:rPr lang="zh-CN" altLang="zh-CN" sz="2800" dirty="0"/>
              <a:t>对：王英</a:t>
            </a:r>
            <a:r>
              <a:rPr lang="en-US" altLang="zh-CN" sz="2800" dirty="0"/>
              <a:t>/</a:t>
            </a:r>
            <a:r>
              <a:rPr lang="zh-CN" altLang="zh-CN" sz="2800" dirty="0"/>
              <a:t>扈三娘、孙新</a:t>
            </a:r>
            <a:r>
              <a:rPr lang="en-US" altLang="zh-CN" sz="2800" dirty="0"/>
              <a:t>/</a:t>
            </a:r>
            <a:r>
              <a:rPr lang="zh-CN" altLang="zh-CN" sz="2800" dirty="0"/>
              <a:t>顾大嫂、张青</a:t>
            </a:r>
            <a:r>
              <a:rPr lang="en-US" altLang="zh-CN" sz="2800" dirty="0"/>
              <a:t>/</a:t>
            </a:r>
            <a:r>
              <a:rPr lang="zh-CN" altLang="zh-CN" sz="2800" dirty="0"/>
              <a:t>孙</a:t>
            </a:r>
            <a:r>
              <a:rPr lang="zh-CN" altLang="zh-CN" sz="2800" dirty="0" smtClean="0"/>
              <a:t>二娘</a:t>
            </a:r>
            <a:r>
              <a:rPr lang="zh-CN" altLang="en-US" sz="2800" dirty="0"/>
              <a:t>；</a:t>
            </a:r>
            <a:r>
              <a:rPr lang="zh-CN" altLang="zh-CN" sz="2800" dirty="0" smtClean="0"/>
              <a:t>主仆</a:t>
            </a:r>
            <a:r>
              <a:rPr lang="zh-CN" altLang="zh-CN" sz="2800" dirty="0"/>
              <a:t>关系</a:t>
            </a:r>
            <a:r>
              <a:rPr lang="en-US" altLang="zh-CN" sz="2800" dirty="0"/>
              <a:t>2</a:t>
            </a:r>
            <a:r>
              <a:rPr lang="zh-CN" altLang="zh-CN" sz="2800" dirty="0"/>
              <a:t>对：卢俊义</a:t>
            </a:r>
            <a:r>
              <a:rPr lang="en-US" altLang="zh-CN" sz="2800" dirty="0"/>
              <a:t>/</a:t>
            </a:r>
            <a:r>
              <a:rPr lang="zh-CN" altLang="zh-CN" sz="2800" dirty="0"/>
              <a:t>燕青、李应</a:t>
            </a:r>
            <a:r>
              <a:rPr lang="en-US" altLang="zh-CN" sz="2800" dirty="0"/>
              <a:t>/</a:t>
            </a:r>
            <a:r>
              <a:rPr lang="zh-CN" altLang="zh-CN" sz="2800" dirty="0"/>
              <a:t>杜</a:t>
            </a:r>
            <a:r>
              <a:rPr lang="zh-CN" altLang="zh-CN" sz="2800" dirty="0" smtClean="0"/>
              <a:t>兴</a:t>
            </a:r>
            <a:r>
              <a:rPr lang="zh-CN" altLang="en-US" sz="2800" dirty="0" smtClean="0"/>
              <a:t>；</a:t>
            </a:r>
            <a:r>
              <a:rPr lang="zh-CN" altLang="zh-CN" sz="2800" dirty="0" smtClean="0"/>
              <a:t>女性</a:t>
            </a:r>
            <a:r>
              <a:rPr lang="en-US" altLang="zh-CN" sz="2800" dirty="0"/>
              <a:t>3</a:t>
            </a:r>
            <a:r>
              <a:rPr lang="zh-CN" altLang="zh-CN" sz="2800" dirty="0"/>
              <a:t>人：扈三娘、顾大嫂、孙二</a:t>
            </a:r>
            <a:r>
              <a:rPr lang="zh-CN" altLang="zh-CN" sz="2800" dirty="0" smtClean="0"/>
              <a:t>娘</a:t>
            </a:r>
            <a:r>
              <a:rPr lang="zh-CN" altLang="en-US" sz="2800" dirty="0" smtClean="0"/>
              <a:t>。</a:t>
            </a:r>
            <a:endParaRPr lang="zh-CN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876255" y="89051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7670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432493"/>
            <a:ext cx="813690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97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苏轼</a:t>
            </a:r>
            <a:r>
              <a:rPr lang="zh-CN" altLang="zh-CN" sz="3200" b="1" dirty="0"/>
              <a:t>在《念奴娇</a:t>
            </a:r>
            <a:r>
              <a:rPr lang="en-US" altLang="zh-CN" sz="3200" b="1" dirty="0"/>
              <a:t>·</a:t>
            </a:r>
            <a:r>
              <a:rPr lang="zh-CN" altLang="zh-CN" sz="3200" b="1" dirty="0"/>
              <a:t>赤壁怀古》中提到了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羽扇纶巾，谈笑间，樯橹灰飞烟灭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羽扇纶巾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形容的是下面哪位历史人物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endParaRPr lang="en-US" altLang="zh-CN" sz="3200" b="1" dirty="0"/>
          </a:p>
          <a:p>
            <a:r>
              <a:rPr lang="en-US" altLang="zh-CN" sz="3200" b="1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诸葛亮</a:t>
            </a:r>
            <a:r>
              <a:rPr lang="en-US" altLang="zh-CN" sz="3200" dirty="0" smtClean="0"/>
              <a:t>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周瑜</a:t>
            </a:r>
            <a:r>
              <a:rPr lang="en-US" altLang="zh-CN" sz="3200" dirty="0" smtClean="0"/>
              <a:t>      </a:t>
            </a:r>
            <a:r>
              <a:rPr lang="en-US" altLang="zh-CN" sz="3200" dirty="0"/>
              <a:t>C</a:t>
            </a:r>
            <a:r>
              <a:rPr lang="zh-CN" altLang="zh-CN" sz="3200" dirty="0"/>
              <a:t>、曹操</a:t>
            </a:r>
          </a:p>
        </p:txBody>
      </p:sp>
      <p:sp>
        <p:nvSpPr>
          <p:cNvPr id="5" name="矩形 4"/>
          <p:cNvSpPr/>
          <p:nvPr/>
        </p:nvSpPr>
        <p:spPr>
          <a:xfrm>
            <a:off x="755576" y="4005064"/>
            <a:ext cx="7776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苏轼</a:t>
            </a:r>
            <a:r>
              <a:rPr lang="zh-CN" altLang="zh-CN" sz="2800" dirty="0"/>
              <a:t>为了刻画周瑜的形象，从裴松之注引三国志里蒋干拜访周瑜时</a:t>
            </a:r>
            <a:r>
              <a:rPr lang="en-US" altLang="zh-CN" sz="2800" dirty="0"/>
              <a:t>“</a:t>
            </a:r>
            <a:r>
              <a:rPr lang="zh-CN" altLang="zh-CN" sz="2800" dirty="0"/>
              <a:t>布衣葛巾</a:t>
            </a:r>
            <a:r>
              <a:rPr lang="en-US" altLang="zh-CN" sz="2800" dirty="0"/>
              <a:t>”</a:t>
            </a:r>
            <a:r>
              <a:rPr lang="zh-CN" altLang="zh-CN" sz="2800" dirty="0"/>
              <a:t>而进行艺术升华到周瑜身上的</a:t>
            </a:r>
            <a:r>
              <a:rPr lang="en-US" altLang="zh-CN" sz="2800" dirty="0"/>
              <a:t>“</a:t>
            </a:r>
            <a:r>
              <a:rPr lang="zh-CN" altLang="zh-CN" sz="2800" dirty="0"/>
              <a:t>羽扇纶巾</a:t>
            </a:r>
            <a:r>
              <a:rPr lang="en-US" altLang="zh-CN" sz="2800" dirty="0"/>
              <a:t>”</a:t>
            </a:r>
            <a:r>
              <a:rPr lang="zh-CN" altLang="zh-CN" sz="2800" dirty="0"/>
              <a:t>，虽然是蒋冠周戴，但是诗词一般可以忽略历史真实而抒发作者的情感。</a:t>
            </a:r>
          </a:p>
        </p:txBody>
      </p:sp>
      <p:sp>
        <p:nvSpPr>
          <p:cNvPr id="7" name="矩形 6"/>
          <p:cNvSpPr/>
          <p:nvPr/>
        </p:nvSpPr>
        <p:spPr>
          <a:xfrm>
            <a:off x="6660232" y="208062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32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2497" y="908720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98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按照</a:t>
            </a:r>
            <a:r>
              <a:rPr lang="zh-CN" altLang="zh-CN" sz="3200" b="1" dirty="0"/>
              <a:t>戏曲界的行话，以下哪个表示最后一出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、压轴戏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B</a:t>
            </a:r>
            <a:r>
              <a:rPr lang="zh-CN" altLang="zh-CN" sz="3200" dirty="0"/>
              <a:t>、大轴戏</a:t>
            </a:r>
          </a:p>
        </p:txBody>
      </p:sp>
      <p:sp>
        <p:nvSpPr>
          <p:cNvPr id="3" name="矩形 2"/>
          <p:cNvSpPr/>
          <p:nvPr/>
        </p:nvSpPr>
        <p:spPr>
          <a:xfrm>
            <a:off x="564208" y="3861048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实际</a:t>
            </a:r>
            <a:r>
              <a:rPr lang="zh-CN" altLang="zh-CN" sz="2800" dirty="0"/>
              <a:t>演戏是以画轴的每一位置的名称来代替演出戏码的排列次序，好像一场演出就是向观众展示一幅画卷。因长卷的最后一戏靠近木轴，所以称为大轴。</a:t>
            </a:r>
          </a:p>
        </p:txBody>
      </p:sp>
      <p:sp>
        <p:nvSpPr>
          <p:cNvPr id="4" name="矩形 3"/>
          <p:cNvSpPr/>
          <p:nvPr/>
        </p:nvSpPr>
        <p:spPr>
          <a:xfrm>
            <a:off x="1763687" y="1772816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2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371" y="627273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99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成语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请君入瓮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请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的是谁</a:t>
            </a:r>
            <a:r>
              <a:rPr lang="zh-CN" altLang="zh-CN" sz="3200" b="1" dirty="0" smtClean="0"/>
              <a:t>？</a:t>
            </a:r>
            <a:endParaRPr lang="zh-CN" altLang="zh-CN" sz="3200" b="1" dirty="0"/>
          </a:p>
          <a:p>
            <a:r>
              <a:rPr lang="en-US" altLang="zh-CN" sz="3200" dirty="0" smtClean="0"/>
              <a:t>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、来俊</a:t>
            </a:r>
            <a:r>
              <a:rPr lang="zh-CN" altLang="zh-CN" sz="3200" dirty="0" smtClean="0"/>
              <a:t>臣</a:t>
            </a:r>
            <a:r>
              <a:rPr lang="en-US" altLang="zh-CN" sz="3200" dirty="0" smtClean="0"/>
              <a:t>         </a:t>
            </a:r>
            <a:r>
              <a:rPr lang="en-US" altLang="zh-CN" sz="3200" dirty="0"/>
              <a:t>B </a:t>
            </a:r>
            <a:r>
              <a:rPr lang="zh-CN" altLang="zh-CN" sz="3200" dirty="0"/>
              <a:t>、周兴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564904"/>
            <a:ext cx="89644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   </a:t>
            </a:r>
            <a:r>
              <a:rPr lang="zh-CN" altLang="zh-CN" sz="2400" b="1" dirty="0" smtClean="0"/>
              <a:t>请君入瓮</a:t>
            </a:r>
            <a:r>
              <a:rPr lang="zh-CN" altLang="zh-CN" sz="2400" b="1" dirty="0"/>
              <a:t>，中国成语，喻指以其人之法，还治其人之身。《太平广记》卷一二一引 唐 张鷟 《朝野佥载</a:t>
            </a:r>
            <a:r>
              <a:rPr lang="en-US" altLang="zh-CN" sz="2400" b="1" dirty="0"/>
              <a:t>·</a:t>
            </a:r>
            <a:r>
              <a:rPr lang="zh-CN" altLang="zh-CN" sz="2400" b="1" dirty="0"/>
              <a:t>周兴》</a:t>
            </a:r>
            <a:r>
              <a:rPr lang="zh-CN" altLang="zh-CN" sz="2400" b="1" dirty="0" smtClean="0"/>
              <a:t>：</a:t>
            </a:r>
            <a:endParaRPr lang="en-US" altLang="zh-CN" sz="2400" b="1" dirty="0" smtClean="0"/>
          </a:p>
          <a:p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</a:t>
            </a:r>
            <a:r>
              <a:rPr lang="zh-CN" altLang="en-US" sz="2400" b="1" dirty="0" smtClean="0"/>
              <a:t>有人</a:t>
            </a:r>
            <a:r>
              <a:rPr lang="zh-CN" altLang="zh-CN" sz="2400" b="1" dirty="0" smtClean="0"/>
              <a:t>告密</a:t>
            </a:r>
            <a:r>
              <a:rPr lang="zh-CN" altLang="zh-CN" sz="2400" b="1" dirty="0"/>
              <a:t>文昌右丞周兴和邱神绩串通谋反，太后（武则天）便命令来俊臣审这个案子。（一天）来俊臣请周兴到家里作客，他们一边议论一些案子，一边相对饮酒。来俊臣对周兴说：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有些囚犯再三审问都不肯承认（罪行），有什么办法使他们招供呢？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周兴说：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这很容易！（只要）拿一个瓮，用炭火在周围烧（这个瓮），然后让囚犯进入瓮里去，什么罪他敢不认？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来俊臣就（吩咐侍从）找来一个瓮，按照周兴的办法用炭在周围烧着，于是来俊臣站起来对周兴说：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有人告你谋反，（太后命令我审问你）请老兄自己钻进这个瓮里去吧！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周兴非常惊慌，当即磕头承认罪行。</a:t>
            </a:r>
          </a:p>
        </p:txBody>
      </p:sp>
      <p:sp>
        <p:nvSpPr>
          <p:cNvPr id="4" name="矩形 3"/>
          <p:cNvSpPr/>
          <p:nvPr/>
        </p:nvSpPr>
        <p:spPr>
          <a:xfrm>
            <a:off x="6588224" y="62727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42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04696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100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琵琶</a:t>
            </a:r>
            <a:r>
              <a:rPr lang="zh-CN" altLang="zh-CN" sz="3200" b="1" dirty="0"/>
              <a:t>本名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批把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批把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一词来源于什么</a:t>
            </a:r>
            <a:r>
              <a:rPr lang="zh-CN" altLang="zh-CN" sz="3200" b="1" dirty="0" smtClean="0"/>
              <a:t>？</a:t>
            </a:r>
            <a:endParaRPr lang="en-US" altLang="zh-CN" sz="3200" b="1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、制造琵琶的材料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B</a:t>
            </a:r>
            <a:r>
              <a:rPr lang="zh-CN" altLang="zh-CN" sz="3200" dirty="0"/>
              <a:t>、演奏琵琶的方式</a:t>
            </a:r>
          </a:p>
        </p:txBody>
      </p:sp>
      <p:sp>
        <p:nvSpPr>
          <p:cNvPr id="3" name="矩形 2"/>
          <p:cNvSpPr/>
          <p:nvPr/>
        </p:nvSpPr>
        <p:spPr>
          <a:xfrm>
            <a:off x="801722" y="1974356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拨</a:t>
            </a:r>
            <a:r>
              <a:rPr lang="zh-CN" altLang="zh-CN" sz="2800" dirty="0"/>
              <a:t>奏弦鸣乐器。直项琵琶的早期称呼，源自演奏拨法，所谓</a:t>
            </a:r>
            <a:r>
              <a:rPr lang="en-US" altLang="zh-CN" sz="2800" dirty="0"/>
              <a:t>“</a:t>
            </a:r>
            <a:r>
              <a:rPr lang="zh-CN" altLang="zh-CN" sz="2800" dirty="0"/>
              <a:t>正拨</a:t>
            </a:r>
            <a:r>
              <a:rPr lang="en-US" altLang="zh-CN" sz="2800" dirty="0"/>
              <a:t>”</a:t>
            </a:r>
            <a:r>
              <a:rPr lang="zh-CN" altLang="zh-CN" sz="2800" dirty="0"/>
              <a:t>和</a:t>
            </a:r>
            <a:r>
              <a:rPr lang="en-US" altLang="zh-CN" sz="2800" dirty="0"/>
              <a:t>“</a:t>
            </a:r>
            <a:r>
              <a:rPr lang="zh-CN" altLang="zh-CN" sz="2800" dirty="0"/>
              <a:t>反拨</a:t>
            </a:r>
            <a:r>
              <a:rPr lang="en-US" altLang="zh-CN" sz="2800" dirty="0"/>
              <a:t>”</a:t>
            </a:r>
            <a:r>
              <a:rPr lang="zh-CN" altLang="zh-CN" sz="2800" dirty="0"/>
              <a:t>（也称</a:t>
            </a:r>
            <a:r>
              <a:rPr lang="en-US" altLang="zh-CN" sz="2800" dirty="0"/>
              <a:t>“</a:t>
            </a:r>
            <a:r>
              <a:rPr lang="zh-CN" altLang="zh-CN" sz="2800" dirty="0"/>
              <a:t>返拨</a:t>
            </a:r>
            <a:r>
              <a:rPr lang="en-US" altLang="zh-CN" sz="2800" dirty="0"/>
              <a:t>”</a:t>
            </a:r>
            <a:r>
              <a:rPr lang="zh-CN" altLang="zh-CN" sz="2800" dirty="0"/>
              <a:t>）。往下弹称</a:t>
            </a:r>
            <a:r>
              <a:rPr lang="en-US" altLang="zh-CN" sz="2800" dirty="0"/>
              <a:t>“</a:t>
            </a:r>
            <a:r>
              <a:rPr lang="zh-CN" altLang="zh-CN" sz="2800" dirty="0"/>
              <a:t>批</a:t>
            </a:r>
            <a:r>
              <a:rPr lang="en-US" altLang="zh-CN" sz="2800" dirty="0"/>
              <a:t>”</a:t>
            </a:r>
            <a:r>
              <a:rPr lang="zh-CN" altLang="zh-CN" sz="2800" dirty="0"/>
              <a:t>；往上挑称</a:t>
            </a:r>
            <a:r>
              <a:rPr lang="en-US" altLang="zh-CN" sz="2800" dirty="0"/>
              <a:t>“</a:t>
            </a:r>
            <a:r>
              <a:rPr lang="zh-CN" altLang="zh-CN" sz="2800" dirty="0"/>
              <a:t>把</a:t>
            </a:r>
            <a:r>
              <a:rPr lang="en-US" altLang="zh-CN" sz="2800" dirty="0"/>
              <a:t>”</a:t>
            </a:r>
            <a:r>
              <a:rPr lang="zh-CN" altLang="zh-CN" sz="2800" dirty="0"/>
              <a:t>，即</a:t>
            </a:r>
            <a:r>
              <a:rPr lang="en-US" altLang="zh-CN" sz="2800" dirty="0"/>
              <a:t>“</a:t>
            </a:r>
            <a:r>
              <a:rPr lang="zh-CN" altLang="zh-CN" sz="2800" dirty="0"/>
              <a:t>弹</a:t>
            </a:r>
            <a:r>
              <a:rPr lang="en-US" altLang="zh-CN" sz="2800" dirty="0"/>
              <a:t>”</a:t>
            </a:r>
            <a:r>
              <a:rPr lang="zh-CN" altLang="zh-CN" sz="2800" dirty="0"/>
              <a:t>和</a:t>
            </a:r>
            <a:r>
              <a:rPr lang="en-US" altLang="zh-CN" sz="2800" dirty="0"/>
              <a:t>“</a:t>
            </a:r>
            <a:r>
              <a:rPr lang="zh-CN" altLang="zh-CN" sz="2800" dirty="0"/>
              <a:t>挑</a:t>
            </a:r>
            <a:r>
              <a:rPr lang="en-US" altLang="zh-CN" sz="2800" dirty="0"/>
              <a:t>”</a:t>
            </a:r>
            <a:r>
              <a:rPr lang="zh-CN" altLang="zh-CN" sz="2800" dirty="0"/>
              <a:t>的拟声词。</a:t>
            </a:r>
          </a:p>
        </p:txBody>
      </p:sp>
      <p:sp>
        <p:nvSpPr>
          <p:cNvPr id="4" name="矩形 3"/>
          <p:cNvSpPr/>
          <p:nvPr/>
        </p:nvSpPr>
        <p:spPr>
          <a:xfrm>
            <a:off x="539552" y="3790238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101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切脉</a:t>
            </a:r>
            <a:r>
              <a:rPr lang="zh-CN" altLang="zh-CN" sz="3200" b="1" dirty="0"/>
              <a:t>是中医独创的诊法，中医把脉时摸的是</a:t>
            </a:r>
            <a:r>
              <a:rPr lang="zh-CN" altLang="zh-CN" sz="3200" b="1" dirty="0" smtClean="0"/>
              <a:t>：</a:t>
            </a:r>
            <a:endParaRPr lang="en-US" altLang="zh-CN" sz="3200" b="1" dirty="0"/>
          </a:p>
          <a:p>
            <a:r>
              <a:rPr lang="en-US" altLang="zh-CN" sz="3200" b="1" dirty="0" smtClean="0"/>
              <a:t>         </a:t>
            </a:r>
            <a:r>
              <a:rPr lang="en-US" altLang="zh-CN" sz="3200" dirty="0" smtClean="0"/>
              <a:t>A</a:t>
            </a:r>
            <a:r>
              <a:rPr lang="zh-CN" altLang="zh-CN" sz="3200" dirty="0" smtClean="0"/>
              <a:t>、静脉</a:t>
            </a:r>
            <a:r>
              <a:rPr lang="en-US" altLang="zh-CN" sz="3200" dirty="0" smtClean="0"/>
              <a:t>          B</a:t>
            </a:r>
            <a:r>
              <a:rPr lang="zh-CN" altLang="zh-CN" sz="3200" dirty="0" smtClean="0"/>
              <a:t>、动脉</a:t>
            </a:r>
            <a:endParaRPr lang="zh-CN" altLang="zh-CN" sz="3200" dirty="0"/>
          </a:p>
        </p:txBody>
      </p:sp>
      <p:sp>
        <p:nvSpPr>
          <p:cNvPr id="5" name="矩形 4"/>
          <p:cNvSpPr/>
          <p:nvPr/>
        </p:nvSpPr>
        <p:spPr>
          <a:xfrm>
            <a:off x="963740" y="5473005"/>
            <a:ext cx="73088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把脉</a:t>
            </a:r>
            <a:r>
              <a:rPr lang="zh-CN" altLang="zh-CN" sz="2800" dirty="0"/>
              <a:t>又称为切脉，是中医师用手按病人的动脉，根据脉象，以了解疾病内在变化的诊断方法。</a:t>
            </a:r>
          </a:p>
        </p:txBody>
      </p:sp>
      <p:sp>
        <p:nvSpPr>
          <p:cNvPr id="6" name="矩形 5"/>
          <p:cNvSpPr/>
          <p:nvPr/>
        </p:nvSpPr>
        <p:spPr>
          <a:xfrm>
            <a:off x="2738596" y="4282680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0678" y="93793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23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102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周敦颐</a:t>
            </a:r>
            <a:r>
              <a:rPr lang="zh-CN" altLang="zh-CN" sz="3200" b="1" dirty="0"/>
              <a:t>在《爱莲说》中把菊花形容为</a:t>
            </a:r>
            <a:r>
              <a:rPr lang="zh-CN" altLang="zh-CN" sz="3200" b="1" dirty="0" smtClean="0"/>
              <a:t>：</a:t>
            </a:r>
            <a:endParaRPr lang="en-US" altLang="zh-CN" sz="3200" dirty="0"/>
          </a:p>
          <a:p>
            <a:r>
              <a:rPr lang="en-US" altLang="zh-CN" sz="3200" dirty="0" smtClean="0"/>
              <a:t> </a:t>
            </a:r>
            <a:endParaRPr lang="zh-CN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花之</a:t>
            </a:r>
            <a:r>
              <a:rPr lang="zh-CN" altLang="zh-CN" sz="3200" dirty="0" smtClean="0"/>
              <a:t>君子者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、花之隐逸者</a:t>
            </a:r>
          </a:p>
        </p:txBody>
      </p:sp>
      <p:sp>
        <p:nvSpPr>
          <p:cNvPr id="4" name="矩形 3"/>
          <p:cNvSpPr/>
          <p:nvPr/>
        </p:nvSpPr>
        <p:spPr>
          <a:xfrm>
            <a:off x="497270" y="2348880"/>
            <a:ext cx="803516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3200" b="1" dirty="0" smtClean="0"/>
              <a:t>103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我国</a:t>
            </a:r>
            <a:r>
              <a:rPr lang="zh-CN" altLang="zh-CN" sz="3200" b="1" dirty="0"/>
              <a:t>古代的很多事物都有自己的雅称，请问我们常说的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润笔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指的是什么</a:t>
            </a:r>
            <a:r>
              <a:rPr lang="zh-CN" altLang="zh-CN" sz="3200" b="1" dirty="0" smtClean="0"/>
              <a:t>？</a:t>
            </a:r>
            <a:endParaRPr lang="en-US" altLang="zh-CN" sz="3200" dirty="0"/>
          </a:p>
          <a:p>
            <a:pPr>
              <a:lnSpc>
                <a:spcPts val="4200"/>
              </a:lnSpc>
            </a:pPr>
            <a:r>
              <a:rPr lang="en-US" altLang="zh-CN" sz="3200" dirty="0" smtClean="0"/>
              <a:t>    A</a:t>
            </a:r>
            <a:r>
              <a:rPr lang="zh-CN" altLang="zh-CN" sz="3200" dirty="0"/>
              <a:t>、文章书画稿费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B </a:t>
            </a:r>
            <a:r>
              <a:rPr lang="zh-CN" altLang="zh-CN" sz="3200" dirty="0"/>
              <a:t>、替人研磨墨汁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pPr>
              <a:lnSpc>
                <a:spcPts val="42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C</a:t>
            </a:r>
            <a:r>
              <a:rPr lang="zh-CN" altLang="zh-CN" sz="3200" dirty="0"/>
              <a:t>、为人作序</a:t>
            </a:r>
          </a:p>
        </p:txBody>
      </p:sp>
      <p:sp>
        <p:nvSpPr>
          <p:cNvPr id="5" name="矩形 4"/>
          <p:cNvSpPr/>
          <p:nvPr/>
        </p:nvSpPr>
        <p:spPr>
          <a:xfrm>
            <a:off x="683568" y="4747659"/>
            <a:ext cx="7344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古</a:t>
            </a:r>
            <a:r>
              <a:rPr lang="zh-CN" altLang="zh-CN" sz="2800" dirty="0"/>
              <a:t>之士大夫，讲究</a:t>
            </a:r>
            <a:r>
              <a:rPr lang="en-US" altLang="zh-CN" sz="2800" dirty="0"/>
              <a:t>“</a:t>
            </a:r>
            <a:r>
              <a:rPr lang="zh-CN" altLang="zh-CN" sz="2800" dirty="0"/>
              <a:t>清高</a:t>
            </a:r>
            <a:r>
              <a:rPr lang="en-US" altLang="zh-CN" sz="2800" dirty="0"/>
              <a:t>”</a:t>
            </a:r>
            <a:r>
              <a:rPr lang="zh-CN" altLang="zh-CN" sz="2800" dirty="0"/>
              <a:t>，耻言金钱，非说不可时，称之为</a:t>
            </a:r>
            <a:r>
              <a:rPr lang="en-US" altLang="zh-CN" sz="2800" dirty="0"/>
              <a:t>“</a:t>
            </a:r>
            <a:r>
              <a:rPr lang="zh-CN" altLang="zh-CN" sz="2800" dirty="0"/>
              <a:t>阿堵物</a:t>
            </a:r>
            <a:r>
              <a:rPr lang="en-US" altLang="zh-CN" sz="2800" dirty="0"/>
              <a:t>”</a:t>
            </a:r>
            <a:r>
              <a:rPr lang="zh-CN" altLang="zh-CN" sz="2800" dirty="0"/>
              <a:t>，意思是</a:t>
            </a:r>
            <a:r>
              <a:rPr lang="en-US" altLang="zh-CN" sz="2800" dirty="0"/>
              <a:t>“</a:t>
            </a:r>
            <a:r>
              <a:rPr lang="zh-CN" altLang="zh-CN" sz="2800" dirty="0"/>
              <a:t>那个东西</a:t>
            </a:r>
            <a:r>
              <a:rPr lang="en-US" altLang="zh-CN" sz="2800" dirty="0"/>
              <a:t>”</a:t>
            </a:r>
            <a:r>
              <a:rPr lang="zh-CN" altLang="zh-CN" sz="2800" dirty="0"/>
              <a:t>。稿费是近百年才有的新词，以前有个雅称叫润笔。</a:t>
            </a:r>
          </a:p>
        </p:txBody>
      </p:sp>
      <p:sp>
        <p:nvSpPr>
          <p:cNvPr id="6" name="矩形 5"/>
          <p:cNvSpPr/>
          <p:nvPr/>
        </p:nvSpPr>
        <p:spPr>
          <a:xfrm>
            <a:off x="8154235" y="500256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20272" y="2887489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A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6142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104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路漫漫其修远兮，吾将上下而求索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是谁的名言</a:t>
            </a:r>
            <a:r>
              <a:rPr lang="zh-CN" altLang="zh-CN" sz="3200" b="1" dirty="0" smtClean="0"/>
              <a:t>？</a:t>
            </a:r>
            <a:endParaRPr lang="zh-CN" altLang="zh-CN" sz="3200" b="1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A</a:t>
            </a:r>
            <a:r>
              <a:rPr lang="zh-CN" altLang="zh-CN" sz="3200" dirty="0"/>
              <a:t>、 孔子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 </a:t>
            </a:r>
            <a:r>
              <a:rPr lang="zh-CN" altLang="en-US" sz="3200" dirty="0" smtClean="0"/>
              <a:t>屈原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537005" y="2924944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105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杏林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指代的是</a:t>
            </a:r>
            <a:r>
              <a:rPr lang="zh-CN" altLang="zh-CN" sz="3200" b="1" dirty="0" smtClean="0"/>
              <a:t>：</a:t>
            </a:r>
            <a:endParaRPr lang="zh-CN" altLang="zh-CN" sz="3200" b="1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A</a:t>
            </a:r>
            <a:r>
              <a:rPr lang="zh-CN" altLang="zh-CN" sz="3200" dirty="0" smtClean="0"/>
              <a:t>、教育界</a:t>
            </a:r>
            <a:r>
              <a:rPr lang="en-US" altLang="zh-CN" sz="3200" dirty="0" smtClean="0"/>
              <a:t>     B</a:t>
            </a:r>
            <a:r>
              <a:rPr lang="zh-CN" altLang="zh-CN" sz="3200" dirty="0"/>
              <a:t>、医学界</a:t>
            </a:r>
          </a:p>
        </p:txBody>
      </p:sp>
      <p:sp>
        <p:nvSpPr>
          <p:cNvPr id="4" name="矩形 3"/>
          <p:cNvSpPr/>
          <p:nvPr/>
        </p:nvSpPr>
        <p:spPr>
          <a:xfrm>
            <a:off x="539552" y="5013176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106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神话</a:t>
            </a:r>
            <a:r>
              <a:rPr lang="zh-CN" altLang="zh-CN" sz="3200" b="1" dirty="0"/>
              <a:t>故事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夸父逐日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出自哪部书</a:t>
            </a:r>
            <a:r>
              <a:rPr lang="zh-CN" altLang="zh-CN" sz="3200" b="1" dirty="0" smtClean="0"/>
              <a:t>？</a:t>
            </a:r>
            <a:endParaRPr lang="zh-CN" altLang="zh-CN" sz="3200" b="1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《山海经》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B</a:t>
            </a:r>
            <a:r>
              <a:rPr lang="zh-CN" altLang="zh-CN" sz="3200" dirty="0"/>
              <a:t>、《世说新语》</a:t>
            </a:r>
          </a:p>
        </p:txBody>
      </p:sp>
      <p:sp>
        <p:nvSpPr>
          <p:cNvPr id="5" name="矩形 4"/>
          <p:cNvSpPr/>
          <p:nvPr/>
        </p:nvSpPr>
        <p:spPr>
          <a:xfrm>
            <a:off x="7668344" y="5206277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6016" y="313661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B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76431" y="148478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B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9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340" y="548680"/>
            <a:ext cx="8568952" cy="2390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107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顷刻间千秋事业，方寸地万里江山；三五步行遍天下，六七人百万雄兵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描写的是</a:t>
            </a:r>
            <a:r>
              <a:rPr lang="zh-CN" altLang="zh-CN" sz="3200" b="1" dirty="0" smtClean="0"/>
              <a:t>：</a:t>
            </a:r>
            <a:endParaRPr lang="en-US" altLang="zh-CN" sz="3200" b="1" dirty="0"/>
          </a:p>
          <a:p>
            <a:pPr indent="304800">
              <a:lnSpc>
                <a:spcPts val="1800"/>
              </a:lnSpc>
              <a:spcAft>
                <a:spcPts val="1440"/>
              </a:spcAft>
            </a:pPr>
            <a:endParaRPr lang="en-US" altLang="zh-CN" sz="3200" dirty="0" smtClean="0">
              <a:solidFill>
                <a:srgbClr val="2B2B2B"/>
              </a:solidFill>
              <a:latin typeface="宋体"/>
              <a:cs typeface="宋体"/>
            </a:endParaRPr>
          </a:p>
          <a:p>
            <a:pPr indent="304800">
              <a:lnSpc>
                <a:spcPts val="1800"/>
              </a:lnSpc>
              <a:spcAft>
                <a:spcPts val="1440"/>
              </a:spcAft>
            </a:pPr>
            <a:r>
              <a:rPr lang="en-US" altLang="zh-CN" sz="3200" dirty="0" smtClean="0">
                <a:solidFill>
                  <a:srgbClr val="2B2B2B"/>
                </a:solidFill>
                <a:latin typeface="宋体"/>
                <a:cs typeface="宋体"/>
              </a:rPr>
              <a:t>A</a:t>
            </a:r>
            <a:r>
              <a:rPr lang="zh-CN" altLang="zh-CN" sz="3200" dirty="0">
                <a:solidFill>
                  <a:srgbClr val="2B2B2B"/>
                </a:solidFill>
                <a:latin typeface="宋体"/>
                <a:cs typeface="宋体"/>
              </a:rPr>
              <a:t>、下棋</a:t>
            </a:r>
            <a:r>
              <a:rPr lang="en-US" altLang="zh-CN" sz="3200" dirty="0">
                <a:solidFill>
                  <a:srgbClr val="2B2B2B"/>
                </a:solidFill>
                <a:latin typeface="宋体"/>
                <a:cs typeface="宋体"/>
              </a:rPr>
              <a:t> B</a:t>
            </a:r>
            <a:r>
              <a:rPr lang="zh-CN" altLang="zh-CN" sz="3200" dirty="0">
                <a:solidFill>
                  <a:srgbClr val="2B2B2B"/>
                </a:solidFill>
                <a:latin typeface="宋体"/>
                <a:cs typeface="宋体"/>
              </a:rPr>
              <a:t>、战场</a:t>
            </a:r>
            <a:r>
              <a:rPr lang="en-US" altLang="zh-CN" sz="3200" dirty="0">
                <a:solidFill>
                  <a:srgbClr val="2B2B2B"/>
                </a:solidFill>
                <a:latin typeface="宋体"/>
                <a:cs typeface="宋体"/>
              </a:rPr>
              <a:t> C </a:t>
            </a:r>
            <a:r>
              <a:rPr lang="zh-CN" altLang="zh-CN" sz="3200" dirty="0">
                <a:solidFill>
                  <a:srgbClr val="2B2B2B"/>
                </a:solidFill>
                <a:latin typeface="宋体"/>
                <a:cs typeface="宋体"/>
              </a:rPr>
              <a:t>、戏台</a:t>
            </a:r>
            <a:endParaRPr lang="zh-CN" altLang="zh-CN" sz="3200" dirty="0">
              <a:latin typeface="宋体"/>
              <a:cs typeface="宋体"/>
            </a:endParaRPr>
          </a:p>
          <a:p>
            <a:endParaRPr lang="zh-CN" altLang="zh-CN" sz="3200" b="1" dirty="0"/>
          </a:p>
        </p:txBody>
      </p:sp>
      <p:sp>
        <p:nvSpPr>
          <p:cNvPr id="3" name="矩形 2"/>
          <p:cNvSpPr/>
          <p:nvPr/>
        </p:nvSpPr>
        <p:spPr>
          <a:xfrm>
            <a:off x="7936523" y="1052736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C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85325" y="2420888"/>
            <a:ext cx="81303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但</a:t>
            </a:r>
            <a:r>
              <a:rPr lang="zh-CN" altLang="zh-CN" sz="2800" dirty="0"/>
              <a:t>严谨的来说，</a:t>
            </a:r>
          </a:p>
          <a:p>
            <a:r>
              <a:rPr lang="zh-CN" altLang="zh-CN" sz="2800" dirty="0"/>
              <a:t>顷刻间千秋事业，方寸地万里江山。这是指象棋。</a:t>
            </a:r>
          </a:p>
          <a:p>
            <a:r>
              <a:rPr lang="zh-CN" altLang="zh-CN" sz="2800" dirty="0"/>
              <a:t>三五步行遍天下，六七人百万雄兵。这是指戏台</a:t>
            </a:r>
          </a:p>
        </p:txBody>
      </p:sp>
      <p:sp>
        <p:nvSpPr>
          <p:cNvPr id="5" name="矩形 4"/>
          <p:cNvSpPr/>
          <p:nvPr/>
        </p:nvSpPr>
        <p:spPr>
          <a:xfrm>
            <a:off x="251520" y="4075331"/>
            <a:ext cx="827436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108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《二十四史》</a:t>
            </a:r>
            <a:r>
              <a:rPr lang="zh-CN" altLang="zh-CN" sz="3200" b="1" dirty="0"/>
              <a:t>是我国古代二十四史的总称，其中只有一部是完全意义上的通史，它是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 A</a:t>
            </a:r>
            <a:r>
              <a:rPr lang="zh-CN" altLang="zh-CN" sz="3200" dirty="0"/>
              <a:t>、《汉书》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B </a:t>
            </a:r>
            <a:r>
              <a:rPr lang="zh-CN" altLang="zh-CN" sz="3200" dirty="0"/>
              <a:t>、《史记》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 C 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《三国志》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D </a:t>
            </a:r>
            <a:r>
              <a:rPr lang="zh-CN" altLang="zh-CN" sz="3200" dirty="0"/>
              <a:t>、《左传》</a:t>
            </a:r>
          </a:p>
        </p:txBody>
      </p:sp>
      <p:sp>
        <p:nvSpPr>
          <p:cNvPr id="6" name="矩形 5"/>
          <p:cNvSpPr/>
          <p:nvPr/>
        </p:nvSpPr>
        <p:spPr>
          <a:xfrm>
            <a:off x="1115616" y="5060215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B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6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109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根据</a:t>
            </a:r>
            <a:r>
              <a:rPr lang="zh-CN" altLang="zh-CN" sz="3200" b="1" dirty="0"/>
              <a:t>中国传统建筑的特点，面对大院的门口，你的左手边是什么方向</a:t>
            </a:r>
            <a:r>
              <a:rPr lang="zh-CN" altLang="zh-CN" sz="3200" b="1" dirty="0" smtClean="0"/>
              <a:t>？</a:t>
            </a:r>
            <a:endParaRPr lang="zh-CN" altLang="zh-CN" sz="3200" b="1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   A</a:t>
            </a:r>
            <a:r>
              <a:rPr lang="zh-CN" altLang="zh-CN" sz="3200" dirty="0"/>
              <a:t>、 </a:t>
            </a:r>
            <a:r>
              <a:rPr lang="zh-CN" altLang="zh-CN" sz="3200" dirty="0" smtClean="0"/>
              <a:t>东</a:t>
            </a:r>
            <a:r>
              <a:rPr lang="en-US" altLang="zh-CN" sz="3200" dirty="0" smtClean="0"/>
              <a:t>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、西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   C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南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D </a:t>
            </a:r>
            <a:r>
              <a:rPr lang="zh-CN" altLang="zh-CN" sz="3200" dirty="0"/>
              <a:t>、北</a:t>
            </a:r>
          </a:p>
        </p:txBody>
      </p:sp>
      <p:sp>
        <p:nvSpPr>
          <p:cNvPr id="4" name="矩形 3"/>
          <p:cNvSpPr/>
          <p:nvPr/>
        </p:nvSpPr>
        <p:spPr>
          <a:xfrm>
            <a:off x="6727033" y="1340767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B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547440" y="3933056"/>
            <a:ext cx="7840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</a:rPr>
              <a:t>110</a:t>
            </a:r>
            <a:r>
              <a:rPr lang="en-US" altLang="zh-CN" sz="3200" b="1" dirty="0">
                <a:solidFill>
                  <a:prstClr val="black"/>
                </a:solidFill>
              </a:rPr>
              <a:t>.</a:t>
            </a:r>
            <a:r>
              <a:rPr lang="zh-CN" altLang="zh-CN" sz="3200" b="1" dirty="0" smtClean="0">
                <a:solidFill>
                  <a:prstClr val="black"/>
                </a:solidFill>
              </a:rPr>
              <a:t>孔子</a:t>
            </a:r>
            <a:r>
              <a:rPr lang="zh-CN" altLang="zh-CN" sz="3200" b="1" dirty="0">
                <a:solidFill>
                  <a:prstClr val="black"/>
                </a:solidFill>
              </a:rPr>
              <a:t>弟子中擅长做生意的是谁？</a:t>
            </a:r>
            <a:endParaRPr lang="en-US" altLang="zh-CN" sz="3200" b="1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</a:rPr>
              <a:t>    A</a:t>
            </a:r>
            <a:r>
              <a:rPr lang="zh-CN" altLang="zh-CN" sz="3200" dirty="0">
                <a:solidFill>
                  <a:prstClr val="black"/>
                </a:solidFill>
              </a:rPr>
              <a:t>、子路</a:t>
            </a:r>
            <a:r>
              <a:rPr lang="en-US" altLang="zh-CN" sz="3200" dirty="0">
                <a:solidFill>
                  <a:prstClr val="black"/>
                </a:solidFill>
              </a:rPr>
              <a:t>         B</a:t>
            </a:r>
            <a:r>
              <a:rPr lang="zh-CN" altLang="zh-CN" sz="3200" dirty="0">
                <a:solidFill>
                  <a:prstClr val="black"/>
                </a:solidFill>
              </a:rPr>
              <a:t>、子张</a:t>
            </a:r>
            <a:endParaRPr lang="en-US" altLang="zh-CN" sz="3200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</a:rPr>
              <a:t>    C</a:t>
            </a:r>
            <a:r>
              <a:rPr lang="zh-CN" altLang="zh-CN" sz="3200" dirty="0">
                <a:solidFill>
                  <a:prstClr val="black"/>
                </a:solidFill>
              </a:rPr>
              <a:t>、子贡</a:t>
            </a:r>
            <a:r>
              <a:rPr lang="en-US" altLang="zh-CN" sz="3200" dirty="0">
                <a:solidFill>
                  <a:prstClr val="black"/>
                </a:solidFill>
              </a:rPr>
              <a:t>         D </a:t>
            </a:r>
            <a:r>
              <a:rPr lang="zh-CN" altLang="zh-CN" sz="3200" dirty="0">
                <a:solidFill>
                  <a:prstClr val="black"/>
                </a:solidFill>
              </a:rPr>
              <a:t>、颜回</a:t>
            </a:r>
          </a:p>
        </p:txBody>
      </p:sp>
      <p:sp>
        <p:nvSpPr>
          <p:cNvPr id="6" name="矩形 5"/>
          <p:cNvSpPr/>
          <p:nvPr/>
        </p:nvSpPr>
        <p:spPr>
          <a:xfrm>
            <a:off x="7388836" y="4077072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61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951" y="476672"/>
            <a:ext cx="83529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11</a:t>
            </a:r>
            <a:r>
              <a:rPr lang="en-US" altLang="zh-CN" sz="3200" b="1" dirty="0" smtClean="0"/>
              <a:t>. </a:t>
            </a:r>
            <a:r>
              <a:rPr lang="zh-CN" altLang="zh-CN" sz="3200" b="1" dirty="0"/>
              <a:t>下列哪一句诗描写的场景最适合采用水墨画来表现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A</a:t>
            </a:r>
            <a:r>
              <a:rPr lang="zh-CN" altLang="zh-CN" sz="3200" dirty="0"/>
              <a:t>、落霞与孤鹜齐飞，秋水共长天一色</a:t>
            </a:r>
          </a:p>
          <a:p>
            <a:r>
              <a:rPr lang="en-US" altLang="zh-CN" sz="3200" dirty="0" smtClean="0"/>
              <a:t>    B</a:t>
            </a:r>
            <a:r>
              <a:rPr lang="zh-CN" altLang="zh-CN" sz="3200" dirty="0"/>
              <a:t>、 返景入深林，复照青苔上</a:t>
            </a:r>
          </a:p>
          <a:p>
            <a:r>
              <a:rPr lang="en-US" altLang="zh-CN" sz="3200" dirty="0" smtClean="0"/>
              <a:t>    C</a:t>
            </a:r>
            <a:r>
              <a:rPr lang="zh-CN" altLang="zh-CN" sz="3200" dirty="0"/>
              <a:t>、 孤舟蓑笠翁，独钓寒江雪</a:t>
            </a:r>
          </a:p>
          <a:p>
            <a:r>
              <a:rPr lang="en-US" altLang="zh-CN" sz="3200" dirty="0" smtClean="0"/>
              <a:t>    D</a:t>
            </a:r>
            <a:r>
              <a:rPr lang="zh-CN" altLang="zh-CN" sz="3200" dirty="0"/>
              <a:t>、 接天莲叶无穷碧，映日荷花别样红</a:t>
            </a:r>
          </a:p>
          <a:p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12</a:t>
            </a:r>
            <a:r>
              <a:rPr lang="en-US" altLang="zh-CN" sz="3200" b="1" dirty="0" smtClean="0"/>
              <a:t>. </a:t>
            </a:r>
            <a:r>
              <a:rPr lang="zh-CN" altLang="zh-CN" sz="3200" b="1" dirty="0"/>
              <a:t>下列哪个成语典故与项羽有关？</a:t>
            </a:r>
            <a:r>
              <a:rPr lang="en-US" altLang="zh-CN" sz="3200" b="1" dirty="0"/>
              <a:t> 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隔岸观火</a:t>
            </a:r>
            <a:r>
              <a:rPr lang="en-US" altLang="zh-CN" sz="3200" dirty="0" smtClean="0"/>
              <a:t>     B</a:t>
            </a:r>
            <a:r>
              <a:rPr lang="zh-CN" altLang="zh-CN" sz="3200" dirty="0" smtClean="0"/>
              <a:t>、 暗度陈仓</a:t>
            </a:r>
          </a:p>
          <a:p>
            <a:r>
              <a:rPr lang="en-US" altLang="zh-CN" sz="3200" dirty="0" smtClean="0"/>
              <a:t>    C</a:t>
            </a:r>
            <a:r>
              <a:rPr lang="zh-CN" altLang="zh-CN" sz="3200" dirty="0"/>
              <a:t>、 </a:t>
            </a:r>
            <a:r>
              <a:rPr lang="zh-CN" altLang="zh-CN" sz="3200" dirty="0" smtClean="0"/>
              <a:t>背水一战</a:t>
            </a:r>
            <a:r>
              <a:rPr lang="en-US" altLang="zh-CN" sz="3200" dirty="0" smtClean="0"/>
              <a:t>     D</a:t>
            </a:r>
            <a:r>
              <a:rPr lang="zh-CN" altLang="zh-CN" sz="3200" dirty="0"/>
              <a:t>、破釜沉舟</a:t>
            </a:r>
          </a:p>
        </p:txBody>
      </p:sp>
      <p:sp>
        <p:nvSpPr>
          <p:cNvPr id="3" name="矩形 2"/>
          <p:cNvSpPr/>
          <p:nvPr/>
        </p:nvSpPr>
        <p:spPr>
          <a:xfrm>
            <a:off x="6444208" y="4437112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 smtClean="0">
                <a:solidFill>
                  <a:srgbClr val="2B2B2B"/>
                </a:solidFill>
                <a:latin typeface="Times New Roman"/>
                <a:ea typeface="宋体"/>
              </a:rPr>
              <a:t>(D)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720" y="908720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kern="100" dirty="0">
                <a:solidFill>
                  <a:srgbClr val="2B2B2B"/>
                </a:solidFill>
                <a:latin typeface="Times New Roman"/>
                <a:ea typeface="宋体"/>
              </a:rPr>
              <a:t>(C)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6285" y="6165304"/>
            <a:ext cx="6442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背水一战</a:t>
            </a:r>
            <a:r>
              <a:rPr lang="zh-CN" altLang="zh-CN" sz="2800" dirty="0"/>
              <a:t>多指韩信，暗渡陈仓指刘邦。</a:t>
            </a:r>
          </a:p>
        </p:txBody>
      </p:sp>
    </p:spTree>
    <p:extLst>
      <p:ext uri="{BB962C8B-B14F-4D97-AF65-F5344CB8AC3E}">
        <p14:creationId xmlns:p14="http://schemas.microsoft.com/office/powerpoint/2010/main" val="343527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1124744"/>
            <a:ext cx="8568952" cy="412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ts val="3000"/>
              </a:lnSpc>
              <a:spcAft>
                <a:spcPts val="1440"/>
              </a:spcAft>
            </a:pPr>
            <a:r>
              <a:rPr lang="en-US" altLang="zh-CN" sz="3200" dirty="0" smtClean="0">
                <a:solidFill>
                  <a:srgbClr val="2B2B2B"/>
                </a:solidFill>
                <a:latin typeface="宋体"/>
                <a:cs typeface="宋体"/>
              </a:rPr>
              <a:t>   </a:t>
            </a:r>
            <a:r>
              <a:rPr lang="zh-CN" altLang="zh-CN" sz="3200" b="1" dirty="0" smtClean="0">
                <a:solidFill>
                  <a:srgbClr val="2B2B2B"/>
                </a:solidFill>
                <a:latin typeface="宋体"/>
                <a:cs typeface="宋体"/>
              </a:rPr>
              <a:t>仲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由，字子路，又字季路，孔子得意门生。以政事</a:t>
            </a:r>
            <a:r>
              <a:rPr lang="zh-CN" altLang="zh-CN" sz="3200" b="1" dirty="0" smtClean="0">
                <a:solidFill>
                  <a:srgbClr val="2B2B2B"/>
                </a:solidFill>
                <a:latin typeface="宋体"/>
                <a:cs typeface="宋体"/>
              </a:rPr>
              <a:t>见称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。曾任卫蒲邑大夫、季氏家宰，是孔子</a:t>
            </a:r>
            <a:r>
              <a:rPr lang="en-US" altLang="zh-CN" sz="3200" b="1" dirty="0">
                <a:solidFill>
                  <a:srgbClr val="2B2B2B"/>
                </a:solidFill>
                <a:latin typeface="宋体"/>
                <a:cs typeface="宋体"/>
              </a:rPr>
              <a:t>“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堕三都</a:t>
            </a:r>
            <a:r>
              <a:rPr lang="en-US" altLang="zh-CN" sz="3200" b="1" dirty="0">
                <a:solidFill>
                  <a:srgbClr val="2B2B2B"/>
                </a:solidFill>
                <a:latin typeface="宋体"/>
                <a:cs typeface="宋体"/>
              </a:rPr>
              <a:t>”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之举的最主要合作者之一。后为卫大夫孔悝家宰，在内讧中被杀。</a:t>
            </a:r>
            <a:endParaRPr lang="zh-CN" altLang="zh-CN" sz="3200" b="1" dirty="0">
              <a:latin typeface="宋体"/>
              <a:cs typeface="宋体"/>
            </a:endParaRPr>
          </a:p>
          <a:p>
            <a:pPr indent="304800">
              <a:lnSpc>
                <a:spcPts val="3000"/>
              </a:lnSpc>
              <a:spcAft>
                <a:spcPts val="1440"/>
              </a:spcAft>
            </a:pPr>
            <a:r>
              <a:rPr lang="en-US" altLang="zh-CN" sz="3200" b="1" dirty="0" smtClean="0">
                <a:solidFill>
                  <a:srgbClr val="2B2B2B"/>
                </a:solidFill>
                <a:latin typeface="宋体"/>
                <a:cs typeface="宋体"/>
              </a:rPr>
              <a:t>   </a:t>
            </a:r>
            <a:r>
              <a:rPr lang="zh-CN" altLang="zh-CN" sz="3200" b="1" dirty="0" smtClean="0">
                <a:solidFill>
                  <a:srgbClr val="2B2B2B"/>
                </a:solidFill>
                <a:latin typeface="宋体"/>
                <a:cs typeface="宋体"/>
              </a:rPr>
              <a:t>子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张，即颛孙师</a:t>
            </a:r>
            <a:r>
              <a:rPr lang="en-US" altLang="zh-CN" sz="3200" b="1" dirty="0">
                <a:solidFill>
                  <a:srgbClr val="2B2B2B"/>
                </a:solidFill>
                <a:latin typeface="宋体"/>
                <a:cs typeface="宋体"/>
              </a:rPr>
              <a:t>(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前</a:t>
            </a:r>
            <a:r>
              <a:rPr lang="en-US" altLang="zh-CN" sz="3200" b="1" dirty="0">
                <a:solidFill>
                  <a:srgbClr val="2B2B2B"/>
                </a:solidFill>
                <a:latin typeface="宋体"/>
                <a:cs typeface="宋体"/>
              </a:rPr>
              <a:t>503-?)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，字子张，孔门弟子之一。出身微贱，且犯过罪行，经孔子教育成为</a:t>
            </a:r>
            <a:r>
              <a:rPr lang="en-US" altLang="zh-CN" sz="3200" b="1" dirty="0">
                <a:solidFill>
                  <a:srgbClr val="2B2B2B"/>
                </a:solidFill>
                <a:latin typeface="宋体"/>
                <a:cs typeface="宋体"/>
              </a:rPr>
              <a:t>“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显士</a:t>
            </a:r>
            <a:r>
              <a:rPr lang="en-US" altLang="zh-CN" sz="3200" b="1" dirty="0">
                <a:solidFill>
                  <a:srgbClr val="2B2B2B"/>
                </a:solidFill>
                <a:latin typeface="宋体"/>
                <a:cs typeface="宋体"/>
              </a:rPr>
              <a:t>”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。虽学干禄，未尝从政，以教授终。孔子死后，独立招收弟子，宣扬儒家学说，是</a:t>
            </a:r>
            <a:r>
              <a:rPr lang="en-US" altLang="zh-CN" sz="3200" b="1" dirty="0">
                <a:solidFill>
                  <a:srgbClr val="2B2B2B"/>
                </a:solidFill>
                <a:latin typeface="宋体"/>
                <a:cs typeface="宋体"/>
              </a:rPr>
              <a:t>“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子张之儒</a:t>
            </a:r>
            <a:r>
              <a:rPr lang="en-US" altLang="zh-CN" sz="3200" b="1" dirty="0">
                <a:solidFill>
                  <a:srgbClr val="2B2B2B"/>
                </a:solidFill>
                <a:latin typeface="宋体"/>
                <a:cs typeface="宋体"/>
              </a:rPr>
              <a:t>”</a:t>
            </a:r>
            <a:r>
              <a:rPr lang="zh-CN" altLang="zh-CN" sz="3200" b="1" dirty="0">
                <a:solidFill>
                  <a:srgbClr val="2B2B2B"/>
                </a:solidFill>
                <a:latin typeface="宋体"/>
                <a:cs typeface="宋体"/>
              </a:rPr>
              <a:t>的创始人。子张之儒列儒家八派之首</a:t>
            </a:r>
            <a:r>
              <a:rPr lang="zh-CN" altLang="zh-CN" sz="3200" b="1" dirty="0" smtClean="0">
                <a:solidFill>
                  <a:srgbClr val="2B2B2B"/>
                </a:solidFill>
                <a:latin typeface="宋体"/>
                <a:cs typeface="宋体"/>
              </a:rPr>
              <a:t>。</a:t>
            </a:r>
            <a:endParaRPr lang="zh-CN" altLang="zh-CN" sz="3200" b="1" dirty="0">
              <a:latin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7142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352928" cy="6377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>
              <a:lnSpc>
                <a:spcPts val="2800"/>
              </a:lnSpc>
              <a:spcAft>
                <a:spcPts val="1440"/>
              </a:spcAft>
            </a:pPr>
            <a:r>
              <a:rPr lang="en-US" altLang="zh-CN" sz="2800" b="1" dirty="0" smtClean="0">
                <a:solidFill>
                  <a:srgbClr val="2B2B2B"/>
                </a:solidFill>
                <a:latin typeface="宋体"/>
                <a:cs typeface="宋体"/>
              </a:rPr>
              <a:t>  </a:t>
            </a:r>
            <a:r>
              <a:rPr lang="zh-CN" altLang="zh-CN" sz="2800" b="1" dirty="0" smtClean="0">
                <a:solidFill>
                  <a:srgbClr val="2B2B2B"/>
                </a:solidFill>
                <a:latin typeface="宋体"/>
                <a:cs typeface="宋体"/>
              </a:rPr>
              <a:t>端木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赐，复姓端木，字子贡（公元前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520——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公元前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456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年），政治家，外交家，中华儒商之祖，官至鲁、卫两国之相。他是孔子的得意门生。且列言语科之优异者。孔子曾称其为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“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瑚琏之器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”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。他利口巧辞，善于雄辩，且有干济才，办事通达。他还善于经商之道，曾经经商于曹、鲁两国之间，富致千金，为孔子弟子中首富。相传，孔子病危时，未赶回。子贡觉得对不起老师，别人守墓三年离去，他在墓旁再守三年，共守六年。《论语》中对其言行记录较多，《史记》对其评价颇高。</a:t>
            </a:r>
            <a:endParaRPr lang="zh-CN" altLang="zh-CN" sz="2800" b="1" dirty="0">
              <a:solidFill>
                <a:prstClr val="black"/>
              </a:solidFill>
              <a:latin typeface="宋体"/>
              <a:cs typeface="宋体"/>
            </a:endParaRPr>
          </a:p>
          <a:p>
            <a:pPr lvl="0" indent="304800">
              <a:lnSpc>
                <a:spcPts val="2800"/>
              </a:lnSpc>
              <a:spcAft>
                <a:spcPts val="1440"/>
              </a:spcAft>
            </a:pPr>
            <a:r>
              <a:rPr lang="en-US" altLang="zh-CN" sz="2800" b="1" dirty="0" smtClean="0">
                <a:solidFill>
                  <a:srgbClr val="2B2B2B"/>
                </a:solidFill>
                <a:latin typeface="宋体"/>
                <a:cs typeface="宋体"/>
              </a:rPr>
              <a:t>   </a:t>
            </a:r>
            <a:r>
              <a:rPr lang="zh-CN" altLang="zh-CN" sz="2800" b="1" dirty="0" smtClean="0">
                <a:solidFill>
                  <a:srgbClr val="2B2B2B"/>
                </a:solidFill>
                <a:latin typeface="宋体"/>
                <a:cs typeface="宋体"/>
              </a:rPr>
              <a:t>颜回，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字子渊，春秋时期鲁国人，他十四岁即拜孔子为师，此后终生师事之。在孔门诸弟子中，孔子对他称赞最多，不仅赞其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“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好学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”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，而且还以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“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仁人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”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相许。历代文人学士对他也无不推尊有加，宋明儒者更好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“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寻孔、颜乐处</a:t>
            </a:r>
            <a:r>
              <a:rPr lang="en-US" altLang="zh-CN" sz="2800" b="1" dirty="0">
                <a:solidFill>
                  <a:srgbClr val="2B2B2B"/>
                </a:solidFill>
                <a:latin typeface="宋体"/>
                <a:cs typeface="宋体"/>
              </a:rPr>
              <a:t>”</a:t>
            </a:r>
            <a:r>
              <a:rPr lang="zh-CN" altLang="zh-CN" sz="2800" b="1" dirty="0">
                <a:solidFill>
                  <a:srgbClr val="2B2B2B"/>
                </a:solidFill>
                <a:latin typeface="宋体"/>
                <a:cs typeface="宋体"/>
              </a:rPr>
              <a:t>。自汉高帝以颜回配享孔子、祀以太牢，三国魏正始年间将此举定为制度以来，历代统冶者封赠有加，无不尊奉颜子。</a:t>
            </a:r>
            <a:endParaRPr lang="zh-CN" altLang="zh-CN" sz="2800" b="1" dirty="0">
              <a:solidFill>
                <a:prstClr val="black"/>
              </a:solidFill>
              <a:latin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7281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332656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111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元太祖</a:t>
            </a:r>
            <a:r>
              <a:rPr lang="zh-CN" altLang="zh-CN" sz="3200" b="1" dirty="0"/>
              <a:t>铁木真是蒙古草原上的英雄，他被人们尊称为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成吉思汗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汗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的意思是大王，那么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成吉思汗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的意思是</a:t>
            </a:r>
            <a:r>
              <a:rPr lang="zh-CN" altLang="zh-CN" sz="3200" dirty="0" smtClean="0"/>
              <a:t>：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A</a:t>
            </a:r>
            <a:r>
              <a:rPr lang="zh-CN" altLang="zh-CN" sz="3200" dirty="0"/>
              <a:t>、 天空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B </a:t>
            </a:r>
            <a:r>
              <a:rPr lang="zh-CN" altLang="zh-CN" sz="3200" dirty="0"/>
              <a:t>、大海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C</a:t>
            </a:r>
            <a:r>
              <a:rPr lang="zh-CN" altLang="zh-CN" sz="3200" dirty="0"/>
              <a:t>、草原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D </a:t>
            </a:r>
            <a:r>
              <a:rPr lang="zh-CN" altLang="zh-CN" sz="3200" dirty="0"/>
              <a:t>、高山</a:t>
            </a:r>
          </a:p>
        </p:txBody>
      </p:sp>
      <p:sp>
        <p:nvSpPr>
          <p:cNvPr id="4" name="矩形 3"/>
          <p:cNvSpPr/>
          <p:nvPr/>
        </p:nvSpPr>
        <p:spPr>
          <a:xfrm>
            <a:off x="611560" y="4581128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孛</a:t>
            </a:r>
            <a:r>
              <a:rPr lang="zh-CN" altLang="zh-CN" sz="2800" dirty="0"/>
              <a:t>儿只斤</a:t>
            </a:r>
            <a:r>
              <a:rPr lang="en-US" altLang="zh-CN" sz="2800" dirty="0"/>
              <a:t>·</a:t>
            </a:r>
            <a:r>
              <a:rPr lang="zh-CN" altLang="zh-CN" sz="2800" dirty="0"/>
              <a:t>铁木真（</a:t>
            </a:r>
            <a:r>
              <a:rPr lang="en-US" altLang="zh-CN" sz="2800" dirty="0"/>
              <a:t>1162—1227</a:t>
            </a:r>
            <a:r>
              <a:rPr lang="zh-CN" altLang="zh-CN" sz="2800" dirty="0"/>
              <a:t>），蒙古帝国可汗，尊号</a:t>
            </a:r>
            <a:r>
              <a:rPr lang="en-US" altLang="zh-CN" sz="2800" dirty="0"/>
              <a:t>“</a:t>
            </a:r>
            <a:r>
              <a:rPr lang="zh-CN" altLang="zh-CN" sz="2800" dirty="0"/>
              <a:t>成吉思汗</a:t>
            </a:r>
            <a:r>
              <a:rPr lang="en-US" altLang="zh-CN" sz="2800" dirty="0"/>
              <a:t>”</a:t>
            </a:r>
            <a:r>
              <a:rPr lang="zh-CN" altLang="zh-CN" sz="2800" dirty="0"/>
              <a:t>（</a:t>
            </a:r>
            <a:r>
              <a:rPr lang="en-US" altLang="zh-CN" sz="2800" dirty="0" err="1"/>
              <a:t>Ghinggis</a:t>
            </a:r>
            <a:r>
              <a:rPr lang="en-US" altLang="zh-CN" sz="2800" dirty="0"/>
              <a:t> Khan</a:t>
            </a:r>
            <a:r>
              <a:rPr lang="zh-CN" altLang="zh-CN" sz="2800" dirty="0"/>
              <a:t>），意为</a:t>
            </a:r>
            <a:r>
              <a:rPr lang="en-US" altLang="zh-CN" sz="2800" dirty="0"/>
              <a:t>“</a:t>
            </a:r>
            <a:r>
              <a:rPr lang="zh-CN" altLang="zh-CN" sz="2800" dirty="0"/>
              <a:t>拥有海洋四方的大酋长</a:t>
            </a:r>
            <a:r>
              <a:rPr lang="en-US" altLang="zh-CN" sz="2800" dirty="0"/>
              <a:t>”</a:t>
            </a:r>
            <a:r>
              <a:rPr lang="zh-CN" altLang="zh-CN" sz="2800" dirty="0"/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5508104" y="193309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1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20688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112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塞翁失马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这一典故出自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《淮南子》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B </a:t>
            </a:r>
            <a:r>
              <a:rPr lang="zh-CN" altLang="zh-CN" sz="3200" dirty="0"/>
              <a:t>、《庄子》</a:t>
            </a:r>
          </a:p>
        </p:txBody>
      </p:sp>
      <p:sp>
        <p:nvSpPr>
          <p:cNvPr id="3" name="矩形 2"/>
          <p:cNvSpPr/>
          <p:nvPr/>
        </p:nvSpPr>
        <p:spPr>
          <a:xfrm>
            <a:off x="431540" y="2636912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塞翁失马</a:t>
            </a:r>
            <a:r>
              <a:rPr lang="zh-CN" altLang="zh-CN" sz="2800" dirty="0"/>
              <a:t>是一个成语，出自《淮南子</a:t>
            </a:r>
            <a:r>
              <a:rPr lang="en-US" altLang="zh-CN" sz="2800" dirty="0"/>
              <a:t>·</a:t>
            </a:r>
            <a:r>
              <a:rPr lang="zh-CN" altLang="zh-CN" sz="2800" dirty="0"/>
              <a:t>人间训》。比喻一时虽然受到损失，也许反而因此能得到好处。《淮南鸿烈集解》：</a:t>
            </a:r>
            <a:r>
              <a:rPr lang="en-US" altLang="zh-CN" sz="2800" dirty="0"/>
              <a:t>“</a:t>
            </a:r>
            <a:r>
              <a:rPr lang="zh-CN" altLang="zh-CN" sz="2800" dirty="0"/>
              <a:t>近塞上之人有善术者，马无故亡而入胡。人皆吊之。其父曰：</a:t>
            </a:r>
            <a:r>
              <a:rPr lang="en-US" altLang="zh-CN" sz="2800" dirty="0"/>
              <a:t>‘</a:t>
            </a:r>
            <a:r>
              <a:rPr lang="zh-CN" altLang="zh-CN" sz="2800" dirty="0"/>
              <a:t>此何遽</a:t>
            </a:r>
            <a:r>
              <a:rPr lang="en-US" altLang="zh-CN" sz="2800" dirty="0"/>
              <a:t>(</a:t>
            </a:r>
            <a:r>
              <a:rPr lang="en-US" altLang="zh-CN" sz="2800" dirty="0" err="1"/>
              <a:t>jù</a:t>
            </a:r>
            <a:r>
              <a:rPr lang="en-US" altLang="zh-CN" sz="2800" dirty="0"/>
              <a:t>)</a:t>
            </a:r>
            <a:r>
              <a:rPr lang="zh-CN" altLang="zh-CN" sz="2800" dirty="0"/>
              <a:t>不为福乎？</a:t>
            </a:r>
            <a:r>
              <a:rPr lang="en-US" altLang="zh-CN" sz="2800" dirty="0"/>
              <a:t>’</a:t>
            </a:r>
            <a:r>
              <a:rPr lang="zh-CN" altLang="zh-CN" sz="2800" dirty="0"/>
              <a:t>居数月，其马将胡骏马而归。人皆贺之。其父曰：</a:t>
            </a:r>
            <a:r>
              <a:rPr lang="en-US" altLang="zh-CN" sz="2800" dirty="0"/>
              <a:t>“</a:t>
            </a:r>
            <a:r>
              <a:rPr lang="zh-CN" altLang="zh-CN" sz="2800" dirty="0"/>
              <a:t>此何遽不能为祸乎？</a:t>
            </a:r>
            <a:r>
              <a:rPr lang="en-US" altLang="zh-CN" sz="2800" dirty="0"/>
              <a:t>”‘</a:t>
            </a:r>
            <a:r>
              <a:rPr lang="zh-CN" altLang="zh-CN" sz="2800" dirty="0"/>
              <a:t>家富马良，其子好骑，堕而折其髀。人皆吊之，其父曰：</a:t>
            </a:r>
            <a:r>
              <a:rPr lang="en-US" altLang="zh-CN" sz="2800" dirty="0"/>
              <a:t>“</a:t>
            </a:r>
            <a:r>
              <a:rPr lang="zh-CN" altLang="zh-CN" sz="2800" dirty="0"/>
              <a:t>此何遽不为福乎？</a:t>
            </a:r>
            <a:r>
              <a:rPr lang="en-US" altLang="zh-CN" sz="2800" dirty="0"/>
              <a:t>”</a:t>
            </a:r>
            <a:r>
              <a:rPr lang="zh-CN" altLang="zh-CN" sz="2800" dirty="0"/>
              <a:t>居一年，胡人大入塞，丁壮者引弦而战。故福之为祸，祸之为福，化不可极，深不可测也。</a:t>
            </a:r>
            <a:r>
              <a:rPr lang="en-US" altLang="zh-CN" sz="2800" dirty="0"/>
              <a:t>”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6732240" y="620688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23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113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中国</a:t>
            </a:r>
            <a:r>
              <a:rPr lang="zh-CN" altLang="zh-CN" sz="3200" b="1" dirty="0"/>
              <a:t>古代最大的一部百科全书是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zh-CN" sz="3200" dirty="0"/>
              <a:t>、《永乐大典》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B</a:t>
            </a:r>
            <a:r>
              <a:rPr lang="zh-CN" altLang="zh-CN" sz="3200" dirty="0"/>
              <a:t>、《四库全书》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2636912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《永乐大典》编撰于明永乐年间，初名《文献大成》，是中国百科全书式的文献集，全书</a:t>
            </a:r>
            <a:r>
              <a:rPr lang="en-US" altLang="zh-CN" sz="2800" dirty="0"/>
              <a:t>22,937</a:t>
            </a:r>
            <a:r>
              <a:rPr lang="zh-CN" altLang="zh-CN" sz="2800" dirty="0"/>
              <a:t>卷（目录占</a:t>
            </a:r>
            <a:r>
              <a:rPr lang="en-US" altLang="zh-CN" sz="2800" dirty="0"/>
              <a:t>60</a:t>
            </a:r>
            <a:r>
              <a:rPr lang="zh-CN" altLang="zh-CN" sz="2800" dirty="0"/>
              <a:t>卷），</a:t>
            </a:r>
            <a:r>
              <a:rPr lang="en-US" altLang="zh-CN" sz="2800" dirty="0"/>
              <a:t>11095</a:t>
            </a:r>
            <a:r>
              <a:rPr lang="zh-CN" altLang="zh-CN" sz="2800" dirty="0"/>
              <a:t>册，约</a:t>
            </a:r>
            <a:r>
              <a:rPr lang="en-US" altLang="zh-CN" sz="2800" dirty="0"/>
              <a:t>3.7</a:t>
            </a:r>
            <a:r>
              <a:rPr lang="zh-CN" altLang="zh-CN" sz="2800" dirty="0"/>
              <a:t>亿字，这一古代文化宝库汇集了古今图书七八千种。《永乐大典》惨遭浩劫，大多亡于战火，今存不到</a:t>
            </a:r>
            <a:r>
              <a:rPr lang="en-US" altLang="zh-CN" sz="2800" dirty="0"/>
              <a:t>800</a:t>
            </a:r>
            <a:r>
              <a:rPr lang="zh-CN" altLang="zh-CN" sz="2800" dirty="0"/>
              <a:t>卷。《永乐大典》作为世界上著名的百科全书，显示了古代汉族文化的光辉成就，是一部集大成的旷世大典。《大英百科全书》称之为</a:t>
            </a:r>
            <a:r>
              <a:rPr lang="en-US" altLang="zh-CN" sz="2800" dirty="0"/>
              <a:t>“</a:t>
            </a:r>
            <a:r>
              <a:rPr lang="zh-CN" altLang="zh-CN" sz="2800" dirty="0"/>
              <a:t>世界有史以来最大的百科全书</a:t>
            </a:r>
            <a:r>
              <a:rPr lang="en-US" altLang="zh-CN" sz="2800" dirty="0"/>
              <a:t>”</a:t>
            </a:r>
            <a:r>
              <a:rPr lang="zh-CN" altLang="zh-CN" sz="2800" dirty="0"/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7635405" y="521179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13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08720"/>
            <a:ext cx="88204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《四库全书》</a:t>
            </a:r>
            <a:r>
              <a:rPr lang="zh-CN" altLang="zh-CN" sz="2800" dirty="0"/>
              <a:t>是乾隆皇帝亲自组织的中国历史上一部规模最大的丛书。</a:t>
            </a:r>
            <a:r>
              <a:rPr lang="en-US" altLang="zh-CN" sz="2800" dirty="0"/>
              <a:t>1772</a:t>
            </a:r>
            <a:r>
              <a:rPr lang="zh-CN" altLang="zh-CN" sz="2800" dirty="0"/>
              <a:t>年开始，经十年编成。丛书分经、史、子、集四部，故名四库。据文津阁藏本，该书共收录古籍</a:t>
            </a:r>
            <a:r>
              <a:rPr lang="en-US" altLang="zh-CN" sz="2800" dirty="0"/>
              <a:t>3503</a:t>
            </a:r>
            <a:r>
              <a:rPr lang="zh-CN" altLang="zh-CN" sz="2800" dirty="0"/>
              <a:t>种、</a:t>
            </a:r>
            <a:r>
              <a:rPr lang="en-US" altLang="zh-CN" sz="2800" dirty="0"/>
              <a:t>79337</a:t>
            </a:r>
            <a:r>
              <a:rPr lang="zh-CN" altLang="zh-CN" sz="2800" dirty="0"/>
              <a:t>卷、装订成三万六千余册，保存了丰富的文献资料，但编纂过程毁书则更多。</a:t>
            </a:r>
            <a:r>
              <a:rPr lang="en-US" altLang="zh-CN" sz="2800" dirty="0"/>
              <a:t>“</a:t>
            </a:r>
            <a:r>
              <a:rPr lang="zh-CN" altLang="zh-CN" sz="2800" dirty="0"/>
              <a:t>四库</a:t>
            </a:r>
            <a:r>
              <a:rPr lang="en-US" altLang="zh-CN" sz="2800" dirty="0"/>
              <a:t>”</a:t>
            </a:r>
            <a:r>
              <a:rPr lang="zh-CN" altLang="zh-CN" sz="2800" dirty="0"/>
              <a:t>之名，是初唐官方藏书分为经史子集四个书库，号称</a:t>
            </a:r>
            <a:r>
              <a:rPr lang="en-US" altLang="zh-CN" sz="2800" dirty="0"/>
              <a:t>“</a:t>
            </a:r>
            <a:r>
              <a:rPr lang="zh-CN" altLang="zh-CN" sz="2800" dirty="0"/>
              <a:t>四部库书</a:t>
            </a:r>
            <a:r>
              <a:rPr lang="en-US" altLang="zh-CN" sz="2800" dirty="0"/>
              <a:t>”</a:t>
            </a:r>
            <a:r>
              <a:rPr lang="zh-CN" altLang="zh-CN" sz="2800" dirty="0"/>
              <a:t>，或</a:t>
            </a:r>
            <a:r>
              <a:rPr lang="en-US" altLang="zh-CN" sz="2800" dirty="0"/>
              <a:t>“</a:t>
            </a:r>
            <a:r>
              <a:rPr lang="zh-CN" altLang="zh-CN" sz="2800" dirty="0"/>
              <a:t>四库之书</a:t>
            </a:r>
            <a:r>
              <a:rPr lang="en-US" altLang="zh-CN" sz="2800" dirty="0"/>
              <a:t>”</a:t>
            </a:r>
            <a:r>
              <a:rPr lang="zh-CN" altLang="zh-CN" sz="2800" dirty="0"/>
              <a:t>。经、史、子、集四分法是古代图书分类的主要方法，它基本上囊括了古代所有图书，故称</a:t>
            </a:r>
            <a:r>
              <a:rPr lang="en-US" altLang="zh-CN" sz="2800" dirty="0"/>
              <a:t>“</a:t>
            </a:r>
            <a:r>
              <a:rPr lang="zh-CN" altLang="zh-CN" sz="2800" dirty="0"/>
              <a:t>全书</a:t>
            </a:r>
            <a:r>
              <a:rPr lang="en-US" altLang="zh-CN" sz="2800" dirty="0"/>
              <a:t>”</a:t>
            </a:r>
            <a:r>
              <a:rPr lang="zh-CN" altLang="zh-CN" sz="2800" dirty="0"/>
              <a:t>。清代乾隆初年，学者周永年提出</a:t>
            </a:r>
            <a:r>
              <a:rPr lang="en-US" altLang="zh-CN" sz="2800" dirty="0"/>
              <a:t>“</a:t>
            </a:r>
            <a:r>
              <a:rPr lang="zh-CN" altLang="zh-CN" sz="2800" dirty="0"/>
              <a:t>儒藏说</a:t>
            </a:r>
            <a:r>
              <a:rPr lang="en-US" altLang="zh-CN" sz="2800" dirty="0"/>
              <a:t>”</a:t>
            </a:r>
            <a:r>
              <a:rPr lang="zh-CN" altLang="zh-CN" sz="2800" dirty="0"/>
              <a:t>，主张把儒家著作集中在一起，供人借阅。一般认为，清人修书毁史，大肆篡改前朝典籍，焚毁无数文献，有</a:t>
            </a:r>
            <a:r>
              <a:rPr lang="en-US" altLang="zh-CN" sz="2800" dirty="0"/>
              <a:t>“</a:t>
            </a:r>
            <a:r>
              <a:rPr lang="zh-CN" altLang="zh-CN" sz="2800" dirty="0"/>
              <a:t>清人纂修《四库全书》而古书亡矣</a:t>
            </a:r>
            <a:r>
              <a:rPr lang="en-US" altLang="zh-CN" sz="2800" dirty="0"/>
              <a:t>”</a:t>
            </a:r>
            <a:r>
              <a:rPr lang="zh-CN" altLang="zh-CN" sz="2800" dirty="0"/>
              <a:t>之说。</a:t>
            </a:r>
          </a:p>
        </p:txBody>
      </p:sp>
    </p:spTree>
    <p:extLst>
      <p:ext uri="{BB962C8B-B14F-4D97-AF65-F5344CB8AC3E}">
        <p14:creationId xmlns:p14="http://schemas.microsoft.com/office/powerpoint/2010/main" val="312976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114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太极拳讲究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以柔克刚，以静制动，以弱胜强</a:t>
            </a:r>
            <a:r>
              <a:rPr lang="en-US" altLang="zh-CN" sz="3200" b="1" dirty="0" smtClean="0"/>
              <a:t>”</a:t>
            </a:r>
            <a:r>
              <a:rPr lang="zh-CN" altLang="zh-CN" sz="3200" b="1" dirty="0" smtClean="0"/>
              <a:t>这和下面哪位思想家的观点不谋而合？</a:t>
            </a:r>
            <a:r>
              <a:rPr lang="en-US" altLang="zh-CN" sz="3200" dirty="0" smtClean="0"/>
              <a:t>          </a:t>
            </a:r>
          </a:p>
          <a:p>
            <a:endParaRPr lang="en-US" altLang="zh-CN" sz="3200" dirty="0"/>
          </a:p>
          <a:p>
            <a:r>
              <a:rPr lang="en-US" altLang="zh-CN" sz="3200" dirty="0" smtClean="0"/>
              <a:t>          A</a:t>
            </a:r>
            <a:r>
              <a:rPr lang="zh-CN" altLang="zh-CN" sz="3200" dirty="0"/>
              <a:t>、老子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B </a:t>
            </a:r>
            <a:r>
              <a:rPr lang="zh-CN" altLang="zh-CN" sz="3200" dirty="0"/>
              <a:t>、孟子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 C</a:t>
            </a:r>
            <a:r>
              <a:rPr lang="zh-CN" altLang="zh-CN" sz="3200" dirty="0"/>
              <a:t>、荀子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D</a:t>
            </a:r>
            <a:r>
              <a:rPr lang="zh-CN" altLang="zh-CN" sz="3200" dirty="0"/>
              <a:t>、孔子</a:t>
            </a:r>
          </a:p>
        </p:txBody>
      </p:sp>
      <p:sp>
        <p:nvSpPr>
          <p:cNvPr id="3" name="矩形 2"/>
          <p:cNvSpPr/>
          <p:nvPr/>
        </p:nvSpPr>
        <p:spPr>
          <a:xfrm>
            <a:off x="827584" y="3573016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</a:t>
            </a:r>
            <a:r>
              <a:rPr lang="zh-CN" altLang="zh-CN" sz="2800" dirty="0" smtClean="0"/>
              <a:t>《老子》书中包括大量朴素辩证法观点，如以为一切事物均具有正反两面，并能由对立而转化，是为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反者道之动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，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正复为奇，善复为妖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，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祸兮福之所倚，福兮祸之所伏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。又以为世间事物均为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有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与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无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之统一，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有、无相生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，而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无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为基础，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天下万物生于有，有生于无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。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566597" y="157677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12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404664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115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洛阳纸贵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比喻作品风行一时，广为流传，这个成语与以下哪部著作有关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zh-CN" sz="3200" dirty="0"/>
              <a:t>、左思的《三都赋》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 B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司马相如的《长六赋》</a:t>
            </a:r>
          </a:p>
          <a:p>
            <a:r>
              <a:rPr lang="en-US" altLang="zh-CN" sz="3200" dirty="0" smtClean="0"/>
              <a:t>       C 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班固的</a:t>
            </a:r>
            <a:r>
              <a:rPr lang="zh-CN" altLang="zh-CN" sz="3200" dirty="0" smtClean="0"/>
              <a:t>《两都赋》</a:t>
            </a:r>
            <a:endParaRPr lang="en-US" altLang="zh-CN" sz="3200" dirty="0" smtClean="0"/>
          </a:p>
          <a:p>
            <a:r>
              <a:rPr lang="en-US" altLang="zh-CN" sz="3200" dirty="0" smtClean="0"/>
              <a:t>       D </a:t>
            </a:r>
            <a:r>
              <a:rPr lang="zh-CN" altLang="zh-CN" sz="3200" dirty="0"/>
              <a:t>、张衡的《二京赋》</a:t>
            </a:r>
          </a:p>
        </p:txBody>
      </p:sp>
      <p:sp>
        <p:nvSpPr>
          <p:cNvPr id="5" name="矩形 4"/>
          <p:cNvSpPr/>
          <p:nvPr/>
        </p:nvSpPr>
        <p:spPr>
          <a:xfrm>
            <a:off x="899592" y="4365104"/>
            <a:ext cx="74888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洛阳纸贵</a:t>
            </a:r>
            <a:r>
              <a:rPr lang="zh-CN" altLang="zh-CN" sz="2800" dirty="0"/>
              <a:t>，中国古代成语，原指洛阳之纸，一时求多于供，货缺而贵。后喻作品为世所重，风行一时，流传甚广。出自《晋书</a:t>
            </a:r>
            <a:r>
              <a:rPr lang="en-US" altLang="zh-CN" sz="2800" dirty="0"/>
              <a:t>·</a:t>
            </a:r>
            <a:r>
              <a:rPr lang="zh-CN" altLang="zh-CN" sz="2800" dirty="0"/>
              <a:t>左思传》：</a:t>
            </a:r>
            <a:r>
              <a:rPr lang="en-US" altLang="zh-CN" sz="2800" dirty="0"/>
              <a:t>“</a:t>
            </a:r>
            <a:r>
              <a:rPr lang="zh-CN" altLang="zh-CN" sz="2800" dirty="0"/>
              <a:t>于是豪贵之家竞相传写，洛阳为之纸贵。</a:t>
            </a:r>
            <a:r>
              <a:rPr lang="en-US" altLang="zh-CN" sz="2800" dirty="0"/>
              <a:t>”</a:t>
            </a:r>
            <a:endParaRPr lang="zh-CN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6156176" y="888526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29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76672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116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红娘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今指代为爱情牵线搭桥的人，请问她最早出现在哪部文学作品中</a:t>
            </a:r>
            <a:r>
              <a:rPr lang="zh-CN" altLang="zh-CN" sz="3200" b="1" dirty="0" smtClean="0"/>
              <a:t>？</a:t>
            </a:r>
            <a:endParaRPr lang="en-US" altLang="zh-CN" sz="3200" dirty="0"/>
          </a:p>
          <a:p>
            <a:r>
              <a:rPr lang="en-US" altLang="zh-CN" sz="3200" dirty="0" smtClean="0"/>
              <a:t>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A</a:t>
            </a:r>
            <a:r>
              <a:rPr lang="zh-CN" altLang="zh-CN" sz="3200" dirty="0"/>
              <a:t>、 元稹的</a:t>
            </a:r>
            <a:r>
              <a:rPr lang="zh-CN" altLang="zh-CN" sz="3200" dirty="0" smtClean="0"/>
              <a:t>《莺莺传》</a:t>
            </a:r>
            <a:endParaRPr lang="en-US" altLang="zh-CN" sz="3200" dirty="0" smtClean="0"/>
          </a:p>
          <a:p>
            <a:r>
              <a:rPr lang="en-US" altLang="zh-CN" sz="3200" dirty="0" smtClean="0"/>
              <a:t>       B</a:t>
            </a:r>
            <a:r>
              <a:rPr lang="zh-CN" altLang="zh-CN" sz="3200" dirty="0"/>
              <a:t>、王实甫的</a:t>
            </a:r>
            <a:r>
              <a:rPr lang="zh-CN" altLang="zh-CN" sz="3200" dirty="0" smtClean="0"/>
              <a:t>《西厢记》</a:t>
            </a:r>
            <a:r>
              <a:rPr lang="en-US" altLang="zh-CN" sz="3200" dirty="0" smtClean="0"/>
              <a:t>  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1619671" y="3224089"/>
            <a:ext cx="4219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A</a:t>
            </a:r>
            <a:r>
              <a:rPr lang="zh-CN" altLang="zh-CN" sz="2800" dirty="0"/>
              <a:t>为唐传奇，</a:t>
            </a:r>
            <a:r>
              <a:rPr lang="en-US" altLang="zh-CN" sz="2800" dirty="0"/>
              <a:t>B</a:t>
            </a:r>
            <a:r>
              <a:rPr lang="zh-CN" altLang="zh-CN" sz="2800" dirty="0"/>
              <a:t>为元戏曲。</a:t>
            </a:r>
          </a:p>
        </p:txBody>
      </p:sp>
      <p:sp>
        <p:nvSpPr>
          <p:cNvPr id="4" name="矩形 3"/>
          <p:cNvSpPr/>
          <p:nvPr/>
        </p:nvSpPr>
        <p:spPr>
          <a:xfrm>
            <a:off x="547574" y="3933056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117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《三国演义》</a:t>
            </a:r>
            <a:r>
              <a:rPr lang="zh-CN" altLang="zh-CN" sz="3200" b="1" dirty="0"/>
              <a:t>中的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三英战吕布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三英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</a:t>
            </a:r>
            <a:r>
              <a:rPr lang="zh-CN" altLang="zh-CN" sz="3200" b="1" dirty="0" smtClean="0"/>
              <a:t>：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、赵云，张飞，关羽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、刘备，关羽，张飞</a:t>
            </a:r>
          </a:p>
        </p:txBody>
      </p:sp>
      <p:sp>
        <p:nvSpPr>
          <p:cNvPr id="5" name="矩形 4"/>
          <p:cNvSpPr/>
          <p:nvPr/>
        </p:nvSpPr>
        <p:spPr>
          <a:xfrm>
            <a:off x="6605354" y="980728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0457" y="4380859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37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20688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118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我们</a:t>
            </a:r>
            <a:r>
              <a:rPr lang="zh-CN" altLang="zh-CN" sz="3200" b="1" dirty="0"/>
              <a:t>常用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社稷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来指代国家，其中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社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字代表的是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 A</a:t>
            </a:r>
            <a:r>
              <a:rPr lang="zh-CN" altLang="zh-CN" sz="3200" dirty="0"/>
              <a:t>、 土地之神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 </a:t>
            </a:r>
            <a:r>
              <a:rPr lang="zh-CN" altLang="zh-CN" sz="3200" dirty="0"/>
              <a:t>、五谷之神</a:t>
            </a:r>
          </a:p>
        </p:txBody>
      </p:sp>
      <p:sp>
        <p:nvSpPr>
          <p:cNvPr id="3" name="矩形 2"/>
          <p:cNvSpPr/>
          <p:nvPr/>
        </p:nvSpPr>
        <p:spPr>
          <a:xfrm>
            <a:off x="1331640" y="3429000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/>
              <a:t>古代帝王、诸侯所祭的土神和谷神。</a:t>
            </a:r>
          </a:p>
        </p:txBody>
      </p:sp>
      <p:sp>
        <p:nvSpPr>
          <p:cNvPr id="5" name="矩形 4"/>
          <p:cNvSpPr/>
          <p:nvPr/>
        </p:nvSpPr>
        <p:spPr>
          <a:xfrm>
            <a:off x="3034670" y="148246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40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9072" y="260648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13</a:t>
            </a:r>
            <a:r>
              <a:rPr lang="en-US" altLang="zh-CN" sz="3200" b="1" dirty="0" smtClean="0"/>
              <a:t>. </a:t>
            </a:r>
            <a:r>
              <a:rPr lang="zh-CN" altLang="zh-CN" sz="3200" b="1" dirty="0"/>
              <a:t>《百家姓》中没有下面哪个姓？</a:t>
            </a:r>
            <a:r>
              <a:rPr lang="en-US" altLang="zh-CN" sz="3200" b="1" dirty="0"/>
              <a:t> </a:t>
            </a:r>
            <a:endParaRPr lang="zh-CN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乌</a:t>
            </a:r>
            <a:r>
              <a:rPr lang="en-US" altLang="zh-CN" sz="3200" dirty="0" smtClean="0"/>
              <a:t>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巫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C</a:t>
            </a:r>
            <a:r>
              <a:rPr lang="zh-CN" altLang="zh-CN" sz="3200" dirty="0"/>
              <a:t>、肖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D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萧</a:t>
            </a:r>
            <a:endParaRPr lang="zh-CN" altLang="zh-CN" sz="3200" dirty="0"/>
          </a:p>
        </p:txBody>
      </p:sp>
      <p:sp>
        <p:nvSpPr>
          <p:cNvPr id="4" name="矩形 3"/>
          <p:cNvSpPr/>
          <p:nvPr/>
        </p:nvSpPr>
        <p:spPr>
          <a:xfrm>
            <a:off x="179511" y="1988840"/>
            <a:ext cx="84736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   </a:t>
            </a:r>
            <a:r>
              <a:rPr lang="en-US" altLang="zh-CN" sz="3200" b="1" dirty="0" smtClean="0"/>
              <a:t>14. 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生旦净末丑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是京剧的行当，其中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净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是：</a:t>
            </a:r>
            <a:r>
              <a:rPr lang="en-US" altLang="zh-CN" sz="3200" b="1" dirty="0"/>
              <a:t> </a:t>
            </a:r>
            <a:endParaRPr lang="zh-CN" altLang="zh-CN" sz="3200" dirty="0"/>
          </a:p>
          <a:p>
            <a:r>
              <a:rPr lang="en-US" altLang="zh-CN" sz="3200" dirty="0" smtClean="0"/>
              <a:t>        A</a:t>
            </a:r>
            <a:r>
              <a:rPr lang="zh-CN" altLang="zh-CN" sz="3200" dirty="0"/>
              <a:t>、男角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、女角</a:t>
            </a:r>
          </a:p>
        </p:txBody>
      </p:sp>
      <p:sp>
        <p:nvSpPr>
          <p:cNvPr id="5" name="矩形 4"/>
          <p:cNvSpPr/>
          <p:nvPr/>
        </p:nvSpPr>
        <p:spPr>
          <a:xfrm>
            <a:off x="228261" y="3318570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中国</a:t>
            </a:r>
            <a:r>
              <a:rPr lang="zh-CN" altLang="zh-CN" sz="2800" dirty="0"/>
              <a:t>戏曲中人物角色的行当分类，按传统习惯，有</a:t>
            </a:r>
            <a:r>
              <a:rPr lang="en-US" altLang="zh-CN" sz="2800" dirty="0"/>
              <a:t>“</a:t>
            </a:r>
            <a:r>
              <a:rPr lang="zh-CN" altLang="zh-CN" sz="2800" dirty="0"/>
              <a:t>生、旦、净、丑</a:t>
            </a:r>
            <a:r>
              <a:rPr lang="en-US" altLang="zh-CN" sz="2800" dirty="0"/>
              <a:t>”</a:t>
            </a:r>
            <a:r>
              <a:rPr lang="zh-CN" altLang="zh-CN" sz="2800" dirty="0"/>
              <a:t>和</a:t>
            </a:r>
            <a:r>
              <a:rPr lang="en-US" altLang="zh-CN" sz="2800" dirty="0"/>
              <a:t>“</a:t>
            </a:r>
            <a:r>
              <a:rPr lang="zh-CN" altLang="zh-CN" sz="2800" dirty="0"/>
              <a:t>生、旦、净、末、丑</a:t>
            </a:r>
            <a:r>
              <a:rPr lang="en-US" altLang="zh-CN" sz="2800" dirty="0"/>
              <a:t>”</a:t>
            </a:r>
            <a:r>
              <a:rPr lang="zh-CN" altLang="zh-CN" sz="2800" dirty="0"/>
              <a:t>两种分行方法，近代以来，由于不少剧种的</a:t>
            </a:r>
            <a:r>
              <a:rPr lang="en-US" altLang="zh-CN" sz="2800" dirty="0"/>
              <a:t>“</a:t>
            </a:r>
            <a:r>
              <a:rPr lang="zh-CN" altLang="zh-CN" sz="2800" dirty="0"/>
              <a:t>末</a:t>
            </a:r>
            <a:r>
              <a:rPr lang="en-US" altLang="zh-CN" sz="2800" dirty="0"/>
              <a:t>”</a:t>
            </a:r>
            <a:r>
              <a:rPr lang="zh-CN" altLang="zh-CN" sz="2800" dirty="0"/>
              <a:t>行已逐渐归入</a:t>
            </a:r>
            <a:r>
              <a:rPr lang="en-US" altLang="zh-CN" sz="2800" dirty="0"/>
              <a:t>“</a:t>
            </a:r>
            <a:r>
              <a:rPr lang="zh-CN" altLang="zh-CN" sz="2800" dirty="0"/>
              <a:t>生</a:t>
            </a:r>
            <a:r>
              <a:rPr lang="en-US" altLang="zh-CN" sz="2800" dirty="0"/>
              <a:t>”</a:t>
            </a:r>
            <a:r>
              <a:rPr lang="zh-CN" altLang="zh-CN" sz="2800" dirty="0"/>
              <a:t>行，通常把</a:t>
            </a:r>
            <a:r>
              <a:rPr lang="en-US" altLang="zh-CN" sz="2800" dirty="0"/>
              <a:t>“</a:t>
            </a:r>
            <a:r>
              <a:rPr lang="zh-CN" altLang="zh-CN" sz="2800" dirty="0"/>
              <a:t>生、旦、净、丑</a:t>
            </a:r>
            <a:r>
              <a:rPr lang="en-US" altLang="zh-CN" sz="2800" dirty="0"/>
              <a:t>”</a:t>
            </a:r>
            <a:r>
              <a:rPr lang="zh-CN" altLang="zh-CN" sz="2800" dirty="0"/>
              <a:t>作为行当的四种基本类型。每个行当又有若干分支，各有其基本固定的扮演人物和表演特色。其中，</a:t>
            </a:r>
            <a:r>
              <a:rPr lang="en-US" altLang="zh-CN" sz="2800" dirty="0"/>
              <a:t>“</a:t>
            </a:r>
            <a:r>
              <a:rPr lang="zh-CN" altLang="zh-CN" sz="2800" dirty="0"/>
              <a:t>旦</a:t>
            </a:r>
            <a:r>
              <a:rPr lang="en-US" altLang="zh-CN" sz="2800" dirty="0"/>
              <a:t>”</a:t>
            </a:r>
            <a:r>
              <a:rPr lang="zh-CN" altLang="zh-CN" sz="2800" dirty="0"/>
              <a:t>是女角色的统称；</a:t>
            </a:r>
            <a:r>
              <a:rPr lang="en-US" altLang="zh-CN" sz="2800" dirty="0"/>
              <a:t>“</a:t>
            </a:r>
            <a:r>
              <a:rPr lang="zh-CN" altLang="zh-CN" sz="2800" dirty="0"/>
              <a:t>生</a:t>
            </a:r>
            <a:r>
              <a:rPr lang="en-US" altLang="zh-CN" sz="2800" dirty="0"/>
              <a:t>”</a:t>
            </a:r>
            <a:r>
              <a:rPr lang="zh-CN" altLang="zh-CN" sz="2800" dirty="0"/>
              <a:t>、</a:t>
            </a:r>
            <a:r>
              <a:rPr lang="en-US" altLang="zh-CN" sz="2800" dirty="0"/>
              <a:t>“</a:t>
            </a:r>
            <a:r>
              <a:rPr lang="zh-CN" altLang="zh-CN" sz="2800" dirty="0"/>
              <a:t>净</a:t>
            </a:r>
            <a:r>
              <a:rPr lang="en-US" altLang="zh-CN" sz="2800" dirty="0"/>
              <a:t>”</a:t>
            </a:r>
            <a:r>
              <a:rPr lang="zh-CN" altLang="zh-CN" sz="2800" dirty="0"/>
              <a:t>、两行是男角色；</a:t>
            </a:r>
            <a:r>
              <a:rPr lang="en-US" altLang="zh-CN" sz="2800" dirty="0"/>
              <a:t>“</a:t>
            </a:r>
            <a:r>
              <a:rPr lang="zh-CN" altLang="zh-CN" sz="2800" dirty="0"/>
              <a:t>丑</a:t>
            </a:r>
            <a:r>
              <a:rPr lang="en-US" altLang="zh-CN" sz="2800" dirty="0"/>
              <a:t>”</a:t>
            </a:r>
            <a:r>
              <a:rPr lang="zh-CN" altLang="zh-CN" sz="2800" dirty="0"/>
              <a:t>行中除有时兼扮丑旦和老旦外，大都是男角色。</a:t>
            </a:r>
          </a:p>
        </p:txBody>
      </p:sp>
      <p:sp>
        <p:nvSpPr>
          <p:cNvPr id="6" name="矩形 5"/>
          <p:cNvSpPr/>
          <p:nvPr/>
        </p:nvSpPr>
        <p:spPr>
          <a:xfrm>
            <a:off x="8532440" y="1942674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(A)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6588223" y="244398"/>
            <a:ext cx="788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</a:rPr>
              <a:t> (C)</a:t>
            </a:r>
            <a:endParaRPr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12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3009" y="476672"/>
            <a:ext cx="789284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 dirty="0" smtClean="0"/>
              <a:t>119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我国</a:t>
            </a:r>
            <a:r>
              <a:rPr lang="zh-CN" altLang="zh-CN" sz="3200" b="1" dirty="0"/>
              <a:t>古代的文人雅士都喜欢研墨挥毫，请问下面哪种是正确的研磨方法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 先快后慢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B</a:t>
            </a:r>
            <a:r>
              <a:rPr lang="zh-CN" altLang="zh-CN" sz="3200" dirty="0"/>
              <a:t>、先慢后快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2852936"/>
            <a:ext cx="79844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元代</a:t>
            </a:r>
            <a:r>
              <a:rPr lang="zh-CN" altLang="zh-CN" sz="2800" dirty="0"/>
              <a:t>陈绎曾《翰林要诀</a:t>
            </a:r>
            <a:r>
              <a:rPr lang="en-US" altLang="zh-CN" sz="2800" dirty="0"/>
              <a:t>·</a:t>
            </a:r>
            <a:r>
              <a:rPr lang="zh-CN" altLang="zh-CN" sz="2800" dirty="0"/>
              <a:t>肉法》云：</a:t>
            </a:r>
            <a:r>
              <a:rPr lang="en-US" altLang="zh-CN" sz="2800" dirty="0"/>
              <a:t>“</a:t>
            </a:r>
            <a:r>
              <a:rPr lang="zh-CN" altLang="zh-CN" sz="2800" dirty="0"/>
              <a:t>磨墨之法，重按轻推，远行近折。</a:t>
            </a:r>
            <a:r>
              <a:rPr lang="en-US" altLang="zh-CN" sz="2800" dirty="0"/>
              <a:t>”</a:t>
            </a:r>
            <a:r>
              <a:rPr lang="zh-CN" altLang="zh-CN" sz="2800" dirty="0"/>
              <a:t>研墨要按一定的方向均匀地重按轻推，以圆形或椭圆形由远到近（由外到内）地周而复始地转磨，用力不要过大，心情不要太急，墨与砚池应保持垂直，不要倾斜，以防墨粒脱落。</a:t>
            </a:r>
          </a:p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研墨</a:t>
            </a:r>
            <a:r>
              <a:rPr lang="zh-CN" altLang="zh-CN" sz="2800" dirty="0"/>
              <a:t>时墨身要垂直，要重按轻转，先慢后快，不可急性。</a:t>
            </a:r>
          </a:p>
        </p:txBody>
      </p:sp>
      <p:sp>
        <p:nvSpPr>
          <p:cNvPr id="4" name="矩形 3"/>
          <p:cNvSpPr/>
          <p:nvPr/>
        </p:nvSpPr>
        <p:spPr>
          <a:xfrm>
            <a:off x="6570194" y="112474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17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524" y="386078"/>
            <a:ext cx="8352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120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唐代</a:t>
            </a:r>
            <a:r>
              <a:rPr lang="zh-CN" altLang="zh-CN" sz="3200" b="1" dirty="0"/>
              <a:t>边塞诗人王昌龄的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但使龙城飞将在，不教胡马度阴山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中的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飞将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指的是谁</a:t>
            </a:r>
            <a:r>
              <a:rPr lang="zh-CN" altLang="zh-CN" sz="3200" b="1" dirty="0" smtClean="0"/>
              <a:t>？</a:t>
            </a:r>
            <a:r>
              <a:rPr lang="en-US" altLang="zh-CN" sz="3200" dirty="0" smtClean="0"/>
              <a:t>                     </a:t>
            </a:r>
          </a:p>
          <a:p>
            <a:r>
              <a:rPr lang="en-US" altLang="zh-CN" sz="3200" dirty="0" smtClean="0"/>
              <a:t>          A</a:t>
            </a:r>
            <a:r>
              <a:rPr lang="zh-CN" altLang="zh-CN" sz="3200" dirty="0" smtClean="0"/>
              <a:t>、张飞</a:t>
            </a:r>
            <a:r>
              <a:rPr lang="en-US" altLang="zh-CN" sz="3200" dirty="0" smtClean="0"/>
              <a:t> 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、关羽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 C</a:t>
            </a:r>
            <a:r>
              <a:rPr lang="zh-CN" altLang="zh-CN" sz="3200" dirty="0"/>
              <a:t>、卫青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D </a:t>
            </a:r>
            <a:r>
              <a:rPr lang="zh-CN" altLang="zh-CN" sz="3200" dirty="0"/>
              <a:t>、 李广</a:t>
            </a:r>
          </a:p>
        </p:txBody>
      </p:sp>
      <p:sp>
        <p:nvSpPr>
          <p:cNvPr id="5" name="矩形 4"/>
          <p:cNvSpPr/>
          <p:nvPr/>
        </p:nvSpPr>
        <p:spPr>
          <a:xfrm>
            <a:off x="7842898" y="897555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 dirty="0">
                <a:solidFill>
                  <a:srgbClr val="2B2B2B"/>
                </a:solidFill>
                <a:latin typeface="Times New Roman"/>
                <a:ea typeface="宋体"/>
                <a:cs typeface="Times New Roman"/>
              </a:rPr>
              <a:t>（</a:t>
            </a:r>
            <a:r>
              <a:rPr lang="en-US" altLang="zh-CN" sz="3200" kern="100" dirty="0">
                <a:solidFill>
                  <a:srgbClr val="2B2B2B"/>
                </a:solidFill>
                <a:latin typeface="Times New Roman"/>
                <a:ea typeface="宋体"/>
              </a:rPr>
              <a:t>D</a:t>
            </a:r>
            <a:r>
              <a:rPr lang="zh-CN" altLang="zh-CN" sz="3200" kern="100" dirty="0">
                <a:solidFill>
                  <a:srgbClr val="2B2B2B"/>
                </a:solidFill>
                <a:latin typeface="Times New Roman"/>
                <a:ea typeface="宋体"/>
                <a:cs typeface="Times New Roman"/>
              </a:rPr>
              <a:t>）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67082" y="2455797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121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下列</a:t>
            </a:r>
            <a:r>
              <a:rPr lang="zh-CN" altLang="zh-CN" sz="3200" b="1" dirty="0"/>
              <a:t>民间爱情故事起源年代最早的是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《白蛇传》</a:t>
            </a:r>
            <a:r>
              <a:rPr lang="en-US" altLang="zh-CN" sz="3200" dirty="0" smtClean="0"/>
              <a:t>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《梁山仙与祝英台》</a:t>
            </a:r>
            <a:endParaRPr lang="en-US" altLang="zh-CN" sz="3200" dirty="0" smtClean="0"/>
          </a:p>
          <a:p>
            <a:r>
              <a:rPr lang="en-US" altLang="zh-CN" sz="3200" dirty="0" smtClean="0"/>
              <a:t>   C</a:t>
            </a:r>
            <a:r>
              <a:rPr lang="zh-CN" altLang="zh-CN" sz="3200" dirty="0"/>
              <a:t>、《唐伯虎点秋香》</a:t>
            </a:r>
          </a:p>
        </p:txBody>
      </p:sp>
      <p:sp>
        <p:nvSpPr>
          <p:cNvPr id="8" name="矩形 7"/>
          <p:cNvSpPr/>
          <p:nvPr/>
        </p:nvSpPr>
        <p:spPr>
          <a:xfrm>
            <a:off x="562922" y="4025457"/>
            <a:ext cx="78488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dirty="0"/>
              <a:t> </a:t>
            </a:r>
            <a:r>
              <a:rPr lang="en-US" altLang="zh-CN" sz="2600" b="1" dirty="0" smtClean="0"/>
              <a:t>        </a:t>
            </a:r>
            <a:r>
              <a:rPr lang="zh-CN" altLang="zh-CN" sz="2600" b="1" dirty="0" smtClean="0"/>
              <a:t>中国四大民间传说《白蛇传》（清代成熟）《梁山伯与祝英台》（一千四百多年）《孟姜女》（最早出现于春秋时期的《左传》）《牛郎织女》（不详）</a:t>
            </a:r>
          </a:p>
          <a:p>
            <a:r>
              <a:rPr lang="en-US" altLang="zh-CN" sz="2600" b="1" dirty="0" smtClean="0"/>
              <a:t>         </a:t>
            </a:r>
            <a:r>
              <a:rPr lang="zh-CN" altLang="zh-CN" sz="2600" b="1" dirty="0" smtClean="0"/>
              <a:t>唐伯虎玩世不恭而又才气横溢，诗文擅名，与祝允明、文征明、徐祯卿并称</a:t>
            </a:r>
            <a:r>
              <a:rPr lang="en-US" altLang="zh-CN" sz="2600" b="1" dirty="0" smtClean="0"/>
              <a:t>“</a:t>
            </a:r>
            <a:r>
              <a:rPr lang="zh-CN" altLang="zh-CN" sz="2600" b="1" dirty="0" smtClean="0"/>
              <a:t>江南四大才子（吴门四才子）</a:t>
            </a:r>
            <a:r>
              <a:rPr lang="en-US" altLang="zh-CN" sz="2600" b="1" dirty="0" smtClean="0"/>
              <a:t>”</a:t>
            </a:r>
            <a:r>
              <a:rPr lang="zh-CN" altLang="zh-CN" sz="2600" b="1" dirty="0" smtClean="0"/>
              <a:t>，画名更著，与沈周、文征明、仇英并称</a:t>
            </a:r>
            <a:r>
              <a:rPr lang="en-US" altLang="zh-CN" sz="2600" b="1" dirty="0" smtClean="0"/>
              <a:t>“</a:t>
            </a:r>
            <a:r>
              <a:rPr lang="zh-CN" altLang="zh-CN" sz="2600" b="1" dirty="0" smtClean="0"/>
              <a:t>吴门四家</a:t>
            </a:r>
            <a:r>
              <a:rPr lang="en-US" altLang="zh-CN" sz="2600" b="1" dirty="0" smtClean="0"/>
              <a:t>”</a:t>
            </a:r>
            <a:r>
              <a:rPr lang="zh-CN" altLang="zh-CN" sz="2600" b="1" dirty="0" smtClean="0"/>
              <a:t>，又称为</a:t>
            </a:r>
            <a:r>
              <a:rPr lang="en-US" altLang="zh-CN" sz="2600" b="1" dirty="0" smtClean="0"/>
              <a:t>“</a:t>
            </a:r>
            <a:r>
              <a:rPr lang="zh-CN" altLang="zh-CN" sz="2600" b="1" dirty="0" smtClean="0"/>
              <a:t>明四家</a:t>
            </a:r>
            <a:r>
              <a:rPr lang="en-US" altLang="zh-CN" sz="2600" b="1" dirty="0" smtClean="0"/>
              <a:t>”</a:t>
            </a:r>
            <a:r>
              <a:rPr lang="zh-CN" altLang="zh-CN" sz="2600" b="1" dirty="0" smtClean="0"/>
              <a:t>。</a:t>
            </a:r>
            <a:endParaRPr lang="zh-CN" altLang="zh-CN" sz="2600" b="1" dirty="0"/>
          </a:p>
        </p:txBody>
      </p:sp>
      <p:sp>
        <p:nvSpPr>
          <p:cNvPr id="9" name="矩形 8"/>
          <p:cNvSpPr/>
          <p:nvPr/>
        </p:nvSpPr>
        <p:spPr>
          <a:xfrm>
            <a:off x="8011914" y="2430990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1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332656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122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度量衡</a:t>
            </a:r>
            <a:r>
              <a:rPr lang="zh-CN" altLang="zh-CN" sz="3200" b="1" dirty="0"/>
              <a:t>是我国古代使用的计量单位，其中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衡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是指的哪个方面的标准</a:t>
            </a:r>
            <a:r>
              <a:rPr lang="zh-CN" altLang="zh-CN" sz="3200" b="1" dirty="0" smtClean="0"/>
              <a:t>？</a:t>
            </a:r>
            <a:r>
              <a:rPr lang="en-US" altLang="zh-CN" sz="3200" dirty="0" smtClean="0"/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A</a:t>
            </a:r>
            <a:r>
              <a:rPr lang="zh-CN" altLang="zh-CN" sz="3200" dirty="0"/>
              <a:t>、 长度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B </a:t>
            </a:r>
            <a:r>
              <a:rPr lang="zh-CN" altLang="zh-CN" sz="3200" dirty="0"/>
              <a:t>、面积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C</a:t>
            </a:r>
            <a:r>
              <a:rPr lang="zh-CN" altLang="zh-CN" sz="3200" dirty="0"/>
              <a:t>、体积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D</a:t>
            </a:r>
            <a:r>
              <a:rPr lang="zh-CN" altLang="zh-CN" sz="3200" dirty="0"/>
              <a:t>、重量</a:t>
            </a:r>
          </a:p>
        </p:txBody>
      </p:sp>
      <p:sp>
        <p:nvSpPr>
          <p:cNvPr id="3" name="矩形 2"/>
          <p:cNvSpPr/>
          <p:nvPr/>
        </p:nvSpPr>
        <p:spPr>
          <a:xfrm>
            <a:off x="601553" y="3290011"/>
            <a:ext cx="8136904" cy="1965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度量衡</a:t>
            </a:r>
            <a:r>
              <a:rPr lang="zh-CN" altLang="zh-CN" sz="2800" dirty="0"/>
              <a:t>是指在日常生活中用于物体计量长短、容积、轻重的统称。度量衡的发展大约始于父系氏族社会末期。因地域和国情不同计量统计方式不同。</a:t>
            </a:r>
          </a:p>
        </p:txBody>
      </p:sp>
      <p:sp>
        <p:nvSpPr>
          <p:cNvPr id="7" name="矩形 6"/>
          <p:cNvSpPr/>
          <p:nvPr/>
        </p:nvSpPr>
        <p:spPr>
          <a:xfrm>
            <a:off x="6156176" y="1124744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kern="100" dirty="0">
                <a:solidFill>
                  <a:srgbClr val="2B2B2B"/>
                </a:solidFill>
                <a:latin typeface="Times New Roman"/>
                <a:ea typeface="宋体"/>
                <a:cs typeface="Times New Roman"/>
              </a:rPr>
              <a:t>（</a:t>
            </a:r>
            <a:r>
              <a:rPr lang="en-US" altLang="zh-CN" sz="3200" kern="100" dirty="0">
                <a:solidFill>
                  <a:srgbClr val="2B2B2B"/>
                </a:solidFill>
                <a:latin typeface="Times New Roman"/>
                <a:ea typeface="宋体"/>
              </a:rPr>
              <a:t>D</a:t>
            </a:r>
            <a:r>
              <a:rPr lang="zh-CN" altLang="zh-CN" sz="3200" kern="100" dirty="0">
                <a:solidFill>
                  <a:srgbClr val="2B2B2B"/>
                </a:solidFill>
                <a:latin typeface="Times New Roman"/>
                <a:ea typeface="宋体"/>
                <a:cs typeface="Times New Roman"/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1551" y="4293096"/>
            <a:ext cx="77868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湖北</a:t>
            </a:r>
            <a:r>
              <a:rPr lang="zh-CN" altLang="zh-CN" sz="2800" dirty="0"/>
              <a:t>汉口镇（商业中心）、广东佛山镇（手工业）、江西景德镇（瓷器）、河南朱仙镇（版画）并称全国四大名镇，明清称为天下四大镇。</a:t>
            </a:r>
          </a:p>
        </p:txBody>
      </p:sp>
      <p:sp>
        <p:nvSpPr>
          <p:cNvPr id="3" name="矩形 2"/>
          <p:cNvSpPr/>
          <p:nvPr/>
        </p:nvSpPr>
        <p:spPr>
          <a:xfrm>
            <a:off x="601552" y="419211"/>
            <a:ext cx="81469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123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木版</a:t>
            </a:r>
            <a:r>
              <a:rPr lang="zh-CN" altLang="zh-CN" sz="3200" b="1" dirty="0"/>
              <a:t>年画发源于四大名镇中的哪个名镇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A</a:t>
            </a:r>
            <a:r>
              <a:rPr lang="zh-CN" altLang="zh-CN" sz="3200" dirty="0"/>
              <a:t>、汉口</a:t>
            </a:r>
            <a:r>
              <a:rPr lang="zh-CN" altLang="zh-CN" sz="3200" dirty="0" smtClean="0"/>
              <a:t>镇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、景德镇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C</a:t>
            </a:r>
            <a:r>
              <a:rPr lang="zh-CN" altLang="zh-CN" sz="3200" dirty="0"/>
              <a:t>、朱仙镇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D</a:t>
            </a:r>
            <a:r>
              <a:rPr lang="zh-CN" altLang="zh-CN" sz="3200" dirty="0"/>
              <a:t>、佛山镇</a:t>
            </a:r>
          </a:p>
        </p:txBody>
      </p:sp>
      <p:sp>
        <p:nvSpPr>
          <p:cNvPr id="4" name="矩形 3"/>
          <p:cNvSpPr/>
          <p:nvPr/>
        </p:nvSpPr>
        <p:spPr>
          <a:xfrm>
            <a:off x="1475656" y="1338530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4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124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下列</a:t>
            </a:r>
            <a:r>
              <a:rPr lang="zh-CN" altLang="zh-CN" sz="3200" b="1" dirty="0"/>
              <a:t>哪部著作的成书时间最长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《徐霞客游记》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B</a:t>
            </a:r>
            <a:r>
              <a:rPr lang="zh-CN" altLang="zh-CN" sz="3200" dirty="0"/>
              <a:t>、《说文解字》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 C </a:t>
            </a:r>
            <a:r>
              <a:rPr lang="zh-CN" altLang="zh-CN" sz="3200" dirty="0"/>
              <a:t>、《天工开物》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 D </a:t>
            </a:r>
            <a:r>
              <a:rPr lang="zh-CN" altLang="zh-CN" sz="3200" dirty="0"/>
              <a:t>、《梦溪笔谈》</a:t>
            </a:r>
          </a:p>
        </p:txBody>
      </p:sp>
      <p:sp>
        <p:nvSpPr>
          <p:cNvPr id="4" name="矩形 3"/>
          <p:cNvSpPr/>
          <p:nvPr/>
        </p:nvSpPr>
        <p:spPr>
          <a:xfrm>
            <a:off x="7452320" y="764704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38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5846"/>
            <a:ext cx="871296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    A</a:t>
            </a:r>
            <a:r>
              <a:rPr lang="zh-CN" altLang="zh-CN" sz="2400" dirty="0"/>
              <a:t>主要按日记述作者</a:t>
            </a:r>
            <a:r>
              <a:rPr lang="en-US" altLang="zh-CN" sz="2400" dirty="0"/>
              <a:t>1613</a:t>
            </a:r>
            <a:r>
              <a:rPr lang="zh-CN" altLang="zh-CN" sz="2400" dirty="0"/>
              <a:t>～</a:t>
            </a:r>
            <a:r>
              <a:rPr lang="en-US" altLang="zh-CN" sz="2400" dirty="0"/>
              <a:t>1639</a:t>
            </a:r>
            <a:r>
              <a:rPr lang="zh-CN" altLang="zh-CN" sz="2400" dirty="0"/>
              <a:t>年间旅行观察所得，对地理、水文、地质、植物等现象，均作详细记录，在地理学和文学上卓有成就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B</a:t>
            </a:r>
            <a:r>
              <a:rPr lang="zh-CN" altLang="zh-CN" sz="2400" dirty="0"/>
              <a:t>《说文解字》，简称《说文》，东汉许慎著，它也是世界上最早的字典之一、《康熙字典》是我国古代收字最多的字典。</a:t>
            </a:r>
            <a:r>
              <a:rPr lang="en-US" altLang="zh-CN" sz="2400" dirty="0"/>
              <a:t>[1]</a:t>
            </a:r>
            <a:r>
              <a:rPr lang="zh-CN" altLang="zh-CN" sz="2400" dirty="0"/>
              <a:t>作者是东汉的经学家、文字学家许慎（献给汉安帝）。《说文解字》成书于汉和帝永元十二年（</a:t>
            </a:r>
            <a:r>
              <a:rPr lang="en-US" altLang="zh-CN" sz="2400" dirty="0"/>
              <a:t>100</a:t>
            </a:r>
            <a:r>
              <a:rPr lang="zh-CN" altLang="zh-CN" sz="2400" dirty="0"/>
              <a:t>年）到安帝建光元年（</a:t>
            </a:r>
            <a:r>
              <a:rPr lang="en-US" altLang="zh-CN" sz="2400" dirty="0"/>
              <a:t>121</a:t>
            </a:r>
            <a:r>
              <a:rPr lang="zh-CN" altLang="zh-CN" sz="2400" dirty="0"/>
              <a:t>年）。《说文解字》是我国第一部按部首编排的字典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C</a:t>
            </a:r>
            <a:r>
              <a:rPr lang="zh-CN" altLang="zh-CN" sz="2400" dirty="0"/>
              <a:t>《天工开物》初刊于</a:t>
            </a:r>
            <a:r>
              <a:rPr lang="en-US" altLang="zh-CN" sz="2400" dirty="0"/>
              <a:t>1637</a:t>
            </a:r>
            <a:r>
              <a:rPr lang="zh-CN" altLang="zh-CN" sz="2400" dirty="0"/>
              <a:t>年（明崇祯十年）。《天工开物》是世界上第一部关于农业和手工业生产的综合性著作，是中国汉族古代一部综合性的科学技术著作，有人也称它是一部百科全书式的著作，作者是明朝科学家宋应星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D</a:t>
            </a:r>
            <a:r>
              <a:rPr lang="zh-CN" altLang="zh-CN" sz="2400" dirty="0"/>
              <a:t>《梦溪笔谈》成书于</a:t>
            </a:r>
            <a:r>
              <a:rPr lang="en-US" altLang="zh-CN" sz="2400" dirty="0"/>
              <a:t>11</a:t>
            </a:r>
            <a:r>
              <a:rPr lang="zh-CN" altLang="zh-CN" sz="2400" dirty="0"/>
              <a:t>世纪末，一般认为是</a:t>
            </a:r>
            <a:r>
              <a:rPr lang="en-US" altLang="zh-CN" sz="2400" dirty="0"/>
              <a:t>1086</a:t>
            </a:r>
            <a:r>
              <a:rPr lang="zh-CN" altLang="zh-CN" sz="2400" dirty="0"/>
              <a:t>年至</a:t>
            </a:r>
            <a:r>
              <a:rPr lang="en-US" altLang="zh-CN" sz="2400" dirty="0"/>
              <a:t>1093</a:t>
            </a:r>
            <a:r>
              <a:rPr lang="zh-CN" altLang="zh-CN" sz="2400" dirty="0"/>
              <a:t>年间。《梦溪笔谈》，北宋科学家、政治家沈括（</a:t>
            </a:r>
            <a:r>
              <a:rPr lang="en-US" altLang="zh-CN" sz="2400" dirty="0"/>
              <a:t>1031-1095</a:t>
            </a:r>
            <a:r>
              <a:rPr lang="zh-CN" altLang="zh-CN" sz="2400" dirty="0"/>
              <a:t>）撰，是一部笔记本百科全书式著作，世人称为</a:t>
            </a:r>
            <a:r>
              <a:rPr lang="en-US" altLang="zh-CN" sz="2400" dirty="0"/>
              <a:t>“</a:t>
            </a:r>
            <a:r>
              <a:rPr lang="zh-CN" altLang="zh-CN" sz="2400" dirty="0"/>
              <a:t>中国科学史上里程碑</a:t>
            </a:r>
            <a:r>
              <a:rPr lang="en-US" altLang="zh-CN" sz="2400" dirty="0"/>
              <a:t>”</a:t>
            </a:r>
            <a:r>
              <a:rPr lang="zh-CN" altLang="zh-CN" sz="2400" dirty="0"/>
              <a:t>。该书在国际亦受重视，英国科学史家李约瑟评价为</a:t>
            </a:r>
            <a:r>
              <a:rPr lang="en-US" altLang="zh-CN" sz="2400" dirty="0"/>
              <a:t>“</a:t>
            </a:r>
            <a:r>
              <a:rPr lang="zh-CN" altLang="zh-CN" sz="2400" dirty="0"/>
              <a:t>中国科学史上的坐标</a:t>
            </a:r>
            <a:r>
              <a:rPr lang="en-US" altLang="zh-CN" sz="2400" dirty="0"/>
              <a:t>”</a:t>
            </a:r>
            <a:r>
              <a:rPr lang="zh-CN" altLang="zh-CN" sz="24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48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1369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125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疱丁解牛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形容做事得心应手，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疱丁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指的是什么</a:t>
            </a:r>
            <a:r>
              <a:rPr lang="zh-CN" altLang="zh-CN" sz="3200" b="1" dirty="0" smtClean="0"/>
              <a:t>？</a:t>
            </a:r>
            <a:r>
              <a:rPr lang="en-US" altLang="zh-CN" sz="3200" dirty="0" smtClean="0"/>
              <a:t>  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A</a:t>
            </a:r>
            <a:r>
              <a:rPr lang="zh-CN" altLang="zh-CN" sz="3200" dirty="0"/>
              <a:t>、一个年轻力壮的厨师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B</a:t>
            </a:r>
            <a:r>
              <a:rPr lang="zh-CN" altLang="zh-CN" sz="3200" dirty="0"/>
              <a:t>、一个名叫</a:t>
            </a:r>
            <a:r>
              <a:rPr lang="en-US" altLang="zh-CN" sz="3200" dirty="0"/>
              <a:t>“</a:t>
            </a:r>
            <a:r>
              <a:rPr lang="zh-CN" altLang="zh-CN" sz="3200" dirty="0"/>
              <a:t>丁</a:t>
            </a:r>
            <a:r>
              <a:rPr lang="en-US" altLang="zh-CN" sz="3200" dirty="0"/>
              <a:t>”</a:t>
            </a:r>
            <a:r>
              <a:rPr lang="zh-CN" altLang="zh-CN" sz="3200" dirty="0"/>
              <a:t>的厨师</a:t>
            </a:r>
          </a:p>
        </p:txBody>
      </p:sp>
      <p:sp>
        <p:nvSpPr>
          <p:cNvPr id="3" name="矩形 2"/>
          <p:cNvSpPr/>
          <p:nvPr/>
        </p:nvSpPr>
        <p:spPr>
          <a:xfrm>
            <a:off x="1259632" y="2975858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庖丁：庖：厨师。丁是他的名。</a:t>
            </a:r>
          </a:p>
        </p:txBody>
      </p:sp>
      <p:sp>
        <p:nvSpPr>
          <p:cNvPr id="4" name="矩形 3"/>
          <p:cNvSpPr/>
          <p:nvPr/>
        </p:nvSpPr>
        <p:spPr>
          <a:xfrm>
            <a:off x="611560" y="4149080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126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少壮不努力，老大徒伤悲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出自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、《长歌行》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B </a:t>
            </a:r>
            <a:r>
              <a:rPr lang="zh-CN" altLang="zh-CN" sz="3200" dirty="0"/>
              <a:t>、《短歌行》</a:t>
            </a:r>
          </a:p>
        </p:txBody>
      </p:sp>
      <p:sp>
        <p:nvSpPr>
          <p:cNvPr id="5" name="矩形 4"/>
          <p:cNvSpPr/>
          <p:nvPr/>
        </p:nvSpPr>
        <p:spPr>
          <a:xfrm>
            <a:off x="2843808" y="980285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68344" y="414908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90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0307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127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下列</a:t>
            </a:r>
            <a:r>
              <a:rPr lang="zh-CN" altLang="zh-CN" sz="3200" b="1" dirty="0"/>
              <a:t>哪个成语和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道听途说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词意更接近</a:t>
            </a:r>
            <a:r>
              <a:rPr lang="zh-CN" altLang="zh-CN" sz="3200" b="1" dirty="0" smtClean="0"/>
              <a:t>？</a:t>
            </a:r>
            <a:endParaRPr lang="zh-CN" altLang="zh-CN" sz="3200" b="1" dirty="0"/>
          </a:p>
          <a:p>
            <a:r>
              <a:rPr lang="en-US" altLang="zh-CN" sz="3200" dirty="0" smtClean="0"/>
              <a:t>          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空穴来风</a:t>
            </a:r>
            <a:r>
              <a:rPr lang="en-US" altLang="zh-CN" sz="3200" dirty="0" smtClean="0"/>
              <a:t>      </a:t>
            </a:r>
            <a:r>
              <a:rPr lang="en-US" altLang="zh-CN" sz="3200" dirty="0"/>
              <a:t>B </a:t>
            </a:r>
            <a:r>
              <a:rPr lang="zh-CN" altLang="zh-CN" sz="3200" dirty="0"/>
              <a:t>、三人成虎</a:t>
            </a:r>
          </a:p>
        </p:txBody>
      </p:sp>
      <p:sp>
        <p:nvSpPr>
          <p:cNvPr id="3" name="矩形 2"/>
          <p:cNvSpPr/>
          <p:nvPr/>
        </p:nvSpPr>
        <p:spPr>
          <a:xfrm>
            <a:off x="683568" y="2132856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 </a:t>
            </a:r>
            <a:r>
              <a:rPr lang="zh-CN" altLang="zh-CN" sz="2800" dirty="0" smtClean="0"/>
              <a:t>道听途说</a:t>
            </a:r>
            <a:r>
              <a:rPr lang="zh-CN" altLang="zh-CN" sz="2800" dirty="0"/>
              <a:t>指意思是指在路上听来的又在路上</a:t>
            </a:r>
            <a:r>
              <a:rPr lang="zh-CN" altLang="zh-CN" sz="2800" i="1" dirty="0"/>
              <a:t>传播的话。泛指没有根据的传闻</a:t>
            </a:r>
            <a:r>
              <a:rPr lang="zh-CN" altLang="zh-CN" sz="2800" i="1" dirty="0" smtClean="0"/>
              <a:t>。空穴来风</a:t>
            </a:r>
            <a:r>
              <a:rPr lang="zh-CN" altLang="zh-CN" sz="2800" i="1" dirty="0"/>
              <a:t>比喻消息和传说不是完全没有原因。三人成虎比喻谣言多人重复述说，就能使人信以为真。</a:t>
            </a:r>
          </a:p>
        </p:txBody>
      </p:sp>
      <p:sp>
        <p:nvSpPr>
          <p:cNvPr id="4" name="矩形 3"/>
          <p:cNvSpPr/>
          <p:nvPr/>
        </p:nvSpPr>
        <p:spPr>
          <a:xfrm>
            <a:off x="939409" y="892749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595" y="4068360"/>
            <a:ext cx="75096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128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《红楼梦》</a:t>
            </a:r>
            <a:r>
              <a:rPr lang="zh-CN" altLang="zh-CN" sz="3200" b="1" dirty="0"/>
              <a:t>的作者曹雪芹是家喻户晓的文学家，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雪芹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是他</a:t>
            </a:r>
            <a:r>
              <a:rPr lang="zh-CN" altLang="zh-CN" sz="3200" b="1" dirty="0" smtClean="0"/>
              <a:t>的：</a:t>
            </a:r>
            <a:endParaRPr lang="zh-CN" altLang="zh-CN" sz="3200" dirty="0"/>
          </a:p>
          <a:p>
            <a:r>
              <a:rPr lang="en-US" altLang="zh-CN" sz="3200" dirty="0" smtClean="0"/>
              <a:t>        A</a:t>
            </a:r>
            <a:r>
              <a:rPr lang="zh-CN" altLang="zh-CN" sz="3200" dirty="0"/>
              <a:t>、名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B </a:t>
            </a:r>
            <a:r>
              <a:rPr lang="zh-CN" altLang="zh-CN" sz="3200" dirty="0"/>
              <a:t>、字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C</a:t>
            </a:r>
            <a:r>
              <a:rPr lang="zh-CN" altLang="zh-CN" sz="3200" dirty="0"/>
              <a:t>、号</a:t>
            </a:r>
          </a:p>
        </p:txBody>
      </p:sp>
      <p:sp>
        <p:nvSpPr>
          <p:cNvPr id="6" name="矩形 5"/>
          <p:cNvSpPr/>
          <p:nvPr/>
        </p:nvSpPr>
        <p:spPr>
          <a:xfrm>
            <a:off x="5796136" y="4560802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2023" y="5805264"/>
            <a:ext cx="74379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曹雪芹</a:t>
            </a:r>
            <a:r>
              <a:rPr lang="zh-CN" altLang="zh-CN" sz="2800" dirty="0"/>
              <a:t>，名沾，字梦阮，号雪芹，又号芹溪、芹圃。</a:t>
            </a:r>
          </a:p>
        </p:txBody>
      </p:sp>
    </p:spTree>
    <p:extLst>
      <p:ext uri="{BB962C8B-B14F-4D97-AF65-F5344CB8AC3E}">
        <p14:creationId xmlns:p14="http://schemas.microsoft.com/office/powerpoint/2010/main" val="270815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548680"/>
            <a:ext cx="8280920" cy="1713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en-US" altLang="zh-CN" sz="3200" b="1" dirty="0" smtClean="0"/>
              <a:t>129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下面</a:t>
            </a:r>
            <a:r>
              <a:rPr lang="zh-CN" altLang="zh-CN" sz="3200" b="1" dirty="0"/>
              <a:t>哪句话是孔子说的</a:t>
            </a:r>
            <a:r>
              <a:rPr lang="zh-CN" altLang="zh-CN" sz="3200" b="1" dirty="0" smtClean="0"/>
              <a:t>？</a:t>
            </a:r>
            <a:endParaRPr lang="en-US" altLang="zh-CN" sz="3200" dirty="0"/>
          </a:p>
          <a:p>
            <a:pPr>
              <a:lnSpc>
                <a:spcPts val="44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/>
              <a:t>、有朋自远方来，不亦乐乎！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 B</a:t>
            </a:r>
            <a:r>
              <a:rPr lang="zh-CN" altLang="zh-CN" sz="3200" dirty="0"/>
              <a:t>、天下兴亡，匹夫有责</a:t>
            </a:r>
          </a:p>
        </p:txBody>
      </p:sp>
      <p:sp>
        <p:nvSpPr>
          <p:cNvPr id="5" name="矩形 4"/>
          <p:cNvSpPr/>
          <p:nvPr/>
        </p:nvSpPr>
        <p:spPr>
          <a:xfrm>
            <a:off x="1115616" y="2492896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“</a:t>
            </a:r>
            <a:r>
              <a:rPr lang="zh-CN" altLang="zh-CN" sz="2800" dirty="0"/>
              <a:t>天下兴亡，匹夫有责</a:t>
            </a:r>
            <a:r>
              <a:rPr lang="en-US" altLang="zh-CN" sz="2800" dirty="0"/>
              <a:t>”</a:t>
            </a:r>
            <a:r>
              <a:rPr lang="zh-CN" altLang="zh-CN" sz="2800" dirty="0"/>
              <a:t>最早是由顾炎武在《日知录</a:t>
            </a:r>
            <a:r>
              <a:rPr lang="en-US" altLang="zh-CN" sz="2800" dirty="0"/>
              <a:t>·</a:t>
            </a:r>
            <a:r>
              <a:rPr lang="zh-CN" altLang="zh-CN" sz="2800" dirty="0"/>
              <a:t>正始》中提出概念，背景是清军入关。而八字成文的语型则出自梁启超。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4149080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130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在</a:t>
            </a:r>
            <a:r>
              <a:rPr lang="zh-CN" altLang="zh-CN" sz="3200" b="1" dirty="0"/>
              <a:t>古代，人们将乐器分为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丝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、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竹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，分别指弹弦乐器和吹奏乐器，其中哪个是指吹奏乐器</a:t>
            </a:r>
            <a:r>
              <a:rPr lang="zh-CN" altLang="zh-CN" sz="3200" b="1" dirty="0" smtClean="0"/>
              <a:t>？</a:t>
            </a:r>
            <a:endParaRPr lang="zh-CN" altLang="zh-CN" sz="3200" b="1" dirty="0"/>
          </a:p>
          <a:p>
            <a:r>
              <a:rPr lang="en-US" altLang="zh-CN" sz="3200" dirty="0" smtClean="0"/>
              <a:t>       </a:t>
            </a:r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丝</a:t>
            </a:r>
            <a:r>
              <a:rPr lang="en-US" altLang="zh-CN" sz="3200" dirty="0" smtClean="0"/>
              <a:t> 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、竹</a:t>
            </a:r>
          </a:p>
        </p:txBody>
      </p:sp>
      <p:sp>
        <p:nvSpPr>
          <p:cNvPr id="7" name="矩形 6"/>
          <p:cNvSpPr/>
          <p:nvPr/>
        </p:nvSpPr>
        <p:spPr>
          <a:xfrm>
            <a:off x="6228184" y="569959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3888" y="513396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63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1608" y="548680"/>
            <a:ext cx="829685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131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在天愿做比翼鸟，在地愿为连理枝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这句诗描写的是谁的爱情故事</a:t>
            </a:r>
            <a:r>
              <a:rPr lang="zh-CN" altLang="zh-CN" sz="3200" b="1" dirty="0" smtClean="0"/>
              <a:t>？</a:t>
            </a:r>
            <a:endParaRPr lang="en-US" altLang="zh-CN" sz="3200" dirty="0"/>
          </a:p>
          <a:p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、牛郎和织女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B</a:t>
            </a:r>
            <a:r>
              <a:rPr lang="zh-CN" altLang="zh-CN" sz="3200" dirty="0"/>
              <a:t>、唐明皇和杨贵妃</a:t>
            </a:r>
          </a:p>
        </p:txBody>
      </p:sp>
      <p:sp>
        <p:nvSpPr>
          <p:cNvPr id="5" name="矩形 4"/>
          <p:cNvSpPr/>
          <p:nvPr/>
        </p:nvSpPr>
        <p:spPr>
          <a:xfrm>
            <a:off x="531583" y="2901707"/>
            <a:ext cx="78568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132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信言不美，美言不信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体现出</a:t>
            </a:r>
            <a:r>
              <a:rPr lang="zh-CN" altLang="zh-CN" sz="3200" b="1" dirty="0" smtClean="0"/>
              <a:t>：</a:t>
            </a:r>
            <a:endParaRPr lang="zh-CN" altLang="zh-CN" sz="3200" b="1" dirty="0"/>
          </a:p>
          <a:p>
            <a:r>
              <a:rPr lang="en-US" altLang="zh-CN" sz="3200" b="1" dirty="0" smtClean="0"/>
              <a:t>      </a:t>
            </a:r>
            <a:r>
              <a:rPr lang="en-US" altLang="zh-CN" sz="3200" dirty="0" smtClean="0"/>
              <a:t> A</a:t>
            </a:r>
            <a:r>
              <a:rPr lang="zh-CN" altLang="zh-CN" sz="3200" dirty="0"/>
              <a:t>、怀疑精神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 B</a:t>
            </a:r>
            <a:r>
              <a:rPr lang="zh-CN" altLang="zh-CN" sz="3200" dirty="0"/>
              <a:t>、辩证法思想</a:t>
            </a:r>
          </a:p>
        </p:txBody>
      </p:sp>
      <p:sp>
        <p:nvSpPr>
          <p:cNvPr id="6" name="矩形 5"/>
          <p:cNvSpPr/>
          <p:nvPr/>
        </p:nvSpPr>
        <p:spPr>
          <a:xfrm>
            <a:off x="6981203" y="2915646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8104" y="103502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583" y="4220754"/>
            <a:ext cx="81369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信</a:t>
            </a:r>
            <a:r>
              <a:rPr lang="zh-CN" altLang="zh-CN" sz="2800" dirty="0"/>
              <a:t>言不美，美言不信，意指真实的话未经加工，所以不美妙动听。辞藻华美的言辞、文章，内容往往不真实。语本《老子</a:t>
            </a:r>
            <a:r>
              <a:rPr lang="en-US" altLang="zh-CN" sz="2800" dirty="0"/>
              <a:t>·</a:t>
            </a:r>
            <a:r>
              <a:rPr lang="zh-CN" altLang="zh-CN" sz="2800" dirty="0"/>
              <a:t>八十一章》：</a:t>
            </a:r>
            <a:r>
              <a:rPr lang="en-US" altLang="zh-CN" sz="2800" dirty="0"/>
              <a:t>“</a:t>
            </a:r>
            <a:r>
              <a:rPr lang="zh-CN" altLang="zh-CN" sz="2800" dirty="0"/>
              <a:t>信言不美，美言不信。善者不辩，辩者不善。知者不博，博者不知。圣人不积，既以为人己愈有，既以与人己愈多。</a:t>
            </a:r>
            <a:r>
              <a:rPr lang="en-US" altLang="zh-CN" sz="2800" dirty="0"/>
              <a:t>”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2012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15</a:t>
            </a:r>
            <a:r>
              <a:rPr lang="en-US" altLang="zh-CN" sz="3200" b="1" dirty="0" smtClean="0"/>
              <a:t>. </a:t>
            </a:r>
            <a:r>
              <a:rPr lang="zh-CN" altLang="zh-CN" sz="3200" b="1" dirty="0"/>
              <a:t>我们常说的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十八般武艺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最初指的是什么？</a:t>
            </a:r>
            <a:r>
              <a:rPr lang="en-US" altLang="zh-CN" sz="3200" b="1" dirty="0"/>
              <a:t> </a:t>
            </a:r>
            <a:endParaRPr lang="en-US" altLang="zh-CN" sz="3200" dirty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使用十八种兵器的技能</a:t>
            </a:r>
          </a:p>
          <a:p>
            <a:r>
              <a:rPr lang="en-US" altLang="zh-CN" sz="3200" dirty="0" smtClean="0"/>
              <a:t>        B</a:t>
            </a:r>
            <a:r>
              <a:rPr lang="zh-CN" altLang="zh-CN" sz="3200" dirty="0"/>
              <a:t>、 十八种武术动作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2403376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 </a:t>
            </a:r>
            <a:r>
              <a:rPr lang="zh-CN" altLang="zh-CN" sz="2800" dirty="0" smtClean="0"/>
              <a:t>十八般武艺</a:t>
            </a:r>
            <a:r>
              <a:rPr lang="zh-CN" altLang="zh-CN" sz="2800" dirty="0"/>
              <a:t>，指能使用十八般兵器的本领，亦泛指多种武艺；《水浒传》写到的十八般武器是：矛、锤、弓、弩、铳、鞭、锏、剑、链、挝、斧、钺、戈、戟、牌、棒、枪、扒。</a:t>
            </a:r>
          </a:p>
        </p:txBody>
      </p:sp>
      <p:sp>
        <p:nvSpPr>
          <p:cNvPr id="4" name="矩形 3"/>
          <p:cNvSpPr/>
          <p:nvPr/>
        </p:nvSpPr>
        <p:spPr>
          <a:xfrm>
            <a:off x="405114" y="4365104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16</a:t>
            </a:r>
            <a:r>
              <a:rPr lang="en-US" altLang="zh-CN" sz="3200" b="1" dirty="0" smtClean="0"/>
              <a:t>. </a:t>
            </a:r>
            <a:r>
              <a:rPr lang="zh-CN" altLang="zh-CN" sz="3200" b="1" dirty="0"/>
              <a:t>假如你的一首五绝诗被杂志社采用，按照正文部分每字</a:t>
            </a:r>
            <a:r>
              <a:rPr lang="en-US" altLang="zh-CN" sz="3200" b="1" dirty="0"/>
              <a:t>5</a:t>
            </a:r>
            <a:r>
              <a:rPr lang="zh-CN" altLang="zh-CN" sz="3200" b="1" dirty="0"/>
              <a:t>元来计算，你应得多少稿费？</a:t>
            </a:r>
            <a:r>
              <a:rPr lang="en-US" altLang="zh-CN" sz="3200" b="1" dirty="0"/>
              <a:t> </a:t>
            </a:r>
            <a:endParaRPr lang="zh-CN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en-US" altLang="zh-CN" sz="3200" dirty="0"/>
              <a:t>50</a:t>
            </a:r>
            <a:r>
              <a:rPr lang="zh-CN" altLang="zh-CN" sz="3200" dirty="0"/>
              <a:t>元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B</a:t>
            </a:r>
            <a:r>
              <a:rPr lang="zh-CN" altLang="zh-CN" sz="3200" dirty="0"/>
              <a:t>、</a:t>
            </a:r>
            <a:r>
              <a:rPr lang="en-US" altLang="zh-CN" sz="3200" dirty="0"/>
              <a:t>100</a:t>
            </a:r>
            <a:r>
              <a:rPr lang="zh-CN" altLang="zh-CN" sz="3200" dirty="0"/>
              <a:t>元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C</a:t>
            </a:r>
            <a:r>
              <a:rPr lang="zh-CN" altLang="zh-CN" sz="3200" dirty="0"/>
              <a:t>、</a:t>
            </a:r>
            <a:r>
              <a:rPr lang="en-US" altLang="zh-CN" sz="3200" dirty="0"/>
              <a:t>200</a:t>
            </a:r>
            <a:r>
              <a:rPr lang="zh-CN" altLang="zh-CN" sz="3200" dirty="0"/>
              <a:t>元</a:t>
            </a:r>
          </a:p>
        </p:txBody>
      </p:sp>
      <p:sp>
        <p:nvSpPr>
          <p:cNvPr id="5" name="矩形 4"/>
          <p:cNvSpPr/>
          <p:nvPr/>
        </p:nvSpPr>
        <p:spPr>
          <a:xfrm>
            <a:off x="1283859" y="5301208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>
                <a:solidFill>
                  <a:srgbClr val="2B2B2B"/>
                </a:solidFill>
                <a:latin typeface="Times New Roman"/>
                <a:ea typeface="宋体"/>
              </a:rPr>
              <a:t>(B)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8388424" y="476672"/>
            <a:ext cx="702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 smtClean="0">
                <a:solidFill>
                  <a:srgbClr val="2B2B2B"/>
                </a:solidFill>
                <a:latin typeface="+mn-ea"/>
              </a:rPr>
              <a:t>(A)</a:t>
            </a:r>
            <a:endParaRPr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8355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548680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133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中国人</a:t>
            </a:r>
            <a:r>
              <a:rPr lang="zh-CN" altLang="zh-CN" sz="3200" b="1" dirty="0"/>
              <a:t>常说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五福临门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，下面哪一项是属于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五福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  A</a:t>
            </a:r>
            <a:r>
              <a:rPr lang="zh-CN" altLang="zh-CN" sz="3200" dirty="0"/>
              <a:t>、品德</a:t>
            </a:r>
            <a:r>
              <a:rPr lang="zh-CN" altLang="zh-CN" sz="3200" dirty="0" smtClean="0"/>
              <a:t>高尚</a:t>
            </a:r>
            <a:r>
              <a:rPr lang="en-US" altLang="zh-CN" sz="3200" dirty="0" smtClean="0"/>
              <a:t>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、子孙成群</a:t>
            </a:r>
          </a:p>
        </p:txBody>
      </p:sp>
      <p:sp>
        <p:nvSpPr>
          <p:cNvPr id="5" name="矩形 4"/>
          <p:cNvSpPr/>
          <p:nvPr/>
        </p:nvSpPr>
        <p:spPr>
          <a:xfrm>
            <a:off x="755576" y="2204864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“</a:t>
            </a:r>
            <a:r>
              <a:rPr lang="zh-CN" altLang="zh-CN" sz="2800" dirty="0"/>
              <a:t>五福</a:t>
            </a:r>
            <a:r>
              <a:rPr lang="en-US" altLang="zh-CN" sz="2800" dirty="0"/>
              <a:t>”</a:t>
            </a:r>
            <a:r>
              <a:rPr lang="zh-CN" altLang="zh-CN" sz="2800" dirty="0"/>
              <a:t>这个名词，原出于《书经》和《洪范》。五福的第一福是</a:t>
            </a:r>
            <a:r>
              <a:rPr lang="en-US" altLang="zh-CN" sz="2800" dirty="0"/>
              <a:t>“</a:t>
            </a:r>
            <a:r>
              <a:rPr lang="zh-CN" altLang="zh-CN" sz="2800" dirty="0"/>
              <a:t>长寿</a:t>
            </a:r>
            <a:r>
              <a:rPr lang="en-US" altLang="zh-CN" sz="2800" dirty="0"/>
              <a:t>”</a:t>
            </a:r>
            <a:r>
              <a:rPr lang="zh-CN" altLang="zh-CN" sz="2800" dirty="0"/>
              <a:t>，第二福是</a:t>
            </a:r>
            <a:r>
              <a:rPr lang="en-US" altLang="zh-CN" sz="2800" dirty="0"/>
              <a:t>“</a:t>
            </a:r>
            <a:r>
              <a:rPr lang="zh-CN" altLang="zh-CN" sz="2800" dirty="0"/>
              <a:t>富贵</a:t>
            </a:r>
            <a:r>
              <a:rPr lang="en-US" altLang="zh-CN" sz="2800" dirty="0"/>
              <a:t>”</a:t>
            </a:r>
            <a:r>
              <a:rPr lang="zh-CN" altLang="zh-CN" sz="2800" dirty="0"/>
              <a:t>，第三福是</a:t>
            </a:r>
            <a:r>
              <a:rPr lang="en-US" altLang="zh-CN" sz="2800" dirty="0"/>
              <a:t>“</a:t>
            </a:r>
            <a:r>
              <a:rPr lang="zh-CN" altLang="zh-CN" sz="2800" dirty="0"/>
              <a:t>康宁</a:t>
            </a:r>
            <a:r>
              <a:rPr lang="en-US" altLang="zh-CN" sz="2800" dirty="0"/>
              <a:t>”</a:t>
            </a:r>
            <a:r>
              <a:rPr lang="zh-CN" altLang="zh-CN" sz="2800" dirty="0"/>
              <a:t>，第四福是</a:t>
            </a:r>
            <a:r>
              <a:rPr lang="en-US" altLang="zh-CN" sz="2800" dirty="0"/>
              <a:t>“</a:t>
            </a:r>
            <a:r>
              <a:rPr lang="zh-CN" altLang="zh-CN" sz="2800" dirty="0"/>
              <a:t>好德</a:t>
            </a:r>
            <a:r>
              <a:rPr lang="en-US" altLang="zh-CN" sz="2800" dirty="0"/>
              <a:t>”</a:t>
            </a:r>
            <a:r>
              <a:rPr lang="zh-CN" altLang="zh-CN" sz="2800" dirty="0"/>
              <a:t>，第五福是</a:t>
            </a:r>
            <a:r>
              <a:rPr lang="en-US" altLang="zh-CN" sz="2800" dirty="0"/>
              <a:t>“</a:t>
            </a:r>
            <a:r>
              <a:rPr lang="zh-CN" altLang="zh-CN" sz="2800" dirty="0"/>
              <a:t>善终</a:t>
            </a:r>
            <a:r>
              <a:rPr lang="en-US" altLang="zh-CN" sz="2800" dirty="0"/>
              <a:t>”</a:t>
            </a:r>
            <a:r>
              <a:rPr lang="zh-CN" altLang="zh-CN" sz="2800" dirty="0"/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727246" y="3633691"/>
            <a:ext cx="78051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134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文章千古事，得失寸心知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是谁的名句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</a:t>
            </a:r>
            <a:r>
              <a:rPr lang="en-US" altLang="zh-CN" sz="3200" dirty="0" smtClean="0"/>
              <a:t>A</a:t>
            </a:r>
            <a:r>
              <a:rPr lang="zh-CN" altLang="zh-CN" sz="3200" dirty="0" smtClean="0"/>
              <a:t>、李白</a:t>
            </a:r>
            <a:r>
              <a:rPr lang="en-US" altLang="zh-CN" sz="3200" dirty="0" smtClean="0"/>
              <a:t>          B</a:t>
            </a:r>
            <a:r>
              <a:rPr lang="zh-CN" altLang="zh-CN" sz="3200" dirty="0"/>
              <a:t>、杜甫</a:t>
            </a:r>
          </a:p>
        </p:txBody>
      </p:sp>
      <p:sp>
        <p:nvSpPr>
          <p:cNvPr id="7" name="矩形 6"/>
          <p:cNvSpPr/>
          <p:nvPr/>
        </p:nvSpPr>
        <p:spPr>
          <a:xfrm>
            <a:off x="899592" y="5203351"/>
            <a:ext cx="74528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唐</a:t>
            </a:r>
            <a:r>
              <a:rPr lang="en-US" altLang="zh-CN" sz="2800" dirty="0"/>
              <a:t>·</a:t>
            </a:r>
            <a:r>
              <a:rPr lang="zh-CN" altLang="zh-CN" sz="2800" dirty="0"/>
              <a:t>杜甫</a:t>
            </a:r>
            <a:r>
              <a:rPr lang="zh-CN" altLang="zh-CN" sz="2800" dirty="0" smtClean="0"/>
              <a:t>《偶题》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文章</a:t>
            </a:r>
            <a:r>
              <a:rPr lang="zh-CN" altLang="zh-CN" sz="2800" dirty="0"/>
              <a:t>千古事，得失寸心知。作者皆殊列，名声岂浪垂。表达杜甫晚年对诗歌创作的见解，带有总结性质。</a:t>
            </a:r>
          </a:p>
        </p:txBody>
      </p:sp>
      <p:sp>
        <p:nvSpPr>
          <p:cNvPr id="8" name="矩形 7"/>
          <p:cNvSpPr/>
          <p:nvPr/>
        </p:nvSpPr>
        <p:spPr>
          <a:xfrm>
            <a:off x="1097940" y="412613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12" y="104112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15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0399" y="404664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135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生当作人杰，死亦为鬼雄，至今思项羽，不肯过江东。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是谁咏赞项羽的名句</a:t>
            </a:r>
            <a:r>
              <a:rPr lang="zh-CN" altLang="zh-CN" sz="3200" b="1" dirty="0" smtClean="0"/>
              <a:t>？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、辛弃疾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、李清照</a:t>
            </a:r>
          </a:p>
        </p:txBody>
      </p:sp>
      <p:sp>
        <p:nvSpPr>
          <p:cNvPr id="5" name="矩形 4"/>
          <p:cNvSpPr/>
          <p:nvPr/>
        </p:nvSpPr>
        <p:spPr>
          <a:xfrm>
            <a:off x="560399" y="2204864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136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为了</a:t>
            </a:r>
            <a:r>
              <a:rPr lang="zh-CN" altLang="zh-CN" sz="3200" b="1" dirty="0"/>
              <a:t>孩子的学习环境而三迁居的是哪个历史故事</a:t>
            </a:r>
            <a:r>
              <a:rPr lang="zh-CN" altLang="zh-CN" sz="3200" b="1" dirty="0" smtClean="0"/>
              <a:t>？</a:t>
            </a:r>
            <a:endParaRPr lang="zh-CN" altLang="zh-CN" sz="3200" dirty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 孟母教</a:t>
            </a:r>
            <a:r>
              <a:rPr lang="zh-CN" altLang="zh-CN" sz="3200" dirty="0" smtClean="0"/>
              <a:t>子</a:t>
            </a:r>
            <a:r>
              <a:rPr lang="en-US" altLang="zh-CN" sz="3200" dirty="0" smtClean="0"/>
              <a:t>    </a:t>
            </a:r>
            <a:r>
              <a:rPr lang="en-US" altLang="zh-CN" sz="3200" dirty="0"/>
              <a:t>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举案齐眉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C</a:t>
            </a:r>
            <a:r>
              <a:rPr lang="zh-CN" altLang="zh-CN" sz="3200" dirty="0"/>
              <a:t>、 岳母刺字</a:t>
            </a:r>
          </a:p>
        </p:txBody>
      </p:sp>
      <p:sp>
        <p:nvSpPr>
          <p:cNvPr id="6" name="矩形 5"/>
          <p:cNvSpPr/>
          <p:nvPr/>
        </p:nvSpPr>
        <p:spPr>
          <a:xfrm>
            <a:off x="581246" y="4266967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137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陛下</a:t>
            </a:r>
            <a:r>
              <a:rPr lang="zh-CN" altLang="zh-CN" sz="3200" b="1" dirty="0"/>
              <a:t>是古时对君王的尊称，其中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陛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的意思是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A</a:t>
            </a:r>
            <a:r>
              <a:rPr lang="zh-CN" altLang="zh-CN" sz="3200" dirty="0"/>
              <a:t>、 宫殿的</a:t>
            </a:r>
            <a:r>
              <a:rPr lang="zh-CN" altLang="zh-CN" sz="3200" dirty="0" smtClean="0"/>
              <a:t>台阶</a:t>
            </a:r>
            <a:r>
              <a:rPr lang="en-US" altLang="zh-CN" sz="3200" dirty="0" smtClean="0"/>
              <a:t>    </a:t>
            </a:r>
            <a:r>
              <a:rPr lang="en-US" altLang="zh-CN" sz="3200" dirty="0"/>
              <a:t>B</a:t>
            </a:r>
            <a:r>
              <a:rPr lang="zh-CN" altLang="zh-CN" sz="3200" dirty="0"/>
              <a:t>、天的</a:t>
            </a:r>
            <a:r>
              <a:rPr lang="zh-CN" altLang="zh-CN" sz="3200" dirty="0" smtClean="0"/>
              <a:t>别称</a:t>
            </a:r>
            <a:r>
              <a:rPr lang="en-US" altLang="zh-CN" sz="3200" dirty="0" smtClean="0"/>
              <a:t>   </a:t>
            </a:r>
            <a:r>
              <a:rPr lang="en-US" altLang="zh-CN" sz="3200" dirty="0"/>
              <a:t>C</a:t>
            </a:r>
            <a:r>
              <a:rPr lang="zh-CN" altLang="zh-CN" sz="3200" dirty="0"/>
              <a:t>、玉玺</a:t>
            </a:r>
          </a:p>
        </p:txBody>
      </p:sp>
      <p:sp>
        <p:nvSpPr>
          <p:cNvPr id="7" name="矩形 6"/>
          <p:cNvSpPr/>
          <p:nvPr/>
        </p:nvSpPr>
        <p:spPr>
          <a:xfrm>
            <a:off x="8100392" y="897106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9832" y="265114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53817" y="4759409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A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2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405" y="405969"/>
            <a:ext cx="8136904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200" b="1" dirty="0" smtClean="0"/>
              <a:t>138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下面哪个剧种被称为</a:t>
            </a:r>
            <a:r>
              <a:rPr lang="en-US" altLang="zh-CN" sz="3200" b="1" dirty="0" smtClean="0"/>
              <a:t>“</a:t>
            </a:r>
            <a:r>
              <a:rPr lang="zh-CN" altLang="zh-CN" sz="3200" b="1" dirty="0" smtClean="0"/>
              <a:t>中国百戏之师</a:t>
            </a:r>
            <a:r>
              <a:rPr lang="en-US" altLang="zh-CN" sz="3200" b="1" dirty="0" smtClean="0"/>
              <a:t>”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ts val="3500"/>
              </a:lnSpc>
            </a:pPr>
            <a:endParaRPr lang="zh-CN" altLang="zh-CN" sz="3200" b="1" dirty="0" smtClean="0"/>
          </a:p>
          <a:p>
            <a:pPr>
              <a:lnSpc>
                <a:spcPts val="35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 smtClean="0"/>
              <a:t>、京剧</a:t>
            </a:r>
            <a:r>
              <a:rPr lang="en-US" altLang="zh-CN" sz="3200" dirty="0" smtClean="0"/>
              <a:t>    B</a:t>
            </a:r>
            <a:r>
              <a:rPr lang="zh-CN" altLang="zh-CN" sz="3200" dirty="0" smtClean="0"/>
              <a:t>、黄梅戏</a:t>
            </a:r>
            <a:r>
              <a:rPr lang="en-US" altLang="zh-CN" sz="3200" dirty="0" smtClean="0"/>
              <a:t>    C</a:t>
            </a:r>
            <a:r>
              <a:rPr lang="zh-CN" altLang="zh-CN" sz="3200" dirty="0" smtClean="0"/>
              <a:t>、昆曲</a:t>
            </a:r>
            <a:r>
              <a:rPr lang="en-US" altLang="zh-CN" sz="3200" dirty="0" smtClean="0"/>
              <a:t> D</a:t>
            </a:r>
            <a:r>
              <a:rPr lang="zh-CN" altLang="zh-CN" sz="3200" dirty="0" smtClean="0"/>
              <a:t>、越剧</a:t>
            </a:r>
            <a:endParaRPr lang="zh-CN" altLang="zh-CN" sz="3200" dirty="0"/>
          </a:p>
        </p:txBody>
      </p:sp>
      <p:sp>
        <p:nvSpPr>
          <p:cNvPr id="5" name="矩形 4"/>
          <p:cNvSpPr/>
          <p:nvPr/>
        </p:nvSpPr>
        <p:spPr>
          <a:xfrm>
            <a:off x="724429" y="1844824"/>
            <a:ext cx="77048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dirty="0" smtClean="0"/>
              <a:t>          </a:t>
            </a:r>
            <a:r>
              <a:rPr lang="zh-CN" altLang="zh-CN" sz="2600" dirty="0" smtClean="0"/>
              <a:t>昆曲</a:t>
            </a:r>
            <a:r>
              <a:rPr lang="zh-CN" altLang="zh-CN" sz="2600" dirty="0"/>
              <a:t>，又称昆剧、昆腔、昆山腔，是中国最古老的剧种之一，也是中国传统文化艺术中的珍品。昆曲发源于公元</a:t>
            </a:r>
            <a:r>
              <a:rPr lang="en-US" altLang="zh-CN" sz="2600" dirty="0"/>
              <a:t>14</a:t>
            </a:r>
            <a:r>
              <a:rPr lang="zh-CN" altLang="zh-CN" sz="2600" dirty="0"/>
              <a:t>世纪中国的江苏昆山，后经魏良辅等人的改良而走向全国，自明代中叶独领中国剧坛近三百年，清中叶后衰落。昆曲糅合了唱念做打、舞蹈及武术等，以曲词典雅、行腔宛转、表演细腻著称，被誉为</a:t>
            </a:r>
            <a:r>
              <a:rPr lang="en-US" altLang="zh-CN" sz="2600" dirty="0"/>
              <a:t>“</a:t>
            </a:r>
            <a:r>
              <a:rPr lang="zh-CN" altLang="zh-CN" sz="2600" dirty="0"/>
              <a:t>百戏之祖</a:t>
            </a:r>
            <a:r>
              <a:rPr lang="en-US" altLang="zh-CN" sz="2600" dirty="0"/>
              <a:t>”</a:t>
            </a:r>
            <a:r>
              <a:rPr lang="zh-CN" altLang="zh-CN" sz="2600" dirty="0"/>
              <a:t>。</a:t>
            </a:r>
          </a:p>
          <a:p>
            <a:r>
              <a:rPr lang="en-US" altLang="zh-CN" sz="2600" dirty="0" smtClean="0"/>
              <a:t>         </a:t>
            </a:r>
            <a:r>
              <a:rPr lang="zh-CN" altLang="zh-CN" sz="2600" dirty="0" smtClean="0"/>
              <a:t>越剧</a:t>
            </a:r>
            <a:r>
              <a:rPr lang="en-US" altLang="zh-CN" sz="2600" dirty="0"/>
              <a:t>——</a:t>
            </a:r>
            <a:r>
              <a:rPr lang="zh-CN" altLang="zh-CN" sz="2600" dirty="0"/>
              <a:t>中国五大戏曲剧种之一，全国第二大剧种。越剧长于抒情，以唱为主，声音优美动听，表演真切动人，唯美典雅，极具江南灵秀之气；多以</a:t>
            </a:r>
            <a:r>
              <a:rPr lang="en-US" altLang="zh-CN" sz="2600" dirty="0"/>
              <a:t>“</a:t>
            </a:r>
            <a:r>
              <a:rPr lang="zh-CN" altLang="zh-CN" sz="2600" dirty="0"/>
              <a:t>才子佳人</a:t>
            </a:r>
            <a:r>
              <a:rPr lang="en-US" altLang="zh-CN" sz="2600" dirty="0"/>
              <a:t>”</a:t>
            </a:r>
            <a:r>
              <a:rPr lang="zh-CN" altLang="zh-CN" sz="2600" dirty="0"/>
              <a:t>题材的戏为主，艺术流派纷呈。</a:t>
            </a:r>
          </a:p>
          <a:p>
            <a:r>
              <a:rPr lang="zh-CN" altLang="zh-CN" sz="2600" dirty="0"/>
              <a:t>中国五大戏曲剧：京剧、豫剧、越剧、评剧、黄梅。</a:t>
            </a:r>
          </a:p>
        </p:txBody>
      </p:sp>
      <p:sp>
        <p:nvSpPr>
          <p:cNvPr id="6" name="矩形 5"/>
          <p:cNvSpPr/>
          <p:nvPr/>
        </p:nvSpPr>
        <p:spPr>
          <a:xfrm>
            <a:off x="8152680" y="376508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C</a:t>
            </a:r>
            <a:r>
              <a:rPr lang="zh-CN" altLang="zh-CN" sz="3200" dirty="0"/>
              <a:t>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9305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04664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139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我国</a:t>
            </a:r>
            <a:r>
              <a:rPr lang="zh-CN" altLang="zh-CN" sz="3200" b="1" dirty="0"/>
              <a:t>现在存最早的兵书是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《孙子兵法》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B</a:t>
            </a:r>
            <a:r>
              <a:rPr lang="zh-CN" altLang="zh-CN" sz="3200" dirty="0"/>
              <a:t>、《孙膑兵法》</a:t>
            </a:r>
          </a:p>
        </p:txBody>
      </p:sp>
      <p:sp>
        <p:nvSpPr>
          <p:cNvPr id="5" name="矩形 4"/>
          <p:cNvSpPr/>
          <p:nvPr/>
        </p:nvSpPr>
        <p:spPr>
          <a:xfrm>
            <a:off x="395536" y="2348880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140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唐诗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东边日出西边雨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的下一句是</a:t>
            </a:r>
            <a:r>
              <a:rPr lang="zh-CN" altLang="zh-CN" sz="3200" b="1" dirty="0" smtClean="0"/>
              <a:t>：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A</a:t>
            </a:r>
            <a:r>
              <a:rPr lang="zh-CN" altLang="zh-CN" sz="3200" dirty="0"/>
              <a:t>、 道是无晴还有晴 </a:t>
            </a:r>
            <a:r>
              <a:rPr lang="en-US" altLang="zh-CN" sz="3200" dirty="0" smtClean="0"/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B</a:t>
            </a:r>
            <a:r>
              <a:rPr lang="zh-CN" altLang="zh-CN" sz="3200" dirty="0"/>
              <a:t>、也无风雨也无晴</a:t>
            </a:r>
          </a:p>
        </p:txBody>
      </p:sp>
      <p:sp>
        <p:nvSpPr>
          <p:cNvPr id="6" name="矩形 5"/>
          <p:cNvSpPr/>
          <p:nvPr/>
        </p:nvSpPr>
        <p:spPr>
          <a:xfrm>
            <a:off x="392290" y="4547206"/>
            <a:ext cx="78838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141</a:t>
            </a:r>
            <a:r>
              <a:rPr lang="en-US" altLang="zh-CN" sz="3200" b="1" dirty="0"/>
              <a:t>.</a:t>
            </a:r>
            <a:r>
              <a:rPr lang="en-US" altLang="zh-CN" sz="3200" b="1" dirty="0" smtClean="0"/>
              <a:t>“</a:t>
            </a:r>
            <a:r>
              <a:rPr lang="zh-CN" altLang="zh-CN" sz="3200" b="1" dirty="0"/>
              <a:t>苦心人，无不负，卧薪尝胆，三千越申可吞吴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描写的是谁</a:t>
            </a:r>
            <a:r>
              <a:rPr lang="zh-CN" altLang="zh-CN" sz="3200" b="1" dirty="0" smtClean="0"/>
              <a:t>？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</a:t>
            </a:r>
            <a:r>
              <a:rPr lang="en-US" altLang="zh-CN" sz="3200" dirty="0" smtClean="0"/>
              <a:t>A</a:t>
            </a:r>
            <a:r>
              <a:rPr lang="zh-CN" altLang="zh-CN" sz="3200" dirty="0"/>
              <a:t>、伍子胥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B</a:t>
            </a:r>
            <a:r>
              <a:rPr lang="zh-CN" altLang="zh-CN" sz="3200" dirty="0"/>
              <a:t>、勾践</a:t>
            </a:r>
          </a:p>
        </p:txBody>
      </p:sp>
      <p:sp>
        <p:nvSpPr>
          <p:cNvPr id="7" name="矩形 6"/>
          <p:cNvSpPr/>
          <p:nvPr/>
        </p:nvSpPr>
        <p:spPr>
          <a:xfrm>
            <a:off x="7882116" y="2551838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2240" y="567209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8658" y="5458898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B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548680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142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下面哪句诗的作者离开家的时间更长？</a:t>
            </a:r>
          </a:p>
          <a:p>
            <a:r>
              <a:rPr lang="en-US" altLang="zh-CN" sz="3200" dirty="0" smtClean="0"/>
              <a:t>          A</a:t>
            </a:r>
            <a:r>
              <a:rPr lang="zh-CN" altLang="zh-CN" sz="3200" dirty="0" smtClean="0"/>
              <a:t>、人归落雁后，思发在花前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 B</a:t>
            </a:r>
            <a:r>
              <a:rPr lang="zh-CN" altLang="zh-CN" sz="3200" dirty="0" smtClean="0"/>
              <a:t>、儿童相见不相识，笑问客从何处来</a:t>
            </a:r>
            <a:endParaRPr lang="zh-CN" altLang="zh-CN" sz="3200" dirty="0"/>
          </a:p>
        </p:txBody>
      </p:sp>
      <p:sp>
        <p:nvSpPr>
          <p:cNvPr id="5" name="矩形 4"/>
          <p:cNvSpPr/>
          <p:nvPr/>
        </p:nvSpPr>
        <p:spPr>
          <a:xfrm>
            <a:off x="495016" y="2780928"/>
            <a:ext cx="80374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143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《在水一方》</a:t>
            </a:r>
            <a:r>
              <a:rPr lang="zh-CN" altLang="zh-CN" sz="3200" b="1" dirty="0"/>
              <a:t>的歌词来源于</a:t>
            </a:r>
            <a:r>
              <a:rPr lang="zh-CN" altLang="zh-CN" sz="3200" b="1" dirty="0" smtClean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《诗经》</a:t>
            </a:r>
            <a:r>
              <a:rPr lang="en-US" altLang="zh-CN" sz="3200" dirty="0" smtClean="0"/>
              <a:t>     </a:t>
            </a:r>
            <a:r>
              <a:rPr lang="en-US" altLang="zh-CN" sz="3200" dirty="0"/>
              <a:t>B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《陌上桑》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C</a:t>
            </a:r>
            <a:r>
              <a:rPr lang="zh-CN" altLang="zh-CN" sz="3200" dirty="0"/>
              <a:t>、《楚辞》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D</a:t>
            </a:r>
            <a:r>
              <a:rPr lang="zh-CN" altLang="zh-CN" sz="3200" dirty="0"/>
              <a:t>、《孔雀东南飞》</a:t>
            </a:r>
          </a:p>
        </p:txBody>
      </p:sp>
      <p:sp>
        <p:nvSpPr>
          <p:cNvPr id="6" name="矩形 5"/>
          <p:cNvSpPr/>
          <p:nvPr/>
        </p:nvSpPr>
        <p:spPr>
          <a:xfrm>
            <a:off x="495015" y="4653136"/>
            <a:ext cx="80374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144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我们</a:t>
            </a:r>
            <a:r>
              <a:rPr lang="zh-CN" altLang="zh-CN" sz="3200" b="1" dirty="0"/>
              <a:t>现在所能看到的《兰亭序》是王羲之的真迹吗</a:t>
            </a:r>
            <a:r>
              <a:rPr lang="zh-CN" altLang="zh-CN" sz="3200" b="1" dirty="0" smtClean="0"/>
              <a:t>？</a:t>
            </a:r>
            <a:endParaRPr lang="zh-CN" altLang="zh-CN" sz="3200" b="1" dirty="0"/>
          </a:p>
          <a:p>
            <a:r>
              <a:rPr lang="en-US" altLang="zh-CN" sz="3200" dirty="0" smtClean="0"/>
              <a:t>   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是</a:t>
            </a:r>
            <a:r>
              <a:rPr lang="en-US" altLang="zh-CN" sz="3200" dirty="0" smtClean="0"/>
              <a:t>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、不是</a:t>
            </a:r>
          </a:p>
        </p:txBody>
      </p:sp>
      <p:sp>
        <p:nvSpPr>
          <p:cNvPr id="7" name="矩形 6"/>
          <p:cNvSpPr/>
          <p:nvPr/>
        </p:nvSpPr>
        <p:spPr>
          <a:xfrm>
            <a:off x="6872943" y="278827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7522" y="535693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52312" y="5145578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B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48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6064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145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我国</a:t>
            </a:r>
            <a:r>
              <a:rPr lang="zh-CN" altLang="zh-CN" sz="3200" b="1" dirty="0"/>
              <a:t>古代对于年龄有很多独特的称呼，其中满一百岁被称为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A</a:t>
            </a:r>
            <a:r>
              <a:rPr lang="zh-CN" altLang="zh-CN" sz="3200" dirty="0"/>
              <a:t>、期颐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B</a:t>
            </a:r>
            <a:r>
              <a:rPr lang="zh-CN" altLang="zh-CN" sz="3200" dirty="0"/>
              <a:t>、耄耋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1964353"/>
            <a:ext cx="82089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不满</a:t>
            </a:r>
            <a:r>
              <a:rPr lang="zh-CN" altLang="zh-CN" sz="2400" b="1" dirty="0"/>
              <a:t>周岁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襁褓；</a:t>
            </a:r>
            <a:r>
              <a:rPr lang="en-US" altLang="zh-CN" sz="2400" b="1" dirty="0"/>
              <a:t>2~3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孩提；女孩</a:t>
            </a:r>
            <a:r>
              <a:rPr lang="en-US" altLang="zh-CN" sz="2400" b="1" dirty="0"/>
              <a:t>7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髫年；男孩</a:t>
            </a:r>
            <a:r>
              <a:rPr lang="en-US" altLang="zh-CN" sz="2400" b="1" dirty="0"/>
              <a:t>8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龆年；幼年泛称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总角；</a:t>
            </a:r>
            <a:r>
              <a:rPr lang="en-US" altLang="zh-CN" sz="2400" b="1" dirty="0"/>
              <a:t>10</a:t>
            </a:r>
            <a:r>
              <a:rPr lang="zh-CN" altLang="zh-CN" sz="2400" b="1" dirty="0"/>
              <a:t>岁以下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黄口；</a:t>
            </a:r>
            <a:r>
              <a:rPr lang="en-US" altLang="zh-CN" sz="2400" b="1" dirty="0"/>
              <a:t>13~15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舞勺之年；</a:t>
            </a:r>
            <a:r>
              <a:rPr lang="en-US" altLang="zh-CN" sz="2400" b="1" dirty="0"/>
              <a:t>15~20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舞象之年；</a:t>
            </a:r>
            <a:r>
              <a:rPr lang="en-US" altLang="zh-CN" sz="2400" b="1" dirty="0"/>
              <a:t>12</a:t>
            </a:r>
            <a:r>
              <a:rPr lang="zh-CN" altLang="zh-CN" sz="2400" b="1" dirty="0"/>
              <a:t>岁（女）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金钗之年；</a:t>
            </a:r>
            <a:r>
              <a:rPr lang="en-US" altLang="zh-CN" sz="2400" b="1" dirty="0"/>
              <a:t>13</a:t>
            </a:r>
            <a:r>
              <a:rPr lang="zh-CN" altLang="zh-CN" sz="2400" b="1" dirty="0"/>
              <a:t>岁（女）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豆蔻年华，</a:t>
            </a:r>
            <a:r>
              <a:rPr lang="en-US" altLang="zh-CN" sz="2400" b="1" dirty="0"/>
              <a:t>15</a:t>
            </a:r>
            <a:r>
              <a:rPr lang="zh-CN" altLang="zh-CN" sz="2400" b="1" dirty="0"/>
              <a:t>岁（女）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及笄之年；</a:t>
            </a:r>
            <a:r>
              <a:rPr lang="en-US" altLang="zh-CN" sz="2400" b="1" dirty="0"/>
              <a:t>16</a:t>
            </a:r>
            <a:r>
              <a:rPr lang="zh-CN" altLang="zh-CN" sz="2400" b="1" dirty="0"/>
              <a:t>岁（女）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破瓜年华、碧玉年华；</a:t>
            </a:r>
            <a:r>
              <a:rPr lang="en-US" altLang="zh-CN" sz="2400" b="1" dirty="0"/>
              <a:t>20</a:t>
            </a:r>
            <a:r>
              <a:rPr lang="zh-CN" altLang="zh-CN" sz="2400" b="1" dirty="0"/>
              <a:t>岁（女）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桃李年华；</a:t>
            </a:r>
            <a:r>
              <a:rPr lang="en-US" altLang="zh-CN" sz="2400" b="1" dirty="0"/>
              <a:t>24</a:t>
            </a:r>
            <a:r>
              <a:rPr lang="zh-CN" altLang="zh-CN" sz="2400" b="1" dirty="0"/>
              <a:t>岁（女）花信年华；至出嫁</a:t>
            </a:r>
            <a:r>
              <a:rPr lang="en-US" altLang="zh-CN" sz="2400" b="1" dirty="0"/>
              <a:t>—— </a:t>
            </a:r>
            <a:r>
              <a:rPr lang="zh-CN" altLang="zh-CN" sz="2400" b="1" dirty="0"/>
              <a:t>梅之年；至</a:t>
            </a:r>
            <a:r>
              <a:rPr lang="en-US" altLang="zh-CN" sz="2400" b="1" dirty="0"/>
              <a:t>30</a:t>
            </a:r>
            <a:r>
              <a:rPr lang="zh-CN" altLang="zh-CN" sz="2400" b="1" dirty="0"/>
              <a:t>岁（女）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半老徐娘；</a:t>
            </a:r>
            <a:r>
              <a:rPr lang="en-US" altLang="zh-CN" sz="2400" b="1" dirty="0"/>
              <a:t>20</a:t>
            </a:r>
            <a:r>
              <a:rPr lang="zh-CN" altLang="zh-CN" sz="2400" b="1" dirty="0"/>
              <a:t>岁（男）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弱冠；</a:t>
            </a:r>
            <a:r>
              <a:rPr lang="en-US" altLang="zh-CN" sz="2400" b="1" dirty="0"/>
              <a:t>30</a:t>
            </a:r>
            <a:r>
              <a:rPr lang="zh-CN" altLang="zh-CN" sz="2400" b="1" dirty="0"/>
              <a:t>岁（男）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而立之年；</a:t>
            </a:r>
            <a:r>
              <a:rPr lang="en-US" altLang="zh-CN" sz="2400" b="1" dirty="0"/>
              <a:t>40</a:t>
            </a:r>
            <a:r>
              <a:rPr lang="zh-CN" altLang="zh-CN" sz="2400" b="1" dirty="0"/>
              <a:t>岁（男）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不惑之年、强壮之年；</a:t>
            </a:r>
            <a:r>
              <a:rPr lang="en-US" altLang="zh-CN" sz="2400" b="1" dirty="0"/>
              <a:t>50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年逾半百、知非之年、知命之年、艾服之年、大衍之年；</a:t>
            </a:r>
            <a:r>
              <a:rPr lang="en-US" altLang="zh-CN" sz="2400" b="1" dirty="0"/>
              <a:t>60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花甲、平头甲子、耳顺之年、杖乡之年；</a:t>
            </a:r>
            <a:r>
              <a:rPr lang="en-US" altLang="zh-CN" sz="2400" b="1" dirty="0"/>
              <a:t>70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古稀、杖国之年、致事之年、致政之年；</a:t>
            </a:r>
            <a:r>
              <a:rPr lang="en-US" altLang="zh-CN" sz="2400" b="1" dirty="0"/>
              <a:t>80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杖朝之年；</a:t>
            </a:r>
            <a:r>
              <a:rPr lang="en-US" altLang="zh-CN" sz="2400" b="1" dirty="0"/>
              <a:t>80~90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耄耋之年；</a:t>
            </a:r>
            <a:r>
              <a:rPr lang="en-US" altLang="zh-CN" sz="2400" b="1" dirty="0"/>
              <a:t>90</a:t>
            </a:r>
            <a:r>
              <a:rPr lang="zh-CN" altLang="zh-CN" sz="2400" b="1" dirty="0"/>
              <a:t>岁鲐背之年；</a:t>
            </a:r>
            <a:r>
              <a:rPr lang="en-US" altLang="zh-CN" sz="2400" b="1" dirty="0"/>
              <a:t>100</a:t>
            </a:r>
            <a:r>
              <a:rPr lang="zh-CN" altLang="zh-CN" sz="2400" b="1" dirty="0"/>
              <a:t>岁</a:t>
            </a:r>
            <a:r>
              <a:rPr lang="en-US" altLang="zh-CN" sz="2400" b="1" dirty="0"/>
              <a:t>——</a:t>
            </a:r>
            <a:r>
              <a:rPr lang="zh-CN" altLang="zh-CN" sz="2400" b="1" dirty="0"/>
              <a:t>期颐。</a:t>
            </a:r>
          </a:p>
        </p:txBody>
      </p:sp>
      <p:sp>
        <p:nvSpPr>
          <p:cNvPr id="4" name="矩形 3"/>
          <p:cNvSpPr/>
          <p:nvPr/>
        </p:nvSpPr>
        <p:spPr>
          <a:xfrm>
            <a:off x="4499992" y="75309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81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017" y="476672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/>
              <a:t>146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舞狮</a:t>
            </a:r>
            <a:r>
              <a:rPr lang="zh-CN" altLang="zh-CN" sz="3200" b="1" dirty="0"/>
              <a:t>是我国优秀的民间艺术，有南狮和北狮之分，其中狮头以刘备、关羽、张飞等三国人物的戏曲脸谱来打造的是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/>
              <a:t> </a:t>
            </a:r>
            <a:r>
              <a:rPr lang="en-US" altLang="zh-CN" sz="3200" dirty="0" smtClean="0"/>
              <a:t>    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  A</a:t>
            </a:r>
            <a:r>
              <a:rPr lang="zh-CN" altLang="zh-CN" sz="3200" dirty="0"/>
              <a:t>、南狮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 B</a:t>
            </a:r>
            <a:r>
              <a:rPr lang="zh-CN" altLang="zh-CN" sz="3200" dirty="0"/>
              <a:t>、北狮</a:t>
            </a:r>
          </a:p>
        </p:txBody>
      </p:sp>
      <p:sp>
        <p:nvSpPr>
          <p:cNvPr id="4" name="矩形 3"/>
          <p:cNvSpPr/>
          <p:nvPr/>
        </p:nvSpPr>
        <p:spPr>
          <a:xfrm>
            <a:off x="7020272" y="207711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03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60648"/>
            <a:ext cx="84249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  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北</a:t>
            </a:r>
            <a:r>
              <a:rPr lang="zh-CN" altLang="zh-CN" sz="2400" b="1" dirty="0">
                <a:solidFill>
                  <a:srgbClr val="FF0000"/>
                </a:solidFill>
              </a:rPr>
              <a:t>狮</a:t>
            </a:r>
            <a:r>
              <a:rPr lang="zh-CN" altLang="zh-CN" sz="2400" dirty="0"/>
              <a:t>的造型酷似真狮，狮头较为简单，全身披金黄色毛。舞狮者</a:t>
            </a:r>
            <a:r>
              <a:rPr lang="en-US" altLang="zh-CN" sz="2400" dirty="0"/>
              <a:t>(</a:t>
            </a:r>
            <a:r>
              <a:rPr lang="zh-CN" altLang="zh-CN" sz="2400" dirty="0"/>
              <a:t>一般二人舞一头</a:t>
            </a:r>
            <a:r>
              <a:rPr lang="en-US" altLang="zh-CN" sz="2400" dirty="0"/>
              <a:t>)</a:t>
            </a:r>
            <a:r>
              <a:rPr lang="zh-CN" altLang="zh-CN" sz="2400" dirty="0"/>
              <a:t>的裤子，鞋都会披上毛，未舞看起来已经是维肖维妙的狮子。狮头上有红结者为雄狮，有绿结者为雌性。北狮表现灵活的动作，与南狮着重威猛不同。舞动则是以扑、跌、翻、滚、跳跃、擦痒等动作为主。</a:t>
            </a:r>
          </a:p>
          <a:p>
            <a:r>
              <a:rPr lang="en-US" altLang="zh-CN" sz="2400" dirty="0" smtClean="0"/>
              <a:t>          </a:t>
            </a:r>
            <a:r>
              <a:rPr lang="zh-CN" altLang="zh-CN" sz="2400" dirty="0" smtClean="0"/>
              <a:t>北</a:t>
            </a:r>
            <a:r>
              <a:rPr lang="zh-CN" altLang="zh-CN" sz="2400" dirty="0"/>
              <a:t>狮一般是雌雄成对出现；由装扮成武士的主人前领。有时一对北狮会配一对小北狮，小狮戏弄大狮，大狮弄儿为乐，尽显天伦。北狮表演较为接近杂耍。配乐方面，以京钹、京锣、京鼓为主</a:t>
            </a:r>
            <a:r>
              <a:rPr lang="zh-CN" altLang="zh-CN" sz="2400" dirty="0" smtClean="0"/>
              <a:t>。</a:t>
            </a:r>
            <a:endParaRPr lang="zh-CN" altLang="zh-CN" sz="2400" dirty="0"/>
          </a:p>
          <a:p>
            <a:r>
              <a:rPr lang="en-US" altLang="zh-CN" sz="2400" dirty="0" smtClean="0"/>
              <a:t>  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南</a:t>
            </a:r>
            <a:r>
              <a:rPr lang="zh-CN" altLang="zh-CN" sz="2400" b="1" dirty="0">
                <a:solidFill>
                  <a:srgbClr val="FF0000"/>
                </a:solidFill>
              </a:rPr>
              <a:t>狮</a:t>
            </a:r>
            <a:r>
              <a:rPr lang="zh-CN" altLang="zh-CN" sz="2400" dirty="0"/>
              <a:t>又称醒狮，造型较为威猛，舞动时注重马步。南狮主要是靠舞者的动作表现出威猛的狮子型态，一般只会二人舞一头。狮头以戏曲面谱作鉴，色彩艳丽，制造考究；眼帘，嘴都可动。严格来说，南狮的狮头不太像是狮子头，有人甚至认为南狮较为接近年兽。南狮的狮头还有一只角，传闻以前会用铁做，以应付舞狮时经常出现的武斗。传统上，南狮狮头有「刘备」、「关羽」、「张飞」之分。三种狮头，不单颜色，装饰不同，舞法亦跟据三个古人的性格而异。</a:t>
            </a:r>
          </a:p>
        </p:txBody>
      </p:sp>
    </p:spTree>
    <p:extLst>
      <p:ext uri="{BB962C8B-B14F-4D97-AF65-F5344CB8AC3E}">
        <p14:creationId xmlns:p14="http://schemas.microsoft.com/office/powerpoint/2010/main" val="273007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48680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147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文人</a:t>
            </a:r>
            <a:r>
              <a:rPr lang="zh-CN" altLang="zh-CN" sz="3200" b="1" dirty="0"/>
              <a:t>对各种植物有自己的偏爱，陶渊明喜爱菊花，北宋文豪苏东坡则说过：宁可食无肉，不可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 A</a:t>
            </a:r>
            <a:r>
              <a:rPr lang="zh-CN" altLang="zh-CN" sz="3200" dirty="0"/>
              <a:t>、 居无松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B</a:t>
            </a:r>
            <a:r>
              <a:rPr lang="zh-CN" altLang="zh-CN" sz="3200" dirty="0"/>
              <a:t>、居无竹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C</a:t>
            </a:r>
            <a:r>
              <a:rPr lang="zh-CN" altLang="zh-CN" sz="3200" dirty="0"/>
              <a:t>、居无梅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D</a:t>
            </a:r>
            <a:r>
              <a:rPr lang="zh-CN" altLang="zh-CN" sz="3200" dirty="0"/>
              <a:t>、居无菊</a:t>
            </a:r>
          </a:p>
        </p:txBody>
      </p:sp>
      <p:sp>
        <p:nvSpPr>
          <p:cNvPr id="3" name="矩形 2"/>
          <p:cNvSpPr/>
          <p:nvPr/>
        </p:nvSpPr>
        <p:spPr>
          <a:xfrm>
            <a:off x="664251" y="3573016"/>
            <a:ext cx="80122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148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唐朝</a:t>
            </a:r>
            <a:r>
              <a:rPr lang="zh-CN" altLang="zh-CN" sz="3200" b="1" dirty="0"/>
              <a:t>文宗御封的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三绝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指的是李白的诗歌、张旭的草书和</a:t>
            </a:r>
            <a:r>
              <a:rPr lang="zh-CN" altLang="zh-CN" sz="3200" b="1" dirty="0" smtClean="0"/>
              <a:t>：</a:t>
            </a:r>
            <a:endParaRPr lang="en-US" altLang="zh-CN" sz="3200" b="1" dirty="0" smtClean="0"/>
          </a:p>
          <a:p>
            <a:r>
              <a:rPr lang="en-US" altLang="zh-CN" sz="3200" dirty="0" smtClean="0"/>
              <a:t>     A</a:t>
            </a:r>
            <a:r>
              <a:rPr lang="zh-CN" altLang="zh-CN" sz="3200" dirty="0"/>
              <a:t>、裴旻的剑舞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</a:t>
            </a:r>
          </a:p>
          <a:p>
            <a:r>
              <a:rPr lang="en-US" altLang="zh-CN" sz="3200" dirty="0" smtClean="0"/>
              <a:t>     B</a:t>
            </a:r>
            <a:r>
              <a:rPr lang="zh-CN" altLang="zh-CN" sz="3200" dirty="0"/>
              <a:t>、公孙大娘的舞蹈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 C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吴道子的画</a:t>
            </a:r>
          </a:p>
        </p:txBody>
      </p:sp>
      <p:sp>
        <p:nvSpPr>
          <p:cNvPr id="4" name="矩形 3"/>
          <p:cNvSpPr/>
          <p:nvPr/>
        </p:nvSpPr>
        <p:spPr>
          <a:xfrm>
            <a:off x="3563888" y="1533564"/>
            <a:ext cx="1257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B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0702" y="4077072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>
                <a:solidFill>
                  <a:prstClr val="black"/>
                </a:solidFill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</a:rPr>
              <a:t>A</a:t>
            </a:r>
            <a:r>
              <a:rPr lang="zh-CN" altLang="zh-CN" sz="3200" dirty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92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2696"/>
            <a:ext cx="81369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149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天干地支</a:t>
            </a:r>
            <a:r>
              <a:rPr lang="zh-CN" altLang="zh-CN" sz="3200" b="1" dirty="0"/>
              <a:t>纪年始于汉代，请问这种纪年是以哪一天为起点的</a:t>
            </a:r>
            <a:r>
              <a:rPr lang="zh-CN" altLang="zh-CN" sz="3200" b="1" dirty="0" smtClean="0"/>
              <a:t>？</a:t>
            </a:r>
            <a:endParaRPr lang="en-US" altLang="zh-CN" sz="3200" dirty="0"/>
          </a:p>
          <a:p>
            <a:r>
              <a:rPr lang="en-US" altLang="zh-CN" sz="3200" dirty="0" smtClean="0"/>
              <a:t>     A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除夕</a:t>
            </a:r>
            <a:r>
              <a:rPr lang="en-US" altLang="zh-CN" sz="3200" dirty="0" smtClean="0"/>
              <a:t>        </a:t>
            </a:r>
            <a:r>
              <a:rPr lang="en-US" altLang="zh-CN" sz="3200" dirty="0"/>
              <a:t>B</a:t>
            </a:r>
            <a:r>
              <a:rPr lang="zh-CN" altLang="zh-CN" sz="3200" dirty="0"/>
              <a:t>、正月初一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C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立春</a:t>
            </a:r>
            <a:r>
              <a:rPr lang="en-US" altLang="zh-CN" sz="3200" dirty="0" smtClean="0"/>
              <a:t>        </a:t>
            </a:r>
            <a:r>
              <a:rPr lang="en-US" altLang="zh-CN" sz="3200" dirty="0"/>
              <a:t>D</a:t>
            </a:r>
            <a:r>
              <a:rPr lang="zh-CN" altLang="zh-CN" sz="3200" dirty="0"/>
              <a:t>、春分</a:t>
            </a:r>
          </a:p>
        </p:txBody>
      </p:sp>
      <p:sp>
        <p:nvSpPr>
          <p:cNvPr id="3" name="矩形 2"/>
          <p:cNvSpPr/>
          <p:nvPr/>
        </p:nvSpPr>
        <p:spPr>
          <a:xfrm>
            <a:off x="567025" y="3356992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150</a:t>
            </a:r>
            <a:r>
              <a:rPr lang="en-US" altLang="zh-CN" sz="3200" b="1" dirty="0"/>
              <a:t>.</a:t>
            </a:r>
            <a:r>
              <a:rPr lang="zh-CN" altLang="zh-CN" sz="3200" b="1" dirty="0" smtClean="0"/>
              <a:t>王实甫</a:t>
            </a:r>
            <a:r>
              <a:rPr lang="zh-CN" altLang="zh-CN" sz="3200" b="1" dirty="0"/>
              <a:t>在《西厢记》中写道：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淋漓襟袖啼红泪，比司马青衫更湿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，其中</a:t>
            </a:r>
            <a:r>
              <a:rPr lang="en-US" altLang="zh-CN" sz="3200" b="1" dirty="0"/>
              <a:t>“</a:t>
            </a:r>
            <a:r>
              <a:rPr lang="zh-CN" altLang="zh-CN" sz="3200" b="1" dirty="0"/>
              <a:t>司马青衫</a:t>
            </a:r>
            <a:r>
              <a:rPr lang="en-US" altLang="zh-CN" sz="3200" b="1" dirty="0"/>
              <a:t>”</a:t>
            </a:r>
            <a:r>
              <a:rPr lang="zh-CN" altLang="zh-CN" sz="3200" b="1" dirty="0"/>
              <a:t>指的是</a:t>
            </a:r>
            <a:r>
              <a:rPr lang="zh-CN" altLang="zh-CN" sz="3200" b="1" dirty="0" smtClean="0"/>
              <a:t>：</a:t>
            </a:r>
            <a:endParaRPr lang="zh-CN" altLang="zh-CN" sz="3200" b="1" dirty="0"/>
          </a:p>
          <a:p>
            <a:r>
              <a:rPr lang="en-US" altLang="zh-CN" sz="3200" dirty="0" smtClean="0"/>
              <a:t>    A</a:t>
            </a:r>
            <a:r>
              <a:rPr lang="zh-CN" altLang="zh-CN" sz="3200" dirty="0"/>
              <a:t>、 司马相如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B</a:t>
            </a:r>
            <a:r>
              <a:rPr lang="zh-CN" altLang="zh-CN" sz="3200" dirty="0"/>
              <a:t>、崔莺莺</a:t>
            </a:r>
            <a:r>
              <a:rPr lang="en-US" altLang="zh-CN" sz="3200" dirty="0"/>
              <a:t> </a:t>
            </a:r>
            <a:endParaRPr lang="en-US" altLang="zh-CN" sz="3200" dirty="0" smtClean="0"/>
          </a:p>
          <a:p>
            <a:r>
              <a:rPr lang="en-US" altLang="zh-CN" sz="3200" dirty="0" smtClean="0"/>
              <a:t>    C</a:t>
            </a:r>
            <a:r>
              <a:rPr lang="zh-CN" altLang="zh-CN" sz="3200" dirty="0"/>
              <a:t>、</a:t>
            </a:r>
            <a:r>
              <a:rPr lang="zh-CN" altLang="zh-CN" sz="3200" dirty="0" smtClean="0"/>
              <a:t>白居易</a:t>
            </a:r>
            <a:r>
              <a:rPr lang="en-US" altLang="zh-CN" sz="3200" dirty="0" smtClean="0"/>
              <a:t>            </a:t>
            </a:r>
            <a:r>
              <a:rPr lang="en-US" altLang="zh-CN" sz="3200" dirty="0"/>
              <a:t>D</a:t>
            </a:r>
            <a:r>
              <a:rPr lang="zh-CN" altLang="zh-CN" sz="3200" dirty="0"/>
              <a:t>、 杜甫</a:t>
            </a:r>
          </a:p>
        </p:txBody>
      </p:sp>
      <p:sp>
        <p:nvSpPr>
          <p:cNvPr id="4" name="矩形 3"/>
          <p:cNvSpPr/>
          <p:nvPr/>
        </p:nvSpPr>
        <p:spPr>
          <a:xfrm>
            <a:off x="2717646" y="4341876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18901" y="1149545"/>
            <a:ext cx="123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dirty="0" smtClean="0">
                <a:solidFill>
                  <a:prstClr val="black"/>
                </a:solidFill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</a:rPr>
              <a:t>C</a:t>
            </a:r>
            <a:r>
              <a:rPr lang="zh-CN" altLang="zh-CN" sz="3200" dirty="0" smtClean="0">
                <a:solidFill>
                  <a:prstClr val="black"/>
                </a:solidFill>
              </a:rPr>
              <a:t>）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71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龙腾四海">
    <a:dk1>
      <a:sysClr val="windowText" lastClr="000000"/>
    </a:dk1>
    <a:lt1>
      <a:sysClr val="window" lastClr="FFFFFF"/>
    </a:lt1>
    <a:dk2>
      <a:srgbClr val="001B36"/>
    </a:dk2>
    <a:lt2>
      <a:srgbClr val="EDF8FE"/>
    </a:lt2>
    <a:accent1>
      <a:srgbClr val="477AB1"/>
    </a:accent1>
    <a:accent2>
      <a:srgbClr val="51848E"/>
    </a:accent2>
    <a:accent3>
      <a:srgbClr val="7B9B57"/>
    </a:accent3>
    <a:accent4>
      <a:srgbClr val="8B8D8C"/>
    </a:accent4>
    <a:accent5>
      <a:srgbClr val="8B7396"/>
    </a:accent5>
    <a:accent6>
      <a:srgbClr val="E89A53"/>
    </a:accent6>
    <a:hlink>
      <a:srgbClr val="008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610</TotalTime>
  <Words>14869</Words>
  <Application>Microsoft Office PowerPoint</Application>
  <PresentationFormat>全屏显示(4:3)</PresentationFormat>
  <Paragraphs>953</Paragraphs>
  <Slides>126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126</vt:i4>
      </vt:variant>
    </vt:vector>
  </HeadingPairs>
  <TitlesOfParts>
    <vt:vector size="127" baseType="lpstr">
      <vt:lpstr>龙腾四海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MXC</dc:creator>
  <cp:lastModifiedBy>MXC</cp:lastModifiedBy>
  <cp:revision>63</cp:revision>
  <dcterms:created xsi:type="dcterms:W3CDTF">2015-10-23T11:28:40Z</dcterms:created>
  <dcterms:modified xsi:type="dcterms:W3CDTF">2015-10-26T08:19:48Z</dcterms:modified>
</cp:coreProperties>
</file>