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9.webp" ContentType="image/webp"/>
  <Override PartName="/ppt/media/image20.webp" ContentType="image/webp"/>
  <Override PartName="/ppt/media/image24.webp" ContentType="image/webp"/>
  <Override PartName="/ppt/media/image26.webp" ContentType="image/webp"/>
  <Override PartName="/ppt/media/image28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2" r:id="rId3"/>
  </p:sldMasterIdLst>
  <p:notesMasterIdLst>
    <p:notesMasterId r:id="rId5"/>
  </p:notesMasterIdLst>
  <p:sldIdLst>
    <p:sldId id="257" r:id="rId4"/>
    <p:sldId id="865" r:id="rId6"/>
    <p:sldId id="598" r:id="rId7"/>
    <p:sldId id="599" r:id="rId8"/>
    <p:sldId id="264" r:id="rId9"/>
    <p:sldId id="265" r:id="rId10"/>
    <p:sldId id="273" r:id="rId11"/>
    <p:sldId id="274" r:id="rId12"/>
    <p:sldId id="862" r:id="rId13"/>
    <p:sldId id="866" r:id="rId14"/>
    <p:sldId id="485" r:id="rId15"/>
    <p:sldId id="486" r:id="rId16"/>
    <p:sldId id="278" r:id="rId17"/>
    <p:sldId id="662" r:id="rId18"/>
    <p:sldId id="663" r:id="rId19"/>
    <p:sldId id="664" r:id="rId20"/>
    <p:sldId id="280" r:id="rId21"/>
    <p:sldId id="281" r:id="rId22"/>
    <p:sldId id="282" r:id="rId23"/>
    <p:sldId id="487" r:id="rId24"/>
    <p:sldId id="489" r:id="rId25"/>
    <p:sldId id="285" r:id="rId26"/>
    <p:sldId id="286" r:id="rId27"/>
    <p:sldId id="287" r:id="rId28"/>
    <p:sldId id="665" r:id="rId29"/>
    <p:sldId id="666" r:id="rId30"/>
    <p:sldId id="438" r:id="rId31"/>
    <p:sldId id="755" r:id="rId32"/>
    <p:sldId id="756" r:id="rId33"/>
    <p:sldId id="758" r:id="rId34"/>
    <p:sldId id="759" r:id="rId35"/>
    <p:sldId id="760" r:id="rId36"/>
    <p:sldId id="761" r:id="rId37"/>
    <p:sldId id="762" r:id="rId38"/>
    <p:sldId id="801" r:id="rId39"/>
    <p:sldId id="441" r:id="rId40"/>
    <p:sldId id="716" r:id="rId41"/>
    <p:sldId id="802" r:id="rId42"/>
    <p:sldId id="806" r:id="rId43"/>
    <p:sldId id="803" r:id="rId44"/>
    <p:sldId id="810" r:id="rId45"/>
    <p:sldId id="811" r:id="rId46"/>
    <p:sldId id="982" r:id="rId47"/>
    <p:sldId id="1051" r:id="rId48"/>
    <p:sldId id="867" r:id="rId49"/>
    <p:sldId id="868" r:id="rId50"/>
    <p:sldId id="813" r:id="rId51"/>
    <p:sldId id="943" r:id="rId52"/>
    <p:sldId id="941" r:id="rId53"/>
    <p:sldId id="942" r:id="rId54"/>
    <p:sldId id="984" r:id="rId55"/>
    <p:sldId id="945" r:id="rId56"/>
    <p:sldId id="1055" r:id="rId57"/>
    <p:sldId id="1041" r:id="rId58"/>
    <p:sldId id="1091" r:id="rId59"/>
    <p:sldId id="1093" r:id="rId60"/>
    <p:sldId id="1094" r:id="rId61"/>
    <p:sldId id="1118" r:id="rId62"/>
    <p:sldId id="447" r:id="rId63"/>
    <p:sldId id="1139" r:id="rId64"/>
    <p:sldId id="1143" r:id="rId65"/>
    <p:sldId id="1144" r:id="rId66"/>
    <p:sldId id="1146" r:id="rId67"/>
    <p:sldId id="1147" r:id="rId68"/>
    <p:sldId id="987" r:id="rId69"/>
    <p:sldId id="1008" r:id="rId70"/>
    <p:sldId id="1019" r:id="rId71"/>
    <p:sldId id="1018" r:id="rId72"/>
    <p:sldId id="1014" r:id="rId73"/>
    <p:sldId id="1022" r:id="rId74"/>
    <p:sldId id="1098" r:id="rId75"/>
    <p:sldId id="1099" r:id="rId76"/>
  </p:sldIdLst>
  <p:sldSz cx="12192000" cy="6858000"/>
  <p:notesSz cx="6858000" cy="9144000"/>
  <p:embeddedFontLst>
    <p:embeddedFont>
      <p:font typeface="Calibri" panose="020F0502020204030204" charset="0"/>
      <p:regular r:id="rId81"/>
      <p:bold r:id="rId82"/>
      <p:italic r:id="rId83"/>
      <p:boldItalic r:id="rId84"/>
    </p:embeddedFont>
    <p:embeddedFont>
      <p:font typeface="字魂江南手书" panose="00000500000000000000" charset="-122"/>
      <p:regular r:id="rId85"/>
    </p:embeddedFont>
    <p:embeddedFont>
      <p:font typeface="黑体" panose="02010609060101010101" charset="-122"/>
      <p:regular r:id="rId86"/>
    </p:embeddedFont>
    <p:embeddedFont>
      <p:font typeface="隶书" panose="02010509060101010101" pitchFamily="49" charset="-122"/>
      <p:regular r:id="rId87"/>
    </p:embeddedFont>
    <p:embeddedFont>
      <p:font typeface="楷体" panose="02010609060101010101" charset="-122"/>
      <p:regular r:id="rId88"/>
    </p:embeddedFont>
    <p:embeddedFont>
      <p:font typeface="微软雅黑" panose="020B0503020204020204" charset="-122"/>
      <p:regular r:id="rId89"/>
    </p:embeddedFont>
    <p:embeddedFont>
      <p:font typeface="华文楷体" panose="02010600040101010101" pitchFamily="2" charset="-122"/>
      <p:regular r:id="rId90"/>
    </p:embeddedFont>
    <p:embeddedFont>
      <p:font typeface="SimSun-ExtB" panose="02010609060101010101" charset="-122"/>
      <p:regular r:id="rId91"/>
    </p:embeddedFont>
    <p:embeddedFont>
      <p:font typeface="华文隶书" panose="02010800040101010101" pitchFamily="2" charset="-122"/>
      <p:regular r:id="rId92"/>
    </p:embeddedFont>
  </p:embeddedFontLst>
  <p:custDataLst>
    <p:tags r:id="rId9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0" clrIdx="0"/>
  <p:cmAuthor id="0" name="王笛" initials="" lastIdx="0" clrIdx="0"/>
  <p:cmAuthor id="2" name="作者" initials="A" lastIdx="0" clrIdx="1"/>
  <p:cmAuthor id="3" name="Mia Vida Villanueva" initials="M" lastIdx="0" clrIdx="0"/>
  <p:cmAuthor id="4" name="1206988966@qq.com" initials="1" lastIdx="0" clrIdx="2"/>
  <p:cmAuthor id="5" name="姜伟光" initials="姜" lastIdx="0" clrIdx="0"/>
  <p:cmAuthor id="6" name="lenovo" initials="l" lastIdx="0" clrIdx="2"/>
  <p:cmAuthor id="7" name="Administrator" initials="A" lastIdx="0" clrIdx="3"/>
  <p:cmAuthor id="8" name="宋洁然" initials="宋" lastIdx="0" clrIdx="1"/>
  <p:cmAuthor id="9" name="ming qiu" initials="m" lastIdx="0" clrIdx="1"/>
  <p:cmAuthor id="10" name="houyanan21" initials="h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F779B"/>
    <a:srgbClr val="013761"/>
    <a:srgbClr val="0C476C"/>
    <a:srgbClr val="FFFFFF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6"/>
        <p:guide pos="389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3" Type="http://schemas.openxmlformats.org/officeDocument/2006/relationships/tags" Target="tags/tag213.xml"/><Relationship Id="rId92" Type="http://schemas.openxmlformats.org/officeDocument/2006/relationships/font" Target="fonts/font12.fntdata"/><Relationship Id="rId91" Type="http://schemas.openxmlformats.org/officeDocument/2006/relationships/font" Target="fonts/font11.fntdata"/><Relationship Id="rId90" Type="http://schemas.openxmlformats.org/officeDocument/2006/relationships/font" Target="fonts/font10.fntdata"/><Relationship Id="rId9" Type="http://schemas.openxmlformats.org/officeDocument/2006/relationships/slide" Target="slides/slide5.xml"/><Relationship Id="rId89" Type="http://schemas.openxmlformats.org/officeDocument/2006/relationships/font" Target="fonts/font9.fntdata"/><Relationship Id="rId88" Type="http://schemas.openxmlformats.org/officeDocument/2006/relationships/font" Target="fonts/font8.fntdata"/><Relationship Id="rId87" Type="http://schemas.openxmlformats.org/officeDocument/2006/relationships/font" Target="fonts/font7.fntdata"/><Relationship Id="rId86" Type="http://schemas.openxmlformats.org/officeDocument/2006/relationships/font" Target="fonts/font6.fntdata"/><Relationship Id="rId85" Type="http://schemas.openxmlformats.org/officeDocument/2006/relationships/font" Target="fonts/font5.fntdata"/><Relationship Id="rId84" Type="http://schemas.openxmlformats.org/officeDocument/2006/relationships/font" Target="fonts/font4.fntdata"/><Relationship Id="rId83" Type="http://schemas.openxmlformats.org/officeDocument/2006/relationships/font" Target="fonts/font3.fntdata"/><Relationship Id="rId82" Type="http://schemas.openxmlformats.org/officeDocument/2006/relationships/font" Target="fonts/font2.fntdata"/><Relationship Id="rId81" Type="http://schemas.openxmlformats.org/officeDocument/2006/relationships/font" Target="fonts/font1.fntdata"/><Relationship Id="rId80" Type="http://schemas.openxmlformats.org/officeDocument/2006/relationships/commentAuthors" Target="commentAuthors.xml"/><Relationship Id="rId8" Type="http://schemas.openxmlformats.org/officeDocument/2006/relationships/slide" Target="slides/slide4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小塔莎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dirty="0"/>
              <a:t>小塔莎</a:t>
            </a:r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rtlCol="0" anchor="ctr" anchorCtr="0" compatLnSpc="1"/>
          <a:lstStyle>
            <a:lvl1pPr eaLnBrk="0" hangingPunct="0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rtlCol="0" anchor="ctr" anchorCtr="0" compatLnSpc="1"/>
          <a:lstStyle>
            <a:lvl1pPr eaLnBrk="0" hangingPunct="0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  <p:transition spd="slow" advTm="1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 dirty="0"/>
              <a:t>小塔莎</a:t>
            </a:r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ppt/slides/ppt/slides/ppt/slides/ppt/slides/ppt/slides/ppt/slides/ppt/slides/ppt/slides/ppt/slides/ppt/slides/ppt/slides/ppt/slides/ppt/slides/ppt/slides/ppt/slides/ppt/slides/ppt/slides/ppt/slides/ppt/slides/clipboard/drawings/ppt/slides/ppt/slides/ppt/slides/ppt/slides/ppt/slides/ppt/slides/ppt/slides/ppt/slides/ppt/slides/ppt/slides/ppt/slides/ppt/slides/ppt/slides/ppt/slides/ppt/slides/ppt/slides/ppt/slides/ppt/slides/ppt/slides/clipboard/slides/ppt/slides/ppt/slides/ppt/slides/ppt/slides/ppt/slides/ppt/slides/ppt/media/media2.mp3" TargetMode="External"/><Relationship Id="rId2" Type="http://schemas.openxmlformats.org/officeDocument/2006/relationships/audio" Target="ppt/slides/ppt/slides/ppt/slides/ppt/slides/ppt/slides/ppt/slides/ppt/slides/ppt/slides/ppt/slides/ppt/slides/ppt/slides/ppt/slides/ppt/slides/ppt/slides/ppt/slides/ppt/slides/ppt/slides/ppt/slides/ppt/slides/clipboard/drawings/ppt/slides/ppt/slides/ppt/slides/ppt/slides/ppt/slides/ppt/slides/ppt/slides/ppt/slides/ppt/slides/ppt/slides/ppt/slides/ppt/slides/ppt/slides/ppt/slides/ppt/slides/ppt/slides/ppt/slides/ppt/slides/ppt/slides/clipboard/slides/ppt/slides/ppt/slides/ppt/slides/ppt/slides/ppt/slides/ppt/slides/ppt/media/media2.mp3" TargetMode="Externa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tags" Target="../tags/tag131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tags" Target="../tags/tag133.xml"/><Relationship Id="rId2" Type="http://schemas.openxmlformats.org/officeDocument/2006/relationships/image" Target="../media/image11.jpeg"/><Relationship Id="rId1" Type="http://schemas.openxmlformats.org/officeDocument/2006/relationships/tags" Target="../tags/tag13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tags" Target="../tags/tag135.xml"/><Relationship Id="rId2" Type="http://schemas.openxmlformats.org/officeDocument/2006/relationships/image" Target="../media/image8.png"/><Relationship Id="rId1" Type="http://schemas.openxmlformats.org/officeDocument/2006/relationships/tags" Target="../tags/tag13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tags" Target="../tags/tag136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tags" Target="../tags/tag1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3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0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tags" Target="../tags/tag142.xml"/><Relationship Id="rId3" Type="http://schemas.openxmlformats.org/officeDocument/2006/relationships/image" Target="../media/image16.png"/><Relationship Id="rId2" Type="http://schemas.openxmlformats.org/officeDocument/2006/relationships/tags" Target="../tags/tag141.xml"/><Relationship Id="rId1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4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4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4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50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" Type="http://schemas.openxmlformats.org/officeDocument/2006/relationships/tags" Target="../tags/tag15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54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image" Target="../media/image19.web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webp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9.xml"/><Relationship Id="rId2" Type="http://schemas.openxmlformats.org/officeDocument/2006/relationships/image" Target="../media/image8.png"/><Relationship Id="rId1" Type="http://schemas.openxmlformats.org/officeDocument/2006/relationships/tags" Target="../tags/tag16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0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4.xml"/><Relationship Id="rId1" Type="http://schemas.openxmlformats.org/officeDocument/2006/relationships/image" Target="../media/image24.web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7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tags" Target="../tags/tag176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8.xml"/><Relationship Id="rId2" Type="http://schemas.openxmlformats.org/officeDocument/2006/relationships/image" Target="../media/image8.png"/><Relationship Id="rId1" Type="http://schemas.openxmlformats.org/officeDocument/2006/relationships/tags" Target="../tags/tag17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7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0.xml"/><Relationship Id="rId1" Type="http://schemas.openxmlformats.org/officeDocument/2006/relationships/image" Target="../media/image26.webp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1.xml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4.xml"/><Relationship Id="rId3" Type="http://schemas.openxmlformats.org/officeDocument/2006/relationships/image" Target="../media/image27.jpeg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image" Target="../media/image28.webp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89.xml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tags" Target="../tags/tag202.xml"/><Relationship Id="rId8" Type="http://schemas.openxmlformats.org/officeDocument/2006/relationships/tags" Target="../tags/tag201.xml"/><Relationship Id="rId7" Type="http://schemas.openxmlformats.org/officeDocument/2006/relationships/tags" Target="../tags/tag200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04.xml"/><Relationship Id="rId10" Type="http://schemas.openxmlformats.org/officeDocument/2006/relationships/tags" Target="../tags/tag203.xml"/><Relationship Id="rId1" Type="http://schemas.openxmlformats.org/officeDocument/2006/relationships/tags" Target="../tags/tag19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5.xml"/></Relationships>
</file>

<file path=ppt/slides/_rels/slide7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clipboard/slides/ppt/slides/ppt/slides/ppt/slides/ppt/slides/ppt/slides/ppt/slides/ppt/media/media1.mp3" TargetMode="External"/><Relationship Id="rId2" Type="http://schemas.openxmlformats.org/officeDocument/2006/relationships/audio" Target="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ppt/slides/clipboard/slides/ppt/slides/ppt/slides/ppt/slides/ppt/slides/ppt/slides/ppt/slides/ppt/media/media1.mp3" TargetMode="Externa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小塔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56" y="588168"/>
            <a:ext cx="840582" cy="8405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57780" y="2087245"/>
            <a:ext cx="73996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6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唐</a:t>
            </a:r>
            <a:r>
              <a:rPr lang="en-US" altLang="zh-CN" sz="66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 </a:t>
            </a:r>
            <a:r>
              <a:rPr lang="zh-CN" altLang="en-US" sz="66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诗</a:t>
            </a:r>
            <a:r>
              <a:rPr lang="en-US" altLang="zh-CN" sz="66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 </a:t>
            </a:r>
            <a:r>
              <a:rPr lang="zh-CN" altLang="en-US" sz="66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五</a:t>
            </a:r>
            <a:r>
              <a:rPr lang="en-US" altLang="zh-CN" sz="66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 </a:t>
            </a:r>
            <a:r>
              <a:rPr lang="zh-CN" altLang="en-US" sz="66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首</a:t>
            </a:r>
            <a:endParaRPr lang="zh-CN" altLang="en-US" sz="6600">
              <a:latin typeface="字魂江南手书" panose="00000500000000000000" charset="-122"/>
              <a:ea typeface="字魂江南手书" panose="00000500000000000000" charset="-122"/>
              <a:cs typeface="字魂江南手书" panose="000005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625" y="5851487"/>
            <a:ext cx="1341385" cy="8128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3使至塞上朗读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78860" y="856911"/>
            <a:ext cx="619125" cy="619125"/>
          </a:xfrm>
          <a:prstGeom prst="rect">
            <a:avLst/>
          </a:prstGeom>
        </p:spPr>
      </p:pic>
      <p:sp>
        <p:nvSpPr>
          <p:cNvPr id="7" name="TextBox 1"/>
          <p:cNvSpPr txBox="1"/>
          <p:nvPr/>
        </p:nvSpPr>
        <p:spPr>
          <a:xfrm>
            <a:off x="2200608" y="601326"/>
            <a:ext cx="7187565" cy="4695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使至塞上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王维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单车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欲问边，属国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过居延。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征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蓬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出汉塞，归雁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入胡天。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大漠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孤烟直，长河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落日圆。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萧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关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逢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候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骑，都护</a:t>
            </a:r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燕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然。</a:t>
            </a:r>
            <a:endParaRPr lang="zh-CN" altLang="en-US" sz="36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0535" y="2539431"/>
            <a:ext cx="108712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200">
                <a:solidFill>
                  <a:srgbClr val="FF0000"/>
                </a:solidFill>
                <a:cs typeface="+mn-lt"/>
              </a:rPr>
              <a:t>pénɡ</a:t>
            </a:r>
            <a:endParaRPr lang="zh-CN" altLang="en-US" sz="3200">
              <a:solidFill>
                <a:srgbClr val="FF0000"/>
              </a:solidFill>
              <a:cs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65302" y="4219571"/>
            <a:ext cx="907415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 err="1">
                <a:solidFill>
                  <a:srgbClr val="FF0000"/>
                </a:solidFill>
                <a:cs typeface="+mn-lt"/>
              </a:rPr>
              <a:t>xi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ā</a:t>
            </a:r>
            <a:r>
              <a:rPr lang="en-US" altLang="zh-CN" sz="3200" err="1">
                <a:solidFill>
                  <a:srgbClr val="FF0000"/>
                </a:solidFill>
                <a:cs typeface="+mn-lt"/>
              </a:rPr>
              <a:t>o</a:t>
            </a:r>
            <a:endParaRPr lang="en-US" altLang="zh-CN" sz="3200" err="1">
              <a:solidFill>
                <a:srgbClr val="FF0000"/>
              </a:solidFill>
              <a:cs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78630" y="4218940"/>
            <a:ext cx="948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+mj-cs"/>
                <a:cs typeface="+mj-cs"/>
                <a:sym typeface="+mn-ea"/>
              </a:rPr>
              <a:t>hòu</a:t>
            </a:r>
            <a:endParaRPr lang="zh-CN" altLang="en-US" sz="3200">
              <a:solidFill>
                <a:srgbClr val="FF0000"/>
              </a:solidFill>
              <a:latin typeface="+mj-cs"/>
              <a:cs typeface="+mj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86168" y="4219242"/>
            <a:ext cx="817245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3200">
                <a:solidFill>
                  <a:srgbClr val="FF0000"/>
                </a:solidFill>
                <a:latin typeface="+mj-lt"/>
                <a:cs typeface="+mj-lt"/>
              </a:rPr>
              <a:t>y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lt"/>
              </a:rPr>
              <a:t>ā</a:t>
            </a:r>
            <a:r>
              <a:rPr lang="zh-CN" altLang="en-US" sz="3200">
                <a:solidFill>
                  <a:srgbClr val="FF0000"/>
                </a:solidFill>
                <a:latin typeface="+mj-lt"/>
                <a:cs typeface="+mj-lt"/>
              </a:rPr>
              <a:t>n</a:t>
            </a:r>
            <a:endParaRPr lang="zh-CN" altLang="en-US" sz="3200">
              <a:solidFill>
                <a:srgbClr val="FF0000"/>
              </a:solidFill>
              <a:latin typeface="+mj-lt"/>
              <a:cs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2200608" y="601326"/>
            <a:ext cx="7187565" cy="4695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渡荆门送别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李白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渡远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/荆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门外，来从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楚国游。</a:t>
            </a:r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山随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平野尽，江入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大荒流。</a:t>
            </a:r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月下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飞天镜，云生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结海楼。</a:t>
            </a:r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仍怜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故乡水，万里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送行舟。</a:t>
            </a:r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0640" y="1665671"/>
            <a:ext cx="8382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+mj-cs"/>
                <a:cs typeface="+mj-cs"/>
                <a:sym typeface="+mn-ea"/>
              </a:rPr>
              <a:t>jī</a:t>
            </a:r>
            <a:r>
              <a:rPr lang="zh-CN" altLang="en-US" sz="3200">
                <a:solidFill>
                  <a:srgbClr val="FF0000"/>
                </a:solidFill>
                <a:cs typeface="+mn-lt"/>
              </a:rPr>
              <a:t>nɡ</a:t>
            </a:r>
            <a:endParaRPr lang="zh-CN" altLang="en-US" sz="3200">
              <a:solidFill>
                <a:srgbClr val="FF0000"/>
              </a:solidFill>
              <a:cs typeface="+mn-lt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2052320" y="601345"/>
            <a:ext cx="8832850" cy="4695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钱塘湖春行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白居易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孤山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寺北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贾亭西，水面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初平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云脚低。</a:t>
            </a:r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几处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早莺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争暖树，谁家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新燕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/啄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春泥。</a:t>
            </a:r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乱花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渐欲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迷人眼，浅草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才能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/没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马蹄。</a:t>
            </a:r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最爱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湖东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行不足，绿杨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阴里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白沙堤。</a:t>
            </a:r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03158" y="3346117"/>
            <a:ext cx="7473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cs typeface="+mj-lt"/>
              </a:rPr>
              <a:t>mò</a:t>
            </a:r>
            <a:endParaRPr lang="zh-CN" altLang="en-US" sz="3200">
              <a:solidFill>
                <a:srgbClr val="FF0000"/>
              </a:solidFill>
              <a:cs typeface="+mj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06956" y="2562527"/>
            <a:ext cx="1064260" cy="583565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en-US" altLang="zh-CN" sz="3200">
                <a:solidFill>
                  <a:srgbClr val="FF0000"/>
                </a:solidFill>
                <a:cs typeface="+mj-lt"/>
              </a:rPr>
              <a:t>zhu</a:t>
            </a:r>
            <a:r>
              <a:rPr lang="zh-CN" altLang="en-US" sz="3200">
                <a:solidFill>
                  <a:srgbClr val="FF0000"/>
                </a:solidFill>
                <a:cs typeface="+mj-lt"/>
              </a:rPr>
              <a:t>ó</a:t>
            </a:r>
            <a:endParaRPr lang="zh-CN" altLang="en-US" sz="3200">
              <a:solidFill>
                <a:srgbClr val="FF0000"/>
              </a:solidFill>
              <a:cs typeface="+mj-lt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9920" y="1460500"/>
            <a:ext cx="95935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1.默读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结合课文后面的的阅读提示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关于律诗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内容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抢答关于律诗的知识题。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9920" y="2536825"/>
            <a:ext cx="1081659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①这五首诗分别属于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几言律诗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②律诗一般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几句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?（注意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古诗中每一个逗号算一句。）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③这五首诗的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颔联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颈联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是哪几句?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④律诗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一般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哪几句押韵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⑤这五首诗的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韵脚是什么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?你能找出来吗?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（韵脚是韵文句末押韵的字。）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⑥这五首诗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哪几句对仗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62050" y="465455"/>
            <a:ext cx="85394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任务一：初读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感知，体会格律之美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  <a:p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91870" y="1330960"/>
            <a:ext cx="10908030" cy="44570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1.诗句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字数整齐划一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每句五字或七字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  <a:sym typeface="+mn-ea"/>
              </a:rPr>
              <a:t>简称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  <a:sym typeface="+mn-ea"/>
              </a:rPr>
              <a:t>五律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  <a:sym typeface="+mn-ea"/>
              </a:rPr>
              <a:t>或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楷体" panose="02010609060101010101" charset="-122"/>
                <a:sym typeface="+mn-ea"/>
              </a:rPr>
              <a:t>七律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如“东泉/薄雾望，徙倚/欲何依。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”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2.通常的律诗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每首八句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每两句成一联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共四联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endParaRPr lang="zh-CN" altLang="en-US" sz="32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endParaRPr lang="zh-CN" altLang="en-US" sz="20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东皋薄暮望，徙倚欲何依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首联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树树皆秋色，山山唯落晖。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颔联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牧人驱犊返，猎马带禽归。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颈联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相顾无相识，长歌怀采薇。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尾联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16388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7650" y="260985"/>
            <a:ext cx="60769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4400" b="1">
                <a:solidFill>
                  <a:schemeClr val="tx1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律诗知识</a:t>
            </a:r>
            <a:endParaRPr lang="zh-CN" altLang="zh-CN" sz="4400" b="1" dirty="0"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64970" y="1699260"/>
            <a:ext cx="8377555" cy="29381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3. 一般说来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颔联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lang="zh-CN" altLang="en-US" sz="32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颈联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的上下句应是对仗句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树树皆秋色，山山唯落晖。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32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名词对、叠词对</a:t>
            </a:r>
            <a:r>
              <a:rPr lang="en-US" altLang="zh-CN" sz="32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</a:t>
            </a:r>
            <a:r>
              <a:rPr lang="zh-CN" altLang="en-US" sz="32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副词对</a:t>
            </a:r>
            <a:endParaRPr lang="zh-CN" altLang="en-US" sz="3200" b="1" u="sng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牧人驱犊返，猎马带禽归。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32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名词对、动词对</a:t>
            </a:r>
            <a:r>
              <a:rPr lang="en-US" altLang="zh-CN" sz="3200" b="1" u="sng">
                <a:solidFill>
                  <a:schemeClr val="accent5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08505" y="1692910"/>
            <a:ext cx="7320280" cy="32759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4. 全诗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通押一个韵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而且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限平声韵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</a:rPr>
              <a:t>；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第</a:t>
            </a:r>
            <a:r>
              <a:rPr lang="zh-CN" altLang="en-US" sz="32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lang="zh-CN" altLang="en-US" sz="32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四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lang="zh-CN" altLang="en-US" sz="32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六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lang="zh-CN" altLang="en-US" sz="32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八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句押韵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东皋薄暮望，徙倚欲何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依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r>
              <a:rPr lang="en-US" altLang="zh-CN" sz="3200">
                <a:latin typeface="+mj-lt"/>
                <a:ea typeface="华文楷体" panose="02010600040101010101" pitchFamily="2" charset="-122"/>
                <a:cs typeface="+mj-lt"/>
              </a:rPr>
              <a:t>yi</a:t>
            </a:r>
            <a:endParaRPr lang="en-US" altLang="zh-CN" sz="3200">
              <a:latin typeface="+mj-lt"/>
              <a:ea typeface="华文楷体" panose="02010600040101010101" pitchFamily="2" charset="-122"/>
              <a:cs typeface="+mj-lt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树树皆秋色，山山唯落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晖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r>
              <a:rPr lang="en-US" altLang="zh-CN" sz="3200">
                <a:latin typeface="+mj-lt"/>
                <a:ea typeface="华文楷体" panose="02010600040101010101" pitchFamily="2" charset="-122"/>
                <a:cs typeface="+mj-lt"/>
              </a:rPr>
              <a:t>hui</a:t>
            </a:r>
            <a:endParaRPr lang="en-US" altLang="zh-CN" sz="3200">
              <a:latin typeface="+mj-lt"/>
              <a:ea typeface="华文楷体" panose="02010600040101010101" pitchFamily="2" charset="-122"/>
              <a:cs typeface="+mj-lt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牧人驱犊返，猪马带禽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归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r>
              <a:rPr lang="en-US" altLang="zh-CN" sz="3200">
                <a:latin typeface="+mj-lt"/>
                <a:ea typeface="华文楷体" panose="02010600040101010101" pitchFamily="2" charset="-122"/>
                <a:cs typeface="+mj-lt"/>
              </a:rPr>
              <a:t>gui</a:t>
            </a:r>
            <a:endParaRPr lang="en-US" altLang="zh-CN" sz="3200">
              <a:latin typeface="+mj-lt"/>
              <a:ea typeface="华文楷体" panose="02010600040101010101" pitchFamily="2" charset="-122"/>
              <a:cs typeface="+mj-lt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相顾无相识，长歌怀采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薇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r>
              <a:rPr lang="en-US" altLang="zh-CN" sz="3200">
                <a:latin typeface="+mj-lt"/>
                <a:ea typeface="华文楷体" panose="02010600040101010101" pitchFamily="2" charset="-122"/>
                <a:cs typeface="+mj-lt"/>
              </a:rPr>
              <a:t>wei</a:t>
            </a:r>
            <a:endParaRPr lang="en-US" altLang="zh-CN" sz="3200">
              <a:latin typeface="+mj-lt"/>
              <a:ea typeface="华文楷体" panose="02010600040101010101" pitchFamily="2" charset="-122"/>
              <a:cs typeface="+mj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27140" y="842645"/>
            <a:ext cx="5337810" cy="9429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平声</a:t>
            </a:r>
            <a:r>
              <a:rPr lang="zh-CN" altLang="zh-CN" sz="2800" b="1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古汉语的第一声</a:t>
            </a:r>
            <a:r>
              <a:rPr lang="zh-CN" altLang="zh-CN" sz="2800" b="1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现代汉语普通话的第一二声。</a:t>
            </a:r>
            <a:endParaRPr lang="zh-CN" altLang="en-US" sz="2800" b="1" u="sng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34269" y="1840495"/>
            <a:ext cx="7124065" cy="3241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东</a:t>
            </a: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皋</a:t>
            </a:r>
            <a:r>
              <a:rPr sz="3200" b="1" err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薄暮望，</a:t>
            </a: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徙倚</a:t>
            </a:r>
            <a:r>
              <a:rPr sz="3200" b="1" err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欲何</a:t>
            </a:r>
            <a:r>
              <a:rPr sz="3200" b="1" err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依</a:t>
            </a:r>
            <a:r>
              <a:rPr sz="3200" b="1" err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err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200" b="1" err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树树皆秋色，山山唯落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晖</a:t>
            </a:r>
            <a:r>
              <a:rPr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200" b="1" err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牧人</a:t>
            </a:r>
            <a:r>
              <a:rPr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驱</a:t>
            </a: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犊</a:t>
            </a:r>
            <a:r>
              <a:rPr sz="3200" b="1" err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返，</a:t>
            </a:r>
            <a:r>
              <a:rPr sz="3200" b="1" err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猎</a:t>
            </a:r>
            <a:r>
              <a:rPr sz="3200" b="1" err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马带禽</a:t>
            </a:r>
            <a:r>
              <a:rPr sz="3200" b="1" err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归</a:t>
            </a:r>
            <a:r>
              <a:rPr sz="3200" b="1" err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err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3200" b="1" err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相顾无相识，长歌怀采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薇</a:t>
            </a:r>
            <a:r>
              <a:rPr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4679315" y="382535"/>
            <a:ext cx="1699259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野 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望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30000"/>
              </a:lnSpc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王绩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8575" y="578485"/>
            <a:ext cx="1779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五言律诗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70445" y="2866390"/>
            <a:ext cx="1931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颔联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70445" y="3701415"/>
            <a:ext cx="19316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颈联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3100" y="2866390"/>
            <a:ext cx="1009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07070" y="3701415"/>
            <a:ext cx="1779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31635" y="1607185"/>
            <a:ext cx="8159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yi</a:t>
            </a:r>
            <a:endParaRPr lang="en-US" altLang="zh-CN" sz="3200">
              <a:solidFill>
                <a:srgbClr val="FF0000"/>
              </a:solidFill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28765" y="2522855"/>
            <a:ext cx="103251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200">
                <a:solidFill>
                  <a:srgbClr val="FF0000"/>
                </a:solidFill>
                <a:effectLst/>
                <a:ea typeface="华文楷体" panose="02010600040101010101" pitchFamily="2" charset="-122"/>
                <a:cs typeface="+mn-lt"/>
                <a:sym typeface="+mn-ea"/>
              </a:rPr>
              <a:t>hui</a:t>
            </a:r>
            <a:endParaRPr lang="en-US" altLang="zh-CN" sz="3200">
              <a:solidFill>
                <a:srgbClr val="FF0000"/>
              </a:solidFill>
              <a:effectLst/>
              <a:ea typeface="华文楷体" panose="02010600040101010101" pitchFamily="2" charset="-122"/>
              <a:cs typeface="+mn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28765" y="3220085"/>
            <a:ext cx="864235" cy="481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>
                <a:solidFill>
                  <a:srgbClr val="FF0000"/>
                </a:solidFill>
                <a:effectLst/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gui</a:t>
            </a:r>
            <a:endParaRPr lang="en-US" altLang="zh-CN" sz="3200">
              <a:solidFill>
                <a:srgbClr val="FF0000"/>
              </a:solidFill>
              <a:effectLst/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97320" y="4063365"/>
            <a:ext cx="10502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effectLst/>
                <a:ea typeface="华文楷体" panose="02010600040101010101" pitchFamily="2" charset="-122"/>
                <a:cs typeface="+mn-lt"/>
                <a:sym typeface="+mn-ea"/>
              </a:rPr>
              <a:t>wei</a:t>
            </a:r>
            <a:endParaRPr lang="en-US" altLang="zh-CN" sz="3200">
              <a:solidFill>
                <a:srgbClr val="FF0000"/>
              </a:solidFill>
              <a:effectLst/>
              <a:ea typeface="华文楷体" panose="02010600040101010101" pitchFamily="2" charset="-122"/>
              <a:cs typeface="+mn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50350" y="3306445"/>
            <a:ext cx="1716405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押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i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韵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2" grpId="0"/>
      <p:bldP spid="3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/>
          <p:nvPr/>
        </p:nvSpPr>
        <p:spPr>
          <a:xfrm>
            <a:off x="1939290" y="1093470"/>
            <a:ext cx="51454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黄 鹤 楼</a:t>
            </a:r>
            <a:b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</a:b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崔颢 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1779905" y="2394585"/>
            <a:ext cx="6694805" cy="324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昔人已乘黄鹤去，此地空余黄鹤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楼</a:t>
            </a: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黄鹤一去不复返, 白云千载空悠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悠</a:t>
            </a: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晴川历历汉阳树, 芳草萋萋鹦鹉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洲</a:t>
            </a: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日暮乡关何处是, 烟波江上使人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愁</a:t>
            </a:r>
            <a:r>
              <a:rPr lang="zh-CN" altLang="en-US" sz="3200" b="1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sz="3200" b="1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38190" y="1167130"/>
            <a:ext cx="1779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七言律诗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5170" y="3429000"/>
            <a:ext cx="1965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颔联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59980" y="2164080"/>
            <a:ext cx="8159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lou</a:t>
            </a:r>
            <a:endParaRPr lang="en-US" altLang="zh-CN" sz="3200">
              <a:solidFill>
                <a:srgbClr val="FF0000"/>
              </a:solidFill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83780" y="3081655"/>
            <a:ext cx="109093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200">
                <a:solidFill>
                  <a:srgbClr val="FF0000"/>
                </a:solidFill>
                <a:effectLst/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you</a:t>
            </a:r>
            <a:endParaRPr lang="en-US" altLang="zh-CN" sz="3200">
              <a:solidFill>
                <a:srgbClr val="FF0000"/>
              </a:solidFill>
              <a:effectLst/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06945" y="3835400"/>
            <a:ext cx="11677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effectLst/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zhou</a:t>
            </a:r>
            <a:endParaRPr lang="en-US" altLang="zh-CN" sz="3200">
              <a:solidFill>
                <a:srgbClr val="FF0000"/>
              </a:solidFill>
              <a:effectLst/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50430" y="4671060"/>
            <a:ext cx="12242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effectLst/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chou</a:t>
            </a:r>
            <a:endParaRPr lang="en-US" altLang="zh-CN" sz="3200">
              <a:solidFill>
                <a:srgbClr val="FF0000"/>
              </a:solidFill>
              <a:effectLst/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31755" y="3896995"/>
            <a:ext cx="1716405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押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en-US" altLang="zh-CN" sz="2800">
                <a:solidFill>
                  <a:srgbClr val="FF0000"/>
                </a:solidFill>
                <a:latin typeface="+mj-lt"/>
                <a:ea typeface="微软雅黑" panose="020B0503020204020204" charset="-122"/>
                <a:cs typeface="+mj-lt"/>
              </a:rPr>
              <a:t>ou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韵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45170" y="4251325"/>
            <a:ext cx="1965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颈联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  <p:bldP spid="10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1252553" y="765791"/>
            <a:ext cx="7187565" cy="4520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使至塞上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王 维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单车欲问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边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，属国过居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延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征蓬出汉塞，归雁入胡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大漠孤烟直，长河落日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圆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萧关逢候骑，都护在燕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然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81725" y="1000125"/>
            <a:ext cx="1779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五言律诗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63640" y="1874520"/>
            <a:ext cx="10947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yan</a:t>
            </a:r>
            <a:endParaRPr lang="en-US" altLang="zh-CN" sz="3200">
              <a:solidFill>
                <a:srgbClr val="FF0000"/>
              </a:solidFill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36030" y="2726690"/>
            <a:ext cx="10947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tian</a:t>
            </a:r>
            <a:endParaRPr lang="en-US" altLang="zh-CN" sz="3200">
              <a:solidFill>
                <a:srgbClr val="FF0000"/>
              </a:solidFill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8875" y="3429000"/>
            <a:ext cx="11918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yuan</a:t>
            </a:r>
            <a:endParaRPr lang="en-US" altLang="zh-CN" sz="3200">
              <a:solidFill>
                <a:srgbClr val="FF0000"/>
              </a:solidFill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36030" y="4198620"/>
            <a:ext cx="8159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ran</a:t>
            </a:r>
            <a:endParaRPr lang="en-US" altLang="zh-CN" sz="3200">
              <a:solidFill>
                <a:srgbClr val="FF0000"/>
              </a:solidFill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33640" y="3065780"/>
            <a:ext cx="2133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颔联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33640" y="3875405"/>
            <a:ext cx="2067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颈联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6110" y="3490595"/>
            <a:ext cx="1716405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押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en-US" altLang="zh-CN" sz="2800">
                <a:solidFill>
                  <a:srgbClr val="FF0000"/>
                </a:solidFill>
                <a:latin typeface="+mj-lt"/>
                <a:ea typeface="微软雅黑" panose="020B0503020204020204" charset="-122"/>
                <a:cs typeface="+mj-lt"/>
              </a:rPr>
              <a:t>an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韵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42385" y="1874520"/>
            <a:ext cx="10947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bian</a:t>
            </a:r>
            <a:endParaRPr lang="en-US" altLang="zh-CN" sz="3200">
              <a:solidFill>
                <a:srgbClr val="FF0000"/>
              </a:solidFill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908685" y="774065"/>
            <a:ext cx="3014980" cy="705485"/>
          </a:xfrm>
          <a:prstGeom prst="rect">
            <a:avLst/>
          </a:prstGeom>
          <a:ln>
            <a:noFill/>
          </a:ln>
        </p:spPr>
        <p:txBody>
          <a:bodyPr vert="horz" lIns="90000" tIns="46800" rIns="90000" bIns="46800" rtlCol="0" anchor="ctr" anchorCtr="0">
            <a:normAutofit fontScale="7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715" spc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黑体" panose="02010609060101010101" charset="-122"/>
                <a:ea typeface="黑体" panose="02010609060101010101" charset="-122"/>
                <a:cs typeface="隶书" panose="02010509060101010101" pitchFamily="49" charset="-122"/>
              </a:rPr>
              <a:t>学习目标</a:t>
            </a:r>
            <a:endParaRPr lang="zh-CN" altLang="en-US" sz="5715" spc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latin typeface="黑体" panose="02010609060101010101" charset="-122"/>
              <a:ea typeface="黑体" panose="02010609060101010101" charset="-122"/>
              <a:cs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1205" y="1631950"/>
            <a:ext cx="99339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lvl="0" algn="l" defTabSz="914400" rtl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2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1.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诵读诗歌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了解律诗的知识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领略律诗的韵律美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R="0" lvl="0" algn="l" defTabSz="914400" rtl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2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2.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了解律诗起承转合的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结构特点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难点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lvl="0" algn="l" defTabSz="914400" rtl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</a:pPr>
            <a:r>
              <a:rPr lang="en-US" altLang="zh-CN" sz="3200" b="1" smtClean="0">
                <a:effectLst/>
                <a:latin typeface="方正苏新诗柳楷简体" panose="02000000000000000000" charset="-122"/>
                <a:ea typeface="方正苏新诗柳楷简体" panose="02000000000000000000" charset="-122"/>
                <a:cs typeface="方正苏新诗柳楷简体" panose="02000000000000000000" charset="-122"/>
                <a:sym typeface="+mn-ea"/>
              </a:rPr>
              <a:t>3.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结合写作背景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感受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诗歌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意境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描述诗歌的画面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领会诗歌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主旨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体会诗人的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情感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重难点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b="1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/>
          <p:nvPr/>
        </p:nvSpPr>
        <p:spPr>
          <a:xfrm>
            <a:off x="3453448" y="1093153"/>
            <a:ext cx="3529012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渡荆门送别</a:t>
            </a:r>
            <a:b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</a:b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李白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2495550" y="2394585"/>
            <a:ext cx="6694805" cy="324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渡远荆门外，来从楚国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游</a:t>
            </a: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山随平野尽，江入大荒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流</a:t>
            </a: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月下飞天镜，云生结海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楼</a:t>
            </a: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仍怜故乡水，万里送行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舟</a:t>
            </a: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96050" y="1167130"/>
            <a:ext cx="1779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五言律诗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36510" y="3429000"/>
            <a:ext cx="1965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颔联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96050" y="2238375"/>
            <a:ext cx="1140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you</a:t>
            </a:r>
            <a:endParaRPr lang="en-US" altLang="zh-CN" sz="3200">
              <a:solidFill>
                <a:srgbClr val="FF0000"/>
              </a:solidFill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19240" y="3072765"/>
            <a:ext cx="63119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200">
                <a:solidFill>
                  <a:srgbClr val="FF0000"/>
                </a:solidFill>
                <a:effectLst/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liu</a:t>
            </a:r>
            <a:endParaRPr lang="en-US" altLang="zh-CN" sz="3200">
              <a:solidFill>
                <a:srgbClr val="FF0000"/>
              </a:solidFill>
              <a:effectLst/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19875" y="3835400"/>
            <a:ext cx="11677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effectLst/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lou</a:t>
            </a:r>
            <a:endParaRPr lang="en-US" altLang="zh-CN" sz="3200">
              <a:solidFill>
                <a:srgbClr val="FF0000"/>
              </a:solidFill>
              <a:effectLst/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63360" y="4598035"/>
            <a:ext cx="12242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effectLst/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zhou</a:t>
            </a:r>
            <a:endParaRPr lang="en-US" altLang="zh-CN" sz="3200">
              <a:solidFill>
                <a:srgbClr val="FF0000"/>
              </a:solidFill>
              <a:effectLst/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34525" y="3835400"/>
            <a:ext cx="1716405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押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en-US" altLang="zh-CN" sz="2800">
                <a:solidFill>
                  <a:srgbClr val="FF0000"/>
                </a:solidFill>
                <a:latin typeface="+mj-lt"/>
                <a:ea typeface="微软雅黑" panose="020B0503020204020204" charset="-122"/>
                <a:cs typeface="+mj-lt"/>
              </a:rPr>
              <a:t>ou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韵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6510" y="4251325"/>
            <a:ext cx="1965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颈联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  <p:bldP spid="10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/>
          <p:nvPr/>
        </p:nvSpPr>
        <p:spPr>
          <a:xfrm>
            <a:off x="3453448" y="1093153"/>
            <a:ext cx="3529012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钱塘湖春行</a:t>
            </a:r>
            <a:b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</a:b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白居易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1018540" y="2477135"/>
            <a:ext cx="6694805" cy="324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孤山寺北贾亭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西</a:t>
            </a: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，水面初平云脚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低</a:t>
            </a: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几处早莺争暖树，谁家新燕啄春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泥</a:t>
            </a: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乱花渐欲迷人眼，浅草才能没马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蹄</a:t>
            </a: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最爱湖东行不足，绿杨阴里白沙</a:t>
            </a:r>
            <a:r>
              <a:rPr lang="zh-CN" altLang="en-US" sz="3200" b="1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堤</a:t>
            </a:r>
            <a:r>
              <a:rPr lang="zh-CN" altLang="en-US" sz="3200" b="1" smtClean="0"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mtClean="0"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96050" y="1167130"/>
            <a:ext cx="1779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七言律诗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36510" y="3429000"/>
            <a:ext cx="1965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颔联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44970" y="2267585"/>
            <a:ext cx="5600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di</a:t>
            </a:r>
            <a:endParaRPr lang="en-US" altLang="zh-CN" sz="3200">
              <a:solidFill>
                <a:srgbClr val="FF0000"/>
              </a:solidFill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44970" y="3072765"/>
            <a:ext cx="63119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200">
                <a:solidFill>
                  <a:srgbClr val="FF0000"/>
                </a:solidFill>
                <a:effectLst/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ni</a:t>
            </a:r>
            <a:endParaRPr lang="en-US" altLang="zh-CN" sz="3200">
              <a:solidFill>
                <a:srgbClr val="FF0000"/>
              </a:solidFill>
              <a:effectLst/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15455" y="3877945"/>
            <a:ext cx="4902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effectLst/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ti</a:t>
            </a:r>
            <a:endParaRPr lang="en-US" altLang="zh-CN" sz="3200">
              <a:solidFill>
                <a:srgbClr val="FF0000"/>
              </a:solidFill>
              <a:effectLst/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15455" y="4704715"/>
            <a:ext cx="12242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effectLst/>
                <a:ea typeface="华文楷体" panose="02010600040101010101" pitchFamily="2" charset="-122"/>
                <a:cs typeface="+mn-lt"/>
                <a:sym typeface="+mn-ea"/>
              </a:rPr>
              <a:t>di</a:t>
            </a:r>
            <a:endParaRPr lang="en-US" altLang="zh-CN" sz="3200">
              <a:solidFill>
                <a:srgbClr val="FF0000"/>
              </a:solidFill>
              <a:effectLst/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34525" y="3835400"/>
            <a:ext cx="1716405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押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“</a:t>
            </a:r>
            <a:r>
              <a:rPr lang="en-US" altLang="zh-CN" sz="2800">
                <a:solidFill>
                  <a:srgbClr val="FF0000"/>
                </a:solidFill>
                <a:latin typeface="+mj-lt"/>
                <a:ea typeface="微软雅黑" panose="020B0503020204020204" charset="-122"/>
                <a:cs typeface="+mj-lt"/>
              </a:rPr>
              <a:t>i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charset="-122"/>
              </a:rPr>
              <a:t>”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charset="-122"/>
              </a:rPr>
              <a:t>韵</a:t>
            </a:r>
            <a:endParaRPr lang="zh-CN" altLang="en-US" sz="2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6510" y="4251325"/>
            <a:ext cx="1965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颈联</a:t>
            </a:r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对仗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26790" y="2383790"/>
            <a:ext cx="5600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+mj-lt"/>
                <a:ea typeface="华文楷体" panose="02010600040101010101" pitchFamily="2" charset="-122"/>
                <a:cs typeface="+mj-lt"/>
                <a:sym typeface="+mn-ea"/>
              </a:rPr>
              <a:t>xi</a:t>
            </a:r>
            <a:endParaRPr lang="en-US" altLang="zh-CN" sz="3200">
              <a:solidFill>
                <a:srgbClr val="FF0000"/>
              </a:solidFill>
              <a:latin typeface="+mj-lt"/>
              <a:ea typeface="华文楷体" panose="02010600040101010101" pitchFamily="2" charset="-122"/>
              <a:cs typeface="+mj-lt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  <p:bldP spid="10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232785" y="1103630"/>
            <a:ext cx="49745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朗读：品律诗之格律美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7905" y="321310"/>
            <a:ext cx="85394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任务一：初读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感知，体会格律之美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  <a:p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7069455" y="1603640"/>
            <a:ext cx="1699259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野 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望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30000"/>
              </a:lnSpc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王绩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11420" y="3102610"/>
            <a:ext cx="6096000" cy="3425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ts val="6500"/>
              </a:lnSpc>
              <a:spcBef>
                <a:spcPct val="0"/>
              </a:spcBef>
              <a:defRPr/>
            </a:pP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东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皋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薄暮望，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徙倚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欲何依。</a:t>
            </a:r>
            <a:endParaRPr sz="3200" b="1" err="1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ts val="6500"/>
              </a:lnSpc>
              <a:spcBef>
                <a:spcPct val="0"/>
              </a:spcBef>
              <a:defRPr/>
            </a:pP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树树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皆秋色，山山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err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唯落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晖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sz="3200" b="1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ts val="6500"/>
              </a:lnSpc>
              <a:spcBef>
                <a:spcPct val="0"/>
              </a:spcBef>
              <a:defRPr/>
            </a:pP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牧人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驱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犊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返，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猎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马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带禽归。</a:t>
            </a:r>
            <a:endParaRPr sz="3200" b="1" err="1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ts val="6500"/>
              </a:lnSpc>
              <a:spcBef>
                <a:spcPct val="0"/>
              </a:spcBef>
              <a:defRPr/>
            </a:pP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相顾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无相识，长歌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怀采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薇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200" b="1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2150" y="1901825"/>
            <a:ext cx="38373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朗读点拨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前六句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语调舒缓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最后两句语调宜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惆怅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http://photo-static-api.fotomore.com/creative/vcg/veer/400/new/VCG41N528336577.jpg?uid=386&amp;timestamp=1694595172&amp;sign=dd0ed6f7feabee350aa0367021753830" descr="templates\picture_hover\&amp;pky290_sjzg_VCG41N528336577&amp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735" y="4635500"/>
            <a:ext cx="2008505" cy="1678940"/>
          </a:xfrm>
          <a:prstGeom prst="ellipse">
            <a:avLst/>
          </a:prstGeom>
        </p:spPr>
      </p:pic>
      <p:pic>
        <p:nvPicPr>
          <p:cNvPr id="10" name="http://photo-static-api.fotomore.com/creative/vcg/veer/400/new/VCG41N144229969.jpg?uid=386&amp;timestamp=1694595378&amp;sign=c277b3d801c9cf232533a83ee6a9da85" descr="templates\picture_hover\&amp;pky290_sjzg_VCG41N144229969&amp;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05435" y="1767840"/>
            <a:ext cx="2769235" cy="266255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8" name="http://photo-static-api.fotomore.com/creative/vcg/400/new/VCG211356082516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307" t="1112" r="-307" b="-1112"/>
          <a:stretch>
            <a:fillRect/>
          </a:stretch>
        </p:blipFill>
        <p:spPr>
          <a:xfrm>
            <a:off x="149860" y="5102225"/>
            <a:ext cx="3916680" cy="1619885"/>
          </a:xfrm>
          <a:prstGeom prst="ellipse">
            <a:avLst/>
          </a:prstGeom>
        </p:spPr>
      </p:pic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7905" y="321310"/>
            <a:ext cx="85394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任务一：初读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感知，体会格律之美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  <a:p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86955" y="1181735"/>
            <a:ext cx="29686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朗读点拨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节奏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二二三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韵脚读饱满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语调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淡淡哀愁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4197668" y="1397318"/>
            <a:ext cx="3529012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黄 鹤 楼</a:t>
            </a:r>
            <a:b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</a:b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唐</a:t>
            </a:r>
            <a:r>
              <a:rPr lang="zh-CN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•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崔颢 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2644775" y="3041015"/>
            <a:ext cx="80645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昔人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已乘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黄鹤去，此地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空余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黄鹤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楼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黄鹤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一去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不复返, 白云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千载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空悠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悠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晴川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历历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汉阳树, 芳草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萋萋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鹦鹉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洲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日暮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乡关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何处是, 烟波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江上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使人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愁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363" grpId="0"/>
      <p:bldP spid="153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7905" y="321310"/>
            <a:ext cx="85394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任务一：初读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感知，体会格律之美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  <a:p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3475" y="1316990"/>
            <a:ext cx="77196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朗读点拨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情感转变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寂寞伤感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慷慨悲壮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语调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低沉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高昂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平和、悠远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（尾句）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节奏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二三。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748738" y="2689841"/>
            <a:ext cx="7187565" cy="3587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使至塞上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王 维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单车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欲问边，属国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过居延。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征蓬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出汉塞，归雁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入胡天。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大漠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孤烟直，长河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落日圆。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萧关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逢候骑，都护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燕然。</a:t>
            </a:r>
            <a:endParaRPr lang="zh-CN" altLang="en-US" sz="36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0" y="3429000"/>
            <a:ext cx="2977515" cy="2611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7905" y="321310"/>
            <a:ext cx="85394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任务一：初读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感知，体会格律之美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  <a:p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055443" y="2425046"/>
            <a:ext cx="7187565" cy="3458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渡荆门送别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李白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渡远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荆门外，来从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楚国游。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山随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平野尽，江入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大荒流。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月下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飞天镜，云生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结海楼。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仍怜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故乡水，万里</a:t>
            </a:r>
            <a:r>
              <a:rPr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送行舟。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2425" y="944880"/>
            <a:ext cx="67906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朗读点拨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前六句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语调轻快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读出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激动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兴奋心情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最后两句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语速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宜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放慢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读出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不舍之情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节奏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二三。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35" y="3232150"/>
            <a:ext cx="4148455" cy="318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7905" y="321310"/>
            <a:ext cx="85394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任务一：初读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感知，体会格律之美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  <a:p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0595" y="975995"/>
            <a:ext cx="64471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朗读点拨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语调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平缓上扬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平声字要拖长音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仄声字要短促有力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节奏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二二三。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797935" y="2648585"/>
            <a:ext cx="8533130" cy="3587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钱塘湖春行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白居易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孤山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寺北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贾亭西，水面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初平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云脚低。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几处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早莺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争暖树，谁家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新燕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啄春泥。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乱花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渐欲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迷人眼，浅草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才能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没马蹄。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  <a:p>
            <a:pPr indent="0" algn="ctr" fontAlgn="auto">
              <a:lnSpc>
                <a:spcPct val="100000"/>
              </a:lnSpc>
            </a:pPr>
            <a:r>
              <a:rPr sz="3600" b="1">
                <a:latin typeface="楷体" panose="02010609060101010101" charset="-122"/>
                <a:ea typeface="楷体" panose="02010609060101010101" charset="-122"/>
              </a:rPr>
              <a:t>最爱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湖东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行不足，绿杨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阴里</a:t>
            </a:r>
            <a:r>
              <a:rPr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白沙堤。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Picture 4" descr="钱塘湖春行封面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14" r="2714" b="3867"/>
          <a:stretch>
            <a:fillRect/>
          </a:stretch>
        </p:blipFill>
        <p:spPr bwMode="auto">
          <a:xfrm>
            <a:off x="164465" y="3168650"/>
            <a:ext cx="3458210" cy="272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9140" y="2106930"/>
            <a:ext cx="108743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任务二：对比阅读，感知结构之妙</a:t>
            </a:r>
            <a:endParaRPr lang="zh-CN" altLang="en-US" sz="4000">
              <a:latin typeface="字魂江南手书" panose="00000500000000000000" charset="-122"/>
              <a:ea typeface="字魂江南手书" panose="00000500000000000000" charset="-122"/>
              <a:cs typeface="字魂江南手书" panose="00000500000000000000" charset="-122"/>
            </a:endParaRPr>
          </a:p>
          <a:p>
            <a:pPr algn="ctr"/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字魂江南手书" panose="00000500000000000000" charset="-122"/>
              </a:rPr>
              <a:t>——</a:t>
            </a:r>
            <a:r>
              <a:rPr lang="en-US" altLang="zh-CN" sz="40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学习《野望》《钱塘湖春行》</a:t>
            </a:r>
            <a:endParaRPr lang="en-US" altLang="zh-CN" sz="4000">
              <a:latin typeface="字魂江南手书" panose="00000500000000000000" charset="-122"/>
              <a:ea typeface="字魂江南手书" panose="00000500000000000000" charset="-122"/>
              <a:cs typeface="字魂江南手书" panose="00000500000000000000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9920" y="1135380"/>
            <a:ext cx="103543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1.《野望》和《钱塘湖春行》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两首诗写的是什么季节的景色？从哪些诗句中可以看出？都是写景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两首诗作者的情感有何不同?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9920" y="2703830"/>
            <a:ext cx="1026795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①阅读诗歌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圈画出诗中景物描写的词句。 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发挥想象和联想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想象画面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体会景物的特点。填写表格一。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圈画诗中集中体现情感的诗句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联系写作背景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结合诗句内容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想象画面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体会诗人寄寓的情感。填写表格二。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62050" y="465455"/>
            <a:ext cx="853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任务二：对比阅读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，感知结构之妙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11785" y="1465580"/>
          <a:ext cx="11520170" cy="2493010"/>
        </p:xfrm>
        <a:graphic>
          <a:graphicData uri="http://schemas.openxmlformats.org/drawingml/2006/table">
            <a:tbl>
              <a:tblPr/>
              <a:tblGrid>
                <a:gridCol w="2896870"/>
                <a:gridCol w="1297305"/>
                <a:gridCol w="4819650"/>
                <a:gridCol w="2506345"/>
              </a:tblGrid>
              <a:tr h="5791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季节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景物描写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景物特点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3560"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《野望》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lvl="0" indent="0" algn="ctr" fontAlgn="auto">
                        <a:lnSpc>
                          <a:spcPct val="190000"/>
                        </a:lnSpc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《钱塘湖春行》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58470" y="820335"/>
            <a:ext cx="4064000" cy="58356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表格一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15335" y="680720"/>
            <a:ext cx="4603750" cy="705485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p>
            <a:pPr algn="ctr"/>
            <a:r>
              <a:rPr lang="zh-CN" altLang="en-US" sz="5335" spc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唐诗的分期</a:t>
            </a:r>
            <a:endParaRPr lang="zh-CN" altLang="en-US" sz="5335" spc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153035" y="1649095"/>
          <a:ext cx="11964670" cy="3904615"/>
        </p:xfrm>
        <a:graphic>
          <a:graphicData uri="http://schemas.openxmlformats.org/drawingml/2006/table">
            <a:tbl>
              <a:tblPr/>
              <a:tblGrid>
                <a:gridCol w="2082165"/>
                <a:gridCol w="9882505"/>
              </a:tblGrid>
              <a:tr h="746760"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唐诗分期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代表诗人或诗派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685"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初唐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25000"/>
                        </a:lnSpc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685"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盛唐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25000"/>
                        </a:lnSpc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320"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中唐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25000"/>
                        </a:lnSpc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685"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华文楷体" panose="02010600040101010101" pitchFamily="2" charset="-122"/>
                          <a:sym typeface="+mn-ea"/>
                        </a:rPr>
                        <a:t>晚唐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华文楷体" panose="0201060004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25000"/>
                        </a:lnSpc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236470" y="2432050"/>
            <a:ext cx="8235950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25000"/>
              </a:lnSpc>
              <a:buNone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  <a:sym typeface="+mn-ea"/>
              </a:rPr>
              <a:t>初唐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  <a:sym typeface="+mn-ea"/>
              </a:rPr>
              <a:t>四杰</a:t>
            </a:r>
            <a:r>
              <a:rPr lang="zh-CN" altLang="en-US" sz="3600" b="1">
                <a:sym typeface="宋体" panose="02010600030101010101" pitchFamily="2" charset="-122"/>
              </a:rPr>
              <a:t>: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王勃、杨炯、卢照邻、骆宾王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30840" y="2432050"/>
            <a:ext cx="1586865" cy="78359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r" fontAlgn="auto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陈子昂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33060" y="3215640"/>
            <a:ext cx="6533515" cy="78359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边塞诗派、山水田园诗派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36470" y="3215640"/>
            <a:ext cx="4587240" cy="7835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李白、杜甫</a:t>
            </a:r>
            <a:endParaRPr lang="zh-CN" altLang="en-US" sz="36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36470" y="3999230"/>
            <a:ext cx="1632585" cy="7835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白居易</a:t>
            </a:r>
            <a:endParaRPr lang="zh-CN" altLang="en-US" sz="36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71950" y="3999230"/>
            <a:ext cx="2555875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  <a:sym typeface="+mn-ea"/>
              </a:rPr>
              <a:t>新乐府运动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36470" y="4782820"/>
            <a:ext cx="8621395" cy="7835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温庭筠</a:t>
            </a:r>
            <a:r>
              <a:rPr lang="zh-CN" altLang="en-US" sz="3600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</a:rPr>
              <a:t>yún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、李商隐、杜牧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小李杜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、韦庄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  <p:bldP spid="14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11785" y="1189990"/>
          <a:ext cx="11520170" cy="2395855"/>
        </p:xfrm>
        <a:graphic>
          <a:graphicData uri="http://schemas.openxmlformats.org/drawingml/2006/table">
            <a:tbl>
              <a:tblPr/>
              <a:tblGrid>
                <a:gridCol w="2896870"/>
                <a:gridCol w="4249420"/>
                <a:gridCol w="4373880"/>
              </a:tblGrid>
              <a:tr h="5791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体现情感的句子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charset="-122"/>
                          <a:sym typeface="+mn-ea"/>
                        </a:rPr>
                        <a:t>寄寓的情感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9330">
                <a:tc>
                  <a:txBody>
                    <a:bodyPr/>
                    <a:p>
                      <a:pPr lvl="0" indent="0" algn="ctr" fontAlgn="auto">
                        <a:lnSpc>
                          <a:spcPct val="160000"/>
                        </a:lnSpc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《野望》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indent="0" algn="ctr" fontAlgn="auto">
                        <a:lnSpc>
                          <a:spcPct val="120000"/>
                        </a:lnSpc>
                        <a:buNone/>
                      </a:pP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lvl="0" indent="0" algn="ctr" fontAlgn="auto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《钱塘湖春行》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58470" y="606340"/>
            <a:ext cx="4064000" cy="58356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表格二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5"/>
          <a:stretch>
            <a:fillRect/>
          </a:stretch>
        </p:blipFill>
        <p:spPr>
          <a:xfrm>
            <a:off x="5689600" y="4544060"/>
            <a:ext cx="2145030" cy="210947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7413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506" t="11508" b="14692"/>
          <a:stretch>
            <a:fillRect/>
          </a:stretch>
        </p:blipFill>
        <p:spPr>
          <a:xfrm>
            <a:off x="1572895" y="4486275"/>
            <a:ext cx="2032000" cy="210375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5" name="http://photo-static-api.fotomore.com/creative/vcg/400/version23/VCG21gic16265337.jpg?uid=386&amp;timestamp=1694594945&amp;sign=6a42b89657789ca779d3b7f9f364b0cf" descr="templates\picture_hover\&amp;pky370_sjzg_VCG21gic16265337&amp;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r="48781" b="20208"/>
          <a:stretch>
            <a:fillRect/>
          </a:stretch>
        </p:blipFill>
        <p:spPr>
          <a:xfrm>
            <a:off x="9076690" y="4544060"/>
            <a:ext cx="2334260" cy="20459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文本框 6"/>
          <p:cNvSpPr txBox="1"/>
          <p:nvPr/>
        </p:nvSpPr>
        <p:spPr>
          <a:xfrm>
            <a:off x="918845" y="1200785"/>
            <a:ext cx="10704830" cy="1837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王绩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字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无功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初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唐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诗人。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贞观初年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因疾罢官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躬耕东皋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故自号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东皋子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。性情清高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其诗多以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山水田园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为题材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描写饮酒及隐逸田园之趣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赞美嵇康、阮籍和陶潜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以抒怀才不遇之苦闷。语言朴素自然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意境浑厚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被后世认为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五言律诗的奠基人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开创唐诗盛世做出重要贡献。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494030"/>
            <a:ext cx="25933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《野望》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8845" y="3151505"/>
            <a:ext cx="106464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背景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王绩一生郁郁不得志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曾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三仕三隐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常借饮酒消除不得已隐退的苦衷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此诗作于诗人暮年之际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辞官隐居东皋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之时。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927735" y="1154430"/>
            <a:ext cx="10704830" cy="18008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白居易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字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乐天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号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香山居士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唐代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现实主义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诗人。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在文学上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积极倡导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新乐府运动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主张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文章合为时而著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歌诗合为事而作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”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其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诗歌题材广泛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语言平易通俗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有</a:t>
            </a:r>
            <a:r>
              <a:rPr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“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诗魔</a:t>
            </a:r>
            <a:r>
              <a:rPr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”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和</a:t>
            </a:r>
            <a:r>
              <a:rPr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“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诗王</a:t>
            </a:r>
            <a:r>
              <a:rPr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”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之称。有《白氏长庆集》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代表诗作有长篇叙事诗《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长恨歌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》《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琵琶行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》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讽喻诗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《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卖炭翁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》等。</a:t>
            </a:r>
            <a:endParaRPr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2905" y="447675"/>
            <a:ext cx="47625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《钱塘湖春行》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7735" y="3102610"/>
            <a:ext cx="10414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背景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822年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白居易上书论河北的军事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不被采用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于是请求到外地任职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当年7月被任命为杭州刺史。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此诗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写于823年春天游西湖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之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时。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pic>
        <p:nvPicPr>
          <p:cNvPr id="2" name="Picture 4" descr="钱塘湖春行封面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14" r="2714" b="3867"/>
          <a:stretch>
            <a:fillRect/>
          </a:stretch>
        </p:blipFill>
        <p:spPr bwMode="auto">
          <a:xfrm>
            <a:off x="6585585" y="4138930"/>
            <a:ext cx="4122420" cy="243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620" y="4138295"/>
            <a:ext cx="3274695" cy="24352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11785" y="1474470"/>
          <a:ext cx="11520170" cy="2858770"/>
        </p:xfrm>
        <a:graphic>
          <a:graphicData uri="http://schemas.openxmlformats.org/drawingml/2006/table">
            <a:tbl>
              <a:tblPr/>
              <a:tblGrid>
                <a:gridCol w="2896870"/>
                <a:gridCol w="1297305"/>
                <a:gridCol w="4383405"/>
                <a:gridCol w="2942590"/>
              </a:tblGrid>
              <a:tr h="5791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季节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景物描写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景物特点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905"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《野望》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lvl="0" indent="0" algn="ctr" fontAlgn="auto">
                        <a:lnSpc>
                          <a:spcPct val="180000"/>
                        </a:lnSpc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《钱塘湖春行》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80000"/>
                        </a:lnSpc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62915" y="755565"/>
            <a:ext cx="4064000" cy="58356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表格一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190240" y="2028190"/>
            <a:ext cx="13366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秋季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6915" y="2033905"/>
            <a:ext cx="47650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树树皆秋色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山山唯落晖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10955" y="2033905"/>
            <a:ext cx="2839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萧瑟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衰败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静谧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204845" y="3429000"/>
            <a:ext cx="13220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早春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6910" y="2673350"/>
            <a:ext cx="653669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水面初平云脚低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几处早莺争暖树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en-US" altLang="zh-CN" sz="3200" b="1" dirty="0"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谁家新燕啄春泥。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乱花渐欲迷人眼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en-US" altLang="zh-CN" sz="3200" b="1" dirty="0"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浅草才能没马蹄。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99525" y="3091180"/>
            <a:ext cx="2932430" cy="15684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动物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生机勃勃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植物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欣欣向荣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6680" y="1727835"/>
          <a:ext cx="11991975" cy="3401060"/>
        </p:xfrm>
        <a:graphic>
          <a:graphicData uri="http://schemas.openxmlformats.org/drawingml/2006/table">
            <a:tbl>
              <a:tblPr/>
              <a:tblGrid>
                <a:gridCol w="2869565"/>
                <a:gridCol w="3507740"/>
                <a:gridCol w="5614670"/>
              </a:tblGrid>
              <a:tr h="5791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体现情感的句子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charset="-122"/>
                          <a:sym typeface="+mn-ea"/>
                        </a:rPr>
                        <a:t>情感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7170">
                <a:tc>
                  <a:txBody>
                    <a:bodyPr/>
                    <a:p>
                      <a:pPr lvl="0" indent="0" algn="ctr" fontAlgn="auto">
                        <a:lnSpc>
                          <a:spcPct val="22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《野望》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4770">
                <a:tc>
                  <a:txBody>
                    <a:bodyPr/>
                    <a:p>
                      <a:pPr lvl="0" indent="0" algn="ctr" fontAlgn="auto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《钱塘湖春行》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86080" y="1076875"/>
            <a:ext cx="4064000" cy="58356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表格二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8945" y="2364740"/>
            <a:ext cx="2625725" cy="151193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徙倚欲何依。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相顾无相识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zh-CN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长歌怀采薇。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1290" y="2308860"/>
            <a:ext cx="5588000" cy="1511935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徘徊无依的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孤独和苦闷。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怀念古时的隐者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用典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体现出诗人的惆怅与落寞。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8945" y="3950970"/>
            <a:ext cx="440055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最爱湖东行不足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zh-CN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绿杨阴里白沙堤。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10655" y="3950970"/>
            <a:ext cx="558800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直抒胸臆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表达热爱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喜爱之情；寓情于景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流露出喜悦心情。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7905" y="321310"/>
            <a:ext cx="6513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任务二：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对比阅读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，感知结构之妙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920" y="1460500"/>
            <a:ext cx="1044829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.结合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写作背景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试分析《野望》《钱塘湖春行》首联是如何点题？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3.两首诗的颔联与颈联都有什么作用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写出了什么？具体分析一下这两首诗？</a:t>
            </a:r>
            <a:endParaRPr lang="en-US" alt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4.两首诗的尾联都有什么作用？</a:t>
            </a:r>
            <a:endParaRPr lang="en-US" alt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5770" y="1757680"/>
            <a:ext cx="11301095" cy="34810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</a:t>
            </a:r>
            <a:r>
              <a:rPr lang="zh-CN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一首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律诗由四联构成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一般分别按照</a:t>
            </a:r>
            <a:r>
              <a:rPr lang="en-US" altLang="zh-CN" sz="3200" b="1">
                <a:solidFill>
                  <a:schemeClr val="tx1"/>
                </a:solidFill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起承转合</a:t>
            </a:r>
            <a:r>
              <a:rPr lang="en-US" altLang="zh-CN" sz="32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的结构。</a:t>
            </a:r>
            <a:endParaRPr lang="zh-CN" altLang="en-US" sz="32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endParaRPr lang="zh-CN" altLang="en-US" sz="24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 smtClean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起</a:t>
            </a:r>
            <a:r>
              <a:rPr lang="en-US" altLang="zh-CN" sz="3000" b="1" dirty="0" smtClean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-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首联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点题叙事</a:t>
            </a:r>
            <a:r>
              <a:rPr lang="zh-CN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为主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交代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人、事、物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渲染气氛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奠定基调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en-US" sz="30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 smtClean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承</a:t>
            </a:r>
            <a:r>
              <a:rPr lang="en-US" altLang="zh-CN" sz="3000" b="1" dirty="0" smtClean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-</a:t>
            </a:r>
            <a:r>
              <a:rPr lang="zh-CN" altLang="en-US" sz="3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颔联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紧承首联</a:t>
            </a:r>
            <a:r>
              <a:rPr lang="zh-CN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意思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,或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写景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,或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叙事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,是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首联的延续和延伸；</a:t>
            </a:r>
            <a:endParaRPr lang="zh-CN" altLang="zh-CN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 smtClean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转</a:t>
            </a:r>
            <a:r>
              <a:rPr lang="en-US" altLang="zh-CN" sz="3000" b="1" dirty="0" smtClean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-</a:t>
            </a:r>
            <a:r>
              <a:rPr lang="zh-CN" altLang="en-US" sz="3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颈联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  <a:sym typeface="+mn-ea"/>
              </a:rPr>
              <a:t>诗意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转折变换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由事及人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及景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或由景及情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及理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别开生面；</a:t>
            </a:r>
            <a:endParaRPr lang="zh-CN" altLang="zh-CN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dirty="0" smtClean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合</a:t>
            </a:r>
            <a:r>
              <a:rPr lang="en-US" altLang="zh-CN" sz="3000" b="1" dirty="0" smtClean="0"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-</a:t>
            </a:r>
            <a:r>
              <a:rPr lang="zh-CN" altLang="en-US" sz="3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尾联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议论抒情</a:t>
            </a:r>
            <a:r>
              <a:rPr lang="zh-CN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为主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点明题旨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收束全诗。</a:t>
            </a:r>
            <a:endParaRPr lang="zh-CN" altLang="zh-CN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5770" y="800100"/>
            <a:ext cx="1094613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4400" b="1">
                <a:solidFill>
                  <a:schemeClr val="tx1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律诗的结构特点</a:t>
            </a:r>
            <a:r>
              <a:rPr lang="en-US" altLang="zh-CN" sz="4400">
                <a:effectLst/>
                <a:latin typeface="+mj-lt"/>
                <a:ea typeface="字魂江南手书" panose="00000500000000000000" charset="-122"/>
                <a:cs typeface="+mj-lt"/>
                <a:sym typeface="+mn-ea"/>
              </a:rPr>
              <a:t>——</a:t>
            </a:r>
            <a:r>
              <a:rPr lang="en-US" altLang="zh-CN" sz="4400" b="1">
                <a:solidFill>
                  <a:schemeClr val="tx1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起承转合</a:t>
            </a:r>
            <a:endParaRPr lang="en-US" altLang="zh-CN" sz="4400" b="1"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7905" y="321310"/>
            <a:ext cx="6532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任务二：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对比阅读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，感知结构之妙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920" y="1154430"/>
            <a:ext cx="104482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.结合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写作背景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试分析《野望》《钱塘湖春行》首联是如何点题？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2950" y="2230755"/>
            <a:ext cx="1053782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《野望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交代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望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的时间</a:t>
            </a:r>
            <a:r>
              <a:rPr lang="en-US" altLang="zh-CN" sz="3200" dirty="0"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薄暮</a:t>
            </a:r>
            <a:r>
              <a:rPr lang="en-US" altLang="zh-CN" sz="3200" dirty="0">
                <a:sym typeface="+mn-ea"/>
              </a:rPr>
              <a:t>)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地点</a:t>
            </a:r>
            <a:r>
              <a:rPr lang="en-US" altLang="zh-CN" sz="3200" dirty="0"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东皋</a:t>
            </a:r>
            <a:r>
              <a:rPr lang="en-US" altLang="zh-CN" sz="3200" dirty="0">
                <a:sym typeface="+mn-ea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以及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人物的心情</a:t>
            </a:r>
            <a:r>
              <a:rPr lang="en-US" altLang="zh-CN" sz="3200" dirty="0"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徘徊无依的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孤独</a:t>
            </a:r>
            <a:r>
              <a:rPr lang="en-US" altLang="zh-CN" sz="3200" dirty="0" smtClean="0">
                <a:sym typeface="+mn-ea"/>
              </a:rPr>
              <a:t>)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奠定感情基调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“望”字既指诗人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眺望之意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暗指诗人内心的期望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希望寻得知音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得到理解、赏识和重用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。</a:t>
            </a:r>
            <a:endParaRPr lang="en-US" altLang="zh-CN" sz="3200" b="1" dirty="0" smtClean="0"/>
          </a:p>
          <a:p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《钱塘湖春行》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则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交代</a:t>
            </a:r>
            <a:r>
              <a:rPr lang="en-US" altLang="zh-CN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春行</a:t>
            </a:r>
            <a:r>
              <a:rPr lang="en-US" altLang="zh-CN" sz="3200" b="1" dirty="0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的游踪</a:t>
            </a:r>
            <a:r>
              <a:rPr lang="en-US" altLang="zh-CN" sz="3200" dirty="0"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从孤山寺北出发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到贾公亭以西</a:t>
            </a:r>
            <a:r>
              <a:rPr lang="en-US" altLang="zh-CN" sz="3200" dirty="0">
                <a:sym typeface="+mn-ea"/>
              </a:rPr>
              <a:t>)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和钱塘湖的整体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轮廓</a:t>
            </a:r>
            <a:r>
              <a:rPr lang="en-US" altLang="zh-CN" sz="3200" dirty="0"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远眺湖面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春水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涨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云脚低垂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与湖面相接</a:t>
            </a:r>
            <a:r>
              <a:rPr lang="en-US" altLang="zh-CN" sz="3200" dirty="0">
                <a:sym typeface="+mn-ea"/>
              </a:rPr>
              <a:t>)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7905" y="321310"/>
            <a:ext cx="6532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任务二：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对比阅读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，感知结构之妙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920" y="1245235"/>
            <a:ext cx="104482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3.两首诗的颔联与颈联都有什么作用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写出了什么？具体分析一下这两首诗？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9920" y="2321560"/>
            <a:ext cx="1053782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作用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都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紧承题眼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内容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所见的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景色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《野望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先从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远景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开始描绘秋天山野的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静态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再转入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写人的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动态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 dirty="0" smtClean="0"/>
          </a:p>
          <a:p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《钱塘湖春行》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先写早春的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动物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再转入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植物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的描写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99"/>
          <p:cNvSpPr txBox="1"/>
          <p:nvPr>
            <p:custDataLst>
              <p:tags r:id="rId1"/>
            </p:custDataLst>
          </p:nvPr>
        </p:nvSpPr>
        <p:spPr>
          <a:xfrm>
            <a:off x="823595" y="836295"/>
            <a:ext cx="108635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颔联和颈联往往是一首律诗中最出彩的部分。《野望》中的颔联和颈联就描绘了富有田园牧歌气息的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山野秋景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。请从下面三个角度中任选其一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欣赏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《野望》的颔联和颈联。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①动与静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②人与物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③情与景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我选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填序号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23595" y="2780665"/>
            <a:ext cx="106813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</a:rPr>
              <a:t>                        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en-US" altLang="zh-CN" b="1">
                <a:solidFill>
                  <a:srgbClr val="FF0000"/>
                </a:solidFill>
              </a:rPr>
              <a:t>                     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颔联总写秋色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是静景、远景；颈联写牧人与猎马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是动景、近景。这四句诗宛如一幅山间秋晚图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光与色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远景与近景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静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态与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态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搭配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得恰到好处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839470" y="4509135"/>
            <a:ext cx="10664825" cy="16459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b="1">
                <a:solidFill>
                  <a:srgbClr val="FF0000"/>
                </a:solidFill>
              </a:rPr>
              <a:t>          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charset="0"/>
              </a:rPr>
              <a:t>融情于景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charset="0"/>
              </a:rPr>
              <a:t>情景交融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漫山遍野树叶枯黄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余晖下萧瑟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静谧衰败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的景色触发诗人</a:t>
            </a:r>
            <a:r>
              <a:rPr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彷徨</a:t>
            </a:r>
            <a:r>
              <a:rPr lang="zh-CN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孤独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之感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驱赶牛群返家的牧人、收获猎物归来的猎人更加深了诗人</a:t>
            </a:r>
            <a:r>
              <a:rPr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惆怅</a:t>
            </a:r>
            <a:r>
              <a:rPr lang="zh-CN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孤寂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的情绪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15335" y="680720"/>
            <a:ext cx="4603750" cy="705485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p>
            <a:pPr algn="ctr"/>
            <a:r>
              <a:rPr lang="zh-CN" altLang="en-US" sz="5335" spc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唐诗的派别</a:t>
            </a:r>
            <a:endParaRPr lang="zh-CN" altLang="en-US" sz="5335" spc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1582420" y="1649095"/>
          <a:ext cx="8834120" cy="3886200"/>
        </p:xfrm>
        <a:graphic>
          <a:graphicData uri="http://schemas.openxmlformats.org/drawingml/2006/table">
            <a:tbl>
              <a:tblPr/>
              <a:tblGrid>
                <a:gridCol w="2974340"/>
                <a:gridCol w="5859780"/>
              </a:tblGrid>
              <a:tr h="777240"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唐诗诗派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代表诗人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240"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山水田园诗派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25000"/>
                        </a:lnSpc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240"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边塞诗派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25000"/>
                        </a:lnSpc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240"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浪漫主义诗派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25000"/>
                        </a:lnSpc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7240">
                <a:tc>
                  <a:txBody>
                    <a:bodyPr/>
                    <a:p>
                      <a:pPr lvl="0" indent="0" algn="ctr" fontAlgn="auto">
                        <a:lnSpc>
                          <a:spcPct val="125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华文楷体" panose="02010600040101010101" pitchFamily="2" charset="-122"/>
                          <a:sym typeface="+mn-ea"/>
                        </a:rPr>
                        <a:t>现实主义诗派</a:t>
                      </a:r>
                      <a:endParaRPr lang="zh-CN" altLang="en-US" sz="36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华文楷体" panose="0201060004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25000"/>
                        </a:lnSpc>
                        <a:buNone/>
                      </a:pPr>
                      <a:endParaRPr lang="zh-CN" altLang="en-US" sz="32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561205" y="2434590"/>
            <a:ext cx="5247640" cy="78359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fontAlgn="auto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王维、孟浩然、王绩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1205" y="3218180"/>
            <a:ext cx="5697220" cy="78359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王昌龄、高适、岑参、崔颢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61205" y="3986530"/>
            <a:ext cx="2654935" cy="7835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李白、李贺</a:t>
            </a:r>
            <a:endParaRPr lang="zh-CN" altLang="en-US" sz="3600" b="1" i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61205" y="4751705"/>
            <a:ext cx="3021330" cy="7835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杜甫、白居易</a:t>
            </a:r>
            <a:endParaRPr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17905" y="321310"/>
            <a:ext cx="6532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任务二：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对比阅读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，感知结构之妙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920" y="1245235"/>
            <a:ext cx="104482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4.两首诗的尾联都有什么作用？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2950" y="1967230"/>
            <a:ext cx="1077023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作用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都是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由外物回归自身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首尾呼应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抒发情感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《野望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诗人身处田园生活中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心念仕途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找不到精神归宿和知己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他只好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向古贤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寻找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慰藉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高歌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怀念古时候的隐者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 dirty="0" smtClean="0"/>
          </a:p>
          <a:p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《钱塘湖春行》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的尾联用</a:t>
            </a:r>
            <a:r>
              <a:rPr sz="32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“最爱”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直抒胸臆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表达出诗人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喜悦的心情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。而</a:t>
            </a:r>
            <a:r>
              <a:rPr sz="3200" b="1" dirty="0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“行不足”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更可让我们想象到诗人余兴未阑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完全陶醉于钱塘湖初春那美好的湖光山色之中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67055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5626735" y="1372870"/>
            <a:ext cx="3023870" cy="305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37585" y="4431030"/>
            <a:ext cx="4194810" cy="933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705475" y="2676525"/>
            <a:ext cx="308927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彷徨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705475" y="3698240"/>
            <a:ext cx="286639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惆怅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37585" y="4540885"/>
            <a:ext cx="232854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抒情、用典</a:t>
            </a:r>
            <a:endParaRPr lang="en-US" altLang="zh-CN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05475" y="4540885"/>
            <a:ext cx="2866390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苦闷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10015" y="2416175"/>
            <a:ext cx="1891030" cy="3505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706110" y="2501900"/>
            <a:ext cx="89789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烘托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5706110" y="3448685"/>
            <a:ext cx="89789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反衬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5706110" y="1832610"/>
            <a:ext cx="308927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孤独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迷茫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74785" y="2787650"/>
            <a:ext cx="1139190" cy="15684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苦闷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彷徨孤独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5706110" y="1623060"/>
            <a:ext cx="89789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总领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左大括号 12"/>
          <p:cNvSpPr/>
          <p:nvPr/>
        </p:nvSpPr>
        <p:spPr>
          <a:xfrm flipH="1">
            <a:off x="7501255" y="2821940"/>
            <a:ext cx="304800" cy="1313180"/>
          </a:xfrm>
          <a:prstGeom prst="leftBrace">
            <a:avLst>
              <a:gd name="adj1" fmla="val 9763"/>
              <a:gd name="adj2" fmla="val 47485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100" dirty="0">
              <a:latin typeface="Calibri" panose="020F050202020403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31760" y="3023870"/>
            <a:ext cx="106299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情景交融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1000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39605" y="2146935"/>
            <a:ext cx="1891030" cy="384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539605" y="2900045"/>
            <a:ext cx="2067560" cy="107632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喜爱美景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喜悦心情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87370" y="2366645"/>
            <a:ext cx="6035040" cy="160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364230" y="253492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动物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仰视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近景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生机勃勃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64230" y="320040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植物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俯视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近景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欣欣向荣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3" name="TextBox 12"/>
          <p:cNvSpPr txBox="1"/>
          <p:nvPr/>
        </p:nvSpPr>
        <p:spPr>
          <a:xfrm>
            <a:off x="988060" y="1099185"/>
            <a:ext cx="9784080" cy="50336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algn="just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品读下列诗句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想一想它们描写的景物分别属于春天的哪个阶段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说说你的理由。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带雪梅初暖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含烟柳尚青。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⑵雨中草色绿堪染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水上桃花红欲燃。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⑶杨柳阴阴细雨晴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残花落尽见流莺。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⑷半烟半雨江桥畔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映杏映桃山路中。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7587" name="文本框 1"/>
          <p:cNvSpPr txBox="1"/>
          <p:nvPr>
            <p:custDataLst>
              <p:tags r:id="rId1"/>
            </p:custDataLst>
          </p:nvPr>
        </p:nvSpPr>
        <p:spPr>
          <a:xfrm>
            <a:off x="1498600" y="2580640"/>
            <a:ext cx="83191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初春</a:t>
            </a:r>
            <a:r>
              <a:rPr lang="en-US" sz="30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乍暖还寒</a:t>
            </a:r>
            <a:r>
              <a:rPr lang="en-US" altLang="zh-CN" sz="3000" b="1" dirty="0">
                <a:solidFill>
                  <a:srgbClr val="0015F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梅尚带雪</a:t>
            </a:r>
            <a:r>
              <a:rPr lang="en-US" altLang="zh-CN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柳叶初长</a:t>
            </a:r>
            <a:r>
              <a:rPr lang="en-US" altLang="zh-CN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如烟似雾</a:t>
            </a:r>
            <a:r>
              <a:rPr lang="en-US" sz="30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7588" name="文本框 3"/>
          <p:cNvSpPr txBox="1"/>
          <p:nvPr>
            <p:custDataLst>
              <p:tags r:id="rId2"/>
            </p:custDataLst>
          </p:nvPr>
        </p:nvSpPr>
        <p:spPr>
          <a:xfrm>
            <a:off x="1498600" y="3532505"/>
            <a:ext cx="618236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仲春</a:t>
            </a:r>
            <a:r>
              <a:rPr lang="en-US" sz="30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春雨初降</a:t>
            </a:r>
            <a:r>
              <a:rPr lang="en-US" altLang="zh-CN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绿意正浓</a:t>
            </a:r>
            <a:r>
              <a:rPr lang="en-US" altLang="zh-CN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桃花盛开</a:t>
            </a:r>
            <a:r>
              <a:rPr lang="en-US" sz="30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7589" name="文本框 6"/>
          <p:cNvSpPr txBox="1"/>
          <p:nvPr>
            <p:custDataLst>
              <p:tags r:id="rId3"/>
            </p:custDataLst>
          </p:nvPr>
        </p:nvSpPr>
        <p:spPr>
          <a:xfrm>
            <a:off x="1498600" y="4484370"/>
            <a:ext cx="733107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暮春</a:t>
            </a:r>
            <a:r>
              <a:rPr lang="en-US" sz="30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杨柳已成荫</a:t>
            </a:r>
            <a:r>
              <a:rPr lang="en-US" altLang="zh-CN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残花已落尽</a:t>
            </a:r>
            <a:r>
              <a:rPr lang="en-US" altLang="zh-CN" sz="30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群莺已乱飞</a:t>
            </a:r>
            <a:r>
              <a:rPr lang="en-US" sz="30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7590" name="文本框 7"/>
          <p:cNvSpPr txBox="1"/>
          <p:nvPr>
            <p:custDataLst>
              <p:tags r:id="rId4"/>
            </p:custDataLst>
          </p:nvPr>
        </p:nvSpPr>
        <p:spPr>
          <a:xfrm>
            <a:off x="1433830" y="5436235"/>
            <a:ext cx="464883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仲春</a:t>
            </a:r>
            <a:r>
              <a:rPr lang="en-US" sz="30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山中杏花、桃花盛开</a:t>
            </a:r>
            <a:r>
              <a:rPr lang="en-US" sz="30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07670" y="454025"/>
            <a:ext cx="2232660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课后拓展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7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  <p:bldP spid="6759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99"/>
          <p:cNvSpPr txBox="1"/>
          <p:nvPr/>
        </p:nvSpPr>
        <p:spPr>
          <a:xfrm>
            <a:off x="1245235" y="1292225"/>
            <a:ext cx="98882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《钱塘湖春行》写的是初春景色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诗中哪些词语透露出这一点？颔联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中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几处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为什么不是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处处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？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谁家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为什么不是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家家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？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3" name="文本框 34822"/>
          <p:cNvSpPr txBox="1"/>
          <p:nvPr>
            <p:custDataLst>
              <p:tags r:id="rId1"/>
            </p:custDataLst>
          </p:nvPr>
        </p:nvSpPr>
        <p:spPr>
          <a:xfrm>
            <a:off x="1324610" y="2963545"/>
            <a:ext cx="95516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华文隶书" panose="02010800040101010101" pitchFamily="2" charset="-122"/>
                <a:ea typeface="黑体" panose="02010609060101010101" charset="-122"/>
              </a:rPr>
              <a:t>　　</a:t>
            </a:r>
            <a:r>
              <a:rPr lang="en-US" altLang="zh-CN" sz="2800" b="1" dirty="0">
                <a:solidFill>
                  <a:srgbClr val="FF0066"/>
                </a:solidFill>
                <a:latin typeface="华文隶书" panose="02010800040101010101" pitchFamily="2" charset="-122"/>
                <a:ea typeface="黑体" panose="02010609060101010101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“几处”“谁家”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照应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早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”“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新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  <a:sym typeface="+mn-ea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说明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早莺尚少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新燕不多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15F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既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突出早春的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季节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特点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15F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富有情趣</a:t>
            </a:r>
            <a:r>
              <a:rPr sz="3200" b="1">
                <a:solidFill>
                  <a:srgbClr val="0015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>
              <a:solidFill>
                <a:srgbClr val="0015F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5235" y="4229100"/>
            <a:ext cx="988822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“乱花渐欲迷人眼”说明花儿还未盛放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但盛放可期；“浅草才能没马蹄”说明芳草才生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尚未长高。</a:t>
            </a:r>
            <a:endParaRPr lang="zh-CN" altLang="en-US" sz="3200" b="1">
              <a:solidFill>
                <a:srgbClr val="FF0000"/>
              </a:solidFill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9140" y="2106930"/>
            <a:ext cx="108743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任务三：对比探究，感知炼字之妙</a:t>
            </a:r>
            <a:endParaRPr lang="zh-CN" altLang="en-US" sz="4000">
              <a:latin typeface="字魂江南手书" panose="00000500000000000000" charset="-122"/>
              <a:ea typeface="字魂江南手书" panose="00000500000000000000" charset="-122"/>
              <a:cs typeface="字魂江南手书" panose="00000500000000000000" charset="-122"/>
            </a:endParaRPr>
          </a:p>
          <a:p>
            <a:pPr algn="ctr"/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字魂江南手书" panose="00000500000000000000" charset="-122"/>
              </a:rPr>
              <a:t>——</a:t>
            </a:r>
            <a:r>
              <a:rPr lang="en-US" altLang="zh-CN" sz="40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《渡荆门送别》和《钱塘湖春行》</a:t>
            </a:r>
            <a:endParaRPr lang="en-US" altLang="zh-CN" sz="4000">
              <a:latin typeface="字魂江南手书" panose="00000500000000000000" charset="-122"/>
              <a:ea typeface="字魂江南手书" panose="00000500000000000000" charset="-122"/>
              <a:cs typeface="字魂江南手书" panose="00000500000000000000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9920" y="1135380"/>
            <a:ext cx="1100391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《渡荆门送别》和《钱塘湖春行》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两首诗写的分别是哪里的景色？颔联和颈联是全诗的核心部分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其中动词和形容词的使用更给诗句增色。请分别赏析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两首诗中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随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入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飞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争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”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黑体" panose="02010609060101010101" charset="-122"/>
            </a:endParaRPr>
          </a:p>
          <a:p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啄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等动词和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乱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浅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等形容词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联系写作背景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结合诗句内容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说说两首诗诗人的情致有何不同?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62050" y="465455"/>
            <a:ext cx="853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任务三：对比探究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，感知炼字之妙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3"/>
            </p:custDataLst>
          </p:nvPr>
        </p:nvGraphicFramePr>
        <p:xfrm>
          <a:off x="629920" y="3688715"/>
          <a:ext cx="10876915" cy="2766060"/>
        </p:xfrm>
        <a:graphic>
          <a:graphicData uri="http://schemas.openxmlformats.org/drawingml/2006/table">
            <a:tbl>
              <a:tblPr/>
              <a:tblGrid>
                <a:gridCol w="1984375"/>
                <a:gridCol w="4269105"/>
                <a:gridCol w="4623435"/>
              </a:tblGrid>
              <a:tr h="6324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《渡荆门送别》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《钱塘湖春行》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游历地点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①</a:t>
                      </a:r>
                      <a:endParaRPr lang="zh-CN" altLang="en-US" sz="320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西湖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游历见闻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大山平野、江水荒原、明月海楼</a:t>
                      </a:r>
                      <a:endParaRPr lang="zh-CN" altLang="en-US" sz="32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②</a:t>
                      </a:r>
                      <a:endParaRPr lang="zh-CN" altLang="en-US" sz="32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0" y="76200"/>
          <a:ext cx="12150090" cy="6705600"/>
        </p:xfrm>
        <a:graphic>
          <a:graphicData uri="http://schemas.openxmlformats.org/drawingml/2006/table">
            <a:tbl>
              <a:tblPr/>
              <a:tblGrid>
                <a:gridCol w="1410970"/>
                <a:gridCol w="4418330"/>
                <a:gridCol w="6320790"/>
              </a:tblGrid>
              <a:tr h="57912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《渡荆门送别》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《钱塘湖春行》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2160">
                <a:tc rowSpan="2"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诗中的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妙语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随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3200" b="1"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既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写出了人坐船上、船行江中的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空间感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流动感</a:t>
                      </a:r>
                      <a:r>
                        <a:rPr lang="en-US" altLang="zh-CN" sz="3200" b="1" dirty="0">
                          <a:effectLst/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又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让我们感到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视野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逐渐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开阔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、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心胸舒展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3200" b="1" dirty="0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③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752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④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</a:rPr>
                        <a:t>“乱”</a:t>
                      </a:r>
                      <a:r>
                        <a:rPr lang="zh-CN" altLang="en-US" sz="3200" b="1"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“乱”字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贬词褒用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修饰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</a:rPr>
                        <a:t>“花”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写出花的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品种数量多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争芳斗艳的情态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。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“浅”</a:t>
                      </a:r>
                      <a:r>
                        <a:rPr lang="zh-CN" altLang="en-US" sz="3200" b="1"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“浅”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修饰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草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”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写出春草的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低矮柔嫩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“渐欲”“才能”写出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花草向荣的趋势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描绘了春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的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发展变化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突出春的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勃勃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生机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55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诗人的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情致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⑤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早春游湖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无比喜悦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西湖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美景令人陶醉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053705" y="6213157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endParaRPr lang="zh-CN" altLang="en-US" sz="160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927735" y="1217930"/>
            <a:ext cx="10704830" cy="1420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李白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: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字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太</a:t>
            </a:r>
            <a:r>
              <a:rPr 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.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白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号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青莲居士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唐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代伟大的</a:t>
            </a:r>
            <a:r>
              <a:rPr 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浪漫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主义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诗人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被尊为</a:t>
            </a:r>
            <a:r>
              <a:rPr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“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诗仙</a:t>
            </a:r>
            <a:r>
              <a:rPr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”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其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诗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想象</a:t>
            </a:r>
            <a:r>
              <a:rPr 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丰富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飘逸洒脱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语言清新明快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风格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雄奇豪放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。代表诗作有《望庐山瀑布》《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行路难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》《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将进酒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》《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蜀道难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》等。</a:t>
            </a:r>
            <a:endParaRPr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2905" y="447675"/>
            <a:ext cx="47625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《渡荆门送别》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7735" y="2701925"/>
            <a:ext cx="105187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背景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: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开元十二年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724年</a:t>
            </a:r>
            <a:r>
              <a:rPr lang="en-US" altLang="zh-CN" sz="28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心怀四方之志的李白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辞亲远游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准备实现自己的理想抱负。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此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诗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是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李白青年时期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出蜀</a:t>
            </a:r>
            <a:r>
              <a:rPr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漫游</a:t>
            </a:r>
            <a:r>
              <a:rPr 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途中</a:t>
            </a:r>
            <a:r>
              <a:rPr lang="zh-CN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创作的</a:t>
            </a:r>
            <a:r>
              <a:rPr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endParaRPr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5410" y="4035425"/>
            <a:ext cx="2962910" cy="2530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3350" y="3801110"/>
            <a:ext cx="2133600" cy="26136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2385" y="3917950"/>
            <a:ext cx="3633470" cy="237934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147320" y="168910"/>
          <a:ext cx="11917045" cy="5825490"/>
        </p:xfrm>
        <a:graphic>
          <a:graphicData uri="http://schemas.openxmlformats.org/drawingml/2006/table">
            <a:tbl>
              <a:tblPr/>
              <a:tblGrid>
                <a:gridCol w="2174875"/>
                <a:gridCol w="4676775"/>
                <a:gridCol w="5065395"/>
              </a:tblGrid>
              <a:tr h="64135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《渡荆门送别》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《钱塘湖春行》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0">
                <a:tc>
                  <a:txBody>
                    <a:bodyPr/>
                    <a:p>
                      <a:pPr marL="0" lvl="0"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游历地点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①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西湖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464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游历见闻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大山平野、江水荒原、明月海楼</a:t>
                      </a:r>
                      <a:endParaRPr lang="zh-CN" altLang="en-US" sz="32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2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②</a:t>
                      </a:r>
                      <a:endParaRPr lang="zh-CN" altLang="en-US" sz="32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657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诗中的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妙语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随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3200" b="1"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随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字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化静为动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既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给人以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空间感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流动感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又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让人感到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视野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逐渐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开阔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、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心胸舒展</a:t>
                      </a:r>
                      <a:r>
                        <a:rPr lang="zh-CN" altLang="zh-CN" sz="3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sz="3200" b="1" dirty="0">
                          <a:solidFill>
                            <a:srgbClr val="FF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“入”</a:t>
                      </a:r>
                      <a:r>
                        <a:rPr lang="zh-CN" altLang="en-US" sz="3200" b="1">
                          <a:sym typeface="宋体" panose="02010600030101010101" pitchFamily="2" charset="-122"/>
                        </a:rPr>
                        <a:t>:</a:t>
                      </a:r>
                      <a:r>
                        <a:rPr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SimSun-ExtB" panose="02010609060101010101" charset="-122"/>
                          <a:sym typeface="+mn-ea"/>
                        </a:rPr>
                        <a:t>写出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江水奔腾的磅礴气势</a:t>
                      </a:r>
                      <a:r>
                        <a:rPr lang="zh-CN" altLang="zh-CN" sz="3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sz="3200" b="1" dirty="0">
                          <a:ea typeface="宋体" panose="02010600030101010101" pitchFamily="2" charset="-122"/>
                        </a:rPr>
                        <a:t>蕴含着诗人</a:t>
                      </a:r>
                      <a:r>
                        <a:rPr lang="zh-CN" sz="3200" b="1" dirty="0">
                          <a:solidFill>
                            <a:srgbClr val="FF0000"/>
                          </a:solidFill>
                          <a:ea typeface="宋体" panose="02010600030101010101" pitchFamily="2" charset="-122"/>
                        </a:rPr>
                        <a:t>开朗</a:t>
                      </a:r>
                      <a:r>
                        <a:rPr sz="3200" b="1" dirty="0">
                          <a:solidFill>
                            <a:srgbClr val="FF0000"/>
                          </a:solidFill>
                          <a:ea typeface="宋体" panose="02010600030101010101" pitchFamily="2" charset="-122"/>
                        </a:rPr>
                        <a:t>喜悦的心情</a:t>
                      </a:r>
                      <a:r>
                        <a:rPr sz="3200" b="1" dirty="0">
                          <a:ea typeface="宋体" panose="02010600030101010101" pitchFamily="2" charset="-122"/>
                        </a:rPr>
                        <a:t>和</a:t>
                      </a:r>
                      <a:r>
                        <a:rPr sz="3200" b="1" dirty="0">
                          <a:solidFill>
                            <a:srgbClr val="FF0000"/>
                          </a:solidFill>
                          <a:ea typeface="宋体" panose="02010600030101010101" pitchFamily="2" charset="-122"/>
                        </a:rPr>
                        <a:t>蓬勃的朝气</a:t>
                      </a:r>
                      <a:endParaRPr sz="3200" b="1" dirty="0">
                        <a:solidFill>
                          <a:srgbClr val="FF0000"/>
                        </a:solidFill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sz="3200" b="1" dirty="0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③</a:t>
                      </a:r>
                      <a:endParaRPr lang="zh-CN" altLang="en-US" sz="32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874645" y="785495"/>
            <a:ext cx="16630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15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长江</a:t>
            </a:r>
            <a:endParaRPr lang="zh-CN" altLang="en-US" sz="3200" b="1">
              <a:solidFill>
                <a:srgbClr val="0015F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76745" y="1369060"/>
            <a:ext cx="50882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0015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0015F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孤山贾亭、春季湖水、早莺新燕、乱花浅草、绿杨白沙堤</a:t>
            </a:r>
            <a:endParaRPr lang="zh-CN" altLang="en-US" sz="3200" b="1">
              <a:solidFill>
                <a:srgbClr val="0015F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977380" y="2993390"/>
            <a:ext cx="508762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“争”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让人感到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春光的难得与宝贵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“啄”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描写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燕子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那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忙碌而兴奋的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神情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两个动词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描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绘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出早莺新燕的动态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场景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生动地展示了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初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春的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蓬勃</a:t>
            </a:r>
            <a:r>
              <a:rPr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SimSun-ExtB" panose="02010609060101010101" charset="-122"/>
              </a:rPr>
              <a:t>生机</a:t>
            </a:r>
            <a:endParaRPr sz="3200" b="1" dirty="0">
              <a:solidFill>
                <a:srgbClr val="0015FE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" name="矩形: 圆角 36"/>
          <p:cNvSpPr/>
          <p:nvPr/>
        </p:nvSpPr>
        <p:spPr>
          <a:xfrm>
            <a:off x="2378075" y="770255"/>
            <a:ext cx="6731000" cy="877570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Aft>
                <a:spcPts val="0"/>
              </a:spcAft>
              <a:buClrTx/>
              <a:buSzTx/>
              <a:buFontTx/>
              <a:defRPr/>
            </a:pPr>
            <a:r>
              <a:rPr lang="en-US" altLang="zh-CN" sz="4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lt"/>
              </a:rPr>
              <a:t>如何读懂一首诗词</a:t>
            </a:r>
            <a:endParaRPr lang="en-US" altLang="zh-CN" sz="48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4865" y="2115820"/>
            <a:ext cx="10091420" cy="2626360"/>
          </a:xfrm>
        </p:spPr>
        <p:txBody>
          <a:bodyPr>
            <a:normAutofit lnSpcReduction="10000"/>
          </a:bodyPr>
          <a:p>
            <a:pPr algn="l"/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en-US" altLang="zh-CN" sz="4800" b="1" spc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华文楷体" panose="02010600040101010101" pitchFamily="2" charset="-122"/>
                <a:ea typeface="华文楷体" panose="02010600040101010101" pitchFamily="2" charset="-122"/>
                <a:cs typeface="隶书" panose="02010509060101010101" pitchFamily="49" charset="-122"/>
              </a:rPr>
              <a:t>看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标题信息、注释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（交代背景）</a:t>
            </a:r>
            <a:endParaRPr lang="zh-CN" altLang="en-US" sz="36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</a:t>
            </a:r>
            <a:r>
              <a:rPr lang="en-US" altLang="zh-CN" sz="4800" b="1" spc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华文楷体" panose="02010600040101010101" pitchFamily="2" charset="-122"/>
                <a:ea typeface="华文楷体" panose="02010600040101010101" pitchFamily="2" charset="-122"/>
                <a:cs typeface="隶书" panose="02010509060101010101" pitchFamily="49" charset="-122"/>
              </a:rPr>
              <a:t>悟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诗歌意象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（浸润诗人情感的景物）</a:t>
            </a:r>
            <a:endParaRPr lang="zh-CN" altLang="en-US" sz="36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en-US" altLang="zh-CN" sz="4800" b="1" spc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华文楷体" panose="02010600040101010101" pitchFamily="2" charset="-122"/>
                <a:ea typeface="华文楷体" panose="02010600040101010101" pitchFamily="2" charset="-122"/>
                <a:cs typeface="隶书" panose="02010509060101010101" pitchFamily="49" charset="-122"/>
              </a:rPr>
              <a:t>得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诗歌表达的情感</a:t>
            </a:r>
            <a:endParaRPr lang="zh-CN" altLang="en-US" sz="36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41910" y="1087755"/>
          <a:ext cx="12150090" cy="4260215"/>
        </p:xfrm>
        <a:graphic>
          <a:graphicData uri="http://schemas.openxmlformats.org/drawingml/2006/table">
            <a:tbl>
              <a:tblPr/>
              <a:tblGrid>
                <a:gridCol w="1410970"/>
                <a:gridCol w="4418330"/>
                <a:gridCol w="6320790"/>
              </a:tblGrid>
              <a:tr h="57912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《渡荆门送别》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《钱塘湖春行》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9840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诗中的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妙语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④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“乱”</a:t>
                      </a:r>
                      <a:r>
                        <a:rPr lang="zh-CN" altLang="en-US" sz="3200" b="1"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“乱”字贬词褒用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修饰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“花”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写出花的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品种数量多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争芳斗艳的情态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。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“浅”</a:t>
                      </a:r>
                      <a:r>
                        <a:rPr lang="zh-CN" altLang="en-US" sz="3200" b="1">
                          <a:sym typeface="宋体" panose="02010600030101010101" pitchFamily="2" charset="-122"/>
                        </a:rPr>
                        <a:t>: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“浅”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修饰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“草”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写出春草的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低矮柔嫩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“渐欲”“才能”写出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花草向荣的趋势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PMingLiU-ExtB" panose="02020500000000000000" charset="-120"/>
                          <a:ea typeface="PMingLiU-ExtB" panose="02020500000000000000" charset="-120"/>
                          <a:cs typeface="PMingLiU-ExtB" panose="02020500000000000000" charset="-120"/>
                          <a:sym typeface="+mn-ea"/>
                        </a:rPr>
                        <a:t>描绘了春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的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发展变化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突出春的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勃勃生机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125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诗人的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情致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⑤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早春游湖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无比喜悦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西湖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美景令人陶醉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408430" y="1675130"/>
            <a:ext cx="4442460" cy="2476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1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  “</a:t>
            </a:r>
            <a:r>
              <a:rPr lang="zh-CN" altLang="en-US" sz="31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飞</a:t>
            </a:r>
            <a:r>
              <a:rPr lang="en-US" altLang="zh-CN" sz="31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100" b="1">
                <a:sym typeface="宋体" panose="02010600030101010101" pitchFamily="2" charset="-122"/>
              </a:rPr>
              <a:t>: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</a:rPr>
              <a:t>诗人以</a:t>
            </a:r>
            <a:r>
              <a:rPr lang="zh-CN" altLang="en-US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奇幻的想象</a:t>
            </a:r>
            <a:r>
              <a:rPr lang="zh-CN" altLang="zh-CN" sz="3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</a:rPr>
              <a:t>将水中月影比作从天上飞来的明镜</a:t>
            </a:r>
            <a:r>
              <a:rPr lang="zh-CN" altLang="zh-CN" sz="3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</a:rPr>
              <a:t>写出了夜晚舟行江上忽见明月的</a:t>
            </a:r>
            <a:r>
              <a:rPr lang="zh-CN" altLang="en-US" sz="3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欣喜</a:t>
            </a:r>
            <a:r>
              <a:rPr lang="zh-CN" altLang="zh-CN" sz="3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100" b="1">
                <a:latin typeface="宋体" panose="02010600030101010101" pitchFamily="2" charset="-122"/>
                <a:ea typeface="宋体" panose="02010600030101010101" pitchFamily="2" charset="-122"/>
              </a:rPr>
              <a:t>充满了浪漫的色彩</a:t>
            </a:r>
            <a:endParaRPr lang="zh-CN" altLang="en-US" sz="3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0185" y="4694555"/>
            <a:ext cx="43707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诗人自水路出蜀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充满了欣喜、幻想与期待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0910" y="1820545"/>
            <a:ext cx="1033081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《渡荆门送别》尾联运用了什么修辞手法？有什么作用？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535" y="2644775"/>
            <a:ext cx="10804525" cy="15684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拟人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。“送”字运用拟人的修辞手法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赋予“故乡水”以人的情态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写故乡水不远万里来送自己行舟远游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表达了诗人对故乡的眷恋和依依不舍之情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。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342900"/>
            <a:ext cx="10287000" cy="57912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363075" y="1932940"/>
            <a:ext cx="1891030" cy="395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253" name="TextBox 16"/>
          <p:cNvSpPr txBox="1"/>
          <p:nvPr>
            <p:custDataLst>
              <p:tags r:id="rId2"/>
            </p:custDataLst>
          </p:nvPr>
        </p:nvSpPr>
        <p:spPr>
          <a:xfrm>
            <a:off x="9199880" y="2690495"/>
            <a:ext cx="197993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雄奇壮丽开阔胸怀</a:t>
            </a:r>
            <a:endParaRPr lang="zh-CN" altLang="en-US" sz="33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奋发进取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66185" y="2626360"/>
            <a:ext cx="4483735" cy="171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531870" y="2885440"/>
            <a:ext cx="55727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动态、远景</a:t>
            </a:r>
            <a:r>
              <a:rPr 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、俯视</a:t>
            </a:r>
            <a:r>
              <a:rPr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喜悦</a:t>
            </a:r>
            <a:r>
              <a:rPr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开朗</a:t>
            </a:r>
            <a:endParaRPr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31870" y="357441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静态、近景</a:t>
            </a:r>
            <a:r>
              <a:rPr 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、仰视</a:t>
            </a:r>
            <a:r>
              <a:rPr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兴奋喜悦</a:t>
            </a:r>
            <a:endParaRPr 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6140" y="4416425"/>
            <a:ext cx="18891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思乡惜别</a:t>
            </a:r>
            <a:endParaRPr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3725" y="1349375"/>
            <a:ext cx="106889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《使至塞上》颈联体现了王维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诗中有画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的特色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这幅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画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壮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在哪里？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直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圆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好在哪里？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请从炼字的角度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赏析名句——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大漠孤烟直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长河落日圆</a:t>
            </a:r>
            <a:r>
              <a:rPr lang="zh-CN" sz="3200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试从语言和画面两个角度赏析。</a:t>
            </a:r>
            <a:endParaRPr lang="zh-CN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62050" y="465455"/>
            <a:ext cx="853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任务三：对比探究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，感知炼字之妙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018540" y="993140"/>
            <a:ext cx="10194925" cy="1027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作者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王维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字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摩诘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唐代诗人、画家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唐代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山水田园诗派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的代表诗人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有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“</a:t>
            </a:r>
            <a:r>
              <a:rPr lang="zh-CN" altLang="en-US" sz="2800" b="1" u="sng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诗佛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之称。苏东坡称赞王维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“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诗中有画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画中有诗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擅长写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田园诗和边塞诗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  <a:p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2425" y="231140"/>
            <a:ext cx="6096000" cy="762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《</a:t>
            </a:r>
            <a:r>
              <a:rPr lang="zh-CN" altLang="en-US" sz="4000" b="1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使至塞上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》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8540" y="2308860"/>
            <a:ext cx="105702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背景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开元二十五年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张九龄宰相被贬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荆州长史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王维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作为张九龄提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拔的后辈受到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牵连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奸臣李林甫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假意提拔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王维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让他担任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监察御史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出使边塞凉州</a:t>
            </a:r>
            <a:r>
              <a:rPr lang="zh-CN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慰问将士、察访军情。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其实是将王维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排挤出朝廷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。这首诗作于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赴边途中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写出塞时的沿途景色。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25" y="3773805"/>
            <a:ext cx="6651625" cy="308419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105" y="154305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16330" y="229235"/>
            <a:ext cx="853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任务三：对比探究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，感知炼字之妙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2826385"/>
            <a:ext cx="11160125" cy="3661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语言角度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大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”字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突出了边疆沙漠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浩瀚无边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。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长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”字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写出了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黄河的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壮阔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之美。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孤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”字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写出了烽烟的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单调醒目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空旷、寂寥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。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直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”字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表现了孤烟的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劲直挺拔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、坚毅雄伟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之美。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0"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圆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”字</a:t>
            </a:r>
            <a:r>
              <a:rPr lang="zh-CN" altLang="en-US" sz="3200" b="1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给人以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亲切柔和温暧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又微带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苍茫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  <a:sym typeface="+mn-ea"/>
              </a:rPr>
              <a:t>的感觉。</a:t>
            </a:r>
            <a:endParaRPr lang="zh-CN" altLang="en-US" sz="16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  <a:sym typeface="+mn-ea"/>
            </a:endParaRPr>
          </a:p>
        </p:txBody>
      </p:sp>
      <p:sp>
        <p:nvSpPr>
          <p:cNvPr id="60420" name="左大括号 12"/>
          <p:cNvSpPr/>
          <p:nvPr/>
        </p:nvSpPr>
        <p:spPr>
          <a:xfrm flipH="1">
            <a:off x="6781165" y="3604260"/>
            <a:ext cx="200660" cy="914400"/>
          </a:xfrm>
          <a:prstGeom prst="leftBrace">
            <a:avLst>
              <a:gd name="adj1" fmla="val 9763"/>
              <a:gd name="adj2" fmla="val 46875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100" dirty="0">
              <a:latin typeface="Calibri" panose="020F05020202040302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6920865" y="3769995"/>
            <a:ext cx="21894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苍茫空旷</a:t>
            </a:r>
            <a:endParaRPr lang="en-US" altLang="zh-CN" sz="32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3725" y="812800"/>
            <a:ext cx="10669905" cy="20707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《使至塞上》颈联体现了王维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诗中有画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的特色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这幅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画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壮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在哪里？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直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圆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好在哪里？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请从炼字的角度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赏析名句——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大漠孤烟直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长河落日圆</a:t>
            </a:r>
            <a:r>
              <a:rPr lang="zh-CN" sz="3200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试从语言和画面两个角度赏析。</a:t>
            </a:r>
            <a:endParaRPr lang="zh-CN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左大括号 12"/>
          <p:cNvSpPr/>
          <p:nvPr/>
        </p:nvSpPr>
        <p:spPr>
          <a:xfrm flipH="1">
            <a:off x="9285605" y="5400040"/>
            <a:ext cx="200660" cy="914400"/>
          </a:xfrm>
          <a:prstGeom prst="leftBrace">
            <a:avLst>
              <a:gd name="adj1" fmla="val 9763"/>
              <a:gd name="adj2" fmla="val 46875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100" dirty="0">
              <a:latin typeface="Calibri" panose="020F050202020403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02445" y="5400040"/>
            <a:ext cx="26365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pitchFamily="2" charset="-122"/>
                <a:sym typeface="+mn-ea"/>
              </a:rPr>
              <a:t>巧妙融入诗人抑郁孤寂情绪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bldLvl="0" animBg="1"/>
      <p:bldP spid="9" grpId="0"/>
      <p:bldP spid="2" grpId="0" bldLvl="0" animBg="1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62050" y="465455"/>
            <a:ext cx="853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任务三：对比探究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，感知炼字之妙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7230" y="3234055"/>
            <a:ext cx="10063480" cy="2748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画面角度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构图美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夕阳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烽烟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大漠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长河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苍凉壮阔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线条美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：大漠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曲河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圆日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 </a:t>
            </a:r>
            <a:r>
              <a:rPr lang="en-US" altLang="zh-CN" sz="3200">
                <a:latin typeface="+mj-lt"/>
                <a:ea typeface="宋体" panose="02010600030101010101" pitchFamily="2" charset="-122"/>
                <a:cs typeface="+mj-lt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立体壮丽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色彩美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：黄沙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浊水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青烟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 sz="3200">
                <a:ea typeface="宋体" panose="02010600030101010101" pitchFamily="2" charset="-122"/>
                <a:cs typeface="+mn-lt"/>
                <a:sym typeface="+mn-ea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丰富壮美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7230" y="1172845"/>
            <a:ext cx="106978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《使至塞上》颈联体现了王维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诗中有画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的特色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这幅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画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壮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在哪里？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直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和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圆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好在哪里？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请从炼字的角度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赏析名句——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大漠孤烟直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长河落日圆</a:t>
            </a:r>
            <a:r>
              <a:rPr lang="zh-CN" sz="3200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试从语言和画面两个角度赏析。</a:t>
            </a:r>
            <a:endParaRPr lang="zh-CN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160655" y="342900"/>
            <a:ext cx="9451340" cy="57912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023100" y="2054225"/>
            <a:ext cx="2680970" cy="395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90410" y="2054225"/>
            <a:ext cx="197231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失落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孤寂</a:t>
            </a:r>
            <a:endParaRPr lang="zh-CN" altLang="en-US" sz="3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0410" y="4523105"/>
            <a:ext cx="2074545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喜悦自豪</a:t>
            </a:r>
            <a:endParaRPr lang="zh-CN" altLang="en-US" sz="3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1885" y="2856865"/>
            <a:ext cx="207518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激愤抑郁</a:t>
            </a:r>
            <a:endParaRPr lang="zh-CN" altLang="en-US" sz="3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0420" name="左大括号 12"/>
          <p:cNvSpPr/>
          <p:nvPr/>
        </p:nvSpPr>
        <p:spPr>
          <a:xfrm flipH="1">
            <a:off x="9244965" y="2197100"/>
            <a:ext cx="367030" cy="2751455"/>
          </a:xfrm>
          <a:prstGeom prst="leftBrace">
            <a:avLst>
              <a:gd name="adj1" fmla="val 9763"/>
              <a:gd name="adj2" fmla="val 48907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100" dirty="0">
              <a:latin typeface="Calibri" panose="020F050202020403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90410" y="3689985"/>
            <a:ext cx="2074545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豁达心境</a:t>
            </a:r>
            <a:endParaRPr lang="zh-CN" altLang="en-US" sz="3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0421" name="TextBox 16"/>
          <p:cNvSpPr txBox="1"/>
          <p:nvPr/>
        </p:nvSpPr>
        <p:spPr>
          <a:xfrm>
            <a:off x="9537065" y="2742565"/>
            <a:ext cx="2070100" cy="1660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雄浑壮阔</a:t>
            </a:r>
            <a:endParaRPr lang="zh-CN" altLang="en-US" sz="3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抑郁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孤寂慷慨悲壮</a:t>
            </a:r>
            <a:endParaRPr lang="zh-CN" altLang="en-US" sz="3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6010" y="2945130"/>
            <a:ext cx="1784350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4840605" y="2887345"/>
            <a:ext cx="308927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征蓬归雁自比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5770" y="1332865"/>
            <a:ext cx="11301095" cy="34810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/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</a:t>
            </a:r>
            <a:r>
              <a:rPr sz="3200" b="1">
                <a:latin typeface="楷体" panose="02010609060101010101" charset="-122"/>
                <a:ea typeface="楷体" panose="02010609060101010101" charset="-122"/>
              </a:rPr>
              <a:t>边塞诗以边疆地区军民生活和自然风光为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题材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楷体" panose="02010609060101010101" charset="-122"/>
                <a:ea typeface="楷体" panose="02010609060101010101" charset="-122"/>
              </a:rPr>
              <a:t>初步发展于汉魏六朝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楷体" panose="02010609060101010101" charset="-122"/>
                <a:ea typeface="楷体" panose="02010609060101010101" charset="-122"/>
              </a:rPr>
              <a:t>隋代时开始兴盛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楷体" panose="02010609060101010101" charset="-122"/>
                <a:ea typeface="楷体" panose="02010609060101010101" charset="-122"/>
              </a:rPr>
              <a:t>唐朝时进入发展的黄金时代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楷体" panose="02010609060101010101" charset="-122"/>
                <a:ea typeface="楷体" panose="02010609060101010101" charset="-122"/>
              </a:rPr>
              <a:t>是唐诗当中思想性最深刻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楷体" panose="02010609060101010101" charset="-122"/>
                <a:ea typeface="楷体" panose="02010609060101010101" charset="-122"/>
              </a:rPr>
              <a:t>想象力最丰富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楷体" panose="02010609060101010101" charset="-122"/>
                <a:ea typeface="楷体" panose="02010609060101010101" charset="-122"/>
              </a:rPr>
              <a:t>艺术性最强的一部分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  <a:endParaRPr lang="zh-CN" altLang="en-US" sz="32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endParaRPr lang="zh-CN" altLang="en-US" sz="16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3200" b="1" smtClean="0">
                <a:ea typeface="宋体" panose="02010600030101010101" pitchFamily="2" charset="-122"/>
                <a:sym typeface="+mn-ea"/>
              </a:rPr>
              <a:t>情感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主题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en-US" sz="3200" b="1" smtClean="0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建功立业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渴望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保家卫国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en-US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豪情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壮志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出征远戍的英勇豪迈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；③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山河沦丧的痛苦和</a:t>
            </a:r>
            <a:r>
              <a:rPr lang="en-US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对战争的厌恶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；④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久居边关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思亲思乡的忧伤、孤独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；⑤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塞外生活的艰辛和连年征战的惨烈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；⑥</a:t>
            </a:r>
            <a:r>
              <a:rPr lang="en-US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壮志难酬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的怨愤和归家无望的哀痛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smtClean="0"/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代表作品有：李白的《关山月》、杜甫的《兵车行》、王昌龄的《出塞》、王维的《使至塞上》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文本框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53795" y="502920"/>
            <a:ext cx="988504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4400" b="1">
                <a:solidFill>
                  <a:schemeClr val="tx1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边塞诗</a:t>
            </a:r>
            <a:r>
              <a:rPr lang="zh-CN" altLang="zh-CN" sz="4400" b="1">
                <a:solidFill>
                  <a:schemeClr val="tx1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</a:rPr>
              <a:t>的特点</a:t>
            </a:r>
            <a:endParaRPr lang="en-US" altLang="zh-CN" sz="4400" b="1">
              <a:solidFill>
                <a:schemeClr val="tx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42620" y="1479550"/>
            <a:ext cx="7821295" cy="4022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作者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崔颢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盛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唐诗人。秉性耿直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才思敏捷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开元  </a:t>
            </a:r>
            <a:r>
              <a:rPr lang="zh-CN" altLang="en-US" sz="2800" b="1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十一</a:t>
            </a:r>
            <a:r>
              <a:rPr lang="en-US" altLang="zh-CN" sz="2800" b="1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宋体" panose="02010600030101010101" pitchFamily="2" charset="-122"/>
              </a:rPr>
              <a:t>年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进士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终不得志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早期诗多写闺情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意浮艳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后历边塞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诗风变为</a:t>
            </a:r>
            <a:r>
              <a:rPr lang="zh-CN" altLang="zh-CN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雄浑奔放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一生漫游足迹遍布大江南北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而他诗风的变化正是从他及第前两年的南游开始的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其标志就是由汉水行至湖北武昌时创作的</a:t>
            </a:r>
            <a:r>
              <a:rPr lang="zh-CN" altLang="en-US" sz="2800" b="1" u="sng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《黄鹤楼》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。严羽在《沧浪诗话》中说</a:t>
            </a:r>
            <a:r>
              <a:rPr lang="en-US" altLang="en-US" sz="2800" b="1" smtClean="0">
                <a:ea typeface="宋体" panose="02010600030101010101" pitchFamily="2" charset="-122"/>
                <a:sym typeface="+mn-ea"/>
              </a:rPr>
              <a:t>:</a:t>
            </a:r>
            <a:r>
              <a:rPr lang="zh-CN"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唐人七言律诗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当以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崔颢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《黄鹤楼》为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第一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</a:t>
            </a:r>
            <a:r>
              <a:rPr lang="zh-CN"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”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据说李白游黄鹤楼也为之搁笔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曾有</a:t>
            </a:r>
            <a:r>
              <a:rPr lang="zh-CN"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“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眼前有景道不得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崔颢题诗在上头</a:t>
            </a:r>
            <a:r>
              <a:rPr lang="zh-CN" sz="2800" b="1">
                <a:latin typeface="PMingLiU-ExtB" panose="02020500000000000000" charset="-120"/>
                <a:ea typeface="PMingLiU-ExtB" panose="02020500000000000000" charset="-120"/>
                <a:cs typeface="华文楷体" panose="02010600040101010101" pitchFamily="2" charset="-122"/>
                <a:sym typeface="+mn-ea"/>
              </a:rPr>
              <a:t>”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的赞叹</a:t>
            </a:r>
            <a:r>
              <a:rPr 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93440" y="702310"/>
            <a:ext cx="283464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《黄鹤楼》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grpSp>
        <p:nvGrpSpPr>
          <p:cNvPr id="11" name="组合 10"/>
          <p:cNvGrpSpPr/>
          <p:nvPr>
            <p:custDataLst>
              <p:tags r:id="rId1"/>
            </p:custDataLst>
          </p:nvPr>
        </p:nvGrpSpPr>
        <p:grpSpPr>
          <a:xfrm>
            <a:off x="8609965" y="849630"/>
            <a:ext cx="2830195" cy="4576445"/>
            <a:chOff x="12971" y="1246"/>
            <a:chExt cx="5201" cy="8309"/>
          </a:xfrm>
        </p:grpSpPr>
        <p:pic>
          <p:nvPicPr>
            <p:cNvPr id="10" name="http://photo-static-api.fotomore.com/creative/vcg/400/new/VCG211356095005.jpg" descr="&amp;pky250_sjzg_VCG211356095005&amp;2&amp;src_toppic_inpsrchzd1&amp;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rcRect l="6718" t="4345" r="7294" b="2393"/>
            <a:stretch>
              <a:fillRect/>
            </a:stretch>
          </p:blipFill>
          <p:spPr>
            <a:xfrm>
              <a:off x="13105" y="2080"/>
              <a:ext cx="4932" cy="711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932" h="8028">
                  <a:moveTo>
                    <a:pt x="391" y="0"/>
                  </a:moveTo>
                  <a:lnTo>
                    <a:pt x="4542" y="0"/>
                  </a:lnTo>
                  <a:cubicBezTo>
                    <a:pt x="4542" y="216"/>
                    <a:pt x="4717" y="391"/>
                    <a:pt x="4932" y="391"/>
                  </a:cubicBezTo>
                  <a:lnTo>
                    <a:pt x="4932" y="7637"/>
                  </a:lnTo>
                  <a:cubicBezTo>
                    <a:pt x="4717" y="7637"/>
                    <a:pt x="4542" y="7812"/>
                    <a:pt x="4542" y="8028"/>
                  </a:cubicBezTo>
                  <a:lnTo>
                    <a:pt x="391" y="8028"/>
                  </a:lnTo>
                  <a:cubicBezTo>
                    <a:pt x="391" y="7812"/>
                    <a:pt x="216" y="7637"/>
                    <a:pt x="0" y="7637"/>
                  </a:cubicBezTo>
                  <a:lnTo>
                    <a:pt x="0" y="391"/>
                  </a:lnTo>
                  <a:cubicBezTo>
                    <a:pt x="216" y="391"/>
                    <a:pt x="391" y="216"/>
                    <a:pt x="391" y="0"/>
                  </a:cubicBezTo>
                  <a:close/>
                </a:path>
              </a:pathLst>
            </a:custGeom>
          </p:spPr>
        </p:pic>
        <p:sp>
          <p:nvSpPr>
            <p:cNvPr id="2" name="缺角矩形 1"/>
            <p:cNvSpPr/>
            <p:nvPr>
              <p:custDataLst>
                <p:tags r:id="rId4"/>
              </p:custDataLst>
            </p:nvPr>
          </p:nvSpPr>
          <p:spPr>
            <a:xfrm>
              <a:off x="12971" y="1246"/>
              <a:ext cx="5201" cy="8309"/>
            </a:xfrm>
            <a:prstGeom prst="plaque">
              <a:avLst>
                <a:gd name="adj" fmla="val 7921"/>
              </a:avLst>
            </a:prstGeom>
            <a:noFill/>
            <a:ln>
              <a:solidFill>
                <a:srgbClr val="5CAE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42620" y="6482715"/>
            <a:ext cx="5080000" cy="1313180"/>
          </a:xfrm>
          <a:prstGeom prst="rect">
            <a:avLst/>
          </a:prstGeom>
        </p:spPr>
        <p:txBody>
          <a:bodyPr>
            <a:noAutofit/>
          </a:bodyPr>
          <a:p>
            <a:pPr algn="l" defTabSz="914400">
              <a:tabLst>
                <a:tab pos="1941195" algn="l"/>
              </a:tabLs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28600" algn="l" defTabSz="914400">
              <a:tabLst>
                <a:tab pos="1941195" algn="l"/>
              </a:tabLst>
            </a:pPr>
            <a:endParaRPr lang="en-US" alt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330325" y="1149350"/>
            <a:ext cx="9713595" cy="547814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Arial" panose="020B0604020202020204" pitchFamily="34" charset="0"/>
              <a:buNone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75640" y="192405"/>
            <a:ext cx="9144000" cy="892175"/>
          </a:xfr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kumimoji="0" lang="zh-CN" alt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诗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歌的表达技巧</a:t>
            </a:r>
            <a:endParaRPr kumimoji="0" lang="en-US" altLang="zh-CN" sz="4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675640" y="935990"/>
            <a:ext cx="11017250" cy="54794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1.</a:t>
            </a:r>
            <a:r>
              <a:rPr kumimoji="0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抒情方式   </a:t>
            </a:r>
            <a:endParaRPr kumimoji="0" lang="zh-CN" altLang="en-US" sz="3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直接抒情（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直抒胸臆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）</a:t>
            </a:r>
            <a:endParaRPr kumimoji="0" lang="en-US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ｂ间接抒情（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借景抒情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融情于景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情景交融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、托物言志、借物抒怀等）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Arial" panose="020B0604020202020204" pitchFamily="34" charset="0"/>
              <a:buNone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2.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表现手法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烘托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（反衬）、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对比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象征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、联想、想象、虚实结合、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动静结合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运用典故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白描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、由远及近、由上而下、远望近观等。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Arial" panose="020B0604020202020204" pitchFamily="34" charset="0"/>
              <a:buNone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3.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修辞手法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比兴、比喻、拟人、夸张、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双关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用典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对偶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、设问、反复、反问、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互文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等。</a:t>
            </a:r>
            <a:endParaRPr kumimoji="0" lang="en-US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（ 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解题格式：揭示手法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+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分析表达作用</a:t>
            </a: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）</a:t>
            </a:r>
            <a:endParaRPr kumimoji="0" lang="zh-CN" altLang="en-US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6365" y="1372235"/>
            <a:ext cx="93999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/>
              <a:t>1.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首联从神话传说落笔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这样写有什么好处？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5740" y="1955800"/>
            <a:ext cx="8782050" cy="206121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首联扣题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从神话传说落笔。诗人由仙人乘鹤归去引出黄鹤楼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给黄鹤楼增添了一种神秘色彩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令人遐想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天地悠悠、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岁月不再、物是人非之感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下文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乡愁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抒发做铺垫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6365" y="1372235"/>
            <a:ext cx="93999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/>
              <a:t>2.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颔联描绘了怎样的景色？有何作用？</a:t>
            </a:r>
            <a:endParaRPr lang="zh-CN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5740" y="1955800"/>
            <a:ext cx="9025890" cy="25533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3200" b="1">
                <a:ea typeface="宋体" panose="02010600030101010101" pitchFamily="2" charset="-122"/>
              </a:rPr>
              <a:t>水天相接的画面因白云的衬托愈显宏伟阔大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诗人的心境渐渐开朗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想象黄鹤楼久远的历史和美丽的传说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一幕幕在眼前回放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但终归物是人非、鹤去楼空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进而抒发了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诗人岁月难再、世事茫然的空幻感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也为</a:t>
            </a:r>
            <a:r>
              <a:rPr lang="zh-CN" sz="3200" b="1">
                <a:solidFill>
                  <a:schemeClr val="tx1"/>
                </a:solidFill>
                <a:ea typeface="宋体" panose="02010600030101010101" pitchFamily="2" charset="-122"/>
              </a:rPr>
              <a:t>下文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写乡关难归的</a:t>
            </a:r>
            <a:r>
              <a:rPr lang="zh-CN" sz="3200" b="1">
                <a:solidFill>
                  <a:schemeClr val="tx1"/>
                </a:solidFill>
                <a:ea typeface="宋体" panose="02010600030101010101" pitchFamily="2" charset="-122"/>
              </a:rPr>
              <a:t>无限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愁思做铺垫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6365" y="1372235"/>
            <a:ext cx="939990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/>
              <a:t>3.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试比较诗中两个</a:t>
            </a:r>
            <a:r>
              <a:rPr lang="en-US" altLang="zh-CN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空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的意义有何不同？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6365" y="2176780"/>
            <a:ext cx="8782050" cy="25533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3200" b="1">
                <a:ea typeface="宋体" panose="02010600030101010101" pitchFamily="2" charset="-122"/>
              </a:rPr>
              <a:t>第一个</a:t>
            </a:r>
            <a:r>
              <a:rPr lang="en-US" altLang="zh-CN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空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sz="3200" b="1">
                <a:ea typeface="宋体" panose="02010600030101010101" pitchFamily="2" charset="-122"/>
              </a:rPr>
              <a:t>可理解为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只有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表现了仙人已离去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只剩下空空的黄鹤楼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传达了诗人内心的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孤独感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重在写景</a:t>
            </a:r>
            <a:r>
              <a:rPr lang="zh-CN" sz="3200" b="1">
                <a:ea typeface="宋体" panose="02010600030101010101" pitchFamily="2" charset="-122"/>
              </a:rPr>
              <a:t>；</a:t>
            </a:r>
            <a:endParaRPr lang="zh-CN" sz="3200" b="1">
              <a:ea typeface="宋体" panose="02010600030101010101" pitchFamily="2" charset="-122"/>
            </a:endParaRPr>
          </a:p>
          <a:p>
            <a:r>
              <a:rPr lang="zh-CN" sz="3200" b="1">
                <a:ea typeface="宋体" panose="02010600030101010101" pitchFamily="2" charset="-122"/>
              </a:rPr>
              <a:t>第二个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sz="3200" b="1">
                <a:ea typeface="宋体" panose="02010600030101010101" pitchFamily="2" charset="-122"/>
              </a:rPr>
              <a:t>空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</a:rPr>
              <a:t>”</a:t>
            </a:r>
            <a:r>
              <a:rPr lang="zh-CN" sz="3200" b="1">
                <a:ea typeface="宋体" panose="02010600030101010101" pitchFamily="2" charset="-122"/>
              </a:rPr>
              <a:t>可理解为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</a:rPr>
              <a:t>“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空荡荡</a:t>
            </a:r>
            <a:r>
              <a:rPr lang="zh-CN" sz="3200" b="1">
                <a:latin typeface="PMingLiU-ExtB" panose="02020500000000000000" charset="-120"/>
                <a:ea typeface="PMingLiU-ExtB" panose="02020500000000000000" charset="-120"/>
              </a:rPr>
              <a:t>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表现诗人因漂泊在外而内心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失落和惆怅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重在抒情</a:t>
            </a:r>
            <a:r>
              <a:rPr lang="zh-CN" sz="3200" b="1">
                <a:ea typeface="宋体" panose="02010600030101010101" pitchFamily="2" charset="-122"/>
              </a:rPr>
              <a:t>。</a:t>
            </a:r>
            <a:endParaRPr lang="zh-CN" sz="32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81455" y="1093470"/>
            <a:ext cx="9030335" cy="40309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en-US" altLang="zh-CN" sz="3200">
                <a:sym typeface="+mn-ea"/>
              </a:rPr>
              <a:t>4.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黄鹤楼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是怎样将神话传说与眼前景物融为一体的？抒发了诗人什么样的情感？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/>
            <a:r>
              <a:rPr lang="en-US" altLang="zh-CN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前两联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,都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是先写神话传说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再写眼前景物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虚中有实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抚今追昔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写出诗人对世事变化难以预料的感慨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以神话传说起笔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增添了黄鹤楼的神异色彩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大大丰富了诗歌的内容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。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  <a:p>
            <a:pPr marL="0" indent="0"/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 </a:t>
            </a:r>
            <a:r>
              <a:rPr lang="en-US" altLang="zh-CN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      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从句中两个“空”字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可以体会到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诗人吊古伤今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无限怅惘的情感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。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38580" y="686435"/>
            <a:ext cx="9399905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/>
              <a:t>5.</a:t>
            </a: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哪两句是作者登上黄鹤楼所看到的景致？这两句描写的繁荣景致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有什么作用？</a:t>
            </a:r>
            <a:endParaRPr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8580" y="1847850"/>
            <a:ext cx="8987155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“晴川历历汉阳树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芳草萋萋鹦鹉洲。”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以繁茂明丽之景反衬凄清之情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烘托出诗人孤寂的思乡之情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1115" y="3061335"/>
            <a:ext cx="9589135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/>
              <a:t>6.</a:t>
            </a: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诗中最能概括作者感情的是哪一个字？请简要分析诗人在尾联中是如何表达这种感情的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？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38580" y="4274820"/>
            <a:ext cx="9404985" cy="15684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“愁”。全诗意境开阔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吊古伤今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虚实相映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情景交融。尾联将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乡愁之情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与“日暮”“烟波”之景相交融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由景生情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融情于景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表达了诗人的无限</a:t>
            </a:r>
            <a:r>
              <a:rPr lang="zh-CN" altLang="en-US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愁思</a:t>
            </a:r>
            <a:r>
              <a:rPr lang="zh-CN" altLang="en-US" sz="3200" b="1">
                <a:latin typeface="PMingLiU-ExtB" panose="02020500000000000000" charset="-120"/>
                <a:ea typeface="PMingLiU-ExtB" panose="02020500000000000000" charset="-120"/>
                <a:cs typeface="PMingLiU-ExtB" panose="02020500000000000000" charset="-120"/>
              </a:rPr>
              <a:t>之情。</a:t>
            </a:r>
            <a:endParaRPr lang="zh-CN" altLang="en-US" sz="3200" b="1">
              <a:latin typeface="PMingLiU-ExtB" panose="02020500000000000000" charset="-120"/>
              <a:ea typeface="PMingLiU-ExtB" panose="02020500000000000000" charset="-120"/>
              <a:cs typeface="PMingLiU-ExtB" panose="0202050000000000000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381000" y="417195"/>
            <a:ext cx="10157460" cy="579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39005" y="1665605"/>
            <a:ext cx="3436620" cy="326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104130" y="1726565"/>
            <a:ext cx="410273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用典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104130" y="2531745"/>
            <a:ext cx="410273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感慨岁月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5101590" y="3429000"/>
            <a:ext cx="226631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烘托思乡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101590" y="4326255"/>
            <a:ext cx="226631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乡愁之情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99830" y="5472430"/>
            <a:ext cx="1663065" cy="53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01250" y="2371725"/>
            <a:ext cx="721360" cy="1896110"/>
          </a:xfrm>
          <a:prstGeom prst="rect">
            <a:avLst/>
          </a:prstGeom>
        </p:spPr>
        <p:txBody>
          <a:bodyPr vert="eaVert"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5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孤寂苦闷</a:t>
            </a:r>
            <a:endParaRPr lang="zh-CN" altLang="en-US" sz="35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39140" y="2106930"/>
            <a:ext cx="10874375" cy="866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40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任务四：归纳总结，分析写景手法之妙</a:t>
            </a:r>
            <a:endParaRPr lang="zh-CN" altLang="en-US" sz="4000">
              <a:latin typeface="字魂江南手书" panose="00000500000000000000" charset="-122"/>
              <a:ea typeface="字魂江南手书" panose="00000500000000000000" charset="-122"/>
              <a:cs typeface="字魂江南手书" panose="00000500000000000000" charset="-122"/>
            </a:endParaRPr>
          </a:p>
          <a:p>
            <a:pPr algn="ctr"/>
            <a:endParaRPr lang="en-US" altLang="zh-CN" sz="4000">
              <a:latin typeface="字魂江南手书" panose="00000500000000000000" charset="-122"/>
              <a:ea typeface="字魂江南手书" panose="00000500000000000000" charset="-122"/>
              <a:cs typeface="字魂江南手书" panose="00000500000000000000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5800" y="1497965"/>
            <a:ext cx="1035431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圈画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五首唐诗中的写景诗句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读一读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</a:rPr>
              <a:t>背一背。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发挥想象和联想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想象画面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体会景物的特点。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品一品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感受其语言特点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分析其写景手法之精妙。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填写表格一。</a:t>
            </a:r>
            <a:endParaRPr lang="zh-CN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3319145"/>
            <a:ext cx="102679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圈画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sym typeface="+mn-ea"/>
              </a:rPr>
              <a:t>五首唐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诗中集中体现情感的诗句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联系写作背景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结合诗句内容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想象画面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体会诗人寄寓的情感。填写表格二。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4" name="微信公众号：初中语文匠" descr="千库网_水墨墨圈_元素编号1325988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3920000">
            <a:off x="459740" y="325120"/>
            <a:ext cx="765810" cy="765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62050" y="465455"/>
            <a:ext cx="8539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任务四：归纳总结</a:t>
            </a:r>
            <a:r>
              <a:rPr lang="zh-CN" altLang="en-US" sz="3200">
                <a:solidFill>
                  <a:srgbClr val="0F779B"/>
                </a:solidFill>
                <a:latin typeface="隶书" panose="02010509060101010101" pitchFamily="49" charset="-122"/>
                <a:ea typeface="隶书" panose="02010509060101010101" pitchFamily="49" charset="-122"/>
                <a:cs typeface="字魂江南手书" panose="00000500000000000000" charset="-122"/>
                <a:sym typeface="+mn-ea"/>
              </a:rPr>
              <a:t>，分析写景手法之妙</a:t>
            </a:r>
            <a:endParaRPr lang="zh-CN" altLang="en-US" sz="3200">
              <a:solidFill>
                <a:srgbClr val="0F779B"/>
              </a:solidFill>
              <a:latin typeface="隶书" panose="02010509060101010101" pitchFamily="49" charset="-122"/>
              <a:ea typeface="隶书" panose="02010509060101010101" pitchFamily="49" charset="-122"/>
              <a:cs typeface="字魂江南手书" panose="00000500000000000000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7315" y="1728470"/>
          <a:ext cx="11991975" cy="3835400"/>
        </p:xfrm>
        <a:graphic>
          <a:graphicData uri="http://schemas.openxmlformats.org/drawingml/2006/table">
            <a:tbl>
              <a:tblPr/>
              <a:tblGrid>
                <a:gridCol w="2869565"/>
                <a:gridCol w="5050790"/>
                <a:gridCol w="4071620"/>
              </a:tblGrid>
              <a:tr h="6197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写景诗句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charset="-122"/>
                          <a:sym typeface="+mn-ea"/>
                        </a:rPr>
                        <a:t>景物特点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2040">
                <a:tc>
                  <a:txBody>
                    <a:bodyPr/>
                    <a:p>
                      <a:pPr lvl="0" indent="0" algn="ctr" fontAlgn="auto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《黄鹤楼》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370">
                <a:tc>
                  <a:txBody>
                    <a:bodyPr/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《使至塞上》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4895">
                <a:tc>
                  <a:txBody>
                    <a:bodyPr/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《渡荆门送别》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035925" y="4505325"/>
            <a:ext cx="4063365" cy="107632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山势绵长、江水奔腾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辽远壮阔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35925" y="2557780"/>
            <a:ext cx="406336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繁茂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、明丽的景色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35925" y="3429000"/>
            <a:ext cx="4063365" cy="107632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漂泊无依的飞蓬归雁、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雄浑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壮阔的塞外风光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2989580" y="4505325"/>
            <a:ext cx="50463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山随平野尽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江入大荒流。</a:t>
            </a:r>
            <a:endParaRPr 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月下飞天镜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云生结海楼。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989580" y="2352675"/>
            <a:ext cx="50469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fontAlgn="auto">
              <a:lnSpc>
                <a:spcPct val="100000"/>
              </a:lnSpc>
              <a:buNone/>
            </a:pP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白云千载空悠悠。晴川历历汉阳树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芳草萋萋鹦鹉洲。</a:t>
            </a:r>
            <a:endParaRPr lang="zh-CN" altLang="en-US" sz="3200" b="1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2989580" y="3429000"/>
            <a:ext cx="50463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征蓬出汉塞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归雁入胡天。</a:t>
            </a:r>
            <a:endParaRPr 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大漠孤烟直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长河落日圆。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515" y="1025440"/>
            <a:ext cx="4064000" cy="58356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表格一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5" grpId="0"/>
      <p:bldP spid="9" grpId="0"/>
      <p:bldP spid="1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82880" y="262255"/>
          <a:ext cx="11731625" cy="4905375"/>
        </p:xfrm>
        <a:graphic>
          <a:graphicData uri="http://schemas.openxmlformats.org/drawingml/2006/table">
            <a:tbl>
              <a:tblPr/>
              <a:tblGrid>
                <a:gridCol w="2942590"/>
                <a:gridCol w="5940425"/>
                <a:gridCol w="2848610"/>
              </a:tblGrid>
              <a:tr h="5791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写景诗句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写景方法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1080">
                <a:tc>
                  <a:txBody>
                    <a:bodyPr/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《野望》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30000"/>
                        </a:lnSpc>
                        <a:buNone/>
                      </a:pPr>
                      <a:endParaRPr lang="zh-CN" altLang="en-US" sz="1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5375">
                <a:tc>
                  <a:txBody>
                    <a:bodyPr/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《黄鹤楼》</a:t>
                      </a:r>
                      <a:endParaRPr lang="zh-CN" altLang="en-US" sz="1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1560">
                <a:tc>
                  <a:txBody>
                    <a:bodyPr/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《使至塞上》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1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《渡荆门送别》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10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《钱塘湖春行》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130550" y="875030"/>
            <a:ext cx="48171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树树皆秋色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山山唯落晖。牧人驱犊返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猎马带禽归。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9074785" y="875030"/>
            <a:ext cx="2840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远近结合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ctr"/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动静结合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130550" y="1860550"/>
            <a:ext cx="59448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 fontAlgn="auto">
              <a:lnSpc>
                <a:spcPct val="100000"/>
              </a:lnSpc>
              <a:buNone/>
            </a:pP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白云千载空悠悠。晴川历历汉阳树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芳草萋萋鹦鹉洲。</a:t>
            </a:r>
            <a:endParaRPr lang="zh-CN" altLang="en-US" sz="3200" b="1"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9074785" y="1860550"/>
            <a:ext cx="2840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虚中有实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虚实结合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叠词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130550" y="3009265"/>
            <a:ext cx="49726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征蓬出汉塞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归雁入胡天。</a:t>
            </a:r>
            <a:endParaRPr 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大漠孤烟直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长河落日圆。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9074785" y="3137535"/>
            <a:ext cx="2839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比喻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诗中有画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130550" y="3973830"/>
            <a:ext cx="49726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山随平野尽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江入大荒流。</a:t>
            </a:r>
            <a:endParaRPr 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月下飞天镜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云生结海楼。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3130550" y="4966335"/>
            <a:ext cx="60064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水面初平云脚低。几处早莺争暖树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谁家新燕啄春泥。乱花渐欲迷人眼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浅草才能没马蹄。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9015730" y="3973830"/>
            <a:ext cx="2840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移动视角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化静为动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动静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9073515" y="5226050"/>
            <a:ext cx="28403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动静结合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细节描写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拟人修辞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7" grpId="0"/>
      <p:bldP spid="11" grpId="0"/>
      <p:bldP spid="12" grpId="0"/>
      <p:bldP spid="5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64690" y="2533015"/>
            <a:ext cx="89611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字魂江南手书" panose="00000500000000000000" charset="-122"/>
                <a:ea typeface="字魂江南手书" panose="00000500000000000000" charset="-122"/>
                <a:cs typeface="字魂江南手书" panose="00000500000000000000" charset="-122"/>
              </a:rPr>
              <a:t>任务一：初读感知，体会格律之美</a:t>
            </a:r>
            <a:endParaRPr lang="zh-CN" altLang="en-US" sz="4000">
              <a:latin typeface="字魂江南手书" panose="00000500000000000000" charset="-122"/>
              <a:ea typeface="字魂江南手书" panose="00000500000000000000" charset="-122"/>
              <a:cs typeface="字魂江南手书" panose="00000500000000000000" charset="-122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7315" y="1404620"/>
          <a:ext cx="11991975" cy="4297045"/>
        </p:xfrm>
        <a:graphic>
          <a:graphicData uri="http://schemas.openxmlformats.org/drawingml/2006/table">
            <a:tbl>
              <a:tblPr/>
              <a:tblGrid>
                <a:gridCol w="2869565"/>
                <a:gridCol w="3990975"/>
                <a:gridCol w="5131435"/>
              </a:tblGrid>
              <a:tr h="63627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唐诗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体现情感的句子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黑体" panose="02010609060101010101" charset="-122"/>
                          <a:sym typeface="+mn-ea"/>
                        </a:rPr>
                        <a:t>寄寓的情感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cs typeface="黑体" panose="02010609060101010101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250">
                <a:tc>
                  <a:txBody>
                    <a:bodyPr/>
                    <a:p>
                      <a:pPr lvl="0" indent="0" algn="ctr" fontAlgn="auto">
                        <a:lnSpc>
                          <a:spcPct val="16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《黄鹤楼》</a:t>
                      </a:r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5580">
                <a:tc>
                  <a:txBody>
                    <a:bodyPr/>
                    <a:p>
                      <a:pPr lvl="0" indent="0" algn="ctr" fontAlgn="auto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《使至塞上》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3945">
                <a:tc>
                  <a:txBody>
                    <a:bodyPr/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《渡荆门送别》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62915" y="755565"/>
            <a:ext cx="4064000" cy="58356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表格二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8310" y="2080260"/>
            <a:ext cx="397764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3200" b="1">
                <a:ea typeface="宋体" panose="02010600030101010101" pitchFamily="2" charset="-122"/>
              </a:rPr>
              <a:t>日暮乡关何处是？</a:t>
            </a:r>
            <a:endParaRPr lang="zh-CN" sz="3200" b="1">
              <a:ea typeface="宋体" panose="02010600030101010101" pitchFamily="2" charset="-122"/>
            </a:endParaRPr>
          </a:p>
          <a:p>
            <a:r>
              <a:rPr lang="zh-CN" sz="3200" b="1">
                <a:ea typeface="宋体" panose="02010600030101010101" pitchFamily="2" charset="-122"/>
              </a:rPr>
              <a:t>烟波江上使人愁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67220" y="2326640"/>
            <a:ext cx="5132070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忧愁心情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思乡、无奈之苦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9580" y="3156585"/>
            <a:ext cx="3977640" cy="15684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3200" b="1">
                <a:ea typeface="宋体" panose="02010600030101010101" pitchFamily="2" charset="-122"/>
              </a:rPr>
              <a:t>征蓬出汉塞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归雁入胡天。大漠孤烟直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,</a:t>
            </a:r>
            <a:r>
              <a:rPr lang="zh-CN" sz="3200" b="1">
                <a:ea typeface="宋体" panose="02010600030101010101" pitchFamily="2" charset="-122"/>
              </a:rPr>
              <a:t>长河落日圆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67220" y="3298825"/>
            <a:ext cx="5132070" cy="107632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抑郁孤寂、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悲伤苦闷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赞叹达观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8310" y="4641850"/>
            <a:ext cx="3977005" cy="107632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仍怜故乡水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万里送行舟。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65315" y="4641850"/>
            <a:ext cx="5132070" cy="107632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憧憬未来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激动喜悦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依依惜别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思乡之情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2" grpId="0"/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37210" y="764540"/>
            <a:ext cx="2232660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课后拓展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20" name="文本框 99"/>
          <p:cNvSpPr txBox="1"/>
          <p:nvPr>
            <p:custDataLst>
              <p:tags r:id="rId2"/>
            </p:custDataLst>
          </p:nvPr>
        </p:nvSpPr>
        <p:spPr>
          <a:xfrm>
            <a:off x="1271270" y="1628775"/>
            <a:ext cx="100374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朗读杜甫的《闻官军收河南河北》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SimSun-ExtB" panose="02010609060101010101" charset="-122"/>
                <a:ea typeface="SimSun-ExtB" panose="02010609060101010101" charset="-122"/>
              </a:rPr>
              <a:t>回答问题。</a:t>
            </a:r>
            <a:endParaRPr lang="zh-CN" sz="3200" b="1" dirty="0">
              <a:latin typeface="SimSun-ExtB" panose="02010609060101010101" charset="-122"/>
              <a:ea typeface="SimSun-ExtB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⑴推测下列诗句中加点词的意思。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①闻官军收</a:t>
            </a:r>
            <a:r>
              <a:rPr lang="zh-CN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河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南河北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②初闻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涕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泪满衣裳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却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妻子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愁何在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青春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作伴好还乡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2915" y="2917190"/>
            <a:ext cx="11068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黄河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183505" y="3531870"/>
            <a:ext cx="11068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眼泪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160010" y="4145915"/>
            <a:ext cx="11068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回头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7176135" y="4151630"/>
            <a:ext cx="22885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妻子儿女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183505" y="4796790"/>
            <a:ext cx="11068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99"/>
          <p:cNvSpPr txBox="1"/>
          <p:nvPr>
            <p:custDataLst>
              <p:tags r:id="rId1"/>
            </p:custDataLst>
          </p:nvPr>
        </p:nvSpPr>
        <p:spPr>
          <a:xfrm>
            <a:off x="1199515" y="1988820"/>
            <a:ext cx="100374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⑵本诗的尾联包含了四个地名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从律诗对偶和诗人情感表达这两个角度说说这一联连用地名的妙处。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270" y="3065145"/>
            <a:ext cx="976058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200" b="1">
                <a:solidFill>
                  <a:srgbClr val="0015F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尾联四个地名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既形成了句内对偶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又形成了句与句的对偶</a:t>
            </a:r>
            <a:r>
              <a:rPr lang="en-US" altLang="zh-CN" sz="32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15F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“巴峡”对“巫峡”</a:t>
            </a:r>
            <a:r>
              <a:rPr lang="en-US" altLang="zh-CN" sz="32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15F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“襄阳”对“洛阳”</a:t>
            </a:r>
            <a:r>
              <a:rPr lang="en-US" altLang="zh-CN" sz="3200" b="1" dirty="0">
                <a:solidFill>
                  <a:srgbClr val="0015F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对仗工整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形式上具有美感</a:t>
            </a:r>
            <a:r>
              <a:rPr lang="zh-CN" altLang="en-US" sz="3200" b="1">
                <a:solidFill>
                  <a:srgbClr val="0015F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这是诗人心中对归家的想象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虚写了一日千里的行程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生动地表达了诗人的喜悦之情</a:t>
            </a:r>
            <a:r>
              <a:rPr lang="zh-CN" altLang="en-US" sz="3200" b="1">
                <a:solidFill>
                  <a:srgbClr val="0015FE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en-US" sz="3200" b="1">
              <a:solidFill>
                <a:srgbClr val="0015FE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13野望朗读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8775" y="499110"/>
            <a:ext cx="721995" cy="8159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83469" y="2026550"/>
            <a:ext cx="7124065" cy="3287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ts val="6500"/>
              </a:lnSpc>
              <a:spcBef>
                <a:spcPct val="0"/>
              </a:spcBef>
              <a:defRPr/>
            </a:pP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东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皋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/</a:t>
            </a:r>
            <a:r>
              <a:rPr sz="3200" b="1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薄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暮望，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徙倚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欲何依。</a:t>
            </a:r>
            <a:endParaRPr sz="3200" b="1" err="1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ts val="6500"/>
              </a:lnSpc>
              <a:spcBef>
                <a:spcPct val="0"/>
              </a:spcBef>
              <a:defRPr/>
            </a:pP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树树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皆秋色，山山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唯落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晖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ts val="6500"/>
              </a:lnSpc>
              <a:spcBef>
                <a:spcPct val="0"/>
              </a:spcBef>
              <a:defRPr/>
            </a:pP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牧人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/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驱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犊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返，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</a:rPr>
              <a:t>猎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马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带禽归。</a:t>
            </a:r>
            <a:endParaRPr sz="3200" b="1" err="1" smtClean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ts val="6500"/>
              </a:lnSpc>
              <a:spcBef>
                <a:spcPct val="0"/>
              </a:spcBef>
              <a:defRPr/>
            </a:pP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相顾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无相识，长歌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/</a:t>
            </a:r>
            <a:r>
              <a:rPr sz="3200" b="1" err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怀采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薇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4679315" y="382535"/>
            <a:ext cx="1699259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野 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望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30000"/>
              </a:lnSpc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王绩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88274" y="1876402"/>
            <a:ext cx="89333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cs typeface="+mn-lt"/>
              </a:rPr>
              <a:t>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ā</a:t>
            </a:r>
            <a:r>
              <a:rPr lang="zh-CN" altLang="en-US" sz="3200">
                <a:solidFill>
                  <a:srgbClr val="FF0000"/>
                </a:solidFill>
                <a:cs typeface="+mn-lt"/>
              </a:rPr>
              <a:t>o</a:t>
            </a:r>
            <a:endParaRPr lang="zh-CN" altLang="en-US" sz="3200">
              <a:solidFill>
                <a:srgbClr val="FF0000"/>
              </a:solidFill>
              <a:cs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9603" y="1876141"/>
            <a:ext cx="8826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  <a:cs typeface="+mn-lt"/>
              </a:rPr>
              <a:t>x</a:t>
            </a:r>
            <a:r>
              <a:rPr lang="zh-CN" altLang="en-US" sz="3200">
                <a:solidFill>
                  <a:srgbClr val="FF0000"/>
                </a:solidFill>
                <a:cs typeface="+mn-lt"/>
              </a:rPr>
              <a:t>ǐ yǐ</a:t>
            </a:r>
            <a:endParaRPr lang="zh-CN" altLang="en-US" sz="3200">
              <a:solidFill>
                <a:srgbClr val="FF0000"/>
              </a:solidFill>
              <a:cs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52096" y="2747089"/>
            <a:ext cx="7480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+mj-lt"/>
                <a:cs typeface="+mj-lt"/>
              </a:rPr>
              <a:t>huī</a:t>
            </a:r>
            <a:endParaRPr lang="zh-CN" altLang="en-US" sz="3200">
              <a:solidFill>
                <a:srgbClr val="FF0000"/>
              </a:solidFill>
              <a:latin typeface="+mj-lt"/>
              <a:cs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42838" y="3576400"/>
            <a:ext cx="6350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cs typeface="+mn-lt"/>
              </a:rPr>
              <a:t>dú</a:t>
            </a:r>
            <a:endParaRPr lang="zh-CN" altLang="en-US" sz="3200">
              <a:solidFill>
                <a:srgbClr val="FF0000"/>
              </a:solidFill>
              <a:cs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95886" y="4347661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cs typeface="+mn-lt"/>
              </a:rPr>
              <a:t>wēi</a:t>
            </a:r>
            <a:endParaRPr lang="zh-CN" altLang="en-US" sz="3200">
              <a:solidFill>
                <a:srgbClr val="FF0000"/>
              </a:solidFill>
              <a:cs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8700" y="1753235"/>
            <a:ext cx="8940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+mj-cs"/>
                <a:cs typeface="+mj-cs"/>
                <a:sym typeface="+mn-ea"/>
              </a:rPr>
              <a:t>bó</a:t>
            </a:r>
            <a:r>
              <a:rPr lang="en-US" altLang="zh-CN" sz="4000">
                <a:solidFill>
                  <a:srgbClr val="FF0000"/>
                </a:solidFill>
                <a:latin typeface="+mj-cs"/>
                <a:cs typeface="+mj-cs"/>
                <a:sym typeface="+mn-ea"/>
              </a:rPr>
              <a:t> </a:t>
            </a:r>
            <a:endParaRPr lang="en-US" altLang="zh-CN" sz="4000">
              <a:solidFill>
                <a:srgbClr val="FF0000"/>
              </a:solidFill>
              <a:latin typeface="+mj-cs"/>
              <a:cs typeface="+mj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/>
          <p:nvPr/>
        </p:nvSpPr>
        <p:spPr>
          <a:xfrm>
            <a:off x="3193098" y="470218"/>
            <a:ext cx="3529012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黄 鹤 楼</a:t>
            </a:r>
            <a:b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</a:br>
            <a:r>
              <a:rPr lang="zh-CN" altLang="en-US" sz="48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崔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颢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4390" y="870585"/>
            <a:ext cx="10071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+mj-lt"/>
                <a:cs typeface="+mj-lt"/>
              </a:rPr>
              <a:t>h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lt"/>
              </a:rPr>
              <a:t>à</a:t>
            </a:r>
            <a:r>
              <a:rPr lang="zh-CN" altLang="en-US" sz="3200">
                <a:solidFill>
                  <a:srgbClr val="FF0000"/>
                </a:solidFill>
                <a:latin typeface="+mj-lt"/>
                <a:cs typeface="+mj-lt"/>
              </a:rPr>
              <a:t>o</a:t>
            </a:r>
            <a:endParaRPr lang="zh-CN" altLang="en-US" sz="3200">
              <a:solidFill>
                <a:srgbClr val="FF0000"/>
              </a:solidFill>
              <a:latin typeface="+mj-lt"/>
              <a:cs typeface="+mj-lt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1115695" y="1708150"/>
            <a:ext cx="80645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昔人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已乘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黄鹤去，此地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空余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黄鹤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楼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黄鹤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一去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不复返, 白云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千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载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空悠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悠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晴川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历历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汉阳树, 芳草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萋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萋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鹦鹉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洲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日暮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乡关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何处是, 烟波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江上</a:t>
            </a:r>
            <a:r>
              <a:rPr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使人</a:t>
            </a:r>
            <a:r>
              <a:rPr sz="32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愁</a:t>
            </a:r>
            <a:r>
              <a:rPr sz="32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sz="32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88710" y="2442210"/>
            <a:ext cx="9232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cs typeface="+mn-lt"/>
                <a:sym typeface="+mn-ea"/>
              </a:rPr>
              <a:t>z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rPr>
              <a:t>ǎ</a:t>
            </a:r>
            <a:r>
              <a:rPr lang="zh-CN" altLang="en-US" sz="3200">
                <a:solidFill>
                  <a:srgbClr val="FF0000"/>
                </a:solidFill>
                <a:cs typeface="+mn-lt"/>
                <a:sym typeface="+mn-ea"/>
              </a:rPr>
              <a:t>i</a:t>
            </a:r>
            <a:endParaRPr lang="zh-CN" altLang="en-US" sz="3200" err="1">
              <a:solidFill>
                <a:srgbClr val="FF0000"/>
              </a:solidFill>
              <a:ea typeface="黑体" panose="02010609060101010101" charset="-122"/>
              <a:cs typeface="+mn-lt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29935" y="3429000"/>
            <a:ext cx="818515" cy="5346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buClrTx/>
              <a:buSzTx/>
              <a:buFontTx/>
            </a:pPr>
            <a:r>
              <a:rPr lang="zh-CN" altLang="en-US" sz="3200">
                <a:solidFill>
                  <a:srgbClr val="FF0000"/>
                </a:solidFill>
              </a:rPr>
              <a:t>qī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TABLE_BEAUTIFY" val="smartTable{e22f08e9-eb4f-4f50-8ddd-70f8785ab1a1}"/>
  <p:tag name="TABLE_ENDDRAG_ORIGIN_RECT" val="928*362"/>
  <p:tag name="TABLE_ENDDRAG_RECT" val="12*129*928*362"/>
</p:tagLst>
</file>

<file path=ppt/tags/tag126.xml><?xml version="1.0" encoding="utf-8"?>
<p:tagLst xmlns:p="http://schemas.openxmlformats.org/presentationml/2006/main">
  <p:tag name="KSO_WM_UNIT_TABLE_BEAUTIFY" val="smartTable{60b9dd2e-e89a-4900-a4b5-1acb3648b33b}"/>
  <p:tag name="TABLE_ENDDRAG_ORIGIN_RECT" val="730*295"/>
  <p:tag name="TABLE_ENDDRAG_RECT" val="124*129*730*295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AS_UNIQUEID" val="293"/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UNIT_TABLE_BEAUTIFY" val="smartTable{706975bd-a38c-43f3-ab5f-a8c0c335b911}"/>
  <p:tag name="TABLE_ENDDRAG_ORIGIN_RECT" val="907*128"/>
  <p:tag name="TABLE_ENDDRAG_RECT" val="24*146*907*129"/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ABLE_BEAUTIFY" val="smartTable{da54a116-777f-45dd-8631-59650bdd9426}"/>
  <p:tag name="TABLE_ENDDRAG_ORIGIN_RECT" val="907*128"/>
  <p:tag name="TABLE_ENDDRAG_RECT" val="24*146*907*129"/>
  <p:tag name="KSO_WM_BEAUTIFY_FLAG" val=""/>
</p:tagLst>
</file>

<file path=ppt/tags/tag141.xml><?xml version="1.0" encoding="utf-8"?>
<p:tagLst xmlns:p="http://schemas.openxmlformats.org/presentationml/2006/main">
  <p:tag name="AS_UNIQUEID" val="1546"/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UNIT_TABLE_BEAUTIFY" val="smartTable{6586d38f-7f28-4a2c-98fd-42406770ec25}"/>
  <p:tag name="TABLE_ENDDRAG_ORIGIN_RECT" val="907*128"/>
  <p:tag name="TABLE_ENDDRAG_RECT" val="24*146*907*129"/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UNIT_TABLE_BEAUTIFY" val="smartTable{531dbe36-8cad-450b-9d30-b9c1f18cb242}"/>
  <p:tag name="TABLE_ENDDRAG_ORIGIN_RECT" val="944*259"/>
  <p:tag name="TABLE_ENDDRAG_RECT" val="8*136*944*259"/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56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57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58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59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61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UNIT_TABLE_BEAUTIFY" val="smartTable{60575564-e32f-414a-83a3-992b65804e2a}"/>
  <p:tag name="TABLE_ENDDRAG_ORIGIN_RECT" val="856*214"/>
  <p:tag name="TABLE_ENDDRAG_RECT" val="49*290*856*214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ABLE_BEAUTIFY" val="smartTable{db980592-eb86-4b78-8e74-762dbabbca0a}"/>
  <p:tag name="TABLE_ENDDRAG_ORIGIN_RECT" val="956*521"/>
  <p:tag name="TABLE_ENDDRAG_RECT" val="0*11*956*521"/>
</p:tagLst>
</file>

<file path=ppt/tags/tag171.xml><?xml version="1.0" encoding="utf-8"?>
<p:tagLst xmlns:p="http://schemas.openxmlformats.org/presentationml/2006/main">
  <p:tag name="KSO_WM_UNIT_TABLE_BEAUTIFY" val="smartTable{59df3242-97e5-459b-b845-1bbb74eaee04}"/>
  <p:tag name="TABLE_ENDDRAG_ORIGIN_RECT" val="938*458"/>
  <p:tag name="TABLE_ENDDRAG_RECT" val="11*39*938*458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UNIT_TABLE_BEAUTIFY" val="smartTable{6b66dff7-6570-43bb-b06a-e2485a6aee90}"/>
  <p:tag name="TABLE_ENDDRAG_ORIGIN_RECT" val="956*329"/>
  <p:tag name="TABLE_ENDDRAG_RECT" val="3*24*956*329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AS_UNIQUEID" val="274"/>
</p:tagLst>
</file>

<file path=ppt/tags/tag183.xml><?xml version="1.0" encoding="utf-8"?>
<p:tagLst xmlns:p="http://schemas.openxmlformats.org/presentationml/2006/main">
  <p:tag name="AS_UNIQUEID" val="275"/>
  <p:tag name="KSO_WM_BEAUTIFY_FLAG" val=""/>
</p:tagLst>
</file>

<file path=ppt/tags/tag184.xml><?xml version="1.0" encoding="utf-8"?>
<p:tagLst xmlns:p="http://schemas.openxmlformats.org/presentationml/2006/main">
  <p:tag name="AS_UNIQUEID" val="276"/>
  <p:tag name="KSO_WM_BEAUTIFY_FLAG" val=""/>
</p:tagLst>
</file>

<file path=ppt/tags/tag185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86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87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88.xml><?xml version="1.0" encoding="utf-8"?>
<p:tagLst xmlns:p="http://schemas.openxmlformats.org/presentationml/2006/main">
  <p:tag name="KSO_WM_DIAGRAM_VIRTUALLY_FRAME" val="{&quot;height&quot;:240.8,&quot;left&quot;:443.05,&quot;top&quot;:108.1,&quot;width&quot;:249.5}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ABLE_BEAUTIFY" val="smartTable{d3d5bb6a-00f6-4b58-827c-ba0694f31780}"/>
  <p:tag name="TABLE_ENDDRAG_ORIGIN_RECT" val="944*334"/>
  <p:tag name="TABLE_ENDDRAG_RECT" val="8*90*944*334"/>
  <p:tag name="KSO_WM_BEAUTIFY_FLAG" val=""/>
</p:tagLst>
</file>

<file path=ppt/tags/tag191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192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193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194.xml><?xml version="1.0" encoding="utf-8"?>
<p:tagLst xmlns:p="http://schemas.openxmlformats.org/presentationml/2006/main">
  <p:tag name="KSO_WM_UNIT_TABLE_BEAUTIFY" val="smartTable{0df3c530-4e69-4989-9f23-02f5e77f24b6}"/>
  <p:tag name="TABLE_ENDDRAG_ORIGIN_RECT" val="923*416"/>
  <p:tag name="TABLE_ENDDRAG_RECT" val="14*20*923*416"/>
  <p:tag name="KSO_WM_BEAUTIFY_FLAG" val=""/>
</p:tagLst>
</file>

<file path=ppt/tags/tag195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196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197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198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199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201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202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203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204.xml><?xml version="1.0" encoding="utf-8"?>
<p:tagLst xmlns:p="http://schemas.openxmlformats.org/presentationml/2006/main">
  <p:tag name="KSO_WM_DIAGRAM_VIRTUALLY_FRAME" val="{&quot;height&quot;:445.65,&quot;left&quot;:246.5,&quot;top&quot;:68.9,&quot;width&quot;:691.7}"/>
</p:tagLst>
</file>

<file path=ppt/tags/tag205.xml><?xml version="1.0" encoding="utf-8"?>
<p:tagLst xmlns:p="http://schemas.openxmlformats.org/presentationml/2006/main">
  <p:tag name="KSO_WM_UNIT_TABLE_BEAUTIFY" val="smartTable{05516fe4-c33a-4b8a-a60d-335d34349c3f}"/>
  <p:tag name="TABLE_ENDDRAG_ORIGIN_RECT" val="944*368"/>
  <p:tag name="TABLE_ENDDRAG_RECT" val="8*110*944*368"/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commondata" val="eyJoZGlkIjoiZjM1MDU3MjRkMGIzNjliNDRhNmZhZDFlNDFkYmY5MmUifQ==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8972</Words>
  <Application>WPS 演示</Application>
  <PresentationFormat>宽屏</PresentationFormat>
  <Paragraphs>976</Paragraphs>
  <Slides>72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72</vt:i4>
      </vt:variant>
    </vt:vector>
  </HeadingPairs>
  <TitlesOfParts>
    <vt:vector size="96" baseType="lpstr">
      <vt:lpstr>Arial</vt:lpstr>
      <vt:lpstr>宋体</vt:lpstr>
      <vt:lpstr>Wingdings</vt:lpstr>
      <vt:lpstr>Wingdings</vt:lpstr>
      <vt:lpstr>Calibri</vt:lpstr>
      <vt:lpstr>字魂江南手书</vt:lpstr>
      <vt:lpstr>黑体</vt:lpstr>
      <vt:lpstr>隶书</vt:lpstr>
      <vt:lpstr>方正苏新诗柳楷简体</vt:lpstr>
      <vt:lpstr>楷体</vt:lpstr>
      <vt:lpstr>方正楷体_GBK</vt:lpstr>
      <vt:lpstr>微软雅黑</vt:lpstr>
      <vt:lpstr>Times New Roman</vt:lpstr>
      <vt:lpstr>华文楷体</vt:lpstr>
      <vt:lpstr>Wingdings 2</vt:lpstr>
      <vt:lpstr>Arial</vt:lpstr>
      <vt:lpstr>Arial Unicode MS</vt:lpstr>
      <vt:lpstr>PMingLiU-ExtB</vt:lpstr>
      <vt:lpstr>SimSun-ExtB</vt:lpstr>
      <vt:lpstr>华文隶书</vt:lpstr>
      <vt:lpstr>楷体_GB2312</vt:lpstr>
      <vt:lpstr>新宋体</vt:lpstr>
      <vt:lpstr>WPS</vt:lpstr>
      <vt:lpstr>1_WPS</vt:lpstr>
      <vt:lpstr>PowerPoint 演示文稿</vt:lpstr>
      <vt:lpstr>PowerPoint 演示文稿</vt:lpstr>
      <vt:lpstr>唐诗的分期</vt:lpstr>
      <vt:lpstr>唐诗的派别</vt:lpstr>
      <vt:lpstr>PowerPoint 演示文稿</vt:lpstr>
      <vt:lpstr>      诗歌的表达技巧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194</cp:revision>
  <dcterms:created xsi:type="dcterms:W3CDTF">2019-06-19T02:08:00Z</dcterms:created>
  <dcterms:modified xsi:type="dcterms:W3CDTF">2024-10-14T04:09:27Z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BDD9538A61AD4A22B31FEAC937422167_13</vt:lpwstr>
  </property>
</Properties>
</file>