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2" r:id="rId2"/>
    <p:sldId id="295" r:id="rId3"/>
    <p:sldId id="305" r:id="rId4"/>
    <p:sldId id="294" r:id="rId5"/>
    <p:sldId id="296" r:id="rId6"/>
    <p:sldId id="297" r:id="rId7"/>
    <p:sldId id="309" r:id="rId8"/>
    <p:sldId id="298" r:id="rId9"/>
    <p:sldId id="307" r:id="rId10"/>
    <p:sldId id="304" r:id="rId11"/>
    <p:sldId id="299" r:id="rId12"/>
    <p:sldId id="300" r:id="rId13"/>
    <p:sldId id="308" r:id="rId14"/>
    <p:sldId id="301" r:id="rId15"/>
    <p:sldId id="302" r:id="rId16"/>
    <p:sldId id="303" r:id="rId17"/>
    <p:sldId id="310" r:id="rId18"/>
    <p:sldId id="311" r:id="rId19"/>
    <p:sldId id="30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  <a:srgbClr val="19976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0" autoAdjust="0"/>
    <p:restoredTop sz="94660" autoAdjust="0"/>
  </p:normalViewPr>
  <p:slideViewPr>
    <p:cSldViewPr>
      <p:cViewPr>
        <p:scale>
          <a:sx n="100" d="100"/>
          <a:sy n="100" d="100"/>
        </p:scale>
        <p:origin x="-684" y="10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7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2017/2/24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BB87D5-E837-414A-B160-679097862E62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95795-A6F9-45B1-81F7-1CE4D48BA417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2ABA4-6DE0-47D4-95C7-463DA401633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25C63-685C-4451-85A1-D334275F9815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B64D8D-853D-47FF-8E76-8335466B7AA1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23548;&#20837;.qlv" TargetMode="External"/><Relationship Id="rId2" Type="http://schemas.openxmlformats.org/officeDocument/2006/relationships/slideLayout" Target="../slideLayouts/slideLayout3.xml"/><Relationship Id="rId1" Type="http://schemas.openxmlformats.org/officeDocument/2006/relationships/audio" Target="file:///G:\2016&#24180;&#20061;&#24180;&#32423;&#25945;&#26696;&#35838;&#20214;\&#20061;&#24180;&#19979;&#35838;&#20214;\&#32676;&#26143;-&#24518;&#31206;&#23077;-&#23044;&#23665;&#20851;(&#21512;&#21809;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2016&#24180;&#20061;&#24180;&#32423;&#25945;&#26696;&#35838;&#20214;\&#20061;&#24180;&#19979;&#35838;&#20214;\&#23044;&#23665;&#20851;&#26391;&#35835;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图片2">
            <a:hlinkClick r:id="rId3" action="ppaction://hlinkfile" tooltip="导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1196752"/>
            <a:ext cx="5975648" cy="4392487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5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BC32A6-4C4B-4524-9101-49089D0CA29D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18544" y="1196752"/>
            <a:ext cx="2369880" cy="54006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忆秦娥 </a:t>
            </a:r>
            <a:r>
              <a:rPr lang="en-US" altLang="zh-CN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娄山关</a:t>
            </a:r>
            <a:endParaRPr lang="en-US" altLang="zh-CN" sz="5400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chemeClr val="tx2">
                  <a:lumMod val="5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en-US" altLang="zh-CN" sz="4800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叶根友毛笔行书2.0版" pitchFamily="2" charset="-122"/>
                <a:ea typeface="叶根友毛笔行书2.0版" pitchFamily="2" charset="-122"/>
              </a:rPr>
              <a:t>毛泽东</a:t>
            </a:r>
            <a:endParaRPr lang="zh-CN" altLang="en-US" sz="40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0800000" flipV="1">
            <a:off x="5148064" y="5301208"/>
            <a:ext cx="7920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3" action="ppaction://hlinkfile"/>
              </a:rPr>
              <a:t>导入</a:t>
            </a:r>
            <a:r>
              <a:rPr lang="en-US" altLang="zh-CN" sz="9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3" action="ppaction://hlinkfile"/>
              </a:rPr>
              <a:t>.</a:t>
            </a:r>
            <a:r>
              <a:rPr lang="en-US" altLang="zh-CN" sz="9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3" action="ppaction://hlinkfile"/>
              </a:rPr>
              <a:t>qlv</a:t>
            </a:r>
            <a:endParaRPr lang="zh-CN" altLang="en-US" sz="900" dirty="0"/>
          </a:p>
        </p:txBody>
      </p:sp>
      <p:pic>
        <p:nvPicPr>
          <p:cNvPr id="12" name="群星-忆秦娥-娄山关(合唱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923928" y="5301208"/>
            <a:ext cx="232792" cy="23279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89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1026"/>
          <p:cNvSpPr>
            <a:spLocks noChangeArrowheads="1" noChangeShapeType="1" noTextEdit="1"/>
          </p:cNvSpPr>
          <p:nvPr/>
        </p:nvSpPr>
        <p:spPr bwMode="auto">
          <a:xfrm>
            <a:off x="467544" y="1196752"/>
            <a:ext cx="1589856" cy="57606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楷体_GB2312"/>
                <a:ea typeface="楷体_GB2312"/>
              </a:rPr>
              <a:t>雁与月</a:t>
            </a:r>
          </a:p>
        </p:txBody>
      </p:sp>
      <p:sp>
        <p:nvSpPr>
          <p:cNvPr id="13315" name="Text Box 1027"/>
          <p:cNvSpPr txBox="1">
            <a:spLocks noChangeArrowheads="1"/>
          </p:cNvSpPr>
          <p:nvPr/>
        </p:nvSpPr>
        <p:spPr bwMode="auto">
          <a:xfrm>
            <a:off x="2498725" y="1340768"/>
            <a:ext cx="54324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  <a:ea typeface="华文细黑" pitchFamily="2" charset="-122"/>
              </a:rPr>
              <a:t>中国古典诗词中常见的意象。</a:t>
            </a:r>
          </a:p>
        </p:txBody>
      </p:sp>
      <p:sp>
        <p:nvSpPr>
          <p:cNvPr id="13316" name="Text Box 1028"/>
          <p:cNvSpPr txBox="1">
            <a:spLocks noChangeArrowheads="1"/>
          </p:cNvSpPr>
          <p:nvPr/>
        </p:nvSpPr>
        <p:spPr bwMode="auto">
          <a:xfrm>
            <a:off x="533400" y="1988840"/>
            <a:ext cx="814305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雁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的含义：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一是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比喻信函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。“鸿雁传书”“雁足传书”“雁尽书难寄”。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一是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对故乡的思念之情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。唐韦应物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闻雁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：“淮南秋雨夜，夜斋闻雁来。”宋严羽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闻雁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：“远客惊秋雁，高楼复异乡。”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，在古典文学中简直就是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故乡和团圆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的代名词。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5696" y="18864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文学常识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115616" y="1412776"/>
            <a:ext cx="7239000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雄关漫道真如铁，而今迈步从头越。</a:t>
            </a:r>
            <a:endParaRPr lang="zh-CN" altLang="en-US" sz="16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871663" y="2636838"/>
            <a:ext cx="687705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             </a:t>
            </a:r>
            <a:endParaRPr lang="zh-CN" altLang="en-US" sz="2000" b="1" dirty="0">
              <a:ea typeface="楷体_GB2312" pitchFamily="49" charset="-122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0" y="1196752"/>
            <a:ext cx="1135247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199767"/>
                </a:solidFill>
                <a:latin typeface="叶根友毛笔行书2.0版" pitchFamily="2" charset="-122"/>
                <a:ea typeface="叶根友毛笔行书2.0版" pitchFamily="2" charset="-122"/>
              </a:rPr>
              <a:t>下</a:t>
            </a:r>
            <a:r>
              <a:rPr lang="zh-CN" altLang="en-US" sz="3600" b="1" dirty="0" smtClean="0">
                <a:solidFill>
                  <a:srgbClr val="199767"/>
                </a:solidFill>
                <a:latin typeface="叶根友毛笔行书2.0版" pitchFamily="2" charset="-122"/>
                <a:ea typeface="叶根友毛笔行书2.0版" pitchFamily="2" charset="-122"/>
              </a:rPr>
              <a:t>阙</a:t>
            </a:r>
            <a:endParaRPr lang="en-US" altLang="zh-CN" sz="3600" b="1" dirty="0">
              <a:solidFill>
                <a:srgbClr val="199767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552" y="2132856"/>
            <a:ext cx="7920880" cy="4319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真如铁”：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代用杜甫的《潼关吏》“大城铁不如，小城万丈余”——比喻娄山关的险固。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“漫道”：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莫道，不要说。表现红军对自然险阻的藐视，对顽抗之敌的鄙视。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“从头”：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隐喻遵义会议后，中国革命开始了新的征程。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表现了诗人无坚不摧、履险如夷的豪迈气概和跨越一切艰险的雄放胸襟。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411760" y="188640"/>
            <a:ext cx="27894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诗歌赏析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710858-99EA-49E7-8F81-9D74B3FDAFD6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179512" y="1340768"/>
            <a:ext cx="1135063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叶根友毛笔行书2.0版" pitchFamily="2" charset="-122"/>
                <a:ea typeface="叶根友毛笔行书2.0版" pitchFamily="2" charset="-122"/>
              </a:rPr>
              <a:t>下</a:t>
            </a:r>
            <a:r>
              <a:rPr lang="zh-CN" altLang="en-US" sz="3600" b="1" dirty="0" smtClean="0">
                <a:solidFill>
                  <a:srgbClr val="00B050"/>
                </a:solidFill>
                <a:latin typeface="叶根友毛笔行书2.0版" pitchFamily="2" charset="-122"/>
                <a:ea typeface="叶根友毛笔行书2.0版" pitchFamily="2" charset="-122"/>
              </a:rPr>
              <a:t>阙</a:t>
            </a:r>
            <a:endParaRPr lang="en-US" altLang="zh-CN" sz="3600" b="1" dirty="0">
              <a:solidFill>
                <a:srgbClr val="00B05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3768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诗歌赏析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2420888"/>
            <a:ext cx="889248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写景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把山比作海，以血形容太阳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（比喻）显示出磅礴的气势，悲壮奇丽的意境。</a:t>
            </a:r>
          </a:p>
          <a:p>
            <a:pPr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抒情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：表达了亦喜（胜利）亦悲（道路还漫长），亦忧亦欢的复杂感情。</a:t>
            </a:r>
          </a:p>
          <a:p>
            <a:pPr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象征意义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：“如海的苍山”象征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革命征途上还会遇到更多的关隘，面临更多的困难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；“如血的残阳”象征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革命需要红军战士浴血奋战、前仆后继，辉煌的胜利是用生命和鲜血换来的，预示着未来斗争的艰辛和曲折。</a:t>
            </a:r>
          </a:p>
          <a:p>
            <a:pPr>
              <a:spcBef>
                <a:spcPts val="0"/>
              </a:spcBef>
            </a:pPr>
            <a:endParaRPr lang="zh-CN" altLang="en-US" b="1" dirty="0" smtClean="0">
              <a:latin typeface="微软雅黑" pitchFamily="34" charset="-122"/>
              <a:ea typeface="微软雅黑" pitchFamily="34" charset="-122"/>
              <a:sym typeface="Wingdings" pitchFamily="2" charset="2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BC6509-E841-4665-8C83-582FCF29B220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5696" y="1196752"/>
            <a:ext cx="5976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从头越，苍山如海，残阳如血。</a:t>
            </a:r>
            <a:endParaRPr lang="en-US" altLang="zh-CN" sz="32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苍山如海，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残阳如血。</a:t>
            </a:r>
            <a:endParaRPr lang="zh-CN" altLang="en-US" sz="32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1556792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下阕：胜利后苍山远眺图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句：全词中心，写娄山关之险要，反衬红军英勇豪迈的气概和胜利的自豪，艺术地反映遵义会议这个伟大历史转折带来的巨变。</a:t>
            </a:r>
          </a:p>
          <a:p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句：写景、抒情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色彩浓烈，波澜壮阔，气势雄浑。</a:t>
            </a:r>
          </a:p>
          <a:p>
            <a:endParaRPr lang="zh-CN" altLang="en-US" sz="2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“残阳”与上阕的“霜晨月”照应，说明一天的战斗历程已经完成，使词的战斗气氛更浓烈，主题更突出。</a:t>
            </a:r>
            <a:endParaRPr lang="zh-CN" altLang="en-US" sz="24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331640" y="2276872"/>
            <a:ext cx="63367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山险 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红军的英勇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黄昏之景　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胜利不易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347864" y="2204864"/>
            <a:ext cx="100806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反衬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象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征</a:t>
            </a:r>
          </a:p>
        </p:txBody>
      </p:sp>
      <p:sp>
        <p:nvSpPr>
          <p:cNvPr id="20487" name="AutoShape 7"/>
          <p:cNvSpPr>
            <a:spLocks/>
          </p:cNvSpPr>
          <p:nvPr/>
        </p:nvSpPr>
        <p:spPr bwMode="auto">
          <a:xfrm>
            <a:off x="395536" y="2636912"/>
            <a:ext cx="144463" cy="576263"/>
          </a:xfrm>
          <a:prstGeom prst="leftBrace">
            <a:avLst>
              <a:gd name="adj1" fmla="val 3324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843808" y="2606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诗歌赏析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755575" y="1341438"/>
            <a:ext cx="7344817" cy="529375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叶根友毛笔行书2.0版" pitchFamily="2" charset="-122"/>
                <a:ea typeface="叶根友毛笔行书2.0版" pitchFamily="2" charset="-122"/>
              </a:rPr>
              <a:t>上阙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从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听觉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角度着重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红军霜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晨行军的情景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，写红军进逼娄山关的军事行动。它描写了行军途中的艰苦环境，渲染出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苍凉沉郁气氛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叶根友毛笔行书2.0版" pitchFamily="2" charset="-122"/>
                <a:ea typeface="叶根友毛笔行书2.0版" pitchFamily="2" charset="-122"/>
              </a:rPr>
              <a:t>下阙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从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视觉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角度写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过娄山时的所见所闻所感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，写攻克娄山关之后的军事行动。略去了中间的战斗过程，写出了胜利越关的情景，表现了诗人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战胜困难的决心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和抒发诗人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胜利的豪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情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188640"/>
            <a:ext cx="2037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结构理解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9632" y="1341438"/>
            <a:ext cx="7056784" cy="4463826"/>
          </a:xfrm>
        </p:spPr>
        <p:txBody>
          <a:bodyPr/>
          <a:lstStyle/>
          <a:p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这首词通过对娄山关战斗的侧面描 写，表现了红军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不畏艰难、不怕牺牲，敢于战胜一切困难，压倒一切敌人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的革命英雄主义精神和必胜的革命信念，预示着道路的曲折和前途的光明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u="sng" dirty="0" smtClean="0">
                <a:solidFill>
                  <a:srgbClr val="FFFF00"/>
                </a:solidFill>
              </a:rPr>
              <a:t/>
            </a:r>
            <a:br>
              <a:rPr lang="en-US" altLang="zh-CN" b="1" u="sng" dirty="0" smtClean="0">
                <a:solidFill>
                  <a:srgbClr val="FFFF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主题理解</a:t>
            </a:r>
            <a:r>
              <a:rPr lang="zh-CN" altLang="en-US" b="1" u="sng" dirty="0" smtClean="0">
                <a:solidFill>
                  <a:srgbClr val="FF0000"/>
                </a:solidFill>
              </a:rPr>
              <a:t/>
            </a:r>
            <a:br>
              <a:rPr lang="zh-CN" altLang="en-US" b="1" u="sng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B48094-374B-4D1D-BE61-B631A5729150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2808312" cy="576064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写作特色</a:t>
            </a:r>
            <a:endParaRPr lang="zh-CN" altLang="en-US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84784"/>
            <a:ext cx="8136904" cy="4752528"/>
          </a:xfrm>
        </p:spPr>
        <p:txBody>
          <a:bodyPr/>
          <a:lstStyle/>
          <a:p>
            <a:r>
              <a:rPr kumimoji="1" lang="zh-CN" altLang="en-US" b="1" dirty="0" smtClean="0">
                <a:latin typeface="宋体" pitchFamily="2" charset="-122"/>
              </a:rPr>
              <a:t>1、风格上，这首词把上片的</a:t>
            </a:r>
            <a:r>
              <a:rPr kumimoji="1" lang="zh-CN" altLang="en-US" b="1" dirty="0" smtClean="0">
                <a:solidFill>
                  <a:srgbClr val="190DB3"/>
                </a:solidFill>
                <a:latin typeface="宋体" pitchFamily="2" charset="-122"/>
              </a:rPr>
              <a:t>悲凉沉郁</a:t>
            </a:r>
            <a:r>
              <a:rPr kumimoji="1" lang="zh-CN" altLang="en-US" b="1" dirty="0" smtClean="0">
                <a:latin typeface="宋体" pitchFamily="2" charset="-122"/>
              </a:rPr>
              <a:t>与下片的</a:t>
            </a:r>
            <a:r>
              <a:rPr kumimoji="1" lang="zh-CN" altLang="en-US" b="1" dirty="0" smtClean="0">
                <a:solidFill>
                  <a:srgbClr val="190DB3"/>
                </a:solidFill>
                <a:latin typeface="宋体" pitchFamily="2" charset="-122"/>
              </a:rPr>
              <a:t>雄劲豪放</a:t>
            </a:r>
            <a:r>
              <a:rPr kumimoji="1" lang="zh-CN" altLang="en-US" b="1" dirty="0" smtClean="0">
                <a:latin typeface="宋体" pitchFamily="2" charset="-122"/>
              </a:rPr>
              <a:t>融为一体。</a:t>
            </a:r>
            <a:endParaRPr kumimoji="1" lang="en-US" altLang="zh-CN" b="1" dirty="0" smtClean="0">
              <a:latin typeface="宋体" pitchFamily="2" charset="-122"/>
            </a:endParaRPr>
          </a:p>
          <a:p>
            <a:r>
              <a:rPr kumimoji="1" lang="zh-CN" altLang="en-US" b="1" dirty="0" smtClean="0">
                <a:latin typeface="宋体" pitchFamily="2" charset="-122"/>
              </a:rPr>
              <a:t>2、手法上，明暗虚实巧妙结合——</a:t>
            </a:r>
            <a:r>
              <a:rPr kumimoji="1" lang="zh-CN" altLang="en-US" b="1" dirty="0" smtClean="0">
                <a:solidFill>
                  <a:srgbClr val="190DB3"/>
                </a:solidFill>
                <a:latin typeface="宋体" pitchFamily="2" charset="-122"/>
              </a:rPr>
              <a:t>明写自然景物，暗写红军的革命精神；实写行军时的所见所闻所感，虚写娄山关的激战。</a:t>
            </a:r>
            <a:endParaRPr kumimoji="1" lang="en-US" altLang="zh-CN" b="1" dirty="0" smtClean="0">
              <a:solidFill>
                <a:srgbClr val="190DB3"/>
              </a:solidFill>
              <a:latin typeface="宋体" pitchFamily="2" charset="-122"/>
            </a:endParaRPr>
          </a:p>
          <a:p>
            <a:r>
              <a:rPr kumimoji="1" lang="zh-CN" altLang="en-US" b="1" dirty="0" smtClean="0">
                <a:latin typeface="宋体" pitchFamily="2" charset="-122"/>
              </a:rPr>
              <a:t>3、以景传情，情景并茂。</a:t>
            </a:r>
            <a:endParaRPr kumimoji="1" lang="en-US" altLang="zh-CN" b="1" dirty="0" smtClean="0">
              <a:latin typeface="宋体" pitchFamily="2" charset="-122"/>
            </a:endParaRPr>
          </a:p>
          <a:p>
            <a:r>
              <a:rPr kumimoji="1" lang="zh-CN" altLang="en-US" b="1" dirty="0" smtClean="0">
                <a:latin typeface="宋体" pitchFamily="2" charset="-122"/>
              </a:rPr>
              <a:t>4、既炼字又炼句，以此构成意境，深化主题——词中的“碎”、“咽”是炼字的范例，“苍山如海，残阳如血”则是炼句的典型。</a:t>
            </a:r>
          </a:p>
          <a:p>
            <a:endParaRPr kumimoji="1" lang="zh-CN" altLang="en-US" b="1" dirty="0" smtClean="0">
              <a:latin typeface="宋体" pitchFamily="2" charset="-122"/>
            </a:endParaRPr>
          </a:p>
          <a:p>
            <a:endParaRPr kumimoji="1" lang="zh-CN" altLang="en-US" b="1" dirty="0" smtClean="0">
              <a:solidFill>
                <a:srgbClr val="FF3300"/>
              </a:solidFill>
              <a:latin typeface="宋体" pitchFamily="2" charset="-122"/>
            </a:endParaRPr>
          </a:p>
          <a:p>
            <a:endParaRPr kumimoji="1" lang="zh-CN" altLang="en-US" sz="2400" dirty="0" smtClean="0">
              <a:latin typeface="宋体" pitchFamily="2" charset="-122"/>
            </a:endParaRPr>
          </a:p>
          <a:p>
            <a:endParaRPr kumimoji="1" lang="zh-CN" altLang="en-US" b="1" dirty="0" smtClean="0">
              <a:latin typeface="宋体" pitchFamily="2" charset="-122"/>
            </a:endParaRPr>
          </a:p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733C0B-E10C-4D7E-9B7B-6F95A1DBA3EC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3024336" cy="576064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知识迁移</a:t>
            </a:r>
            <a:endParaRPr lang="zh-CN" altLang="en-US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62ABA4-6DE0-47D4-95C7-463DA401633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1560" y="1484784"/>
            <a:ext cx="806489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比较阅读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忆秦娥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娄山关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七律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长征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两首诗词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七律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长征</a:t>
            </a:r>
            <a:endParaRPr lang="zh-CN" altLang="en-US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红军不怕远征难，万水千山只等闲。</a:t>
            </a:r>
          </a:p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五岭逶迤腾细浪，乌蒙磅礴走泥丸。</a:t>
            </a:r>
          </a:p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金沙水拍云崖暖，大渡桥横铁索寒。</a:t>
            </a:r>
          </a:p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更喜岷山千里雪，三军过后尽开颜。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4437112"/>
            <a:ext cx="720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这首诗形象地概括了红军长征的战斗历程，热情洋溢地赞扬了中国工农红军不畏艰险，英勇顽强的革命英雄主义和革命乐观主义精神。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2592288" cy="576064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课堂总结</a:t>
            </a:r>
            <a:endParaRPr lang="zh-CN" altLang="en-US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毛泽东的诗词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具有一种大胸怀，大境界，大手笔，具有一种俯视中国历史、雄视世界风云的人格和胆魄。《忆秦娥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娄山关》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这首词的上阕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毛泽东以它沉郁刚劲的庄严与肃穆撞击着读者的心扉，但词的下阕更以波澜壮阔，色彩浓烈、气魄雄浑的图景震撼了世界，最后化用毛泽东的一句诗 “天若有情天亦老，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诗词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正道是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背诵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62ABA4-6DE0-47D4-95C7-463DA401633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62ABA4-6DE0-47D4-95C7-463DA401633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339752" y="33265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布置作业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700808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１、背诵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忆秦娥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娄山关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２、预习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沁园春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雪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3717032"/>
            <a:ext cx="7272808" cy="221599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38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谢谢指导</a:t>
            </a:r>
            <a:endParaRPr lang="zh-CN" altLang="en-US" sz="138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3888432" cy="576064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学习目标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392389"/>
          </a:xfrm>
        </p:spPr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、了解诗歌的一般常识，了解诗歌形象之美、音乐之美及语言凝炼而富有表现力的特点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二、理解文章的主题，并深入地感受词中的意境，深切地体会诗人的思想感情。</a:t>
            </a: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三、体会作者作为一代风流人物要为中华民族建功立业的伟大抱负。</a:t>
            </a: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四、学会借景抒情的表达手法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 smtClean="0"/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E1E473-0FD8-4C6B-847D-62B1E904EB79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3312368" cy="576064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作者简介</a:t>
            </a:r>
            <a:br>
              <a:rPr lang="zh-CN" altLang="en-US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5472608" cy="4713288"/>
          </a:xfrm>
        </p:spPr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毛泽东，字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润之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，笔名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子任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1893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生于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湖南湘潭韶山冲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一个农民家庭，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1976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日在北京逝世。中国人民的领袖，马克思主义者，伟大的无产阶级革家、战略家和理论家、中国人民解放军和中华人民共和国的主要缔造者和领导人，诗人、书法家。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62ABA4-6DE0-47D4-95C7-463DA401633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pic>
        <p:nvPicPr>
          <p:cNvPr id="6" name="Picture 5" descr="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96752"/>
            <a:ext cx="3203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1115616" y="3789040"/>
            <a:ext cx="8028384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lang="en-GB" sz="2800" b="1" dirty="0" err="1">
                <a:solidFill>
                  <a:srgbClr val="3333CC"/>
                </a:solidFill>
                <a:latin typeface="微软雅黑" pitchFamily="34" charset="-122"/>
                <a:ea typeface="微软雅黑" pitchFamily="34" charset="-122"/>
              </a:rPr>
              <a:t>这首词</a:t>
            </a:r>
            <a:r>
              <a:rPr lang="en-GB" altLang="zh-CN" sz="2800" b="1" dirty="0">
                <a:solidFill>
                  <a:srgbClr val="33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GB" sz="2800" b="1" dirty="0">
                <a:solidFill>
                  <a:srgbClr val="3333CC"/>
                </a:solidFill>
                <a:latin typeface="微软雅黑" pitchFamily="34" charset="-122"/>
                <a:ea typeface="微软雅黑" pitchFamily="34" charset="-122"/>
              </a:rPr>
              <a:t>忆秦娥”是什么？“娄山关”又是什么？</a:t>
            </a:r>
            <a:endParaRPr lang="zh-CN" altLang="en-GB" sz="2800" b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300" name="WordArt 4"/>
          <p:cNvSpPr>
            <a:spLocks noChangeShapeType="1" noTextEdit="1"/>
          </p:cNvSpPr>
          <p:nvPr/>
        </p:nvSpPr>
        <p:spPr bwMode="auto">
          <a:xfrm>
            <a:off x="4427984" y="332656"/>
            <a:ext cx="4031233" cy="452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</a:rPr>
              <a:t>词是一种怎样的文体？</a:t>
            </a:r>
          </a:p>
        </p:txBody>
      </p:sp>
      <p:sp>
        <p:nvSpPr>
          <p:cNvPr id="55301" name="WordArt 5"/>
          <p:cNvSpPr>
            <a:spLocks noChangeShapeType="1" noTextEdit="1"/>
          </p:cNvSpPr>
          <p:nvPr/>
        </p:nvSpPr>
        <p:spPr bwMode="auto">
          <a:xfrm>
            <a:off x="3059832" y="4437112"/>
            <a:ext cx="3096344" cy="5016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微软雅黑" pitchFamily="34" charset="-122"/>
                <a:ea typeface="微软雅黑" pitchFamily="34" charset="-122"/>
              </a:rPr>
              <a:t>忆秦娥</a:t>
            </a:r>
            <a:r>
              <a:rPr lang="en-US" altLang="zh-CN" sz="4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4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微软雅黑" pitchFamily="34" charset="-122"/>
                <a:ea typeface="微软雅黑" pitchFamily="34" charset="-122"/>
              </a:rPr>
              <a:t>娄山关</a:t>
            </a:r>
          </a:p>
        </p:txBody>
      </p:sp>
      <p:sp>
        <p:nvSpPr>
          <p:cNvPr id="55302" name="AutoShape 6"/>
          <p:cNvSpPr>
            <a:spLocks/>
          </p:cNvSpPr>
          <p:nvPr/>
        </p:nvSpPr>
        <p:spPr bwMode="auto">
          <a:xfrm>
            <a:off x="4499992" y="5085184"/>
            <a:ext cx="152400" cy="4572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3" name="AutoShape 7"/>
          <p:cNvSpPr>
            <a:spLocks/>
          </p:cNvSpPr>
          <p:nvPr/>
        </p:nvSpPr>
        <p:spPr bwMode="auto">
          <a:xfrm>
            <a:off x="5480050" y="5106988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4" name="AutoShape 8"/>
          <p:cNvSpPr>
            <a:spLocks/>
          </p:cNvSpPr>
          <p:nvPr/>
        </p:nvSpPr>
        <p:spPr bwMode="auto">
          <a:xfrm>
            <a:off x="3563888" y="5013176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2915816" y="5545138"/>
            <a:ext cx="1557759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endParaRPr lang="en-GB" sz="36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4139952" y="5589240"/>
            <a:ext cx="115212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lang="zh-CN" altLang="en-US" sz="2400" b="1" dirty="0" smtClean="0">
                <a:solidFill>
                  <a:srgbClr val="9900FF"/>
                </a:solidFill>
                <a:latin typeface="楷体_GB2312" pitchFamily="49" charset="-122"/>
                <a:ea typeface="楷体_GB2312" pitchFamily="49" charset="-122"/>
              </a:rPr>
              <a:t>间隔号</a:t>
            </a:r>
            <a:endParaRPr lang="en-GB" sz="3600" dirty="0">
              <a:solidFill>
                <a:srgbClr val="FF99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5324475" y="5661248"/>
            <a:ext cx="800100" cy="34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题目</a:t>
            </a:r>
            <a:endParaRPr lang="en-GB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55308" name="Object 12"/>
          <p:cNvGraphicFramePr>
            <a:graphicFrameLocks noChangeAspect="1"/>
          </p:cNvGraphicFramePr>
          <p:nvPr/>
        </p:nvGraphicFramePr>
        <p:xfrm>
          <a:off x="0" y="4725144"/>
          <a:ext cx="1130300" cy="1785566"/>
        </p:xfrm>
        <a:graphic>
          <a:graphicData uri="http://schemas.openxmlformats.org/presentationml/2006/ole">
            <p:oleObj spid="_x0000_s1026" r:id="rId4" imgW="88703" imgH="164736" progId="">
              <p:embed/>
            </p:oleObj>
          </a:graphicData>
        </a:graphic>
      </p:graphicFrame>
      <p:sp>
        <p:nvSpPr>
          <p:cNvPr id="55309" name="WordArt 13"/>
          <p:cNvSpPr>
            <a:spLocks noChangeShapeType="1" noTextEdit="1"/>
          </p:cNvSpPr>
          <p:nvPr/>
        </p:nvSpPr>
        <p:spPr bwMode="auto">
          <a:xfrm>
            <a:off x="323528" y="3789040"/>
            <a:ext cx="674737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2583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华文行楷"/>
              </a:rPr>
              <a:t>想一想</a:t>
            </a:r>
          </a:p>
        </p:txBody>
      </p:sp>
      <p:sp>
        <p:nvSpPr>
          <p:cNvPr id="15" name="矩形 14"/>
          <p:cNvSpPr/>
          <p:nvPr/>
        </p:nvSpPr>
        <p:spPr>
          <a:xfrm>
            <a:off x="683568" y="1412776"/>
            <a:ext cx="7560840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古代一种韵文形式，又称长短句。一首词的句子、字数、韵律、平仄都有固定的格式，可以唱，这就是词谱。词人依照词谱填词。词谱名称叫词牌，如：《浪淘沙》、《如梦令》等。词可以没有题目；如果有题目，写在词牌后面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5616" y="188640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文学常识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59832" y="573325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词牌名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  <p:bldP spid="55302" grpId="0" animBg="1"/>
      <p:bldP spid="55303" grpId="0" animBg="1"/>
      <p:bldP spid="55304" grpId="0" animBg="1"/>
      <p:bldP spid="55305" grpId="0"/>
      <p:bldP spid="55306" grpId="0"/>
      <p:bldP spid="55307" grpId="0"/>
      <p:bldP spid="55309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96752"/>
            <a:ext cx="4248472" cy="5184576"/>
          </a:xfrm>
          <a:prstGeom prst="rect">
            <a:avLst/>
          </a:prstGeom>
          <a:noFill/>
        </p:spPr>
      </p:pic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79513" y="1340768"/>
            <a:ext cx="4608512" cy="483209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1934年红军开始长征，1935年1月红军攻占遵义，二渡赤水，24日攻占桐梓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25日凌晨借着月色向娄山关挺进，与黔军相遇，敌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军败退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，红军继续进军，与敌激烈拼搏，反复争夺，红军终于占领高地。此时已近黄昏，中央红军在夕阳映照下迅速通过娄山关。这次战役是遵义会议以来的第一个大胜仗。</a:t>
            </a:r>
          </a:p>
        </p:txBody>
      </p:sp>
      <p:sp>
        <p:nvSpPr>
          <p:cNvPr id="6" name="矩形 5"/>
          <p:cNvSpPr/>
          <p:nvPr/>
        </p:nvSpPr>
        <p:spPr>
          <a:xfrm>
            <a:off x="1403648" y="188640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叶根友毛笔行书2.0版" pitchFamily="2" charset="-122"/>
                <a:ea typeface="叶根友毛笔行书2.0版" pitchFamily="2" charset="-122"/>
              </a:rPr>
              <a:t>写作背景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68144" y="1196752"/>
            <a:ext cx="2880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位于遵义县和桐梓县交界处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，是由四川进入贵州的要道，历来为兵家必争之地。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3995936" cy="5112568"/>
          </a:xfrm>
          <a:prstGeom prst="rect">
            <a:avLst/>
          </a:prstGeom>
          <a:noFill/>
        </p:spPr>
      </p:pic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6710175" y="1052736"/>
            <a:ext cx="492443" cy="554461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 wrap="square">
            <a:spAutoFit/>
          </a:bodyPr>
          <a:lstStyle/>
          <a:p>
            <a:pPr lvl="1"/>
            <a:r>
              <a:rPr lang="zh-CN" altLang="en-US" sz="2000" dirty="0"/>
              <a:t>        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7599818" y="1412875"/>
            <a:ext cx="1292662" cy="41992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忆秦娥 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娄山关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一九三五年二月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9737" y="1412776"/>
            <a:ext cx="3508653" cy="4968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西风烈，长空雁叫霜晨月。霜晨月，马蹄声碎，喇叭声咽。 </a:t>
            </a: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雄关漫道真如铁，而今迈步从头越。从头越，苍山如海，残阳如血。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8864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诗歌赏析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9" name="娄山关朗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987824" y="6309320"/>
            <a:ext cx="304800" cy="16078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3017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6064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合作探究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5689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１、红军行军时的自然环境有哪些？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２、品味“碎”“咽”的表达效果？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３、词的上阕从什么角度描写了什么情景？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４、领悟名句“雄关漫道真如铁，而今迈步从头越”的意蕴。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５、讨论“从头越，苍山如海，残阳如血。苍山如海，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残阳如血。”的艺术效果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６、词的下阕从什么角度写了什么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？</a:t>
            </a:r>
            <a:endParaRPr lang="zh-CN" altLang="en-US" sz="36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67544" y="1772816"/>
            <a:ext cx="5760640" cy="206210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西风烈，长空雁叫霜晨月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2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霜晨月，马蹄声碎，喇叭声咽</a:t>
            </a:r>
            <a:r>
              <a:rPr lang="zh-CN" altLang="en-US" sz="3200" b="1" dirty="0" smtClean="0">
                <a:solidFill>
                  <a:srgbClr val="0000FF"/>
                </a:solidFill>
                <a:ea typeface="华文新魏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FF"/>
              </a:solidFill>
              <a:latin typeface="Arial" charset="0"/>
              <a:ea typeface="华文行楷" pitchFamily="2" charset="-122"/>
            </a:endParaRPr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5364088" y="2204864"/>
            <a:ext cx="838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zh-CN" altLang="en-US" dirty="0"/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79512" y="1196752"/>
            <a:ext cx="110479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叶根友毛笔行书2.0版" pitchFamily="2" charset="-122"/>
                <a:ea typeface="叶根友毛笔行书2.0版" pitchFamily="2" charset="-122"/>
              </a:rPr>
              <a:t>上</a:t>
            </a:r>
            <a:r>
              <a:rPr lang="zh-CN" altLang="en-US" sz="3600" b="1" dirty="0" smtClean="0">
                <a:solidFill>
                  <a:srgbClr val="00B050"/>
                </a:solidFill>
                <a:latin typeface="叶根友毛笔行书2.0版" pitchFamily="2" charset="-122"/>
                <a:ea typeface="叶根友毛笔行书2.0版" pitchFamily="2" charset="-122"/>
              </a:rPr>
              <a:t>阙</a:t>
            </a:r>
            <a:endParaRPr lang="en-US" altLang="zh-CN" sz="3600" b="1" dirty="0">
              <a:solidFill>
                <a:srgbClr val="00B05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39552" y="3140968"/>
            <a:ext cx="8245549" cy="36009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“碎”：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表现出在铺满寒霜的崎岖山间石径上，马儿不能放步奔跑，只能发出细碎杂沓的声音。细碎，写出了马蹄声杂沓轻疾，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表现行军之急、行军之速。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“咽”：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本指声音哽咽而低沉，这里形容在烈烈的西风中传来若断若续、忽高忽低的军号声，犹如呜咽，显得十分悲壮。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形容晨风中军号时断时续，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既表现了红军斗争生活的艰苦卓绝，又渲染了行军途中庄严肃穆的气氛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 b="1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6444208" y="1340768"/>
            <a:ext cx="2376264" cy="224676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拂晓时刻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环境：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西风凛冽，天空辽阔，雁声嘹唳，寒霜铺地，残月如钩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63688" y="188640"/>
            <a:ext cx="2037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诗歌赏析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7EA13F-82F6-4E4A-B589-5B4FF903046C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1318022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上阕：红军霜晨行军图。</a:t>
            </a:r>
            <a:r>
              <a:rPr lang="zh-CN" altLang="en-US" sz="28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8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句：行军的自然环境</a:t>
            </a:r>
            <a:r>
              <a:rPr lang="zh-CN" altLang="en-US" sz="28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8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西风、雁鸣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白霜、残月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句：出征情形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刚劲悲壮，不见其人，只闻其声。</a:t>
            </a:r>
            <a:r>
              <a:rPr lang="zh-CN" altLang="en-US" sz="28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诗人从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听觉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的角度对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风声、雁声、马蹄声、军号声进行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描写，表现了红军行军的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急切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和战斗的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激烈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。含蓄地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刻画了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红军在艰苦的环境中不畏严寒、不怕困难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的英雄气概。</a:t>
            </a:r>
            <a:r>
              <a:rPr lang="zh-CN" altLang="en-US" sz="28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8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28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79388" y="2420888"/>
            <a:ext cx="20161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景：苍</a:t>
            </a:r>
            <a:r>
              <a:rPr lang="zh-CN" altLang="en-US" sz="2400" b="1" dirty="0" smtClean="0"/>
              <a:t>凉</a:t>
            </a:r>
            <a:endParaRPr lang="zh-CN" altLang="en-US" sz="2400" b="1" dirty="0"/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        冷</a:t>
            </a:r>
            <a:r>
              <a:rPr lang="zh-CN" altLang="en-US" sz="2400" b="1" dirty="0" smtClean="0"/>
              <a:t>寂</a:t>
            </a:r>
            <a:endParaRPr lang="zh-CN" altLang="en-US" sz="2400" b="1" dirty="0"/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        凛肃</a:t>
            </a:r>
            <a:endParaRPr lang="zh-CN" altLang="en-US" b="1" dirty="0"/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2051720" y="2708920"/>
            <a:ext cx="45719" cy="864096"/>
          </a:xfrm>
          <a:prstGeom prst="leftBrace">
            <a:avLst>
              <a:gd name="adj1" fmla="val 15129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0" name="AutoShape 8"/>
          <p:cNvSpPr>
            <a:spLocks/>
          </p:cNvSpPr>
          <p:nvPr/>
        </p:nvSpPr>
        <p:spPr bwMode="auto">
          <a:xfrm flipH="1">
            <a:off x="4932040" y="2420888"/>
            <a:ext cx="45719" cy="1008112"/>
          </a:xfrm>
          <a:prstGeom prst="rightBrace">
            <a:avLst>
              <a:gd name="adj1" fmla="val 15615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508104" y="2204864"/>
            <a:ext cx="30243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云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贵高原上特有景物集中起来，点出行军的季节和时间（冬晨）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33265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诗歌赏析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867</TotalTime>
  <Words>2342</Words>
  <Application>Microsoft Office PowerPoint</Application>
  <PresentationFormat>全屏显示(4:3)</PresentationFormat>
  <Paragraphs>136</Paragraphs>
  <Slides>19</Slides>
  <Notes>1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民族中学PPT模板201604</vt:lpstr>
      <vt:lpstr> 语文出版社九年级上册第5课 </vt:lpstr>
      <vt:lpstr>学习目标</vt:lpstr>
      <vt:lpstr> 作者简介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 主题理解 </vt:lpstr>
      <vt:lpstr>写作特色</vt:lpstr>
      <vt:lpstr>知识迁移</vt:lpstr>
      <vt:lpstr>课堂总结</vt:lpstr>
      <vt:lpstr>幻灯片 19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105</cp:revision>
  <dcterms:created xsi:type="dcterms:W3CDTF">2016-10-31T13:19:51Z</dcterms:created>
  <dcterms:modified xsi:type="dcterms:W3CDTF">2017-02-24T02:29:27Z</dcterms:modified>
</cp:coreProperties>
</file>