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sldIdLst>
    <p:sldId id="360" r:id="rId4"/>
    <p:sldId id="781" r:id="rId6"/>
    <p:sldId id="778" r:id="rId7"/>
    <p:sldId id="634" r:id="rId8"/>
    <p:sldId id="779" r:id="rId9"/>
    <p:sldId id="1178" r:id="rId10"/>
    <p:sldId id="784" r:id="rId11"/>
    <p:sldId id="556" r:id="rId12"/>
    <p:sldId id="558" r:id="rId13"/>
    <p:sldId id="559" r:id="rId14"/>
    <p:sldId id="560" r:id="rId15"/>
    <p:sldId id="1105" r:id="rId16"/>
    <p:sldId id="565" r:id="rId17"/>
    <p:sldId id="564" r:id="rId18"/>
    <p:sldId id="563" r:id="rId19"/>
    <p:sldId id="562" r:id="rId20"/>
    <p:sldId id="589" r:id="rId21"/>
    <p:sldId id="479" r:id="rId22"/>
    <p:sldId id="480" r:id="rId23"/>
    <p:sldId id="476" r:id="rId24"/>
    <p:sldId id="591" r:id="rId25"/>
    <p:sldId id="592" r:id="rId26"/>
    <p:sldId id="571" r:id="rId27"/>
    <p:sldId id="594" r:id="rId28"/>
    <p:sldId id="484" r:id="rId29"/>
    <p:sldId id="596" r:id="rId30"/>
    <p:sldId id="576" r:id="rId31"/>
    <p:sldId id="1030" r:id="rId32"/>
    <p:sldId id="1024" r:id="rId33"/>
    <p:sldId id="1031" r:id="rId34"/>
    <p:sldId id="577" r:id="rId35"/>
    <p:sldId id="566" r:id="rId36"/>
    <p:sldId id="1246" r:id="rId37"/>
    <p:sldId id="492" r:id="rId38"/>
    <p:sldId id="494" r:id="rId39"/>
    <p:sldId id="465" r:id="rId40"/>
    <p:sldId id="597" r:id="rId41"/>
    <p:sldId id="598" r:id="rId42"/>
    <p:sldId id="612" r:id="rId43"/>
    <p:sldId id="613" r:id="rId44"/>
    <p:sldId id="578" r:id="rId45"/>
    <p:sldId id="636" r:id="rId46"/>
    <p:sldId id="1245" r:id="rId47"/>
    <p:sldId id="1244" r:id="rId48"/>
    <p:sldId id="1045" r:id="rId49"/>
    <p:sldId id="1047" r:id="rId50"/>
    <p:sldId id="1046" r:id="rId51"/>
    <p:sldId id="1243" r:id="rId52"/>
    <p:sldId id="1242" r:id="rId53"/>
    <p:sldId id="1241" r:id="rId54"/>
    <p:sldId id="1040" r:id="rId55"/>
    <p:sldId id="1088" r:id="rId56"/>
    <p:sldId id="1240" r:id="rId57"/>
    <p:sldId id="1089" r:id="rId58"/>
    <p:sldId id="1090" r:id="rId59"/>
    <p:sldId id="1038" r:id="rId60"/>
    <p:sldId id="620" r:id="rId61"/>
    <p:sldId id="1170" r:id="rId62"/>
    <p:sldId id="583" r:id="rId63"/>
    <p:sldId id="505" r:id="rId64"/>
    <p:sldId id="1049" r:id="rId65"/>
    <p:sldId id="642" r:id="rId66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rgbClr val="0000FF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rgbClr val="0000FF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rgbClr val="0000FF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rgbClr val="0000FF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rgbClr val="0000FF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rgbClr val="0000FF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rgbClr val="0000FF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rgbClr val="0000FF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rgbClr val="0000FF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47E7"/>
    <a:srgbClr val="59F7C9"/>
    <a:srgbClr val="51D4FF"/>
    <a:srgbClr val="66FF66"/>
    <a:srgbClr val="0000FF"/>
    <a:srgbClr val="FF9900"/>
    <a:srgbClr val="FF0000"/>
    <a:srgbClr val="006600"/>
    <a:srgbClr val="0000CC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7857"/>
    <p:restoredTop sz="93231"/>
  </p:normalViewPr>
  <p:slideViewPr>
    <p:cSldViewPr showGuides="1">
      <p:cViewPr>
        <p:scale>
          <a:sx n="75" d="100"/>
          <a:sy n="75" d="100"/>
        </p:scale>
        <p:origin x="-342" y="-222"/>
      </p:cViewPr>
      <p:guideLst>
        <p:guide orient="horz" pos="2238"/>
        <p:guide pos="37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120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9" Type="http://schemas.openxmlformats.org/officeDocument/2006/relationships/tableStyles" Target="tableStyles.xml"/><Relationship Id="rId68" Type="http://schemas.openxmlformats.org/officeDocument/2006/relationships/viewProps" Target="viewProps.xml"/><Relationship Id="rId67" Type="http://schemas.openxmlformats.org/officeDocument/2006/relationships/presProps" Target="presProps.xml"/><Relationship Id="rId66" Type="http://schemas.openxmlformats.org/officeDocument/2006/relationships/slide" Target="slides/slide62.xml"/><Relationship Id="rId65" Type="http://schemas.openxmlformats.org/officeDocument/2006/relationships/slide" Target="slides/slide61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2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62818" name="页眉占位符 16281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b="0" dirty="0"/>
          </a:p>
        </p:txBody>
      </p:sp>
      <p:sp>
        <p:nvSpPr>
          <p:cNvPr id="162819" name="日期占位符 162818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b="0" dirty="0"/>
          </a:p>
        </p:txBody>
      </p:sp>
      <p:sp>
        <p:nvSpPr>
          <p:cNvPr id="162820" name="幻灯片图像占位符 162819"/>
          <p:cNvSpPr>
            <a:spLocks noRo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62821" name="文本占位符 162820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62822" name="页脚占位符 162821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b="0" dirty="0"/>
          </a:p>
        </p:txBody>
      </p:sp>
      <p:sp>
        <p:nvSpPr>
          <p:cNvPr id="162823" name="灯片编号占位符 162822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0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6594" name="幻灯片图像占位符 366593"/>
          <p:cNvSpPr>
            <a:spLocks noRot="1" noTextEdit="1"/>
          </p:cNvSpPr>
          <p:nvPr>
            <p:ph type="sldImg"/>
          </p:nvPr>
        </p:nvSpPr>
        <p:spPr/>
      </p:sp>
      <p:sp>
        <p:nvSpPr>
          <p:cNvPr id="366595" name="文本占位符 366594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4242" name="幻灯片图像占位符 394241"/>
          <p:cNvSpPr>
            <a:spLocks noRot="1" noTextEdit="1"/>
          </p:cNvSpPr>
          <p:nvPr>
            <p:ph type="sldImg"/>
          </p:nvPr>
        </p:nvSpPr>
        <p:spPr/>
      </p:sp>
      <p:sp>
        <p:nvSpPr>
          <p:cNvPr id="394243" name="文本占位符 394242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5682" name="幻灯片图像占位符 455681"/>
          <p:cNvSpPr>
            <a:spLocks noRot="1" noTextEdit="1"/>
          </p:cNvSpPr>
          <p:nvPr>
            <p:ph type="sldImg"/>
          </p:nvPr>
        </p:nvSpPr>
        <p:spPr/>
      </p:sp>
      <p:sp>
        <p:nvSpPr>
          <p:cNvPr id="455683" name="文本占位符 455682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8338" name="幻灯片图像占位符 398337"/>
          <p:cNvSpPr>
            <a:spLocks noRot="1" noTextEdit="1"/>
          </p:cNvSpPr>
          <p:nvPr>
            <p:ph type="sldImg"/>
          </p:nvPr>
        </p:nvSpPr>
        <p:spPr/>
      </p:sp>
      <p:sp>
        <p:nvSpPr>
          <p:cNvPr id="398339" name="文本占位符 398338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41987" name="Rectangle 2"/>
          <p:cNvSpPr>
            <a:spLocks noRo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1988" name="Rectangle 3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>
            <a:noFill/>
          </a:ln>
        </p:spPr>
        <p:txBody>
          <a:bodyPr wrap="square" lIns="91440" tIns="45720" rIns="91440" bIns="45720" anchor="t"/>
          <a:p>
            <a:pPr lvl="0">
              <a:spcBef>
                <a:spcPct val="0"/>
              </a:spcBef>
            </a:pPr>
            <a:r>
              <a:rPr lang="zh-CN" altLang="en-US" dirty="0"/>
              <a:t>解答第四题，引出第五题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7618" name="幻灯片图像占位符 367617"/>
          <p:cNvSpPr>
            <a:spLocks noRot="1" noTextEdit="1"/>
          </p:cNvSpPr>
          <p:nvPr>
            <p:ph type="sldImg"/>
          </p:nvPr>
        </p:nvSpPr>
        <p:spPr/>
      </p:sp>
      <p:sp>
        <p:nvSpPr>
          <p:cNvPr id="367619" name="文本占位符 367618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3426" name="幻灯片图像占位符 743425"/>
          <p:cNvSpPr>
            <a:spLocks noRot="1" noTextEdit="1"/>
          </p:cNvSpPr>
          <p:nvPr>
            <p:ph type="sldImg"/>
          </p:nvPr>
        </p:nvSpPr>
        <p:spPr/>
      </p:sp>
      <p:sp>
        <p:nvSpPr>
          <p:cNvPr id="743427" name="文本占位符 743426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3730" name="幻灯片图像占位符 713729"/>
          <p:cNvSpPr>
            <a:spLocks noRot="1" noTextEdit="1"/>
          </p:cNvSpPr>
          <p:nvPr>
            <p:ph type="sldImg"/>
          </p:nvPr>
        </p:nvSpPr>
        <p:spPr/>
      </p:sp>
      <p:sp>
        <p:nvSpPr>
          <p:cNvPr id="713731" name="文本占位符 713730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5778" name="幻灯片图像占位符 715777"/>
          <p:cNvSpPr>
            <a:spLocks noRot="1" noTextEdit="1"/>
          </p:cNvSpPr>
          <p:nvPr>
            <p:ph type="sldImg"/>
          </p:nvPr>
        </p:nvSpPr>
        <p:spPr/>
      </p:sp>
      <p:sp>
        <p:nvSpPr>
          <p:cNvPr id="715779" name="文本占位符 715778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7586" name="幻灯片图像占位符 707585"/>
          <p:cNvSpPr>
            <a:spLocks noRot="1" noTextEdit="1"/>
          </p:cNvSpPr>
          <p:nvPr>
            <p:ph type="sldImg"/>
          </p:nvPr>
        </p:nvSpPr>
        <p:spPr/>
      </p:sp>
      <p:sp>
        <p:nvSpPr>
          <p:cNvPr id="707587" name="文本占位符 707586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3970" name="幻灯片图像占位符 723969"/>
          <p:cNvSpPr>
            <a:spLocks noRot="1" noTextEdit="1"/>
          </p:cNvSpPr>
          <p:nvPr>
            <p:ph type="sldImg"/>
          </p:nvPr>
        </p:nvSpPr>
        <p:spPr/>
      </p:sp>
      <p:sp>
        <p:nvSpPr>
          <p:cNvPr id="723971" name="文本占位符 723970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5058" name="幻灯片图像占位符 685057"/>
          <p:cNvSpPr>
            <a:spLocks noRot="1" noTextEdit="1"/>
          </p:cNvSpPr>
          <p:nvPr>
            <p:ph type="sldImg"/>
          </p:nvPr>
        </p:nvSpPr>
        <p:spPr/>
      </p:sp>
      <p:sp>
        <p:nvSpPr>
          <p:cNvPr id="685059" name="文本占位符 685058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69986" name="任意多边形 169985"/>
          <p:cNvSpPr/>
          <p:nvPr/>
        </p:nvSpPr>
        <p:spPr>
          <a:xfrm>
            <a:off x="6347884" y="20638"/>
            <a:ext cx="5918200" cy="4038600"/>
          </a:xfrm>
          <a:custGeom>
            <a:avLst/>
            <a:gdLst/>
            <a:ahLst/>
            <a:cxnLst/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169987" name="组合 169986"/>
          <p:cNvGrpSpPr/>
          <p:nvPr/>
        </p:nvGrpSpPr>
        <p:grpSpPr>
          <a:xfrm>
            <a:off x="6096000" y="28575"/>
            <a:ext cx="6341533" cy="4338638"/>
            <a:chOff x="2918" y="18"/>
            <a:chExt cx="2958" cy="2699"/>
          </a:xfrm>
        </p:grpSpPr>
        <p:sp>
          <p:nvSpPr>
            <p:cNvPr id="169988" name="任意多边形 169987"/>
            <p:cNvSpPr/>
            <p:nvPr/>
          </p:nvSpPr>
          <p:spPr>
            <a:xfrm>
              <a:off x="3060" y="18"/>
              <a:ext cx="490" cy="187"/>
            </a:xfrm>
            <a:custGeom>
              <a:avLst/>
              <a:gdLst/>
              <a:ahLst/>
              <a:cxnLst/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989" name="任意多边形 169988"/>
            <p:cNvSpPr>
              <a:spLocks noEditPoints="1"/>
            </p:cNvSpPr>
            <p:nvPr/>
          </p:nvSpPr>
          <p:spPr>
            <a:xfrm>
              <a:off x="2918" y="18"/>
              <a:ext cx="2958" cy="2699"/>
            </a:xfrm>
            <a:custGeom>
              <a:avLst/>
              <a:gdLst/>
              <a:ahLst/>
              <a:cxnLst/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990" name="任意多边形 169989"/>
            <p:cNvSpPr/>
            <p:nvPr/>
          </p:nvSpPr>
          <p:spPr>
            <a:xfrm>
              <a:off x="3621" y="1287"/>
              <a:ext cx="238" cy="283"/>
            </a:xfrm>
            <a:custGeom>
              <a:avLst/>
              <a:gdLst/>
              <a:ahLst/>
              <a:cxnLst/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991" name="任意多边形 169990"/>
            <p:cNvSpPr/>
            <p:nvPr/>
          </p:nvSpPr>
          <p:spPr>
            <a:xfrm>
              <a:off x="3403" y="1403"/>
              <a:ext cx="208" cy="379"/>
            </a:xfrm>
            <a:custGeom>
              <a:avLst/>
              <a:gdLst/>
              <a:ahLst/>
              <a:cxnLst/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992" name="任意多边形 169991"/>
            <p:cNvSpPr/>
            <p:nvPr/>
          </p:nvSpPr>
          <p:spPr>
            <a:xfrm>
              <a:off x="3272" y="645"/>
              <a:ext cx="683" cy="318"/>
            </a:xfrm>
            <a:custGeom>
              <a:avLst/>
              <a:gdLst/>
              <a:ahLst/>
              <a:cxnLst/>
              <a:pathLst>
                <a:path w="135" h="63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993" name="任意多边形 169992"/>
            <p:cNvSpPr/>
            <p:nvPr/>
          </p:nvSpPr>
          <p:spPr>
            <a:xfrm>
              <a:off x="4046" y="1545"/>
              <a:ext cx="490" cy="515"/>
            </a:xfrm>
            <a:custGeom>
              <a:avLst/>
              <a:gdLst/>
              <a:ahLst/>
              <a:cxnLst/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994" name="任意多边形 169993"/>
            <p:cNvSpPr/>
            <p:nvPr/>
          </p:nvSpPr>
          <p:spPr>
            <a:xfrm>
              <a:off x="5173" y="1024"/>
              <a:ext cx="501" cy="96"/>
            </a:xfrm>
            <a:custGeom>
              <a:avLst/>
              <a:gdLst/>
              <a:ahLst/>
              <a:cxnLst/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995" name="任意多边形 169994"/>
            <p:cNvSpPr/>
            <p:nvPr/>
          </p:nvSpPr>
          <p:spPr>
            <a:xfrm>
              <a:off x="5340" y="1004"/>
              <a:ext cx="385" cy="237"/>
            </a:xfrm>
            <a:custGeom>
              <a:avLst/>
              <a:gdLst/>
              <a:ahLst/>
              <a:cxnLst/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996" name="任意多边形 169995"/>
            <p:cNvSpPr/>
            <p:nvPr/>
          </p:nvSpPr>
          <p:spPr>
            <a:xfrm>
              <a:off x="5325" y="1201"/>
              <a:ext cx="415" cy="187"/>
            </a:xfrm>
            <a:custGeom>
              <a:avLst/>
              <a:gdLst/>
              <a:ahLst/>
              <a:cxnLst/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997" name="任意多边形 169996"/>
            <p:cNvSpPr/>
            <p:nvPr/>
          </p:nvSpPr>
          <p:spPr>
            <a:xfrm>
              <a:off x="5001" y="1378"/>
              <a:ext cx="698" cy="167"/>
            </a:xfrm>
            <a:custGeom>
              <a:avLst/>
              <a:gdLst/>
              <a:ahLst/>
              <a:cxnLst/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998" name="任意多边形 169997"/>
            <p:cNvSpPr/>
            <p:nvPr/>
          </p:nvSpPr>
          <p:spPr>
            <a:xfrm>
              <a:off x="5077" y="1540"/>
              <a:ext cx="567" cy="146"/>
            </a:xfrm>
            <a:custGeom>
              <a:avLst/>
              <a:gdLst/>
              <a:ahLst/>
              <a:cxnLst/>
              <a:pathLst>
                <a:path w="112" h="29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999" name="任意多边形 169998"/>
            <p:cNvSpPr/>
            <p:nvPr/>
          </p:nvSpPr>
          <p:spPr>
            <a:xfrm>
              <a:off x="5042" y="1656"/>
              <a:ext cx="581" cy="480"/>
            </a:xfrm>
            <a:custGeom>
              <a:avLst/>
              <a:gdLst/>
              <a:ahLst/>
              <a:cxnLst/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00" name="任意多边形 169999"/>
            <p:cNvSpPr/>
            <p:nvPr/>
          </p:nvSpPr>
          <p:spPr>
            <a:xfrm>
              <a:off x="5421" y="1464"/>
              <a:ext cx="329" cy="854"/>
            </a:xfrm>
            <a:custGeom>
              <a:avLst/>
              <a:gdLst/>
              <a:ahLst/>
              <a:cxnLst/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70001" name="组合 170000"/>
          <p:cNvGrpSpPr/>
          <p:nvPr/>
        </p:nvGrpSpPr>
        <p:grpSpPr>
          <a:xfrm>
            <a:off x="738717" y="36513"/>
            <a:ext cx="10521949" cy="6821487"/>
            <a:chOff x="349" y="23"/>
            <a:chExt cx="4971" cy="4297"/>
          </a:xfrm>
        </p:grpSpPr>
        <p:sp>
          <p:nvSpPr>
            <p:cNvPr id="170002" name="矩形 170001"/>
            <p:cNvSpPr/>
            <p:nvPr/>
          </p:nvSpPr>
          <p:spPr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03" name="任意多边形 170002"/>
            <p:cNvSpPr>
              <a:spLocks noEditPoints="1"/>
            </p:cNvSpPr>
            <p:nvPr/>
          </p:nvSpPr>
          <p:spPr>
            <a:xfrm>
              <a:off x="384" y="22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04" name="任意多边形 170003"/>
            <p:cNvSpPr>
              <a:spLocks noEditPoints="1"/>
            </p:cNvSpPr>
            <p:nvPr/>
          </p:nvSpPr>
          <p:spPr>
            <a:xfrm>
              <a:off x="384" y="63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05" name="任意多边形 170004"/>
            <p:cNvSpPr>
              <a:spLocks noEditPoints="1"/>
            </p:cNvSpPr>
            <p:nvPr/>
          </p:nvSpPr>
          <p:spPr>
            <a:xfrm>
              <a:off x="384" y="1034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06" name="任意多边形 170005"/>
            <p:cNvSpPr>
              <a:spLocks noEditPoints="1"/>
            </p:cNvSpPr>
            <p:nvPr/>
          </p:nvSpPr>
          <p:spPr>
            <a:xfrm>
              <a:off x="384" y="1438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07" name="任意多边形 170006"/>
            <p:cNvSpPr>
              <a:spLocks noEditPoints="1"/>
            </p:cNvSpPr>
            <p:nvPr/>
          </p:nvSpPr>
          <p:spPr>
            <a:xfrm>
              <a:off x="384" y="184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08" name="任意多边形 170007"/>
            <p:cNvSpPr>
              <a:spLocks noEditPoints="1"/>
            </p:cNvSpPr>
            <p:nvPr/>
          </p:nvSpPr>
          <p:spPr>
            <a:xfrm>
              <a:off x="384" y="2247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09" name="任意多边形 170008"/>
            <p:cNvSpPr>
              <a:spLocks noEditPoints="1"/>
            </p:cNvSpPr>
            <p:nvPr/>
          </p:nvSpPr>
          <p:spPr>
            <a:xfrm>
              <a:off x="384" y="265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10" name="任意多边形 170009"/>
            <p:cNvSpPr>
              <a:spLocks noEditPoints="1"/>
            </p:cNvSpPr>
            <p:nvPr/>
          </p:nvSpPr>
          <p:spPr>
            <a:xfrm>
              <a:off x="384" y="3056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11" name="任意多边形 170010"/>
            <p:cNvSpPr>
              <a:spLocks noEditPoints="1"/>
            </p:cNvSpPr>
            <p:nvPr/>
          </p:nvSpPr>
          <p:spPr>
            <a:xfrm>
              <a:off x="384" y="346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12" name="任意多边形 170011"/>
            <p:cNvSpPr>
              <a:spLocks noEditPoints="1"/>
            </p:cNvSpPr>
            <p:nvPr/>
          </p:nvSpPr>
          <p:spPr>
            <a:xfrm>
              <a:off x="384" y="3865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13" name="矩形 170012"/>
            <p:cNvSpPr/>
            <p:nvPr/>
          </p:nvSpPr>
          <p:spPr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14" name="矩形 170013"/>
            <p:cNvSpPr/>
            <p:nvPr/>
          </p:nvSpPr>
          <p:spPr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15" name="任意多边形 170014"/>
            <p:cNvSpPr>
              <a:spLocks noEditPoints="1"/>
            </p:cNvSpPr>
            <p:nvPr/>
          </p:nvSpPr>
          <p:spPr>
            <a:xfrm>
              <a:off x="829" y="22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16" name="任意多边形 170015"/>
            <p:cNvSpPr>
              <a:spLocks noEditPoints="1"/>
            </p:cNvSpPr>
            <p:nvPr/>
          </p:nvSpPr>
          <p:spPr>
            <a:xfrm>
              <a:off x="829" y="63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17" name="任意多边形 170016"/>
            <p:cNvSpPr>
              <a:spLocks noEditPoints="1"/>
            </p:cNvSpPr>
            <p:nvPr/>
          </p:nvSpPr>
          <p:spPr>
            <a:xfrm>
              <a:off x="829" y="1034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18" name="任意多边形 170017"/>
            <p:cNvSpPr>
              <a:spLocks noEditPoints="1"/>
            </p:cNvSpPr>
            <p:nvPr/>
          </p:nvSpPr>
          <p:spPr>
            <a:xfrm>
              <a:off x="829" y="1438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19" name="任意多边形 170018"/>
            <p:cNvSpPr>
              <a:spLocks noEditPoints="1"/>
            </p:cNvSpPr>
            <p:nvPr/>
          </p:nvSpPr>
          <p:spPr>
            <a:xfrm>
              <a:off x="829" y="184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20" name="任意多边形 170019"/>
            <p:cNvSpPr>
              <a:spLocks noEditPoints="1"/>
            </p:cNvSpPr>
            <p:nvPr/>
          </p:nvSpPr>
          <p:spPr>
            <a:xfrm>
              <a:off x="829" y="2247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21" name="任意多边形 170020"/>
            <p:cNvSpPr>
              <a:spLocks noEditPoints="1"/>
            </p:cNvSpPr>
            <p:nvPr/>
          </p:nvSpPr>
          <p:spPr>
            <a:xfrm>
              <a:off x="829" y="265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22" name="任意多边形 170021"/>
            <p:cNvSpPr>
              <a:spLocks noEditPoints="1"/>
            </p:cNvSpPr>
            <p:nvPr/>
          </p:nvSpPr>
          <p:spPr>
            <a:xfrm>
              <a:off x="829" y="3056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23" name="任意多边形 170022"/>
            <p:cNvSpPr>
              <a:spLocks noEditPoints="1"/>
            </p:cNvSpPr>
            <p:nvPr/>
          </p:nvSpPr>
          <p:spPr>
            <a:xfrm>
              <a:off x="829" y="346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24" name="任意多边形 170023"/>
            <p:cNvSpPr>
              <a:spLocks noEditPoints="1"/>
            </p:cNvSpPr>
            <p:nvPr/>
          </p:nvSpPr>
          <p:spPr>
            <a:xfrm>
              <a:off x="829" y="3865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25" name="矩形 170024"/>
            <p:cNvSpPr/>
            <p:nvPr/>
          </p:nvSpPr>
          <p:spPr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26" name="矩形 170025"/>
            <p:cNvSpPr/>
            <p:nvPr/>
          </p:nvSpPr>
          <p:spPr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27" name="任意多边形 170026"/>
            <p:cNvSpPr>
              <a:spLocks noEditPoints="1"/>
            </p:cNvSpPr>
            <p:nvPr/>
          </p:nvSpPr>
          <p:spPr>
            <a:xfrm>
              <a:off x="1279" y="22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28" name="任意多边形 170027"/>
            <p:cNvSpPr>
              <a:spLocks noEditPoints="1"/>
            </p:cNvSpPr>
            <p:nvPr/>
          </p:nvSpPr>
          <p:spPr>
            <a:xfrm>
              <a:off x="1279" y="63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29" name="任意多边形 170028"/>
            <p:cNvSpPr>
              <a:spLocks noEditPoints="1"/>
            </p:cNvSpPr>
            <p:nvPr/>
          </p:nvSpPr>
          <p:spPr>
            <a:xfrm>
              <a:off x="1279" y="1034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30" name="任意多边形 170029"/>
            <p:cNvSpPr>
              <a:spLocks noEditPoints="1"/>
            </p:cNvSpPr>
            <p:nvPr/>
          </p:nvSpPr>
          <p:spPr>
            <a:xfrm>
              <a:off x="1279" y="1438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31" name="任意多边形 170030"/>
            <p:cNvSpPr>
              <a:spLocks noEditPoints="1"/>
            </p:cNvSpPr>
            <p:nvPr/>
          </p:nvSpPr>
          <p:spPr>
            <a:xfrm>
              <a:off x="1279" y="184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32" name="任意多边形 170031"/>
            <p:cNvSpPr>
              <a:spLocks noEditPoints="1"/>
            </p:cNvSpPr>
            <p:nvPr/>
          </p:nvSpPr>
          <p:spPr>
            <a:xfrm>
              <a:off x="1279" y="2247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33" name="任意多边形 170032"/>
            <p:cNvSpPr>
              <a:spLocks noEditPoints="1"/>
            </p:cNvSpPr>
            <p:nvPr/>
          </p:nvSpPr>
          <p:spPr>
            <a:xfrm>
              <a:off x="1279" y="265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34" name="任意多边形 170033"/>
            <p:cNvSpPr>
              <a:spLocks noEditPoints="1"/>
            </p:cNvSpPr>
            <p:nvPr/>
          </p:nvSpPr>
          <p:spPr>
            <a:xfrm>
              <a:off x="1279" y="3056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35" name="任意多边形 170034"/>
            <p:cNvSpPr>
              <a:spLocks noEditPoints="1"/>
            </p:cNvSpPr>
            <p:nvPr/>
          </p:nvSpPr>
          <p:spPr>
            <a:xfrm>
              <a:off x="1279" y="346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36" name="任意多边形 170035"/>
            <p:cNvSpPr>
              <a:spLocks noEditPoints="1"/>
            </p:cNvSpPr>
            <p:nvPr/>
          </p:nvSpPr>
          <p:spPr>
            <a:xfrm>
              <a:off x="1279" y="3865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37" name="矩形 170036"/>
            <p:cNvSpPr/>
            <p:nvPr/>
          </p:nvSpPr>
          <p:spPr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38" name="矩形 170037"/>
            <p:cNvSpPr/>
            <p:nvPr/>
          </p:nvSpPr>
          <p:spPr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39" name="任意多边形 170038"/>
            <p:cNvSpPr>
              <a:spLocks noEditPoints="1"/>
            </p:cNvSpPr>
            <p:nvPr/>
          </p:nvSpPr>
          <p:spPr>
            <a:xfrm>
              <a:off x="1724" y="22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40" name="任意多边形 170039"/>
            <p:cNvSpPr>
              <a:spLocks noEditPoints="1"/>
            </p:cNvSpPr>
            <p:nvPr/>
          </p:nvSpPr>
          <p:spPr>
            <a:xfrm>
              <a:off x="1724" y="63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41" name="任意多边形 170040"/>
            <p:cNvSpPr>
              <a:spLocks noEditPoints="1"/>
            </p:cNvSpPr>
            <p:nvPr/>
          </p:nvSpPr>
          <p:spPr>
            <a:xfrm>
              <a:off x="1724" y="1034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42" name="任意多边形 170041"/>
            <p:cNvSpPr>
              <a:spLocks noEditPoints="1"/>
            </p:cNvSpPr>
            <p:nvPr/>
          </p:nvSpPr>
          <p:spPr>
            <a:xfrm>
              <a:off x="1724" y="1438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43" name="任意多边形 170042"/>
            <p:cNvSpPr>
              <a:spLocks noEditPoints="1"/>
            </p:cNvSpPr>
            <p:nvPr/>
          </p:nvSpPr>
          <p:spPr>
            <a:xfrm>
              <a:off x="1724" y="184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44" name="任意多边形 170043"/>
            <p:cNvSpPr>
              <a:spLocks noEditPoints="1"/>
            </p:cNvSpPr>
            <p:nvPr/>
          </p:nvSpPr>
          <p:spPr>
            <a:xfrm>
              <a:off x="1724" y="2247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45" name="任意多边形 170044"/>
            <p:cNvSpPr>
              <a:spLocks noEditPoints="1"/>
            </p:cNvSpPr>
            <p:nvPr/>
          </p:nvSpPr>
          <p:spPr>
            <a:xfrm>
              <a:off x="1724" y="265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46" name="任意多边形 170045"/>
            <p:cNvSpPr>
              <a:spLocks noEditPoints="1"/>
            </p:cNvSpPr>
            <p:nvPr/>
          </p:nvSpPr>
          <p:spPr>
            <a:xfrm>
              <a:off x="1724" y="3056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47" name="任意多边形 170046"/>
            <p:cNvSpPr>
              <a:spLocks noEditPoints="1"/>
            </p:cNvSpPr>
            <p:nvPr/>
          </p:nvSpPr>
          <p:spPr>
            <a:xfrm>
              <a:off x="1724" y="346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48" name="任意多边形 170047"/>
            <p:cNvSpPr>
              <a:spLocks noEditPoints="1"/>
            </p:cNvSpPr>
            <p:nvPr/>
          </p:nvSpPr>
          <p:spPr>
            <a:xfrm>
              <a:off x="1724" y="3865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49" name="矩形 170048"/>
            <p:cNvSpPr/>
            <p:nvPr/>
          </p:nvSpPr>
          <p:spPr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50" name="矩形 170049"/>
            <p:cNvSpPr/>
            <p:nvPr/>
          </p:nvSpPr>
          <p:spPr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51" name="任意多边形 170050"/>
            <p:cNvSpPr>
              <a:spLocks noEditPoints="1"/>
            </p:cNvSpPr>
            <p:nvPr/>
          </p:nvSpPr>
          <p:spPr>
            <a:xfrm>
              <a:off x="2169" y="22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52" name="任意多边形 170051"/>
            <p:cNvSpPr>
              <a:spLocks noEditPoints="1"/>
            </p:cNvSpPr>
            <p:nvPr/>
          </p:nvSpPr>
          <p:spPr>
            <a:xfrm>
              <a:off x="2169" y="63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53" name="任意多边形 170052"/>
            <p:cNvSpPr>
              <a:spLocks noEditPoints="1"/>
            </p:cNvSpPr>
            <p:nvPr/>
          </p:nvSpPr>
          <p:spPr>
            <a:xfrm>
              <a:off x="2169" y="1034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54" name="任意多边形 170053"/>
            <p:cNvSpPr>
              <a:spLocks noEditPoints="1"/>
            </p:cNvSpPr>
            <p:nvPr/>
          </p:nvSpPr>
          <p:spPr>
            <a:xfrm>
              <a:off x="2169" y="1438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55" name="任意多边形 170054"/>
            <p:cNvSpPr>
              <a:spLocks noEditPoints="1"/>
            </p:cNvSpPr>
            <p:nvPr/>
          </p:nvSpPr>
          <p:spPr>
            <a:xfrm>
              <a:off x="2169" y="184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56" name="任意多边形 170055"/>
            <p:cNvSpPr>
              <a:spLocks noEditPoints="1"/>
            </p:cNvSpPr>
            <p:nvPr/>
          </p:nvSpPr>
          <p:spPr>
            <a:xfrm>
              <a:off x="2169" y="2247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57" name="任意多边形 170056"/>
            <p:cNvSpPr>
              <a:spLocks noEditPoints="1"/>
            </p:cNvSpPr>
            <p:nvPr/>
          </p:nvSpPr>
          <p:spPr>
            <a:xfrm>
              <a:off x="2169" y="265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58" name="任意多边形 170057"/>
            <p:cNvSpPr>
              <a:spLocks noEditPoints="1"/>
            </p:cNvSpPr>
            <p:nvPr/>
          </p:nvSpPr>
          <p:spPr>
            <a:xfrm>
              <a:off x="2169" y="3056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59" name="任意多边形 170058"/>
            <p:cNvSpPr>
              <a:spLocks noEditPoints="1"/>
            </p:cNvSpPr>
            <p:nvPr/>
          </p:nvSpPr>
          <p:spPr>
            <a:xfrm>
              <a:off x="2169" y="346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60" name="任意多边形 170059"/>
            <p:cNvSpPr>
              <a:spLocks noEditPoints="1"/>
            </p:cNvSpPr>
            <p:nvPr/>
          </p:nvSpPr>
          <p:spPr>
            <a:xfrm>
              <a:off x="2169" y="3865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61" name="矩形 170060"/>
            <p:cNvSpPr/>
            <p:nvPr/>
          </p:nvSpPr>
          <p:spPr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62" name="矩形 170061"/>
            <p:cNvSpPr/>
            <p:nvPr/>
          </p:nvSpPr>
          <p:spPr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63" name="任意多边形 170062"/>
            <p:cNvSpPr>
              <a:spLocks noEditPoints="1"/>
            </p:cNvSpPr>
            <p:nvPr/>
          </p:nvSpPr>
          <p:spPr>
            <a:xfrm>
              <a:off x="2620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64" name="任意多边形 170063"/>
            <p:cNvSpPr>
              <a:spLocks noEditPoints="1"/>
            </p:cNvSpPr>
            <p:nvPr/>
          </p:nvSpPr>
          <p:spPr>
            <a:xfrm>
              <a:off x="2620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65" name="任意多边形 170064"/>
            <p:cNvSpPr>
              <a:spLocks noEditPoints="1"/>
            </p:cNvSpPr>
            <p:nvPr/>
          </p:nvSpPr>
          <p:spPr>
            <a:xfrm>
              <a:off x="2620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66" name="任意多边形 170065"/>
            <p:cNvSpPr>
              <a:spLocks noEditPoints="1"/>
            </p:cNvSpPr>
            <p:nvPr/>
          </p:nvSpPr>
          <p:spPr>
            <a:xfrm>
              <a:off x="2620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67" name="任意多边形 170066"/>
            <p:cNvSpPr>
              <a:spLocks noEditPoints="1"/>
            </p:cNvSpPr>
            <p:nvPr/>
          </p:nvSpPr>
          <p:spPr>
            <a:xfrm>
              <a:off x="2620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68" name="任意多边形 170067"/>
            <p:cNvSpPr>
              <a:spLocks noEditPoints="1"/>
            </p:cNvSpPr>
            <p:nvPr/>
          </p:nvSpPr>
          <p:spPr>
            <a:xfrm>
              <a:off x="2620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69" name="任意多边形 170068"/>
            <p:cNvSpPr>
              <a:spLocks noEditPoints="1"/>
            </p:cNvSpPr>
            <p:nvPr/>
          </p:nvSpPr>
          <p:spPr>
            <a:xfrm>
              <a:off x="2620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70" name="任意多边形 170069"/>
            <p:cNvSpPr>
              <a:spLocks noEditPoints="1"/>
            </p:cNvSpPr>
            <p:nvPr/>
          </p:nvSpPr>
          <p:spPr>
            <a:xfrm>
              <a:off x="2620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71" name="任意多边形 170070"/>
            <p:cNvSpPr>
              <a:spLocks noEditPoints="1"/>
            </p:cNvSpPr>
            <p:nvPr/>
          </p:nvSpPr>
          <p:spPr>
            <a:xfrm>
              <a:off x="2620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72" name="任意多边形 170071"/>
            <p:cNvSpPr>
              <a:spLocks noEditPoints="1"/>
            </p:cNvSpPr>
            <p:nvPr/>
          </p:nvSpPr>
          <p:spPr>
            <a:xfrm>
              <a:off x="2620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73" name="矩形 170072"/>
            <p:cNvSpPr/>
            <p:nvPr/>
          </p:nvSpPr>
          <p:spPr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74" name="矩形 170073"/>
            <p:cNvSpPr/>
            <p:nvPr/>
          </p:nvSpPr>
          <p:spPr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75" name="任意多边形 170074"/>
            <p:cNvSpPr>
              <a:spLocks noEditPoints="1"/>
            </p:cNvSpPr>
            <p:nvPr/>
          </p:nvSpPr>
          <p:spPr>
            <a:xfrm>
              <a:off x="3065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76" name="任意多边形 170075"/>
            <p:cNvSpPr>
              <a:spLocks noEditPoints="1"/>
            </p:cNvSpPr>
            <p:nvPr/>
          </p:nvSpPr>
          <p:spPr>
            <a:xfrm>
              <a:off x="3065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77" name="任意多边形 170076"/>
            <p:cNvSpPr>
              <a:spLocks noEditPoints="1"/>
            </p:cNvSpPr>
            <p:nvPr/>
          </p:nvSpPr>
          <p:spPr>
            <a:xfrm>
              <a:off x="3065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78" name="任意多边形 170077"/>
            <p:cNvSpPr>
              <a:spLocks noEditPoints="1"/>
            </p:cNvSpPr>
            <p:nvPr/>
          </p:nvSpPr>
          <p:spPr>
            <a:xfrm>
              <a:off x="3065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79" name="任意多边形 170078"/>
            <p:cNvSpPr>
              <a:spLocks noEditPoints="1"/>
            </p:cNvSpPr>
            <p:nvPr/>
          </p:nvSpPr>
          <p:spPr>
            <a:xfrm>
              <a:off x="3065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80" name="任意多边形 170079"/>
            <p:cNvSpPr>
              <a:spLocks noEditPoints="1"/>
            </p:cNvSpPr>
            <p:nvPr/>
          </p:nvSpPr>
          <p:spPr>
            <a:xfrm>
              <a:off x="3065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81" name="任意多边形 170080"/>
            <p:cNvSpPr>
              <a:spLocks noEditPoints="1"/>
            </p:cNvSpPr>
            <p:nvPr/>
          </p:nvSpPr>
          <p:spPr>
            <a:xfrm>
              <a:off x="3065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82" name="任意多边形 170081"/>
            <p:cNvSpPr>
              <a:spLocks noEditPoints="1"/>
            </p:cNvSpPr>
            <p:nvPr/>
          </p:nvSpPr>
          <p:spPr>
            <a:xfrm>
              <a:off x="3065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83" name="任意多边形 170082"/>
            <p:cNvSpPr>
              <a:spLocks noEditPoints="1"/>
            </p:cNvSpPr>
            <p:nvPr/>
          </p:nvSpPr>
          <p:spPr>
            <a:xfrm>
              <a:off x="3065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84" name="任意多边形 170083"/>
            <p:cNvSpPr>
              <a:spLocks noEditPoints="1"/>
            </p:cNvSpPr>
            <p:nvPr/>
          </p:nvSpPr>
          <p:spPr>
            <a:xfrm>
              <a:off x="3065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85" name="矩形 170084"/>
            <p:cNvSpPr/>
            <p:nvPr/>
          </p:nvSpPr>
          <p:spPr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86" name="矩形 170085"/>
            <p:cNvSpPr/>
            <p:nvPr/>
          </p:nvSpPr>
          <p:spPr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87" name="任意多边形 170086"/>
            <p:cNvSpPr>
              <a:spLocks noEditPoints="1"/>
            </p:cNvSpPr>
            <p:nvPr/>
          </p:nvSpPr>
          <p:spPr>
            <a:xfrm>
              <a:off x="3510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88" name="任意多边形 170087"/>
            <p:cNvSpPr>
              <a:spLocks noEditPoints="1"/>
            </p:cNvSpPr>
            <p:nvPr/>
          </p:nvSpPr>
          <p:spPr>
            <a:xfrm>
              <a:off x="3510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89" name="任意多边形 170088"/>
            <p:cNvSpPr>
              <a:spLocks noEditPoints="1"/>
            </p:cNvSpPr>
            <p:nvPr/>
          </p:nvSpPr>
          <p:spPr>
            <a:xfrm>
              <a:off x="3510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90" name="任意多边形 170089"/>
            <p:cNvSpPr>
              <a:spLocks noEditPoints="1"/>
            </p:cNvSpPr>
            <p:nvPr/>
          </p:nvSpPr>
          <p:spPr>
            <a:xfrm>
              <a:off x="3510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91" name="任意多边形 170090"/>
            <p:cNvSpPr>
              <a:spLocks noEditPoints="1"/>
            </p:cNvSpPr>
            <p:nvPr/>
          </p:nvSpPr>
          <p:spPr>
            <a:xfrm>
              <a:off x="3510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92" name="任意多边形 170091"/>
            <p:cNvSpPr>
              <a:spLocks noEditPoints="1"/>
            </p:cNvSpPr>
            <p:nvPr/>
          </p:nvSpPr>
          <p:spPr>
            <a:xfrm>
              <a:off x="3510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93" name="任意多边形 170092"/>
            <p:cNvSpPr>
              <a:spLocks noEditPoints="1"/>
            </p:cNvSpPr>
            <p:nvPr/>
          </p:nvSpPr>
          <p:spPr>
            <a:xfrm>
              <a:off x="3510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94" name="任意多边形 170093"/>
            <p:cNvSpPr>
              <a:spLocks noEditPoints="1"/>
            </p:cNvSpPr>
            <p:nvPr/>
          </p:nvSpPr>
          <p:spPr>
            <a:xfrm>
              <a:off x="3510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95" name="任意多边形 170094"/>
            <p:cNvSpPr>
              <a:spLocks noEditPoints="1"/>
            </p:cNvSpPr>
            <p:nvPr/>
          </p:nvSpPr>
          <p:spPr>
            <a:xfrm>
              <a:off x="3510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96" name="任意多边形 170095"/>
            <p:cNvSpPr>
              <a:spLocks noEditPoints="1"/>
            </p:cNvSpPr>
            <p:nvPr/>
          </p:nvSpPr>
          <p:spPr>
            <a:xfrm>
              <a:off x="3510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97" name="矩形 170096"/>
            <p:cNvSpPr/>
            <p:nvPr/>
          </p:nvSpPr>
          <p:spPr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98" name="矩形 170097"/>
            <p:cNvSpPr/>
            <p:nvPr/>
          </p:nvSpPr>
          <p:spPr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099" name="任意多边形 170098"/>
            <p:cNvSpPr>
              <a:spLocks noEditPoints="1"/>
            </p:cNvSpPr>
            <p:nvPr/>
          </p:nvSpPr>
          <p:spPr>
            <a:xfrm>
              <a:off x="3960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100" name="任意多边形 170099"/>
            <p:cNvSpPr>
              <a:spLocks noEditPoints="1"/>
            </p:cNvSpPr>
            <p:nvPr/>
          </p:nvSpPr>
          <p:spPr>
            <a:xfrm>
              <a:off x="3960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101" name="任意多边形 170100"/>
            <p:cNvSpPr>
              <a:spLocks noEditPoints="1"/>
            </p:cNvSpPr>
            <p:nvPr/>
          </p:nvSpPr>
          <p:spPr>
            <a:xfrm>
              <a:off x="3960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102" name="任意多边形 170101"/>
            <p:cNvSpPr>
              <a:spLocks noEditPoints="1"/>
            </p:cNvSpPr>
            <p:nvPr/>
          </p:nvSpPr>
          <p:spPr>
            <a:xfrm>
              <a:off x="3960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103" name="任意多边形 170102"/>
            <p:cNvSpPr>
              <a:spLocks noEditPoints="1"/>
            </p:cNvSpPr>
            <p:nvPr/>
          </p:nvSpPr>
          <p:spPr>
            <a:xfrm>
              <a:off x="3960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104" name="任意多边形 170103"/>
            <p:cNvSpPr>
              <a:spLocks noEditPoints="1"/>
            </p:cNvSpPr>
            <p:nvPr/>
          </p:nvSpPr>
          <p:spPr>
            <a:xfrm>
              <a:off x="3960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105" name="任意多边形 170104"/>
            <p:cNvSpPr>
              <a:spLocks noEditPoints="1"/>
            </p:cNvSpPr>
            <p:nvPr/>
          </p:nvSpPr>
          <p:spPr>
            <a:xfrm>
              <a:off x="3960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106" name="任意多边形 170105"/>
            <p:cNvSpPr>
              <a:spLocks noEditPoints="1"/>
            </p:cNvSpPr>
            <p:nvPr/>
          </p:nvSpPr>
          <p:spPr>
            <a:xfrm>
              <a:off x="3960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107" name="任意多边形 170106"/>
            <p:cNvSpPr>
              <a:spLocks noEditPoints="1"/>
            </p:cNvSpPr>
            <p:nvPr/>
          </p:nvSpPr>
          <p:spPr>
            <a:xfrm>
              <a:off x="3960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108" name="任意多边形 170107"/>
            <p:cNvSpPr>
              <a:spLocks noEditPoints="1"/>
            </p:cNvSpPr>
            <p:nvPr/>
          </p:nvSpPr>
          <p:spPr>
            <a:xfrm>
              <a:off x="3960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109" name="矩形 170108"/>
            <p:cNvSpPr/>
            <p:nvPr/>
          </p:nvSpPr>
          <p:spPr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110" name="矩形 170109"/>
            <p:cNvSpPr/>
            <p:nvPr/>
          </p:nvSpPr>
          <p:spPr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111" name="任意多边形 170110"/>
            <p:cNvSpPr>
              <a:spLocks noEditPoints="1"/>
            </p:cNvSpPr>
            <p:nvPr/>
          </p:nvSpPr>
          <p:spPr>
            <a:xfrm>
              <a:off x="4405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112" name="任意多边形 170111"/>
            <p:cNvSpPr>
              <a:spLocks noEditPoints="1"/>
            </p:cNvSpPr>
            <p:nvPr/>
          </p:nvSpPr>
          <p:spPr>
            <a:xfrm>
              <a:off x="4405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113" name="任意多边形 170112"/>
            <p:cNvSpPr>
              <a:spLocks noEditPoints="1"/>
            </p:cNvSpPr>
            <p:nvPr/>
          </p:nvSpPr>
          <p:spPr>
            <a:xfrm>
              <a:off x="4405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114" name="任意多边形 170113"/>
            <p:cNvSpPr>
              <a:spLocks noEditPoints="1"/>
            </p:cNvSpPr>
            <p:nvPr/>
          </p:nvSpPr>
          <p:spPr>
            <a:xfrm>
              <a:off x="4405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115" name="任意多边形 170114"/>
            <p:cNvSpPr>
              <a:spLocks noEditPoints="1"/>
            </p:cNvSpPr>
            <p:nvPr/>
          </p:nvSpPr>
          <p:spPr>
            <a:xfrm>
              <a:off x="4405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116" name="任意多边形 170115"/>
            <p:cNvSpPr>
              <a:spLocks noEditPoints="1"/>
            </p:cNvSpPr>
            <p:nvPr/>
          </p:nvSpPr>
          <p:spPr>
            <a:xfrm>
              <a:off x="4405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117" name="任意多边形 170116"/>
            <p:cNvSpPr>
              <a:spLocks noEditPoints="1"/>
            </p:cNvSpPr>
            <p:nvPr/>
          </p:nvSpPr>
          <p:spPr>
            <a:xfrm>
              <a:off x="4405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118" name="任意多边形 170117"/>
            <p:cNvSpPr>
              <a:spLocks noEditPoints="1"/>
            </p:cNvSpPr>
            <p:nvPr/>
          </p:nvSpPr>
          <p:spPr>
            <a:xfrm>
              <a:off x="4405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119" name="任意多边形 170118"/>
            <p:cNvSpPr>
              <a:spLocks noEditPoints="1"/>
            </p:cNvSpPr>
            <p:nvPr/>
          </p:nvSpPr>
          <p:spPr>
            <a:xfrm>
              <a:off x="4405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120" name="任意多边形 170119"/>
            <p:cNvSpPr>
              <a:spLocks noEditPoints="1"/>
            </p:cNvSpPr>
            <p:nvPr/>
          </p:nvSpPr>
          <p:spPr>
            <a:xfrm>
              <a:off x="4405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121" name="矩形 170120"/>
            <p:cNvSpPr/>
            <p:nvPr/>
          </p:nvSpPr>
          <p:spPr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122" name="矩形 170121"/>
            <p:cNvSpPr/>
            <p:nvPr/>
          </p:nvSpPr>
          <p:spPr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123" name="任意多边形 170122"/>
            <p:cNvSpPr>
              <a:spLocks noEditPoints="1"/>
            </p:cNvSpPr>
            <p:nvPr/>
          </p:nvSpPr>
          <p:spPr>
            <a:xfrm>
              <a:off x="4850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124" name="任意多边形 170123"/>
            <p:cNvSpPr>
              <a:spLocks noEditPoints="1"/>
            </p:cNvSpPr>
            <p:nvPr/>
          </p:nvSpPr>
          <p:spPr>
            <a:xfrm>
              <a:off x="4850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125" name="任意多边形 170124"/>
            <p:cNvSpPr>
              <a:spLocks noEditPoints="1"/>
            </p:cNvSpPr>
            <p:nvPr/>
          </p:nvSpPr>
          <p:spPr>
            <a:xfrm>
              <a:off x="4850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126" name="任意多边形 170125"/>
            <p:cNvSpPr>
              <a:spLocks noEditPoints="1"/>
            </p:cNvSpPr>
            <p:nvPr/>
          </p:nvSpPr>
          <p:spPr>
            <a:xfrm>
              <a:off x="4850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127" name="任意多边形 170126"/>
            <p:cNvSpPr>
              <a:spLocks noEditPoints="1"/>
            </p:cNvSpPr>
            <p:nvPr/>
          </p:nvSpPr>
          <p:spPr>
            <a:xfrm>
              <a:off x="4850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128" name="任意多边形 170127"/>
            <p:cNvSpPr>
              <a:spLocks noEditPoints="1"/>
            </p:cNvSpPr>
            <p:nvPr/>
          </p:nvSpPr>
          <p:spPr>
            <a:xfrm>
              <a:off x="4850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129" name="任意多边形 170128"/>
            <p:cNvSpPr>
              <a:spLocks noEditPoints="1"/>
            </p:cNvSpPr>
            <p:nvPr/>
          </p:nvSpPr>
          <p:spPr>
            <a:xfrm>
              <a:off x="4850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130" name="任意多边形 170129"/>
            <p:cNvSpPr>
              <a:spLocks noEditPoints="1"/>
            </p:cNvSpPr>
            <p:nvPr/>
          </p:nvSpPr>
          <p:spPr>
            <a:xfrm>
              <a:off x="4850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131" name="任意多边形 170130"/>
            <p:cNvSpPr>
              <a:spLocks noEditPoints="1"/>
            </p:cNvSpPr>
            <p:nvPr/>
          </p:nvSpPr>
          <p:spPr>
            <a:xfrm>
              <a:off x="4850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132" name="任意多边形 170131"/>
            <p:cNvSpPr>
              <a:spLocks noEditPoints="1"/>
            </p:cNvSpPr>
            <p:nvPr/>
          </p:nvSpPr>
          <p:spPr>
            <a:xfrm>
              <a:off x="4850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133" name="矩形 170132"/>
            <p:cNvSpPr/>
            <p:nvPr/>
          </p:nvSpPr>
          <p:spPr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134" name="矩形 170133"/>
            <p:cNvSpPr/>
            <p:nvPr/>
          </p:nvSpPr>
          <p:spPr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135" name="任意多边形 170134"/>
            <p:cNvSpPr>
              <a:spLocks noEditPoints="1"/>
            </p:cNvSpPr>
            <p:nvPr/>
          </p:nvSpPr>
          <p:spPr>
            <a:xfrm>
              <a:off x="5300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136" name="任意多边形 170135"/>
            <p:cNvSpPr>
              <a:spLocks noEditPoints="1"/>
            </p:cNvSpPr>
            <p:nvPr/>
          </p:nvSpPr>
          <p:spPr>
            <a:xfrm>
              <a:off x="5300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137" name="任意多边形 170136"/>
            <p:cNvSpPr>
              <a:spLocks noEditPoints="1"/>
            </p:cNvSpPr>
            <p:nvPr/>
          </p:nvSpPr>
          <p:spPr>
            <a:xfrm>
              <a:off x="5300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138" name="任意多边形 170137"/>
            <p:cNvSpPr>
              <a:spLocks noEditPoints="1"/>
            </p:cNvSpPr>
            <p:nvPr/>
          </p:nvSpPr>
          <p:spPr>
            <a:xfrm>
              <a:off x="5300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139" name="任意多边形 170138"/>
            <p:cNvSpPr>
              <a:spLocks noEditPoints="1"/>
            </p:cNvSpPr>
            <p:nvPr/>
          </p:nvSpPr>
          <p:spPr>
            <a:xfrm>
              <a:off x="5300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140" name="任意多边形 170139"/>
            <p:cNvSpPr>
              <a:spLocks noEditPoints="1"/>
            </p:cNvSpPr>
            <p:nvPr/>
          </p:nvSpPr>
          <p:spPr>
            <a:xfrm>
              <a:off x="5300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141" name="任意多边形 170140"/>
            <p:cNvSpPr>
              <a:spLocks noEditPoints="1"/>
            </p:cNvSpPr>
            <p:nvPr/>
          </p:nvSpPr>
          <p:spPr>
            <a:xfrm>
              <a:off x="5300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142" name="任意多边形 170141"/>
            <p:cNvSpPr>
              <a:spLocks noEditPoints="1"/>
            </p:cNvSpPr>
            <p:nvPr/>
          </p:nvSpPr>
          <p:spPr>
            <a:xfrm>
              <a:off x="5300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143" name="任意多边形 170142"/>
            <p:cNvSpPr>
              <a:spLocks noEditPoints="1"/>
            </p:cNvSpPr>
            <p:nvPr/>
          </p:nvSpPr>
          <p:spPr>
            <a:xfrm>
              <a:off x="5300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144" name="任意多边形 170143"/>
            <p:cNvSpPr>
              <a:spLocks noEditPoints="1"/>
            </p:cNvSpPr>
            <p:nvPr/>
          </p:nvSpPr>
          <p:spPr>
            <a:xfrm>
              <a:off x="5300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145" name="矩形 170144"/>
            <p:cNvSpPr/>
            <p:nvPr/>
          </p:nvSpPr>
          <p:spPr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146" name="任意多边形 170145"/>
            <p:cNvSpPr/>
            <p:nvPr/>
          </p:nvSpPr>
          <p:spPr>
            <a:xfrm>
              <a:off x="349" y="3304"/>
              <a:ext cx="20" cy="10"/>
            </a:xfrm>
            <a:custGeom>
              <a:avLst/>
              <a:gdLst/>
              <a:ahLst/>
              <a:cxnLst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70147" name="标题 170146"/>
          <p:cNvSpPr>
            <a:spLocks noGrp="1" noRot="1"/>
          </p:cNvSpPr>
          <p:nvPr>
            <p:ph type="ctrTitle"/>
          </p:nvPr>
        </p:nvSpPr>
        <p:spPr>
          <a:xfrm>
            <a:off x="914400" y="2057400"/>
            <a:ext cx="103632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70148" name="日期占位符 170147"/>
          <p:cNvSpPr>
            <a:spLocks noGrp="1"/>
          </p:cNvSpPr>
          <p:nvPr>
            <p:ph type="dt" sz="half" idx="2"/>
          </p:nvPr>
        </p:nvSpPr>
        <p:spPr>
          <a:xfrm>
            <a:off x="402167" y="6248400"/>
            <a:ext cx="3052233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 b="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70149" name="页脚占位符 170148"/>
          <p:cNvSpPr>
            <a:spLocks noGrp="1"/>
          </p:cNvSpPr>
          <p:nvPr>
            <p:ph type="ftr" sz="quarter" idx="3"/>
          </p:nvPr>
        </p:nvSpPr>
        <p:spPr>
          <a:xfrm>
            <a:off x="4165600" y="6248400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 b="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70150" name="灯片编号占位符 170149"/>
          <p:cNvSpPr>
            <a:spLocks noGrp="1"/>
          </p:cNvSpPr>
          <p:nvPr>
            <p:ph type="sldNum" sz="quarter" idx="4"/>
          </p:nvPr>
        </p:nvSpPr>
        <p:spPr>
          <a:xfrm>
            <a:off x="8737600" y="6248400"/>
            <a:ext cx="3052233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 b="0"/>
            </a:lvl1pPr>
          </a:lstStyle>
          <a:p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70151" name="副标题 170150"/>
          <p:cNvSpPr>
            <a:spLocks noGrp="1" noRot="1"/>
          </p:cNvSpPr>
          <p:nvPr>
            <p:ph type="subTitle" idx="1"/>
          </p:nvPr>
        </p:nvSpPr>
        <p:spPr>
          <a:xfrm>
            <a:off x="1828800" y="3505200"/>
            <a:ext cx="85344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grpSp>
        <p:nvGrpSpPr>
          <p:cNvPr id="170152" name="组合 170151"/>
          <p:cNvGrpSpPr/>
          <p:nvPr/>
        </p:nvGrpSpPr>
        <p:grpSpPr>
          <a:xfrm>
            <a:off x="203200" y="4724400"/>
            <a:ext cx="2247900" cy="1557338"/>
            <a:chOff x="96" y="2784"/>
            <a:chExt cx="1062" cy="981"/>
          </a:xfrm>
        </p:grpSpPr>
        <p:sp>
          <p:nvSpPr>
            <p:cNvPr id="170153" name="任意多边形 170152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154" name="任意多边形 170153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155" name="任意多边形 170154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156" name="任意多边形 170155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157" name="任意多边形 170156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158" name="任意多边形 170157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159" name="任意多边形 170158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160" name="任意多边形 170159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161" name="任意多边形 170160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162" name="任意多边形 170161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163" name="任意多边形 170162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164" name="任意多边形 170163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0165" name="任意多边形 170164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38683" y="228600"/>
            <a:ext cx="2846917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7933" y="228600"/>
            <a:ext cx="8375711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 showMasterSp="0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 hasCustomPrompt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C702E2F-B46C-4DD2-B97F-288A672FDF61}" type="slidenum"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87394" name="任意多边形 187393"/>
          <p:cNvSpPr/>
          <p:nvPr/>
        </p:nvSpPr>
        <p:spPr>
          <a:xfrm>
            <a:off x="27517" y="12700"/>
            <a:ext cx="11861800" cy="6780213"/>
          </a:xfrm>
          <a:custGeom>
            <a:avLst/>
            <a:gdLst/>
            <a:ahLst/>
            <a:cxnLst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7395" name="标题 187394"/>
          <p:cNvSpPr>
            <a:spLocks noGrp="1"/>
          </p:cNvSpPr>
          <p:nvPr>
            <p:ph type="ctrTitle"/>
          </p:nvPr>
        </p:nvSpPr>
        <p:spPr>
          <a:xfrm>
            <a:off x="1828800" y="1511300"/>
            <a:ext cx="8534400" cy="2273300"/>
          </a:xfrm>
          <a:prstGeom prst="rect">
            <a:avLst/>
          </a:prstGeom>
          <a:noFill/>
          <a:ln w="9525">
            <a:noFill/>
          </a:ln>
          <a:effectLst>
            <a:outerShdw dist="45791" dir="2021404" algn="ctr" rotWithShape="0">
              <a:schemeClr val="bg2"/>
            </a:outerShdw>
          </a:effectLst>
        </p:spPr>
        <p:txBody>
          <a:bodyPr anchor="b"/>
          <a:lstStyle>
            <a:lvl1pPr lvl="0">
              <a:defRPr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87396" name="副标题 187395"/>
          <p:cNvSpPr>
            <a:spLocks noGrp="1"/>
          </p:cNvSpPr>
          <p:nvPr>
            <p:ph type="subTitle" idx="1"/>
          </p:nvPr>
        </p:nvSpPr>
        <p:spPr>
          <a:xfrm>
            <a:off x="2065867" y="4051300"/>
            <a:ext cx="8043333" cy="10033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sz="2800">
                <a:effectLst>
                  <a:outerShdw blurRad="38100" dist="38100" dir="2700000">
                    <a:srgbClr val="C0C0C0"/>
                  </a:outerShdw>
                </a:effectLst>
              </a:defRPr>
            </a:lvl1pPr>
            <a:lvl2pPr marL="457200" lvl="1" indent="0" algn="ctr">
              <a:buNone/>
              <a:defRPr sz="2800">
                <a:effectLst>
                  <a:outerShdw blurRad="38100" dist="38100" dir="2700000">
                    <a:srgbClr val="C0C0C0"/>
                  </a:outerShdw>
                </a:effectLst>
              </a:defRPr>
            </a:lvl2pPr>
            <a:lvl3pPr marL="914400" lvl="2" indent="0" algn="ctr">
              <a:buNone/>
              <a:defRPr sz="2800">
                <a:effectLst>
                  <a:outerShdw blurRad="38100" dist="38100" dir="2700000">
                    <a:srgbClr val="C0C0C0"/>
                  </a:outerShdw>
                </a:effectLst>
              </a:defRPr>
            </a:lvl3pPr>
            <a:lvl4pPr marL="1371600" lvl="3" indent="0" algn="ctr">
              <a:buNone/>
              <a:defRPr sz="2800">
                <a:effectLst>
                  <a:outerShdw blurRad="38100" dist="38100" dir="2700000">
                    <a:srgbClr val="C0C0C0"/>
                  </a:outerShdw>
                </a:effectLst>
              </a:defRPr>
            </a:lvl4pPr>
            <a:lvl5pPr marL="1828800" lvl="4" indent="0" algn="ctr">
              <a:buNone/>
              <a:defRPr sz="2800">
                <a:effectLst>
                  <a:outerShdw blurRad="38100" dist="38100" dir="2700000">
                    <a:srgbClr val="C0C0C0"/>
                  </a:outerShdw>
                </a:effectLst>
              </a:defRPr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87397" name="日期占位符 187396"/>
          <p:cNvSpPr>
            <a:spLocks noGrp="1"/>
          </p:cNvSpPr>
          <p:nvPr>
            <p:ph type="dt" sz="half" idx="2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 b="0">
                <a:latin typeface="Comic Sans MS" panose="030F0702030302020204" pitchFamily="66" charset="0"/>
              </a:defRPr>
            </a:lvl1pPr>
          </a:lstStyle>
          <a:p>
            <a:pPr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87398" name="页脚占位符 187397"/>
          <p:cNvSpPr>
            <a:spLocks noGrp="1"/>
          </p:cNvSpPr>
          <p:nvPr>
            <p:ph type="ftr" sz="quarter" idx="3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 b="0">
                <a:latin typeface="Comic Sans MS" panose="030F0702030302020204" pitchFamily="66" charset="0"/>
              </a:defRPr>
            </a:lvl1pPr>
          </a:lstStyle>
          <a:p>
            <a:pPr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187399" name="灯片编号占位符 187398"/>
          <p:cNvSpPr>
            <a:spLocks noGrp="1"/>
          </p:cNvSpPr>
          <p:nvPr>
            <p:ph type="sldNum" sz="quarter" idx="4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 b="0">
                <a:latin typeface="Comic Sans MS" panose="030F0702030302020204" pitchFamily="66" charset="0"/>
              </a:defRPr>
            </a:lvl1pPr>
          </a:lstStyle>
          <a:p>
            <a:pPr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187400" name="组合 187399"/>
          <p:cNvGrpSpPr/>
          <p:nvPr/>
        </p:nvGrpSpPr>
        <p:grpSpPr>
          <a:xfrm>
            <a:off x="260351" y="234950"/>
            <a:ext cx="5050367" cy="1778000"/>
            <a:chOff x="123" y="148"/>
            <a:chExt cx="2386" cy="1120"/>
          </a:xfrm>
        </p:grpSpPr>
        <p:sp>
          <p:nvSpPr>
            <p:cNvPr id="187401" name="任意多边形 187400"/>
            <p:cNvSpPr/>
            <p:nvPr userDrawn="1"/>
          </p:nvSpPr>
          <p:spPr>
            <a:xfrm>
              <a:off x="177" y="177"/>
              <a:ext cx="2250" cy="1017"/>
            </a:xfrm>
            <a:custGeom>
              <a:avLst/>
              <a:gdLst/>
              <a:ahLst/>
              <a:cxnLst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7402" name="任意多边形 187401"/>
            <p:cNvSpPr/>
            <p:nvPr userDrawn="1"/>
          </p:nvSpPr>
          <p:spPr>
            <a:xfrm>
              <a:off x="166" y="261"/>
              <a:ext cx="2244" cy="1007"/>
            </a:xfrm>
            <a:custGeom>
              <a:avLst/>
              <a:gdLst/>
              <a:ahLst/>
              <a:cxnLst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7403" name="任意多边形 187402"/>
            <p:cNvSpPr/>
            <p:nvPr userDrawn="1"/>
          </p:nvSpPr>
          <p:spPr>
            <a:xfrm>
              <a:off x="474" y="344"/>
              <a:ext cx="1488" cy="919"/>
            </a:xfrm>
            <a:custGeom>
              <a:avLst/>
              <a:gdLst/>
              <a:ahLst/>
              <a:cxnLst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87404" name="组合 187403"/>
            <p:cNvGrpSpPr/>
            <p:nvPr userDrawn="1"/>
          </p:nvGrpSpPr>
          <p:grpSpPr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87405" name="任意多边形 187404"/>
              <p:cNvSpPr/>
              <p:nvPr userDrawn="1"/>
            </p:nvSpPr>
            <p:spPr>
              <a:xfrm>
                <a:off x="2005" y="934"/>
                <a:ext cx="212" cy="214"/>
              </a:xfrm>
              <a:custGeom>
                <a:avLst/>
                <a:gdLst/>
                <a:ahLst/>
                <a:cxnLst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7406" name="任意多边形 187405"/>
              <p:cNvSpPr/>
              <p:nvPr userDrawn="1"/>
            </p:nvSpPr>
            <p:spPr>
              <a:xfrm>
                <a:off x="123" y="148"/>
                <a:ext cx="2386" cy="1081"/>
              </a:xfrm>
              <a:custGeom>
                <a:avLst/>
                <a:gdLst/>
                <a:ahLst/>
                <a:cxnLst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7407" name="任意多边形 187406"/>
              <p:cNvSpPr/>
              <p:nvPr userDrawn="1"/>
            </p:nvSpPr>
            <p:spPr>
              <a:xfrm>
                <a:off x="324" y="158"/>
                <a:ext cx="1686" cy="614"/>
              </a:xfrm>
              <a:custGeom>
                <a:avLst/>
                <a:gdLst/>
                <a:ahLst/>
                <a:cxnLst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7408" name="任意多边形 187407"/>
              <p:cNvSpPr/>
              <p:nvPr userDrawn="1"/>
            </p:nvSpPr>
            <p:spPr>
              <a:xfrm>
                <a:off x="409" y="251"/>
                <a:ext cx="227" cy="410"/>
              </a:xfrm>
              <a:custGeom>
                <a:avLst/>
                <a:gdLst/>
                <a:ahLst/>
                <a:cxnLst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7409" name="任意多边形 187408"/>
              <p:cNvSpPr/>
              <p:nvPr userDrawn="1"/>
            </p:nvSpPr>
            <p:spPr>
              <a:xfrm>
                <a:off x="846" y="536"/>
                <a:ext cx="691" cy="364"/>
              </a:xfrm>
              <a:custGeom>
                <a:avLst/>
                <a:gdLst/>
                <a:ahLst/>
                <a:cxnLst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grpSp>
        <p:nvGrpSpPr>
          <p:cNvPr id="187410" name="组合 187409"/>
          <p:cNvGrpSpPr/>
          <p:nvPr/>
        </p:nvGrpSpPr>
        <p:grpSpPr>
          <a:xfrm>
            <a:off x="10553700" y="4368800"/>
            <a:ext cx="990600" cy="1058863"/>
            <a:chOff x="4986" y="2752"/>
            <a:chExt cx="468" cy="667"/>
          </a:xfrm>
        </p:grpSpPr>
        <p:sp>
          <p:nvSpPr>
            <p:cNvPr id="187411" name="任意多边形 187410"/>
            <p:cNvSpPr/>
            <p:nvPr userDrawn="1"/>
          </p:nvSpPr>
          <p:spPr>
            <a:xfrm rot="7320404">
              <a:off x="4909" y="2936"/>
              <a:ext cx="629" cy="293"/>
            </a:xfrm>
            <a:custGeom>
              <a:avLst/>
              <a:gdLst/>
              <a:ahLst/>
              <a:cxnLst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7412" name="任意多边形 187411"/>
            <p:cNvSpPr/>
            <p:nvPr userDrawn="1"/>
          </p:nvSpPr>
          <p:spPr>
            <a:xfrm rot="7320404">
              <a:off x="4893" y="2922"/>
              <a:ext cx="627" cy="290"/>
            </a:xfrm>
            <a:custGeom>
              <a:avLst/>
              <a:gdLst/>
              <a:ahLst/>
              <a:cxnLst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7413" name="任意多边形 187412"/>
            <p:cNvSpPr/>
            <p:nvPr userDrawn="1"/>
          </p:nvSpPr>
          <p:spPr>
            <a:xfrm rot="7320404">
              <a:off x="4999" y="2912"/>
              <a:ext cx="416" cy="265"/>
            </a:xfrm>
            <a:custGeom>
              <a:avLst/>
              <a:gdLst/>
              <a:ahLst/>
              <a:cxnLst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87414" name="组合 187413"/>
            <p:cNvGrpSpPr/>
            <p:nvPr userDrawn="1"/>
          </p:nvGrpSpPr>
          <p:grpSpPr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187415" name="任意多边形 187414"/>
              <p:cNvSpPr/>
              <p:nvPr userDrawn="1"/>
            </p:nvSpPr>
            <p:spPr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7416" name="任意多边形 187415"/>
              <p:cNvSpPr/>
              <p:nvPr userDrawn="1"/>
            </p:nvSpPr>
            <p:spPr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7417" name="任意多边形 187416"/>
              <p:cNvSpPr/>
              <p:nvPr userDrawn="1"/>
            </p:nvSpPr>
            <p:spPr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7418" name="任意多边形 187417"/>
              <p:cNvSpPr/>
              <p:nvPr userDrawn="1"/>
            </p:nvSpPr>
            <p:spPr>
              <a:xfrm rot="7320404">
                <a:off x="5363" y="2873"/>
                <a:ext cx="63" cy="118"/>
              </a:xfrm>
              <a:custGeom>
                <a:avLst/>
                <a:gdLst/>
                <a:ahLst/>
                <a:cxnLst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7419" name="任意多边形 187418"/>
              <p:cNvSpPr/>
              <p:nvPr userDrawn="1"/>
            </p:nvSpPr>
            <p:spPr>
              <a:xfrm rot="7320404">
                <a:off x="5136" y="2999"/>
                <a:ext cx="193" cy="104"/>
              </a:xfrm>
              <a:custGeom>
                <a:avLst/>
                <a:gdLst/>
                <a:ahLst/>
                <a:cxnLst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187420" name="任意多边形 187419"/>
          <p:cNvSpPr/>
          <p:nvPr/>
        </p:nvSpPr>
        <p:spPr>
          <a:xfrm>
            <a:off x="1202267" y="5054600"/>
            <a:ext cx="9076267" cy="728663"/>
          </a:xfrm>
          <a:custGeom>
            <a:avLst/>
            <a:gdLst/>
            <a:ahLst/>
            <a:cxnLst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>
                <a:alpha val="100000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7421" name="任意多边形 187420"/>
          <p:cNvSpPr/>
          <p:nvPr/>
        </p:nvSpPr>
        <p:spPr>
          <a:xfrm>
            <a:off x="5435600" y="1930400"/>
            <a:ext cx="1185333" cy="381000"/>
          </a:xfrm>
          <a:custGeom>
            <a:avLst/>
            <a:gdLst/>
            <a:ahLst/>
            <a:cxnLst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828800"/>
            <a:ext cx="5028184" cy="3657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47816" y="1828800"/>
            <a:ext cx="5028184" cy="3657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10600" y="152400"/>
            <a:ext cx="2565400" cy="533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152400"/>
            <a:ext cx="7547481" cy="533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showMasterSp="0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800" y="1600200"/>
            <a:ext cx="5326888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57112" y="1600200"/>
            <a:ext cx="5326888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68962" name="组合 168961"/>
          <p:cNvGrpSpPr/>
          <p:nvPr/>
        </p:nvGrpSpPr>
        <p:grpSpPr>
          <a:xfrm>
            <a:off x="755651" y="0"/>
            <a:ext cx="10521949" cy="6821488"/>
            <a:chOff x="349" y="23"/>
            <a:chExt cx="4971" cy="4297"/>
          </a:xfrm>
        </p:grpSpPr>
        <p:sp>
          <p:nvSpPr>
            <p:cNvPr id="168963" name="矩形 168962"/>
            <p:cNvSpPr/>
            <p:nvPr/>
          </p:nvSpPr>
          <p:spPr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8964" name="任意多边形 168963"/>
            <p:cNvSpPr>
              <a:spLocks noEditPoints="1"/>
            </p:cNvSpPr>
            <p:nvPr/>
          </p:nvSpPr>
          <p:spPr>
            <a:xfrm>
              <a:off x="384" y="22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8965" name="任意多边形 168964"/>
            <p:cNvSpPr>
              <a:spLocks noEditPoints="1"/>
            </p:cNvSpPr>
            <p:nvPr/>
          </p:nvSpPr>
          <p:spPr>
            <a:xfrm>
              <a:off x="384" y="63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8966" name="任意多边形 168965"/>
            <p:cNvSpPr>
              <a:spLocks noEditPoints="1"/>
            </p:cNvSpPr>
            <p:nvPr/>
          </p:nvSpPr>
          <p:spPr>
            <a:xfrm>
              <a:off x="384" y="1034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8967" name="任意多边形 168966"/>
            <p:cNvSpPr>
              <a:spLocks noEditPoints="1"/>
            </p:cNvSpPr>
            <p:nvPr/>
          </p:nvSpPr>
          <p:spPr>
            <a:xfrm>
              <a:off x="384" y="1438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8968" name="任意多边形 168967"/>
            <p:cNvSpPr>
              <a:spLocks noEditPoints="1"/>
            </p:cNvSpPr>
            <p:nvPr/>
          </p:nvSpPr>
          <p:spPr>
            <a:xfrm>
              <a:off x="384" y="184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8969" name="任意多边形 168968"/>
            <p:cNvSpPr>
              <a:spLocks noEditPoints="1"/>
            </p:cNvSpPr>
            <p:nvPr/>
          </p:nvSpPr>
          <p:spPr>
            <a:xfrm>
              <a:off x="384" y="2247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8970" name="任意多边形 168969"/>
            <p:cNvSpPr>
              <a:spLocks noEditPoints="1"/>
            </p:cNvSpPr>
            <p:nvPr/>
          </p:nvSpPr>
          <p:spPr>
            <a:xfrm>
              <a:off x="384" y="265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8971" name="任意多边形 168970"/>
            <p:cNvSpPr>
              <a:spLocks noEditPoints="1"/>
            </p:cNvSpPr>
            <p:nvPr/>
          </p:nvSpPr>
          <p:spPr>
            <a:xfrm>
              <a:off x="384" y="3056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8972" name="任意多边形 168971"/>
            <p:cNvSpPr>
              <a:spLocks noEditPoints="1"/>
            </p:cNvSpPr>
            <p:nvPr/>
          </p:nvSpPr>
          <p:spPr>
            <a:xfrm>
              <a:off x="384" y="346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8973" name="任意多边形 168972"/>
            <p:cNvSpPr>
              <a:spLocks noEditPoints="1"/>
            </p:cNvSpPr>
            <p:nvPr/>
          </p:nvSpPr>
          <p:spPr>
            <a:xfrm>
              <a:off x="384" y="3865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8974" name="矩形 168973"/>
            <p:cNvSpPr/>
            <p:nvPr/>
          </p:nvSpPr>
          <p:spPr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8975" name="矩形 168974"/>
            <p:cNvSpPr/>
            <p:nvPr/>
          </p:nvSpPr>
          <p:spPr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8976" name="任意多边形 168975"/>
            <p:cNvSpPr>
              <a:spLocks noEditPoints="1"/>
            </p:cNvSpPr>
            <p:nvPr/>
          </p:nvSpPr>
          <p:spPr>
            <a:xfrm>
              <a:off x="829" y="22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8977" name="任意多边形 168976"/>
            <p:cNvSpPr>
              <a:spLocks noEditPoints="1"/>
            </p:cNvSpPr>
            <p:nvPr/>
          </p:nvSpPr>
          <p:spPr>
            <a:xfrm>
              <a:off x="829" y="63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8978" name="任意多边形 168977"/>
            <p:cNvSpPr>
              <a:spLocks noEditPoints="1"/>
            </p:cNvSpPr>
            <p:nvPr/>
          </p:nvSpPr>
          <p:spPr>
            <a:xfrm>
              <a:off x="829" y="1034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8979" name="任意多边形 168978"/>
            <p:cNvSpPr>
              <a:spLocks noEditPoints="1"/>
            </p:cNvSpPr>
            <p:nvPr/>
          </p:nvSpPr>
          <p:spPr>
            <a:xfrm>
              <a:off x="829" y="1438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8980" name="任意多边形 168979"/>
            <p:cNvSpPr>
              <a:spLocks noEditPoints="1"/>
            </p:cNvSpPr>
            <p:nvPr/>
          </p:nvSpPr>
          <p:spPr>
            <a:xfrm>
              <a:off x="829" y="184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8981" name="任意多边形 168980"/>
            <p:cNvSpPr>
              <a:spLocks noEditPoints="1"/>
            </p:cNvSpPr>
            <p:nvPr/>
          </p:nvSpPr>
          <p:spPr>
            <a:xfrm>
              <a:off x="829" y="2247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8982" name="任意多边形 168981"/>
            <p:cNvSpPr>
              <a:spLocks noEditPoints="1"/>
            </p:cNvSpPr>
            <p:nvPr/>
          </p:nvSpPr>
          <p:spPr>
            <a:xfrm>
              <a:off x="829" y="265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8983" name="任意多边形 168982"/>
            <p:cNvSpPr>
              <a:spLocks noEditPoints="1"/>
            </p:cNvSpPr>
            <p:nvPr/>
          </p:nvSpPr>
          <p:spPr>
            <a:xfrm>
              <a:off x="829" y="3056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8984" name="任意多边形 168983"/>
            <p:cNvSpPr>
              <a:spLocks noEditPoints="1"/>
            </p:cNvSpPr>
            <p:nvPr/>
          </p:nvSpPr>
          <p:spPr>
            <a:xfrm>
              <a:off x="829" y="346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8985" name="任意多边形 168984"/>
            <p:cNvSpPr>
              <a:spLocks noEditPoints="1"/>
            </p:cNvSpPr>
            <p:nvPr/>
          </p:nvSpPr>
          <p:spPr>
            <a:xfrm>
              <a:off x="829" y="3865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8986" name="矩形 168985"/>
            <p:cNvSpPr/>
            <p:nvPr/>
          </p:nvSpPr>
          <p:spPr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8987" name="矩形 168986"/>
            <p:cNvSpPr/>
            <p:nvPr/>
          </p:nvSpPr>
          <p:spPr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8988" name="任意多边形 168987"/>
            <p:cNvSpPr>
              <a:spLocks noEditPoints="1"/>
            </p:cNvSpPr>
            <p:nvPr/>
          </p:nvSpPr>
          <p:spPr>
            <a:xfrm>
              <a:off x="1279" y="22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8989" name="任意多边形 168988"/>
            <p:cNvSpPr>
              <a:spLocks noEditPoints="1"/>
            </p:cNvSpPr>
            <p:nvPr/>
          </p:nvSpPr>
          <p:spPr>
            <a:xfrm>
              <a:off x="1279" y="63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8990" name="任意多边形 168989"/>
            <p:cNvSpPr>
              <a:spLocks noEditPoints="1"/>
            </p:cNvSpPr>
            <p:nvPr/>
          </p:nvSpPr>
          <p:spPr>
            <a:xfrm>
              <a:off x="1279" y="1034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8991" name="任意多边形 168990"/>
            <p:cNvSpPr>
              <a:spLocks noEditPoints="1"/>
            </p:cNvSpPr>
            <p:nvPr/>
          </p:nvSpPr>
          <p:spPr>
            <a:xfrm>
              <a:off x="1279" y="1438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8992" name="任意多边形 168991"/>
            <p:cNvSpPr>
              <a:spLocks noEditPoints="1"/>
            </p:cNvSpPr>
            <p:nvPr/>
          </p:nvSpPr>
          <p:spPr>
            <a:xfrm>
              <a:off x="1279" y="184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8993" name="任意多边形 168992"/>
            <p:cNvSpPr>
              <a:spLocks noEditPoints="1"/>
            </p:cNvSpPr>
            <p:nvPr/>
          </p:nvSpPr>
          <p:spPr>
            <a:xfrm>
              <a:off x="1279" y="2247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8994" name="任意多边形 168993"/>
            <p:cNvSpPr>
              <a:spLocks noEditPoints="1"/>
            </p:cNvSpPr>
            <p:nvPr/>
          </p:nvSpPr>
          <p:spPr>
            <a:xfrm>
              <a:off x="1279" y="265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8995" name="任意多边形 168994"/>
            <p:cNvSpPr>
              <a:spLocks noEditPoints="1"/>
            </p:cNvSpPr>
            <p:nvPr/>
          </p:nvSpPr>
          <p:spPr>
            <a:xfrm>
              <a:off x="1279" y="3056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8996" name="任意多边形 168995"/>
            <p:cNvSpPr>
              <a:spLocks noEditPoints="1"/>
            </p:cNvSpPr>
            <p:nvPr/>
          </p:nvSpPr>
          <p:spPr>
            <a:xfrm>
              <a:off x="1279" y="346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8997" name="任意多边形 168996"/>
            <p:cNvSpPr>
              <a:spLocks noEditPoints="1"/>
            </p:cNvSpPr>
            <p:nvPr/>
          </p:nvSpPr>
          <p:spPr>
            <a:xfrm>
              <a:off x="1279" y="3865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8998" name="矩形 168997"/>
            <p:cNvSpPr/>
            <p:nvPr/>
          </p:nvSpPr>
          <p:spPr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8999" name="矩形 168998"/>
            <p:cNvSpPr/>
            <p:nvPr/>
          </p:nvSpPr>
          <p:spPr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00" name="任意多边形 168999"/>
            <p:cNvSpPr>
              <a:spLocks noEditPoints="1"/>
            </p:cNvSpPr>
            <p:nvPr/>
          </p:nvSpPr>
          <p:spPr>
            <a:xfrm>
              <a:off x="1724" y="22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01" name="任意多边形 169000"/>
            <p:cNvSpPr>
              <a:spLocks noEditPoints="1"/>
            </p:cNvSpPr>
            <p:nvPr/>
          </p:nvSpPr>
          <p:spPr>
            <a:xfrm>
              <a:off x="1724" y="63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02" name="任意多边形 169001"/>
            <p:cNvSpPr>
              <a:spLocks noEditPoints="1"/>
            </p:cNvSpPr>
            <p:nvPr/>
          </p:nvSpPr>
          <p:spPr>
            <a:xfrm>
              <a:off x="1724" y="1034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03" name="任意多边形 169002"/>
            <p:cNvSpPr>
              <a:spLocks noEditPoints="1"/>
            </p:cNvSpPr>
            <p:nvPr/>
          </p:nvSpPr>
          <p:spPr>
            <a:xfrm>
              <a:off x="1724" y="1438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04" name="任意多边形 169003"/>
            <p:cNvSpPr>
              <a:spLocks noEditPoints="1"/>
            </p:cNvSpPr>
            <p:nvPr/>
          </p:nvSpPr>
          <p:spPr>
            <a:xfrm>
              <a:off x="1724" y="184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05" name="任意多边形 169004"/>
            <p:cNvSpPr>
              <a:spLocks noEditPoints="1"/>
            </p:cNvSpPr>
            <p:nvPr/>
          </p:nvSpPr>
          <p:spPr>
            <a:xfrm>
              <a:off x="1724" y="2247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06" name="任意多边形 169005"/>
            <p:cNvSpPr>
              <a:spLocks noEditPoints="1"/>
            </p:cNvSpPr>
            <p:nvPr/>
          </p:nvSpPr>
          <p:spPr>
            <a:xfrm>
              <a:off x="1724" y="265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07" name="任意多边形 169006"/>
            <p:cNvSpPr>
              <a:spLocks noEditPoints="1"/>
            </p:cNvSpPr>
            <p:nvPr/>
          </p:nvSpPr>
          <p:spPr>
            <a:xfrm>
              <a:off x="1724" y="3056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08" name="任意多边形 169007"/>
            <p:cNvSpPr>
              <a:spLocks noEditPoints="1"/>
            </p:cNvSpPr>
            <p:nvPr/>
          </p:nvSpPr>
          <p:spPr>
            <a:xfrm>
              <a:off x="1724" y="346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09" name="任意多边形 169008"/>
            <p:cNvSpPr>
              <a:spLocks noEditPoints="1"/>
            </p:cNvSpPr>
            <p:nvPr/>
          </p:nvSpPr>
          <p:spPr>
            <a:xfrm>
              <a:off x="1724" y="3865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10" name="矩形 169009"/>
            <p:cNvSpPr/>
            <p:nvPr/>
          </p:nvSpPr>
          <p:spPr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11" name="矩形 169010"/>
            <p:cNvSpPr/>
            <p:nvPr/>
          </p:nvSpPr>
          <p:spPr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12" name="任意多边形 169011"/>
            <p:cNvSpPr>
              <a:spLocks noEditPoints="1"/>
            </p:cNvSpPr>
            <p:nvPr/>
          </p:nvSpPr>
          <p:spPr>
            <a:xfrm>
              <a:off x="2169" y="22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13" name="任意多边形 169012"/>
            <p:cNvSpPr>
              <a:spLocks noEditPoints="1"/>
            </p:cNvSpPr>
            <p:nvPr/>
          </p:nvSpPr>
          <p:spPr>
            <a:xfrm>
              <a:off x="2169" y="63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14" name="任意多边形 169013"/>
            <p:cNvSpPr>
              <a:spLocks noEditPoints="1"/>
            </p:cNvSpPr>
            <p:nvPr/>
          </p:nvSpPr>
          <p:spPr>
            <a:xfrm>
              <a:off x="2169" y="1034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15" name="任意多边形 169014"/>
            <p:cNvSpPr>
              <a:spLocks noEditPoints="1"/>
            </p:cNvSpPr>
            <p:nvPr/>
          </p:nvSpPr>
          <p:spPr>
            <a:xfrm>
              <a:off x="2169" y="1438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16" name="任意多边形 169015"/>
            <p:cNvSpPr>
              <a:spLocks noEditPoints="1"/>
            </p:cNvSpPr>
            <p:nvPr/>
          </p:nvSpPr>
          <p:spPr>
            <a:xfrm>
              <a:off x="2169" y="184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17" name="任意多边形 169016"/>
            <p:cNvSpPr>
              <a:spLocks noEditPoints="1"/>
            </p:cNvSpPr>
            <p:nvPr/>
          </p:nvSpPr>
          <p:spPr>
            <a:xfrm>
              <a:off x="2169" y="2247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18" name="任意多边形 169017"/>
            <p:cNvSpPr>
              <a:spLocks noEditPoints="1"/>
            </p:cNvSpPr>
            <p:nvPr/>
          </p:nvSpPr>
          <p:spPr>
            <a:xfrm>
              <a:off x="2169" y="265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19" name="任意多边形 169018"/>
            <p:cNvSpPr>
              <a:spLocks noEditPoints="1"/>
            </p:cNvSpPr>
            <p:nvPr/>
          </p:nvSpPr>
          <p:spPr>
            <a:xfrm>
              <a:off x="2169" y="3056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20" name="任意多边形 169019"/>
            <p:cNvSpPr>
              <a:spLocks noEditPoints="1"/>
            </p:cNvSpPr>
            <p:nvPr/>
          </p:nvSpPr>
          <p:spPr>
            <a:xfrm>
              <a:off x="2169" y="346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21" name="任意多边形 169020"/>
            <p:cNvSpPr>
              <a:spLocks noEditPoints="1"/>
            </p:cNvSpPr>
            <p:nvPr/>
          </p:nvSpPr>
          <p:spPr>
            <a:xfrm>
              <a:off x="2169" y="3865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22" name="矩形 169021"/>
            <p:cNvSpPr/>
            <p:nvPr/>
          </p:nvSpPr>
          <p:spPr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23" name="矩形 169022"/>
            <p:cNvSpPr/>
            <p:nvPr/>
          </p:nvSpPr>
          <p:spPr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24" name="任意多边形 169023"/>
            <p:cNvSpPr>
              <a:spLocks noEditPoints="1"/>
            </p:cNvSpPr>
            <p:nvPr/>
          </p:nvSpPr>
          <p:spPr>
            <a:xfrm>
              <a:off x="2620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25" name="任意多边形 169024"/>
            <p:cNvSpPr>
              <a:spLocks noEditPoints="1"/>
            </p:cNvSpPr>
            <p:nvPr/>
          </p:nvSpPr>
          <p:spPr>
            <a:xfrm>
              <a:off x="2620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26" name="任意多边形 169025"/>
            <p:cNvSpPr>
              <a:spLocks noEditPoints="1"/>
            </p:cNvSpPr>
            <p:nvPr/>
          </p:nvSpPr>
          <p:spPr>
            <a:xfrm>
              <a:off x="2620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27" name="任意多边形 169026"/>
            <p:cNvSpPr>
              <a:spLocks noEditPoints="1"/>
            </p:cNvSpPr>
            <p:nvPr/>
          </p:nvSpPr>
          <p:spPr>
            <a:xfrm>
              <a:off x="2620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28" name="任意多边形 169027"/>
            <p:cNvSpPr>
              <a:spLocks noEditPoints="1"/>
            </p:cNvSpPr>
            <p:nvPr/>
          </p:nvSpPr>
          <p:spPr>
            <a:xfrm>
              <a:off x="2620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29" name="任意多边形 169028"/>
            <p:cNvSpPr>
              <a:spLocks noEditPoints="1"/>
            </p:cNvSpPr>
            <p:nvPr/>
          </p:nvSpPr>
          <p:spPr>
            <a:xfrm>
              <a:off x="2620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30" name="任意多边形 169029"/>
            <p:cNvSpPr>
              <a:spLocks noEditPoints="1"/>
            </p:cNvSpPr>
            <p:nvPr/>
          </p:nvSpPr>
          <p:spPr>
            <a:xfrm>
              <a:off x="2620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31" name="任意多边形 169030"/>
            <p:cNvSpPr>
              <a:spLocks noEditPoints="1"/>
            </p:cNvSpPr>
            <p:nvPr/>
          </p:nvSpPr>
          <p:spPr>
            <a:xfrm>
              <a:off x="2620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32" name="任意多边形 169031"/>
            <p:cNvSpPr>
              <a:spLocks noEditPoints="1"/>
            </p:cNvSpPr>
            <p:nvPr/>
          </p:nvSpPr>
          <p:spPr>
            <a:xfrm>
              <a:off x="2620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33" name="任意多边形 169032"/>
            <p:cNvSpPr>
              <a:spLocks noEditPoints="1"/>
            </p:cNvSpPr>
            <p:nvPr/>
          </p:nvSpPr>
          <p:spPr>
            <a:xfrm>
              <a:off x="2620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34" name="矩形 169033"/>
            <p:cNvSpPr/>
            <p:nvPr/>
          </p:nvSpPr>
          <p:spPr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35" name="矩形 169034"/>
            <p:cNvSpPr/>
            <p:nvPr/>
          </p:nvSpPr>
          <p:spPr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36" name="任意多边形 169035"/>
            <p:cNvSpPr>
              <a:spLocks noEditPoints="1"/>
            </p:cNvSpPr>
            <p:nvPr/>
          </p:nvSpPr>
          <p:spPr>
            <a:xfrm>
              <a:off x="3065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37" name="任意多边形 169036"/>
            <p:cNvSpPr>
              <a:spLocks noEditPoints="1"/>
            </p:cNvSpPr>
            <p:nvPr/>
          </p:nvSpPr>
          <p:spPr>
            <a:xfrm>
              <a:off x="3065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38" name="任意多边形 169037"/>
            <p:cNvSpPr>
              <a:spLocks noEditPoints="1"/>
            </p:cNvSpPr>
            <p:nvPr/>
          </p:nvSpPr>
          <p:spPr>
            <a:xfrm>
              <a:off x="3065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39" name="任意多边形 169038"/>
            <p:cNvSpPr>
              <a:spLocks noEditPoints="1"/>
            </p:cNvSpPr>
            <p:nvPr/>
          </p:nvSpPr>
          <p:spPr>
            <a:xfrm>
              <a:off x="3065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40" name="任意多边形 169039"/>
            <p:cNvSpPr>
              <a:spLocks noEditPoints="1"/>
            </p:cNvSpPr>
            <p:nvPr/>
          </p:nvSpPr>
          <p:spPr>
            <a:xfrm>
              <a:off x="3065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41" name="任意多边形 169040"/>
            <p:cNvSpPr>
              <a:spLocks noEditPoints="1"/>
            </p:cNvSpPr>
            <p:nvPr/>
          </p:nvSpPr>
          <p:spPr>
            <a:xfrm>
              <a:off x="3065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42" name="任意多边形 169041"/>
            <p:cNvSpPr>
              <a:spLocks noEditPoints="1"/>
            </p:cNvSpPr>
            <p:nvPr/>
          </p:nvSpPr>
          <p:spPr>
            <a:xfrm>
              <a:off x="3065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43" name="任意多边形 169042"/>
            <p:cNvSpPr>
              <a:spLocks noEditPoints="1"/>
            </p:cNvSpPr>
            <p:nvPr/>
          </p:nvSpPr>
          <p:spPr>
            <a:xfrm>
              <a:off x="3065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44" name="任意多边形 169043"/>
            <p:cNvSpPr>
              <a:spLocks noEditPoints="1"/>
            </p:cNvSpPr>
            <p:nvPr/>
          </p:nvSpPr>
          <p:spPr>
            <a:xfrm>
              <a:off x="3065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45" name="任意多边形 169044"/>
            <p:cNvSpPr>
              <a:spLocks noEditPoints="1"/>
            </p:cNvSpPr>
            <p:nvPr/>
          </p:nvSpPr>
          <p:spPr>
            <a:xfrm>
              <a:off x="3065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46" name="矩形 169045"/>
            <p:cNvSpPr/>
            <p:nvPr/>
          </p:nvSpPr>
          <p:spPr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47" name="矩形 169046"/>
            <p:cNvSpPr/>
            <p:nvPr/>
          </p:nvSpPr>
          <p:spPr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48" name="任意多边形 169047"/>
            <p:cNvSpPr>
              <a:spLocks noEditPoints="1"/>
            </p:cNvSpPr>
            <p:nvPr/>
          </p:nvSpPr>
          <p:spPr>
            <a:xfrm>
              <a:off x="3510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49" name="任意多边形 169048"/>
            <p:cNvSpPr>
              <a:spLocks noEditPoints="1"/>
            </p:cNvSpPr>
            <p:nvPr/>
          </p:nvSpPr>
          <p:spPr>
            <a:xfrm>
              <a:off x="3510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50" name="任意多边形 169049"/>
            <p:cNvSpPr>
              <a:spLocks noEditPoints="1"/>
            </p:cNvSpPr>
            <p:nvPr/>
          </p:nvSpPr>
          <p:spPr>
            <a:xfrm>
              <a:off x="3510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51" name="任意多边形 169050"/>
            <p:cNvSpPr>
              <a:spLocks noEditPoints="1"/>
            </p:cNvSpPr>
            <p:nvPr/>
          </p:nvSpPr>
          <p:spPr>
            <a:xfrm>
              <a:off x="3510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52" name="任意多边形 169051"/>
            <p:cNvSpPr>
              <a:spLocks noEditPoints="1"/>
            </p:cNvSpPr>
            <p:nvPr/>
          </p:nvSpPr>
          <p:spPr>
            <a:xfrm>
              <a:off x="3510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53" name="任意多边形 169052"/>
            <p:cNvSpPr>
              <a:spLocks noEditPoints="1"/>
            </p:cNvSpPr>
            <p:nvPr/>
          </p:nvSpPr>
          <p:spPr>
            <a:xfrm>
              <a:off x="3510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54" name="任意多边形 169053"/>
            <p:cNvSpPr>
              <a:spLocks noEditPoints="1"/>
            </p:cNvSpPr>
            <p:nvPr/>
          </p:nvSpPr>
          <p:spPr>
            <a:xfrm>
              <a:off x="3510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55" name="任意多边形 169054"/>
            <p:cNvSpPr>
              <a:spLocks noEditPoints="1"/>
            </p:cNvSpPr>
            <p:nvPr/>
          </p:nvSpPr>
          <p:spPr>
            <a:xfrm>
              <a:off x="3510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56" name="任意多边形 169055"/>
            <p:cNvSpPr>
              <a:spLocks noEditPoints="1"/>
            </p:cNvSpPr>
            <p:nvPr/>
          </p:nvSpPr>
          <p:spPr>
            <a:xfrm>
              <a:off x="3510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57" name="任意多边形 169056"/>
            <p:cNvSpPr>
              <a:spLocks noEditPoints="1"/>
            </p:cNvSpPr>
            <p:nvPr/>
          </p:nvSpPr>
          <p:spPr>
            <a:xfrm>
              <a:off x="3510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58" name="矩形 169057"/>
            <p:cNvSpPr/>
            <p:nvPr/>
          </p:nvSpPr>
          <p:spPr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59" name="矩形 169058"/>
            <p:cNvSpPr/>
            <p:nvPr/>
          </p:nvSpPr>
          <p:spPr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60" name="任意多边形 169059"/>
            <p:cNvSpPr>
              <a:spLocks noEditPoints="1"/>
            </p:cNvSpPr>
            <p:nvPr/>
          </p:nvSpPr>
          <p:spPr>
            <a:xfrm>
              <a:off x="3960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61" name="任意多边形 169060"/>
            <p:cNvSpPr>
              <a:spLocks noEditPoints="1"/>
            </p:cNvSpPr>
            <p:nvPr/>
          </p:nvSpPr>
          <p:spPr>
            <a:xfrm>
              <a:off x="3960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62" name="任意多边形 169061"/>
            <p:cNvSpPr>
              <a:spLocks noEditPoints="1"/>
            </p:cNvSpPr>
            <p:nvPr/>
          </p:nvSpPr>
          <p:spPr>
            <a:xfrm>
              <a:off x="3960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63" name="任意多边形 169062"/>
            <p:cNvSpPr>
              <a:spLocks noEditPoints="1"/>
            </p:cNvSpPr>
            <p:nvPr/>
          </p:nvSpPr>
          <p:spPr>
            <a:xfrm>
              <a:off x="3960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64" name="任意多边形 169063"/>
            <p:cNvSpPr>
              <a:spLocks noEditPoints="1"/>
            </p:cNvSpPr>
            <p:nvPr/>
          </p:nvSpPr>
          <p:spPr>
            <a:xfrm>
              <a:off x="3960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65" name="任意多边形 169064"/>
            <p:cNvSpPr>
              <a:spLocks noEditPoints="1"/>
            </p:cNvSpPr>
            <p:nvPr/>
          </p:nvSpPr>
          <p:spPr>
            <a:xfrm>
              <a:off x="3960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66" name="任意多边形 169065"/>
            <p:cNvSpPr>
              <a:spLocks noEditPoints="1"/>
            </p:cNvSpPr>
            <p:nvPr/>
          </p:nvSpPr>
          <p:spPr>
            <a:xfrm>
              <a:off x="3960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67" name="任意多边形 169066"/>
            <p:cNvSpPr>
              <a:spLocks noEditPoints="1"/>
            </p:cNvSpPr>
            <p:nvPr/>
          </p:nvSpPr>
          <p:spPr>
            <a:xfrm>
              <a:off x="3960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68" name="任意多边形 169067"/>
            <p:cNvSpPr>
              <a:spLocks noEditPoints="1"/>
            </p:cNvSpPr>
            <p:nvPr/>
          </p:nvSpPr>
          <p:spPr>
            <a:xfrm>
              <a:off x="3960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69" name="任意多边形 169068"/>
            <p:cNvSpPr>
              <a:spLocks noEditPoints="1"/>
            </p:cNvSpPr>
            <p:nvPr/>
          </p:nvSpPr>
          <p:spPr>
            <a:xfrm>
              <a:off x="3960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70" name="矩形 169069"/>
            <p:cNvSpPr/>
            <p:nvPr/>
          </p:nvSpPr>
          <p:spPr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71" name="矩形 169070"/>
            <p:cNvSpPr/>
            <p:nvPr/>
          </p:nvSpPr>
          <p:spPr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72" name="任意多边形 169071"/>
            <p:cNvSpPr>
              <a:spLocks noEditPoints="1"/>
            </p:cNvSpPr>
            <p:nvPr/>
          </p:nvSpPr>
          <p:spPr>
            <a:xfrm>
              <a:off x="4405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73" name="任意多边形 169072"/>
            <p:cNvSpPr>
              <a:spLocks noEditPoints="1"/>
            </p:cNvSpPr>
            <p:nvPr/>
          </p:nvSpPr>
          <p:spPr>
            <a:xfrm>
              <a:off x="4405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74" name="任意多边形 169073"/>
            <p:cNvSpPr>
              <a:spLocks noEditPoints="1"/>
            </p:cNvSpPr>
            <p:nvPr/>
          </p:nvSpPr>
          <p:spPr>
            <a:xfrm>
              <a:off x="4405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75" name="任意多边形 169074"/>
            <p:cNvSpPr>
              <a:spLocks noEditPoints="1"/>
            </p:cNvSpPr>
            <p:nvPr/>
          </p:nvSpPr>
          <p:spPr>
            <a:xfrm>
              <a:off x="4405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76" name="任意多边形 169075"/>
            <p:cNvSpPr>
              <a:spLocks noEditPoints="1"/>
            </p:cNvSpPr>
            <p:nvPr/>
          </p:nvSpPr>
          <p:spPr>
            <a:xfrm>
              <a:off x="4405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77" name="任意多边形 169076"/>
            <p:cNvSpPr>
              <a:spLocks noEditPoints="1"/>
            </p:cNvSpPr>
            <p:nvPr/>
          </p:nvSpPr>
          <p:spPr>
            <a:xfrm>
              <a:off x="4405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78" name="任意多边形 169077"/>
            <p:cNvSpPr>
              <a:spLocks noEditPoints="1"/>
            </p:cNvSpPr>
            <p:nvPr/>
          </p:nvSpPr>
          <p:spPr>
            <a:xfrm>
              <a:off x="4405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79" name="任意多边形 169078"/>
            <p:cNvSpPr>
              <a:spLocks noEditPoints="1"/>
            </p:cNvSpPr>
            <p:nvPr/>
          </p:nvSpPr>
          <p:spPr>
            <a:xfrm>
              <a:off x="4405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80" name="任意多边形 169079"/>
            <p:cNvSpPr>
              <a:spLocks noEditPoints="1"/>
            </p:cNvSpPr>
            <p:nvPr/>
          </p:nvSpPr>
          <p:spPr>
            <a:xfrm>
              <a:off x="4405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81" name="任意多边形 169080"/>
            <p:cNvSpPr>
              <a:spLocks noEditPoints="1"/>
            </p:cNvSpPr>
            <p:nvPr/>
          </p:nvSpPr>
          <p:spPr>
            <a:xfrm>
              <a:off x="4405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82" name="矩形 169081"/>
            <p:cNvSpPr/>
            <p:nvPr/>
          </p:nvSpPr>
          <p:spPr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83" name="矩形 169082"/>
            <p:cNvSpPr/>
            <p:nvPr/>
          </p:nvSpPr>
          <p:spPr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84" name="任意多边形 169083"/>
            <p:cNvSpPr>
              <a:spLocks noEditPoints="1"/>
            </p:cNvSpPr>
            <p:nvPr/>
          </p:nvSpPr>
          <p:spPr>
            <a:xfrm>
              <a:off x="4850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85" name="任意多边形 169084"/>
            <p:cNvSpPr>
              <a:spLocks noEditPoints="1"/>
            </p:cNvSpPr>
            <p:nvPr/>
          </p:nvSpPr>
          <p:spPr>
            <a:xfrm>
              <a:off x="4850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86" name="任意多边形 169085"/>
            <p:cNvSpPr>
              <a:spLocks noEditPoints="1"/>
            </p:cNvSpPr>
            <p:nvPr/>
          </p:nvSpPr>
          <p:spPr>
            <a:xfrm>
              <a:off x="4850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87" name="任意多边形 169086"/>
            <p:cNvSpPr>
              <a:spLocks noEditPoints="1"/>
            </p:cNvSpPr>
            <p:nvPr/>
          </p:nvSpPr>
          <p:spPr>
            <a:xfrm>
              <a:off x="4850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88" name="任意多边形 169087"/>
            <p:cNvSpPr>
              <a:spLocks noEditPoints="1"/>
            </p:cNvSpPr>
            <p:nvPr/>
          </p:nvSpPr>
          <p:spPr>
            <a:xfrm>
              <a:off x="4850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89" name="任意多边形 169088"/>
            <p:cNvSpPr>
              <a:spLocks noEditPoints="1"/>
            </p:cNvSpPr>
            <p:nvPr/>
          </p:nvSpPr>
          <p:spPr>
            <a:xfrm>
              <a:off x="4850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90" name="任意多边形 169089"/>
            <p:cNvSpPr>
              <a:spLocks noEditPoints="1"/>
            </p:cNvSpPr>
            <p:nvPr/>
          </p:nvSpPr>
          <p:spPr>
            <a:xfrm>
              <a:off x="4850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91" name="任意多边形 169090"/>
            <p:cNvSpPr>
              <a:spLocks noEditPoints="1"/>
            </p:cNvSpPr>
            <p:nvPr/>
          </p:nvSpPr>
          <p:spPr>
            <a:xfrm>
              <a:off x="4850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92" name="任意多边形 169091"/>
            <p:cNvSpPr>
              <a:spLocks noEditPoints="1"/>
            </p:cNvSpPr>
            <p:nvPr/>
          </p:nvSpPr>
          <p:spPr>
            <a:xfrm>
              <a:off x="4850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93" name="任意多边形 169092"/>
            <p:cNvSpPr>
              <a:spLocks noEditPoints="1"/>
            </p:cNvSpPr>
            <p:nvPr/>
          </p:nvSpPr>
          <p:spPr>
            <a:xfrm>
              <a:off x="4850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94" name="矩形 169093"/>
            <p:cNvSpPr/>
            <p:nvPr/>
          </p:nvSpPr>
          <p:spPr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95" name="矩形 169094"/>
            <p:cNvSpPr/>
            <p:nvPr/>
          </p:nvSpPr>
          <p:spPr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96" name="任意多边形 169095"/>
            <p:cNvSpPr>
              <a:spLocks noEditPoints="1"/>
            </p:cNvSpPr>
            <p:nvPr/>
          </p:nvSpPr>
          <p:spPr>
            <a:xfrm>
              <a:off x="5300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97" name="任意多边形 169096"/>
            <p:cNvSpPr>
              <a:spLocks noEditPoints="1"/>
            </p:cNvSpPr>
            <p:nvPr/>
          </p:nvSpPr>
          <p:spPr>
            <a:xfrm>
              <a:off x="5300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98" name="任意多边形 169097"/>
            <p:cNvSpPr>
              <a:spLocks noEditPoints="1"/>
            </p:cNvSpPr>
            <p:nvPr/>
          </p:nvSpPr>
          <p:spPr>
            <a:xfrm>
              <a:off x="5300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099" name="任意多边形 169098"/>
            <p:cNvSpPr>
              <a:spLocks noEditPoints="1"/>
            </p:cNvSpPr>
            <p:nvPr/>
          </p:nvSpPr>
          <p:spPr>
            <a:xfrm>
              <a:off x="5300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00" name="任意多边形 169099"/>
            <p:cNvSpPr>
              <a:spLocks noEditPoints="1"/>
            </p:cNvSpPr>
            <p:nvPr/>
          </p:nvSpPr>
          <p:spPr>
            <a:xfrm>
              <a:off x="5300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01" name="任意多边形 169100"/>
            <p:cNvSpPr>
              <a:spLocks noEditPoints="1"/>
            </p:cNvSpPr>
            <p:nvPr/>
          </p:nvSpPr>
          <p:spPr>
            <a:xfrm>
              <a:off x="5300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02" name="任意多边形 169101"/>
            <p:cNvSpPr>
              <a:spLocks noEditPoints="1"/>
            </p:cNvSpPr>
            <p:nvPr/>
          </p:nvSpPr>
          <p:spPr>
            <a:xfrm>
              <a:off x="5300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03" name="任意多边形 169102"/>
            <p:cNvSpPr>
              <a:spLocks noEditPoints="1"/>
            </p:cNvSpPr>
            <p:nvPr/>
          </p:nvSpPr>
          <p:spPr>
            <a:xfrm>
              <a:off x="5300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04" name="任意多边形 169103"/>
            <p:cNvSpPr>
              <a:spLocks noEditPoints="1"/>
            </p:cNvSpPr>
            <p:nvPr/>
          </p:nvSpPr>
          <p:spPr>
            <a:xfrm>
              <a:off x="5300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05" name="任意多边形 169104"/>
            <p:cNvSpPr>
              <a:spLocks noEditPoints="1"/>
            </p:cNvSpPr>
            <p:nvPr/>
          </p:nvSpPr>
          <p:spPr>
            <a:xfrm>
              <a:off x="5300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06" name="矩形 169105"/>
            <p:cNvSpPr/>
            <p:nvPr/>
          </p:nvSpPr>
          <p:spPr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07" name="任意多边形 169106"/>
            <p:cNvSpPr/>
            <p:nvPr/>
          </p:nvSpPr>
          <p:spPr>
            <a:xfrm>
              <a:off x="349" y="3304"/>
              <a:ext cx="20" cy="10"/>
            </a:xfrm>
            <a:custGeom>
              <a:avLst/>
              <a:gdLst/>
              <a:ahLst/>
              <a:cxnLst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69108" name="组合 169107"/>
          <p:cNvGrpSpPr/>
          <p:nvPr/>
        </p:nvGrpSpPr>
        <p:grpSpPr>
          <a:xfrm>
            <a:off x="1422400" y="3444875"/>
            <a:ext cx="711200" cy="492125"/>
            <a:chOff x="96" y="2784"/>
            <a:chExt cx="1062" cy="981"/>
          </a:xfrm>
        </p:grpSpPr>
        <p:sp>
          <p:nvSpPr>
            <p:cNvPr id="169109" name="任意多边形 169108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10" name="任意多边形 169109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11" name="任意多边形 169110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12" name="任意多边形 169111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13" name="任意多边形 169112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14" name="任意多边形 169113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15" name="任意多边形 169114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16" name="任意多边形 169115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17" name="任意多边形 169116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18" name="任意多边形 169117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19" name="任意多边形 169118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20" name="任意多边形 169119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21" name="任意多边形 169120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69122" name="组合 169121"/>
          <p:cNvGrpSpPr/>
          <p:nvPr/>
        </p:nvGrpSpPr>
        <p:grpSpPr>
          <a:xfrm>
            <a:off x="1422400" y="4552950"/>
            <a:ext cx="711200" cy="492125"/>
            <a:chOff x="96" y="2784"/>
            <a:chExt cx="1062" cy="981"/>
          </a:xfrm>
        </p:grpSpPr>
        <p:sp>
          <p:nvSpPr>
            <p:cNvPr id="169123" name="任意多边形 169122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24" name="任意多边形 169123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25" name="任意多边形 169124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26" name="任意多边形 169125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27" name="任意多边形 169126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28" name="任意多边形 169127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29" name="任意多边形 169128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30" name="任意多边形 169129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31" name="任意多边形 169130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32" name="任意多边形 169131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33" name="任意多边形 169132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34" name="任意多边形 169133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35" name="任意多边形 169134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69136" name="组合 169135"/>
          <p:cNvGrpSpPr/>
          <p:nvPr/>
        </p:nvGrpSpPr>
        <p:grpSpPr>
          <a:xfrm>
            <a:off x="1422400" y="5562600"/>
            <a:ext cx="711200" cy="492125"/>
            <a:chOff x="96" y="2784"/>
            <a:chExt cx="1062" cy="981"/>
          </a:xfrm>
        </p:grpSpPr>
        <p:sp>
          <p:nvSpPr>
            <p:cNvPr id="169137" name="任意多边形 169136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38" name="任意多边形 169137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39" name="任意多边形 169138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40" name="任意多边形 169139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41" name="任意多边形 169140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42" name="任意多边形 169141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43" name="任意多边形 169142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44" name="任意多边形 169143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45" name="任意多边形 169144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46" name="任意多边形 169145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47" name="任意多边形 169146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48" name="任意多边形 169147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49" name="任意多边形 169148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69150" name="组合 169149"/>
          <p:cNvGrpSpPr/>
          <p:nvPr/>
        </p:nvGrpSpPr>
        <p:grpSpPr>
          <a:xfrm>
            <a:off x="508000" y="3962400"/>
            <a:ext cx="711200" cy="492125"/>
            <a:chOff x="96" y="2784"/>
            <a:chExt cx="1062" cy="981"/>
          </a:xfrm>
        </p:grpSpPr>
        <p:sp>
          <p:nvSpPr>
            <p:cNvPr id="169151" name="任意多边形 169150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52" name="任意多边形 169151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53" name="任意多边形 169152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54" name="任意多边形 169153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55" name="任意多边形 169154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56" name="任意多边形 169155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57" name="任意多边形 169156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58" name="任意多边形 169157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59" name="任意多边形 169158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60" name="任意多边形 169159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61" name="任意多边形 169160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62" name="任意多边形 169161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63" name="任意多边形 169162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69164" name="组合 169163"/>
          <p:cNvGrpSpPr/>
          <p:nvPr/>
        </p:nvGrpSpPr>
        <p:grpSpPr>
          <a:xfrm>
            <a:off x="508000" y="5070475"/>
            <a:ext cx="711200" cy="492125"/>
            <a:chOff x="96" y="2784"/>
            <a:chExt cx="1062" cy="981"/>
          </a:xfrm>
        </p:grpSpPr>
        <p:sp>
          <p:nvSpPr>
            <p:cNvPr id="169165" name="任意多边形 169164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66" name="任意多边形 169165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67" name="任意多边形 169166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68" name="任意多边形 169167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69" name="任意多边形 169168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70" name="任意多边形 169169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71" name="任意多边形 169170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72" name="任意多边形 169171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73" name="任意多边形 169172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74" name="任意多边形 169173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75" name="任意多边形 169174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76" name="任意多边形 169175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77" name="任意多边形 169176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69178" name="组合 169177"/>
          <p:cNvGrpSpPr/>
          <p:nvPr/>
        </p:nvGrpSpPr>
        <p:grpSpPr>
          <a:xfrm>
            <a:off x="508000" y="6121400"/>
            <a:ext cx="711200" cy="492125"/>
            <a:chOff x="96" y="2784"/>
            <a:chExt cx="1062" cy="981"/>
          </a:xfrm>
        </p:grpSpPr>
        <p:sp>
          <p:nvSpPr>
            <p:cNvPr id="169179" name="任意多边形 169178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80" name="任意多边形 169179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81" name="任意多边形 169180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82" name="任意多边形 169181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83" name="任意多边形 169182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84" name="任意多边形 169183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85" name="任意多边形 169184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86" name="任意多边形 169185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87" name="任意多边形 169186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88" name="任意多边形 169187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89" name="任意多边形 169188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90" name="任意多边形 169189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9191" name="任意多边形 169190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69192" name="组合 169191"/>
          <p:cNvGrpSpPr/>
          <p:nvPr/>
        </p:nvGrpSpPr>
        <p:grpSpPr>
          <a:xfrm>
            <a:off x="9245600" y="-7937"/>
            <a:ext cx="3090333" cy="2063750"/>
            <a:chOff x="4080" y="-5"/>
            <a:chExt cx="1748" cy="1556"/>
          </a:xfrm>
        </p:grpSpPr>
        <p:sp>
          <p:nvSpPr>
            <p:cNvPr id="169193" name="任意多边形 169192"/>
            <p:cNvSpPr/>
            <p:nvPr userDrawn="1"/>
          </p:nvSpPr>
          <p:spPr>
            <a:xfrm>
              <a:off x="4161" y="-5"/>
              <a:ext cx="1586" cy="1443"/>
            </a:xfrm>
            <a:custGeom>
              <a:avLst/>
              <a:gdLst/>
              <a:ahLst/>
              <a:cxnLst/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69194" name="组合 169193"/>
            <p:cNvGrpSpPr/>
            <p:nvPr userDrawn="1"/>
          </p:nvGrpSpPr>
          <p:grpSpPr>
            <a:xfrm>
              <a:off x="4080" y="0"/>
              <a:ext cx="1748" cy="1551"/>
              <a:chOff x="2918" y="18"/>
              <a:chExt cx="2958" cy="2699"/>
            </a:xfrm>
          </p:grpSpPr>
          <p:sp>
            <p:nvSpPr>
              <p:cNvPr id="169195" name="任意多边形 169194"/>
              <p:cNvSpPr/>
              <p:nvPr/>
            </p:nvSpPr>
            <p:spPr>
              <a:xfrm>
                <a:off x="3060" y="18"/>
                <a:ext cx="490" cy="187"/>
              </a:xfrm>
              <a:custGeom>
                <a:avLst/>
                <a:gdLst/>
                <a:ahLst/>
                <a:cxnLst/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9196" name="任意多边形 169195"/>
              <p:cNvSpPr>
                <a:spLocks noEditPoints="1"/>
              </p:cNvSpPr>
              <p:nvPr/>
            </p:nvSpPr>
            <p:spPr>
              <a:xfrm>
                <a:off x="2918" y="18"/>
                <a:ext cx="2958" cy="2699"/>
              </a:xfrm>
              <a:custGeom>
                <a:avLst/>
                <a:gdLst/>
                <a:ahLst/>
                <a:cxnLst/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9197" name="任意多边形 169196"/>
              <p:cNvSpPr/>
              <p:nvPr/>
            </p:nvSpPr>
            <p:spPr>
              <a:xfrm>
                <a:off x="3621" y="1287"/>
                <a:ext cx="238" cy="283"/>
              </a:xfrm>
              <a:custGeom>
                <a:avLst/>
                <a:gdLst/>
                <a:ahLst/>
                <a:cxnLst/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9198" name="任意多边形 169197"/>
              <p:cNvSpPr/>
              <p:nvPr/>
            </p:nvSpPr>
            <p:spPr>
              <a:xfrm>
                <a:off x="3403" y="1403"/>
                <a:ext cx="208" cy="379"/>
              </a:xfrm>
              <a:custGeom>
                <a:avLst/>
                <a:gdLst/>
                <a:ahLst/>
                <a:cxnLst/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9199" name="任意多边形 169198"/>
              <p:cNvSpPr/>
              <p:nvPr/>
            </p:nvSpPr>
            <p:spPr>
              <a:xfrm>
                <a:off x="3272" y="645"/>
                <a:ext cx="683" cy="318"/>
              </a:xfrm>
              <a:custGeom>
                <a:avLst/>
                <a:gdLst/>
                <a:ahLst/>
                <a:cxnLst/>
                <a:pathLst>
                  <a:path w="135" h="63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9200" name="任意多边形 169199"/>
              <p:cNvSpPr/>
              <p:nvPr/>
            </p:nvSpPr>
            <p:spPr>
              <a:xfrm>
                <a:off x="4046" y="1545"/>
                <a:ext cx="490" cy="515"/>
              </a:xfrm>
              <a:custGeom>
                <a:avLst/>
                <a:gdLst/>
                <a:ahLst/>
                <a:cxnLst/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9201" name="任意多边形 169200"/>
              <p:cNvSpPr/>
              <p:nvPr/>
            </p:nvSpPr>
            <p:spPr>
              <a:xfrm>
                <a:off x="5173" y="1024"/>
                <a:ext cx="501" cy="96"/>
              </a:xfrm>
              <a:custGeom>
                <a:avLst/>
                <a:gdLst/>
                <a:ahLst/>
                <a:cxnLst/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9202" name="任意多边形 169201"/>
              <p:cNvSpPr/>
              <p:nvPr/>
            </p:nvSpPr>
            <p:spPr>
              <a:xfrm>
                <a:off x="5340" y="1004"/>
                <a:ext cx="385" cy="237"/>
              </a:xfrm>
              <a:custGeom>
                <a:avLst/>
                <a:gdLst/>
                <a:ahLst/>
                <a:cxnLst/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9203" name="任意多边形 169202"/>
              <p:cNvSpPr/>
              <p:nvPr/>
            </p:nvSpPr>
            <p:spPr>
              <a:xfrm>
                <a:off x="5325" y="1201"/>
                <a:ext cx="415" cy="187"/>
              </a:xfrm>
              <a:custGeom>
                <a:avLst/>
                <a:gdLst/>
                <a:ahLst/>
                <a:cxnLst/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9204" name="任意多边形 169203"/>
              <p:cNvSpPr/>
              <p:nvPr/>
            </p:nvSpPr>
            <p:spPr>
              <a:xfrm>
                <a:off x="5001" y="1378"/>
                <a:ext cx="698" cy="167"/>
              </a:xfrm>
              <a:custGeom>
                <a:avLst/>
                <a:gdLst/>
                <a:ahLst/>
                <a:cxnLst/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9205" name="任意多边形 169204"/>
              <p:cNvSpPr/>
              <p:nvPr/>
            </p:nvSpPr>
            <p:spPr>
              <a:xfrm>
                <a:off x="5077" y="1540"/>
                <a:ext cx="567" cy="146"/>
              </a:xfrm>
              <a:custGeom>
                <a:avLst/>
                <a:gdLst/>
                <a:ahLst/>
                <a:cxnLst/>
                <a:pathLst>
                  <a:path w="112" h="29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9206" name="任意多边形 169205"/>
              <p:cNvSpPr/>
              <p:nvPr/>
            </p:nvSpPr>
            <p:spPr>
              <a:xfrm>
                <a:off x="5042" y="1656"/>
                <a:ext cx="581" cy="480"/>
              </a:xfrm>
              <a:custGeom>
                <a:avLst/>
                <a:gdLst/>
                <a:ahLst/>
                <a:cxnLst/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9207" name="任意多边形 169206"/>
              <p:cNvSpPr/>
              <p:nvPr/>
            </p:nvSpPr>
            <p:spPr>
              <a:xfrm>
                <a:off x="5421" y="1464"/>
                <a:ext cx="329" cy="854"/>
              </a:xfrm>
              <a:custGeom>
                <a:avLst/>
                <a:gdLst/>
                <a:ahLst/>
                <a:cxnLst/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169208" name="标题 169207"/>
          <p:cNvSpPr>
            <a:spLocks noGrp="1" noRot="1"/>
          </p:cNvSpPr>
          <p:nvPr>
            <p:ph type="title"/>
          </p:nvPr>
        </p:nvSpPr>
        <p:spPr>
          <a:xfrm>
            <a:off x="397933" y="228600"/>
            <a:ext cx="11387667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69209" name="文本占位符 169208"/>
          <p:cNvSpPr>
            <a:spLocks noGrp="1" noRot="1"/>
          </p:cNvSpPr>
          <p:nvPr>
            <p:ph type="body" idx="1"/>
          </p:nvPr>
        </p:nvSpPr>
        <p:spPr>
          <a:xfrm>
            <a:off x="812800" y="1600200"/>
            <a:ext cx="10871200" cy="44989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69210" name="日期占位符 169209"/>
          <p:cNvSpPr>
            <a:spLocks noGrp="1"/>
          </p:cNvSpPr>
          <p:nvPr>
            <p:ph type="dt" sz="half" idx="2"/>
          </p:nvPr>
        </p:nvSpPr>
        <p:spPr>
          <a:xfrm>
            <a:off x="397933" y="6245225"/>
            <a:ext cx="3052233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69211" name="页脚占位符 169210"/>
          <p:cNvSpPr>
            <a:spLocks noGrp="1"/>
          </p:cNvSpPr>
          <p:nvPr>
            <p:ph type="ftr" sz="quarter" idx="3"/>
          </p:nvPr>
        </p:nvSpPr>
        <p:spPr>
          <a:xfrm>
            <a:off x="4161367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69212" name="灯片编号占位符 169211"/>
          <p:cNvSpPr>
            <a:spLocks noGrp="1"/>
          </p:cNvSpPr>
          <p:nvPr>
            <p:ph type="sldNum" sz="quarter" idx="4"/>
          </p:nvPr>
        </p:nvSpPr>
        <p:spPr>
          <a:xfrm>
            <a:off x="8733367" y="6245225"/>
            <a:ext cx="3052233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anose="05000000000000000000" pitchFamily="2" charset="2"/>
        <a:buChar char="¡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rgbClr val="0000FF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rgbClr val="0000FF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rgbClr val="0000FF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rgbClr val="0000FF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rgbClr val="0000FF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rgbClr val="0000FF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rgbClr val="0000FF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rgbClr val="0000FF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86370" name="任意多边形 186369"/>
          <p:cNvSpPr/>
          <p:nvPr/>
        </p:nvSpPr>
        <p:spPr>
          <a:xfrm rot="-3172564">
            <a:off x="10369551" y="-14287"/>
            <a:ext cx="1549400" cy="2084387"/>
          </a:xfrm>
          <a:custGeom>
            <a:avLst/>
            <a:gdLst/>
            <a:ahLst/>
            <a:cxnLst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6371" name="标题 186370"/>
          <p:cNvSpPr>
            <a:spLocks noGrp="1"/>
          </p:cNvSpPr>
          <p:nvPr>
            <p:ph type="title"/>
          </p:nvPr>
        </p:nvSpPr>
        <p:spPr>
          <a:xfrm>
            <a:off x="914400" y="152400"/>
            <a:ext cx="9160933" cy="1600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86372" name="文本占位符 186371"/>
          <p:cNvSpPr>
            <a:spLocks noGrp="1"/>
          </p:cNvSpPr>
          <p:nvPr>
            <p:ph type="body" idx="1"/>
          </p:nvPr>
        </p:nvSpPr>
        <p:spPr>
          <a:xfrm>
            <a:off x="914400" y="1828800"/>
            <a:ext cx="10261600" cy="3657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86373" name="日期占位符 186372"/>
          <p:cNvSpPr>
            <a:spLocks noGrp="1"/>
          </p:cNvSpPr>
          <p:nvPr>
            <p:ph type="dt" sz="half" idx="2"/>
          </p:nvPr>
        </p:nvSpPr>
        <p:spPr>
          <a:xfrm>
            <a:off x="18288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>
                <a:latin typeface="Comic Sans MS" panose="030F0702030302020204" pitchFamily="66" charset="0"/>
              </a:defRPr>
            </a:lvl1pPr>
          </a:lstStyle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86374" name="页脚占位符 186373"/>
          <p:cNvSpPr>
            <a:spLocks noGrp="1"/>
          </p:cNvSpPr>
          <p:nvPr>
            <p:ph type="ftr" sz="quarter" idx="3"/>
          </p:nvPr>
        </p:nvSpPr>
        <p:spPr>
          <a:xfrm>
            <a:off x="4741333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>
                <a:latin typeface="Comic Sans MS" panose="030F0702030302020204" pitchFamily="66" charset="0"/>
              </a:defRPr>
            </a:lvl1pPr>
          </a:lstStyle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186375" name="灯片编号占位符 186374"/>
          <p:cNvSpPr>
            <a:spLocks noGrp="1"/>
          </p:cNvSpPr>
          <p:nvPr>
            <p:ph type="sldNum" sz="quarter" idx="4"/>
          </p:nvPr>
        </p:nvSpPr>
        <p:spPr>
          <a:xfrm>
            <a:off x="8957733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>
                <a:latin typeface="Comic Sans MS" panose="030F0702030302020204" pitchFamily="66" charset="0"/>
              </a:defRPr>
            </a:lvl1pPr>
          </a:lstStyle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86376" name="任意多边形 186375"/>
          <p:cNvSpPr/>
          <p:nvPr/>
        </p:nvSpPr>
        <p:spPr>
          <a:xfrm rot="-3172564">
            <a:off x="10485967" y="23813"/>
            <a:ext cx="1553633" cy="2097087"/>
          </a:xfrm>
          <a:custGeom>
            <a:avLst/>
            <a:gdLst/>
            <a:ahLst/>
            <a:cxnLst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6377" name="任意多边形 186376"/>
          <p:cNvSpPr/>
          <p:nvPr/>
        </p:nvSpPr>
        <p:spPr>
          <a:xfrm rot="-3172564">
            <a:off x="10441517" y="192088"/>
            <a:ext cx="1367367" cy="1571625"/>
          </a:xfrm>
          <a:custGeom>
            <a:avLst/>
            <a:gdLst/>
            <a:ahLst/>
            <a:cxnLst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186378" name="组合 186377"/>
          <p:cNvGrpSpPr/>
          <p:nvPr/>
        </p:nvGrpSpPr>
        <p:grpSpPr>
          <a:xfrm>
            <a:off x="10584" y="5540375"/>
            <a:ext cx="2379133" cy="1246188"/>
            <a:chOff x="5" y="3490"/>
            <a:chExt cx="1124" cy="785"/>
          </a:xfrm>
        </p:grpSpPr>
        <p:sp>
          <p:nvSpPr>
            <p:cNvPr id="186379" name="任意多边形 186378"/>
            <p:cNvSpPr/>
            <p:nvPr userDrawn="1"/>
          </p:nvSpPr>
          <p:spPr>
            <a:xfrm>
              <a:off x="24" y="3505"/>
              <a:ext cx="1089" cy="649"/>
            </a:xfrm>
            <a:custGeom>
              <a:avLst/>
              <a:gdLst/>
              <a:ahLst/>
              <a:cxnLst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6380" name="任意多边形 186379"/>
            <p:cNvSpPr/>
            <p:nvPr userDrawn="1"/>
          </p:nvSpPr>
          <p:spPr>
            <a:xfrm>
              <a:off x="1022" y="3582"/>
              <a:ext cx="71" cy="129"/>
            </a:xfrm>
            <a:custGeom>
              <a:avLst/>
              <a:gdLst/>
              <a:ahLst/>
              <a:cxnLst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6381" name="任意多边形 186380"/>
            <p:cNvSpPr/>
            <p:nvPr userDrawn="1"/>
          </p:nvSpPr>
          <p:spPr>
            <a:xfrm>
              <a:off x="20" y="3774"/>
              <a:ext cx="792" cy="410"/>
            </a:xfrm>
            <a:custGeom>
              <a:avLst/>
              <a:gdLst/>
              <a:ahLst/>
              <a:cxnLst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6382" name="任意多边形 186381"/>
            <p:cNvSpPr/>
            <p:nvPr userDrawn="1"/>
          </p:nvSpPr>
          <p:spPr>
            <a:xfrm>
              <a:off x="129" y="3808"/>
              <a:ext cx="525" cy="374"/>
            </a:xfrm>
            <a:custGeom>
              <a:avLst/>
              <a:gdLst/>
              <a:ahLst/>
              <a:cxnLst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6383" name="任意多边形 186382"/>
            <p:cNvSpPr/>
            <p:nvPr userDrawn="1"/>
          </p:nvSpPr>
          <p:spPr>
            <a:xfrm>
              <a:off x="485" y="3532"/>
              <a:ext cx="135" cy="121"/>
            </a:xfrm>
            <a:custGeom>
              <a:avLst/>
              <a:gdLst/>
              <a:ahLst/>
              <a:cxnLst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6384" name="任意多边形 186383"/>
            <p:cNvSpPr/>
            <p:nvPr userDrawn="1"/>
          </p:nvSpPr>
          <p:spPr>
            <a:xfrm>
              <a:off x="641" y="4163"/>
              <a:ext cx="76" cy="112"/>
            </a:xfrm>
            <a:custGeom>
              <a:avLst/>
              <a:gdLst/>
              <a:ahLst/>
              <a:cxnLst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6385" name="任意多边形 186384"/>
            <p:cNvSpPr/>
            <p:nvPr userDrawn="1"/>
          </p:nvSpPr>
          <p:spPr>
            <a:xfrm>
              <a:off x="504" y="3607"/>
              <a:ext cx="193" cy="383"/>
            </a:xfrm>
            <a:custGeom>
              <a:avLst/>
              <a:gdLst/>
              <a:ahLst/>
              <a:cxnLst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6386" name="任意多边形 186385"/>
            <p:cNvSpPr/>
            <p:nvPr userDrawn="1"/>
          </p:nvSpPr>
          <p:spPr>
            <a:xfrm>
              <a:off x="668" y="3590"/>
              <a:ext cx="364" cy="174"/>
            </a:xfrm>
            <a:custGeom>
              <a:avLst/>
              <a:gdLst/>
              <a:ahLst/>
              <a:cxnLst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6387" name="任意多边形 186386"/>
            <p:cNvSpPr/>
            <p:nvPr userDrawn="1"/>
          </p:nvSpPr>
          <p:spPr>
            <a:xfrm>
              <a:off x="347" y="3693"/>
              <a:ext cx="156" cy="67"/>
            </a:xfrm>
            <a:custGeom>
              <a:avLst/>
              <a:gdLst/>
              <a:ahLst/>
              <a:cxnLst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86388" name="组合 186387"/>
            <p:cNvGrpSpPr/>
            <p:nvPr userDrawn="1"/>
          </p:nvGrpSpPr>
          <p:grpSpPr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186389" name="组合 186388"/>
              <p:cNvGrpSpPr/>
              <p:nvPr userDrawn="1"/>
            </p:nvGrpSpPr>
            <p:grpSpPr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186390" name="任意多边形 186389"/>
                <p:cNvSpPr/>
                <p:nvPr userDrawn="1"/>
              </p:nvSpPr>
              <p:spPr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86391" name="任意多边形 186390"/>
                <p:cNvSpPr/>
                <p:nvPr userDrawn="1"/>
              </p:nvSpPr>
              <p:spPr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86392" name="任意多边形 186391"/>
                <p:cNvSpPr/>
                <p:nvPr userDrawn="1"/>
              </p:nvSpPr>
              <p:spPr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186393" name="任意多边形 186392"/>
              <p:cNvSpPr/>
              <p:nvPr userDrawn="1"/>
            </p:nvSpPr>
            <p:spPr>
              <a:xfrm>
                <a:off x="76" y="3732"/>
                <a:ext cx="595" cy="250"/>
              </a:xfrm>
              <a:custGeom>
                <a:avLst/>
                <a:gdLst/>
                <a:ahLst/>
                <a:cxnLst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6394" name="任意多边形 186393"/>
              <p:cNvSpPr/>
              <p:nvPr userDrawn="1"/>
            </p:nvSpPr>
            <p:spPr>
              <a:xfrm>
                <a:off x="260" y="3886"/>
                <a:ext cx="244" cy="148"/>
              </a:xfrm>
              <a:custGeom>
                <a:avLst/>
                <a:gdLst/>
                <a:ahLst/>
                <a:cxnLst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6395" name="任意多边形 186394"/>
              <p:cNvSpPr/>
              <p:nvPr userDrawn="1"/>
            </p:nvSpPr>
            <p:spPr>
              <a:xfrm>
                <a:off x="565" y="3680"/>
                <a:ext cx="107" cy="238"/>
              </a:xfrm>
              <a:custGeom>
                <a:avLst/>
                <a:gdLst/>
                <a:ahLst/>
                <a:cxnLst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grpSp>
            <p:nvGrpSpPr>
              <p:cNvPr id="186396" name="组合 186395"/>
              <p:cNvGrpSpPr/>
              <p:nvPr userDrawn="1"/>
            </p:nvGrpSpPr>
            <p:grpSpPr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186397" name="任意多边形 186396"/>
                <p:cNvSpPr/>
                <p:nvPr userDrawn="1"/>
              </p:nvSpPr>
              <p:spPr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86398" name="任意多边形 186397"/>
                <p:cNvSpPr/>
                <p:nvPr userDrawn="1"/>
              </p:nvSpPr>
              <p:spPr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86399" name="任意多边形 186398"/>
                <p:cNvSpPr/>
                <p:nvPr userDrawn="1"/>
              </p:nvSpPr>
              <p:spPr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86400" name="任意多边形 186399"/>
                <p:cNvSpPr/>
                <p:nvPr userDrawn="1"/>
              </p:nvSpPr>
              <p:spPr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86401" name="任意多边形 186400"/>
                <p:cNvSpPr/>
                <p:nvPr userDrawn="1"/>
              </p:nvSpPr>
              <p:spPr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86402" name="任意多边形 186401"/>
                <p:cNvSpPr/>
                <p:nvPr userDrawn="1"/>
              </p:nvSpPr>
              <p:spPr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86403" name="任意多边形 186402"/>
                <p:cNvSpPr/>
                <p:nvPr userDrawn="1"/>
              </p:nvSpPr>
              <p:spPr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86404" name="任意多边形 186403"/>
                <p:cNvSpPr/>
                <p:nvPr userDrawn="1"/>
              </p:nvSpPr>
              <p:spPr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</p:grpSp>
      <p:grpSp>
        <p:nvGrpSpPr>
          <p:cNvPr id="186405" name="组合 186404"/>
          <p:cNvGrpSpPr/>
          <p:nvPr/>
        </p:nvGrpSpPr>
        <p:grpSpPr>
          <a:xfrm>
            <a:off x="11573933" y="2116138"/>
            <a:ext cx="514351" cy="4308475"/>
            <a:chOff x="5468" y="1333"/>
            <a:chExt cx="243" cy="2714"/>
          </a:xfrm>
        </p:grpSpPr>
        <p:sp>
          <p:nvSpPr>
            <p:cNvPr id="186406" name="任意多边形 186405"/>
            <p:cNvSpPr/>
            <p:nvPr userDrawn="1"/>
          </p:nvSpPr>
          <p:spPr>
            <a:xfrm flipH="1">
              <a:off x="5468" y="2620"/>
              <a:ext cx="205" cy="1427"/>
            </a:xfrm>
            <a:custGeom>
              <a:avLst/>
              <a:gdLst/>
              <a:ahLst/>
              <a:cxnLst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6407" name="任意多边形 186406"/>
            <p:cNvSpPr/>
            <p:nvPr userDrawn="1"/>
          </p:nvSpPr>
          <p:spPr>
            <a:xfrm flipH="1">
              <a:off x="5506" y="1333"/>
              <a:ext cx="205" cy="1633"/>
            </a:xfrm>
            <a:custGeom>
              <a:avLst/>
              <a:gdLst/>
              <a:ahLst/>
              <a:cxnLst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86408" name="组合 186407"/>
          <p:cNvGrpSpPr/>
          <p:nvPr/>
        </p:nvGrpSpPr>
        <p:grpSpPr>
          <a:xfrm>
            <a:off x="9757833" y="90488"/>
            <a:ext cx="2844800" cy="1911350"/>
            <a:chOff x="4610" y="57"/>
            <a:chExt cx="1344" cy="1204"/>
          </a:xfrm>
        </p:grpSpPr>
        <p:grpSp>
          <p:nvGrpSpPr>
            <p:cNvPr id="186409" name="组合 186408"/>
            <p:cNvGrpSpPr/>
            <p:nvPr userDrawn="1"/>
          </p:nvGrpSpPr>
          <p:grpSpPr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186410" name="任意多边形 186409"/>
              <p:cNvSpPr/>
              <p:nvPr userDrawn="1"/>
            </p:nvSpPr>
            <p:spPr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grpSp>
            <p:nvGrpSpPr>
              <p:cNvPr id="186411" name="组合 186410"/>
              <p:cNvGrpSpPr/>
              <p:nvPr userDrawn="1"/>
            </p:nvGrpSpPr>
            <p:grpSpPr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186412" name="任意多边形 186411"/>
                <p:cNvSpPr/>
                <p:nvPr userDrawn="1"/>
              </p:nvSpPr>
              <p:spPr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86413" name="任意多边形 186412"/>
                <p:cNvSpPr/>
                <p:nvPr userDrawn="1"/>
              </p:nvSpPr>
              <p:spPr>
                <a:xfrm rot="-3172564">
                  <a:off x="5048" y="331"/>
                  <a:ext cx="269" cy="438"/>
                </a:xfrm>
                <a:custGeom>
                  <a:avLst/>
                  <a:gdLst/>
                  <a:ahLst/>
                  <a:cxnLst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86414" name="任意多边形 186413"/>
                <p:cNvSpPr/>
                <p:nvPr userDrawn="1"/>
              </p:nvSpPr>
              <p:spPr>
                <a:xfrm rot="-3172564">
                  <a:off x="4858" y="181"/>
                  <a:ext cx="505" cy="898"/>
                </a:xfrm>
                <a:custGeom>
                  <a:avLst/>
                  <a:gdLst/>
                  <a:ahLst/>
                  <a:cxnLst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86415" name="任意多边形 186414"/>
                <p:cNvSpPr/>
                <p:nvPr userDrawn="1"/>
              </p:nvSpPr>
              <p:spPr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86416" name="任意多边形 186415"/>
                <p:cNvSpPr/>
                <p:nvPr userDrawn="1"/>
              </p:nvSpPr>
              <p:spPr>
                <a:xfrm rot="-3172564">
                  <a:off x="5297" y="896"/>
                  <a:ext cx="169" cy="122"/>
                </a:xfrm>
                <a:custGeom>
                  <a:avLst/>
                  <a:gdLst/>
                  <a:ahLst/>
                  <a:cxnLst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86417" name="任意多边形 186416"/>
                <p:cNvSpPr/>
                <p:nvPr userDrawn="1"/>
              </p:nvSpPr>
              <p:spPr>
                <a:xfrm rot="-3172564">
                  <a:off x="5253" y="805"/>
                  <a:ext cx="181" cy="144"/>
                </a:xfrm>
                <a:custGeom>
                  <a:avLst/>
                  <a:gdLst/>
                  <a:ahLst/>
                  <a:cxnLst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86418" name="任意多边形 186417"/>
                <p:cNvSpPr/>
                <p:nvPr userDrawn="1"/>
              </p:nvSpPr>
              <p:spPr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86419" name="任意多边形 186418"/>
                <p:cNvSpPr/>
                <p:nvPr userDrawn="1"/>
              </p:nvSpPr>
              <p:spPr>
                <a:xfrm rot="-3172564">
                  <a:off x="4948" y="141"/>
                  <a:ext cx="179" cy="138"/>
                </a:xfrm>
                <a:custGeom>
                  <a:avLst/>
                  <a:gdLst/>
                  <a:ahLst/>
                  <a:cxnLst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  <p:sp>
          <p:nvSpPr>
            <p:cNvPr id="186420" name="直接连接符 186419"/>
            <p:cNvSpPr/>
            <p:nvPr userDrawn="1"/>
          </p:nvSpPr>
          <p:spPr>
            <a:xfrm>
              <a:off x="4870" y="84"/>
              <a:ext cx="42" cy="96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rgbClr val="0000FF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rgbClr val="0000FF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rgbClr val="0000FF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rgbClr val="0000FF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rgbClr val="0000FF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rgbClr val="0000FF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rgbClr val="0000FF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rgbClr val="0000FF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media" Target="../media/media1.mp3"/><Relationship Id="rId4" Type="http://schemas.openxmlformats.org/officeDocument/2006/relationships/audio" Target="../media/media1.mp3"/><Relationship Id="rId3" Type="http://schemas.openxmlformats.org/officeDocument/2006/relationships/image" Target="../media/image2.jpeg"/><Relationship Id="rId2" Type="http://schemas.openxmlformats.org/officeDocument/2006/relationships/image" Target="NULL" TargetMode="Externa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GIF"/><Relationship Id="rId1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NULL" TargetMode="External"/><Relationship Id="rId1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19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0.jpeg"/><Relationship Id="rId3" Type="http://schemas.openxmlformats.org/officeDocument/2006/relationships/hyperlink" Target="http://baike.baidu.com/image/d089b986b7f9572d66096e26" TargetMode="External"/><Relationship Id="rId2" Type="http://schemas.openxmlformats.org/officeDocument/2006/relationships/image" Target="../media/image29.jpeg"/><Relationship Id="rId1" Type="http://schemas.openxmlformats.org/officeDocument/2006/relationships/hyperlink" Target="http://baike.baidu.com/image/a6c7d71711b15e1ac93d6d87" TargetMode="Externa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3.png"/><Relationship Id="rId1" Type="http://schemas.openxmlformats.org/officeDocument/2006/relationships/image" Target="../media/image32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NULL" TargetMode="External"/><Relationship Id="rId1" Type="http://schemas.openxmlformats.org/officeDocument/2006/relationships/image" Target="../media/image39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image" Target="NULL" TargetMode="External"/><Relationship Id="rId1" Type="http://schemas.openxmlformats.org/officeDocument/2006/relationships/image" Target="../media/image40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1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4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61126" name="图片 261125" descr="yi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-49530" y="-66675"/>
            <a:ext cx="7484110" cy="6953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7" name="Picture 3" descr="luxun3三味书屋"/>
          <p:cNvPicPr>
            <a:picLocks noChangeAspect="1"/>
          </p:cNvPicPr>
          <p:nvPr/>
        </p:nvPicPr>
        <p:blipFill>
          <a:blip r:embed="rId3"/>
          <a:srcRect l="-423" t="472" r="423" b="-11403"/>
          <a:stretch>
            <a:fillRect/>
          </a:stretch>
        </p:blipFill>
        <p:spPr>
          <a:xfrm>
            <a:off x="5925185" y="-66040"/>
            <a:ext cx="6298565" cy="77527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1127" name="文本框 261126"/>
          <p:cNvSpPr txBox="1"/>
          <p:nvPr/>
        </p:nvSpPr>
        <p:spPr>
          <a:xfrm>
            <a:off x="1846263" y="1157288"/>
            <a:ext cx="882015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72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Arial" panose="020B0604020202020204" pitchFamily="34" charset="0"/>
                <a:ea typeface="楷体_GB2312" pitchFamily="49" charset="-122"/>
              </a:rPr>
              <a:t>从百草园到三味书屋</a:t>
            </a:r>
            <a:endParaRPr lang="zh-CN" altLang="en-US" sz="7200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uFillTx/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61128" name="文本框 261127"/>
          <p:cNvSpPr txBox="1"/>
          <p:nvPr/>
        </p:nvSpPr>
        <p:spPr>
          <a:xfrm>
            <a:off x="5074285" y="2756535"/>
            <a:ext cx="4572000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6000" dirty="0">
                <a:solidFill>
                  <a:srgbClr val="FFFF00"/>
                </a:solidFill>
                <a:uFillTx/>
              </a:rPr>
              <a:t>鲁 迅</a:t>
            </a:r>
            <a:endParaRPr lang="zh-CN" altLang="en-US" sz="6000" dirty="0">
              <a:solidFill>
                <a:srgbClr val="FFFF00"/>
              </a:solidFill>
              <a:uFillTx/>
            </a:endParaRPr>
          </a:p>
        </p:txBody>
      </p:sp>
      <p:sp>
        <p:nvSpPr>
          <p:cNvPr id="3" name="日期占位符 2"/>
          <p:cNvSpPr/>
          <p:nvPr/>
        </p:nvSpPr>
        <p:spPr>
          <a:xfrm>
            <a:off x="9466580" y="6107430"/>
            <a:ext cx="2537460" cy="66484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BB962C8B-B14F-4D97-AF65-F5344CB8AC3E}" type="datetime1">
              <a:rPr lang="zh-CN" altLang="en-US" sz="4000" b="1" dirty="0">
                <a:solidFill>
                  <a:schemeClr val="bg1"/>
                </a:solidFill>
                <a:uFillTx/>
              </a:rPr>
            </a:fld>
            <a:endParaRPr lang="zh-CN" altLang="en-US" sz="4000" b="1" dirty="0">
              <a:solidFill>
                <a:schemeClr val="bg1"/>
              </a:solidFill>
              <a:uFillTx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9560" y="58420"/>
            <a:ext cx="1721485" cy="101473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6000" dirty="0">
                <a:solidFill>
                  <a:srgbClr val="0000FF"/>
                </a:solidFill>
                <a:uFillTx/>
              </a:rPr>
              <a:t>散文</a:t>
            </a:r>
            <a:endParaRPr lang="zh-CN" altLang="en-US" sz="6000" dirty="0">
              <a:solidFill>
                <a:srgbClr val="0000FF"/>
              </a:solidFill>
              <a:uFillTx/>
            </a:endParaRPr>
          </a:p>
        </p:txBody>
      </p:sp>
      <p:pic>
        <p:nvPicPr>
          <p:cNvPr id="2" name="Faded 50秒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41690" y="4243705"/>
            <a:ext cx="619125" cy="619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5835" y="5993765"/>
            <a:ext cx="733044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</a:rPr>
              <a:t>实用课件制作：涡阳八中臧文清</a:t>
            </a:r>
            <a:endParaRPr lang="zh-CN" altLang="en-US" sz="40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1575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42000" showWhenStopped="0"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8193" name="图片 118796" descr="0905271536382e19e3982c8136"/>
          <p:cNvPicPr>
            <a:picLocks noChangeAspect="1"/>
          </p:cNvPicPr>
          <p:nvPr/>
        </p:nvPicPr>
        <p:blipFill>
          <a:blip r:embed="rId1">
            <a:lum bright="-20001" contrast="-53999"/>
          </a:blip>
          <a:stretch>
            <a:fillRect/>
          </a:stretch>
        </p:blipFill>
        <p:spPr>
          <a:xfrm>
            <a:off x="-24765" y="0"/>
            <a:ext cx="1224153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7" name="图片 121859" descr="从百草园到三味书屋-百草园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7123" y="924560"/>
            <a:ext cx="2870200" cy="3455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8" name="图片 121860" descr="luxun3三味书屋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7155" y="1056640"/>
            <a:ext cx="2824163" cy="3455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9" name="文本框 121861"/>
          <p:cNvSpPr txBox="1"/>
          <p:nvPr/>
        </p:nvSpPr>
        <p:spPr>
          <a:xfrm>
            <a:off x="480060" y="4797425"/>
            <a:ext cx="426720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4800" dirty="0">
                <a:solidFill>
                  <a:srgbClr val="66FF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百草园的生活</a:t>
            </a:r>
            <a:endParaRPr lang="zh-CN" altLang="en-US" sz="4800">
              <a:solidFill>
                <a:srgbClr val="66FF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271" name="文本框 121862"/>
          <p:cNvSpPr txBox="1"/>
          <p:nvPr/>
        </p:nvSpPr>
        <p:spPr>
          <a:xfrm>
            <a:off x="4487545" y="1561465"/>
            <a:ext cx="2861945" cy="2399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ts val="0"/>
              </a:spcBef>
              <a:buClrTx/>
            </a:pPr>
            <a:r>
              <a:rPr lang="zh-CN" altLang="en-US" sz="4800" dirty="0">
                <a:solidFill>
                  <a:srgbClr val="CCFF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过渡</a:t>
            </a:r>
            <a:r>
              <a:rPr lang="zh-CN" altLang="en-US" sz="480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endParaRPr lang="zh-CN" altLang="en-US" sz="4800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>
              <a:spcBef>
                <a:spcPts val="0"/>
              </a:spcBef>
              <a:buClrTx/>
            </a:pPr>
            <a:r>
              <a:rPr lang="zh-CN" altLang="en-US" sz="4800" dirty="0">
                <a:solidFill>
                  <a:srgbClr val="FFCC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承上启下  </a:t>
            </a:r>
            <a:endParaRPr lang="zh-CN" altLang="en-US" sz="4800" dirty="0">
              <a:solidFill>
                <a:srgbClr val="FFCC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>
              <a:spcBef>
                <a:spcPts val="0"/>
              </a:spcBef>
              <a:buClrTx/>
            </a:pPr>
            <a:r>
              <a:rPr lang="en-US" altLang="zh-CN" sz="5400">
                <a:solidFill>
                  <a:srgbClr val="CCFF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(9)</a:t>
            </a:r>
            <a:endParaRPr lang="en-US" altLang="zh-CN" sz="5400">
              <a:solidFill>
                <a:srgbClr val="CCFF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72" name="燕尾形箭头 121863"/>
          <p:cNvSpPr/>
          <p:nvPr/>
        </p:nvSpPr>
        <p:spPr>
          <a:xfrm>
            <a:off x="4605655" y="1056640"/>
            <a:ext cx="2383790" cy="576580"/>
          </a:xfrm>
          <a:prstGeom prst="notchedRightArrow">
            <a:avLst>
              <a:gd name="adj1" fmla="val 50000"/>
              <a:gd name="adj2" fmla="val 62442"/>
            </a:avLst>
          </a:prstGeom>
          <a:solidFill>
            <a:srgbClr val="FF0000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3" name="文本框 121864"/>
          <p:cNvSpPr txBox="1"/>
          <p:nvPr/>
        </p:nvSpPr>
        <p:spPr>
          <a:xfrm>
            <a:off x="6613208" y="4831080"/>
            <a:ext cx="4500562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4800" dirty="0">
                <a:solidFill>
                  <a:srgbClr val="CC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三味书屋的生活</a:t>
            </a:r>
            <a:endParaRPr lang="zh-CN" altLang="en-US" sz="4800">
              <a:solidFill>
                <a:srgbClr val="CC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1866" name="矩形 121865"/>
          <p:cNvSpPr/>
          <p:nvPr/>
        </p:nvSpPr>
        <p:spPr>
          <a:xfrm>
            <a:off x="1006158" y="5660708"/>
            <a:ext cx="2735262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dirty="0">
                <a:solidFill>
                  <a:schemeClr val="bg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（</a:t>
            </a:r>
            <a:r>
              <a:rPr lang="en-US" altLang="zh-CN" sz="4000" dirty="0">
                <a:solidFill>
                  <a:schemeClr val="bg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1—8</a:t>
            </a:r>
            <a:r>
              <a:rPr lang="zh-CN" altLang="en-US" sz="4000" dirty="0">
                <a:solidFill>
                  <a:schemeClr val="bg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）</a:t>
            </a:r>
            <a:endParaRPr lang="zh-CN" altLang="en-US" sz="4000" dirty="0">
              <a:solidFill>
                <a:schemeClr val="bg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21867" name="矩形 121866"/>
          <p:cNvSpPr/>
          <p:nvPr/>
        </p:nvSpPr>
        <p:spPr>
          <a:xfrm>
            <a:off x="7277418" y="5661025"/>
            <a:ext cx="3455987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dirty="0">
                <a:solidFill>
                  <a:schemeClr val="bg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（</a:t>
            </a:r>
            <a:r>
              <a:rPr lang="en-US" altLang="zh-CN" sz="4000" dirty="0">
                <a:solidFill>
                  <a:schemeClr val="bg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10—24</a:t>
            </a:r>
            <a:r>
              <a:rPr lang="zh-CN" altLang="en-US" sz="4000" dirty="0">
                <a:solidFill>
                  <a:schemeClr val="bg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）</a:t>
            </a:r>
            <a:endParaRPr lang="zh-CN" altLang="en-US" sz="4000" dirty="0">
              <a:solidFill>
                <a:schemeClr val="bg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105" y="-889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FFFF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整体把握</a:t>
            </a:r>
            <a:endParaRPr lang="zh-CN" altLang="en-US" sz="4000" dirty="0">
              <a:solidFill>
                <a:srgbClr val="FFFF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0243" name="文本框 120837"/>
          <p:cNvSpPr txBox="1"/>
          <p:nvPr/>
        </p:nvSpPr>
        <p:spPr>
          <a:xfrm>
            <a:off x="4487545" y="217805"/>
            <a:ext cx="3906838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4000" dirty="0">
                <a:solidFill>
                  <a:srgbClr val="59F7C9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理清文章思路</a:t>
            </a:r>
            <a:endParaRPr lang="zh-CN" altLang="en-US" sz="4000" b="0" dirty="0">
              <a:solidFill>
                <a:srgbClr val="59F7C9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1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1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1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18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18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18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18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18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18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18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18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1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1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1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18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18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18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18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18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18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18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18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1" dur="500"/>
                                        <p:tgtEl>
                                          <p:spTgt spid="112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8" dur="500"/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66" grpId="0"/>
      <p:bldP spid="121867" grpId="0"/>
      <p:bldP spid="11269" grpId="0"/>
      <p:bldP spid="11273" grpId="0"/>
      <p:bldP spid="1127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2290" name="文本框 122881"/>
          <p:cNvSpPr txBox="1"/>
          <p:nvPr/>
        </p:nvSpPr>
        <p:spPr>
          <a:xfrm>
            <a:off x="3961765" y="1246505"/>
            <a:ext cx="67887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观赏百草园优美景物的乐趣</a:t>
            </a:r>
            <a:r>
              <a:rPr lang="zh-CN" altLang="en-US" sz="3600" dirty="0">
                <a:solidFill>
                  <a:srgbClr val="00B050"/>
                </a:solidFill>
                <a:uFillTx/>
                <a:ea typeface="黑体" panose="02010609060101010101" pitchFamily="2" charset="-122"/>
                <a:sym typeface="+mn-ea"/>
              </a:rPr>
              <a:t>（2）</a:t>
            </a:r>
            <a:endParaRPr lang="zh-CN" altLang="en-US" sz="3600" dirty="0">
              <a:solidFill>
                <a:srgbClr val="00B050"/>
              </a:solidFill>
              <a:uFillTx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2292" name="右大括号 122883"/>
          <p:cNvSpPr/>
          <p:nvPr/>
        </p:nvSpPr>
        <p:spPr>
          <a:xfrm flipH="1">
            <a:off x="3584575" y="1365885"/>
            <a:ext cx="377190" cy="2550160"/>
          </a:xfrm>
          <a:prstGeom prst="rightBrace">
            <a:avLst>
              <a:gd name="adj1" fmla="val 30542"/>
              <a:gd name="adj2" fmla="val 50000"/>
            </a:avLst>
          </a:prstGeom>
          <a:noFill/>
          <a:ln w="38100" cap="flat" cmpd="sng">
            <a:solidFill>
              <a:srgbClr val="99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solidFill>
                <a:srgbClr val="00B050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4" name="文本框 122885"/>
          <p:cNvSpPr txBox="1"/>
          <p:nvPr/>
        </p:nvSpPr>
        <p:spPr>
          <a:xfrm>
            <a:off x="4038600" y="2280920"/>
            <a:ext cx="59582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3600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听美女蛇故事的乐趣</a:t>
            </a:r>
            <a:r>
              <a:rPr lang="zh-CN" altLang="en-US" sz="3600" dirty="0">
                <a:solidFill>
                  <a:srgbClr val="00B050"/>
                </a:solidFill>
                <a:uFillTx/>
                <a:ea typeface="黑体" panose="02010609060101010101" pitchFamily="2" charset="-122"/>
              </a:rPr>
              <a:t>（3-6</a:t>
            </a:r>
            <a:r>
              <a:rPr lang="zh-CN" altLang="en-US" sz="3600" dirty="0">
                <a:solidFill>
                  <a:srgbClr val="00B050"/>
                </a:solidFill>
                <a:uFillTx/>
                <a:ea typeface="黑体" panose="02010609060101010101" pitchFamily="2" charset="-122"/>
                <a:sym typeface="+mn-ea"/>
              </a:rPr>
              <a:t>）</a:t>
            </a:r>
            <a:endParaRPr lang="zh-CN" altLang="en-US" sz="3600" dirty="0">
              <a:solidFill>
                <a:srgbClr val="00B050"/>
              </a:solidFill>
              <a:uFillTx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2296" name="文本框 122887"/>
          <p:cNvSpPr txBox="1"/>
          <p:nvPr/>
        </p:nvSpPr>
        <p:spPr>
          <a:xfrm>
            <a:off x="4038600" y="3357880"/>
            <a:ext cx="59093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3600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进行雪地捕鸟的乐趣</a:t>
            </a:r>
            <a:r>
              <a:rPr lang="zh-CN" altLang="en-US" sz="3600" dirty="0">
                <a:solidFill>
                  <a:srgbClr val="00B050"/>
                </a:solidFill>
                <a:uFillTx/>
                <a:ea typeface="黑体" panose="02010609060101010101" pitchFamily="2" charset="-122"/>
                <a:sym typeface="+mn-ea"/>
              </a:rPr>
              <a:t>（</a:t>
            </a:r>
            <a:r>
              <a:rPr lang="zh-CN" altLang="en-US" sz="3600" dirty="0">
                <a:solidFill>
                  <a:srgbClr val="00B050"/>
                </a:solidFill>
                <a:uFillTx/>
                <a:ea typeface="黑体" panose="02010609060101010101" pitchFamily="2" charset="-122"/>
              </a:rPr>
              <a:t>7-8</a:t>
            </a:r>
            <a:r>
              <a:rPr lang="zh-CN" altLang="en-US" sz="3600" dirty="0">
                <a:solidFill>
                  <a:srgbClr val="00B050"/>
                </a:solidFill>
                <a:uFillTx/>
                <a:ea typeface="黑体" panose="02010609060101010101" pitchFamily="2" charset="-122"/>
                <a:sym typeface="+mn-ea"/>
              </a:rPr>
              <a:t>）</a:t>
            </a:r>
            <a:endParaRPr lang="zh-CN" altLang="en-US" sz="3600" dirty="0">
              <a:solidFill>
                <a:srgbClr val="00B050"/>
              </a:solidFill>
              <a:uFillTx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矩形 120835"/>
          <p:cNvSpPr/>
          <p:nvPr/>
        </p:nvSpPr>
        <p:spPr>
          <a:xfrm>
            <a:off x="3051175" y="4819650"/>
            <a:ext cx="7216775" cy="7004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eaLnBrk="1" hangingPunct="1">
              <a:lnSpc>
                <a:spcPct val="900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altLang="en-US" sz="3600" dirty="0">
                <a:uFillTx/>
                <a:ea typeface="黑体" panose="02010609060101010101" pitchFamily="2" charset="-122"/>
                <a:sym typeface="+mn-ea"/>
              </a:rPr>
              <a:t>第1段和第2—8段是什么关系？</a:t>
            </a:r>
            <a:r>
              <a:rPr lang="zh-CN" altLang="en-US" sz="4000" dirty="0">
                <a:solidFill>
                  <a:srgbClr val="66FF66"/>
                </a:solidFill>
                <a:uFillTx/>
                <a:sym typeface="+mn-ea"/>
              </a:rPr>
              <a:t> </a:t>
            </a:r>
            <a:r>
              <a:rPr lang="zh-CN" altLang="en-US" sz="4000" dirty="0">
                <a:sym typeface="+mn-ea"/>
              </a:rPr>
              <a:t>    </a:t>
            </a:r>
            <a:r>
              <a:rPr lang="zh-CN" altLang="en-US" sz="440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4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120835"/>
          <p:cNvSpPr/>
          <p:nvPr/>
        </p:nvSpPr>
        <p:spPr>
          <a:xfrm>
            <a:off x="4038600" y="6035675"/>
            <a:ext cx="3063240" cy="7004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eaLnBrk="1" hangingPunct="1">
              <a:lnSpc>
                <a:spcPct val="90000"/>
              </a:lnSpc>
              <a:buNone/>
            </a:pPr>
            <a:r>
              <a:rPr lang="zh-CN" altLang="en-US" sz="3600" dirty="0">
                <a:solidFill>
                  <a:srgbClr val="FF0000"/>
                </a:solidFill>
                <a:uFillTx/>
                <a:ea typeface="黑体" panose="02010609060101010101" pitchFamily="2" charset="-122"/>
                <a:sym typeface="+mn-ea"/>
              </a:rPr>
              <a:t>总分关系</a:t>
            </a:r>
            <a:r>
              <a:rPr lang="zh-CN" altLang="en-US" sz="4000" dirty="0">
                <a:sym typeface="+mn-ea"/>
              </a:rPr>
              <a:t>   </a:t>
            </a:r>
            <a:r>
              <a:rPr lang="zh-CN" altLang="en-US" sz="440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4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242" name="矩形 120835"/>
          <p:cNvSpPr/>
          <p:nvPr/>
        </p:nvSpPr>
        <p:spPr>
          <a:xfrm>
            <a:off x="3116580" y="263843"/>
            <a:ext cx="7216775" cy="5892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eaLnBrk="1" hangingPunct="1">
              <a:lnSpc>
                <a:spcPct val="900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altLang="en-US" sz="3600" dirty="0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为什么说百草园是我的乐园？ </a:t>
            </a:r>
            <a:r>
              <a:rPr lang="zh-CN" altLang="en-US" sz="3600" dirty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    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36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120835"/>
          <p:cNvSpPr/>
          <p:nvPr/>
        </p:nvSpPr>
        <p:spPr>
          <a:xfrm>
            <a:off x="1261745" y="3215640"/>
            <a:ext cx="1335405" cy="7004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eaLnBrk="1" hangingPunct="1">
              <a:lnSpc>
                <a:spcPct val="90000"/>
              </a:lnSpc>
              <a:buNone/>
            </a:pPr>
            <a:r>
              <a:rPr lang="zh-CN" altLang="en-US" sz="4000" dirty="0">
                <a:solidFill>
                  <a:srgbClr val="7030A0"/>
                </a:solidFill>
                <a:uFillTx/>
                <a:sym typeface="+mn-ea"/>
              </a:rPr>
              <a:t>总写</a:t>
            </a:r>
            <a:r>
              <a:rPr lang="zh-CN" altLang="en-US" sz="4000" dirty="0">
                <a:solidFill>
                  <a:srgbClr val="7030A0"/>
                </a:solidFill>
                <a:sym typeface="+mn-ea"/>
              </a:rPr>
              <a:t> </a:t>
            </a:r>
            <a:r>
              <a:rPr lang="zh-CN" altLang="en-US" sz="4000" dirty="0">
                <a:sym typeface="+mn-ea"/>
              </a:rPr>
              <a:t>  </a:t>
            </a:r>
            <a:r>
              <a:rPr lang="zh-CN" altLang="en-US" sz="440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4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矩形 120835"/>
          <p:cNvSpPr/>
          <p:nvPr/>
        </p:nvSpPr>
        <p:spPr>
          <a:xfrm>
            <a:off x="10560685" y="1191260"/>
            <a:ext cx="1335405" cy="7004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eaLnBrk="1" hangingPunct="1">
              <a:lnSpc>
                <a:spcPct val="90000"/>
              </a:lnSpc>
              <a:buNone/>
            </a:pPr>
            <a:r>
              <a:rPr lang="zh-CN" altLang="en-US" sz="4000" dirty="0">
                <a:solidFill>
                  <a:srgbClr val="7030A0"/>
                </a:solidFill>
                <a:uFillTx/>
                <a:sym typeface="+mn-ea"/>
              </a:rPr>
              <a:t>分写</a:t>
            </a:r>
            <a:r>
              <a:rPr lang="zh-CN" altLang="en-US" sz="4000" dirty="0">
                <a:sym typeface="+mn-ea"/>
              </a:rPr>
              <a:t>   </a:t>
            </a:r>
            <a:r>
              <a:rPr lang="zh-CN" altLang="en-US" sz="440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4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矩形 120835"/>
          <p:cNvSpPr/>
          <p:nvPr/>
        </p:nvSpPr>
        <p:spPr>
          <a:xfrm>
            <a:off x="10560685" y="2157730"/>
            <a:ext cx="1335405" cy="7004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eaLnBrk="1" hangingPunct="1">
              <a:lnSpc>
                <a:spcPct val="90000"/>
              </a:lnSpc>
              <a:buNone/>
            </a:pPr>
            <a:r>
              <a:rPr lang="zh-CN" altLang="en-US" sz="4000" dirty="0">
                <a:solidFill>
                  <a:srgbClr val="7030A0"/>
                </a:solidFill>
                <a:uFillTx/>
                <a:sym typeface="+mn-ea"/>
              </a:rPr>
              <a:t>分写</a:t>
            </a:r>
            <a:r>
              <a:rPr lang="zh-CN" altLang="en-US" sz="4000" dirty="0">
                <a:sym typeface="+mn-ea"/>
              </a:rPr>
              <a:t>   </a:t>
            </a:r>
            <a:r>
              <a:rPr lang="zh-CN" altLang="en-US" sz="440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4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矩形 120835"/>
          <p:cNvSpPr/>
          <p:nvPr/>
        </p:nvSpPr>
        <p:spPr>
          <a:xfrm>
            <a:off x="10560685" y="3215005"/>
            <a:ext cx="1335405" cy="7004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eaLnBrk="1" hangingPunct="1">
              <a:lnSpc>
                <a:spcPct val="90000"/>
              </a:lnSpc>
              <a:buNone/>
            </a:pPr>
            <a:r>
              <a:rPr lang="zh-CN" altLang="en-US" sz="4000" dirty="0">
                <a:solidFill>
                  <a:srgbClr val="7030A0"/>
                </a:solidFill>
                <a:uFillTx/>
                <a:sym typeface="+mn-ea"/>
              </a:rPr>
              <a:t>分写</a:t>
            </a:r>
            <a:r>
              <a:rPr lang="zh-CN" altLang="en-US" sz="4000" dirty="0">
                <a:sym typeface="+mn-ea"/>
              </a:rPr>
              <a:t>   </a:t>
            </a:r>
            <a:r>
              <a:rPr lang="zh-CN" altLang="en-US" sz="440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4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120835"/>
          <p:cNvSpPr/>
          <p:nvPr/>
        </p:nvSpPr>
        <p:spPr>
          <a:xfrm>
            <a:off x="668655" y="2280603"/>
            <a:ext cx="3369945" cy="7004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eaLnBrk="1" hangingPunct="1">
              <a:lnSpc>
                <a:spcPct val="90000"/>
              </a:lnSpc>
              <a:buNone/>
            </a:pPr>
            <a:r>
              <a:rPr lang="zh-CN" altLang="en-US" sz="3600" dirty="0">
                <a:solidFill>
                  <a:srgbClr val="FF0000"/>
                </a:solidFill>
                <a:uFillTx/>
                <a:ea typeface="黑体" panose="02010609060101010101" pitchFamily="2" charset="-122"/>
                <a:sym typeface="+mn-ea"/>
              </a:rPr>
              <a:t>我的乐园</a:t>
            </a:r>
            <a:r>
              <a:rPr lang="zh-CN" altLang="en-US" sz="3600" dirty="0">
                <a:solidFill>
                  <a:srgbClr val="00B050"/>
                </a:solidFill>
                <a:uFillTx/>
                <a:ea typeface="黑体" panose="02010609060101010101" pitchFamily="2" charset="-122"/>
                <a:sym typeface="+mn-ea"/>
              </a:rPr>
              <a:t>（1）</a:t>
            </a:r>
            <a:r>
              <a:rPr lang="zh-CN" altLang="en-US" sz="4000" dirty="0">
                <a:sym typeface="+mn-ea"/>
              </a:rPr>
              <a:t>   </a:t>
            </a:r>
            <a:r>
              <a:rPr lang="zh-CN" altLang="en-US" sz="440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4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105" y="-889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合作探究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bldLvl="0" animBg="1"/>
      <p:bldP spid="12290" grpId="0"/>
      <p:bldP spid="12294" grpId="0"/>
      <p:bldP spid="12296" grpId="0"/>
      <p:bldP spid="3" grpId="0"/>
      <p:bldP spid="4" grpId="0"/>
      <p:bldP spid="6" grpId="0"/>
      <p:bldP spid="7" grpId="0"/>
      <p:bldP spid="8" grpId="0"/>
      <p:bldP spid="9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8193" name="图片 118796" descr="0905271536382e19e3982c8136"/>
          <p:cNvPicPr>
            <a:picLocks noChangeAspect="1"/>
          </p:cNvPicPr>
          <p:nvPr/>
        </p:nvPicPr>
        <p:blipFill>
          <a:blip r:embed="rId1">
            <a:lum bright="-20001" contrast="-53999"/>
          </a:blip>
          <a:stretch>
            <a:fillRect/>
          </a:stretch>
        </p:blipFill>
        <p:spPr>
          <a:xfrm>
            <a:off x="-24765" y="0"/>
            <a:ext cx="1224153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2" name="矩形 120835"/>
          <p:cNvSpPr/>
          <p:nvPr/>
        </p:nvSpPr>
        <p:spPr>
          <a:xfrm>
            <a:off x="1740535" y="1407160"/>
            <a:ext cx="9164955" cy="7004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ctr">
            <a:spAutoFit/>
          </a:bodyPr>
          <a:p>
            <a:pPr marL="571500" indent="-571500" eaLnBrk="1" hangingPunct="1">
              <a:lnSpc>
                <a:spcPct val="90000"/>
              </a:lnSpc>
              <a:buFont typeface="Wingdings" panose="05000000000000000000" charset="0"/>
              <a:buChar char="u"/>
            </a:pPr>
            <a:r>
              <a:rPr lang="zh-CN" altLang="en-US" sz="4000" dirty="0">
                <a:solidFill>
                  <a:srgbClr val="0000FF"/>
                </a:solidFill>
                <a:uFillTx/>
                <a:sym typeface="+mn-ea"/>
              </a:rPr>
              <a:t>第二段作者写百草园都写了哪些景物？ </a:t>
            </a:r>
            <a:r>
              <a:rPr lang="zh-CN" altLang="en-US" sz="4000" dirty="0">
                <a:sym typeface="+mn-ea"/>
              </a:rPr>
              <a:t>   </a:t>
            </a:r>
            <a:r>
              <a:rPr lang="zh-CN" altLang="en-US" sz="440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4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243" name="文本框 120837"/>
          <p:cNvSpPr txBox="1"/>
          <p:nvPr/>
        </p:nvSpPr>
        <p:spPr>
          <a:xfrm>
            <a:off x="4880610" y="397510"/>
            <a:ext cx="337566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40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赏析第</a:t>
            </a:r>
            <a:r>
              <a:rPr lang="en-US" altLang="zh-CN" sz="40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40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段</a:t>
            </a:r>
            <a:endParaRPr lang="zh-CN" altLang="en-US" sz="4000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49221" name="文本框 649220"/>
          <p:cNvSpPr txBox="1"/>
          <p:nvPr/>
        </p:nvSpPr>
        <p:spPr>
          <a:xfrm>
            <a:off x="2367280" y="2743200"/>
            <a:ext cx="7768590" cy="255333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4000" i="1" dirty="0">
                <a:solidFill>
                  <a:srgbClr val="58E085"/>
                </a:solidFill>
                <a:latin typeface="宋体" panose="02010600030101010101" pitchFamily="2" charset="-122"/>
              </a:rPr>
              <a:t>   </a:t>
            </a:r>
            <a:r>
              <a:rPr lang="en-US" altLang="zh-CN" sz="4000" i="1" dirty="0">
                <a:solidFill>
                  <a:srgbClr val="66FF66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4000" dirty="0">
                <a:solidFill>
                  <a:srgbClr val="FF0000"/>
                </a:solidFill>
                <a:uFillTx/>
              </a:rPr>
              <a:t>菜畦、石井栏、皂荚树、桑椹、鸣蝉、黄蜂、叫天子、油蛉、蟋蟀、蜈蚣、斑蝥、何首乌藤和木莲藤、覆盆子等14种景物。</a:t>
            </a:r>
            <a:r>
              <a:rPr lang="zh-CN" altLang="en-US" sz="40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4000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649219" name="图片 649218" descr="0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" y="2743200"/>
            <a:ext cx="2600960" cy="3641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78105" y="-889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FFFF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合作探究</a:t>
            </a:r>
            <a:endParaRPr lang="zh-CN" altLang="en-US" sz="4000" dirty="0">
              <a:solidFill>
                <a:srgbClr val="FFFF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4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4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4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4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bldLvl="0" animBg="1"/>
      <p:bldP spid="649221" grpId="1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6385" name="图片 157702" descr="2008423101256605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25" y="0"/>
            <a:ext cx="1222184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6" name="文本框 157700"/>
          <p:cNvSpPr txBox="1"/>
          <p:nvPr/>
        </p:nvSpPr>
        <p:spPr>
          <a:xfrm>
            <a:off x="3965575" y="850265"/>
            <a:ext cx="633730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 dirty="0">
                <a:solidFill>
                  <a:srgbClr val="FF0000"/>
                </a:solidFill>
                <a:uFillTx/>
                <a:latin typeface="Comic Sans MS" panose="030F0702030302020204" pitchFamily="66" charset="0"/>
                <a:ea typeface="黑体" panose="02010609060101010101" pitchFamily="2" charset="-122"/>
              </a:rPr>
              <a:t>百草园的菜畦</a:t>
            </a:r>
            <a:endParaRPr lang="zh-CN" altLang="en-US" sz="4800" dirty="0">
              <a:solidFill>
                <a:srgbClr val="FF0000"/>
              </a:solidFill>
              <a:uFillTx/>
              <a:latin typeface="Comic Sans MS" panose="030F0702030302020204" pitchFamily="66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638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7409" name="图片 166916" descr="e58589e6bb91e79a84e79fb3e4ba95e6a08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0005" y="3810"/>
            <a:ext cx="12271375" cy="69157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0" name="文本框 166917"/>
          <p:cNvSpPr txBox="1"/>
          <p:nvPr/>
        </p:nvSpPr>
        <p:spPr>
          <a:xfrm>
            <a:off x="7955280" y="3253105"/>
            <a:ext cx="420687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0000FF"/>
                </a:solidFill>
                <a:uFillTx/>
                <a:latin typeface="Comic Sans MS" panose="030F0702030302020204" pitchFamily="66" charset="0"/>
                <a:ea typeface="黑体" panose="02010609060101010101" pitchFamily="2" charset="-122"/>
              </a:rPr>
              <a:t>百草园的石井栏</a:t>
            </a:r>
            <a:endParaRPr lang="zh-CN" altLang="en-US" sz="4400" dirty="0">
              <a:solidFill>
                <a:srgbClr val="0000FF"/>
              </a:solidFill>
              <a:uFillTx/>
              <a:latin typeface="Comic Sans MS" panose="030F0702030302020204" pitchFamily="66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8433" name="图片 167940" descr="128574870083125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160" y="-38735"/>
            <a:ext cx="12335510" cy="73901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08610" name="图片 708609" descr="皂荚树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3450" y="-39370"/>
            <a:ext cx="6376670" cy="73907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0" name="文本框 166917"/>
          <p:cNvSpPr txBox="1"/>
          <p:nvPr/>
        </p:nvSpPr>
        <p:spPr>
          <a:xfrm>
            <a:off x="1169035" y="5701030"/>
            <a:ext cx="420687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59F7C9"/>
                </a:solidFill>
                <a:uFillTx/>
                <a:latin typeface="Comic Sans MS" panose="030F0702030302020204" pitchFamily="66" charset="0"/>
                <a:ea typeface="黑体" panose="02010609060101010101" pitchFamily="2" charset="-122"/>
              </a:rPr>
              <a:t>百草园的皂荚树</a:t>
            </a:r>
            <a:endParaRPr lang="zh-CN" altLang="en-US" sz="4400" dirty="0">
              <a:solidFill>
                <a:srgbClr val="59F7C9"/>
              </a:solidFill>
              <a:uFillTx/>
              <a:latin typeface="Comic Sans MS" panose="030F0702030302020204" pitchFamily="66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086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08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08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9457" name="图片 158725" descr="20080614_70f37c95544da982177bgDsVTqHERqci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6990" y="0"/>
            <a:ext cx="1228852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8" name="文本框 158726"/>
          <p:cNvSpPr txBox="1"/>
          <p:nvPr/>
        </p:nvSpPr>
        <p:spPr>
          <a:xfrm>
            <a:off x="5680075" y="6156008"/>
            <a:ext cx="3384550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FF0000"/>
                </a:solidFill>
                <a:uFillTx/>
                <a:latin typeface="Comic Sans MS" panose="030F0702030302020204" pitchFamily="66" charset="0"/>
                <a:ea typeface="黑体" panose="02010609060101010101" pitchFamily="2" charset="-122"/>
              </a:rPr>
              <a:t>紫红的桑椹</a:t>
            </a:r>
            <a:endParaRPr lang="zh-CN" altLang="en-US" sz="4400" dirty="0">
              <a:solidFill>
                <a:srgbClr val="FF0000"/>
              </a:solidFill>
              <a:uFillTx/>
              <a:latin typeface="Comic Sans MS" panose="030F0702030302020204" pitchFamily="66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8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t="7489" r="58" b="7595"/>
          <a:stretch>
            <a:fillRect/>
          </a:stretch>
        </p:blipFill>
        <p:spPr>
          <a:xfrm>
            <a:off x="-8255" y="-27305"/>
            <a:ext cx="12200255" cy="6912610"/>
          </a:xfrm>
          <a:prstGeom prst="rect">
            <a:avLst/>
          </a:prstGeom>
        </p:spPr>
      </p:pic>
      <p:sp>
        <p:nvSpPr>
          <p:cNvPr id="2" name="文本框 166917"/>
          <p:cNvSpPr txBox="1"/>
          <p:nvPr/>
        </p:nvSpPr>
        <p:spPr>
          <a:xfrm>
            <a:off x="7228205" y="5463540"/>
            <a:ext cx="534035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FFFF00"/>
                </a:solidFill>
                <a:uFillTx/>
                <a:latin typeface="Comic Sans MS" panose="030F0702030302020204" pitchFamily="66" charset="0"/>
                <a:ea typeface="黑体" panose="02010609060101010101" pitchFamily="2" charset="-122"/>
              </a:rPr>
              <a:t>鸣蝉在树叶里长吟</a:t>
            </a:r>
            <a:endParaRPr lang="zh-CN" altLang="en-US" sz="4400" dirty="0">
              <a:solidFill>
                <a:srgbClr val="FFFF00"/>
              </a:solidFill>
              <a:uFillTx/>
              <a:latin typeface="Comic Sans MS" panose="030F0702030302020204" pitchFamily="66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0266" r="11" b="4761"/>
          <a:stretch>
            <a:fillRect/>
          </a:stretch>
        </p:blipFill>
        <p:spPr>
          <a:xfrm>
            <a:off x="-20320" y="-36195"/>
            <a:ext cx="12240260" cy="6930390"/>
          </a:xfrm>
          <a:prstGeom prst="rect">
            <a:avLst/>
          </a:prstGeom>
        </p:spPr>
      </p:pic>
      <p:sp>
        <p:nvSpPr>
          <p:cNvPr id="712707" name="文本框 712706"/>
          <p:cNvSpPr txBox="1"/>
          <p:nvPr/>
        </p:nvSpPr>
        <p:spPr>
          <a:xfrm>
            <a:off x="679450" y="2571115"/>
            <a:ext cx="1013460" cy="185039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5400" dirty="0">
                <a:solidFill>
                  <a:srgbClr val="0000CC"/>
                </a:solidFill>
                <a:uFillTx/>
                <a:latin typeface="Arial" panose="020B0604020202020204" pitchFamily="34" charset="0"/>
                <a:ea typeface="华文新魏" pitchFamily="2" charset="-122"/>
              </a:rPr>
              <a:t>黄  蜂</a:t>
            </a:r>
            <a:endParaRPr lang="zh-CN" altLang="en-US" sz="5400" dirty="0">
              <a:solidFill>
                <a:srgbClr val="0000CC"/>
              </a:solidFill>
              <a:uFillTx/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27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27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127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270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8515" y="-22860"/>
            <a:ext cx="10546715" cy="68973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568" t="8816" r="46" b="6549"/>
          <a:stretch>
            <a:fillRect/>
          </a:stretch>
        </p:blipFill>
        <p:spPr>
          <a:xfrm>
            <a:off x="-7620" y="-22860"/>
            <a:ext cx="12199620" cy="6908165"/>
          </a:xfrm>
          <a:prstGeom prst="rect">
            <a:avLst/>
          </a:prstGeom>
        </p:spPr>
      </p:pic>
      <p:sp>
        <p:nvSpPr>
          <p:cNvPr id="714755" name="文本框 714754"/>
          <p:cNvSpPr txBox="1"/>
          <p:nvPr/>
        </p:nvSpPr>
        <p:spPr>
          <a:xfrm>
            <a:off x="9631045" y="3213100"/>
            <a:ext cx="1013460" cy="33115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buClr>
                <a:schemeClr val="bg1"/>
              </a:buClr>
            </a:pPr>
            <a:r>
              <a:rPr lang="zh-CN" altLang="en-US" sz="54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叫天子</a:t>
            </a:r>
            <a:endParaRPr lang="zh-CN" altLang="en-US" sz="54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47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47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147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475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41379" name="文本框 741378"/>
          <p:cNvSpPr txBox="1"/>
          <p:nvPr/>
        </p:nvSpPr>
        <p:spPr>
          <a:xfrm>
            <a:off x="1945640" y="1081405"/>
            <a:ext cx="862139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、认识鲁迅。</a:t>
            </a:r>
            <a:endParaRPr lang="zh-CN" altLang="en-US" sz="3600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、学习本文具体生动地写景状物的写作方法，学习运用多种修辞方法。</a:t>
            </a:r>
            <a:endParaRPr lang="zh-CN" altLang="en-US" sz="3600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、理解并学习本文按空间顺序记叙事件。</a:t>
            </a:r>
            <a:endParaRPr lang="zh-CN" altLang="en-US" sz="3600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、学习鲁迅先生从小热爱大自然，热爱自由生活。</a:t>
            </a:r>
            <a:endParaRPr lang="zh-CN" altLang="en-US" sz="3600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7630" y="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学习目标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06562" name="矩形 706561"/>
          <p:cNvSpPr/>
          <p:nvPr/>
        </p:nvSpPr>
        <p:spPr>
          <a:xfrm>
            <a:off x="1524000" y="1781175"/>
            <a:ext cx="9144000" cy="260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1100" b="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endParaRPr lang="en-US" altLang="zh-CN" sz="1800" b="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706563" name="图片 706562" descr="C:/Users/74096/Documents/百度云同步盘/3 第三单元/http:/foto.yculblog.com/photo/t/tzyyblog/P1040788.JPG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-70485" y="-15875"/>
            <a:ext cx="12332970" cy="68891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06564" name="矩形 706563"/>
          <p:cNvSpPr/>
          <p:nvPr/>
        </p:nvSpPr>
        <p:spPr>
          <a:xfrm>
            <a:off x="1731010" y="1616710"/>
            <a:ext cx="9758045" cy="212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br>
              <a:rPr lang="en-US" altLang="zh-CN" sz="4400" dirty="0">
                <a:solidFill>
                  <a:srgbClr val="FFFF00"/>
                </a:solidFill>
                <a:uFillTx/>
              </a:rPr>
            </a:br>
            <a:r>
              <a:rPr lang="zh-CN" altLang="en-US" sz="4400" dirty="0">
                <a:solidFill>
                  <a:srgbClr val="FFFF00"/>
                </a:solidFill>
                <a:uFillTx/>
              </a:rPr>
              <a:t>　　有无限趣味的泥墙根一带，现在篆刻着</a:t>
            </a:r>
            <a:r>
              <a:rPr lang="en-US" altLang="zh-CN" sz="4400" dirty="0">
                <a:solidFill>
                  <a:srgbClr val="FFFF00"/>
                </a:solidFill>
                <a:uFillTx/>
              </a:rPr>
              <a:t>《</a:t>
            </a:r>
            <a:r>
              <a:rPr lang="zh-CN" altLang="en-US" sz="4400" dirty="0">
                <a:solidFill>
                  <a:srgbClr val="FFFF00"/>
                </a:solidFill>
                <a:uFillTx/>
              </a:rPr>
              <a:t>从百草园到三味书屋</a:t>
            </a:r>
            <a:r>
              <a:rPr lang="en-US" altLang="zh-CN" sz="4400" dirty="0">
                <a:solidFill>
                  <a:srgbClr val="FFFF00"/>
                </a:solidFill>
                <a:uFillTx/>
              </a:rPr>
              <a:t>》</a:t>
            </a:r>
            <a:r>
              <a:rPr lang="zh-CN" altLang="en-US" sz="4400" dirty="0">
                <a:solidFill>
                  <a:srgbClr val="FFFF00"/>
                </a:solidFill>
                <a:uFillTx/>
              </a:rPr>
              <a:t>全文</a:t>
            </a:r>
            <a:endParaRPr lang="zh-CN" altLang="en-US" sz="4400" dirty="0">
              <a:solidFill>
                <a:srgbClr val="FFFF00"/>
              </a:solidFill>
              <a:uFillTx/>
            </a:endParaRPr>
          </a:p>
        </p:txBody>
      </p:sp>
    </p:spTree>
  </p:cSld>
  <p:clrMapOvr>
    <a:masterClrMapping/>
  </p:clrMapOvr>
  <p:transition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3554" name="图片 23553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8740" y="-95250"/>
            <a:ext cx="7113905" cy="70288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1220" y="-7620"/>
            <a:ext cx="6234430" cy="6941185"/>
          </a:xfrm>
          <a:prstGeom prst="rect">
            <a:avLst/>
          </a:prstGeom>
        </p:spPr>
      </p:pic>
      <p:sp>
        <p:nvSpPr>
          <p:cNvPr id="119811" name="Rectangle 3"/>
          <p:cNvSpPr>
            <a:spLocks noGrp="1"/>
          </p:cNvSpPr>
          <p:nvPr>
            <p:ph idx="1" hasCustomPrompt="1"/>
          </p:nvPr>
        </p:nvSpPr>
        <p:spPr>
          <a:xfrm>
            <a:off x="732155" y="5528945"/>
            <a:ext cx="4285615" cy="8547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en-US" sz="4400" b="1" dirty="0">
                <a:solidFill>
                  <a:srgbClr val="59F7C9"/>
                </a:solidFill>
                <a:uFillTx/>
              </a:rPr>
              <a:t>油蛉在这里低唱</a:t>
            </a:r>
            <a:endParaRPr lang="zh-CN" altLang="en-US" sz="4400" b="1" dirty="0">
              <a:solidFill>
                <a:srgbClr val="59F7C9"/>
              </a:solidFill>
              <a:uFillTx/>
            </a:endParaRPr>
          </a:p>
        </p:txBody>
      </p:sp>
      <p:sp>
        <p:nvSpPr>
          <p:cNvPr id="2" name="Rectangle 3"/>
          <p:cNvSpPr>
            <a:spLocks noGrp="1"/>
          </p:cNvSpPr>
          <p:nvPr/>
        </p:nvSpPr>
        <p:spPr>
          <a:xfrm>
            <a:off x="7035165" y="5958205"/>
            <a:ext cx="4776470" cy="85153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vert="horz" wrap="square" lIns="91440" tIns="45720" rIns="91440" bIns="45720"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None/>
            </a:pPr>
            <a:r>
              <a:rPr lang="zh-CN" altLang="en-US" sz="4400" b="1" dirty="0">
                <a:solidFill>
                  <a:schemeClr val="tx2"/>
                </a:solidFill>
                <a:uFillTx/>
              </a:rPr>
              <a:t>蟋蟀们在这里弹琴</a:t>
            </a:r>
            <a:endParaRPr lang="zh-CN" altLang="en-US" sz="4400" b="1" dirty="0">
              <a:solidFill>
                <a:schemeClr val="tx2"/>
              </a:solidFill>
              <a:uFillTx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9811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1" grpId="0" uiExpand="1" build="p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4213" r="888" b="4203"/>
          <a:stretch>
            <a:fillRect/>
          </a:stretch>
        </p:blipFill>
        <p:spPr>
          <a:xfrm>
            <a:off x="12065" y="-13335"/>
            <a:ext cx="12204700" cy="6903720"/>
          </a:xfrm>
          <a:prstGeom prst="rect">
            <a:avLst/>
          </a:prstGeom>
        </p:spPr>
      </p:pic>
      <p:sp>
        <p:nvSpPr>
          <p:cNvPr id="120835" name="Rectangle 3"/>
          <p:cNvSpPr>
            <a:spLocks noGrp="1"/>
          </p:cNvSpPr>
          <p:nvPr>
            <p:ph idx="1" hasCustomPrompt="1"/>
          </p:nvPr>
        </p:nvSpPr>
        <p:spPr>
          <a:xfrm>
            <a:off x="3418840" y="5317490"/>
            <a:ext cx="4747895" cy="1572895"/>
          </a:xfrm>
        </p:spPr>
        <p:txBody>
          <a:bodyPr vert="horz" wrap="square" lIns="91440" tIns="45720" rIns="91440" bIns="45720" anchor="t"/>
          <a:p>
            <a:pPr marL="0" indent="0" eaLnBrk="1" hangingPunct="1">
              <a:buNone/>
            </a:pPr>
            <a:r>
              <a:rPr lang="zh-CN" altLang="en-US" sz="4000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翻开断砖来，</a:t>
            </a:r>
            <a:endParaRPr lang="zh-CN" altLang="en-US" sz="4000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  <a:p>
            <a:pPr marL="0" indent="0" eaLnBrk="1" hangingPunct="1">
              <a:buNone/>
            </a:pPr>
            <a:r>
              <a:rPr lang="zh-CN" altLang="en-US" sz="4000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有时会遇见蜈蚣</a:t>
            </a:r>
            <a:endParaRPr lang="zh-CN" altLang="en-US" sz="4000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120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2000"/>
                                        <p:tgtEl>
                                          <p:spTgt spid="120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5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6626" name="图片 26625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5600" y="0"/>
            <a:ext cx="5486400" cy="6400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8" name="文本框 26626"/>
          <p:cNvSpPr txBox="1"/>
          <p:nvPr/>
        </p:nvSpPr>
        <p:spPr>
          <a:xfrm>
            <a:off x="8601075" y="3629025"/>
            <a:ext cx="214503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 dirty="0">
                <a:solidFill>
                  <a:srgbClr val="9900CC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斑 蝥</a:t>
            </a:r>
            <a:endParaRPr lang="zh-CN" altLang="en-US" sz="4800" dirty="0">
              <a:solidFill>
                <a:srgbClr val="9900CC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r="360" b="5307"/>
          <a:stretch>
            <a:fillRect/>
          </a:stretch>
        </p:blipFill>
        <p:spPr>
          <a:xfrm>
            <a:off x="739775" y="635"/>
            <a:ext cx="10711815" cy="6856095"/>
          </a:xfrm>
          <a:prstGeom prst="rect">
            <a:avLst/>
          </a:prstGeom>
        </p:spPr>
      </p:pic>
      <p:sp>
        <p:nvSpPr>
          <p:cNvPr id="129027" name="Rectangle 3"/>
          <p:cNvSpPr>
            <a:spLocks noGrp="1"/>
          </p:cNvSpPr>
          <p:nvPr>
            <p:ph idx="1" hasCustomPrompt="1"/>
          </p:nvPr>
        </p:nvSpPr>
        <p:spPr>
          <a:xfrm>
            <a:off x="5166995" y="1800860"/>
            <a:ext cx="7460615" cy="1371600"/>
          </a:xfrm>
        </p:spPr>
        <p:txBody>
          <a:bodyPr vert="horz" wrap="square" lIns="91440" tIns="45720" rIns="91440" bIns="45720" anchor="t"/>
          <a:p>
            <a:pPr marL="0" indent="0" eaLnBrk="1" hangingPunct="1">
              <a:buNone/>
            </a:pPr>
            <a:r>
              <a:rPr lang="zh-CN" altLang="en-US" sz="4400" b="1" dirty="0">
                <a:solidFill>
                  <a:srgbClr val="59F7C9"/>
                </a:solidFill>
                <a:uFillTx/>
              </a:rPr>
              <a:t>何首乌根是有像人形的，</a:t>
            </a:r>
            <a:endParaRPr lang="zh-CN" altLang="en-US" sz="4400" b="1" dirty="0">
              <a:solidFill>
                <a:srgbClr val="59F7C9"/>
              </a:solidFill>
              <a:uFillTx/>
            </a:endParaRPr>
          </a:p>
          <a:p>
            <a:pPr marL="0" indent="0" eaLnBrk="1" hangingPunct="1">
              <a:buNone/>
            </a:pPr>
            <a:r>
              <a:rPr lang="zh-CN" altLang="en-US" sz="4400" b="1" dirty="0">
                <a:solidFill>
                  <a:srgbClr val="59F7C9"/>
                </a:solidFill>
                <a:uFillTx/>
              </a:rPr>
              <a:t>吃了便可以成仙</a:t>
            </a:r>
            <a:endParaRPr lang="zh-CN" altLang="en-US" sz="4400" b="1" dirty="0">
              <a:solidFill>
                <a:srgbClr val="59F7C9"/>
              </a:solidFill>
              <a:uFillTx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9027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charRg st="12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9027">
                                            <p:txEl>
                                              <p:charRg st="12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7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890" y="-57785"/>
            <a:ext cx="12272645" cy="7324090"/>
          </a:xfrm>
          <a:prstGeom prst="rect">
            <a:avLst/>
          </a:prstGeom>
        </p:spPr>
      </p:pic>
      <p:sp>
        <p:nvSpPr>
          <p:cNvPr id="722947" name="文本框 722946"/>
          <p:cNvSpPr txBox="1"/>
          <p:nvPr/>
        </p:nvSpPr>
        <p:spPr>
          <a:xfrm>
            <a:off x="2283778" y="3737610"/>
            <a:ext cx="1106170" cy="238696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6000" dirty="0">
                <a:solidFill>
                  <a:srgbClr val="59F7C9"/>
                </a:solidFill>
                <a:uFillTx/>
                <a:latin typeface="Arial" panose="020B0604020202020204" pitchFamily="34" charset="0"/>
                <a:ea typeface="华文新魏" pitchFamily="2" charset="-122"/>
              </a:rPr>
              <a:t>木莲藤</a:t>
            </a:r>
            <a:endParaRPr lang="zh-CN" altLang="en-US" sz="6000" dirty="0">
              <a:solidFill>
                <a:srgbClr val="59F7C9"/>
              </a:solidFill>
              <a:uFillTx/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229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229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22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294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30055" name="Picture 7" descr="t01a06267ba33fe429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8105" y="0"/>
            <a:ext cx="5960745" cy="68757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0053" name="Picture 5" descr="t016d0a6e0a4df52af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2640" y="0"/>
            <a:ext cx="6344285" cy="68751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0051" name="Rectangle 3"/>
          <p:cNvSpPr>
            <a:spLocks noGrp="1"/>
          </p:cNvSpPr>
          <p:nvPr>
            <p:ph idx="1" hasCustomPrompt="1"/>
          </p:nvPr>
        </p:nvSpPr>
        <p:spPr>
          <a:xfrm>
            <a:off x="220345" y="1999615"/>
            <a:ext cx="1130935" cy="2501265"/>
          </a:xfrm>
        </p:spPr>
        <p:txBody>
          <a:bodyPr vert="horz" wrap="square" lIns="91440" tIns="45720" rIns="91440" bIns="45720" anchor="t"/>
          <a:p>
            <a:pPr marL="0" indent="0" eaLnBrk="1" hangingPunct="1">
              <a:buNone/>
            </a:pPr>
            <a:r>
              <a:rPr lang="zh-CN" altLang="en-US" sz="4400" b="1" dirty="0">
                <a:solidFill>
                  <a:srgbClr val="FFFF00"/>
                </a:solidFill>
                <a:uFillTx/>
              </a:rPr>
              <a:t>覆</a:t>
            </a:r>
            <a:endParaRPr lang="zh-CN" altLang="en-US" sz="4400" b="1" dirty="0">
              <a:solidFill>
                <a:srgbClr val="FFFF00"/>
              </a:solidFill>
              <a:uFillTx/>
            </a:endParaRPr>
          </a:p>
          <a:p>
            <a:pPr marL="0" indent="0" eaLnBrk="1" hangingPunct="1">
              <a:buNone/>
            </a:pPr>
            <a:r>
              <a:rPr lang="zh-CN" altLang="en-US" sz="4400" b="1" dirty="0">
                <a:solidFill>
                  <a:srgbClr val="FFFF00"/>
                </a:solidFill>
                <a:uFillTx/>
              </a:rPr>
              <a:t>盆</a:t>
            </a:r>
            <a:endParaRPr lang="zh-CN" altLang="en-US" sz="4400" b="1" dirty="0">
              <a:solidFill>
                <a:srgbClr val="FFFF00"/>
              </a:solidFill>
              <a:uFillTx/>
            </a:endParaRPr>
          </a:p>
          <a:p>
            <a:pPr marL="0" indent="0" eaLnBrk="1" hangingPunct="1">
              <a:buNone/>
            </a:pPr>
            <a:r>
              <a:rPr lang="zh-CN" altLang="en-US" sz="4400" b="1" dirty="0">
                <a:solidFill>
                  <a:srgbClr val="FFFF00"/>
                </a:solidFill>
                <a:uFillTx/>
              </a:rPr>
              <a:t>子</a:t>
            </a:r>
            <a:endParaRPr lang="zh-CN" altLang="en-US" sz="4400" b="1" dirty="0">
              <a:solidFill>
                <a:srgbClr val="FFFF00"/>
              </a:solidFill>
              <a:uFillTx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30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0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30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30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30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0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0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30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30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30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30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30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1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1746" name="图片 31745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-72390"/>
            <a:ext cx="12199620" cy="70681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8" name="文本框 31746"/>
          <p:cNvSpPr txBox="1"/>
          <p:nvPr/>
        </p:nvSpPr>
        <p:spPr>
          <a:xfrm>
            <a:off x="984250" y="5848350"/>
            <a:ext cx="289560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 dirty="0">
                <a:solidFill>
                  <a:srgbClr val="0000FF"/>
                </a:solidFill>
                <a:uFillTx/>
                <a:latin typeface="Arial" panose="020B0604020202020204" pitchFamily="34" charset="0"/>
              </a:rPr>
              <a:t>珊瑚珠</a:t>
            </a:r>
            <a:endParaRPr lang="zh-CN" altLang="en-US" sz="4800" dirty="0">
              <a:solidFill>
                <a:srgbClr val="0000FF"/>
              </a:solidFill>
              <a:uFillTx/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42" name="矩形 120835"/>
          <p:cNvSpPr/>
          <p:nvPr/>
        </p:nvSpPr>
        <p:spPr>
          <a:xfrm>
            <a:off x="2780030" y="187008"/>
            <a:ext cx="7601585" cy="5892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457200" indent="-457200" eaLnBrk="1" hangingPunct="1">
              <a:lnSpc>
                <a:spcPct val="90000"/>
              </a:lnSpc>
              <a:buFont typeface="Wingdings" panose="05000000000000000000" charset="0"/>
              <a:buChar char="u"/>
            </a:pPr>
            <a:r>
              <a:rPr lang="zh-CN" altLang="en-US" sz="3600" dirty="0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从观察（描写）角度赏析第二段。  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3600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49221" name="文本框 649220"/>
          <p:cNvSpPr txBox="1"/>
          <p:nvPr/>
        </p:nvSpPr>
        <p:spPr>
          <a:xfrm>
            <a:off x="878840" y="889635"/>
            <a:ext cx="37960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视觉（好看的）</a:t>
            </a:r>
            <a:r>
              <a:rPr lang="zh-CN" altLang="en-US" sz="3600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：</a:t>
            </a:r>
            <a:endParaRPr lang="zh-CN" altLang="en-US" sz="3600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uFillTx/>
              <a:latin typeface="楷体_GB2312" pitchFamily="49" charset="-122"/>
              <a:ea typeface="黑体" panose="0201060906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105" y="-889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合作探究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2240" y="2352040"/>
            <a:ext cx="736600" cy="21539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60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观察角度</a:t>
            </a:r>
            <a:endParaRPr lang="zh-CN" altLang="en-US" sz="3600">
              <a:solidFill>
                <a:srgbClr val="00B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78840" y="2291715"/>
            <a:ext cx="36169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听觉（好听的）：</a:t>
            </a:r>
            <a:endParaRPr lang="zh-CN" altLang="en-US" sz="36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黑体" panose="0201060906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78840" y="3750945"/>
            <a:ext cx="37960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触觉（好玩的）:</a:t>
            </a:r>
            <a:endParaRPr lang="zh-CN" altLang="en-US" sz="3600" dirty="0">
              <a:solidFill>
                <a:srgbClr val="FF0000"/>
              </a:solidFill>
              <a:uFill>
                <a:solidFill>
                  <a:srgbClr val="FF0000"/>
                </a:solidFill>
              </a:uFill>
              <a:ea typeface="黑体" panose="0201060906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78840" y="5504180"/>
            <a:ext cx="39471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味觉（好吃的）：</a:t>
            </a:r>
            <a:endParaRPr lang="zh-CN" altLang="en-US" sz="36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黑体" panose="0201060906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05535" y="889635"/>
            <a:ext cx="1095057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600" dirty="0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              </a:t>
            </a:r>
            <a:r>
              <a:rPr lang="zh-CN" altLang="en-US" sz="3600" dirty="0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碧绿的菜畦，光滑的石井栏，高大的皂荚树，紫红的桑椹，肥胖的黄蜂，轻捷的叫天子；</a:t>
            </a:r>
            <a:endParaRPr lang="zh-CN" altLang="en-US" sz="3600" dirty="0">
              <a:solidFill>
                <a:srgbClr val="7030A0"/>
              </a:solidFill>
              <a:effectLst>
                <a:outerShdw blurRad="38100" dist="38100" dir="2700000">
                  <a:srgbClr val="C0C0C0"/>
                </a:outerShdw>
              </a:effectLst>
              <a:uFillTx/>
              <a:latin typeface="楷体_GB2312" pitchFamily="49" charset="-122"/>
              <a:ea typeface="黑体" panose="0201060906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05535" y="2352040"/>
            <a:ext cx="1095057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600" dirty="0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              </a:t>
            </a:r>
            <a:r>
              <a:rPr lang="zh-CN" altLang="en-US" sz="3600" dirty="0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鸣蝉在树叶里长吟，油蛉在这里低唱，蟋蟀们在这里弹琴；</a:t>
            </a:r>
            <a:endParaRPr lang="zh-CN" altLang="en-US" sz="3600" dirty="0">
              <a:solidFill>
                <a:srgbClr val="7030A0"/>
              </a:solidFill>
              <a:effectLst>
                <a:outerShdw blurRad="38100" dist="38100" dir="2700000">
                  <a:srgbClr val="C0C0C0"/>
                </a:outerShdw>
              </a:effectLst>
              <a:uFillTx/>
              <a:latin typeface="楷体_GB2312" pitchFamily="49" charset="-122"/>
              <a:ea typeface="黑体" panose="0201060906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105535" y="3750945"/>
            <a:ext cx="1095057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  <a:buSzTx/>
              <a:buFontTx/>
            </a:pPr>
            <a:r>
              <a:rPr lang="en-US" altLang="zh-CN" sz="3600" dirty="0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              用手指按住它的脊梁，便会啪的一声，从后窍喷出一阵烟雾的斑蝥;可以拔起来的何首乌的臃肿的根；</a:t>
            </a:r>
            <a:endParaRPr lang="en-US" altLang="zh-CN" sz="3600" dirty="0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495800" y="5504180"/>
            <a:ext cx="66979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600" dirty="0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有又酸又甜的覆盆子，</a:t>
            </a:r>
            <a:r>
              <a:rPr lang="en-US" altLang="zh-CN" sz="3600" dirty="0">
                <a:solidFill>
                  <a:srgbClr val="7030A0"/>
                </a:solidFill>
                <a:uFillTx/>
                <a:ea typeface="黑体" panose="02010609060101010101" pitchFamily="2" charset="-122"/>
                <a:sym typeface="+mn-ea"/>
              </a:rPr>
              <a:t>有桑椹</a:t>
            </a:r>
            <a:r>
              <a:rPr lang="en-US" altLang="zh-CN" sz="3600" dirty="0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。</a:t>
            </a:r>
            <a:endParaRPr lang="en-US" altLang="zh-CN" sz="3600" dirty="0">
              <a:solidFill>
                <a:srgbClr val="7030A0"/>
              </a:solidFill>
              <a:effectLst>
                <a:outerShdw blurRad="38100" dist="38100" dir="2700000">
                  <a:srgbClr val="C0C0C0"/>
                </a:outerShdw>
              </a:effectLst>
              <a:uFillTx/>
              <a:latin typeface="楷体_GB2312" pitchFamily="49" charset="-122"/>
              <a:ea typeface="黑体" panose="0201060906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780030" y="6254750"/>
            <a:ext cx="65176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难怪百草园是儿童的乐园。</a:t>
            </a:r>
            <a:r>
              <a:rPr lang="zh-CN" altLang="en-US" sz="36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黑体" panose="02010609060101010101" pitchFamily="2" charset="-122"/>
              </a:rPr>
              <a:t> </a:t>
            </a:r>
            <a:endParaRPr lang="zh-CN" altLang="en-US" sz="36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4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4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4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4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6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 showMasterSp="0">
  <p:cSld>
    <p:spTree>
      <p:nvGrpSpPr>
        <p:cNvPr id="1" name=""/>
        <p:cNvGrpSpPr/>
        <p:nvPr/>
      </p:nvGrpSpPr>
      <p:grpSpPr/>
      <p:grpSp>
        <p:nvGrpSpPr>
          <p:cNvPr id="27651" name="组合 27650"/>
          <p:cNvGrpSpPr/>
          <p:nvPr/>
        </p:nvGrpSpPr>
        <p:grpSpPr>
          <a:xfrm>
            <a:off x="6934200" y="304800"/>
            <a:ext cx="76200" cy="1066800"/>
            <a:chOff x="3552" y="432"/>
            <a:chExt cx="48" cy="672"/>
          </a:xfrm>
        </p:grpSpPr>
        <p:sp>
          <p:nvSpPr>
            <p:cNvPr id="27652" name="直接连接符 27651"/>
            <p:cNvSpPr/>
            <p:nvPr/>
          </p:nvSpPr>
          <p:spPr>
            <a:xfrm>
              <a:off x="3552" y="432"/>
              <a:ext cx="0" cy="672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7653" name="直接连接符 27652"/>
            <p:cNvSpPr/>
            <p:nvPr/>
          </p:nvSpPr>
          <p:spPr>
            <a:xfrm>
              <a:off x="3600" y="432"/>
              <a:ext cx="0" cy="672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7654" name="组合 27653"/>
          <p:cNvGrpSpPr/>
          <p:nvPr/>
        </p:nvGrpSpPr>
        <p:grpSpPr>
          <a:xfrm>
            <a:off x="1690370" y="533400"/>
            <a:ext cx="4724400" cy="762000"/>
            <a:chOff x="432" y="666"/>
            <a:chExt cx="2976" cy="480"/>
          </a:xfrm>
        </p:grpSpPr>
        <p:sp>
          <p:nvSpPr>
            <p:cNvPr id="27655" name="文本框 27654"/>
            <p:cNvSpPr txBox="1"/>
            <p:nvPr/>
          </p:nvSpPr>
          <p:spPr>
            <a:xfrm>
              <a:off x="480" y="733"/>
              <a:ext cx="2880" cy="329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“</a:t>
              </a:r>
              <a:r>
                <a:rPr lang="zh-CN" altLang="en-US" sz="28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不必说 </a:t>
              </a:r>
              <a:r>
                <a:rPr lang="en-US" altLang="zh-CN" sz="28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……</a:t>
              </a:r>
              <a:r>
                <a:rPr lang="zh-CN" altLang="en-US" sz="28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也不必说</a:t>
              </a:r>
              <a:r>
                <a:rPr lang="en-US" altLang="zh-CN" sz="28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……”</a:t>
              </a:r>
              <a:endPara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27656" name="矩形 27655"/>
            <p:cNvSpPr/>
            <p:nvPr/>
          </p:nvSpPr>
          <p:spPr>
            <a:xfrm>
              <a:off x="432" y="666"/>
              <a:ext cx="2976" cy="480"/>
            </a:xfrm>
            <a:prstGeom prst="rect">
              <a:avLst/>
            </a:prstGeom>
            <a:noFill/>
            <a:ln w="57150" cap="flat" cmpd="sng">
              <a:solidFill>
                <a:srgbClr val="0099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7657" name="组合 27656"/>
          <p:cNvGrpSpPr/>
          <p:nvPr/>
        </p:nvGrpSpPr>
        <p:grpSpPr>
          <a:xfrm>
            <a:off x="7620000" y="387985"/>
            <a:ext cx="2057400" cy="763588"/>
            <a:chOff x="3744" y="480"/>
            <a:chExt cx="1296" cy="528"/>
          </a:xfrm>
        </p:grpSpPr>
        <p:sp>
          <p:nvSpPr>
            <p:cNvPr id="27658" name="矩形 27657"/>
            <p:cNvSpPr/>
            <p:nvPr/>
          </p:nvSpPr>
          <p:spPr>
            <a:xfrm>
              <a:off x="3744" y="480"/>
              <a:ext cx="1296" cy="528"/>
            </a:xfrm>
            <a:prstGeom prst="rect">
              <a:avLst/>
            </a:prstGeom>
            <a:noFill/>
            <a:ln w="57150" cap="flat" cmpd="sng">
              <a:solidFill>
                <a:srgbClr val="33996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7659" name="文本框 27658"/>
            <p:cNvSpPr txBox="1"/>
            <p:nvPr/>
          </p:nvSpPr>
          <p:spPr>
            <a:xfrm>
              <a:off x="3792" y="576"/>
              <a:ext cx="1200" cy="36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“</a:t>
              </a:r>
              <a:r>
                <a:rPr lang="zh-CN" altLang="en-US" sz="28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单是</a:t>
              </a:r>
              <a:r>
                <a:rPr lang="en-US" altLang="zh-CN" sz="28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……”</a:t>
              </a:r>
              <a:endParaRPr lang="en-US" altLang="zh-CN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7660" name="组合 27659"/>
          <p:cNvGrpSpPr/>
          <p:nvPr/>
        </p:nvGrpSpPr>
        <p:grpSpPr>
          <a:xfrm>
            <a:off x="3581400" y="1238250"/>
            <a:ext cx="4971415" cy="609600"/>
            <a:chOff x="1728" y="1008"/>
            <a:chExt cx="2544" cy="384"/>
          </a:xfrm>
        </p:grpSpPr>
        <p:sp>
          <p:nvSpPr>
            <p:cNvPr id="27661" name="直接连接符 27660"/>
            <p:cNvSpPr/>
            <p:nvPr/>
          </p:nvSpPr>
          <p:spPr>
            <a:xfrm>
              <a:off x="1728" y="1008"/>
              <a:ext cx="0" cy="384"/>
            </a:xfrm>
            <a:prstGeom prst="line">
              <a:avLst/>
            </a:prstGeom>
            <a:ln w="7620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27662" name="直接连接符 27661"/>
            <p:cNvSpPr/>
            <p:nvPr/>
          </p:nvSpPr>
          <p:spPr>
            <a:xfrm>
              <a:off x="4272" y="1008"/>
              <a:ext cx="0" cy="384"/>
            </a:xfrm>
            <a:prstGeom prst="line">
              <a:avLst/>
            </a:prstGeom>
            <a:ln w="7620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</p:grpSp>
      <p:sp>
        <p:nvSpPr>
          <p:cNvPr id="27663" name="圆角矩形 27662" descr="花束"/>
          <p:cNvSpPr/>
          <p:nvPr/>
        </p:nvSpPr>
        <p:spPr>
          <a:xfrm>
            <a:off x="2933700" y="1969770"/>
            <a:ext cx="1295400" cy="609600"/>
          </a:xfrm>
          <a:prstGeom prst="roundRect">
            <a:avLst>
              <a:gd name="adj" fmla="val 16667"/>
            </a:avLst>
          </a:prstGeom>
          <a:blipFill rotWithShape="0">
            <a:blip r:embed="rId1"/>
          </a:blipFill>
          <a:ln w="76200" cap="flat" cmpd="sng">
            <a:solidFill>
              <a:srgbClr val="FFCC00"/>
            </a:solidFill>
            <a:prstDash val="solid"/>
            <a:headEnd type="none" w="med" len="med"/>
            <a:tailEnd type="none" w="med" len="med"/>
          </a:ln>
        </p:spPr>
        <p:txBody>
          <a:bodyPr wrap="none" lIns="0" tIns="0" rIns="0" bIns="0" anchor="ctr"/>
          <a:p>
            <a:pPr algn="ctr"/>
            <a:r>
              <a:rPr lang="zh-CN" altLang="en-US" sz="3600" b="1" dirty="0">
                <a:latin typeface="Times New Roman" panose="02020603050405020304" pitchFamily="18" charset="0"/>
                <a:ea typeface="隶书" pitchFamily="49" charset="-122"/>
              </a:rPr>
              <a:t>整体</a:t>
            </a:r>
            <a:endParaRPr lang="zh-CN" altLang="en-US" sz="3600" b="1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7664" name="圆角矩形 27663" descr="花束"/>
          <p:cNvSpPr/>
          <p:nvPr/>
        </p:nvSpPr>
        <p:spPr>
          <a:xfrm>
            <a:off x="8096250" y="1969770"/>
            <a:ext cx="1295400" cy="609600"/>
          </a:xfrm>
          <a:prstGeom prst="roundRect">
            <a:avLst>
              <a:gd name="adj" fmla="val 16667"/>
            </a:avLst>
          </a:prstGeom>
          <a:blipFill rotWithShape="0">
            <a:blip r:embed="rId1"/>
          </a:blipFill>
          <a:ln w="76200" cap="flat" cmpd="sng">
            <a:solidFill>
              <a:srgbClr val="FFCC00"/>
            </a:solidFill>
            <a:prstDash val="solid"/>
            <a:headEnd type="none" w="med" len="med"/>
            <a:tailEnd type="none" w="med" len="med"/>
          </a:ln>
        </p:spPr>
        <p:txBody>
          <a:bodyPr wrap="none" lIns="0" tIns="0" rIns="0" bIns="0" anchor="ctr"/>
          <a:p>
            <a:pPr algn="ctr"/>
            <a:r>
              <a:rPr lang="zh-CN" altLang="en-US" sz="3600" b="1" dirty="0">
                <a:latin typeface="Times New Roman" panose="02020603050405020304" pitchFamily="18" charset="0"/>
                <a:ea typeface="隶书" pitchFamily="49" charset="-122"/>
              </a:rPr>
              <a:t>局部</a:t>
            </a:r>
            <a:endParaRPr lang="zh-CN" altLang="en-US" sz="3600" b="1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7665" name="直接连接符 27664"/>
          <p:cNvSpPr/>
          <p:nvPr/>
        </p:nvSpPr>
        <p:spPr>
          <a:xfrm flipV="1">
            <a:off x="4696460" y="2372360"/>
            <a:ext cx="3152140" cy="18415"/>
          </a:xfrm>
          <a:prstGeom prst="line">
            <a:avLst/>
          </a:prstGeom>
          <a:ln w="76200" cap="flat" cmpd="tri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7666" name="文本框 27665"/>
          <p:cNvSpPr txBox="1"/>
          <p:nvPr/>
        </p:nvSpPr>
        <p:spPr>
          <a:xfrm>
            <a:off x="5257800" y="1746885"/>
            <a:ext cx="1752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写作顺序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7667" name="文本框 27666"/>
          <p:cNvSpPr txBox="1"/>
          <p:nvPr/>
        </p:nvSpPr>
        <p:spPr>
          <a:xfrm>
            <a:off x="2143760" y="3352165"/>
            <a:ext cx="1295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先静物</a:t>
            </a:r>
            <a:endParaRPr lang="zh-CN" altLang="en-US" sz="28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68" name="文本框 27667"/>
          <p:cNvSpPr txBox="1"/>
          <p:nvPr/>
        </p:nvSpPr>
        <p:spPr>
          <a:xfrm>
            <a:off x="3829050" y="3352165"/>
            <a:ext cx="1295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后动物</a:t>
            </a:r>
            <a:endParaRPr lang="zh-CN" altLang="en-US" sz="28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69" name="文本框 27668"/>
          <p:cNvSpPr txBox="1"/>
          <p:nvPr/>
        </p:nvSpPr>
        <p:spPr>
          <a:xfrm>
            <a:off x="7067550" y="3352165"/>
            <a:ext cx="1295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先动物</a:t>
            </a:r>
            <a:endParaRPr lang="zh-CN" altLang="en-US" sz="28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70" name="文本框 27669"/>
          <p:cNvSpPr txBox="1"/>
          <p:nvPr/>
        </p:nvSpPr>
        <p:spPr>
          <a:xfrm>
            <a:off x="8724900" y="3352165"/>
            <a:ext cx="1371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后静物</a:t>
            </a:r>
            <a:endParaRPr lang="zh-CN" altLang="en-US" sz="28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71" name="文本框 27670"/>
          <p:cNvSpPr txBox="1"/>
          <p:nvPr/>
        </p:nvSpPr>
        <p:spPr>
          <a:xfrm>
            <a:off x="2372360" y="3962400"/>
            <a:ext cx="1066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菜畦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27672" name="文本框 27671"/>
          <p:cNvSpPr txBox="1"/>
          <p:nvPr/>
        </p:nvSpPr>
        <p:spPr>
          <a:xfrm>
            <a:off x="2286000" y="4484370"/>
            <a:ext cx="1295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石井栏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27673" name="文本框 27672"/>
          <p:cNvSpPr txBox="1"/>
          <p:nvPr/>
        </p:nvSpPr>
        <p:spPr>
          <a:xfrm>
            <a:off x="2286000" y="4964430"/>
            <a:ext cx="1295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皂荚树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27674" name="文本框 27673"/>
          <p:cNvSpPr txBox="1"/>
          <p:nvPr/>
        </p:nvSpPr>
        <p:spPr>
          <a:xfrm>
            <a:off x="2458085" y="5500370"/>
            <a:ext cx="1295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桑葚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27675" name="文本框 27674"/>
          <p:cNvSpPr txBox="1"/>
          <p:nvPr/>
        </p:nvSpPr>
        <p:spPr>
          <a:xfrm>
            <a:off x="4057650" y="3962400"/>
            <a:ext cx="1066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鸣蝉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27676" name="文本框 27675"/>
          <p:cNvSpPr txBox="1"/>
          <p:nvPr/>
        </p:nvSpPr>
        <p:spPr>
          <a:xfrm>
            <a:off x="3962400" y="5398770"/>
            <a:ext cx="1295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叫天子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27677" name="文本框 27676"/>
          <p:cNvSpPr txBox="1"/>
          <p:nvPr/>
        </p:nvSpPr>
        <p:spPr>
          <a:xfrm>
            <a:off x="4057650" y="4702175"/>
            <a:ext cx="1066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黄蜂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27678" name="文本框 27677"/>
          <p:cNvSpPr txBox="1"/>
          <p:nvPr/>
        </p:nvSpPr>
        <p:spPr>
          <a:xfrm>
            <a:off x="7181850" y="3948430"/>
            <a:ext cx="1066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油蛉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27679" name="文本框 27678"/>
          <p:cNvSpPr txBox="1"/>
          <p:nvPr/>
        </p:nvSpPr>
        <p:spPr>
          <a:xfrm>
            <a:off x="7181850" y="4470400"/>
            <a:ext cx="1066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蟋蟀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27680" name="文本框 27679"/>
          <p:cNvSpPr txBox="1"/>
          <p:nvPr/>
        </p:nvSpPr>
        <p:spPr>
          <a:xfrm>
            <a:off x="7181850" y="5006340"/>
            <a:ext cx="1066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蜈蚣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27681" name="文本框 27680"/>
          <p:cNvSpPr txBox="1"/>
          <p:nvPr/>
        </p:nvSpPr>
        <p:spPr>
          <a:xfrm>
            <a:off x="7181850" y="5528310"/>
            <a:ext cx="1066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斑蝥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27682" name="文本框 27681"/>
          <p:cNvSpPr txBox="1"/>
          <p:nvPr/>
        </p:nvSpPr>
        <p:spPr>
          <a:xfrm>
            <a:off x="8724900" y="3948430"/>
            <a:ext cx="2514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何首乌和木莲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27683" name="文本框 27682"/>
          <p:cNvSpPr txBox="1"/>
          <p:nvPr/>
        </p:nvSpPr>
        <p:spPr>
          <a:xfrm>
            <a:off x="8782050" y="4564380"/>
            <a:ext cx="1752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覆盆子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27687" name="矩形 27686"/>
          <p:cNvSpPr/>
          <p:nvPr/>
        </p:nvSpPr>
        <p:spPr>
          <a:xfrm>
            <a:off x="2590800" y="1371600"/>
            <a:ext cx="1744980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15000">
                <a:latin typeface="Times New Roman" panose="02020603050405020304" pitchFamily="18" charset="0"/>
              </a:rPr>
              <a:t>︷</a:t>
            </a:r>
            <a:endParaRPr lang="zh-CN" altLang="en-US" sz="15000">
              <a:latin typeface="Times New Roman" panose="02020603050405020304" pitchFamily="18" charset="0"/>
            </a:endParaRPr>
          </a:p>
        </p:txBody>
      </p:sp>
      <p:sp>
        <p:nvSpPr>
          <p:cNvPr id="27688" name="矩形 27687"/>
          <p:cNvSpPr/>
          <p:nvPr/>
        </p:nvSpPr>
        <p:spPr>
          <a:xfrm>
            <a:off x="7553960" y="1295400"/>
            <a:ext cx="1997075" cy="2399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15000" dirty="0">
                <a:latin typeface="Times New Roman" panose="02020603050405020304" pitchFamily="18" charset="0"/>
              </a:rPr>
              <a:t>︷</a:t>
            </a:r>
            <a:endParaRPr lang="zh-CN" altLang="en-US" sz="15000" dirty="0">
              <a:latin typeface="Times New Roman" panose="02020603050405020304" pitchFamily="18" charset="0"/>
            </a:endParaRPr>
          </a:p>
        </p:txBody>
      </p:sp>
      <p:sp>
        <p:nvSpPr>
          <p:cNvPr id="2" name="直接连接符 1"/>
          <p:cNvSpPr/>
          <p:nvPr/>
        </p:nvSpPr>
        <p:spPr>
          <a:xfrm rot="5040000">
            <a:off x="1120775" y="4895850"/>
            <a:ext cx="1132205" cy="132715"/>
          </a:xfrm>
          <a:prstGeom prst="line">
            <a:avLst/>
          </a:prstGeom>
          <a:ln w="76200" cap="flat" cmpd="tri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" name="文本框 2"/>
          <p:cNvSpPr txBox="1"/>
          <p:nvPr/>
        </p:nvSpPr>
        <p:spPr>
          <a:xfrm>
            <a:off x="1409700" y="3962400"/>
            <a:ext cx="6197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低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91760" y="5486400"/>
            <a:ext cx="6197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低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09700" y="5528310"/>
            <a:ext cx="6197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高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24450" y="3948430"/>
            <a:ext cx="6197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高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rot="16200000">
            <a:off x="10807700" y="2673985"/>
            <a:ext cx="675005" cy="172466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r>
              <a:rPr lang="zh-CN" altLang="en-US" sz="3200">
                <a:solidFill>
                  <a:srgbClr val="0000FF"/>
                </a:solidFill>
                <a:uFillTx/>
              </a:rPr>
              <a:t>动静结合</a:t>
            </a:r>
            <a:endParaRPr lang="zh-CN" altLang="en-US" sz="3200">
              <a:solidFill>
                <a:srgbClr val="0000FF"/>
              </a:solidFill>
              <a:uFillTx/>
            </a:endParaRPr>
          </a:p>
        </p:txBody>
      </p:sp>
      <p:sp>
        <p:nvSpPr>
          <p:cNvPr id="9" name="直接连接符 8"/>
          <p:cNvSpPr/>
          <p:nvPr/>
        </p:nvSpPr>
        <p:spPr>
          <a:xfrm rot="5400000">
            <a:off x="4881880" y="4950460"/>
            <a:ext cx="1103630" cy="22225"/>
          </a:xfrm>
          <a:prstGeom prst="line">
            <a:avLst/>
          </a:prstGeom>
          <a:ln w="76200" cap="flat" cmpd="tri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1" name="文本框 10"/>
          <p:cNvSpPr txBox="1"/>
          <p:nvPr/>
        </p:nvSpPr>
        <p:spPr>
          <a:xfrm>
            <a:off x="956945" y="4304030"/>
            <a:ext cx="551815" cy="131572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r>
              <a:rPr lang="zh-CN" altLang="en-US"/>
              <a:t>写景顺序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534660" y="4305300"/>
            <a:ext cx="551815" cy="131572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r>
              <a:rPr lang="zh-CN" altLang="en-US"/>
              <a:t>写景顺序</a:t>
            </a:r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1325880" y="6143625"/>
            <a:ext cx="8703310" cy="668655"/>
            <a:chOff x="432" y="528"/>
            <a:chExt cx="5974" cy="480"/>
          </a:xfrm>
        </p:grpSpPr>
        <p:sp>
          <p:nvSpPr>
            <p:cNvPr id="14" name="文本框 13"/>
            <p:cNvSpPr txBox="1"/>
            <p:nvPr/>
          </p:nvSpPr>
          <p:spPr>
            <a:xfrm>
              <a:off x="432" y="586"/>
              <a:ext cx="5974" cy="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spcBef>
                  <a:spcPct val="50000"/>
                </a:spcBef>
              </a:pPr>
              <a:r>
                <a:rPr lang="zh-CN" sz="28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从季节上看，景物有春天的、有夏天的、有秋天的</a:t>
              </a:r>
              <a:endParaRPr 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32" y="528"/>
              <a:ext cx="5489" cy="480"/>
            </a:xfrm>
            <a:prstGeom prst="rect">
              <a:avLst/>
            </a:prstGeom>
            <a:noFill/>
            <a:ln w="57150" cap="flat" cmpd="sng">
              <a:solidFill>
                <a:srgbClr val="0099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78105" y="-889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合作探究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7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7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27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27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27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0" dur="500"/>
                                        <p:tgtEl>
                                          <p:spTgt spid="27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27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0" dur="500"/>
                                        <p:tgtEl>
                                          <p:spTgt spid="27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5" dur="500"/>
                                        <p:tgtEl>
                                          <p:spTgt spid="27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0" dur="500"/>
                                        <p:tgtEl>
                                          <p:spTgt spid="27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/>
                                        <p:tgtEl>
                                          <p:spTgt spid="27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0" dur="500"/>
                                        <p:tgtEl>
                                          <p:spTgt spid="27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5" dur="500"/>
                                        <p:tgtEl>
                                          <p:spTgt spid="27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0" dur="500"/>
                                        <p:tgtEl>
                                          <p:spTgt spid="27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5" dur="500"/>
                                        <p:tgtEl>
                                          <p:spTgt spid="27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0" dur="500"/>
                                        <p:tgtEl>
                                          <p:spTgt spid="27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5" dur="500"/>
                                        <p:tgtEl>
                                          <p:spTgt spid="27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0" dur="500"/>
                                        <p:tgtEl>
                                          <p:spTgt spid="27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5" dur="500"/>
                                        <p:tgtEl>
                                          <p:spTgt spid="27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3" grpId="0" bldLvl="0" animBg="1"/>
      <p:bldP spid="27664" grpId="0" bldLvl="0" animBg="1"/>
      <p:bldP spid="27666" grpId="0"/>
      <p:bldP spid="27667" grpId="0"/>
      <p:bldP spid="27668" grpId="0"/>
      <p:bldP spid="27669" grpId="0"/>
      <p:bldP spid="27670" grpId="0"/>
      <p:bldP spid="27671" grpId="0"/>
      <p:bldP spid="27672" grpId="0"/>
      <p:bldP spid="27673" grpId="0"/>
      <p:bldP spid="27674" grpId="0"/>
      <p:bldP spid="27675" grpId="0"/>
      <p:bldP spid="27676" grpId="0"/>
      <p:bldP spid="27677" grpId="0"/>
      <p:bldP spid="27678" grpId="0"/>
      <p:bldP spid="27679" grpId="0"/>
      <p:bldP spid="27680" grpId="0"/>
      <p:bldP spid="27681" grpId="0"/>
      <p:bldP spid="27682" grpId="0"/>
      <p:bldP spid="27683" grpId="0"/>
      <p:bldP spid="27687" grpId="0"/>
      <p:bldP spid="27688" grpId="0"/>
      <p:bldP spid="3" grpId="0"/>
      <p:bldP spid="4" grpId="0"/>
      <p:bldP spid="5" grpId="0"/>
      <p:bldP spid="6" grpId="0"/>
      <p:bldP spid="11" grpId="0"/>
      <p:bldP spid="12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62146" name="矩形 262145"/>
          <p:cNvSpPr/>
          <p:nvPr/>
        </p:nvSpPr>
        <p:spPr>
          <a:xfrm>
            <a:off x="5151120" y="1007745"/>
            <a:ext cx="6273800" cy="51873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3600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    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鲁迅（</a:t>
            </a:r>
            <a:r>
              <a:rPr lang="en-US" altLang="zh-CN" sz="360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1881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～</a:t>
            </a:r>
            <a:r>
              <a:rPr lang="en-US" altLang="zh-CN" sz="360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1936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）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原名周树人，字豫才</a:t>
            </a:r>
            <a:r>
              <a:rPr lang="zh-CN" altLang="en-US" sz="3600" dirty="0">
                <a:solidFill>
                  <a:srgbClr val="0000FF"/>
                </a:solidFill>
                <a:latin typeface="楷体_GB2312" pitchFamily="49" charset="-122"/>
                <a:ea typeface="黑体" panose="02010609060101010101" pitchFamily="2" charset="-122"/>
              </a:rPr>
              <a:t>，浙江绍兴人，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中国现代伟大的文学家、思想家、革命家。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中国现代文学的奠基人。</a:t>
            </a:r>
            <a:endParaRPr lang="zh-CN" altLang="en-US" sz="3600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  <a:sym typeface="+mn-ea"/>
            </a:endParaRPr>
          </a:p>
          <a:p>
            <a: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600" dirty="0">
                <a:solidFill>
                  <a:srgbClr val="0000FF"/>
                </a:solidFill>
                <a:latin typeface="楷体_GB2312" pitchFamily="49" charset="-122"/>
                <a:ea typeface="黑体" panose="02010609060101010101" pitchFamily="2" charset="-122"/>
              </a:rPr>
              <a:t>    主要作品有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小说集《呐喊》《彷徨》，散文集《朝花夕拾》。散文诗集《野草》</a:t>
            </a:r>
            <a:r>
              <a:rPr lang="zh-CN" altLang="en-US" sz="3600" dirty="0">
                <a:solidFill>
                  <a:srgbClr val="0000FF"/>
                </a:solidFill>
                <a:latin typeface="楷体_GB2312" pitchFamily="49" charset="-122"/>
                <a:ea typeface="黑体" panose="02010609060101010101" pitchFamily="2" charset="-122"/>
              </a:rPr>
              <a:t>，杂文集</a:t>
            </a:r>
            <a:r>
              <a:rPr lang="en-US" altLang="zh-CN" sz="3600" dirty="0">
                <a:solidFill>
                  <a:srgbClr val="0000FF"/>
                </a:solidFill>
                <a:latin typeface="楷体_GB2312" pitchFamily="49" charset="-122"/>
                <a:ea typeface="黑体" panose="02010609060101010101" pitchFamily="2" charset="-122"/>
              </a:rPr>
              <a:t>《</a:t>
            </a:r>
            <a:r>
              <a:rPr lang="zh-CN" altLang="en-US" sz="3600" dirty="0">
                <a:solidFill>
                  <a:srgbClr val="0000FF"/>
                </a:solidFill>
                <a:latin typeface="楷体_GB2312" pitchFamily="49" charset="-122"/>
                <a:ea typeface="黑体" panose="02010609060101010101" pitchFamily="2" charset="-122"/>
              </a:rPr>
              <a:t>坟</a:t>
            </a:r>
            <a:r>
              <a:rPr lang="en-US" altLang="zh-CN" sz="3600" dirty="0">
                <a:solidFill>
                  <a:srgbClr val="0000FF"/>
                </a:solidFill>
                <a:latin typeface="楷体_GB2312" pitchFamily="49" charset="-122"/>
                <a:ea typeface="黑体" panose="02010609060101010101" pitchFamily="2" charset="-122"/>
              </a:rPr>
              <a:t>》《</a:t>
            </a:r>
            <a:r>
              <a:rPr lang="zh-CN" altLang="en-US" sz="3600" dirty="0">
                <a:solidFill>
                  <a:srgbClr val="0000FF"/>
                </a:solidFill>
                <a:latin typeface="楷体_GB2312" pitchFamily="49" charset="-122"/>
                <a:ea typeface="黑体" panose="02010609060101010101" pitchFamily="2" charset="-122"/>
              </a:rPr>
              <a:t>二心集</a:t>
            </a:r>
            <a:r>
              <a:rPr lang="en-US" altLang="zh-CN" sz="3600" dirty="0">
                <a:solidFill>
                  <a:srgbClr val="0000FF"/>
                </a:solidFill>
                <a:latin typeface="楷体_GB2312" pitchFamily="49" charset="-122"/>
                <a:ea typeface="黑体" panose="02010609060101010101" pitchFamily="2" charset="-122"/>
              </a:rPr>
              <a:t>》</a:t>
            </a:r>
            <a:r>
              <a:rPr lang="zh-CN" altLang="en-US" sz="3600" dirty="0">
                <a:solidFill>
                  <a:srgbClr val="0000FF"/>
                </a:solidFill>
                <a:latin typeface="楷体_GB2312" pitchFamily="49" charset="-122"/>
                <a:ea typeface="黑体" panose="02010609060101010101" pitchFamily="2" charset="-122"/>
              </a:rPr>
              <a:t>。</a:t>
            </a:r>
            <a:endParaRPr lang="zh-CN" altLang="en-US" sz="3600" b="0" dirty="0">
              <a:solidFill>
                <a:srgbClr val="0000FF"/>
              </a:solidFill>
              <a:latin typeface="楷体_GB2312" pitchFamily="49" charset="-122"/>
              <a:ea typeface="黑体" panose="02010609060101010101" pitchFamily="2" charset="-122"/>
            </a:endParaRPr>
          </a:p>
        </p:txBody>
      </p:sp>
      <p:pic>
        <p:nvPicPr>
          <p:cNvPr id="262149" name="图片 262148" descr="鲁迅画像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155" y="1606550"/>
            <a:ext cx="4200525" cy="50298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78105" y="-889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作家作品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2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2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2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62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214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42" name="矩形 120835"/>
          <p:cNvSpPr/>
          <p:nvPr/>
        </p:nvSpPr>
        <p:spPr>
          <a:xfrm>
            <a:off x="2807335" y="327978"/>
            <a:ext cx="6970395" cy="5892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eaLnBrk="1" hangingPunct="1">
              <a:lnSpc>
                <a:spcPct val="90000"/>
              </a:lnSpc>
              <a:buFont typeface="Wingdings" panose="05000000000000000000" charset="0"/>
              <a:buChar char="u"/>
            </a:pPr>
            <a:r>
              <a:rPr lang="zh-CN" altLang="en-US" sz="3600" dirty="0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体会景物描写层次鲜明的写法。</a:t>
            </a:r>
            <a:r>
              <a:rPr lang="zh-CN" altLang="en-US" sz="3600" dirty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36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49221" name="文本框 649220"/>
          <p:cNvSpPr txBox="1"/>
          <p:nvPr/>
        </p:nvSpPr>
        <p:spPr>
          <a:xfrm>
            <a:off x="1580515" y="1285875"/>
            <a:ext cx="966978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atinLnBrk="1">
              <a:lnSpc>
                <a:spcPct val="150000"/>
              </a:lnSpc>
              <a:spcBef>
                <a:spcPts val="0"/>
              </a:spcBef>
              <a:buClr>
                <a:schemeClr val="bg1"/>
              </a:buClr>
            </a:pPr>
            <a:r>
              <a:rPr lang="zh-CN" altLang="en-US" sz="36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6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lang="en-US" altLang="zh-CN" sz="36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不必说</a:t>
            </a:r>
            <a:r>
              <a:rPr lang="en-US" altLang="zh-CN" sz="36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侧重于事物</a:t>
            </a:r>
            <a:r>
              <a:rPr sz="3600" dirty="0"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的</a:t>
            </a:r>
            <a:r>
              <a:rPr sz="3600" dirty="0">
                <a:solidFill>
                  <a:srgbClr val="2719DD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________</a:t>
            </a:r>
            <a:endParaRPr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atinLnBrk="1">
              <a:lnSpc>
                <a:spcPct val="150000"/>
              </a:lnSpc>
              <a:spcBef>
                <a:spcPts val="0"/>
              </a:spcBef>
              <a:buClr>
                <a:schemeClr val="bg1"/>
              </a:buClr>
            </a:pPr>
            <a:r>
              <a:rPr lang="zh-CN" altLang="en-US" sz="36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描写，其描写顺序是</a:t>
            </a:r>
            <a:r>
              <a:rPr sz="3600" dirty="0">
                <a:solidFill>
                  <a:srgbClr val="2719DD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______</a:t>
            </a:r>
            <a:r>
              <a:rPr sz="3600" dirty="0">
                <a:solidFill>
                  <a:srgbClr val="2719DD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___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</a:t>
            </a:r>
            <a:endParaRPr lang="zh-CN" altLang="en-US" sz="3600" u="heavy" dirty="0">
              <a:solidFill>
                <a:srgbClr val="0000FF"/>
              </a:solidFill>
              <a:uFill>
                <a:solidFill>
                  <a:schemeClr val="bg1"/>
                </a:solidFill>
              </a:u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latinLnBrk="1">
              <a:lnSpc>
                <a:spcPct val="150000"/>
              </a:lnSpc>
              <a:spcBef>
                <a:spcPts val="0"/>
              </a:spcBef>
              <a:buClr>
                <a:schemeClr val="bg1"/>
              </a:buClr>
            </a:pPr>
            <a:r>
              <a:rPr lang="zh-CN" altLang="en-US" sz="3600" dirty="0"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dirty="0"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sz="3600" dirty="0"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lang="en-US" altLang="zh-CN" sz="36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“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也不必说</a:t>
            </a:r>
            <a:r>
              <a:rPr lang="en-US" altLang="zh-CN" sz="36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”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侧重于事物</a:t>
            </a:r>
            <a:r>
              <a:rPr sz="3600" dirty="0"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的</a:t>
            </a:r>
            <a:r>
              <a:rPr sz="3600" dirty="0">
                <a:solidFill>
                  <a:srgbClr val="2719DD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________</a:t>
            </a:r>
            <a:endParaRPr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atinLnBrk="1">
              <a:lnSpc>
                <a:spcPct val="150000"/>
              </a:lnSpc>
              <a:spcBef>
                <a:spcPts val="0"/>
              </a:spcBef>
              <a:buClr>
                <a:schemeClr val="bg1"/>
              </a:buClr>
            </a:pPr>
            <a:r>
              <a:rPr lang="zh-CN" altLang="en-US" sz="36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描写，其描写顺序是</a:t>
            </a:r>
            <a:r>
              <a:rPr sz="3600" dirty="0">
                <a:solidFill>
                  <a:srgbClr val="2719DD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____</a:t>
            </a:r>
            <a:r>
              <a:rPr sz="3600" dirty="0">
                <a:solidFill>
                  <a:srgbClr val="2719DD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_____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</a:t>
            </a:r>
            <a:r>
              <a:rPr lang="zh-CN" altLang="en-US" sz="3600" u="heavy" dirty="0">
                <a:solidFill>
                  <a:srgbClr val="0000FF"/>
                </a:solidFill>
                <a:uFill>
                  <a:solidFill>
                    <a:schemeClr val="bg1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</a:t>
            </a:r>
            <a:endParaRPr lang="zh-CN" altLang="en-US" sz="3600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latinLnBrk="1">
              <a:lnSpc>
                <a:spcPct val="150000"/>
              </a:lnSpc>
              <a:spcBef>
                <a:spcPts val="0"/>
              </a:spcBef>
              <a:buClr>
                <a:schemeClr val="bg1"/>
              </a:buClr>
            </a:pPr>
            <a:r>
              <a:rPr lang="zh-CN" altLang="en-US" sz="3600" dirty="0"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dirty="0"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3</a:t>
            </a:r>
            <a:r>
              <a:rPr lang="zh-CN" altLang="en-US" sz="3600" dirty="0"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lang="zh-CN" altLang="en-US" sz="36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这两个</a:t>
            </a:r>
            <a:r>
              <a:rPr lang="en-US" altLang="zh-CN" sz="36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“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不必说</a:t>
            </a:r>
            <a:r>
              <a:rPr lang="en-US" altLang="zh-CN" sz="36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”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是对百草园的</a:t>
            </a:r>
            <a:r>
              <a:rPr sz="3600" dirty="0">
                <a:solidFill>
                  <a:srgbClr val="2719DD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___</a:t>
            </a:r>
            <a:r>
              <a:rPr sz="3600" dirty="0">
                <a:solidFill>
                  <a:srgbClr val="2719DD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______</a:t>
            </a:r>
            <a:r>
              <a:rPr lang="en-US" altLang="zh-CN" sz="36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“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单是</a:t>
            </a:r>
            <a:r>
              <a:rPr lang="en-US" altLang="zh-CN" sz="36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”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则是</a:t>
            </a:r>
            <a:r>
              <a:rPr sz="3600" dirty="0">
                <a:solidFill>
                  <a:srgbClr val="2719DD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________</a:t>
            </a:r>
            <a:r>
              <a:rPr sz="3600" dirty="0">
                <a:solidFill>
                  <a:srgbClr val="2719DD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_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</a:t>
            </a:r>
            <a:r>
              <a:rPr lang="zh-CN" altLang="en-US" sz="3600" u="heavy" dirty="0">
                <a:solidFill>
                  <a:srgbClr val="0000FF"/>
                </a:solidFill>
                <a:uFill>
                  <a:solidFill>
                    <a:schemeClr val="bg1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3600" u="heavy" dirty="0">
                <a:solidFill>
                  <a:srgbClr val="0000FF"/>
                </a:solidFill>
                <a:uFill>
                  <a:solidFill>
                    <a:schemeClr val="bg1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 </a:t>
            </a:r>
            <a:r>
              <a:rPr lang="zh-CN" altLang="en-US" sz="3600" u="heavy" dirty="0">
                <a:solidFill>
                  <a:srgbClr val="0000FF"/>
                </a:solidFill>
                <a:uFill>
                  <a:solidFill>
                    <a:schemeClr val="bg1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endParaRPr lang="zh-CN" altLang="en-US" sz="3600" u="heavy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uFill>
                <a:solidFill>
                  <a:schemeClr val="bg1"/>
                </a:solidFill>
              </a:u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02930" y="1391285"/>
            <a:ext cx="11010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静态</a:t>
            </a:r>
            <a:endParaRPr lang="zh-CN" altLang="en-US" sz="3600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58530" y="3089275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3600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动态</a:t>
            </a:r>
            <a:endParaRPr lang="zh-CN" altLang="en-US" sz="3600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51525" y="2268220"/>
            <a:ext cx="18161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3600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由低到高</a:t>
            </a:r>
            <a:endParaRPr lang="zh-CN" altLang="en-US" sz="3600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51525" y="3923030"/>
            <a:ext cx="18161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3600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由高到低</a:t>
            </a:r>
            <a:endParaRPr lang="zh-CN" altLang="en-US" sz="3600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197340" y="4725670"/>
            <a:ext cx="18161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3600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整体描写</a:t>
            </a:r>
            <a:endParaRPr lang="zh-CN" altLang="en-US" sz="3600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68215" y="5600065"/>
            <a:ext cx="18161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3600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局部描写</a:t>
            </a:r>
            <a:endParaRPr lang="zh-CN" altLang="en-US" sz="3600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309985" y="1837055"/>
            <a:ext cx="675005" cy="172466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r>
              <a:rPr lang="zh-CN" altLang="en-US" sz="3200">
                <a:solidFill>
                  <a:schemeClr val="bg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动静结合</a:t>
            </a:r>
            <a:endParaRPr lang="zh-CN" altLang="en-US" sz="3200">
              <a:solidFill>
                <a:schemeClr val="bg1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8105" y="-889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合作探究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78460" y="2455545"/>
            <a:ext cx="736600" cy="21539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60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写景顺序</a:t>
            </a:r>
            <a:endParaRPr lang="zh-CN" altLang="en-US" sz="3600">
              <a:solidFill>
                <a:srgbClr val="00B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" grpId="0"/>
      <p:bldP spid="5" grpId="0"/>
      <p:bldP spid="6" grpId="0"/>
      <p:bldP spid="7" grpId="0"/>
      <p:bldP spid="9" grpId="0"/>
      <p:bldP spid="1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6866" name="图片 165892" descr="a6c7d71711b15e1ac93d6d87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1605" y="285115"/>
            <a:ext cx="3557270" cy="34315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7" name="文本框 165893"/>
          <p:cNvSpPr txBox="1"/>
          <p:nvPr/>
        </p:nvSpPr>
        <p:spPr>
          <a:xfrm>
            <a:off x="2566988" y="3716338"/>
            <a:ext cx="3671887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油蛉在这里低唱</a:t>
            </a:r>
            <a:endParaRPr lang="zh-CN" altLang="en-US" sz="3600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6868" name="图片 165895" descr="d089b986b7f9572d66096e26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6505" y="89535"/>
            <a:ext cx="3878580" cy="34905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9" name="文本框 165896"/>
          <p:cNvSpPr txBox="1"/>
          <p:nvPr/>
        </p:nvSpPr>
        <p:spPr>
          <a:xfrm>
            <a:off x="6240780" y="3716655"/>
            <a:ext cx="41529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36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蟋蟀们在这里弹琴</a:t>
            </a:r>
            <a:endParaRPr lang="zh-CN" altLang="en-US" sz="3600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6870" name="矩形 165897"/>
          <p:cNvSpPr/>
          <p:nvPr/>
        </p:nvSpPr>
        <p:spPr>
          <a:xfrm>
            <a:off x="2122805" y="4446270"/>
            <a:ext cx="909637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en-US" altLang="zh-CN" sz="3600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“</a:t>
            </a:r>
            <a:r>
              <a:rPr lang="zh-CN" altLang="en-US" sz="3600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低唱”和“弹琴”，使用了拟人的修辞手法，把油蛉、蟋蟀们人格化了，生动形象地描写了昆虫们发出的声音悦耳动听，写出了百草园的无限乐趣，表达喜爱之情。</a:t>
            </a:r>
            <a:endParaRPr lang="zh-CN" altLang="en-US" sz="3600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7665" name="直接连接符 27664"/>
          <p:cNvSpPr/>
          <p:nvPr/>
        </p:nvSpPr>
        <p:spPr>
          <a:xfrm rot="1860000" flipV="1">
            <a:off x="1214755" y="3739515"/>
            <a:ext cx="972820" cy="18415"/>
          </a:xfrm>
          <a:prstGeom prst="line">
            <a:avLst/>
          </a:prstGeom>
          <a:ln w="76200" cap="flat" cmpd="tri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0" name="文本框 9"/>
          <p:cNvSpPr txBox="1"/>
          <p:nvPr/>
        </p:nvSpPr>
        <p:spPr>
          <a:xfrm>
            <a:off x="78105" y="-889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合作探究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16865" y="2455545"/>
            <a:ext cx="798195" cy="21539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400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修 辞</a:t>
            </a:r>
            <a:endParaRPr lang="zh-CN" altLang="en-US" sz="4000">
              <a:solidFill>
                <a:srgbClr val="00B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0" grpId="0"/>
      <p:bldP spid="15" grpId="0"/>
      <p:bldP spid="36867" grpId="0"/>
      <p:bldP spid="3686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43" name="矩形 163842"/>
          <p:cNvSpPr/>
          <p:nvPr/>
        </p:nvSpPr>
        <p:spPr>
          <a:xfrm>
            <a:off x="1524635" y="697548"/>
            <a:ext cx="8964613" cy="324008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100000"/>
              </a:lnSpc>
              <a:spcBef>
                <a:spcPts val="0"/>
              </a:spcBef>
            </a:pPr>
            <a:r>
              <a:rPr lang="en-US" altLang="zh-CN" sz="4000" b="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“</a:t>
            </a:r>
            <a:r>
              <a:rPr lang="zh-CN" altLang="en-US" sz="3600" b="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也不必说鸣蝉在树叶里长吟，肥胖的黄蜂伏在菜花上，轻捷的叫天子（云雀）忽然从草间直窜向云霄里去了。</a:t>
            </a:r>
            <a:r>
              <a:rPr lang="en-US" altLang="zh-CN" sz="3600" b="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br>
              <a:rPr lang="zh-CN" altLang="en-US" sz="3600" b="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600" b="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你觉得这句话中哪些动词用得好，好在哪里？</a:t>
            </a:r>
            <a:r>
              <a:rPr lang="zh-CN" altLang="en-US" b="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b="0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3844" name="矩形 163843"/>
          <p:cNvSpPr/>
          <p:nvPr/>
        </p:nvSpPr>
        <p:spPr>
          <a:xfrm>
            <a:off x="1938020" y="3912235"/>
            <a:ext cx="8551545" cy="2861310"/>
          </a:xfrm>
          <a:prstGeom prst="rect">
            <a:avLst/>
          </a:prstGeom>
          <a:noFill/>
          <a:ln w="381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anchor="ctr">
            <a:spAutoFit/>
          </a:bodyPr>
          <a:p>
            <a:r>
              <a:rPr lang="en-US" altLang="zh-CN" sz="3600" b="0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“</a:t>
            </a:r>
            <a:r>
              <a:rPr lang="zh-CN" altLang="en-US" sz="3600" b="0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长吟”写出了鸣蝉声音的悠长。</a:t>
            </a:r>
            <a:endParaRPr lang="zh-CN" altLang="en-US" sz="3600" b="0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600" b="0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“伏”字写出了黄蜂的肥胖娇憨、   </a:t>
            </a:r>
            <a:endParaRPr lang="zh-CN" altLang="en-US" sz="3600" b="0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600" b="0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“工作”的专心，很有童真童趣。</a:t>
            </a:r>
            <a:endParaRPr lang="zh-CN" altLang="en-US" sz="3600" b="0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600" b="0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“窜”字写出了叫天子的动作的轻盈和快速，又写出了孩子的羡慕之情。</a:t>
            </a:r>
            <a:endParaRPr lang="zh-CN" altLang="en-US" sz="3600" b="0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7665" name="直接连接符 27664"/>
          <p:cNvSpPr/>
          <p:nvPr/>
        </p:nvSpPr>
        <p:spPr>
          <a:xfrm rot="1860000" flipV="1">
            <a:off x="868045" y="3797935"/>
            <a:ext cx="972820" cy="18415"/>
          </a:xfrm>
          <a:prstGeom prst="line">
            <a:avLst/>
          </a:prstGeom>
          <a:ln w="76200" cap="flat" cmpd="tri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0" name="文本框 9"/>
          <p:cNvSpPr txBox="1"/>
          <p:nvPr/>
        </p:nvSpPr>
        <p:spPr>
          <a:xfrm>
            <a:off x="78105" y="-889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合作探究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03200" y="2238375"/>
            <a:ext cx="798195" cy="21539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400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炼 字</a:t>
            </a:r>
            <a:endParaRPr lang="zh-CN" altLang="en-US" sz="4000">
              <a:solidFill>
                <a:srgbClr val="00B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3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3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3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3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38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38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38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38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38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38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638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38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38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Rectangle 2"/>
          <p:cNvSpPr/>
          <p:nvPr/>
        </p:nvSpPr>
        <p:spPr>
          <a:xfrm>
            <a:off x="1765935" y="1023620"/>
            <a:ext cx="87026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>
              <a:buFont typeface="Wingdings" panose="05000000000000000000" charset="0"/>
              <a:buChar char="u"/>
            </a:pPr>
            <a:r>
              <a:rPr sz="3600" b="1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泥墙根一带有哪四件趣事，请概括。</a:t>
            </a:r>
            <a:endParaRPr sz="3600" b="1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1938020" y="1994535"/>
            <a:ext cx="9776460" cy="64516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p>
            <a:pPr>
              <a:lnSpc>
                <a:spcPct val="100000"/>
              </a:lnSpc>
            </a:pPr>
            <a:r>
              <a:rPr sz="3600" b="1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遇蜈蚣、按斑蝥、拔何首乌、摘覆盆子。</a:t>
            </a:r>
            <a:endParaRPr sz="3600" b="1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105" y="-889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合作探究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" name="Rectangle 2"/>
          <p:cNvSpPr/>
          <p:nvPr/>
        </p:nvSpPr>
        <p:spPr>
          <a:xfrm>
            <a:off x="1938020" y="4019868"/>
            <a:ext cx="87210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>
              <a:buFont typeface="Wingdings" panose="05000000000000000000" charset="0"/>
              <a:buChar char="u"/>
            </a:pPr>
            <a:r>
              <a:rPr sz="3600" b="1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请为本段拟一个标题。</a:t>
            </a:r>
            <a:endParaRPr sz="3600" b="1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2078355" y="5316855"/>
            <a:ext cx="5372100" cy="64516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p>
            <a:pPr>
              <a:lnSpc>
                <a:spcPct val="100000"/>
              </a:lnSpc>
            </a:pPr>
            <a:r>
              <a:rPr sz="3600" b="1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五彩缤纷的乐园。</a:t>
            </a:r>
            <a:endParaRPr sz="3600" b="1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35234" name="标题 735233"/>
          <p:cNvSpPr>
            <a:spLocks noGrp="1" noRot="1"/>
          </p:cNvSpPr>
          <p:nvPr>
            <p:ph type="ctrTitle"/>
          </p:nvPr>
        </p:nvSpPr>
        <p:spPr>
          <a:xfrm>
            <a:off x="1752600" y="228600"/>
            <a:ext cx="7772400" cy="1752600"/>
          </a:xfrm>
        </p:spPr>
        <p:txBody>
          <a:bodyPr anchor="ctr"/>
          <a:p>
            <a:pPr algn="l" defTabSz="914400">
              <a:buSzPct val="100000"/>
            </a:pPr>
            <a:r>
              <a:rPr lang="zh-CN" altLang="en-US" b="1" kern="1200" baseline="0" dirty="0">
                <a:solidFill>
                  <a:srgbClr val="990099"/>
                </a:solidFill>
                <a:latin typeface="Arial" panose="020B0604020202020204" pitchFamily="34" charset="0"/>
                <a:ea typeface="楷体_GB2312" pitchFamily="49" charset="-122"/>
              </a:rPr>
              <a:t>本段学习收获：</a:t>
            </a:r>
            <a:br>
              <a:rPr lang="zh-CN" altLang="en-US" b="1" kern="1200" baseline="0" dirty="0">
                <a:solidFill>
                  <a:srgbClr val="990099"/>
                </a:solidFill>
                <a:latin typeface="Arial" panose="020B0604020202020204" pitchFamily="34" charset="0"/>
                <a:ea typeface="楷体_GB2312" pitchFamily="49" charset="-122"/>
              </a:rPr>
            </a:br>
            <a:endParaRPr lang="zh-CN" altLang="en-US" b="1" kern="1200" baseline="0" dirty="0">
              <a:solidFill>
                <a:srgbClr val="990099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35235" name="副标题 735234"/>
          <p:cNvSpPr>
            <a:spLocks noGrp="1" noRot="1"/>
          </p:cNvSpPr>
          <p:nvPr>
            <p:ph type="subTitle" idx="1"/>
          </p:nvPr>
        </p:nvSpPr>
        <p:spPr>
          <a:xfrm>
            <a:off x="2495550" y="1341438"/>
            <a:ext cx="7200900" cy="4751387"/>
          </a:xfrm>
        </p:spPr>
        <p:txBody>
          <a:bodyPr anchor="t"/>
          <a:p>
            <a:pPr algn="l" defTabSz="914400">
              <a:buSzPct val="100000"/>
            </a:pPr>
            <a:r>
              <a:rPr lang="en-US" altLang="zh-CN" sz="4400" b="1" baseline="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华文新魏" pitchFamily="2" charset="-122"/>
              </a:rPr>
              <a:t>1</a:t>
            </a:r>
            <a:r>
              <a:rPr lang="zh-CN" altLang="en-US" sz="4400" b="1" baseline="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华文新魏" pitchFamily="2" charset="-122"/>
              </a:rPr>
              <a:t>、句式巧妙突出重点；</a:t>
            </a:r>
            <a:endParaRPr lang="zh-CN" altLang="en-US" sz="4400" b="1" baseline="0" dirty="0">
              <a:solidFill>
                <a:srgbClr val="0000FF"/>
              </a:solidFill>
              <a:uFillTx/>
              <a:latin typeface="Arial" panose="020B0604020202020204" pitchFamily="34" charset="0"/>
              <a:ea typeface="华文新魏" pitchFamily="2" charset="-122"/>
            </a:endParaRPr>
          </a:p>
          <a:p>
            <a:pPr algn="l" defTabSz="914400">
              <a:buSzPct val="100000"/>
            </a:pPr>
            <a:r>
              <a:rPr lang="en-US" altLang="zh-CN" sz="4400" b="1" baseline="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sz="4400" b="1" baseline="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华文新魏" pitchFamily="2" charset="-122"/>
              </a:rPr>
              <a:t>、观察要有顺序；</a:t>
            </a:r>
            <a:endParaRPr lang="zh-CN" altLang="en-US" sz="4400" b="1" baseline="0" dirty="0">
              <a:solidFill>
                <a:srgbClr val="0000FF"/>
              </a:solidFill>
              <a:uFillTx/>
              <a:latin typeface="Arial" panose="020B0604020202020204" pitchFamily="34" charset="0"/>
              <a:ea typeface="华文新魏" pitchFamily="2" charset="-122"/>
            </a:endParaRPr>
          </a:p>
          <a:p>
            <a:pPr algn="l" defTabSz="914400">
              <a:buSzPct val="100000"/>
            </a:pPr>
            <a:r>
              <a:rPr lang="en-US" altLang="zh-CN" sz="4400" b="1" baseline="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华文新魏" pitchFamily="2" charset="-122"/>
              </a:rPr>
              <a:t>3</a:t>
            </a:r>
            <a:r>
              <a:rPr lang="zh-CN" altLang="en-US" sz="4400" b="1" baseline="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华文新魏" pitchFamily="2" charset="-122"/>
              </a:rPr>
              <a:t>、观察要仔细，要多角度；</a:t>
            </a:r>
            <a:endParaRPr lang="zh-CN" altLang="en-US" sz="4400" b="1" baseline="0" dirty="0">
              <a:solidFill>
                <a:srgbClr val="0000FF"/>
              </a:solidFill>
              <a:uFillTx/>
              <a:latin typeface="Arial" panose="020B0604020202020204" pitchFamily="34" charset="0"/>
              <a:ea typeface="华文新魏" pitchFamily="2" charset="-122"/>
            </a:endParaRPr>
          </a:p>
          <a:p>
            <a:pPr algn="l" defTabSz="914400">
              <a:buSzPct val="100000"/>
            </a:pPr>
            <a:r>
              <a:rPr lang="en-US" altLang="zh-CN" sz="4400" b="1" baseline="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华文新魏" pitchFamily="2" charset="-122"/>
              </a:rPr>
              <a:t>4</a:t>
            </a:r>
            <a:r>
              <a:rPr lang="zh-CN" altLang="en-US" sz="4400" b="1" baseline="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华文新魏" pitchFamily="2" charset="-122"/>
              </a:rPr>
              <a:t>、准确使用词语；</a:t>
            </a:r>
            <a:endParaRPr lang="zh-CN" altLang="en-US" sz="4400" b="1" baseline="0" dirty="0">
              <a:solidFill>
                <a:srgbClr val="0000FF"/>
              </a:solidFill>
              <a:uFillTx/>
              <a:latin typeface="Arial" panose="020B0604020202020204" pitchFamily="34" charset="0"/>
              <a:ea typeface="华文新魏" pitchFamily="2" charset="-122"/>
            </a:endParaRPr>
          </a:p>
          <a:p>
            <a:pPr algn="l" defTabSz="914400">
              <a:buSzPct val="100000"/>
            </a:pPr>
            <a:r>
              <a:rPr lang="en-US" altLang="zh-CN" sz="4400" b="1" baseline="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华文新魏" pitchFamily="2" charset="-122"/>
              </a:rPr>
              <a:t>5</a:t>
            </a:r>
            <a:r>
              <a:rPr lang="zh-CN" altLang="en-US" sz="4400" b="1" baseline="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华文新魏" pitchFamily="2" charset="-122"/>
              </a:rPr>
              <a:t>、抓住景物的特点；</a:t>
            </a:r>
            <a:endParaRPr lang="zh-CN" altLang="en-US" sz="4400" b="1" baseline="0" dirty="0">
              <a:solidFill>
                <a:srgbClr val="0000FF"/>
              </a:solidFill>
              <a:uFillTx/>
              <a:latin typeface="Arial" panose="020B0604020202020204" pitchFamily="34" charset="0"/>
              <a:ea typeface="华文新魏" pitchFamily="2" charset="-122"/>
            </a:endParaRPr>
          </a:p>
          <a:p>
            <a:pPr algn="l" defTabSz="914400">
              <a:buSzPct val="100000"/>
            </a:pPr>
            <a:r>
              <a:rPr lang="en-US" altLang="zh-CN" sz="4400" b="1" baseline="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华文新魏" pitchFamily="2" charset="-122"/>
              </a:rPr>
              <a:t>6</a:t>
            </a:r>
            <a:r>
              <a:rPr lang="zh-CN" altLang="en-US" sz="4400" b="1" baseline="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华文新魏" pitchFamily="2" charset="-122"/>
              </a:rPr>
              <a:t>、有自己的感情</a:t>
            </a:r>
            <a:r>
              <a:rPr lang="en-US" altLang="zh-CN" sz="4400" b="1" baseline="0">
                <a:solidFill>
                  <a:srgbClr val="0000FF"/>
                </a:solidFill>
                <a:uFillTx/>
                <a:latin typeface="Arial" panose="020B0604020202020204" pitchFamily="34" charset="0"/>
                <a:ea typeface="华文新魏" pitchFamily="2" charset="-122"/>
              </a:rPr>
              <a:t>……</a:t>
            </a:r>
            <a:endParaRPr lang="en-US" altLang="zh-CN" sz="4400" b="1" baseline="0">
              <a:solidFill>
                <a:srgbClr val="0000FF"/>
              </a:solidFill>
              <a:uFillTx/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235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5235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5235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235">
                                            <p:txEl>
                                              <p:charRg st="1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35235">
                                            <p:txEl>
                                              <p:charRg st="1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35235">
                                            <p:txEl>
                                              <p:charRg st="1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235">
                                            <p:txEl>
                                              <p:charRg st="22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35235">
                                            <p:txEl>
                                              <p:charRg st="22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35235">
                                            <p:txEl>
                                              <p:charRg st="22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235">
                                            <p:txEl>
                                              <p:charRg st="36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35235">
                                            <p:txEl>
                                              <p:charRg st="36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35235">
                                            <p:txEl>
                                              <p:charRg st="36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235">
                                            <p:txEl>
                                              <p:charRg st="46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35235">
                                            <p:txEl>
                                              <p:charRg st="46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35235">
                                            <p:txEl>
                                              <p:charRg st="46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235">
                                            <p:txEl>
                                              <p:charRg st="57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35235">
                                            <p:txEl>
                                              <p:charRg st="57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35235">
                                            <p:txEl>
                                              <p:charRg st="57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5235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37305" name="矩形 737304"/>
          <p:cNvSpPr/>
          <p:nvPr/>
        </p:nvSpPr>
        <p:spPr>
          <a:xfrm>
            <a:off x="706755" y="5641340"/>
            <a:ext cx="1077150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buClr>
                <a:schemeClr val="bg1"/>
              </a:buClr>
              <a:buSzTx/>
              <a:buFontTx/>
            </a:pPr>
            <a:r>
              <a:rPr lang="en-US" altLang="zh-CN" sz="320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                                                                                           </a:t>
            </a:r>
            <a:r>
              <a:rPr lang="zh-CN" altLang="en-US" sz="320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小珊</a:t>
            </a:r>
            <a:endParaRPr lang="zh-CN" altLang="en-US" sz="320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l">
              <a:buClr>
                <a:schemeClr val="bg1"/>
              </a:buClr>
              <a:buSzTx/>
              <a:buFontTx/>
            </a:pPr>
            <a:r>
              <a:rPr lang="zh-CN" altLang="en-US" sz="320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瑚珠</a:t>
            </a:r>
            <a:endParaRPr lang="zh-CN" altLang="en-US" sz="320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37283" name="矩形 737282"/>
          <p:cNvSpPr/>
          <p:nvPr/>
        </p:nvSpPr>
        <p:spPr>
          <a:xfrm>
            <a:off x="706755" y="816610"/>
            <a:ext cx="10778490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atinLnBrk="1">
              <a:spcBef>
                <a:spcPts val="0"/>
              </a:spcBef>
              <a:buClr>
                <a:schemeClr val="bg1"/>
              </a:buClr>
            </a:pP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</a:t>
            </a:r>
            <a:r>
              <a:rPr lang="en-US" altLang="zh-CN" sz="3200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3200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不必说</a:t>
            </a:r>
            <a:r>
              <a:rPr lang="zh-CN" altLang="en-US" sz="3200" u="sng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          </a:t>
            </a:r>
            <a:r>
              <a:rPr lang="zh-CN" altLang="en-US" sz="3200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的菜畦，</a:t>
            </a:r>
            <a:r>
              <a:rPr lang="zh-CN" altLang="en-US" sz="3200" u="sng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          </a:t>
            </a:r>
            <a:r>
              <a:rPr lang="zh-CN" altLang="en-US" sz="3200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的石井栏，</a:t>
            </a:r>
            <a:r>
              <a:rPr lang="zh-CN" altLang="en-US" sz="3200" u="sng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          </a:t>
            </a:r>
            <a:r>
              <a:rPr lang="zh-CN" altLang="en-US" sz="3200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的皂荚树，</a:t>
            </a:r>
            <a:r>
              <a:rPr lang="zh-CN" altLang="en-US" sz="3200" u="sng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        </a:t>
            </a:r>
            <a:r>
              <a:rPr lang="zh-CN" altLang="en-US" sz="3200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的桑椹；也不必说鸣蝉在树叶里</a:t>
            </a:r>
            <a:r>
              <a:rPr lang="zh-CN" altLang="en-US" sz="3200" u="sng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          </a:t>
            </a:r>
            <a:r>
              <a:rPr lang="zh-CN" altLang="en-US" sz="3200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lang="zh-CN" altLang="en-US" sz="3200" u="sng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       </a:t>
            </a:r>
            <a:r>
              <a:rPr lang="zh-CN" altLang="en-US" sz="3200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的黄蜂</a:t>
            </a:r>
            <a:r>
              <a:rPr lang="zh-CN" altLang="en-US" sz="3200" u="sng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    </a:t>
            </a:r>
            <a:r>
              <a:rPr lang="zh-CN" altLang="en-US" sz="3200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在菜花上，</a:t>
            </a:r>
            <a:r>
              <a:rPr lang="zh-CN" altLang="en-US" sz="3200" u="sng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        </a:t>
            </a:r>
            <a:r>
              <a:rPr lang="zh-CN" altLang="en-US" sz="3200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的叫天子忽然从草间</a:t>
            </a:r>
            <a:r>
              <a:rPr lang="zh-CN" altLang="en-US" sz="3200" u="sng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       </a:t>
            </a:r>
            <a:r>
              <a:rPr lang="zh-CN" altLang="en-US" sz="3200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向云霄里去了。单是周围的</a:t>
            </a:r>
            <a:r>
              <a:rPr lang="zh-CN" altLang="en-US" sz="3200" u="sng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        </a:t>
            </a:r>
            <a:r>
              <a:rPr lang="zh-CN" altLang="en-US" sz="3200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的泥墙根一带，就有无限趣味。油蛉在这里</a:t>
            </a:r>
            <a:r>
              <a:rPr lang="zh-CN" altLang="en-US" sz="3200" u="sng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        </a:t>
            </a:r>
            <a:r>
              <a:rPr lang="zh-CN" altLang="en-US" sz="3200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，蟋蟀们在这里</a:t>
            </a:r>
            <a:r>
              <a:rPr lang="zh-CN" altLang="en-US" sz="3200" u="sng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        </a:t>
            </a:r>
            <a:r>
              <a:rPr lang="zh-CN" altLang="en-US" sz="3200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。</a:t>
            </a:r>
            <a:r>
              <a:rPr lang="zh-CN" altLang="en-US" sz="3200" u="sng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         </a:t>
            </a:r>
            <a:r>
              <a:rPr lang="zh-CN" altLang="en-US" sz="3200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断砖来，有时会遇见蜈蚣；还有</a:t>
            </a:r>
            <a:r>
              <a:rPr lang="zh-CN" altLang="en-US" sz="3200" u="sng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         </a:t>
            </a:r>
            <a:r>
              <a:rPr lang="zh-CN" altLang="en-US" sz="3200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，倘使用手指</a:t>
            </a:r>
            <a:r>
              <a:rPr lang="zh-CN" altLang="en-US" sz="3200" u="sng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         </a:t>
            </a:r>
            <a:r>
              <a:rPr lang="zh-CN" altLang="en-US" sz="3200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它的脊梁，便会拍的一声，从后窍</a:t>
            </a:r>
            <a:r>
              <a:rPr lang="zh-CN" altLang="en-US" sz="3200" u="sng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          </a:t>
            </a:r>
            <a:r>
              <a:rPr lang="zh-CN" altLang="en-US" sz="3200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一阵烟雾。</a:t>
            </a:r>
            <a:r>
              <a:rPr lang="zh-CN" altLang="en-US" sz="3200" u="sng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               </a:t>
            </a:r>
            <a:r>
              <a:rPr lang="zh-CN" altLang="en-US" sz="3200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和木莲藤缠络着，木莲有莲房一般的果实，何首乌有</a:t>
            </a:r>
            <a:r>
              <a:rPr lang="zh-CN" altLang="en-US" sz="3200" u="sng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         </a:t>
            </a:r>
            <a:r>
              <a:rPr lang="zh-CN" altLang="en-US" sz="3200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的根。有人说，何首乌是有很像人形的，吃了便可</a:t>
            </a:r>
            <a:r>
              <a:rPr lang="zh-CN" altLang="en-US" sz="3200" u="sng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         </a:t>
            </a:r>
            <a:r>
              <a:rPr lang="zh-CN" altLang="en-US" sz="3200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，我于是常常</a:t>
            </a:r>
            <a:r>
              <a:rPr lang="zh-CN" altLang="en-US" sz="3200" u="sng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     </a:t>
            </a:r>
            <a:r>
              <a:rPr lang="zh-CN" altLang="en-US" sz="3200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 </a:t>
            </a:r>
            <a:endParaRPr lang="zh-CN" altLang="en-US" sz="3200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latinLnBrk="1">
              <a:spcBef>
                <a:spcPts val="0"/>
              </a:spcBef>
              <a:buClr>
                <a:schemeClr val="bg1"/>
              </a:buClr>
            </a:pPr>
            <a:r>
              <a:rPr lang="zh-CN" altLang="en-US" sz="3200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3200" u="sng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     </a:t>
            </a:r>
            <a:r>
              <a:rPr lang="zh-CN" altLang="en-US" sz="3200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它起来，也曾因此</a:t>
            </a:r>
            <a:r>
              <a:rPr lang="zh-CN" altLang="en-US" sz="3200" u="sng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        </a:t>
            </a:r>
            <a:r>
              <a:rPr lang="zh-CN" altLang="en-US" sz="3200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了泥墙，却从来没有见过有一块根像人样。如果不怕刺，还可以</a:t>
            </a:r>
            <a:r>
              <a:rPr lang="zh-CN" altLang="en-US" sz="3200" u="sng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         </a:t>
            </a:r>
            <a:r>
              <a:rPr lang="zh-CN" altLang="en-US" sz="3200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覆盆子，像</a:t>
            </a:r>
            <a:r>
              <a:rPr sz="3200" dirty="0">
                <a:solidFill>
                  <a:srgbClr val="2719DD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__________</a:t>
            </a:r>
            <a:r>
              <a:rPr lang="zh-CN" altLang="en-US" sz="3200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攒成的小球，</a:t>
            </a:r>
            <a:r>
              <a:rPr lang="zh-CN" altLang="en-US" sz="3200" u="sng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                    </a:t>
            </a:r>
            <a:r>
              <a:rPr lang="zh-CN" altLang="en-US" sz="3200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，色味都比桑椹要好的远。</a:t>
            </a:r>
            <a:endParaRPr lang="zh-CN" altLang="en-US" sz="3200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37282" name="文本框 737281"/>
          <p:cNvSpPr txBox="1"/>
          <p:nvPr/>
        </p:nvSpPr>
        <p:spPr>
          <a:xfrm>
            <a:off x="4953000" y="171450"/>
            <a:ext cx="2286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zh-CN" altLang="en-US" sz="3600" dirty="0">
                <a:solidFill>
                  <a:srgbClr val="7030A0"/>
                </a:solidFill>
                <a:uFillTx/>
                <a:latin typeface="Times New Roman" panose="02020603050405020304" pitchFamily="18" charset="0"/>
              </a:rPr>
              <a:t>背诵提要</a:t>
            </a:r>
            <a:endParaRPr lang="zh-CN" altLang="en-US" sz="3600" dirty="0">
              <a:solidFill>
                <a:srgbClr val="7030A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737284" name="矩形 737283"/>
          <p:cNvSpPr/>
          <p:nvPr/>
        </p:nvSpPr>
        <p:spPr>
          <a:xfrm>
            <a:off x="2876550" y="816610"/>
            <a:ext cx="10731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>
                <a:schemeClr val="bg1"/>
              </a:buClr>
            </a:pPr>
            <a:r>
              <a:rPr lang="zh-CN" altLang="en-US" sz="320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碧绿</a:t>
            </a:r>
            <a:endParaRPr lang="zh-CN" altLang="en-US" sz="320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37285" name="矩形 737284"/>
          <p:cNvSpPr/>
          <p:nvPr/>
        </p:nvSpPr>
        <p:spPr>
          <a:xfrm>
            <a:off x="5574665" y="816610"/>
            <a:ext cx="10426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>
                <a:schemeClr val="bg1"/>
              </a:buClr>
            </a:pPr>
            <a:r>
              <a:rPr lang="zh-CN" altLang="en-US" sz="320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光</a:t>
            </a:r>
            <a:r>
              <a:rPr lang="zh-CN" altLang="en-US" sz="320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滑</a:t>
            </a:r>
            <a:endParaRPr lang="zh-CN" altLang="en-US" dirty="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737286" name="矩形 737285"/>
          <p:cNvSpPr/>
          <p:nvPr/>
        </p:nvSpPr>
        <p:spPr>
          <a:xfrm>
            <a:off x="8846820" y="816610"/>
            <a:ext cx="11271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>
                <a:schemeClr val="bg1"/>
              </a:buClr>
            </a:pPr>
            <a:r>
              <a:rPr lang="zh-CN" altLang="en-US" sz="320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高大</a:t>
            </a:r>
            <a:endParaRPr lang="zh-CN" altLang="en-US" sz="320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37287" name="矩形 737286"/>
          <p:cNvSpPr/>
          <p:nvPr/>
        </p:nvSpPr>
        <p:spPr>
          <a:xfrm>
            <a:off x="1607820" y="1267460"/>
            <a:ext cx="10210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buClr>
                <a:schemeClr val="bg1"/>
              </a:buClr>
              <a:buSzTx/>
              <a:buFontTx/>
            </a:pPr>
            <a:r>
              <a:rPr lang="zh-CN" altLang="en-US" sz="320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紫红</a:t>
            </a:r>
            <a:endParaRPr lang="zh-CN" altLang="en-US" sz="320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37288" name="矩形 737287"/>
          <p:cNvSpPr/>
          <p:nvPr/>
        </p:nvSpPr>
        <p:spPr>
          <a:xfrm>
            <a:off x="8425180" y="1267460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>
                <a:schemeClr val="bg1"/>
              </a:buClr>
              <a:buSzTx/>
              <a:buFontTx/>
            </a:pPr>
            <a:r>
              <a:rPr lang="zh-CN" altLang="en-US" sz="320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长吟</a:t>
            </a:r>
            <a:endParaRPr lang="zh-CN" altLang="en-US" sz="320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37289" name="矩形 737288"/>
          <p:cNvSpPr/>
          <p:nvPr/>
        </p:nvSpPr>
        <p:spPr>
          <a:xfrm>
            <a:off x="9669145" y="1267460"/>
            <a:ext cx="112871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zh-CN" altLang="en-US" sz="320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肥</a:t>
            </a:r>
            <a:r>
              <a:rPr lang="zh-CN" altLang="en-US" sz="320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胖</a:t>
            </a:r>
            <a:endParaRPr lang="zh-CN" altLang="en-US" sz="320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37290" name="矩形 737289"/>
          <p:cNvSpPr/>
          <p:nvPr/>
        </p:nvSpPr>
        <p:spPr>
          <a:xfrm>
            <a:off x="1607820" y="1794510"/>
            <a:ext cx="5543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320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伏</a:t>
            </a:r>
            <a:endParaRPr lang="zh-CN" altLang="en-US" sz="320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37291" name="矩形 737290"/>
          <p:cNvSpPr/>
          <p:nvPr/>
        </p:nvSpPr>
        <p:spPr>
          <a:xfrm>
            <a:off x="4157980" y="1794510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>
                <a:schemeClr val="bg1"/>
              </a:buClr>
              <a:buSzTx/>
              <a:buFontTx/>
            </a:pPr>
            <a:r>
              <a:rPr lang="zh-CN" altLang="en-US" sz="320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轻捷</a:t>
            </a:r>
            <a:endParaRPr lang="zh-CN" altLang="en-US" sz="320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37292" name="矩形 737291"/>
          <p:cNvSpPr/>
          <p:nvPr/>
        </p:nvSpPr>
        <p:spPr>
          <a:xfrm>
            <a:off x="8707120" y="1794193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>
                <a:schemeClr val="bg1"/>
              </a:buClr>
              <a:buSzTx/>
              <a:buFontTx/>
            </a:pPr>
            <a:r>
              <a:rPr lang="zh-CN" altLang="en-US" sz="320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直窜</a:t>
            </a:r>
            <a:endParaRPr lang="zh-CN" altLang="en-US" sz="320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37293" name="矩形 737292"/>
          <p:cNvSpPr/>
          <p:nvPr/>
        </p:nvSpPr>
        <p:spPr>
          <a:xfrm>
            <a:off x="4157663" y="2254885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>
                <a:schemeClr val="bg1"/>
              </a:buClr>
              <a:buSzTx/>
              <a:buFontTx/>
            </a:pPr>
            <a:r>
              <a:rPr lang="zh-CN" altLang="en-US" sz="320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短短</a:t>
            </a:r>
            <a:endParaRPr lang="zh-CN" altLang="en-US" sz="320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37294" name="矩形 737293"/>
          <p:cNvSpPr/>
          <p:nvPr/>
        </p:nvSpPr>
        <p:spPr>
          <a:xfrm>
            <a:off x="2438083" y="2715260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>
                <a:schemeClr val="bg1"/>
              </a:buClr>
              <a:buSzTx/>
              <a:buFontTx/>
            </a:pPr>
            <a:r>
              <a:rPr lang="zh-CN" altLang="en-US" sz="320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低唱</a:t>
            </a:r>
            <a:endParaRPr lang="zh-CN" altLang="en-US" sz="320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37295" name="矩形 737294"/>
          <p:cNvSpPr/>
          <p:nvPr/>
        </p:nvSpPr>
        <p:spPr>
          <a:xfrm>
            <a:off x="6243320" y="2715260"/>
            <a:ext cx="11918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320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弹琴</a:t>
            </a:r>
            <a:endParaRPr lang="zh-CN" altLang="en-US" sz="320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37296" name="矩形 737295"/>
          <p:cNvSpPr/>
          <p:nvPr/>
        </p:nvSpPr>
        <p:spPr>
          <a:xfrm>
            <a:off x="7630160" y="2715260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>
                <a:schemeClr val="bg1"/>
              </a:buClr>
              <a:buSzTx/>
              <a:buFontTx/>
            </a:pPr>
            <a:r>
              <a:rPr lang="zh-CN" altLang="en-US" sz="320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翻开</a:t>
            </a:r>
            <a:endParaRPr lang="zh-CN" altLang="en-US" sz="320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37297" name="矩形 737296"/>
          <p:cNvSpPr/>
          <p:nvPr/>
        </p:nvSpPr>
        <p:spPr>
          <a:xfrm>
            <a:off x="4157663" y="3175318"/>
            <a:ext cx="89725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320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斑蝥</a:t>
            </a:r>
            <a:endParaRPr lang="zh-CN" altLang="en-US" dirty="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737298" name="矩形 737297"/>
          <p:cNvSpPr/>
          <p:nvPr/>
        </p:nvSpPr>
        <p:spPr>
          <a:xfrm>
            <a:off x="7630160" y="3236913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>
                <a:schemeClr val="bg1"/>
              </a:buClr>
              <a:buSzTx/>
              <a:buFontTx/>
            </a:pPr>
            <a:r>
              <a:rPr lang="zh-CN" altLang="en-US" sz="320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按住</a:t>
            </a:r>
            <a:endParaRPr lang="zh-CN" altLang="en-US" sz="320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37299" name="矩形 737298"/>
          <p:cNvSpPr/>
          <p:nvPr/>
        </p:nvSpPr>
        <p:spPr>
          <a:xfrm>
            <a:off x="4541203" y="3759200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320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喷出</a:t>
            </a:r>
            <a:endParaRPr lang="zh-CN" altLang="en-US" sz="320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37300" name="矩形 737299"/>
          <p:cNvSpPr/>
          <p:nvPr/>
        </p:nvSpPr>
        <p:spPr>
          <a:xfrm>
            <a:off x="7630160" y="3758883"/>
            <a:ext cx="140716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>
                <a:schemeClr val="bg1"/>
              </a:buClr>
              <a:buSzTx/>
              <a:buFontTx/>
            </a:pPr>
            <a:r>
              <a:rPr lang="zh-CN" altLang="en-US" sz="320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何首乌藤</a:t>
            </a:r>
            <a:endParaRPr lang="zh-CN" altLang="en-US" sz="320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37301" name="矩形 737300"/>
          <p:cNvSpPr/>
          <p:nvPr/>
        </p:nvSpPr>
        <p:spPr>
          <a:xfrm>
            <a:off x="8261668" y="4219575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>
                <a:schemeClr val="bg1"/>
              </a:buClr>
              <a:buSzTx/>
              <a:buFontTx/>
            </a:pPr>
            <a:r>
              <a:rPr lang="zh-CN" altLang="en-US" sz="320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臃肿</a:t>
            </a:r>
            <a:endParaRPr lang="zh-CN" altLang="en-US" sz="320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37302" name="矩形 737301"/>
          <p:cNvSpPr/>
          <p:nvPr/>
        </p:nvSpPr>
        <p:spPr>
          <a:xfrm>
            <a:off x="922655" y="5213350"/>
            <a:ext cx="4889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320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拔</a:t>
            </a:r>
            <a:endParaRPr lang="zh-CN" altLang="en-US" sz="320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37303" name="矩形 737302"/>
          <p:cNvSpPr/>
          <p:nvPr/>
        </p:nvSpPr>
        <p:spPr>
          <a:xfrm>
            <a:off x="4953000" y="5213350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>
                <a:schemeClr val="bg1"/>
              </a:buClr>
              <a:buSzTx/>
              <a:buFontTx/>
            </a:pPr>
            <a:r>
              <a:rPr lang="zh-CN" altLang="en-US" sz="320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弄坏</a:t>
            </a:r>
            <a:endParaRPr lang="zh-CN" altLang="en-US" sz="320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37304" name="矩形 737303"/>
          <p:cNvSpPr/>
          <p:nvPr/>
        </p:nvSpPr>
        <p:spPr>
          <a:xfrm>
            <a:off x="6985000" y="5673408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>
                <a:schemeClr val="bg1"/>
              </a:buClr>
              <a:buSzTx/>
              <a:buFontTx/>
            </a:pPr>
            <a:r>
              <a:rPr lang="zh-CN" altLang="en-US" sz="320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摘到</a:t>
            </a:r>
            <a:endParaRPr lang="zh-CN" altLang="en-US" sz="320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37306" name="矩形 737305"/>
          <p:cNvSpPr/>
          <p:nvPr/>
        </p:nvSpPr>
        <p:spPr>
          <a:xfrm>
            <a:off x="4224020" y="6134100"/>
            <a:ext cx="171386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>
                <a:schemeClr val="bg1"/>
              </a:buClr>
              <a:buSzTx/>
              <a:buFontTx/>
            </a:pPr>
            <a:r>
              <a:rPr lang="zh-CN" altLang="en-US" sz="320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又</a:t>
            </a:r>
            <a:r>
              <a:rPr lang="zh-CN" altLang="en-US" sz="320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酸又甜</a:t>
            </a:r>
            <a:endParaRPr lang="zh-CN" altLang="en-US" sz="320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37307" name="矩形 737306"/>
          <p:cNvSpPr/>
          <p:nvPr/>
        </p:nvSpPr>
        <p:spPr>
          <a:xfrm>
            <a:off x="7836218" y="4679950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320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成仙</a:t>
            </a:r>
            <a:endParaRPr lang="zh-CN" altLang="en-US" sz="320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7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7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37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37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37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37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37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37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37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37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37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37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37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37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37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37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37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37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37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37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37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37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37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37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37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37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37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37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37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37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37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37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37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737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37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737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5" dur="500"/>
                                        <p:tgtEl>
                                          <p:spTgt spid="737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737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737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737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737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737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7373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7373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7373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737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737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737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737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737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284" grpId="0"/>
      <p:bldP spid="737285" grpId="0"/>
      <p:bldP spid="737286" grpId="0"/>
      <p:bldP spid="737287" grpId="0"/>
      <p:bldP spid="737288" grpId="0"/>
      <p:bldP spid="737289" grpId="0"/>
      <p:bldP spid="737290" grpId="0"/>
      <p:bldP spid="737291" grpId="0"/>
      <p:bldP spid="737292" grpId="0"/>
      <p:bldP spid="737293" grpId="0"/>
      <p:bldP spid="737294" grpId="0"/>
      <p:bldP spid="737295" grpId="0"/>
      <p:bldP spid="737296" grpId="0"/>
      <p:bldP spid="737297" grpId="0"/>
      <p:bldP spid="737298" grpId="0"/>
      <p:bldP spid="737299" grpId="0"/>
      <p:bldP spid="737300" grpId="0"/>
      <p:bldP spid="737301" grpId="0"/>
      <p:bldP spid="737302" grpId="0"/>
      <p:bldP spid="737303" grpId="0"/>
      <p:bldP spid="737304" grpId="0"/>
      <p:bldP spid="737305" grpId="0"/>
      <p:bldP spid="737306" grpId="0"/>
      <p:bldP spid="737307" grpId="0"/>
      <p:bldP spid="737307" grpId="1"/>
      <p:bldP spid="737307" grpId="2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684034" name="图片 684033" descr="捕鸟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77800" y="-93345"/>
            <a:ext cx="12378690" cy="72021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84035" name="矩形 684034"/>
          <p:cNvSpPr/>
          <p:nvPr/>
        </p:nvSpPr>
        <p:spPr>
          <a:xfrm>
            <a:off x="7162800" y="3048000"/>
            <a:ext cx="3098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endParaRPr sz="4400" b="0" dirty="0"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84037" name="标题 684036"/>
          <p:cNvSpPr>
            <a:spLocks noGrp="1" noRot="1"/>
          </p:cNvSpPr>
          <p:nvPr>
            <p:ph type="title"/>
          </p:nvPr>
        </p:nvSpPr>
        <p:spPr>
          <a:xfrm>
            <a:off x="2495550" y="1541145"/>
            <a:ext cx="8540750" cy="1143000"/>
          </a:xfrm>
        </p:spPr>
        <p:txBody>
          <a:bodyPr anchor="ctr"/>
          <a:p>
            <a:r>
              <a:rPr lang="zh-CN" altLang="en-US" b="1" dirty="0">
                <a:solidFill>
                  <a:srgbClr val="0000FF"/>
                </a:solidFill>
                <a:uFillTx/>
              </a:rPr>
              <a:t>阅读</a:t>
            </a:r>
            <a:r>
              <a:rPr lang="en-US" altLang="zh-CN" b="1" dirty="0">
                <a:solidFill>
                  <a:srgbClr val="0000FF"/>
                </a:solidFill>
                <a:uFillTx/>
              </a:rPr>
              <a:t>3—8</a:t>
            </a:r>
            <a:r>
              <a:rPr lang="zh-CN" altLang="en-US" b="1" dirty="0">
                <a:solidFill>
                  <a:srgbClr val="0000FF"/>
                </a:solidFill>
                <a:uFillTx/>
              </a:rPr>
              <a:t>自然段</a:t>
            </a:r>
            <a:endParaRPr lang="zh-CN" altLang="en-US" b="1" dirty="0">
              <a:solidFill>
                <a:srgbClr val="0000FF"/>
              </a:solidFill>
              <a:uFillTx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105" y="-889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FFFF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合作探究</a:t>
            </a:r>
            <a:endParaRPr lang="zh-CN" altLang="en-US" sz="4000" dirty="0">
              <a:solidFill>
                <a:srgbClr val="FFFF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59397" name="Picture 5" descr="115831uckur6k6pjrvrrq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68275" y="0"/>
            <a:ext cx="1235265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78105" y="-889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59F7C9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合作探究</a:t>
            </a:r>
            <a:endParaRPr lang="zh-CN" altLang="en-US" sz="4000" dirty="0">
              <a:solidFill>
                <a:srgbClr val="59F7C9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8275" y="960755"/>
            <a:ext cx="7355205" cy="42075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118610" y="2324100"/>
            <a:ext cx="7057390" cy="175323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 algn="l"/>
            <a:r>
              <a:rPr lang="en-US" altLang="zh-CN" sz="3600" dirty="0">
                <a:solidFill>
                  <a:srgbClr val="FF0000"/>
                </a:solidFill>
                <a:uFillTx/>
                <a:latin typeface="+mn-lt"/>
                <a:ea typeface="黑体" panose="02010609060101010101" pitchFamily="2" charset="-122"/>
                <a:sym typeface="+mn-ea"/>
              </a:rPr>
              <a:t>       </a:t>
            </a:r>
            <a:r>
              <a:rPr lang="zh-CN" altLang="en-US" sz="3600" dirty="0">
                <a:solidFill>
                  <a:srgbClr val="FF0000"/>
                </a:solidFill>
                <a:uFillTx/>
                <a:latin typeface="+mn-lt"/>
                <a:ea typeface="黑体" panose="02010609060101010101" pitchFamily="2" charset="-122"/>
                <a:sym typeface="+mn-ea"/>
              </a:rPr>
              <a:t>引人入胜，给百草园增添了神秘色彩，丰富了百草园作为儿童乐园的情趣。</a:t>
            </a:r>
            <a:endParaRPr lang="zh-CN" altLang="en-US" b="1" dirty="0">
              <a:solidFill>
                <a:srgbClr val="FF0000"/>
              </a:solidFill>
              <a:uFillTx/>
              <a:latin typeface="Arial" panose="020B0604020202020204" pitchFamily="34" charset="0"/>
            </a:endParaRPr>
          </a:p>
        </p:txBody>
      </p:sp>
      <p:sp>
        <p:nvSpPr>
          <p:cNvPr id="59394" name="Rectangle 2"/>
          <p:cNvSpPr>
            <a:spLocks noGrp="1"/>
          </p:cNvSpPr>
          <p:nvPr>
            <p:ph idx="1" hasCustomPrompt="1"/>
          </p:nvPr>
        </p:nvSpPr>
        <p:spPr>
          <a:xfrm>
            <a:off x="3266440" y="350520"/>
            <a:ext cx="7626350" cy="1243965"/>
          </a:xfrm>
          <a:solidFill>
            <a:schemeClr val="bg1"/>
          </a:solidFill>
        </p:spPr>
        <p:txBody>
          <a:bodyPr vert="horz" wrap="square" lIns="91440" tIns="45720" rIns="91440" bIns="45720" anchor="t"/>
          <a:p>
            <a:pPr eaLnBrk="1" hangingPunct="1"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写美女蛇的故事有什么作用？这部分属于哪一种记叙顺序（方式）？</a:t>
            </a:r>
            <a:r>
              <a:rPr lang="en-US" altLang="zh-CN" sz="3600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 </a:t>
            </a:r>
            <a:endParaRPr lang="en-US" altLang="zh-CN" sz="3600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18610" y="4077335"/>
            <a:ext cx="7056755" cy="6451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 algn="l"/>
            <a:r>
              <a:rPr lang="en-US" altLang="zh-CN" sz="3600" dirty="0">
                <a:solidFill>
                  <a:srgbClr val="FF0000"/>
                </a:solidFill>
                <a:uFillTx/>
                <a:latin typeface="+mn-lt"/>
                <a:ea typeface="黑体" panose="02010609060101010101" pitchFamily="2" charset="-122"/>
                <a:sym typeface="+mn-ea"/>
              </a:rPr>
              <a:t>       </a:t>
            </a:r>
            <a:r>
              <a:rPr lang="zh-CN" altLang="en-US" sz="3600" dirty="0">
                <a:solidFill>
                  <a:srgbClr val="FF0000"/>
                </a:solidFill>
                <a:uFillTx/>
                <a:latin typeface="+mn-lt"/>
                <a:ea typeface="黑体" panose="02010609060101010101" pitchFamily="2" charset="-122"/>
                <a:sym typeface="+mn-ea"/>
              </a:rPr>
              <a:t>属于插叙。</a:t>
            </a:r>
            <a:endParaRPr lang="zh-CN" altLang="en-US" b="1" dirty="0">
              <a:solidFill>
                <a:srgbClr val="FF0000"/>
              </a:solidFill>
              <a:uFillTx/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939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59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59394" grpId="0" animBg="1" uiExpand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13669" name="Picture 5" descr="0ACF78865DF55BA066A833B269D1622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0805" y="-8255"/>
            <a:ext cx="12359640" cy="68662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7" name="Rectangle 2"/>
          <p:cNvSpPr>
            <a:spLocks noGrp="1"/>
          </p:cNvSpPr>
          <p:nvPr>
            <p:ph type="title"/>
          </p:nvPr>
        </p:nvSpPr>
        <p:spPr>
          <a:xfrm>
            <a:off x="2482850" y="205105"/>
            <a:ext cx="7772400" cy="907415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/>
          <a:p>
            <a:pPr marL="571500" indent="-571500" algn="l" eaLnBrk="1" hangingPunct="1"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朗读第七段，用四个字概括段意。</a:t>
            </a:r>
            <a:endParaRPr lang="zh-CN" altLang="en-US" sz="3600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2" name="Rectangle 2"/>
          <p:cNvSpPr>
            <a:spLocks noGrp="1"/>
          </p:cNvSpPr>
          <p:nvPr/>
        </p:nvSpPr>
        <p:spPr>
          <a:xfrm>
            <a:off x="2482850" y="2708275"/>
            <a:ext cx="7772400" cy="17735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 algn="l" eaLnBrk="1" hangingPunct="1"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+mn-lt"/>
                <a:ea typeface="黑体" panose="02010609060101010101" pitchFamily="2" charset="-122"/>
                <a:cs typeface="+mn-cs"/>
              </a:rPr>
              <a:t>作者先写百草园冬天的“无味”，然后写下雪带来的乐趣，这是什么写法？起什么作用？</a:t>
            </a:r>
            <a:endParaRPr lang="zh-CN" altLang="en-US" sz="3600" b="1" dirty="0">
              <a:solidFill>
                <a:srgbClr val="0000FF"/>
              </a:solidFill>
              <a:uFillTx/>
              <a:latin typeface="+mn-lt"/>
              <a:ea typeface="黑体" panose="02010609060101010101" pitchFamily="2" charset="-122"/>
              <a:cs typeface="+mn-cs"/>
            </a:endParaRPr>
          </a:p>
        </p:txBody>
      </p:sp>
      <p:sp>
        <p:nvSpPr>
          <p:cNvPr id="4" name="Rectangle 3"/>
          <p:cNvSpPr>
            <a:spLocks noGrp="1"/>
          </p:cNvSpPr>
          <p:nvPr/>
        </p:nvSpPr>
        <p:spPr>
          <a:xfrm>
            <a:off x="3805555" y="1458595"/>
            <a:ext cx="2059305" cy="66421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雪地捕鸟</a:t>
            </a:r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3" name="Rectangle 3"/>
          <p:cNvSpPr>
            <a:spLocks noGrp="1"/>
          </p:cNvSpPr>
          <p:nvPr/>
        </p:nvSpPr>
        <p:spPr>
          <a:xfrm>
            <a:off x="2968625" y="4822825"/>
            <a:ext cx="7154545" cy="114490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SzTx/>
              <a:buNone/>
            </a:pPr>
            <a:r>
              <a:rPr lang="en-US" altLang="zh-CN" sz="3600" b="1" dirty="0">
                <a:solidFill>
                  <a:srgbClr val="FF0000"/>
                </a:solidFill>
                <a:uFillTx/>
                <a:sym typeface="+mn-ea"/>
              </a:rPr>
              <a:t>     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  <a:sym typeface="+mn-ea"/>
              </a:rPr>
              <a:t>     先抑后扬。以没有雪的无味来衬托下雪带来的乐趣。</a:t>
            </a:r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  <a:p>
            <a:pPr eaLnBrk="1" hangingPunct="1">
              <a:buNone/>
            </a:pPr>
            <a:endParaRPr lang="zh-CN" altLang="en-US" sz="3600" b="1" dirty="0">
              <a:solidFill>
                <a:srgbClr val="FF0000"/>
              </a:solidFill>
              <a:uFillTx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105" y="-889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合作探究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31747" grpId="0" animBg="1"/>
      <p:bldP spid="31747" grpId="1" bldLvl="0" animBg="1"/>
      <p:bldP spid="2" grpId="0" bldLvl="0" animBg="1"/>
      <p:bldP spid="3" grpId="0" uiExpand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6626" name="Picture 2" descr="课文情景图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8575" y="0"/>
            <a:ext cx="1227709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5" name="Rectangle 3"/>
          <p:cNvSpPr/>
          <p:nvPr/>
        </p:nvSpPr>
        <p:spPr>
          <a:xfrm>
            <a:off x="4306570" y="2967355"/>
            <a:ext cx="7624445" cy="70675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uFillTx/>
                <a:latin typeface="+mj-lt"/>
                <a:cs typeface="+mj-cs"/>
              </a:rPr>
              <a:t>时间、条件、方法、收获、经验</a:t>
            </a:r>
            <a:endParaRPr lang="zh-CN" altLang="en-US" sz="4000" b="1" dirty="0">
              <a:solidFill>
                <a:srgbClr val="FF0000"/>
              </a:solidFill>
              <a:uFillTx/>
              <a:latin typeface="+mj-lt"/>
              <a:cs typeface="+mj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105" y="-889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合作探究</a:t>
            </a:r>
            <a:endParaRPr lang="zh-CN" altLang="en-US" sz="4000" dirty="0">
              <a:solidFill>
                <a:schemeClr val="bg1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1747" name="Rectangle 2"/>
          <p:cNvSpPr>
            <a:spLocks noGrp="1"/>
          </p:cNvSpPr>
          <p:nvPr/>
        </p:nvSpPr>
        <p:spPr>
          <a:xfrm>
            <a:off x="1282065" y="800735"/>
            <a:ext cx="8432165" cy="9728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 algn="l" eaLnBrk="1" hangingPunct="1">
              <a:buFont typeface="Wingdings" panose="05000000000000000000" charset="0"/>
              <a:buChar char="u"/>
            </a:pPr>
            <a:r>
              <a:rPr lang="zh-CN" altLang="en-US" sz="4000" b="1" dirty="0">
                <a:solidFill>
                  <a:srgbClr val="0000FF"/>
                </a:solidFill>
                <a:uFillTx/>
                <a:ea typeface="宋体" panose="02010600030101010101" pitchFamily="2" charset="-122"/>
              </a:rPr>
              <a:t>第7段从哪些方面写了捕鸟的情况？</a:t>
            </a:r>
            <a:endParaRPr lang="zh-CN" altLang="en-US" sz="4000" b="1" dirty="0">
              <a:solidFill>
                <a:srgbClr val="0000FF"/>
              </a:solidFill>
              <a:uFillTx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bldLvl="0" animBg="1"/>
      <p:bldP spid="31747" grpId="0" animBg="1"/>
      <p:bldP spid="31747" grpId="1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8916" name="矩形 38915"/>
          <p:cNvSpPr/>
          <p:nvPr/>
        </p:nvSpPr>
        <p:spPr>
          <a:xfrm>
            <a:off x="2700020" y="609600"/>
            <a:ext cx="9378315" cy="623316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ts val="4040"/>
              </a:lnSpc>
              <a:spcBef>
                <a:spcPts val="0"/>
              </a:spcBef>
              <a:buNone/>
            </a:pPr>
            <a:r>
              <a:rPr lang="en-US" altLang="zh-CN" dirty="0">
                <a:solidFill>
                  <a:srgbClr val="0000CC"/>
                </a:solidFill>
                <a:uFillTx/>
                <a:ea typeface="黑体" panose="02010609060101010101" pitchFamily="2" charset="-122"/>
                <a:sym typeface="+mn-ea"/>
              </a:rPr>
              <a:t>       </a:t>
            </a:r>
            <a:r>
              <a:rPr lang="zh-CN" altLang="en-US" dirty="0">
                <a:solidFill>
                  <a:srgbClr val="0000CC"/>
                </a:solidFill>
                <a:uFillTx/>
                <a:ea typeface="黑体" panose="02010609060101010101" pitchFamily="2" charset="-122"/>
                <a:sym typeface="+mn-ea"/>
              </a:rPr>
              <a:t>《朝花夕拾</a:t>
            </a:r>
            <a:r>
              <a:rPr lang="en-US" altLang="zh-CN" dirty="0">
                <a:solidFill>
                  <a:srgbClr val="0000CC"/>
                </a:solidFill>
                <a:uFillTx/>
                <a:ea typeface="黑体" panose="02010609060101010101" pitchFamily="2" charset="-122"/>
                <a:sym typeface="+mn-ea"/>
              </a:rPr>
              <a:t>》</a:t>
            </a:r>
            <a:r>
              <a:rPr lang="zh-CN" altLang="en-US" dirty="0">
                <a:solidFill>
                  <a:srgbClr val="0000CC"/>
                </a:solidFill>
                <a:uFillTx/>
                <a:ea typeface="黑体" panose="02010609060101010101" pitchFamily="2" charset="-122"/>
                <a:sym typeface="+mn-ea"/>
              </a:rPr>
              <a:t>是鲁迅的一部回忆性散文集，原名</a:t>
            </a:r>
            <a:r>
              <a:rPr lang="en-US" altLang="zh-CN" u="heavy" dirty="0">
                <a:solidFill>
                  <a:srgbClr val="0000CC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《</a:t>
            </a:r>
            <a:r>
              <a:rPr lang="zh-CN" altLang="en-US" u="heavy" dirty="0">
                <a:solidFill>
                  <a:srgbClr val="0000CC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旧事重提</a:t>
            </a:r>
            <a:r>
              <a:rPr lang="en-US" altLang="zh-CN" u="heavy" dirty="0">
                <a:solidFill>
                  <a:srgbClr val="0000CC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》</a:t>
            </a:r>
            <a:r>
              <a:rPr lang="zh-CN" altLang="en-US" dirty="0">
                <a:solidFill>
                  <a:srgbClr val="0000CC"/>
                </a:solidFill>
                <a:uFillTx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dirty="0">
                <a:solidFill>
                  <a:srgbClr val="0000CC"/>
                </a:solidFill>
                <a:uFillTx/>
                <a:ea typeface="黑体" panose="02010609060101010101" pitchFamily="2" charset="-122"/>
                <a:sym typeface="+mn-ea"/>
              </a:rPr>
              <a:t>“</a:t>
            </a:r>
            <a:r>
              <a:rPr lang="zh-CN" altLang="en-US" dirty="0">
                <a:solidFill>
                  <a:srgbClr val="0000CC"/>
                </a:solidFill>
                <a:uFillTx/>
                <a:ea typeface="黑体" panose="02010609060101010101" pitchFamily="2" charset="-122"/>
                <a:sym typeface="+mn-ea"/>
              </a:rPr>
              <a:t>朝花夕拾</a:t>
            </a:r>
            <a:r>
              <a:rPr lang="en-US" altLang="zh-CN" dirty="0">
                <a:solidFill>
                  <a:srgbClr val="0000CC"/>
                </a:solidFill>
                <a:uFillTx/>
                <a:ea typeface="黑体" panose="02010609060101010101" pitchFamily="2" charset="-122"/>
                <a:sym typeface="+mn-ea"/>
              </a:rPr>
              <a:t>”</a:t>
            </a:r>
            <a:r>
              <a:rPr lang="zh-CN" altLang="en-US" dirty="0">
                <a:solidFill>
                  <a:srgbClr val="0000CC"/>
                </a:solidFill>
                <a:uFillTx/>
                <a:ea typeface="黑体" panose="02010609060101010101" pitchFamily="2" charset="-122"/>
                <a:sym typeface="+mn-ea"/>
              </a:rPr>
              <a:t>是比喻，早晨的花到傍晚才捡拾，意味作者到了中年才来回忆童年、少年时期的生活。共十篇作品：《狗·猫·鼠》、</a:t>
            </a:r>
            <a:r>
              <a:rPr lang="zh-CN" altLang="en-US" u="heavy" dirty="0">
                <a:solidFill>
                  <a:srgbClr val="0000CC"/>
                </a:solidFill>
                <a:uFillTx/>
                <a:ea typeface="黑体" panose="02010609060101010101" pitchFamily="2" charset="-122"/>
                <a:sym typeface="+mn-ea"/>
              </a:rPr>
              <a:t>《阿长和山海经》</a:t>
            </a:r>
            <a:r>
              <a:rPr lang="zh-CN" altLang="en-US" dirty="0">
                <a:solidFill>
                  <a:srgbClr val="0000CC"/>
                </a:solidFill>
                <a:uFillTx/>
                <a:ea typeface="黑体" panose="02010609060101010101" pitchFamily="2" charset="-122"/>
                <a:sym typeface="+mn-ea"/>
              </a:rPr>
              <a:t>、《二十四孝图》、《五猖会》、《无常》、</a:t>
            </a:r>
            <a:r>
              <a:rPr lang="zh-CN" altLang="en-US" u="heavy" dirty="0">
                <a:solidFill>
                  <a:srgbClr val="0000CC"/>
                </a:solidFill>
                <a:uFillTx/>
                <a:ea typeface="黑体" panose="02010609060101010101" pitchFamily="2" charset="-122"/>
                <a:sym typeface="+mn-ea"/>
              </a:rPr>
              <a:t>《从百草园到三味书屋》</a:t>
            </a:r>
            <a:r>
              <a:rPr lang="zh-CN" altLang="en-US" dirty="0">
                <a:solidFill>
                  <a:srgbClr val="0000CC"/>
                </a:solidFill>
                <a:uFillTx/>
                <a:ea typeface="黑体" panose="02010609060101010101" pitchFamily="2" charset="-122"/>
                <a:sym typeface="+mn-ea"/>
              </a:rPr>
              <a:t>、《父亲的病》、《琐记》、</a:t>
            </a:r>
            <a:r>
              <a:rPr lang="zh-CN" altLang="en-US" u="heavy" dirty="0">
                <a:solidFill>
                  <a:srgbClr val="0000CC"/>
                </a:solidFill>
                <a:uFillTx/>
                <a:ea typeface="黑体" panose="02010609060101010101" pitchFamily="2" charset="-122"/>
                <a:sym typeface="+mn-ea"/>
              </a:rPr>
              <a:t>《藤野先生》</a:t>
            </a:r>
            <a:r>
              <a:rPr lang="zh-CN" altLang="en-US" dirty="0">
                <a:solidFill>
                  <a:srgbClr val="0000CC"/>
                </a:solidFill>
                <a:uFillTx/>
                <a:ea typeface="黑体" panose="02010609060101010101" pitchFamily="2" charset="-122"/>
                <a:sym typeface="+mn-ea"/>
              </a:rPr>
              <a:t>、《范爱农》。外加一篇《小引》，一篇《后记》。</a:t>
            </a:r>
            <a:endParaRPr lang="zh-CN" altLang="en-US" b="1" dirty="0">
              <a:solidFill>
                <a:srgbClr val="0000CC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marL="0" lvl="0" indent="0">
              <a:lnSpc>
                <a:spcPts val="4040"/>
              </a:lnSpc>
              <a:spcBef>
                <a:spcPts val="0"/>
              </a:spcBef>
              <a:buNone/>
            </a:pPr>
            <a:r>
              <a:rPr lang="zh-CN" altLang="en-US" b="1" dirty="0">
                <a:solidFill>
                  <a:srgbClr val="0000CC"/>
                </a:solidFill>
                <a:uFillTx/>
                <a:ea typeface="黑体" panose="02010609060101010101" pitchFamily="2" charset="-122"/>
              </a:rPr>
              <a:t>        本文写于</a:t>
            </a:r>
            <a:r>
              <a:rPr lang="en-US" altLang="zh-CN" b="1" dirty="0">
                <a:solidFill>
                  <a:srgbClr val="0000CC"/>
                </a:solidFill>
                <a:uFillTx/>
                <a:ea typeface="黑体" panose="02010609060101010101" pitchFamily="2" charset="-122"/>
              </a:rPr>
              <a:t>1926</a:t>
            </a:r>
            <a:r>
              <a:rPr lang="zh-CN" altLang="en-US" b="1" dirty="0">
                <a:solidFill>
                  <a:srgbClr val="0000CC"/>
                </a:solidFill>
                <a:uFillTx/>
                <a:ea typeface="黑体" panose="02010609060101010101" pitchFamily="2" charset="-122"/>
              </a:rPr>
              <a:t>年</a:t>
            </a:r>
            <a:r>
              <a:rPr lang="en-US" altLang="zh-CN" b="1" dirty="0">
                <a:solidFill>
                  <a:srgbClr val="0000CC"/>
                </a:solidFill>
                <a:uFillTx/>
                <a:ea typeface="黑体" panose="02010609060101010101" pitchFamily="2" charset="-122"/>
              </a:rPr>
              <a:t>9</a:t>
            </a:r>
            <a:r>
              <a:rPr lang="zh-CN" altLang="en-US" b="1" dirty="0">
                <a:solidFill>
                  <a:srgbClr val="0000CC"/>
                </a:solidFill>
                <a:uFillTx/>
                <a:ea typeface="黑体" panose="02010609060101010101" pitchFamily="2" charset="-122"/>
              </a:rPr>
              <a:t>月，作者正生活在辗转流徙，心情苦闷之中，希望“在纷扰中寻出一点闲静来”。但文章用儿童的眼光和心理来写，同学们肯定感到亲切、生动。</a:t>
            </a:r>
            <a:endParaRPr lang="zh-CN" altLang="en-US" b="1" dirty="0">
              <a:solidFill>
                <a:srgbClr val="0000CC"/>
              </a:solidFill>
              <a:uFillTx/>
              <a:ea typeface="黑体" panose="02010609060101010101" pitchFamily="2" charset="-122"/>
            </a:endParaRPr>
          </a:p>
          <a:p>
            <a:pPr marL="0" lvl="0" indent="0">
              <a:lnSpc>
                <a:spcPts val="4040"/>
              </a:lnSpc>
              <a:spcBef>
                <a:spcPts val="0"/>
              </a:spcBef>
              <a:buNone/>
            </a:pPr>
            <a:endParaRPr lang="zh-CN" altLang="en-US" b="1" dirty="0">
              <a:solidFill>
                <a:srgbClr val="0000CC"/>
              </a:solidFill>
              <a:uFillTx/>
              <a:ea typeface="黑体" panose="02010609060101010101" pitchFamily="2" charset="-122"/>
            </a:endParaRPr>
          </a:p>
        </p:txBody>
      </p:sp>
      <p:pic>
        <p:nvPicPr>
          <p:cNvPr id="6147" name="图片 107522" descr="从百草园到三味书屋-朝花夕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05" y="2820988"/>
            <a:ext cx="2520950" cy="3860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78105" y="-889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文体知识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7893" name="Text Box 5"/>
          <p:cNvSpPr txBox="1"/>
          <p:nvPr/>
        </p:nvSpPr>
        <p:spPr>
          <a:xfrm>
            <a:off x="1619885" y="1517015"/>
            <a:ext cx="9210040" cy="37846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>
              <a:lnSpc>
                <a:spcPts val="4800"/>
              </a:lnSpc>
              <a:spcBef>
                <a:spcPts val="0"/>
              </a:spcBef>
            </a:pPr>
            <a:r>
              <a:rPr lang="en-US" altLang="zh-CN" sz="4000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en-US" sz="4000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（     ）开一块雪，（    ）出地面，用短棒（    ）起一面竹筛，下面（     ）些秕谷，棒上（    ）一条长绳，人远远地（     ）着， （     ）鸟雀下来啄食，走到竹筛底下的时候，将绳子一（      ），便（    ）住了。     </a:t>
            </a:r>
            <a:endParaRPr lang="zh-CN" altLang="en-US" sz="4000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903" name="Text Box 15"/>
          <p:cNvSpPr txBox="1"/>
          <p:nvPr/>
        </p:nvSpPr>
        <p:spPr>
          <a:xfrm>
            <a:off x="1502410" y="5510530"/>
            <a:ext cx="948309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  <a:buClrTx/>
              <a:buSzTx/>
              <a:buFont typeface="Wingdings" panose="05000000000000000000" charset="0"/>
            </a:pPr>
            <a:r>
              <a:rPr lang="zh-CN" altLang="en-US" sz="4000" dirty="0">
                <a:solidFill>
                  <a:srgbClr val="00B050"/>
                </a:solidFill>
                <a:uFillTx/>
                <a:latin typeface="Times New Roman" panose="02020603050405020304" pitchFamily="18" charset="0"/>
                <a:sym typeface="+mn-ea"/>
              </a:rPr>
              <a:t>动词作用：</a:t>
            </a:r>
            <a:r>
              <a:rPr lang="zh-CN" altLang="en-US" sz="400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sym typeface="+mn-ea"/>
              </a:rPr>
              <a:t>准确而生动地表现了雪地捕鸟的过程和乐趣。</a:t>
            </a:r>
            <a:endParaRPr lang="zh-CN" altLang="en-US" sz="40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105" y="-889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合作探究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1506" name="Rectangle 2"/>
          <p:cNvSpPr/>
          <p:nvPr/>
        </p:nvSpPr>
        <p:spPr>
          <a:xfrm>
            <a:off x="2282825" y="528320"/>
            <a:ext cx="87026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>
              <a:buFont typeface="Wingdings" panose="05000000000000000000" charset="0"/>
              <a:buChar char="u"/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</a:rPr>
              <a:t>找出捕鸟的动词，并体会其作用。</a:t>
            </a:r>
            <a:endParaRPr lang="zh-CN" altLang="en-US" sz="4000" b="1" dirty="0">
              <a:solidFill>
                <a:srgbClr val="0000FF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999740" y="1517015"/>
            <a:ext cx="84963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buFont typeface="Wingdings" panose="05000000000000000000" charset="0"/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扫</a:t>
            </a:r>
            <a:endParaRPr lang="zh-CN" altLang="en-US" sz="4000" b="1" dirty="0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4" name="Rectangle 2"/>
          <p:cNvSpPr/>
          <p:nvPr/>
        </p:nvSpPr>
        <p:spPr>
          <a:xfrm>
            <a:off x="7136130" y="1517015"/>
            <a:ext cx="84963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buFont typeface="Wingdings" panose="05000000000000000000" charset="0"/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露</a:t>
            </a:r>
            <a:endParaRPr lang="zh-CN" altLang="en-US" sz="4000" b="1" dirty="0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5" name="Rectangle 2"/>
          <p:cNvSpPr/>
          <p:nvPr/>
        </p:nvSpPr>
        <p:spPr>
          <a:xfrm>
            <a:off x="3675380" y="2070100"/>
            <a:ext cx="84963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buFont typeface="Wingdings" panose="05000000000000000000" charset="0"/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支</a:t>
            </a:r>
            <a:endParaRPr lang="zh-CN" altLang="en-US" sz="4000" b="1" dirty="0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6" name="Rectangle 2"/>
          <p:cNvSpPr/>
          <p:nvPr/>
        </p:nvSpPr>
        <p:spPr>
          <a:xfrm>
            <a:off x="5161280" y="2663825"/>
            <a:ext cx="84963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buFont typeface="Wingdings" panose="05000000000000000000" charset="0"/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系</a:t>
            </a:r>
            <a:endParaRPr lang="zh-CN" altLang="en-US" sz="4000" b="1" dirty="0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7" name="Rectangle 2"/>
          <p:cNvSpPr/>
          <p:nvPr/>
        </p:nvSpPr>
        <p:spPr>
          <a:xfrm>
            <a:off x="9337675" y="2070100"/>
            <a:ext cx="84963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buFont typeface="Wingdings" panose="05000000000000000000" charset="0"/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撒</a:t>
            </a:r>
            <a:endParaRPr lang="zh-CN" altLang="en-US" sz="4000" b="1" dirty="0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8" name="Rectangle 2"/>
          <p:cNvSpPr/>
          <p:nvPr/>
        </p:nvSpPr>
        <p:spPr>
          <a:xfrm>
            <a:off x="5561330" y="3285490"/>
            <a:ext cx="84963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buFont typeface="Wingdings" panose="05000000000000000000" charset="0"/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看</a:t>
            </a:r>
            <a:endParaRPr lang="zh-CN" altLang="en-US" sz="4000" b="1" dirty="0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9" name="Rectangle 2"/>
          <p:cNvSpPr/>
          <p:nvPr/>
        </p:nvSpPr>
        <p:spPr>
          <a:xfrm>
            <a:off x="2734310" y="3370580"/>
            <a:ext cx="84963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buFont typeface="Wingdings" panose="05000000000000000000" charset="0"/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牵</a:t>
            </a:r>
            <a:endParaRPr lang="zh-CN" altLang="en-US" sz="4000" b="1" dirty="0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11" name="Rectangle 2"/>
          <p:cNvSpPr/>
          <p:nvPr/>
        </p:nvSpPr>
        <p:spPr>
          <a:xfrm>
            <a:off x="9453245" y="3912870"/>
            <a:ext cx="84963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buFont typeface="Wingdings" panose="05000000000000000000" charset="0"/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拉</a:t>
            </a:r>
            <a:endParaRPr lang="zh-CN" altLang="en-US" sz="4000" b="1" dirty="0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12" name="Rectangle 2"/>
          <p:cNvSpPr/>
          <p:nvPr/>
        </p:nvSpPr>
        <p:spPr>
          <a:xfrm>
            <a:off x="2602230" y="4594860"/>
            <a:ext cx="84963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buFont typeface="Wingdings" panose="05000000000000000000" charset="0"/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罩</a:t>
            </a:r>
            <a:endParaRPr lang="zh-CN" altLang="en-US" sz="4000" b="1" dirty="0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37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03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1" grpId="0"/>
      <p:bldP spid="1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4034" name="文本框 171009"/>
          <p:cNvSpPr txBox="1"/>
          <p:nvPr/>
        </p:nvSpPr>
        <p:spPr>
          <a:xfrm>
            <a:off x="5232083" y="765175"/>
            <a:ext cx="5005387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00B05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春、夏、秋：观赏百草园三季景物的乐趣</a:t>
            </a:r>
            <a:endParaRPr lang="zh-CN" altLang="en-US" sz="3600" dirty="0">
              <a:solidFill>
                <a:srgbClr val="00B05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71011" name="矩形 171010"/>
          <p:cNvSpPr/>
          <p:nvPr/>
        </p:nvSpPr>
        <p:spPr>
          <a:xfrm>
            <a:off x="3556318" y="764858"/>
            <a:ext cx="762000" cy="3048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 lnSpcReduction="20000"/>
          </a:bodyPr>
          <a:p>
            <a:pPr algn="ctr" fontAlgn="base"/>
            <a:r>
              <a:rPr lang="zh-CN" altLang="en-US" sz="6000" b="0" i="1" noProof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808080">
                      <a:alpha val="80000"/>
                    </a:srgbClr>
                  </a:outerShdw>
                </a:effectLst>
                <a:uFillTx/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我</a:t>
            </a:r>
            <a:endParaRPr lang="zh-CN" altLang="en-US" sz="6000" b="0" i="1" noProof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algn="ctr" rotWithShape="0">
                  <a:srgbClr val="808080">
                    <a:alpha val="80000"/>
                  </a:srgbClr>
                </a:outerShdw>
              </a:effectLst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 fontAlgn="base"/>
            <a:r>
              <a:rPr lang="zh-CN" altLang="en-US" sz="6000" b="0" i="1" noProof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808080">
                      <a:alpha val="80000"/>
                    </a:srgbClr>
                  </a:outerShdw>
                </a:effectLst>
                <a:uFillTx/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的</a:t>
            </a:r>
            <a:endParaRPr lang="zh-CN" altLang="en-US" sz="6000" b="0" i="1" noProof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algn="ctr" rotWithShape="0">
                  <a:srgbClr val="808080">
                    <a:alpha val="80000"/>
                  </a:srgbClr>
                </a:outerShdw>
              </a:effectLst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 fontAlgn="base"/>
            <a:r>
              <a:rPr lang="zh-CN" altLang="en-US" sz="6000" b="0" i="1" noProof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808080">
                      <a:alpha val="80000"/>
                    </a:srgbClr>
                  </a:outerShdw>
                </a:effectLst>
                <a:uFillTx/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乐</a:t>
            </a:r>
            <a:endParaRPr lang="zh-CN" altLang="en-US" sz="6000" b="0" i="1" noProof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algn="ctr" rotWithShape="0">
                  <a:srgbClr val="808080">
                    <a:alpha val="80000"/>
                  </a:srgbClr>
                </a:outerShdw>
              </a:effectLst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 fontAlgn="base"/>
            <a:r>
              <a:rPr lang="zh-CN" altLang="en-US" sz="6000" b="0" i="1" noProof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808080">
                      <a:alpha val="80000"/>
                    </a:srgbClr>
                  </a:outerShdw>
                </a:effectLst>
                <a:uFillTx/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园</a:t>
            </a:r>
            <a:endParaRPr lang="zh-CN" altLang="en-US" sz="6000" b="0" i="1" noProof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algn="ctr" rotWithShape="0">
                  <a:srgbClr val="808080">
                    <a:alpha val="80000"/>
                  </a:srgbClr>
                </a:outerShdw>
              </a:effectLst>
              <a:uFillTx/>
              <a:latin typeface="黑体" panose="02010609060101010101" pitchFamily="2" charset="-122"/>
              <a:ea typeface="黑体" panose="02010609060101010101" pitchFamily="2" charset="-122"/>
              <a:cs typeface="+mn-ea"/>
            </a:endParaRPr>
          </a:p>
        </p:txBody>
      </p:sp>
      <p:sp>
        <p:nvSpPr>
          <p:cNvPr id="44036" name="右大括号 171011"/>
          <p:cNvSpPr/>
          <p:nvPr/>
        </p:nvSpPr>
        <p:spPr>
          <a:xfrm flipH="1">
            <a:off x="4583430" y="899160"/>
            <a:ext cx="570230" cy="2986405"/>
          </a:xfrm>
          <a:prstGeom prst="rightBrace">
            <a:avLst>
              <a:gd name="adj1" fmla="val 30542"/>
              <a:gd name="adj2" fmla="val 50000"/>
            </a:avLst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37" name="矩形 171012"/>
          <p:cNvSpPr/>
          <p:nvPr/>
        </p:nvSpPr>
        <p:spPr>
          <a:xfrm>
            <a:off x="503555" y="1979613"/>
            <a:ext cx="2314575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60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彩云" charset="0"/>
                <a:ea typeface="华文彩云" charset="0"/>
              </a:rPr>
              <a:t>百草园</a:t>
            </a:r>
            <a:endParaRPr lang="zh-CN" altLang="en-US" sz="60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华文彩云" charset="0"/>
              <a:ea typeface="华文彩云" charset="0"/>
            </a:endParaRPr>
          </a:p>
        </p:txBody>
      </p:sp>
      <p:sp>
        <p:nvSpPr>
          <p:cNvPr id="171014" name="文本框 171013"/>
          <p:cNvSpPr txBox="1"/>
          <p:nvPr/>
        </p:nvSpPr>
        <p:spPr>
          <a:xfrm>
            <a:off x="5232400" y="2205038"/>
            <a:ext cx="4787900" cy="645160"/>
          </a:xfrm>
          <a:prstGeom prst="rect">
            <a:avLst/>
          </a:prstGeom>
          <a:noFill/>
          <a:ln w="28575" cap="flat" cmpd="sng">
            <a:noFill/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txBody>
          <a:bodyPr anchor="t">
            <a:spAutoFit/>
          </a:bodyPr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3600" dirty="0">
                <a:solidFill>
                  <a:srgbClr val="00B05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听美女蛇故事的乐趣</a:t>
            </a:r>
            <a:endParaRPr lang="zh-CN" altLang="en-US" sz="3600" dirty="0">
              <a:solidFill>
                <a:srgbClr val="00B05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71015" name="文本框 171014"/>
          <p:cNvSpPr txBox="1"/>
          <p:nvPr/>
        </p:nvSpPr>
        <p:spPr>
          <a:xfrm>
            <a:off x="10131425" y="2205355"/>
            <a:ext cx="1075690" cy="583565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00FFFF"/>
                </a:solidFill>
                <a:uFillTx/>
                <a:latin typeface="Comic Sans MS" panose="030F0702030302020204" pitchFamily="66" charset="0"/>
                <a:ea typeface="黑体" panose="02010609060101010101" pitchFamily="2" charset="-122"/>
              </a:rPr>
              <a:t>插叙</a:t>
            </a:r>
            <a:endParaRPr lang="zh-CN" altLang="en-US" sz="3200" dirty="0">
              <a:solidFill>
                <a:srgbClr val="00FFFF"/>
              </a:solidFill>
              <a:uFillTx/>
              <a:latin typeface="Comic Sans MS" panose="030F0702030302020204" pitchFamily="66" charset="0"/>
              <a:ea typeface="黑体" panose="02010609060101010101" pitchFamily="2" charset="-122"/>
            </a:endParaRPr>
          </a:p>
        </p:txBody>
      </p:sp>
      <p:sp>
        <p:nvSpPr>
          <p:cNvPr id="44040" name="文本框 171015"/>
          <p:cNvSpPr txBox="1"/>
          <p:nvPr/>
        </p:nvSpPr>
        <p:spPr>
          <a:xfrm>
            <a:off x="5232400" y="3317875"/>
            <a:ext cx="55727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00B05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冬：进行雪地捕鸟的乐趣</a:t>
            </a:r>
            <a:endParaRPr lang="zh-CN" altLang="en-US" sz="3600" dirty="0">
              <a:solidFill>
                <a:srgbClr val="00B05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729091" name="文本占位符 729090"/>
          <p:cNvSpPr>
            <a:spLocks noGrp="1" noRot="1"/>
          </p:cNvSpPr>
          <p:nvPr/>
        </p:nvSpPr>
        <p:spPr>
          <a:xfrm>
            <a:off x="2122805" y="4812665"/>
            <a:ext cx="8682355" cy="1903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US" altLang="zh-CN" sz="4000" b="1" dirty="0">
                <a:solidFill>
                  <a:srgbClr val="0000CC"/>
                </a:solidFill>
              </a:rPr>
              <a:t> </a:t>
            </a:r>
            <a:r>
              <a:rPr lang="en-US" altLang="zh-CN" sz="4000" b="1" dirty="0">
                <a:solidFill>
                  <a:srgbClr val="FF0000"/>
                </a:solidFill>
                <a:uFillTx/>
              </a:rPr>
              <a:t>        </a:t>
            </a:r>
            <a:r>
              <a:rPr lang="zh-CN" altLang="en-US" sz="4000" b="1" dirty="0">
                <a:solidFill>
                  <a:srgbClr val="FF0000"/>
                </a:solidFill>
                <a:uFillTx/>
              </a:rPr>
              <a:t>前边写了春、夏、秋三季的景物，这里再单写一下冬天的捕鸟活动，正构成一幅百草园四季图。</a:t>
            </a:r>
            <a:endParaRPr lang="zh-CN" altLang="en-US" sz="4000" b="1" dirty="0">
              <a:solidFill>
                <a:srgbClr val="FF0000"/>
              </a:solidFill>
              <a:uFillTx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105" y="-889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合作探究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10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10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10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1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1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1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10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10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29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015" grpId="0" bldLvl="0" animBg="1"/>
      <p:bldP spid="44034" grpId="0"/>
      <p:bldP spid="44034" grpId="1"/>
      <p:bldP spid="171014" grpId="0" bldLvl="0" animBg="1"/>
      <p:bldP spid="44040" grpId="0"/>
      <p:bldP spid="729091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95" name="文本框 12294"/>
          <p:cNvSpPr txBox="1"/>
          <p:nvPr/>
        </p:nvSpPr>
        <p:spPr>
          <a:xfrm>
            <a:off x="2590800" y="3124200"/>
            <a:ext cx="2819400" cy="685165"/>
          </a:xfrm>
          <a:prstGeom prst="rect">
            <a:avLst/>
          </a:prstGeom>
          <a:noFill/>
          <a:ln w="85725">
            <a:noFill/>
          </a:ln>
        </p:spPr>
        <p:txBody>
          <a:bodyPr tIns="0"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百草园的景物</a:t>
            </a:r>
            <a:endParaRPr lang="zh-CN" altLang="en-US" sz="32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311" name="圆角矩形 12310" descr="3"/>
          <p:cNvSpPr/>
          <p:nvPr/>
        </p:nvSpPr>
        <p:spPr>
          <a:xfrm>
            <a:off x="1666875" y="533400"/>
            <a:ext cx="4318000" cy="2519363"/>
          </a:xfrm>
          <a:prstGeom prst="roundRect">
            <a:avLst>
              <a:gd name="adj" fmla="val 16667"/>
            </a:avLst>
          </a:prstGeom>
          <a:blipFill rotWithShape="0">
            <a:blip r:embed="rId1"/>
            <a:stretch>
              <a:fillRect/>
            </a:stretch>
          </a:blipFill>
          <a:ln w="76200" cap="flat" cmpd="sng">
            <a:solidFill>
              <a:srgbClr val="CC99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2312" name="圆角矩形 12311" descr="3"/>
          <p:cNvSpPr/>
          <p:nvPr/>
        </p:nvSpPr>
        <p:spPr>
          <a:xfrm>
            <a:off x="6202363" y="533400"/>
            <a:ext cx="4318000" cy="2519363"/>
          </a:xfrm>
          <a:prstGeom prst="roundRect">
            <a:avLst>
              <a:gd name="adj" fmla="val 16667"/>
            </a:avLst>
          </a:prstGeom>
          <a:blipFill rotWithShape="0">
            <a:blip r:embed="rId2"/>
            <a:stretch>
              <a:fillRect/>
            </a:stretch>
          </a:blipFill>
          <a:ln w="76200" cap="flat" cmpd="sng">
            <a:solidFill>
              <a:srgbClr val="CC99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2314" name="上箭头 12313"/>
          <p:cNvSpPr/>
          <p:nvPr/>
        </p:nvSpPr>
        <p:spPr>
          <a:xfrm>
            <a:off x="2133600" y="3276600"/>
            <a:ext cx="457200" cy="457200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2315" name="文本框 12314"/>
          <p:cNvSpPr txBox="1"/>
          <p:nvPr/>
        </p:nvSpPr>
        <p:spPr>
          <a:xfrm>
            <a:off x="6319838" y="4424363"/>
            <a:ext cx="822325" cy="21336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美女蛇故事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2316" name="左箭头 12315"/>
          <p:cNvSpPr/>
          <p:nvPr/>
        </p:nvSpPr>
        <p:spPr>
          <a:xfrm>
            <a:off x="6400800" y="3962400"/>
            <a:ext cx="457200" cy="457200"/>
          </a:xfrm>
          <a:prstGeom prst="lef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2317" name="文本框 12316"/>
          <p:cNvSpPr txBox="1"/>
          <p:nvPr/>
        </p:nvSpPr>
        <p:spPr>
          <a:xfrm>
            <a:off x="7620000" y="3200400"/>
            <a:ext cx="1905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雪地捕鸟</a:t>
            </a:r>
            <a:endParaRPr lang="zh-CN" altLang="en-US" sz="32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318" name="上箭头 12317"/>
          <p:cNvSpPr/>
          <p:nvPr/>
        </p:nvSpPr>
        <p:spPr>
          <a:xfrm>
            <a:off x="7086600" y="3200400"/>
            <a:ext cx="457200" cy="457200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2320" name="矩形 12319"/>
          <p:cNvSpPr/>
          <p:nvPr/>
        </p:nvSpPr>
        <p:spPr>
          <a:xfrm>
            <a:off x="7239000" y="4038600"/>
            <a:ext cx="2743200" cy="148907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58847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 b="1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华文行楷" charset="0"/>
                <a:ea typeface="华文行楷" charset="0"/>
              </a:rPr>
              <a:t>自由快乐的乐园</a:t>
            </a:r>
            <a:endParaRPr lang="zh-CN" altLang="en-US" sz="3600" b="1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华文行楷" charset="0"/>
              <a:ea typeface="华文行楷" charset="0"/>
            </a:endParaRPr>
          </a:p>
        </p:txBody>
      </p:sp>
      <p:sp>
        <p:nvSpPr>
          <p:cNvPr id="12321" name="圆角矩形 12320" descr="3"/>
          <p:cNvSpPr/>
          <p:nvPr/>
        </p:nvSpPr>
        <p:spPr>
          <a:xfrm>
            <a:off x="1752600" y="4038600"/>
            <a:ext cx="4318000" cy="2519363"/>
          </a:xfrm>
          <a:prstGeom prst="roundRect">
            <a:avLst>
              <a:gd name="adj" fmla="val 16667"/>
            </a:avLst>
          </a:prstGeom>
          <a:blipFill rotWithShape="0">
            <a:blip r:embed="rId3"/>
            <a:stretch>
              <a:fillRect/>
            </a:stretch>
          </a:blipFill>
          <a:ln w="76200" cap="flat" cmpd="sng">
            <a:solidFill>
              <a:srgbClr val="CC99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8105" y="-889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合作探究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2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4" presetClass="entr" presetSubtype="5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12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4" presetClass="entr" presetSubtype="5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5" dur="500"/>
                                        <p:tgtEl>
                                          <p:spTgt spid="12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2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0" fill="hold"/>
                                        <p:tgtEl>
                                          <p:spTgt spid="12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0" fill="hold"/>
                                        <p:tgtEl>
                                          <p:spTgt spid="12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/>
      <p:bldP spid="12315" grpId="0"/>
      <p:bldP spid="1231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Rectangle 2"/>
          <p:cNvSpPr/>
          <p:nvPr/>
        </p:nvSpPr>
        <p:spPr>
          <a:xfrm>
            <a:off x="1824355" y="1000760"/>
            <a:ext cx="87026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>
              <a:buFont typeface="Wingdings" panose="05000000000000000000" charset="0"/>
              <a:buChar char="u"/>
            </a:pPr>
            <a:r>
              <a:rPr sz="3600" b="1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第九段写了什么内容？</a:t>
            </a:r>
            <a:endParaRPr sz="3600" b="1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1765935" y="2089150"/>
            <a:ext cx="9776460" cy="64516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p>
            <a:pPr>
              <a:lnSpc>
                <a:spcPct val="100000"/>
              </a:lnSpc>
            </a:pPr>
            <a:r>
              <a:rPr sz="3600" b="1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家里人要送我去书塾，我不能常到百草园了。</a:t>
            </a:r>
            <a:endParaRPr sz="3600" b="1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105" y="-889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合作探究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" name="Rectangle 2"/>
          <p:cNvSpPr/>
          <p:nvPr/>
        </p:nvSpPr>
        <p:spPr>
          <a:xfrm>
            <a:off x="1928495" y="3894773"/>
            <a:ext cx="872109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>
              <a:buFont typeface="Wingdings" panose="05000000000000000000" charset="0"/>
              <a:buChar char="u"/>
            </a:pPr>
            <a:r>
              <a:rPr sz="3600" b="1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第九段在全文中起什么作用？</a:t>
            </a:r>
            <a:endParaRPr sz="3600" b="1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 marL="571500" indent="-571500">
              <a:buFont typeface="Wingdings" panose="05000000000000000000" charset="0"/>
              <a:buChar char="u"/>
            </a:pPr>
            <a:endParaRPr sz="3600" b="1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765935" y="4980306"/>
            <a:ext cx="9776460" cy="119888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p>
            <a:pPr>
              <a:lnSpc>
                <a:spcPct val="100000"/>
              </a:lnSpc>
            </a:pPr>
            <a:r>
              <a:rPr lang="en-US" sz="3600" b="1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    </a:t>
            </a:r>
            <a:r>
              <a:rPr sz="3600" b="1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承上启下，由百草园的生活过渡到三味书屋的生活。</a:t>
            </a:r>
            <a:endParaRPr sz="3600" b="1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Rectangle 2"/>
          <p:cNvSpPr/>
          <p:nvPr/>
        </p:nvSpPr>
        <p:spPr>
          <a:xfrm>
            <a:off x="1833880" y="525780"/>
            <a:ext cx="870267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>
              <a:buFont typeface="Wingdings" panose="05000000000000000000" charset="0"/>
              <a:buChar char="u"/>
            </a:pPr>
            <a:r>
              <a:rPr sz="3600" b="1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“我”到底知不知道被送到私塾去的原因呢</a:t>
            </a:r>
            <a:r>
              <a:rPr lang="zh-CN" sz="3600" b="1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？</a:t>
            </a:r>
            <a:r>
              <a:rPr sz="3600" b="1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你是从哪些词语看出来的</a:t>
            </a:r>
            <a:r>
              <a:rPr lang="zh-CN" sz="3600" b="1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？</a:t>
            </a:r>
            <a:r>
              <a:rPr sz="3600" b="1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 </a:t>
            </a:r>
            <a:endParaRPr sz="3600" b="1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1709420" y="1724343"/>
            <a:ext cx="9776460" cy="175323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p>
            <a:pPr>
              <a:lnSpc>
                <a:spcPct val="100000"/>
              </a:lnSpc>
            </a:pPr>
            <a:r>
              <a:rPr lang="en-US" sz="3600" b="1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    </a:t>
            </a:r>
            <a:r>
              <a:rPr sz="3600" b="1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不知道，从“也许是……也许是……也许是……都无从知道”可以看出，三个“也许是”表示尽管猜测的原因很多，但一个也无法肯定。 </a:t>
            </a:r>
            <a:endParaRPr sz="3600" b="1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105" y="-889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合作探究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" name="Rectangle 2"/>
          <p:cNvSpPr/>
          <p:nvPr/>
        </p:nvSpPr>
        <p:spPr>
          <a:xfrm>
            <a:off x="1938020" y="3778250"/>
            <a:ext cx="872109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>
              <a:buFont typeface="Wingdings" panose="05000000000000000000" charset="0"/>
              <a:buChar char="u"/>
            </a:pPr>
            <a:r>
              <a:rPr sz="3600" b="1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“Ade，我的蟋蟀们!Ade，我的覆盆子们和木莲们!”这句话运用什么修辞手法</a:t>
            </a:r>
            <a:r>
              <a:rPr lang="zh-CN" sz="3600" b="1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？</a:t>
            </a:r>
            <a:r>
              <a:rPr sz="3600" b="1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表达了作者什么心理</a:t>
            </a:r>
            <a:r>
              <a:rPr lang="zh-CN" sz="3600" b="1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？</a:t>
            </a:r>
            <a:r>
              <a:rPr sz="3600" b="1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 </a:t>
            </a:r>
            <a:endParaRPr sz="3600" b="1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765935" y="5607051"/>
            <a:ext cx="9776460" cy="119888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p>
            <a:pPr>
              <a:lnSpc>
                <a:spcPct val="100000"/>
              </a:lnSpc>
            </a:pPr>
            <a:r>
              <a:rPr lang="en-US" sz="3600" b="1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    </a:t>
            </a:r>
            <a:r>
              <a:rPr sz="3600" b="1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用拟人修辞手法，表达了“我”对百草园的无可奈何和依依不舍之情。</a:t>
            </a:r>
            <a:endParaRPr sz="3600" b="1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99013" name="矩形 299012"/>
          <p:cNvSpPr/>
          <p:nvPr/>
        </p:nvSpPr>
        <p:spPr>
          <a:xfrm>
            <a:off x="1524000" y="1781175"/>
            <a:ext cx="9144000" cy="260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1100" b="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endParaRPr lang="en-US" altLang="zh-CN" sz="1800" b="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299012" name="图片 299011" descr="C:/Users/74096/Documents/百度云同步盘/3 第三单元/http:/foto.yculblog.com/photo/t/tzyyblog/P1040697.JPG"/>
          <p:cNvPicPr>
            <a:picLocks noChangeAspect="1"/>
          </p:cNvPicPr>
          <p:nvPr/>
        </p:nvPicPr>
        <p:blipFill>
          <a:blip r:embed="rId1" r:link="rId2"/>
          <a:srcRect l="-2" t="-2" r="-2" b="-2"/>
          <a:stretch>
            <a:fillRect/>
          </a:stretch>
        </p:blipFill>
        <p:spPr>
          <a:xfrm>
            <a:off x="-777875" y="-27940"/>
            <a:ext cx="13000355" cy="68948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9014" name="矩形 299013"/>
          <p:cNvSpPr/>
          <p:nvPr/>
        </p:nvSpPr>
        <p:spPr>
          <a:xfrm>
            <a:off x="3886200" y="4928870"/>
            <a:ext cx="7315200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br>
              <a:rPr lang="en-US" altLang="zh-CN" sz="4000" b="0" dirty="0"/>
            </a:br>
            <a:r>
              <a:rPr lang="zh-CN" altLang="en-US" sz="4000" dirty="0"/>
              <a:t>　　</a:t>
            </a:r>
            <a:r>
              <a:rPr lang="zh-CN" altLang="en-US" sz="4000" dirty="0">
                <a:solidFill>
                  <a:srgbClr val="66FF66"/>
                </a:solidFill>
                <a:uFillTx/>
              </a:rPr>
              <a:t>三味书屋就位于鲁迅祖居地对面，隔着一条小街。</a:t>
            </a:r>
            <a:endParaRPr lang="zh-CN" altLang="en-US" sz="4000" dirty="0">
              <a:solidFill>
                <a:srgbClr val="66FF66"/>
              </a:solidFill>
              <a:uFillTx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105" y="-889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合作探究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9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9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901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92514" name="文本框 192513"/>
          <p:cNvSpPr txBox="1"/>
          <p:nvPr/>
        </p:nvSpPr>
        <p:spPr>
          <a:xfrm>
            <a:off x="9144000" y="5867400"/>
            <a:ext cx="1143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endParaRPr b="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92515" name="图片 192514" descr="luxun3三味书屋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8575" y="0"/>
            <a:ext cx="12239625" cy="6962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78105" y="-889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59F7C9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合作探究</a:t>
            </a:r>
            <a:endParaRPr lang="zh-CN" altLang="en-US" sz="4000" dirty="0">
              <a:solidFill>
                <a:srgbClr val="59F7C9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03108" name="图片 303107" descr="C:/Users/74096/Documents/百度云同步盘/3 第三单元/http:/foto.yculblog.com/photo/t/tzyyblog/P1040708.JPG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-19050" y="-38100"/>
            <a:ext cx="12228195" cy="70377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3109" name="矩形 303108"/>
          <p:cNvSpPr/>
          <p:nvPr/>
        </p:nvSpPr>
        <p:spPr>
          <a:xfrm>
            <a:off x="238760" y="5297805"/>
            <a:ext cx="784860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0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　</a:t>
            </a:r>
            <a:r>
              <a:rPr lang="zh-CN" altLang="en-US" sz="4000" dirty="0">
                <a:solidFill>
                  <a:srgbClr val="FFFF00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　旁边的园子可能是学童们在课间或者趁先生睡着时戏耍的地方</a:t>
            </a:r>
            <a:r>
              <a:rPr lang="zh-CN" altLang="en-US" sz="4000" b="0" dirty="0">
                <a:solidFill>
                  <a:srgbClr val="FFFF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</a:t>
            </a:r>
            <a:endParaRPr lang="zh-CN" altLang="en-US" sz="4000" b="0" dirty="0">
              <a:solidFill>
                <a:srgbClr val="FFFF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03110" name="矩形 303109"/>
          <p:cNvSpPr/>
          <p:nvPr/>
        </p:nvSpPr>
        <p:spPr>
          <a:xfrm>
            <a:off x="1524000" y="1781175"/>
            <a:ext cx="9144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br>
              <a:rPr lang="en-US" altLang="zh-CN" sz="1000" b="0" dirty="0">
                <a:latin typeface="宋体" panose="02010600030101010101" pitchFamily="2" charset="-122"/>
              </a:rPr>
            </a:br>
            <a:endParaRPr lang="en-US" altLang="zh-CN" sz="1800" b="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105" y="-889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合作探究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3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3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3109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Rectangle 2"/>
          <p:cNvSpPr/>
          <p:nvPr/>
        </p:nvSpPr>
        <p:spPr>
          <a:xfrm>
            <a:off x="1999615" y="673735"/>
            <a:ext cx="819277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>
              <a:buFont typeface="Wingdings" panose="05000000000000000000" charset="0"/>
              <a:buChar char="u"/>
            </a:pPr>
            <a:r>
              <a:rPr sz="3600" b="1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在第二部分中，作者选取了几个片断，真实而生动地再现了旧时私塾教育的若干侧面。请分别把它们找出来。</a:t>
            </a:r>
            <a:endParaRPr sz="3600" b="1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2305050" y="2712085"/>
            <a:ext cx="9096375" cy="363093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p>
            <a:pPr>
              <a:lnSpc>
                <a:spcPts val="5520"/>
              </a:lnSpc>
            </a:pPr>
            <a:r>
              <a:rPr sz="3600" b="1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1</a:t>
            </a:r>
            <a:r>
              <a:rPr lang="zh-CN" sz="3600" b="1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、</a:t>
            </a:r>
            <a:r>
              <a:rPr sz="3600" b="1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提问“怪哉”一虫的事。</a:t>
            </a:r>
            <a:endParaRPr sz="3600" b="1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ts val="5520"/>
              </a:lnSpc>
            </a:pPr>
            <a:r>
              <a:rPr sz="3600" b="1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2</a:t>
            </a:r>
            <a:r>
              <a:rPr lang="zh-CN" sz="3600" b="1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、</a:t>
            </a:r>
            <a:r>
              <a:rPr sz="3600" b="1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学习生活，正午习字，晚上对课</a:t>
            </a:r>
            <a:endParaRPr sz="3600" b="1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ts val="5520"/>
              </a:lnSpc>
            </a:pPr>
            <a:r>
              <a:rPr sz="3600" b="1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3</a:t>
            </a:r>
            <a:r>
              <a:rPr lang="zh-CN" sz="3600" b="1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、</a:t>
            </a:r>
            <a:r>
              <a:rPr sz="3600" b="1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园中寻乐被批评。</a:t>
            </a:r>
            <a:endParaRPr sz="3600" b="1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ts val="5520"/>
              </a:lnSpc>
            </a:pPr>
            <a:r>
              <a:rPr sz="3600" b="1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4</a:t>
            </a:r>
            <a:r>
              <a:rPr lang="zh-CN" sz="3600" b="1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、</a:t>
            </a:r>
            <a:r>
              <a:rPr sz="3600" b="1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师生读书的场面。</a:t>
            </a:r>
            <a:endParaRPr sz="3600" b="1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ts val="5520"/>
              </a:lnSpc>
            </a:pPr>
            <a:r>
              <a:rPr sz="3600" b="1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5</a:t>
            </a:r>
            <a:r>
              <a:rPr lang="zh-CN" sz="3600" b="1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、</a:t>
            </a:r>
            <a:r>
              <a:rPr sz="3600" b="1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写学生的做戏和画画儿。</a:t>
            </a:r>
            <a:endParaRPr sz="3600" b="1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105" y="-889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合作探究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Rectangle 2"/>
          <p:cNvSpPr/>
          <p:nvPr/>
        </p:nvSpPr>
        <p:spPr>
          <a:xfrm>
            <a:off x="1706880" y="514350"/>
            <a:ext cx="9070975" cy="22047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>
              <a:lnSpc>
                <a:spcPts val="4120"/>
              </a:lnSpc>
              <a:buFont typeface="Wingdings" panose="05000000000000000000" charset="0"/>
              <a:buChar char="u"/>
            </a:pPr>
            <a:r>
              <a:rPr sz="3600" b="1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对于三味书屋的读书生活，有人认为在作者看来是枯燥乏味的，有人认为也不乏情趣？你同意什么看法，试从文中找出能证明你观点的句子，略作分析。 </a:t>
            </a:r>
            <a:endParaRPr sz="3600" b="1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1907540" y="2938463"/>
            <a:ext cx="9096375" cy="396938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p>
            <a:r>
              <a:rPr sz="3600" b="1">
                <a:solidFill>
                  <a:srgbClr val="00B050"/>
                </a:solidFill>
                <a:uFillTx/>
                <a:latin typeface="楷体_GB2312" charset="0"/>
                <a:ea typeface="黑体" panose="02010609060101010101" pitchFamily="2" charset="-122"/>
              </a:rPr>
              <a:t>有趣：</a:t>
            </a:r>
            <a:endParaRPr sz="3600" b="1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r>
              <a:rPr sz="3600" b="1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课上：看老师读书 做指甲戏 描绣像 画画</a:t>
            </a:r>
            <a:endParaRPr sz="3600" b="1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r>
              <a:rPr sz="3600" b="1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课下：寻蝉蜕 捉苍蝇喂蚂蚁 折腊梅花。</a:t>
            </a:r>
            <a:endParaRPr sz="3600" b="1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r>
              <a:rPr sz="3600" b="1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 </a:t>
            </a:r>
            <a:endParaRPr sz="3600" b="1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r>
              <a:rPr sz="3600" b="1">
                <a:solidFill>
                  <a:srgbClr val="00B050"/>
                </a:solidFill>
                <a:uFillTx/>
                <a:latin typeface="楷体_GB2312" charset="0"/>
                <a:ea typeface="黑体" panose="02010609060101010101" pitchFamily="2" charset="-122"/>
              </a:rPr>
              <a:t>枯燥：</a:t>
            </a:r>
            <a:endParaRPr sz="3600" b="1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r>
              <a:rPr sz="3600" b="1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礼仪繁琐、教学方法单调、不许乱问、不许做与学习无关的事、个性得不到发展。</a:t>
            </a:r>
            <a:endParaRPr sz="3600" b="1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105" y="-889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合作探究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8916" name="矩形 38915"/>
          <p:cNvSpPr/>
          <p:nvPr/>
        </p:nvSpPr>
        <p:spPr>
          <a:xfrm>
            <a:off x="1687830" y="972185"/>
            <a:ext cx="8520430" cy="642937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ts val="5040"/>
              </a:lnSpc>
              <a:buNone/>
            </a:pPr>
            <a:r>
              <a:rPr lang="en-US" altLang="zh-CN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百草园，绍兴城内鲁迅家房屋后面的园子。三味书屋，在鲁迅家附近，鲁迅小时候（12岁到17岁）在这里读书。</a:t>
            </a:r>
            <a:endParaRPr lang="en-US" altLang="zh-CN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0">
              <a:lnSpc>
                <a:spcPts val="5040"/>
              </a:lnSpc>
              <a:spcBef>
                <a:spcPts val="0"/>
              </a:spcBef>
              <a:buNone/>
            </a:pPr>
            <a:endParaRPr lang="en-US" altLang="zh-CN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0">
              <a:lnSpc>
                <a:spcPts val="5040"/>
              </a:lnSpc>
              <a:spcBef>
                <a:spcPts val="0"/>
              </a:spcBef>
              <a:buNone/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三味书屋。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三味”一般认为取意为“读经味如稻粟，读史味如肴馔（</a:t>
            </a:r>
            <a:r>
              <a:rPr lang="en-US" altLang="zh-CN" sz="3600" b="1" dirty="0" err="1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zhu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ǎn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）（美味佳肴）读诸子百家如醯醢（</a:t>
            </a:r>
            <a:r>
              <a:rPr lang="en-US" altLang="zh-CN" sz="3600" b="1" dirty="0" err="1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xī h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ǎi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（醋肉酱）”即三味是指“</a:t>
            </a:r>
            <a:r>
              <a:rPr lang="zh-CN" altLang="en-US" sz="3600" b="1" u="sng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经书之味，史书之味，子书之味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”。</a:t>
            </a:r>
            <a:endParaRPr lang="zh-CN" altLang="en-US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105" y="-889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相关知识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  <p:bldLst>
      <p:bldP spid="38916" grpId="0" uiExpand="1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Rectangle 2"/>
          <p:cNvSpPr/>
          <p:nvPr/>
        </p:nvSpPr>
        <p:spPr>
          <a:xfrm>
            <a:off x="1999615" y="950913"/>
            <a:ext cx="819277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>
              <a:buFont typeface="Wingdings" panose="05000000000000000000" charset="0"/>
              <a:buChar char="u"/>
            </a:pPr>
            <a:r>
              <a:rPr sz="3600" b="1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作者在三味书屋里学到了什么</a:t>
            </a:r>
            <a:r>
              <a:rPr lang="zh-CN" sz="3600" b="1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？</a:t>
            </a:r>
            <a:r>
              <a:rPr sz="3600" b="1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请用原文回答。 </a:t>
            </a:r>
            <a:endParaRPr sz="3600" b="1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1983105" y="2712085"/>
            <a:ext cx="9096375" cy="64516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p>
            <a:r>
              <a:rPr sz="3600" b="1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书没有读成，画的成绩却不少。 </a:t>
            </a:r>
            <a:endParaRPr sz="3600" b="1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105" y="-889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合作探究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3794" name="Picture 2" descr="课文情景图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4615" y="-8890"/>
            <a:ext cx="656844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0" name="Text Box 5"/>
          <p:cNvSpPr txBox="1"/>
          <p:nvPr/>
        </p:nvSpPr>
        <p:spPr>
          <a:xfrm>
            <a:off x="6817995" y="1500505"/>
            <a:ext cx="4907915" cy="316928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tx2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eaLnBrk="1" hangingPunct="1">
              <a:spcBef>
                <a:spcPct val="0"/>
              </a:spcBef>
              <a:buFont typeface="Wingdings" panose="05000000000000000000" charset="0"/>
              <a:buChar char="u"/>
            </a:pPr>
            <a:r>
              <a:rPr lang="zh-CN" altLang="en-US" sz="4000" b="1" dirty="0">
                <a:solidFill>
                  <a:srgbClr val="0000FF"/>
                </a:solidFill>
                <a:uFillTx/>
                <a:ea typeface="宋体" panose="02010600030101010101" pitchFamily="2" charset="-122"/>
              </a:rPr>
              <a:t>请你结合原文说说三味书屋的老师是一个什么样的老师？我又是一个怎样的学生？</a:t>
            </a:r>
            <a:endParaRPr lang="zh-CN" altLang="en-US" sz="4000" b="1" dirty="0">
              <a:solidFill>
                <a:srgbClr val="0000FF"/>
              </a:solidFill>
              <a:uFillTx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105" y="-889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59F7C9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合作探究</a:t>
            </a:r>
            <a:endParaRPr lang="zh-CN" altLang="en-US" sz="4000" dirty="0">
              <a:solidFill>
                <a:srgbClr val="59F7C9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817880" y="1139825"/>
            <a:ext cx="10555605" cy="563118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p>
            <a:pPr>
              <a:buClr>
                <a:srgbClr val="FF0000"/>
              </a:buClr>
              <a:buFont typeface="Wingdings" panose="05000000000000000000" charset="0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1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）先生是一个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楷体_GB2312" charset="0"/>
                <a:ea typeface="黑体" panose="02010609060101010101" pitchFamily="2" charset="-122"/>
              </a:rPr>
              <a:t>和蔼、严而不厉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的老师，由“戒尺不常用”可以看出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先生很少体罚学生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。</a:t>
            </a:r>
            <a:endParaRPr lang="zh-CN" altLang="en-US" sz="36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buClr>
                <a:srgbClr val="FF0000"/>
              </a:buClr>
              <a:buFont typeface="Wingdings" panose="05000000000000000000" charset="0"/>
            </a:pPr>
            <a:r>
              <a:rPr lang="zh-CN" altLang="en-US" sz="3600" dirty="0"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dirty="0"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sz="3600" dirty="0"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）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是一个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楷体_GB2312" charset="0"/>
                <a:ea typeface="黑体" panose="02010609060101010101" pitchFamily="2" charset="-122"/>
              </a:rPr>
              <a:t>方正、质朴、渊博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的老师，由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我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”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问“怪哉”虫看出他方正、质朴，由远近的人都送孩子到他的私塾来读书，可见他是的渊博的人。</a:t>
            </a:r>
            <a:endParaRPr lang="zh-CN" altLang="en-US" sz="36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buClr>
                <a:srgbClr val="FF0000"/>
              </a:buClr>
              <a:buFont typeface="Wingdings" panose="05000000000000000000" charset="0"/>
            </a:pPr>
            <a:r>
              <a:rPr lang="zh-CN" altLang="en-US" sz="3600" dirty="0"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dirty="0"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3</a:t>
            </a:r>
            <a:r>
              <a:rPr lang="zh-CN" altLang="en-US" sz="3600" dirty="0"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）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是一个对孩子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楷体_GB2312" charset="0"/>
                <a:ea typeface="黑体" panose="02010609060101010101" pitchFamily="2" charset="-122"/>
              </a:rPr>
              <a:t>教育有方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的人，去后院玩，去的多了不可以，回来一同回来不可以可以看出。（开始对</a:t>
            </a:r>
            <a:r>
              <a:rPr lang="en-US" altLang="zh-CN" sz="3600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“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我</a:t>
            </a:r>
            <a:r>
              <a:rPr lang="en-US" altLang="zh-CN" sz="3600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”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严厉，后来好多了）</a:t>
            </a:r>
            <a:endParaRPr lang="zh-CN" altLang="en-US" sz="36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buClr>
                <a:srgbClr val="E40000"/>
              </a:buClr>
              <a:buFont typeface="Wingdings" panose="05000000000000000000" charset="0"/>
            </a:pPr>
            <a:r>
              <a:rPr lang="zh-CN" altLang="en-US" sz="3600" dirty="0"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dirty="0"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4</a:t>
            </a:r>
            <a:r>
              <a:rPr lang="zh-CN" altLang="en-US" sz="3600" dirty="0"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）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是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一个</a:t>
            </a:r>
            <a:r>
              <a:rPr lang="zh-CN" altLang="en-US" sz="3600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楷体_GB2312" charset="0"/>
                <a:ea typeface="黑体" panose="02010609060101010101" pitchFamily="2" charset="-122"/>
                <a:sym typeface="+mn-ea"/>
              </a:rPr>
              <a:t>教</a:t>
            </a:r>
            <a:r>
              <a:rPr lang="zh-CN" altLang="en-US" sz="3600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楷体_GB2312" charset="0"/>
                <a:ea typeface="黑体" panose="02010609060101010101" pitchFamily="2" charset="-122"/>
                <a:sym typeface="+mn-ea"/>
              </a:rPr>
              <a:t>学认真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的老师，由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不断增加教学内容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可以看出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。</a:t>
            </a:r>
            <a:endParaRPr lang="zh-CN" altLang="en-US" sz="36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105" y="-889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合作探究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1506" name="Rectangle 2"/>
          <p:cNvSpPr/>
          <p:nvPr/>
        </p:nvSpPr>
        <p:spPr>
          <a:xfrm>
            <a:off x="3861435" y="312420"/>
            <a:ext cx="41852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buFont typeface="Wingdings" panose="05000000000000000000" charset="0"/>
            </a:pPr>
            <a:r>
              <a:rPr lang="en-US" altLang="zh-CN" sz="3600" b="1">
                <a:solidFill>
                  <a:srgbClr val="00B050"/>
                </a:solidFill>
                <a:uFillTx/>
                <a:latin typeface="楷体_GB2312" charset="0"/>
                <a:ea typeface="黑体" panose="02010609060101010101" pitchFamily="2" charset="-122"/>
              </a:rPr>
              <a:t>“</a:t>
            </a:r>
            <a:r>
              <a:rPr lang="zh-CN" sz="3600" b="1">
                <a:solidFill>
                  <a:srgbClr val="00B050"/>
                </a:solidFill>
                <a:uFillTx/>
                <a:latin typeface="楷体_GB2312" charset="0"/>
                <a:ea typeface="黑体" panose="02010609060101010101" pitchFamily="2" charset="-122"/>
              </a:rPr>
              <a:t>先生</a:t>
            </a:r>
            <a:r>
              <a:rPr lang="en-US" altLang="zh-CN" sz="3600" b="1">
                <a:solidFill>
                  <a:srgbClr val="00B050"/>
                </a:solidFill>
                <a:uFillTx/>
                <a:latin typeface="楷体_GB2312" charset="0"/>
                <a:ea typeface="黑体" panose="02010609060101010101" pitchFamily="2" charset="-122"/>
              </a:rPr>
              <a:t>”</a:t>
            </a:r>
            <a:r>
              <a:rPr lang="zh-CN" sz="3600" b="1">
                <a:solidFill>
                  <a:srgbClr val="00B050"/>
                </a:solidFill>
                <a:uFillTx/>
                <a:latin typeface="楷体_GB2312" charset="0"/>
                <a:ea typeface="黑体" panose="02010609060101010101" pitchFamily="2" charset="-122"/>
              </a:rPr>
              <a:t>的形象</a:t>
            </a:r>
            <a:endParaRPr lang="zh-CN" sz="3600" b="1">
              <a:solidFill>
                <a:srgbClr val="00B050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817880" y="777558"/>
            <a:ext cx="10555605" cy="618553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p>
            <a:pPr>
              <a:buClr>
                <a:srgbClr val="FF0000"/>
              </a:buClr>
              <a:buFont typeface="Wingdings" panose="05000000000000000000" charset="0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1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）“我”是一个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楷体_GB2312" charset="0"/>
                <a:ea typeface="黑体" panose="02010609060101010101" pitchFamily="2" charset="-122"/>
              </a:rPr>
              <a:t>好奇心强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的学生，“我”问“怪哉”虫的事件和拔何首乌根。</a:t>
            </a:r>
            <a:endParaRPr lang="zh-CN" altLang="en-US" sz="36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buClr>
                <a:srgbClr val="FF0000"/>
              </a:buClr>
              <a:buFont typeface="Wingdings" panose="05000000000000000000" charset="0"/>
            </a:pPr>
            <a:endParaRPr lang="zh-CN" altLang="en-US" sz="36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buClr>
                <a:srgbClr val="FF0000"/>
              </a:buClr>
              <a:buFont typeface="Wingdings" panose="05000000000000000000" charset="0"/>
            </a:pPr>
            <a:r>
              <a:rPr lang="zh-CN" altLang="en-US" sz="3600" dirty="0"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dirty="0"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sz="3600" dirty="0"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）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“我”是一个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楷体_GB2312" charset="0"/>
                <a:ea typeface="黑体" panose="02010609060101010101" pitchFamily="2" charset="-122"/>
              </a:rPr>
              <a:t>努力认真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的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学生，从老师对“我”的态度由原来的严厉到变好可以看出。</a:t>
            </a:r>
            <a:endParaRPr lang="zh-CN" altLang="en-US" sz="36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buClr>
                <a:srgbClr val="FF0000"/>
              </a:buClr>
              <a:buFont typeface="Wingdings" panose="05000000000000000000" charset="0"/>
            </a:pPr>
            <a:endParaRPr lang="zh-CN" altLang="en-US" sz="36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buClr>
                <a:srgbClr val="FF0000"/>
              </a:buClr>
              <a:buFont typeface="Wingdings" panose="05000000000000000000" charset="0"/>
            </a:pPr>
            <a:r>
              <a:rPr lang="zh-CN" altLang="en-US" sz="3600" dirty="0"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dirty="0"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3</a:t>
            </a:r>
            <a:r>
              <a:rPr lang="zh-CN" altLang="en-US" sz="3600" dirty="0"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）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“我”是一个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楷体_GB2312" charset="0"/>
                <a:ea typeface="黑体" panose="02010609060101010101" pitchFamily="2" charset="-122"/>
              </a:rPr>
              <a:t>贪玩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的学生，从“我”在后园中折腊梅、寻蝉蜕等可以看出。</a:t>
            </a:r>
            <a:endParaRPr lang="zh-CN" altLang="en-US" sz="36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buClr>
                <a:srgbClr val="FF0000"/>
              </a:buClr>
              <a:buFont typeface="Wingdings" panose="05000000000000000000" charset="0"/>
            </a:pPr>
            <a:endParaRPr lang="zh-CN" altLang="en-US" sz="36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buClr>
                <a:srgbClr val="FF0000"/>
              </a:buClr>
              <a:buFont typeface="Wingdings" panose="05000000000000000000" charset="0"/>
            </a:pPr>
            <a:r>
              <a:rPr lang="zh-CN" altLang="en-US" sz="3600" dirty="0"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dirty="0"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4</a:t>
            </a:r>
            <a:r>
              <a:rPr lang="zh-CN" altLang="en-US" sz="3600" dirty="0"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）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“我”是一个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楷体_GB2312" charset="0"/>
                <a:ea typeface="黑体" panose="02010609060101010101" pitchFamily="2" charset="-122"/>
              </a:rPr>
              <a:t>有天赋才情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的孩子，由“我”会描绣像可见。 </a:t>
            </a:r>
            <a:endParaRPr lang="zh-CN" altLang="en-US" sz="36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105" y="-889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合作探究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1506" name="Rectangle 2"/>
          <p:cNvSpPr/>
          <p:nvPr/>
        </p:nvSpPr>
        <p:spPr>
          <a:xfrm>
            <a:off x="3937635" y="208280"/>
            <a:ext cx="41852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buFont typeface="Wingdings" panose="05000000000000000000" charset="0"/>
            </a:pPr>
            <a:r>
              <a:rPr lang="en-US" altLang="zh-CN" sz="3600" b="1">
                <a:solidFill>
                  <a:srgbClr val="00B050"/>
                </a:solidFill>
                <a:uFillTx/>
                <a:latin typeface="楷体_GB2312" charset="0"/>
                <a:ea typeface="黑体" panose="02010609060101010101" pitchFamily="2" charset="-122"/>
              </a:rPr>
              <a:t>“</a:t>
            </a:r>
            <a:r>
              <a:rPr lang="zh-CN" sz="3600" b="1">
                <a:solidFill>
                  <a:srgbClr val="00B050"/>
                </a:solidFill>
                <a:uFillTx/>
                <a:latin typeface="楷体_GB2312" charset="0"/>
                <a:ea typeface="黑体" panose="02010609060101010101" pitchFamily="2" charset="-122"/>
              </a:rPr>
              <a:t>我</a:t>
            </a:r>
            <a:r>
              <a:rPr lang="en-US" altLang="zh-CN" sz="3600" b="1">
                <a:solidFill>
                  <a:srgbClr val="00B050"/>
                </a:solidFill>
                <a:uFillTx/>
                <a:latin typeface="楷体_GB2312" charset="0"/>
                <a:ea typeface="黑体" panose="02010609060101010101" pitchFamily="2" charset="-122"/>
              </a:rPr>
              <a:t>”</a:t>
            </a:r>
            <a:r>
              <a:rPr lang="zh-CN" sz="3600" b="1">
                <a:solidFill>
                  <a:srgbClr val="00B050"/>
                </a:solidFill>
                <a:uFillTx/>
                <a:latin typeface="楷体_GB2312" charset="0"/>
                <a:ea typeface="黑体" panose="02010609060101010101" pitchFamily="2" charset="-122"/>
              </a:rPr>
              <a:t>的形象</a:t>
            </a:r>
            <a:endParaRPr lang="zh-CN" sz="3600" b="1">
              <a:solidFill>
                <a:srgbClr val="00B050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1506" name="Rectangle 2"/>
          <p:cNvSpPr/>
          <p:nvPr/>
        </p:nvSpPr>
        <p:spPr>
          <a:xfrm>
            <a:off x="2066290" y="516573"/>
            <a:ext cx="819277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>
              <a:buFont typeface="Wingdings" panose="05000000000000000000" charset="0"/>
              <a:buChar char="u"/>
            </a:pPr>
            <a:r>
              <a:rPr sz="3600" b="1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“我”对</a:t>
            </a:r>
            <a:r>
              <a:rPr lang="zh-CN" sz="3600" b="1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老师持</a:t>
            </a:r>
            <a:r>
              <a:rPr sz="3600" b="1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什么态度</a:t>
            </a:r>
            <a:r>
              <a:rPr lang="zh-CN" sz="3600" b="1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？请结合原文作简要分析。</a:t>
            </a:r>
            <a:endParaRPr lang="zh-CN" sz="3600" b="1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1907540" y="1781810"/>
            <a:ext cx="9096375" cy="507746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p>
            <a:r>
              <a:rPr lang="en-US" sz="3600" b="1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    </a:t>
            </a:r>
            <a:r>
              <a:rPr sz="3600" b="1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对老先生充满着恭敬，敬佩。</a:t>
            </a:r>
            <a:endParaRPr sz="3600" b="1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r>
              <a:rPr sz="360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   “他是本城中极方正、质朴、博学的人。”</a:t>
            </a:r>
            <a:r>
              <a:rPr sz="3600" b="1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“戒尺”“不常用”，“罚跪的规则”“不常用”，“普通总不过瞪几眼”，说明先生比较开明，他对学生是严而不厉，甚至是严而可亲。先生读书入神时“微笑”，“将头仰起，摇着，向后面拗过去”等描写，表现作者对先生的赞赏、尊敬，即使批评也是寓于幽默之中。 </a:t>
            </a:r>
            <a:endParaRPr sz="3600" b="1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105" y="-889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合作探究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1506" name="Rectangle 2"/>
          <p:cNvSpPr/>
          <p:nvPr/>
        </p:nvSpPr>
        <p:spPr>
          <a:xfrm>
            <a:off x="1748790" y="697865"/>
            <a:ext cx="869442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>
              <a:buFont typeface="Wingdings" panose="05000000000000000000" charset="0"/>
              <a:buChar char="u"/>
            </a:pPr>
            <a:r>
              <a:rPr sz="3600" b="1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如果你刚上学，老师就让你学像文中学生所读的内容，你会感兴趣吗？为什么？你又会对教育部门提哪些建议呢？</a:t>
            </a:r>
            <a:endParaRPr sz="3600" b="1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1908810" y="2526983"/>
            <a:ext cx="8534400" cy="396938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p>
            <a:r>
              <a:rPr lang="en-US" sz="3600" b="1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    </a:t>
            </a:r>
            <a:r>
              <a:rPr sz="3600" b="1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不感兴趣，因为所读的内容艰深，脱离儿童的实际，建议有关教育部门在确定教学内容时应从儿童实际出发，考虑儿童的接受能力，兴趣爱好等。否则难以达到理想的教学效果。</a:t>
            </a:r>
            <a:endParaRPr sz="3600" b="1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endParaRPr sz="3600" b="1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r>
              <a:rPr sz="360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    言之成理即可。</a:t>
            </a:r>
            <a:endParaRPr sz="3600" b="1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105" y="-889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合作探究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434" name="Rectangle 2"/>
          <p:cNvSpPr/>
          <p:nvPr/>
        </p:nvSpPr>
        <p:spPr>
          <a:xfrm>
            <a:off x="2086928" y="663258"/>
            <a:ext cx="8135937" cy="119888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marL="571500" indent="-571500"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三味书屋后面也有一个园，与百草园相比，哪个好玩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? </a:t>
            </a:r>
            <a:endParaRPr lang="en-US" altLang="zh-CN" sz="3600" b="1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1872615" y="1862455"/>
            <a:ext cx="8446770" cy="468757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p>
            <a:pPr>
              <a:lnSpc>
                <a:spcPts val="5120"/>
              </a:lnSpc>
            </a:pPr>
            <a:r>
              <a:rPr lang="en-US" altLang="zh-CN" sz="36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当然百草园好玩。百草园很大，这个园很小；在百草园有许多动植物，有许多好看、好听、好玩的东西，而在这个园只能爬上花坛上去折腊梅花、寻蝉蜕，最好的工作只不过是捉了苍蝇喂蚂蚁，又必须静悄悄地没有声音，玩的伴又不能太多，时间又不能太久。</a:t>
            </a:r>
            <a:r>
              <a:rPr lang="zh-CN" altLang="en-US" sz="3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6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105" y="-889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合作探究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4818" name="Rectangle 2"/>
          <p:cNvSpPr/>
          <p:nvPr/>
        </p:nvSpPr>
        <p:spPr>
          <a:xfrm>
            <a:off x="3200400" y="1752600"/>
            <a:ext cx="70866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algn="just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endParaRPr lang="zh-CN" altLang="zh-CN" sz="2800" b="1" dirty="0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6813" name="Text Box 13"/>
          <p:cNvSpPr txBox="1">
            <a:spLocks noChangeArrowheads="1"/>
          </p:cNvSpPr>
          <p:nvPr/>
        </p:nvSpPr>
        <p:spPr bwMode="auto">
          <a:xfrm>
            <a:off x="4888865" y="920115"/>
            <a:ext cx="5473700" cy="7067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fontAlgn="auto"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000" b="1" baseline="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主  题</a:t>
            </a:r>
            <a:endParaRPr lang="zh-CN" altLang="en-US" sz="4000" b="1" baseline="0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76814" name="Text Box 14"/>
          <p:cNvSpPr txBox="1">
            <a:spLocks noChangeArrowheads="1"/>
          </p:cNvSpPr>
          <p:nvPr/>
        </p:nvSpPr>
        <p:spPr bwMode="auto">
          <a:xfrm>
            <a:off x="2077720" y="1960245"/>
            <a:ext cx="8208963" cy="3784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fontAlgn="auto">
              <a:lnSpc>
                <a:spcPct val="15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4000" b="1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+mn-cs"/>
              </a:rPr>
              <a:t>     </a:t>
            </a:r>
            <a:r>
              <a:rPr kumimoji="1" lang="zh-CN" altLang="en-US" sz="4000" b="1" baseline="0" noProof="0" dirty="0">
                <a:solidFill>
                  <a:srgbClr val="FF0000"/>
                </a:solidFill>
                <a:uFillTx/>
                <a:cs typeface="+mn-cs"/>
              </a:rPr>
              <a:t>作者正是在对百草园和三味书屋美好生活的回忆中，表现了作者儿童时代热爱自然、追求新鲜知识、天真、幼稚、欢乐的心理。</a:t>
            </a:r>
            <a:endParaRPr kumimoji="1" lang="zh-CN" altLang="en-US" sz="4000" b="1" baseline="0" noProof="0" dirty="0">
              <a:solidFill>
                <a:srgbClr val="FF0000"/>
              </a:solidFill>
              <a:uFillTx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105" y="-889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合作探究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6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14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idx="1"/>
          </p:nvPr>
        </p:nvSpPr>
        <p:spPr>
          <a:xfrm>
            <a:off x="1671320" y="1037590"/>
            <a:ext cx="10030460" cy="5412105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3600" b="1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首先、描绘景物要抓住景物的特点。</a:t>
            </a:r>
            <a:endParaRPr lang="zh-CN" altLang="en-US" sz="3600" b="1">
              <a:solidFill>
                <a:srgbClr val="0000FF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>
              <a:buFontTx/>
              <a:buNone/>
            </a:pPr>
            <a:r>
              <a:rPr lang="zh-CN" altLang="en-US" sz="3600" b="1">
                <a:solidFill>
                  <a:srgbClr val="0000FF"/>
                </a:solidFill>
                <a:ea typeface="黑体" panose="02010609060101010101" pitchFamily="2" charset="-122"/>
              </a:rPr>
              <a:t>其次、从不同角度运用多种方法来描绘景物。</a:t>
            </a:r>
            <a:endParaRPr lang="zh-CN" altLang="en-US" sz="3600" b="1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eaLnBrk="1" latinLnBrk="0" hangingPunct="1">
              <a:spcBef>
                <a:spcPts val="0"/>
              </a:spcBef>
              <a:buFontTx/>
              <a:buNone/>
            </a:pPr>
            <a:endParaRPr lang="zh-CN" altLang="en-US" sz="3600" b="1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  <a:p>
            <a:pPr eaLnBrk="1" latinLnBrk="0" hangingPunct="1">
              <a:spcBef>
                <a:spcPts val="0"/>
              </a:spcBef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正面描写、侧面烘托</a:t>
            </a:r>
            <a:r>
              <a:rPr lang="zh-CN" altLang="en-US" sz="3600" b="1">
                <a:solidFill>
                  <a:srgbClr val="FF0000"/>
                </a:solidFill>
                <a:ea typeface="黑体" panose="02010609060101010101" pitchFamily="2" charset="-122"/>
              </a:rPr>
              <a:t>相结合；</a:t>
            </a:r>
            <a:endParaRPr lang="zh-CN" altLang="en-US" sz="3600" b="1">
              <a:solidFill>
                <a:srgbClr val="FF0000"/>
              </a:solidFill>
              <a:ea typeface="黑体" panose="02010609060101010101" pitchFamily="2" charset="-122"/>
            </a:endParaRPr>
          </a:p>
          <a:p>
            <a:pPr eaLnBrk="1" latinLnBrk="0" hangingPunct="1">
              <a:spcBef>
                <a:spcPts val="0"/>
              </a:spcBef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uFillTx/>
                <a:ea typeface="黑体" panose="02010609060101010101" pitchFamily="2" charset="-122"/>
                <a:sym typeface="+mn-ea"/>
              </a:rPr>
              <a:t>动静</a:t>
            </a:r>
            <a:r>
              <a:rPr lang="zh-CN" altLang="en-US" sz="3600" b="1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结合；</a:t>
            </a:r>
            <a:r>
              <a:rPr lang="zh-CN" altLang="en-US" sz="3600" b="1">
                <a:solidFill>
                  <a:srgbClr val="FF0000"/>
                </a:solidFill>
                <a:uFillTx/>
                <a:ea typeface="黑体" panose="02010609060101010101" pitchFamily="2" charset="-122"/>
                <a:sym typeface="+mn-ea"/>
              </a:rPr>
              <a:t>虚实相生</a:t>
            </a:r>
            <a:r>
              <a:rPr lang="zh-CN" altLang="en-US" sz="3600" b="1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；</a:t>
            </a:r>
            <a:endParaRPr lang="zh-CN" altLang="en-US" sz="3600" b="1">
              <a:solidFill>
                <a:srgbClr val="FF0000"/>
              </a:solidFill>
              <a:ea typeface="黑体" panose="02010609060101010101" pitchFamily="2" charset="-122"/>
              <a:sym typeface="+mn-ea"/>
            </a:endParaRPr>
          </a:p>
          <a:p>
            <a:pPr eaLnBrk="1" latinLnBrk="0" hangingPunct="1">
              <a:spcBef>
                <a:spcPts val="0"/>
              </a:spcBef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视、听、嗅、味、触多种感官角度</a:t>
            </a:r>
            <a:r>
              <a:rPr lang="zh-CN" altLang="en-US" sz="3600" b="1">
                <a:solidFill>
                  <a:srgbClr val="FF0000"/>
                </a:solidFill>
                <a:ea typeface="黑体" panose="02010609060101010101" pitchFamily="2" charset="-122"/>
              </a:rPr>
              <a:t>；</a:t>
            </a:r>
            <a:endParaRPr lang="zh-CN" altLang="en-US" sz="3600" b="1">
              <a:solidFill>
                <a:srgbClr val="FF0000"/>
              </a:solidFill>
              <a:ea typeface="黑体" panose="02010609060101010101" pitchFamily="2" charset="-122"/>
            </a:endParaRPr>
          </a:p>
          <a:p>
            <a:pPr eaLnBrk="1" latinLnBrk="0" hangingPunct="1">
              <a:spcBef>
                <a:spcPts val="0"/>
              </a:spcBef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描写顺序，如从高到低、从近到远等</a:t>
            </a:r>
            <a:r>
              <a:rPr lang="zh-CN" altLang="en-US" sz="3600" b="1">
                <a:solidFill>
                  <a:srgbClr val="FF0000"/>
                </a:solidFill>
                <a:ea typeface="黑体" panose="02010609060101010101" pitchFamily="2" charset="-122"/>
              </a:rPr>
              <a:t>；</a:t>
            </a:r>
            <a:endParaRPr lang="zh-CN" altLang="en-US" sz="3600" b="1">
              <a:solidFill>
                <a:srgbClr val="FF0000"/>
              </a:solidFill>
              <a:ea typeface="黑体" panose="02010609060101010101" pitchFamily="2" charset="-122"/>
            </a:endParaRPr>
          </a:p>
          <a:p>
            <a:pPr eaLnBrk="1" latinLnBrk="0" hangingPunct="1">
              <a:spcBef>
                <a:spcPts val="0"/>
              </a:spcBef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仰视、俯视、平视不同的视角（观察角度）</a:t>
            </a:r>
            <a:r>
              <a:rPr lang="zh-CN" altLang="en-US" sz="3600" b="1">
                <a:solidFill>
                  <a:srgbClr val="FF0000"/>
                </a:solidFill>
                <a:ea typeface="黑体" panose="02010609060101010101" pitchFamily="2" charset="-122"/>
              </a:rPr>
              <a:t>写；</a:t>
            </a:r>
            <a:endParaRPr lang="zh-CN" altLang="en-US" sz="3600" b="1">
              <a:solidFill>
                <a:srgbClr val="FF0000"/>
              </a:solidFill>
              <a:ea typeface="黑体" panose="02010609060101010101" pitchFamily="2" charset="-122"/>
            </a:endParaRPr>
          </a:p>
          <a:p>
            <a:pPr eaLnBrk="1" latinLnBrk="0" hangingPunct="1">
              <a:spcBef>
                <a:spcPts val="0"/>
              </a:spcBef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语言修辞：骈散结合、八大修辞</a:t>
            </a:r>
            <a:endParaRPr lang="zh-CN" altLang="en-US" sz="3600" b="1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  <a:p>
            <a:pPr eaLnBrk="1" latinLnBrk="0" hangingPunct="1">
              <a:spcBef>
                <a:spcPts val="0"/>
              </a:spcBef>
              <a:buFontTx/>
              <a:buNone/>
            </a:pPr>
            <a:r>
              <a:rPr lang="en-US" altLang="zh-CN" sz="3600" b="1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……</a:t>
            </a:r>
            <a:endParaRPr lang="en-US" altLang="zh-CN" sz="3600" b="1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7170" name="Rectangle 2"/>
          <p:cNvSpPr>
            <a:spLocks noGrp="1" noChangeArrowheads="1"/>
          </p:cNvSpPr>
          <p:nvPr/>
        </p:nvSpPr>
        <p:spPr>
          <a:xfrm>
            <a:off x="235585" y="-105410"/>
            <a:ext cx="280924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latinLnBrk="0" hangingPunct="1"/>
            <a:r>
              <a:rPr lang="zh-CN" altLang="en-US" sz="4800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怎样写景</a:t>
            </a:r>
            <a:endParaRPr lang="zh-CN" altLang="en-US" sz="4800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4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24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24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24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24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24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24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24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24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24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24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24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24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24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24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24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 autoUpdateAnimBg="0" uiExpand="1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6" name="Text Box 2"/>
          <p:cNvSpPr txBox="1"/>
          <p:nvPr/>
        </p:nvSpPr>
        <p:spPr>
          <a:xfrm>
            <a:off x="2119630" y="1439545"/>
            <a:ext cx="878840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1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、</a:t>
            </a:r>
            <a:r>
              <a:rPr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横眉冷对千夫指，俯首甘为孺子牛。</a:t>
            </a:r>
            <a:endParaRPr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2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、时间就像海绵里的水，只要你愿意挤，总还是有的 。</a:t>
            </a:r>
            <a:endParaRPr lang="en-US" altLang="zh-CN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3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、我好象是一只牛，吃的是草，挤出的是牛奶。</a:t>
            </a:r>
            <a:b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</a:br>
            <a:r>
              <a:rPr lang="en-US" altLang="zh-CN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4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、哪里有天才，我是把别人喝咖啡的工夫都用在了工作上了 。</a:t>
            </a: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6147" name="Text Box 3"/>
          <p:cNvSpPr txBox="1"/>
          <p:nvPr/>
        </p:nvSpPr>
        <p:spPr>
          <a:xfrm>
            <a:off x="4727575" y="247650"/>
            <a:ext cx="316865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800" b="1" dirty="0">
                <a:solidFill>
                  <a:srgbClr val="00B050"/>
                </a:solidFill>
                <a:uFillTx/>
                <a:latin typeface="Arial" panose="020B0604020202020204" pitchFamily="34" charset="0"/>
                <a:ea typeface="仿宋_GB2312" pitchFamily="49" charset="-122"/>
              </a:rPr>
              <a:t>鲁迅名言</a:t>
            </a:r>
            <a:endParaRPr lang="zh-CN" altLang="en-US" sz="4800" b="1" dirty="0">
              <a:solidFill>
                <a:srgbClr val="00B050"/>
              </a:solidFill>
              <a:uFillTx/>
              <a:latin typeface="Arial" panose="020B0604020202020204" pitchFamily="34" charset="0"/>
              <a:ea typeface="仿宋_GB2312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105" y="-889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拓展延伸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5786120" y="1203960"/>
            <a:ext cx="517525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40000"/>
              </a:lnSpc>
              <a:buClr>
                <a:schemeClr val="bg1"/>
              </a:buClr>
            </a:pPr>
            <a:r>
              <a:rPr lang="zh-CN" altLang="en-US" sz="4000" dirty="0">
                <a:solidFill>
                  <a:srgbClr val="0000FF"/>
                </a:solidFill>
                <a:latin typeface="Arial" panose="020B0604020202020204" pitchFamily="34" charset="0"/>
                <a:sym typeface="+mn-ea"/>
              </a:rPr>
              <a:t>菜</a:t>
            </a:r>
            <a:r>
              <a:rPr lang="zh-CN" altLang="en-US" sz="4000" u="sng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sym typeface="+mn-ea"/>
              </a:rPr>
              <a:t>畦</a:t>
            </a:r>
            <a:r>
              <a:rPr lang="zh-CN" altLang="en-US" sz="4000" b="0" dirty="0">
                <a:latin typeface="Arial" panose="020B0604020202020204" pitchFamily="34" charset="0"/>
                <a:sym typeface="+mn-ea"/>
              </a:rPr>
              <a:t>（       ）</a:t>
            </a:r>
            <a:r>
              <a:rPr lang="zh-CN" altLang="en-US" sz="4000" dirty="0">
                <a:solidFill>
                  <a:srgbClr val="0000FF"/>
                </a:solidFill>
                <a:latin typeface="Arial" panose="020B0604020202020204" pitchFamily="34" charset="0"/>
                <a:sym typeface="+mn-ea"/>
              </a:rPr>
              <a:t>                           </a:t>
            </a:r>
            <a:endParaRPr lang="zh-CN" altLang="en-US" sz="4000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algn="l">
              <a:lnSpc>
                <a:spcPct val="140000"/>
              </a:lnSpc>
              <a:buClr>
                <a:schemeClr val="bg1"/>
              </a:buClr>
            </a:pPr>
            <a:r>
              <a:rPr lang="zh-CN" altLang="en-US" sz="4000" u="sng" dirty="0"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sym typeface="+mn-ea"/>
              </a:rPr>
              <a:t>臃</a:t>
            </a:r>
            <a:r>
              <a:rPr lang="zh-CN" altLang="en-US" sz="4000" dirty="0">
                <a:uFillTx/>
                <a:latin typeface="Arial" panose="020B0604020202020204" pitchFamily="34" charset="0"/>
                <a:sym typeface="+mn-ea"/>
              </a:rPr>
              <a:t>肿</a:t>
            </a:r>
            <a:r>
              <a:rPr lang="zh-CN" altLang="en-US" sz="4000" b="0" dirty="0">
                <a:latin typeface="Arial" panose="020B0604020202020204" pitchFamily="34" charset="0"/>
                <a:sym typeface="+mn-ea"/>
              </a:rPr>
              <a:t>（       ）</a:t>
            </a:r>
            <a:endParaRPr lang="zh-CN" altLang="en-US" sz="4000" u="sng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algn="l">
              <a:lnSpc>
                <a:spcPct val="140000"/>
              </a:lnSpc>
              <a:buClr>
                <a:schemeClr val="bg1"/>
              </a:buClr>
            </a:pPr>
            <a:r>
              <a:rPr lang="zh-CN" altLang="en-US" sz="4000" dirty="0">
                <a:latin typeface="Arial" panose="020B0604020202020204" pitchFamily="34" charset="0"/>
                <a:sym typeface="+mn-ea"/>
              </a:rPr>
              <a:t>脑</a:t>
            </a:r>
            <a:r>
              <a:rPr lang="zh-CN" altLang="en-US" sz="4000" u="sng" dirty="0"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sym typeface="+mn-ea"/>
              </a:rPr>
              <a:t>髓</a:t>
            </a:r>
            <a:r>
              <a:rPr lang="zh-CN" altLang="en-US" sz="4000" b="0" dirty="0">
                <a:latin typeface="Arial" panose="020B0604020202020204" pitchFamily="34" charset="0"/>
                <a:sym typeface="+mn-ea"/>
              </a:rPr>
              <a:t>（       ）</a:t>
            </a:r>
            <a:endParaRPr lang="zh-CN" altLang="en-US" sz="4000" b="0" u="sng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algn="l">
              <a:lnSpc>
                <a:spcPct val="140000"/>
              </a:lnSpc>
              <a:buClr>
                <a:schemeClr val="bg1"/>
              </a:buClr>
            </a:pPr>
            <a:r>
              <a:rPr lang="zh-CN" altLang="en-US" sz="4000" u="sng" dirty="0"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sym typeface="+mn-ea"/>
              </a:rPr>
              <a:t>蝉蜕</a:t>
            </a:r>
            <a:r>
              <a:rPr lang="zh-CN" altLang="en-US" sz="4000" b="0" dirty="0">
                <a:latin typeface="Arial" panose="020B0604020202020204" pitchFamily="34" charset="0"/>
                <a:sym typeface="+mn-ea"/>
              </a:rPr>
              <a:t>（       ）</a:t>
            </a:r>
            <a:r>
              <a:rPr lang="zh-CN" altLang="en-US" sz="40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endParaRPr lang="zh-CN" altLang="en-US" sz="4000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algn="l">
              <a:lnSpc>
                <a:spcPct val="140000"/>
              </a:lnSpc>
              <a:buClr>
                <a:schemeClr val="bg1"/>
              </a:buClr>
            </a:pPr>
            <a:r>
              <a:rPr lang="zh-CN" altLang="en-US" sz="4000" u="sng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</a:rPr>
              <a:t>秕谷</a:t>
            </a:r>
            <a:r>
              <a:rPr lang="zh-CN" altLang="en-US" sz="4000" b="0" dirty="0">
                <a:latin typeface="Arial" panose="020B0604020202020204" pitchFamily="34" charset="0"/>
                <a:sym typeface="+mn-ea"/>
              </a:rPr>
              <a:t>（       ）</a:t>
            </a:r>
            <a:endParaRPr lang="zh-CN" altLang="en-US" sz="4000" u="sng" dirty="0">
              <a:solidFill>
                <a:srgbClr val="0000FF"/>
              </a:solidFill>
              <a:uFill>
                <a:solidFill>
                  <a:srgbClr val="FF0000"/>
                </a:solidFill>
              </a:uFill>
              <a:latin typeface="Arial" panose="020B0604020202020204" pitchFamily="34" charset="0"/>
            </a:endParaRPr>
          </a:p>
          <a:p>
            <a:pPr algn="l">
              <a:lnSpc>
                <a:spcPct val="140000"/>
              </a:lnSpc>
              <a:buClr>
                <a:schemeClr val="bg1"/>
              </a:buClr>
            </a:pPr>
            <a:r>
              <a:rPr lang="zh-CN" altLang="en-US" sz="4000" u="sng" dirty="0"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sym typeface="+mn-ea"/>
              </a:rPr>
              <a:t>拗</a:t>
            </a:r>
            <a:r>
              <a:rPr lang="zh-CN" altLang="en-US" sz="4000" dirty="0">
                <a:latin typeface="Arial" panose="020B0604020202020204" pitchFamily="34" charset="0"/>
                <a:sym typeface="+mn-ea"/>
              </a:rPr>
              <a:t>    </a:t>
            </a:r>
            <a:r>
              <a:rPr lang="zh-CN" altLang="en-US" sz="4000" b="0" dirty="0">
                <a:latin typeface="Arial" panose="020B0604020202020204" pitchFamily="34" charset="0"/>
                <a:sym typeface="+mn-ea"/>
              </a:rPr>
              <a:t>（       ）</a:t>
            </a:r>
            <a:r>
              <a:rPr lang="zh-CN" altLang="en-US" sz="4000" b="0" dirty="0">
                <a:solidFill>
                  <a:srgbClr val="0000FF"/>
                </a:solidFill>
                <a:latin typeface="Arial" panose="020B0604020202020204" pitchFamily="34" charset="0"/>
              </a:rPr>
              <a:t>                        </a:t>
            </a:r>
            <a:endParaRPr lang="zh-CN" altLang="en-US" sz="4000" b="0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742403" name="文本框 742402"/>
          <p:cNvSpPr txBox="1"/>
          <p:nvPr/>
        </p:nvSpPr>
        <p:spPr>
          <a:xfrm>
            <a:off x="1918335" y="1203960"/>
            <a:ext cx="3340100" cy="5200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40000"/>
              </a:lnSpc>
              <a:buClr>
                <a:schemeClr val="bg1"/>
              </a:buClr>
            </a:pPr>
            <a:r>
              <a:rPr lang="zh-CN" altLang="en-US" sz="4000" dirty="0">
                <a:solidFill>
                  <a:srgbClr val="0000FF"/>
                </a:solidFill>
                <a:latin typeface="Arial" panose="020B0604020202020204" pitchFamily="34" charset="0"/>
                <a:sym typeface="+mn-ea"/>
              </a:rPr>
              <a:t>确</a:t>
            </a:r>
            <a:r>
              <a:rPr lang="zh-CN" altLang="en-US" sz="4000" u="sng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sym typeface="+mn-ea"/>
              </a:rPr>
              <a:t>凿</a:t>
            </a:r>
            <a:r>
              <a:rPr lang="zh-CN" altLang="en-US" sz="4000" b="0" dirty="0">
                <a:solidFill>
                  <a:srgbClr val="0000FF"/>
                </a:solidFill>
                <a:latin typeface="Arial" panose="020B0604020202020204" pitchFamily="34" charset="0"/>
                <a:sym typeface="+mn-ea"/>
              </a:rPr>
              <a:t>（       ）         </a:t>
            </a:r>
            <a:r>
              <a:rPr lang="zh-CN" altLang="en-US" sz="4000" dirty="0">
                <a:solidFill>
                  <a:srgbClr val="0000FF"/>
                </a:solidFill>
                <a:latin typeface="Arial" panose="020B0604020202020204" pitchFamily="34" charset="0"/>
                <a:sym typeface="+mn-ea"/>
              </a:rPr>
              <a:t>                           </a:t>
            </a:r>
            <a:endParaRPr lang="zh-CN" altLang="en-US" sz="4000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algn="l">
              <a:lnSpc>
                <a:spcPct val="140000"/>
              </a:lnSpc>
              <a:buClr>
                <a:schemeClr val="bg1"/>
              </a:buClr>
            </a:pPr>
            <a:r>
              <a:rPr lang="zh-CN" altLang="en-US" sz="4000" dirty="0">
                <a:uFillTx/>
                <a:latin typeface="Arial" panose="020B0604020202020204" pitchFamily="34" charset="0"/>
                <a:sym typeface="+mn-ea"/>
              </a:rPr>
              <a:t>斑</a:t>
            </a:r>
            <a:r>
              <a:rPr lang="zh-CN" altLang="en-US" sz="4000" u="sng" dirty="0"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sym typeface="+mn-ea"/>
              </a:rPr>
              <a:t>蝥</a:t>
            </a:r>
            <a:r>
              <a:rPr lang="zh-CN" altLang="en-US" sz="4000" b="0" dirty="0">
                <a:latin typeface="Arial" panose="020B0604020202020204" pitchFamily="34" charset="0"/>
                <a:sym typeface="+mn-ea"/>
              </a:rPr>
              <a:t>（       ） </a:t>
            </a:r>
            <a:endParaRPr lang="zh-CN" altLang="en-US" sz="4000" dirty="0">
              <a:solidFill>
                <a:srgbClr val="0000FF"/>
              </a:solidFill>
              <a:latin typeface="Arial" panose="020B0604020202020204" pitchFamily="34" charset="0"/>
              <a:sym typeface="+mn-ea"/>
            </a:endParaRPr>
          </a:p>
          <a:p>
            <a:pPr algn="l">
              <a:lnSpc>
                <a:spcPct val="140000"/>
              </a:lnSpc>
              <a:buClr>
                <a:schemeClr val="bg1"/>
              </a:buClr>
            </a:pPr>
            <a:r>
              <a:rPr lang="zh-CN" altLang="en-US" sz="4000" u="sng" dirty="0"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sym typeface="+mn-ea"/>
              </a:rPr>
              <a:t>攒</a:t>
            </a:r>
            <a:r>
              <a:rPr lang="zh-CN" altLang="en-US" sz="4000" dirty="0">
                <a:uFillTx/>
                <a:latin typeface="Arial" panose="020B0604020202020204" pitchFamily="34" charset="0"/>
                <a:sym typeface="+mn-ea"/>
              </a:rPr>
              <a:t>成</a:t>
            </a:r>
            <a:r>
              <a:rPr lang="zh-CN" altLang="en-US" sz="4000" b="0" dirty="0">
                <a:latin typeface="Arial" panose="020B0604020202020204" pitchFamily="34" charset="0"/>
                <a:ea typeface="+mn-ea"/>
                <a:sym typeface="+mn-ea"/>
              </a:rPr>
              <a:t>（       ）</a:t>
            </a:r>
            <a:r>
              <a:rPr lang="zh-CN" altLang="en-US" sz="4000" dirty="0">
                <a:solidFill>
                  <a:srgbClr val="0000FF"/>
                </a:solidFill>
                <a:latin typeface="Arial" panose="020B0604020202020204" pitchFamily="34" charset="0"/>
                <a:sym typeface="+mn-ea"/>
              </a:rPr>
              <a:t>          </a:t>
            </a:r>
            <a:endParaRPr lang="zh-CN" altLang="en-US" sz="4000" u="sng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algn="l">
              <a:lnSpc>
                <a:spcPct val="130000"/>
              </a:lnSpc>
              <a:buClr>
                <a:schemeClr val="bg1"/>
              </a:buClr>
            </a:pPr>
            <a:r>
              <a:rPr lang="zh-CN" altLang="en-US" sz="4000" u="sng" dirty="0"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sym typeface="+mn-ea"/>
              </a:rPr>
              <a:t>敛</a:t>
            </a:r>
            <a:r>
              <a:rPr lang="zh-CN" altLang="en-US" sz="4000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sym typeface="+mn-ea"/>
              </a:rPr>
              <a:t>   </a:t>
            </a:r>
            <a:r>
              <a:rPr lang="zh-CN" altLang="en-US" sz="4000" b="0" dirty="0">
                <a:latin typeface="Arial" panose="020B0604020202020204" pitchFamily="34" charset="0"/>
                <a:sym typeface="+mn-ea"/>
              </a:rPr>
              <a:t>（       ）</a:t>
            </a:r>
            <a:r>
              <a:rPr lang="zh-CN" altLang="en-US" sz="4000" b="0" dirty="0">
                <a:solidFill>
                  <a:srgbClr val="0000FF"/>
                </a:solidFill>
                <a:latin typeface="Arial" panose="020B0604020202020204" pitchFamily="34" charset="0"/>
              </a:rPr>
              <a:t>      </a:t>
            </a:r>
            <a:r>
              <a:rPr lang="zh-CN" altLang="en-US" sz="4000" dirty="0">
                <a:solidFill>
                  <a:srgbClr val="0000FF"/>
                </a:solidFill>
                <a:latin typeface="Arial" panose="020B0604020202020204" pitchFamily="34" charset="0"/>
              </a:rPr>
              <a:t>     </a:t>
            </a:r>
            <a:endParaRPr lang="zh-CN" altLang="en-US" sz="4000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algn="l">
              <a:lnSpc>
                <a:spcPct val="140000"/>
              </a:lnSpc>
              <a:buClr>
                <a:schemeClr val="bg1"/>
              </a:buClr>
            </a:pPr>
            <a:r>
              <a:rPr lang="zh-CN" altLang="en-US" sz="4000" u="sng" dirty="0"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sym typeface="+mn-ea"/>
              </a:rPr>
              <a:t>鼎</a:t>
            </a:r>
            <a:r>
              <a:rPr lang="zh-CN" altLang="en-US" sz="4000" dirty="0">
                <a:latin typeface="Arial" panose="020B0604020202020204" pitchFamily="34" charset="0"/>
                <a:sym typeface="+mn-ea"/>
              </a:rPr>
              <a:t>沸</a:t>
            </a:r>
            <a:r>
              <a:rPr lang="zh-CN" altLang="en-US" sz="4000" b="0" dirty="0">
                <a:latin typeface="Arial" panose="020B0604020202020204" pitchFamily="34" charset="0"/>
                <a:sym typeface="+mn-ea"/>
              </a:rPr>
              <a:t>（       ）</a:t>
            </a:r>
            <a:r>
              <a:rPr lang="zh-CN" altLang="en-US" sz="4000" dirty="0">
                <a:solidFill>
                  <a:srgbClr val="0000FF"/>
                </a:solidFill>
                <a:latin typeface="Arial" panose="020B0604020202020204" pitchFamily="34" charset="0"/>
              </a:rPr>
              <a:t>            </a:t>
            </a:r>
            <a:r>
              <a:rPr lang="zh-CN" altLang="en-US" sz="4000" b="0" dirty="0">
                <a:latin typeface="Arial" panose="020B0604020202020204" pitchFamily="34" charset="0"/>
                <a:sym typeface="+mn-ea"/>
              </a:rPr>
              <a:t>     </a:t>
            </a:r>
            <a:endParaRPr lang="zh-CN" altLang="en-US" sz="4000" u="sng" dirty="0">
              <a:solidFill>
                <a:srgbClr val="0000FF"/>
              </a:solidFill>
              <a:uFill>
                <a:solidFill>
                  <a:srgbClr val="FF0000"/>
                </a:solidFill>
              </a:uFill>
              <a:latin typeface="Arial" panose="020B0604020202020204" pitchFamily="34" charset="0"/>
            </a:endParaRPr>
          </a:p>
          <a:p>
            <a:pPr algn="l">
              <a:lnSpc>
                <a:spcPct val="140000"/>
              </a:lnSpc>
              <a:buClr>
                <a:schemeClr val="bg1"/>
              </a:buClr>
            </a:pPr>
            <a:r>
              <a:rPr lang="zh-CN" altLang="en-US" sz="4000" u="sng" dirty="0"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sym typeface="+mn-ea"/>
              </a:rPr>
              <a:t>倜傥</a:t>
            </a:r>
            <a:r>
              <a:rPr lang="zh-CN" altLang="en-US" sz="4000" b="0" dirty="0">
                <a:latin typeface="Arial" panose="020B0604020202020204" pitchFamily="34" charset="0"/>
                <a:sym typeface="+mn-ea"/>
              </a:rPr>
              <a:t>（       ）</a:t>
            </a:r>
            <a:r>
              <a:rPr lang="zh-CN" altLang="en-US" sz="4000" dirty="0">
                <a:solidFill>
                  <a:srgbClr val="0000FF"/>
                </a:solidFill>
                <a:latin typeface="Arial" panose="020B0604020202020204" pitchFamily="34" charset="0"/>
              </a:rPr>
              <a:t>             </a:t>
            </a:r>
            <a:r>
              <a:rPr lang="zh-CN" altLang="en-US" sz="4000" b="0" dirty="0">
                <a:latin typeface="Arial" panose="020B0604020202020204" pitchFamily="34" charset="0"/>
                <a:sym typeface="+mn-ea"/>
              </a:rPr>
              <a:t> </a:t>
            </a:r>
            <a:r>
              <a:rPr lang="zh-CN" altLang="en-US" sz="4000" b="0" dirty="0">
                <a:solidFill>
                  <a:srgbClr val="0000FF"/>
                </a:solidFill>
                <a:latin typeface="Arial" panose="020B0604020202020204" pitchFamily="34" charset="0"/>
              </a:rPr>
              <a:t>                        </a:t>
            </a:r>
            <a:endParaRPr lang="zh-CN" altLang="en-US" sz="4000" b="0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742404" name="矩形 742403"/>
          <p:cNvSpPr/>
          <p:nvPr/>
        </p:nvSpPr>
        <p:spPr>
          <a:xfrm>
            <a:off x="3567430" y="3892550"/>
            <a:ext cx="8940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en-US" altLang="zh-CN" sz="3600" b="0" err="1">
                <a:solidFill>
                  <a:srgbClr val="FF0000"/>
                </a:solidFill>
                <a:uFillTx/>
                <a:latin typeface="Arial" panose="020B0604020202020204" pitchFamily="34" charset="0"/>
              </a:rPr>
              <a:t>liǎn</a:t>
            </a:r>
            <a:endParaRPr lang="en-US" altLang="zh-CN" sz="3600" b="0" err="1">
              <a:solidFill>
                <a:srgbClr val="FF0000"/>
              </a:solidFill>
              <a:uFillTx/>
              <a:latin typeface="Arial" panose="020B0604020202020204" pitchFamily="34" charset="0"/>
            </a:endParaRPr>
          </a:p>
        </p:txBody>
      </p:sp>
      <p:sp>
        <p:nvSpPr>
          <p:cNvPr id="742405" name="矩形 742404"/>
          <p:cNvSpPr/>
          <p:nvPr/>
        </p:nvSpPr>
        <p:spPr>
          <a:xfrm>
            <a:off x="7483793" y="3106103"/>
            <a:ext cx="7670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en-US" altLang="zh-CN" sz="3600" b="0" err="1">
                <a:solidFill>
                  <a:srgbClr val="FF0000"/>
                </a:solidFill>
                <a:uFillTx/>
                <a:latin typeface="Arial" panose="020B0604020202020204" pitchFamily="34" charset="0"/>
              </a:rPr>
              <a:t>suǐ</a:t>
            </a:r>
            <a:endParaRPr lang="zh-CN" altLang="en-US" sz="4000" b="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42406" name="矩形 742405"/>
          <p:cNvSpPr/>
          <p:nvPr/>
        </p:nvSpPr>
        <p:spPr>
          <a:xfrm>
            <a:off x="3439478" y="2218690"/>
            <a:ext cx="1071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en-US" altLang="zh-CN" sz="3600" b="0" err="1">
                <a:solidFill>
                  <a:srgbClr val="FF0000"/>
                </a:solidFill>
                <a:uFillTx/>
                <a:latin typeface="Arial" panose="020B0604020202020204" pitchFamily="34" charset="0"/>
              </a:rPr>
              <a:t>máo</a:t>
            </a:r>
            <a:endParaRPr lang="zh-CN" altLang="en-US" sz="4000" b="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42407" name="矩形 742406"/>
          <p:cNvSpPr/>
          <p:nvPr/>
        </p:nvSpPr>
        <p:spPr>
          <a:xfrm>
            <a:off x="3439795" y="3106103"/>
            <a:ext cx="11734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en-US" altLang="zh-CN" sz="3600" b="0" err="1">
                <a:solidFill>
                  <a:srgbClr val="FF0000"/>
                </a:solidFill>
                <a:uFillTx/>
                <a:latin typeface="Arial" panose="020B0604020202020204" pitchFamily="34" charset="0"/>
              </a:rPr>
              <a:t>cuán</a:t>
            </a:r>
            <a:endParaRPr lang="zh-CN" altLang="en-US" sz="4000" b="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42408" name="矩形 742407"/>
          <p:cNvSpPr/>
          <p:nvPr/>
        </p:nvSpPr>
        <p:spPr>
          <a:xfrm>
            <a:off x="7598410" y="4634548"/>
            <a:ext cx="538480" cy="8661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140000"/>
              </a:lnSpc>
              <a:buClr>
                <a:schemeClr val="bg1"/>
              </a:buClr>
            </a:pPr>
            <a:r>
              <a:rPr lang="en-US" altLang="zh-CN" sz="3600" b="0" err="1">
                <a:solidFill>
                  <a:srgbClr val="FF0000"/>
                </a:solidFill>
                <a:uFillTx/>
                <a:latin typeface="Arial" panose="020B0604020202020204" pitchFamily="34" charset="0"/>
              </a:rPr>
              <a:t>bǐ</a:t>
            </a:r>
            <a:endParaRPr lang="zh-CN" altLang="en-US" sz="4000" b="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42409" name="矩形 742408"/>
          <p:cNvSpPr/>
          <p:nvPr/>
        </p:nvSpPr>
        <p:spPr>
          <a:xfrm>
            <a:off x="7560310" y="5671503"/>
            <a:ext cx="690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en-US" altLang="zh-CN" sz="3600" b="0" err="1">
                <a:solidFill>
                  <a:srgbClr val="FF0000"/>
                </a:solidFill>
                <a:uFillTx/>
                <a:latin typeface="Arial" panose="020B0604020202020204" pitchFamily="34" charset="0"/>
              </a:rPr>
              <a:t>ǎo</a:t>
            </a:r>
            <a:endParaRPr lang="zh-CN" altLang="en-US" sz="4000" b="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42414" name="矩形 742413"/>
          <p:cNvSpPr/>
          <p:nvPr/>
        </p:nvSpPr>
        <p:spPr>
          <a:xfrm>
            <a:off x="7382510" y="2218690"/>
            <a:ext cx="11734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en-US" altLang="zh-CN" sz="3600" b="0" err="1">
                <a:solidFill>
                  <a:srgbClr val="FF0000"/>
                </a:solidFill>
                <a:uFillTx/>
                <a:latin typeface="Arial" panose="020B0604020202020204" pitchFamily="34" charset="0"/>
              </a:rPr>
              <a:t>yōng</a:t>
            </a:r>
            <a:endParaRPr lang="zh-CN" altLang="en-US" sz="4000" b="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64870" name="矩形 164869"/>
          <p:cNvSpPr/>
          <p:nvPr/>
        </p:nvSpPr>
        <p:spPr>
          <a:xfrm>
            <a:off x="3554730" y="1345565"/>
            <a:ext cx="9194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en-US" altLang="zh-CN" sz="3600" b="0" err="1">
                <a:solidFill>
                  <a:srgbClr val="FF0000"/>
                </a:solidFill>
                <a:uFillTx/>
                <a:latin typeface="Arial" panose="020B0604020202020204" pitchFamily="34" charset="0"/>
              </a:rPr>
              <a:t>záo</a:t>
            </a:r>
            <a:endParaRPr lang="zh-CN" altLang="en-US" sz="4000" b="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64879" name="矩形 164878"/>
          <p:cNvSpPr/>
          <p:nvPr/>
        </p:nvSpPr>
        <p:spPr>
          <a:xfrm>
            <a:off x="7687310" y="1345565"/>
            <a:ext cx="563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en-US" altLang="zh-CN" sz="3600" b="0" err="1">
                <a:solidFill>
                  <a:srgbClr val="FF0000"/>
                </a:solidFill>
                <a:uFillTx/>
                <a:latin typeface="Arial" panose="020B0604020202020204" pitchFamily="34" charset="0"/>
              </a:rPr>
              <a:t>qí</a:t>
            </a:r>
            <a:endParaRPr lang="zh-CN" altLang="en-US" sz="4000" b="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64868" name="文本框 164867"/>
          <p:cNvSpPr txBox="1"/>
          <p:nvPr/>
        </p:nvSpPr>
        <p:spPr>
          <a:xfrm>
            <a:off x="3630295" y="277178"/>
            <a:ext cx="22250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4000" dirty="0">
                <a:solidFill>
                  <a:srgbClr val="00B05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读准字音</a:t>
            </a:r>
            <a:endParaRPr lang="zh-CN" altLang="en-US" sz="4000" dirty="0">
              <a:solidFill>
                <a:srgbClr val="00B05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64874" name="矩形 164873"/>
          <p:cNvSpPr/>
          <p:nvPr/>
        </p:nvSpPr>
        <p:spPr>
          <a:xfrm>
            <a:off x="3300095" y="5450523"/>
            <a:ext cx="1452880" cy="8661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140000"/>
              </a:lnSpc>
              <a:buClr>
                <a:schemeClr val="bg1"/>
              </a:buClr>
            </a:pPr>
            <a:r>
              <a:rPr lang="en-US" altLang="zh-CN" sz="3600" b="0" err="1">
                <a:solidFill>
                  <a:srgbClr val="FF0000"/>
                </a:solidFill>
                <a:uFillTx/>
                <a:latin typeface="Arial" panose="020B0604020202020204" pitchFamily="34" charset="0"/>
              </a:rPr>
              <a:t>tì tǎng</a:t>
            </a:r>
            <a:endParaRPr lang="zh-CN" altLang="en-US" sz="4000" b="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64878" name="矩形 164877"/>
          <p:cNvSpPr/>
          <p:nvPr/>
        </p:nvSpPr>
        <p:spPr>
          <a:xfrm>
            <a:off x="7270115" y="3892550"/>
            <a:ext cx="22078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Clr>
                <a:schemeClr val="bg1"/>
              </a:buClr>
            </a:pPr>
            <a:r>
              <a:rPr lang="en-US" altLang="zh-CN" sz="3600" b="0" err="1">
                <a:solidFill>
                  <a:srgbClr val="FF0000"/>
                </a:solidFill>
                <a:uFillTx/>
                <a:latin typeface="Arial" panose="020B0604020202020204" pitchFamily="34" charset="0"/>
              </a:rPr>
              <a:t>chán tuì</a:t>
            </a:r>
            <a:endParaRPr lang="zh-CN" altLang="en-US" sz="4000" b="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64873" name="矩形 164872"/>
          <p:cNvSpPr/>
          <p:nvPr/>
        </p:nvSpPr>
        <p:spPr>
          <a:xfrm>
            <a:off x="3503295" y="4745038"/>
            <a:ext cx="10464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en-US" altLang="zh-CN" sz="3600" b="0" err="1">
                <a:solidFill>
                  <a:srgbClr val="FF0000"/>
                </a:solidFill>
                <a:uFillTx/>
                <a:latin typeface="Arial" panose="020B0604020202020204" pitchFamily="34" charset="0"/>
              </a:rPr>
              <a:t>dǐng</a:t>
            </a:r>
            <a:endParaRPr lang="zh-CN" altLang="en-US" sz="4000" b="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105" y="-889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检查预习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4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4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48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4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42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42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2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42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42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2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42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42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2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42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42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42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42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48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4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4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4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2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42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42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4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4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2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42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42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2404" grpId="0"/>
      <p:bldP spid="742405" grpId="0"/>
      <p:bldP spid="742406" grpId="0"/>
      <p:bldP spid="742407" grpId="0"/>
      <p:bldP spid="742408" grpId="0"/>
      <p:bldP spid="742409" grpId="0"/>
      <p:bldP spid="742414" grpId="0"/>
      <p:bldP spid="164870" grpId="0"/>
      <p:bldP spid="164879" grpId="0"/>
      <p:bldP spid="164874" grpId="0"/>
      <p:bldP spid="164878" grpId="0"/>
      <p:bldP spid="164873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53667" name="文本占位符 753666"/>
          <p:cNvSpPr>
            <a:spLocks noGrp="1" noRot="1"/>
          </p:cNvSpPr>
          <p:nvPr>
            <p:ph type="body" idx="1"/>
          </p:nvPr>
        </p:nvSpPr>
        <p:spPr>
          <a:xfrm>
            <a:off x="1356360" y="981075"/>
            <a:ext cx="9401810" cy="5547360"/>
          </a:xfrm>
        </p:spPr>
        <p:txBody>
          <a:bodyPr/>
          <a:p>
            <a:pPr marL="0" indent="0">
              <a:lnSpc>
                <a:spcPts val="5500"/>
              </a:lnSpc>
              <a:spcBef>
                <a:spcPts val="0"/>
              </a:spcBef>
              <a:buNone/>
            </a:pPr>
            <a:r>
              <a:rPr lang="en-US" altLang="zh-CN" b="1" dirty="0">
                <a:solidFill>
                  <a:srgbClr val="0000FF"/>
                </a:solidFill>
                <a:uFillTx/>
              </a:rPr>
              <a:t>     </a:t>
            </a:r>
            <a:r>
              <a:rPr lang="en-US" altLang="zh-CN" sz="4000" b="1" dirty="0">
                <a:solidFill>
                  <a:srgbClr val="0000FF"/>
                </a:solidFill>
                <a:uFillTx/>
                <a:ea typeface="宋体" panose="02010600030101010101" pitchFamily="2" charset="-122"/>
              </a:rPr>
              <a:t>  《</a:t>
            </a:r>
            <a:r>
              <a:rPr lang="zh-CN" altLang="en-US" sz="4000" b="1" dirty="0">
                <a:solidFill>
                  <a:srgbClr val="0000FF"/>
                </a:solidFill>
                <a:uFillTx/>
                <a:ea typeface="宋体" panose="02010600030101010101" pitchFamily="2" charset="-122"/>
              </a:rPr>
              <a:t>从百草园到三味书屋</a:t>
            </a:r>
            <a:r>
              <a:rPr lang="en-US" altLang="zh-CN" sz="4000" b="1" dirty="0">
                <a:solidFill>
                  <a:srgbClr val="0000FF"/>
                </a:solidFill>
                <a:uFillTx/>
                <a:ea typeface="宋体" panose="02010600030101010101" pitchFamily="2" charset="-122"/>
              </a:rPr>
              <a:t>》</a:t>
            </a:r>
            <a:r>
              <a:rPr lang="zh-CN" altLang="en-US" sz="4000" b="1" dirty="0">
                <a:solidFill>
                  <a:srgbClr val="0000FF"/>
                </a:solidFill>
                <a:uFillTx/>
                <a:ea typeface="宋体" panose="02010600030101010101" pitchFamily="2" charset="-122"/>
              </a:rPr>
              <a:t>，无疑是一幅童年生活的精彩画卷，成年后的鲁迅在回望记忆深处时，想起在百草园和三味书屋的一幕一幕，该是何等的诗意，又该是何等的惆怅啊，放下手中的课文，人生之路仍在延续，让我们也拿起手中的笔，以</a:t>
            </a:r>
            <a:r>
              <a:rPr lang="en-US" altLang="zh-CN" sz="4000" b="1" dirty="0">
                <a:solidFill>
                  <a:srgbClr val="0000FF"/>
                </a:solidFill>
                <a:uFillTx/>
                <a:ea typeface="宋体" panose="02010600030101010101" pitchFamily="2" charset="-122"/>
              </a:rPr>
              <a:t>“</a:t>
            </a:r>
            <a:r>
              <a:rPr lang="zh-CN" altLang="en-US" sz="4000" b="1" dirty="0">
                <a:solidFill>
                  <a:srgbClr val="0000FF"/>
                </a:solidFill>
                <a:uFillTx/>
                <a:ea typeface="宋体" panose="02010600030101010101" pitchFamily="2" charset="-122"/>
              </a:rPr>
              <a:t>我的乐园</a:t>
            </a:r>
            <a:r>
              <a:rPr lang="en-US" altLang="zh-CN" sz="4000" b="1" dirty="0">
                <a:solidFill>
                  <a:srgbClr val="0000FF"/>
                </a:solidFill>
                <a:uFillTx/>
                <a:ea typeface="宋体" panose="02010600030101010101" pitchFamily="2" charset="-122"/>
              </a:rPr>
              <a:t>”</a:t>
            </a:r>
            <a:r>
              <a:rPr lang="zh-CN" altLang="en-US" sz="4000" b="1" dirty="0">
                <a:solidFill>
                  <a:srgbClr val="0000FF"/>
                </a:solidFill>
                <a:uFillTx/>
                <a:ea typeface="宋体" panose="02010600030101010101" pitchFamily="2" charset="-122"/>
              </a:rPr>
              <a:t>为题写一篇作文，描绘自己童年生活的故事！</a:t>
            </a:r>
            <a:endParaRPr lang="zh-CN" altLang="en-US" sz="4000" b="1" dirty="0">
              <a:solidFill>
                <a:srgbClr val="0000FF"/>
              </a:solidFill>
              <a:uFillTx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105" y="-18415"/>
            <a:ext cx="324294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小结与作业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49153" name="图片 184335" descr="0905271536382e19e3982c8136"/>
          <p:cNvPicPr>
            <a:picLocks noChangeAspect="1"/>
          </p:cNvPicPr>
          <p:nvPr/>
        </p:nvPicPr>
        <p:blipFill>
          <a:blip r:embed="rId1">
            <a:lum bright="-44000" contrast="-46001"/>
          </a:blip>
          <a:stretch>
            <a:fillRect/>
          </a:stretch>
        </p:blipFill>
        <p:spPr>
          <a:xfrm>
            <a:off x="-17145" y="0"/>
            <a:ext cx="1222883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4" name="文本框 184322"/>
          <p:cNvSpPr txBox="1"/>
          <p:nvPr/>
        </p:nvSpPr>
        <p:spPr>
          <a:xfrm>
            <a:off x="4800600" y="0"/>
            <a:ext cx="5472113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春、夏、秋：</a:t>
            </a:r>
            <a:r>
              <a:rPr lang="zh-CN" altLang="en-US" sz="3600" dirty="0">
                <a:solidFill>
                  <a:srgbClr val="CCFF99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观玩</a:t>
            </a:r>
            <a:r>
              <a:rPr lang="zh-CN" altLang="en-US" sz="3600" dirty="0">
                <a:solidFill>
                  <a:srgbClr val="00FF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百草园三季景物</a:t>
            </a:r>
            <a:r>
              <a:rPr lang="zh-CN" altLang="en-US" sz="3600" dirty="0">
                <a:solidFill>
                  <a:srgbClr val="CCFF99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的乐趣（</a:t>
            </a:r>
            <a:r>
              <a:rPr lang="en-US" altLang="zh-CN" sz="3600" dirty="0">
                <a:solidFill>
                  <a:srgbClr val="CCFF99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2</a:t>
            </a:r>
            <a:r>
              <a:rPr lang="zh-CN" altLang="en-US" sz="3600" dirty="0">
                <a:solidFill>
                  <a:srgbClr val="CCFF99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）</a:t>
            </a:r>
            <a:endParaRPr lang="zh-CN" altLang="en-US" sz="3600" dirty="0">
              <a:solidFill>
                <a:srgbClr val="CCFF99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49155" name="矩形 184323"/>
          <p:cNvSpPr/>
          <p:nvPr/>
        </p:nvSpPr>
        <p:spPr>
          <a:xfrm>
            <a:off x="1703388" y="1916113"/>
            <a:ext cx="24384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</a:bodyPr>
          <a:p>
            <a:pPr algn="ctr"/>
            <a:r>
              <a:rPr lang="zh-CN" altLang="en-US" sz="48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FF00"/>
                </a:solidFill>
                <a:effectLst>
                  <a:outerShdw dist="35921" dir="2699999" algn="ctr" rotWithShape="0">
                    <a:srgbClr val="808080">
                      <a:alpha val="8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自由、快乐</a:t>
            </a:r>
            <a:endParaRPr lang="zh-CN" altLang="en-US" sz="4800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FF00"/>
              </a:solidFill>
              <a:effectLst>
                <a:outerShdw dist="35921" dir="2699999" algn="ctr" rotWithShape="0">
                  <a:srgbClr val="808080">
                    <a:alpha val="80000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9156" name="右大括号 184324"/>
          <p:cNvSpPr/>
          <p:nvPr/>
        </p:nvSpPr>
        <p:spPr>
          <a:xfrm flipH="1">
            <a:off x="4018280" y="188595"/>
            <a:ext cx="647700" cy="2999105"/>
          </a:xfrm>
          <a:prstGeom prst="rightBrace">
            <a:avLst>
              <a:gd name="adj1" fmla="val 30542"/>
              <a:gd name="adj2" fmla="val 50000"/>
            </a:avLst>
          </a:prstGeom>
          <a:noFill/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57" name="矩形 184325"/>
          <p:cNvSpPr/>
          <p:nvPr/>
        </p:nvSpPr>
        <p:spPr>
          <a:xfrm>
            <a:off x="1703388" y="574675"/>
            <a:ext cx="2314575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60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彩云" charset="0"/>
                <a:ea typeface="华文彩云" charset="0"/>
              </a:rPr>
              <a:t>百草园</a:t>
            </a:r>
            <a:endParaRPr lang="zh-CN" altLang="en-US" sz="60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华文彩云" charset="0"/>
              <a:ea typeface="华文彩云" charset="0"/>
            </a:endParaRPr>
          </a:p>
        </p:txBody>
      </p:sp>
      <p:sp>
        <p:nvSpPr>
          <p:cNvPr id="49158" name="文本框 184326"/>
          <p:cNvSpPr txBox="1"/>
          <p:nvPr/>
        </p:nvSpPr>
        <p:spPr>
          <a:xfrm>
            <a:off x="4367213" y="1439863"/>
            <a:ext cx="6300787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听美女蛇故事的乐趣（</a:t>
            </a:r>
            <a:r>
              <a:rPr lang="en-US" altLang="zh-CN" sz="36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3—6</a:t>
            </a:r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）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49159" name="文本框 184327"/>
          <p:cNvSpPr txBox="1"/>
          <p:nvPr/>
        </p:nvSpPr>
        <p:spPr>
          <a:xfrm>
            <a:off x="4800600" y="2420938"/>
            <a:ext cx="4608513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冬：</a:t>
            </a:r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进行</a:t>
            </a:r>
            <a:r>
              <a:rPr lang="zh-CN" altLang="en-US" sz="3600" dirty="0">
                <a:solidFill>
                  <a:srgbClr val="00FF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雪地捕鸟</a:t>
            </a:r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的乐趣（</a:t>
            </a:r>
            <a:r>
              <a:rPr lang="en-US" altLang="zh-CN" sz="36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7—8</a:t>
            </a:r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）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49160" name="矩形 184328"/>
          <p:cNvSpPr/>
          <p:nvPr/>
        </p:nvSpPr>
        <p:spPr>
          <a:xfrm>
            <a:off x="1524000" y="4365625"/>
            <a:ext cx="2314575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60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000000">
                        <a:alpha val="100000"/>
                      </a:srgbClr>
                    </a:gs>
                    <a:gs pos="39999">
                      <a:srgbClr val="0A128C">
                        <a:alpha val="100000"/>
                      </a:srgbClr>
                    </a:gs>
                    <a:gs pos="70000">
                      <a:srgbClr val="181CC7">
                        <a:alpha val="100000"/>
                      </a:srgbClr>
                    </a:gs>
                    <a:gs pos="88000">
                      <a:srgbClr val="7005D4">
                        <a:alpha val="100000"/>
                      </a:srgbClr>
                    </a:gs>
                    <a:gs pos="100000">
                      <a:srgbClr val="8C3D91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彩云" charset="0"/>
                <a:ea typeface="华文彩云" charset="0"/>
              </a:rPr>
              <a:t>三味书屋</a:t>
            </a:r>
            <a:endParaRPr lang="zh-CN" altLang="en-US" sz="60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000000">
                      <a:alpha val="100000"/>
                    </a:srgbClr>
                  </a:gs>
                  <a:gs pos="39999">
                    <a:srgbClr val="0A128C">
                      <a:alpha val="100000"/>
                    </a:srgbClr>
                  </a:gs>
                  <a:gs pos="70000">
                    <a:srgbClr val="181CC7">
                      <a:alpha val="100000"/>
                    </a:srgbClr>
                  </a:gs>
                  <a:gs pos="88000">
                    <a:srgbClr val="7005D4">
                      <a:alpha val="100000"/>
                    </a:srgbClr>
                  </a:gs>
                  <a:gs pos="100000">
                    <a:srgbClr val="8C3D91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华文彩云" charset="0"/>
              <a:ea typeface="华文彩云" charset="0"/>
            </a:endParaRPr>
          </a:p>
        </p:txBody>
      </p:sp>
      <p:sp>
        <p:nvSpPr>
          <p:cNvPr id="49161" name="矩形 184329"/>
          <p:cNvSpPr/>
          <p:nvPr/>
        </p:nvSpPr>
        <p:spPr>
          <a:xfrm>
            <a:off x="4511675" y="3857625"/>
            <a:ext cx="329565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4400" b="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书屋陈设</a:t>
            </a:r>
            <a:r>
              <a:rPr lang="en-US" altLang="zh-CN">
                <a:solidFill>
                  <a:srgbClr val="FFFF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(10)</a:t>
            </a:r>
            <a:r>
              <a:rPr lang="en-US" altLang="zh-CN" sz="440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4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4331" name="矩形 184330"/>
          <p:cNvSpPr/>
          <p:nvPr/>
        </p:nvSpPr>
        <p:spPr>
          <a:xfrm>
            <a:off x="4440238" y="4578350"/>
            <a:ext cx="329565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4400" b="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先生印象</a:t>
            </a:r>
            <a:r>
              <a:rPr lang="en-US" altLang="zh-CN">
                <a:solidFill>
                  <a:srgbClr val="FFFF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(11)</a:t>
            </a:r>
            <a:r>
              <a:rPr lang="en-US" altLang="zh-CN" sz="440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4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4332" name="矩形 184331"/>
          <p:cNvSpPr/>
          <p:nvPr/>
        </p:nvSpPr>
        <p:spPr>
          <a:xfrm>
            <a:off x="7391400" y="4507072"/>
            <a:ext cx="3600450" cy="52197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800" b="0" dirty="0">
                <a:solidFill>
                  <a:srgbClr val="00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极方正、质朴、博学</a:t>
            </a:r>
            <a:endParaRPr lang="zh-CN" altLang="en-US" sz="2800" dirty="0">
              <a:solidFill>
                <a:srgbClr val="00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4333" name="矩形 184332"/>
          <p:cNvSpPr/>
          <p:nvPr/>
        </p:nvSpPr>
        <p:spPr>
          <a:xfrm>
            <a:off x="4511675" y="5730875"/>
            <a:ext cx="4608513" cy="7683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400" b="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学习生活</a:t>
            </a:r>
            <a:r>
              <a:rPr lang="en-US" altLang="zh-CN">
                <a:solidFill>
                  <a:srgbClr val="FFFF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(12—24)</a:t>
            </a:r>
            <a:r>
              <a:rPr lang="en-US" altLang="zh-CN" sz="440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4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4334" name="矩形 184333"/>
          <p:cNvSpPr/>
          <p:nvPr/>
        </p:nvSpPr>
        <p:spPr>
          <a:xfrm>
            <a:off x="7535863" y="5156359"/>
            <a:ext cx="1728787" cy="52197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800" b="0" dirty="0">
                <a:solidFill>
                  <a:srgbClr val="00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严而不厉</a:t>
            </a:r>
            <a:endParaRPr lang="zh-CN" altLang="en-US" sz="2800" b="0" dirty="0">
              <a:solidFill>
                <a:srgbClr val="00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9166" name="右大括号 184334"/>
          <p:cNvSpPr/>
          <p:nvPr/>
        </p:nvSpPr>
        <p:spPr>
          <a:xfrm flipH="1">
            <a:off x="3952875" y="4057650"/>
            <a:ext cx="487680" cy="2282825"/>
          </a:xfrm>
          <a:prstGeom prst="rightBrace">
            <a:avLst>
              <a:gd name="adj1" fmla="val 20880"/>
              <a:gd name="adj2" fmla="val 50000"/>
            </a:avLst>
          </a:prstGeom>
          <a:noFill/>
          <a:ln w="38100" cap="flat" cmpd="sng">
            <a:solidFill>
              <a:srgbClr val="59F7C9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105" y="-889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59F7C9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板 书</a:t>
            </a:r>
            <a:endParaRPr lang="zh-CN" altLang="en-US" sz="4000" dirty="0">
              <a:solidFill>
                <a:srgbClr val="59F7C9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4235" r="-273" b="10951"/>
          <a:stretch>
            <a:fillRect/>
          </a:stretch>
        </p:blipFill>
        <p:spPr>
          <a:xfrm>
            <a:off x="-45720" y="-41275"/>
            <a:ext cx="12270105" cy="6919595"/>
          </a:xfrm>
          <a:prstGeom prst="rect">
            <a:avLst/>
          </a:prstGeom>
        </p:spPr>
      </p:pic>
      <p:sp>
        <p:nvSpPr>
          <p:cNvPr id="835588" name="矩形 835587"/>
          <p:cNvSpPr/>
          <p:nvPr/>
        </p:nvSpPr>
        <p:spPr>
          <a:xfrm>
            <a:off x="3011805" y="1398270"/>
            <a:ext cx="5237480" cy="204343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2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</a:rPr>
              <a:t>再见！</a:t>
            </a:r>
            <a:endParaRPr lang="zh-CN" altLang="en-US" sz="32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5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835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835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558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6" name="Rectangle 2"/>
          <p:cNvSpPr/>
          <p:nvPr/>
        </p:nvSpPr>
        <p:spPr>
          <a:xfrm>
            <a:off x="1557655" y="770890"/>
            <a:ext cx="2276475" cy="507682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80000"/>
              </a:lnSpc>
            </a:pPr>
            <a:r>
              <a:rPr lang="zh-CN" altLang="en-US" sz="36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缠络：</a:t>
            </a:r>
            <a:endParaRPr lang="zh-CN" altLang="en-US" sz="3600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>
              <a:lnSpc>
                <a:spcPct val="18000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恭敬：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质朴：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渊博：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36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高枕而卧：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3183890" y="2105025"/>
            <a:ext cx="8700135" cy="64516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对长辈或宾客严肃而有礼貌。恭、敬同义。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3179445" y="3106420"/>
            <a:ext cx="5832475" cy="64516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朴素踏实。质、朴同义。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3179445" y="4108133"/>
            <a:ext cx="7200900" cy="64516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(学识)高深广博。渊：深，高深。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3835400" y="5056188"/>
            <a:ext cx="7397750" cy="175323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p>
            <a:pPr algn="l">
              <a:buClrTx/>
              <a:buSzTx/>
              <a:buFontTx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成语。枕头垫得高高的安心睡觉。比喻无所顾忌。今多比喻不加警惕。高枕：垫高枕头(睡觉)。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3275013" y="1098868"/>
            <a:ext cx="3384550" cy="64516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缠绕联结。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105" y="-889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检查预习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30295" y="277178"/>
            <a:ext cx="22250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4000" dirty="0">
                <a:solidFill>
                  <a:srgbClr val="00B05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词语释义</a:t>
            </a:r>
            <a:endParaRPr lang="zh-CN" altLang="en-US" sz="4000" dirty="0">
              <a:solidFill>
                <a:srgbClr val="00B05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ldLvl="0" animBg="1"/>
      <p:bldP spid="27652" grpId="0" bldLvl="0" animBg="1"/>
      <p:bldP spid="27654" grpId="0" bldLvl="0" animBg="1"/>
      <p:bldP spid="28680" grpId="0" bldLvl="0" animBg="1"/>
      <p:bldP spid="2867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8794" name="文本框 118793"/>
          <p:cNvSpPr txBox="1"/>
          <p:nvPr/>
        </p:nvSpPr>
        <p:spPr>
          <a:xfrm>
            <a:off x="2152015" y="2598420"/>
            <a:ext cx="89414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0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作者小时候从百草园到三味书屋的生活经历。</a:t>
            </a:r>
            <a:endParaRPr lang="zh-CN" altLang="en-US" sz="3600" b="0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196" name="矩形 118794"/>
          <p:cNvSpPr/>
          <p:nvPr/>
        </p:nvSpPr>
        <p:spPr>
          <a:xfrm>
            <a:off x="1948815" y="1110615"/>
            <a:ext cx="905827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latinLnBrk="1">
              <a:buFont typeface="Wingdings" panose="05000000000000000000" charset="0"/>
              <a:buChar char="u"/>
            </a:pPr>
            <a:r>
              <a:rPr lang="zh-CN" altLang="en-US" sz="3600" b="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根据课题，请概括文章主要内容：文章主要写了</a:t>
            </a:r>
            <a:r>
              <a:rPr lang="zh-CN" altLang="en-US" sz="3600" b="0" u="sng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                      </a:t>
            </a:r>
            <a:r>
              <a:rPr lang="zh-CN" altLang="en-US" sz="3600" b="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3600" b="0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atinLnBrk="1"/>
            <a:endParaRPr lang="zh-CN" altLang="en-US" sz="3600" b="0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220" name="矩形 151559"/>
          <p:cNvSpPr/>
          <p:nvPr/>
        </p:nvSpPr>
        <p:spPr>
          <a:xfrm>
            <a:off x="2212975" y="4257040"/>
            <a:ext cx="8137525" cy="119888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marL="571500" indent="-571500" algn="l" latinLnBrk="1">
              <a:buClrTx/>
              <a:buSzTx/>
              <a:buFont typeface="Wingdings" panose="05000000000000000000" charset="0"/>
              <a:buChar char="u"/>
            </a:pPr>
            <a:r>
              <a:rPr lang="zh-CN" altLang="en-US" sz="3600" b="0" dirty="0"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这段生活经历总体上是按照什么写作顺序来写的呢？ </a:t>
            </a:r>
            <a:endParaRPr lang="zh-CN" altLang="en-US" sz="3600" b="0" dirty="0"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1559" name="文本框 151558"/>
          <p:cNvSpPr txBox="1"/>
          <p:nvPr/>
        </p:nvSpPr>
        <p:spPr>
          <a:xfrm>
            <a:off x="2494280" y="5752465"/>
            <a:ext cx="357886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zh-CN" altLang="en-US" sz="3600" b="0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空间顺序</a:t>
            </a:r>
            <a:endParaRPr lang="zh-CN" altLang="en-US" sz="3600" b="0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105" y="-889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题目信息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87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922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515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94" grpId="0"/>
      <p:bldP spid="151559" grpId="0"/>
      <p:bldP spid="92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8193" name="图片 118796" descr="0905271536382e19e3982c8136"/>
          <p:cNvPicPr>
            <a:picLocks noChangeAspect="1"/>
          </p:cNvPicPr>
          <p:nvPr/>
        </p:nvPicPr>
        <p:blipFill>
          <a:blip r:embed="rId1">
            <a:lum bright="-20001" contrast="-53999"/>
          </a:blip>
          <a:stretch>
            <a:fillRect/>
          </a:stretch>
        </p:blipFill>
        <p:spPr>
          <a:xfrm>
            <a:off x="-24765" y="0"/>
            <a:ext cx="1224153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2" name="矩形 120835"/>
          <p:cNvSpPr/>
          <p:nvPr/>
        </p:nvSpPr>
        <p:spPr>
          <a:xfrm>
            <a:off x="1466850" y="1393190"/>
            <a:ext cx="9052560" cy="476948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ts val="6080"/>
              </a:lnSpc>
              <a:buClr>
                <a:srgbClr val="66FF66"/>
              </a:buClr>
              <a:buFont typeface="Wingdings" panose="05000000000000000000" charset="0"/>
            </a:pPr>
            <a:r>
              <a:rPr lang="en-US" altLang="zh-CN" sz="4800" dirty="0">
                <a:solidFill>
                  <a:srgbClr val="0000FF"/>
                </a:solidFill>
                <a:uFillTx/>
              </a:rPr>
              <a:t>      </a:t>
            </a:r>
            <a:r>
              <a:rPr lang="en-US" altLang="zh-CN" sz="4400" dirty="0">
                <a:solidFill>
                  <a:srgbClr val="0000FF"/>
                </a:solidFill>
                <a:uFillTx/>
              </a:rPr>
              <a:t>   </a:t>
            </a:r>
            <a:r>
              <a:rPr lang="en-US" altLang="zh-CN" sz="4000" dirty="0">
                <a:solidFill>
                  <a:srgbClr val="0000FF"/>
                </a:solidFill>
                <a:uFillTx/>
              </a:rPr>
              <a:t>  </a:t>
            </a:r>
            <a:r>
              <a:rPr lang="zh-CN" altLang="en-US" sz="4000" dirty="0">
                <a:solidFill>
                  <a:srgbClr val="0000FF"/>
                </a:solidFill>
                <a:uFillTx/>
              </a:rPr>
              <a:t>快速读课文</a:t>
            </a:r>
            <a:endParaRPr lang="zh-CN" altLang="en-US" sz="4000" dirty="0">
              <a:solidFill>
                <a:srgbClr val="0000FF"/>
              </a:solidFill>
              <a:uFillTx/>
            </a:endParaRPr>
          </a:p>
          <a:p>
            <a:pPr marL="1257300" indent="-571500">
              <a:lnSpc>
                <a:spcPts val="608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altLang="en-US" sz="4000" dirty="0">
                <a:solidFill>
                  <a:srgbClr val="0000FF"/>
                </a:solidFill>
                <a:uFillTx/>
              </a:rPr>
              <a:t>分别找出从哪一段到哪一段写了百草园的生活经历。</a:t>
            </a:r>
            <a:endParaRPr lang="zh-CN" altLang="en-US" sz="4000" dirty="0">
              <a:solidFill>
                <a:srgbClr val="0000FF"/>
              </a:solidFill>
              <a:uFillTx/>
            </a:endParaRPr>
          </a:p>
          <a:p>
            <a:pPr marL="1257300" indent="-571500">
              <a:lnSpc>
                <a:spcPts val="608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altLang="en-US" sz="4000" dirty="0">
                <a:solidFill>
                  <a:srgbClr val="0000FF"/>
                </a:solidFill>
                <a:uFillTx/>
              </a:rPr>
              <a:t>从哪一段到哪一段写了三味书屋的生活经历。</a:t>
            </a:r>
            <a:endParaRPr lang="zh-CN" altLang="en-US" sz="4000" dirty="0">
              <a:solidFill>
                <a:srgbClr val="0000FF"/>
              </a:solidFill>
              <a:uFillTx/>
            </a:endParaRPr>
          </a:p>
          <a:p>
            <a:pPr marL="1257300" indent="-571500">
              <a:lnSpc>
                <a:spcPts val="608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altLang="en-US" sz="4000" dirty="0">
                <a:solidFill>
                  <a:srgbClr val="0000FF"/>
                </a:solidFill>
                <a:uFillTx/>
              </a:rPr>
              <a:t>中间的过渡段又是哪一段。</a:t>
            </a:r>
            <a:r>
              <a:rPr lang="zh-CN" altLang="en-US" sz="4400" dirty="0">
                <a:solidFill>
                  <a:srgbClr val="0000FF"/>
                </a:solidFill>
                <a:uFillTx/>
              </a:rPr>
              <a:t> </a:t>
            </a:r>
            <a:endParaRPr lang="zh-CN" altLang="en-US" sz="4400" dirty="0">
              <a:solidFill>
                <a:srgbClr val="0000FF"/>
              </a:solidFill>
              <a:uFillTx/>
            </a:endParaRPr>
          </a:p>
        </p:txBody>
      </p:sp>
      <p:sp>
        <p:nvSpPr>
          <p:cNvPr id="10243" name="文本框 120837"/>
          <p:cNvSpPr txBox="1"/>
          <p:nvPr/>
        </p:nvSpPr>
        <p:spPr>
          <a:xfrm>
            <a:off x="4435475" y="422910"/>
            <a:ext cx="3906838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4000" dirty="0">
                <a:solidFill>
                  <a:srgbClr val="59F7C9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理清文章思路</a:t>
            </a:r>
            <a:endParaRPr lang="zh-CN" altLang="en-US" sz="4000" b="0" dirty="0">
              <a:solidFill>
                <a:srgbClr val="59F7C9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105" y="-889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FFFF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整体把握</a:t>
            </a:r>
            <a:endParaRPr lang="zh-CN" altLang="en-US" sz="4000" dirty="0">
              <a:solidFill>
                <a:srgbClr val="FFFF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nimBg="1"/>
    </p:bldLst>
  </p:timing>
</p:sld>
</file>

<file path=ppt/theme/theme1.xml><?xml version="1.0" encoding="utf-8"?>
<a:theme xmlns:a="http://schemas.openxmlformats.org/drawingml/2006/main" name="吉祥如意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rayons">
  <a:themeElements>
    <a:clrScheme name="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5B9"/>
      </a:accent5>
      <a:accent6>
        <a:srgbClr val="000000"/>
      </a:accent6>
      <a:hlink>
        <a:srgbClr val="00B200"/>
      </a:hlink>
      <a:folHlink>
        <a:srgbClr val="703DFF"/>
      </a:folHlink>
    </a:clrScheme>
    <a:fontScheme name="">
      <a:majorFont>
        <a:latin typeface="Comic Sans MS"/>
        <a:ea typeface="宋体"/>
        <a:cs typeface=""/>
      </a:majorFont>
      <a:minorFont>
        <a:latin typeface="Comic Sans MS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5B9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B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272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6600"/>
        </a:lt1>
        <a:dk2>
          <a:srgbClr val="FFFFFF"/>
        </a:dk2>
        <a:lt2>
          <a:srgbClr val="808000"/>
        </a:lt2>
        <a:accent1>
          <a:srgbClr val="99CC00"/>
        </a:accent1>
        <a:accent2>
          <a:srgbClr val="003300"/>
        </a:accent2>
        <a:accent3>
          <a:srgbClr val="ADB9AA"/>
        </a:accent3>
        <a:accent4>
          <a:srgbClr val="DCDCDC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3366"/>
        </a:lt1>
        <a:dk2>
          <a:srgbClr val="CCECFF"/>
        </a:dk2>
        <a:lt2>
          <a:srgbClr val="808080"/>
        </a:lt2>
        <a:accent1>
          <a:srgbClr val="33CCCC"/>
        </a:accent1>
        <a:accent2>
          <a:srgbClr val="006699"/>
        </a:accent2>
        <a:accent3>
          <a:srgbClr val="AAADB9"/>
        </a:accent3>
        <a:accent4>
          <a:srgbClr val="DCDCDC"/>
        </a:accent4>
        <a:accent5>
          <a:srgbClr val="ADE2E2"/>
        </a:accent5>
        <a:accent6>
          <a:srgbClr val="005B89"/>
        </a:accent6>
        <a:hlink>
          <a:srgbClr val="00FF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6666FF"/>
        </a:lt2>
        <a:accent1>
          <a:srgbClr val="33CCFF"/>
        </a:accent1>
        <a:accent2>
          <a:srgbClr val="0000FF"/>
        </a:accent2>
        <a:accent3>
          <a:srgbClr val="AAAAB9"/>
        </a:accent3>
        <a:accent4>
          <a:srgbClr val="DCDCDC"/>
        </a:accent4>
        <a:accent5>
          <a:srgbClr val="ADE2FF"/>
        </a:accent5>
        <a:accent6>
          <a:srgbClr val="0000E5"/>
        </a:accent6>
        <a:hlink>
          <a:srgbClr val="FFFF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80"/>
        </a:lt1>
        <a:dk2>
          <a:srgbClr val="FFFFFF"/>
        </a:dk2>
        <a:lt2>
          <a:srgbClr val="000000"/>
        </a:lt2>
        <a:accent1>
          <a:srgbClr val="CC66FF"/>
        </a:accent1>
        <a:accent2>
          <a:srgbClr val="990099"/>
        </a:accent2>
        <a:accent3>
          <a:srgbClr val="C1AAC1"/>
        </a:accent3>
        <a:accent4>
          <a:srgbClr val="DCDCDC"/>
        </a:accent4>
        <a:accent5>
          <a:srgbClr val="E2B9FF"/>
        </a:accent5>
        <a:accent6>
          <a:srgbClr val="890089"/>
        </a:accent6>
        <a:hlink>
          <a:srgbClr val="FF9900"/>
        </a:hlink>
        <a:folHlink>
          <a:srgbClr val="FF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FFFFCC"/>
        </a:dk2>
        <a:lt2>
          <a:srgbClr val="FF3300"/>
        </a:lt2>
        <a:accent1>
          <a:srgbClr val="FF7C80"/>
        </a:accent1>
        <a:accent2>
          <a:srgbClr val="990000"/>
        </a:accent2>
        <a:accent3>
          <a:srgbClr val="C1AAAA"/>
        </a:accent3>
        <a:accent4>
          <a:srgbClr val="DCDCDC"/>
        </a:accent4>
        <a:accent5>
          <a:srgbClr val="FFBFC1"/>
        </a:accent5>
        <a:accent6>
          <a:srgbClr val="890000"/>
        </a:accent6>
        <a:hlink>
          <a:srgbClr val="FF66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Network</Template>
  <TotalTime>0</TotalTime>
  <Words>5915</Words>
  <Application>WPS 演示</Application>
  <PresentationFormat>在屏幕上显示</PresentationFormat>
  <Paragraphs>663</Paragraphs>
  <Slides>62</Slides>
  <Notes>44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62</vt:i4>
      </vt:variant>
    </vt:vector>
  </HeadingPairs>
  <TitlesOfParts>
    <vt:vector size="83" baseType="lpstr">
      <vt:lpstr>Arial</vt:lpstr>
      <vt:lpstr>宋体</vt:lpstr>
      <vt:lpstr>Wingdings</vt:lpstr>
      <vt:lpstr>Wingdings 2</vt:lpstr>
      <vt:lpstr>Times New Roman</vt:lpstr>
      <vt:lpstr>Comic Sans MS</vt:lpstr>
      <vt:lpstr>楷体_GB2312</vt:lpstr>
      <vt:lpstr>新宋体</vt:lpstr>
      <vt:lpstr>黑体</vt:lpstr>
      <vt:lpstr>楷体_GB2312</vt:lpstr>
      <vt:lpstr>Wingdings</vt:lpstr>
      <vt:lpstr>微软雅黑</vt:lpstr>
      <vt:lpstr>Arial Unicode MS</vt:lpstr>
      <vt:lpstr>华文新魏</vt:lpstr>
      <vt:lpstr>隶书</vt:lpstr>
      <vt:lpstr>华文彩云</vt:lpstr>
      <vt:lpstr>华文行楷</vt:lpstr>
      <vt:lpstr>仿宋_GB2312</vt:lpstr>
      <vt:lpstr>仿宋</vt:lpstr>
      <vt:lpstr>吉祥如意</vt:lpstr>
      <vt:lpstr>Crayons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本段学习收获： </vt:lpstr>
      <vt:lpstr>PowerPoint 演示文稿</vt:lpstr>
      <vt:lpstr>阅读3—8自然段</vt:lpstr>
      <vt:lpstr>PowerPoint 演示文稿</vt:lpstr>
      <vt:lpstr>朗读第七段，用四个字概括段意。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从百草园到三味书屋</dc:title>
  <dc:creator>郭如会</dc:creator>
  <cp:lastModifiedBy>Administrator</cp:lastModifiedBy>
  <cp:revision>262</cp:revision>
  <dcterms:created xsi:type="dcterms:W3CDTF">2001-12-15T12:55:00Z</dcterms:created>
  <dcterms:modified xsi:type="dcterms:W3CDTF">2019-09-12T15:03:29Z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</Properties>
</file>