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2" r:id="rId3"/>
    <p:sldId id="264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06" r:id="rId12"/>
    <p:sldId id="314" r:id="rId13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260" r:id="rId23"/>
    <p:sldId id="323" r:id="rId24"/>
    <p:sldId id="324" r:id="rId25"/>
    <p:sldId id="325" r:id="rId26"/>
    <p:sldId id="326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74" autoAdjust="0"/>
    <p:restoredTop sz="94268" autoAdjust="0"/>
  </p:normalViewPr>
  <p:slideViewPr>
    <p:cSldViewPr snapToGrid="0">
      <p:cViewPr>
        <p:scale>
          <a:sx n="100" d="100"/>
          <a:sy n="100" d="100"/>
        </p:scale>
        <p:origin x="954" y="1194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C7D6F7-A3B5-475D-81FC-B74087F954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29B3C4-4303-46F7-9460-E3512D87DB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29B3C4-4303-46F7-9460-E3512D87DB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emf"/><Relationship Id="rId1" Type="http://schemas.openxmlformats.org/officeDocument/2006/relationships/package" Target="../embeddings/Document3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emf"/><Relationship Id="rId1" Type="http://schemas.openxmlformats.org/officeDocument/2006/relationships/package" Target="../embeddings/Document4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emf"/><Relationship Id="rId1" Type="http://schemas.openxmlformats.org/officeDocument/2006/relationships/package" Target="../embeddings/Document5.docx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emf"/><Relationship Id="rId1" Type="http://schemas.openxmlformats.org/officeDocument/2006/relationships/package" Target="../embeddings/Document6.docx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emf"/><Relationship Id="rId1" Type="http://schemas.openxmlformats.org/officeDocument/2006/relationships/package" Target="../embeddings/Document7.docx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emf"/><Relationship Id="rId1" Type="http://schemas.openxmlformats.org/officeDocument/2006/relationships/package" Target="../embeddings/Document8.docx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emf"/><Relationship Id="rId1" Type="http://schemas.openxmlformats.org/officeDocument/2006/relationships/package" Target="../embeddings/Document9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emf"/><Relationship Id="rId1" Type="http://schemas.openxmlformats.org/officeDocument/2006/relationships/package" Target="../embeddings/Document2.doc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第三单元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880245"/>
          <a:ext cx="8128000" cy="4281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3843020" imgH="2028190" progId="Word.Document.12">
                  <p:embed/>
                </p:oleObj>
              </mc:Choice>
              <mc:Fallback>
                <p:oleObj name="Document" r:id="rId1" imgW="3843020" imgH="2028190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880245"/>
                        <a:ext cx="8128000" cy="428195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961789" y="3098755"/>
            <a:ext cx="162291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5961790" y="3420971"/>
            <a:ext cx="16229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720131" y="3532086"/>
            <a:ext cx="88177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4720131" y="3854302"/>
            <a:ext cx="8817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643130" y="4011396"/>
            <a:ext cx="81439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4643130" y="4333612"/>
            <a:ext cx="81439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643130" y="4434336"/>
            <a:ext cx="162291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4643130" y="4756552"/>
            <a:ext cx="16229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720130" y="4905618"/>
            <a:ext cx="73739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4720131" y="5227834"/>
            <a:ext cx="7373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如何理解诗中的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悠哉悠哉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辗转反侧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悠哉悠哉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是心理描写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写男子满怀的绵绵情意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思念不绝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;“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辗转反侧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是动作描写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突出男子内心的不平静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难以入眠。这句诗准确生动地写出了男子对仰慕女子的深切思念。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这首诗表现了我国古代劳动人民怎样的思想感情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表现了我国古代劳动人民对爱情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美满生活、幸福生活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的热烈追求。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3270" y="2286234"/>
          <a:ext cx="8125460" cy="3037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3848100" imgH="1438275" progId="Word.Document.12">
                  <p:embed/>
                </p:oleObj>
              </mc:Choice>
              <mc:Fallback>
                <p:oleObj name="Document" r:id="rId1" imgW="3848100" imgH="1438275" progId="Word.Document.12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3270" y="2286234"/>
                        <a:ext cx="8125460" cy="30378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524777" y="3021753"/>
            <a:ext cx="149203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5524778" y="3343969"/>
            <a:ext cx="14920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953555" y="3509091"/>
            <a:ext cx="140874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4953555" y="3831307"/>
            <a:ext cx="14087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568509" y="3923223"/>
            <a:ext cx="309006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4568509" y="4245439"/>
            <a:ext cx="30900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836795" y="4410710"/>
            <a:ext cx="1885315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4636988" y="4732777"/>
            <a:ext cx="132328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636987" y="4861296"/>
            <a:ext cx="85683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4636988" y="5183512"/>
            <a:ext cx="8568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bldLvl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这首诗运用景物描写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向我们展示了一幅怎样的画面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这首诗向我们展示了一幅萧瑟、凄清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冷寂、萧索、凄凉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的晚秋画面。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这首诗抒发了一种什么样的感情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对美好爱情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恋人、意中人、幸福生活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的追求、向往以及相思之苦。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意思对即可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重章叠唱是《诗经》典型的艺术特色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请简要分析这首诗中重章叠唱的表达效果。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全诗三章采用重章叠唱的形式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一唱三叹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节奏鲜明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旋律优美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而且显示了主人公情感的逐层加深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具有强烈的感染力。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88495" y="858898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itchFamily="34" charset="0"/>
                <a:ea typeface="黑体" pitchFamily="2" charset="-122"/>
                <a:cs typeface="Times New Roman" pitchFamily="18" charset="0"/>
              </a:rPr>
              <a:t>拓展阅读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江汉地区中考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itchFamily="18" charset="0"/>
              </a:rPr>
              <a:t>有诗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itchFamily="34" charset="0"/>
                <a:ea typeface="黑体" pitchFamily="2" charset="-122"/>
                <a:cs typeface="Times New Roman" pitchFamily="18" charset="0"/>
              </a:rPr>
              <a:t>就有了美的钥匙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algn="ctr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蒋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itchFamily="18" charset="0"/>
              </a:rPr>
              <a:t>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　　　　　　　　　　　　　　　</a:t>
            </a:r>
            <a:r>
              <a:rPr lang="en-US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少年的时候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有诗句陪伴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可以一个人躲起来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在河边、堤上、树林里、小角落里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不理会外面世界轰轰烈烈发生什么事。也可以背包里带一册诗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或者一本手抄笔记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或者就是脑子里背诵记忆的一些诗句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也足够用。可以一路念着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唱着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一个人独自行走天涯海角。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有诗就够了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我年轻的时候常常这么想。行囊里有诗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口中有诗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心里有诗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四处流浪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很狂放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也很寂寞。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相信可以在世界各处流浪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相信可以在任何陌生的地方醒来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大梦醒来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或是大哭醒来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满天星辰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可以和一千年前流浪的诗人一样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醒来时随口念一句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今宵酒醒何处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无论大梦或大哭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仿佛只要还能在诗句里醒来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生命就有了意义。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少年时候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有过一些一起读诗写诗的朋友。现在也还记得名字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也还记得那些青涩的面容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笑得很腼腆。读自己的诗或读别人的诗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都有一点悸动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像是害羞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也像是狂妄。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后来星散各地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杳无音信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心里有惆怅唏嘘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不知道他们流浪途中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是否还会在大梦或大哭中醒来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是否还会狂放又寂寞地跟自己说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今宵酒醒何处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我习惯走出书房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在生活里听诗的声音。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小时候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听街坊邻居闲聊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常常出口就是一句诗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虎死留皮人留名啊。那人是街角捡字纸的阿伯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但常常出口成章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我以为是字纸捡多了也会有诗。邻居们见了面总问一句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吃饭了吗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也让我想到乐府诗里动人的一句叮咛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上言加餐饭。生活里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文学里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加餐饭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都一样重要。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⑨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有些诗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是因为惩罚才记住的。在惩罚里大声朗读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明月出天山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苍茫云海间。长风几万里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吹度玉门关。朗读是肺腑的声音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无怨无恨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像天山明月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像长风万里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那样辽阔大气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那样澄澈光明。诗句让惩罚也不像惩罚了。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8758" y="1094872"/>
          <a:ext cx="11614484" cy="8594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6107430" imgH="4504690" progId="Word.Document.12">
                  <p:embed/>
                </p:oleObj>
              </mc:Choice>
              <mc:Fallback>
                <p:oleObj name="Document" r:id="rId1" imgW="6107430" imgH="4504690" progId="Word.Document.12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8758" y="1094872"/>
                        <a:ext cx="11614484" cy="859447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请为文章补写一个总领全文的简短开头。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15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字以内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示例一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我喜欢诗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喜欢读诗、写诗。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示例二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我喜欢诗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喜欢与诗相伴的时光。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示例三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我爱在生活中读诗、听诗。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示例四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美好生活不能没有诗。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文章第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段说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我习惯走出书房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在生活里听诗的声音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下文写了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在哪几种生活情境中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听诗的声音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请简要概括。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在街坊邻居闲聊间听诗。</a:t>
            </a:r>
            <a:r>
              <a:rPr lang="zh-CN" altLang="zh-CN" sz="2200" dirty="0">
                <a:solidFill>
                  <a:srgbClr val="FF00FF"/>
                </a:solidFill>
                <a:latin typeface="NEU-BZ-S92"/>
                <a:cs typeface="宋体" pitchFamily="2" charset="-122"/>
              </a:rPr>
              <a:t>②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在惩罚里听诗。</a:t>
            </a:r>
            <a:r>
              <a:rPr lang="zh-CN" altLang="zh-CN" sz="2200" dirty="0">
                <a:solidFill>
                  <a:srgbClr val="FF00FF"/>
                </a:solidFill>
                <a:latin typeface="NEU-BZ-S92"/>
                <a:cs typeface="宋体" pitchFamily="2" charset="-122"/>
              </a:rPr>
              <a:t>③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在门联、门楹上听诗。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80273" y="1579397"/>
          <a:ext cx="8083550" cy="450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3843020" imgH="2142490" progId="Word.Document.12">
                  <p:embed/>
                </p:oleObj>
              </mc:Choice>
              <mc:Fallback>
                <p:oleObj name="Document" r:id="rId1" imgW="3843020" imgH="2142490" progId="Word.Document.12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0273" y="1579397"/>
                        <a:ext cx="8083550" cy="45053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381000" y="2779062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加餐饭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的表层意思是多吃一点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保重身体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深层含意是要多阅读、多积累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补充精神食粮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厚实自己的文化底蕴。</a:t>
            </a:r>
            <a:endParaRPr lang="en-US" altLang="zh-CN" sz="22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FF"/>
              </a:solidFill>
              <a:latin typeface="Times New Roman" pitchFamily="18" charset="0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FF"/>
              </a:solidFill>
              <a:latin typeface="Times New Roman" pitchFamily="18" charset="0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长大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一词形象地写出了美丽的汉字、汉语给予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的自豪感越来越强烈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表现出作者对传统文化的热爱和强烈的文化自信。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98140" y="1687596"/>
          <a:ext cx="8083550" cy="380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3843020" imgH="1812290" progId="Word.Document.12">
                  <p:embed/>
                </p:oleObj>
              </mc:Choice>
              <mc:Fallback>
                <p:oleObj name="Document" r:id="rId1" imgW="3843020" imgH="1812290" progId="Word.Document.12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8140" y="1687596"/>
                        <a:ext cx="8083550" cy="3803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381000" y="1977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因为在惩罚中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我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感受到了诗歌之美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懂得了领悟与反省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懂得了敬重生命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有了精神寄托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懂得了应该持有豁达的人生态度。</a:t>
            </a:r>
            <a:endParaRPr lang="en-US" altLang="zh-CN" sz="2200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FF"/>
              </a:solidFill>
              <a:latin typeface="Times New Roman" pitchFamily="18" charset="0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示例一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我认为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音乐是美的钥匙。音乐能让人在浅唱高歌中放飞心灵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获得美的享受。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示例二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我认为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书法是美的钥匙。在横竖撇捺的书写中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我感受到了流动的美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懂得了做人的道理。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392389"/>
          <a:ext cx="8128000" cy="54656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3843020" imgH="2587625" progId="Word.Document.12">
                  <p:embed/>
                </p:oleObj>
              </mc:Choice>
              <mc:Fallback>
                <p:oleObj name="Document" r:id="rId1" imgW="3843020" imgH="2587625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392389"/>
                        <a:ext cx="8128000" cy="546561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783920" y="179146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4872602" y="1791467"/>
            <a:ext cx="556046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7206147" y="1791467"/>
            <a:ext cx="984951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2680261" y="2267547"/>
            <a:ext cx="832960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4872602" y="2190545"/>
            <a:ext cx="556046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6607763" y="2258022"/>
            <a:ext cx="598384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2783920" y="2666625"/>
            <a:ext cx="729301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4872602" y="2666625"/>
            <a:ext cx="556046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6595772" y="2725904"/>
            <a:ext cx="488421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2472738" y="314270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4717011" y="315375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6418535" y="3193786"/>
            <a:ext cx="488420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6098135" y="3982432"/>
            <a:ext cx="1550439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/>
          <p:nvPr/>
        </p:nvSpPr>
        <p:spPr>
          <a:xfrm>
            <a:off x="6050510" y="4506307"/>
            <a:ext cx="1550439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矩形 16"/>
          <p:cNvSpPr/>
          <p:nvPr/>
        </p:nvSpPr>
        <p:spPr>
          <a:xfrm>
            <a:off x="5736185" y="5011132"/>
            <a:ext cx="1550439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矩形 17"/>
          <p:cNvSpPr/>
          <p:nvPr/>
        </p:nvSpPr>
        <p:spPr>
          <a:xfrm>
            <a:off x="5717135" y="5525482"/>
            <a:ext cx="1550439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《关雎》中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作者运用巧妙的构思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把世间的爱情这一永恒的主题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表现得生动具体、独具特色。通过雎鸠鸟的结伴而行联想到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窈窕淑女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君子好逑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由对姑娘的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求之不得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寤寐思服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辗转反侧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的愁苦心理到决心将美丽善良的姑娘娶过来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过上琴瑟、钟鼓般和谐的幸福生活的憧憬。短短三章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把青年男子的思念之情和复杂的内心世界以及对美好爱情的大胆、热烈的追求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刻画得淋漓尽致。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请你对《关雎》一文进行合理、大胆的想象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将其改编成一篇小说或者散文。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8498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itchFamily="34" charset="0"/>
                <a:ea typeface="黑体" pitchFamily="2" charset="-122"/>
                <a:cs typeface="Times New Roman" pitchFamily="18" charset="0"/>
              </a:rPr>
              <a:t>【写作示例】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关关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关关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熟悉的水鸟声再次在耳边响起。碧波荡漾的湖水在那一片荇菜的随风摇摆下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更加让人迷醉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就像她一样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秀丽的面容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婀娜的身姿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顺着水流捋取荇菜。她正是我睡梦中寻找的佳人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美得让人窒息。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可笑的是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我第一次向她表达心意的时候就被婉言拒绝了。一向自信的我突然迷失了方向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失落、迷茫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溶在酒里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烧在心里。好几个夜晚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我无法入睡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心里只有她的样子。但接下来的几天里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我还是连一句话都不能和她说。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我想离去了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却不料临行前又看到了她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她还是如仙子般在那一片荇菜里穿行。我却没有资格伴她左右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只想一个人离开这令人心碎的地方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……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想到这里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一股伤感涌上心头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解开系在背后的瑶琴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独奏一曲《美人怜》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本想宣泄心中的郁闷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却又难以抑制钦慕之意。一曲终了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不由又叹了一口气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我想是时候走了。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7870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刚才那一曲可是《美人怜》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我诧异地一抬头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原来她不知道何时已把船停在了我的不远处。当时简直不知道说什么好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惊喜得竟忘了回答。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她笑着看着我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公子可否再奏一曲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请姑娘赐教。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此后的十余天里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每天夕阳西下的时候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我总会坐在湖边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为在荇菜中穿行的她弹奏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她也开始和着旋律欢声而唱。低飞鸣叫的水鸟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随风摇摆的荇菜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回荡在湖面上的歌声和曲声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……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我突然发现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这里比以往更加美丽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更加充满希望。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但是现在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没有她的夕阳显得那么黯淡。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水鸟还在那里低飞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荇菜依然随风摇摆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膝上的瑶琴已经许久没有曲声了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不知道它奏出的旋律是否依然动听。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indent="266700"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一阵风吹过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那首往日的恋曲再次响起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给曾经流转于荇菜中的她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也祝福身处远方的伊人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419280"/>
          <a:ext cx="8128000" cy="5418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4033520" imgH="2693035" progId="Word.Document.12">
                  <p:embed/>
                </p:oleObj>
              </mc:Choice>
              <mc:Fallback>
                <p:oleObj name="Document" r:id="rId1" imgW="4033520" imgH="2693035" progId="Word.Document.12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419280"/>
                        <a:ext cx="8128000" cy="541866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56577" y="926265"/>
          <a:ext cx="11040811" cy="8684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5439410" imgH="4273550" progId="Word.Document.12">
                  <p:embed/>
                </p:oleObj>
              </mc:Choice>
              <mc:Fallback>
                <p:oleObj name="Document" r:id="rId1" imgW="5439410" imgH="4273550" progId="Word.Document.12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6577" y="926265"/>
                        <a:ext cx="11040811" cy="86840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下列句子中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解释不恰当的一项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寤寐求之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指代的是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窈窕淑女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琴瑟友之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友爱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这里用作动词。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左右芼之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指代的是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荇菜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D.“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钟鼓乐之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快乐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这里用作动词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且表使动。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itchFamily="34" charset="0"/>
                <a:ea typeface="黑体" pitchFamily="2" charset="-122"/>
                <a:cs typeface="Times New Roman" pitchFamily="18" charset="0"/>
              </a:rPr>
              <a:t>【解析】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项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句中的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友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向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表示友爱、亲近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54969" y="240748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下列句子中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朗读节奏划分不正确的一项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关关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雎鸠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之洲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窈窕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淑女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君子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好逑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溯洄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道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阻且长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溯游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宛在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水中坻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itchFamily="34" charset="0"/>
                <a:ea typeface="黑体" pitchFamily="2" charset="-122"/>
                <a:cs typeface="Times New Roman" pitchFamily="18" charset="0"/>
              </a:rPr>
              <a:t>【解析】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项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正确的划分应为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溯洄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从之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道阻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且长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0064" y="238429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34352" y="1222759"/>
            <a:ext cx="11923295" cy="5341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文学常识填空。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《诗经》又名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《诗三百》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是我国最早的一部诗歌总集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收录了从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西周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到春秋时期的诗歌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305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篇。这些诗歌分为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风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雅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颂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三部分。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按要求默写填空。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《关雎》中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窈窕淑女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君子好逑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是全诗的纲目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统摄全诗。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《关雎》中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参差荇菜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左右流之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窈窕淑女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寤寐求之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直率地写出自己对采摘野菜的女子的追慕之心。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《关雎》中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最能体现全诗的精神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抒发男子求而不得的忧思的句子是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求之不得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寤寐思服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悠哉悠哉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辗转反侧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4  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成语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秋水伊人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源自《蒹葭》中的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所谓伊人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在水一方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5  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《蒹葭》开头用萧瑟冷落的秋景起兴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渲染凄清气氛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烘托男子惆怅的心情的句子是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蒹葭苍苍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白露为霜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6  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《蒹葭》中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描写男子追寻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伊人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之路艰险、漫长的句子是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溯洄从之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　道阻且长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0561" y="1722536"/>
            <a:ext cx="161329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2140562" y="2044752"/>
            <a:ext cx="16132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599112" y="1714507"/>
            <a:ext cx="85289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8599113" y="2036723"/>
            <a:ext cx="8528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947819" y="2094056"/>
            <a:ext cx="69390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2947820" y="2416272"/>
            <a:ext cx="6939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051576" y="2086027"/>
            <a:ext cx="75664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4051577" y="2408243"/>
            <a:ext cx="7566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026936" y="2094056"/>
            <a:ext cx="75664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5026937" y="2416272"/>
            <a:ext cx="7566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662208" y="2874774"/>
            <a:ext cx="126209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/>
          <p:cNvCxnSpPr/>
          <p:nvPr/>
        </p:nvCxnSpPr>
        <p:spPr>
          <a:xfrm>
            <a:off x="2662208" y="3196990"/>
            <a:ext cx="12620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348756" y="2874774"/>
            <a:ext cx="136624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/>
          <p:cNvCxnSpPr/>
          <p:nvPr/>
        </p:nvCxnSpPr>
        <p:spPr>
          <a:xfrm>
            <a:off x="4348757" y="3196990"/>
            <a:ext cx="13662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573296" y="3322737"/>
            <a:ext cx="135100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/>
          <p:cNvCxnSpPr/>
          <p:nvPr/>
        </p:nvCxnSpPr>
        <p:spPr>
          <a:xfrm>
            <a:off x="2573297" y="3644953"/>
            <a:ext cx="13510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236997" y="3322737"/>
            <a:ext cx="147800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/>
          <p:cNvCxnSpPr/>
          <p:nvPr/>
        </p:nvCxnSpPr>
        <p:spPr>
          <a:xfrm>
            <a:off x="4236997" y="3644953"/>
            <a:ext cx="147800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363242" y="3322737"/>
            <a:ext cx="125675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1" name="直接连接符 30"/>
          <p:cNvCxnSpPr/>
          <p:nvPr/>
        </p:nvCxnSpPr>
        <p:spPr>
          <a:xfrm>
            <a:off x="6363243" y="3644953"/>
            <a:ext cx="12567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7982092" y="3314708"/>
            <a:ext cx="141336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4" name="直接连接符 33"/>
          <p:cNvCxnSpPr/>
          <p:nvPr/>
        </p:nvCxnSpPr>
        <p:spPr>
          <a:xfrm>
            <a:off x="7982092" y="3636924"/>
            <a:ext cx="14133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9376409" y="4128673"/>
            <a:ext cx="141336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7" name="直接连接符 36"/>
          <p:cNvCxnSpPr/>
          <p:nvPr/>
        </p:nvCxnSpPr>
        <p:spPr>
          <a:xfrm>
            <a:off x="9376409" y="4450889"/>
            <a:ext cx="14133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11138101" y="4128673"/>
            <a:ext cx="66337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0" name="直接连接符 39"/>
          <p:cNvCxnSpPr/>
          <p:nvPr/>
        </p:nvCxnSpPr>
        <p:spPr>
          <a:xfrm>
            <a:off x="11138101" y="4450889"/>
            <a:ext cx="6633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213002" y="4549055"/>
            <a:ext cx="6251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3" name="直接连接符 42"/>
          <p:cNvCxnSpPr/>
          <p:nvPr/>
        </p:nvCxnSpPr>
        <p:spPr>
          <a:xfrm>
            <a:off x="213002" y="4871271"/>
            <a:ext cx="6251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336952" y="4549055"/>
            <a:ext cx="15395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6" name="直接连接符 45"/>
          <p:cNvCxnSpPr/>
          <p:nvPr/>
        </p:nvCxnSpPr>
        <p:spPr>
          <a:xfrm>
            <a:off x="1336952" y="4871271"/>
            <a:ext cx="15395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3261001" y="4541026"/>
            <a:ext cx="135100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9" name="直接连接符 48"/>
          <p:cNvCxnSpPr/>
          <p:nvPr/>
        </p:nvCxnSpPr>
        <p:spPr>
          <a:xfrm>
            <a:off x="3261002" y="4863242"/>
            <a:ext cx="13510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5318402" y="4943383"/>
            <a:ext cx="136624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2" name="直接连接符 51"/>
          <p:cNvCxnSpPr/>
          <p:nvPr/>
        </p:nvCxnSpPr>
        <p:spPr>
          <a:xfrm>
            <a:off x="5318402" y="5265599"/>
            <a:ext cx="13662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048777" y="4939369"/>
            <a:ext cx="136624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5" name="直接连接符 54"/>
          <p:cNvCxnSpPr/>
          <p:nvPr/>
        </p:nvCxnSpPr>
        <p:spPr>
          <a:xfrm>
            <a:off x="7048777" y="5261585"/>
            <a:ext cx="13662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11110527" y="5307285"/>
            <a:ext cx="59569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8" name="直接连接符 57"/>
          <p:cNvCxnSpPr/>
          <p:nvPr/>
        </p:nvCxnSpPr>
        <p:spPr>
          <a:xfrm>
            <a:off x="11110528" y="5629501"/>
            <a:ext cx="5956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134352" y="5730155"/>
            <a:ext cx="70384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1" name="直接连接符 60"/>
          <p:cNvCxnSpPr/>
          <p:nvPr/>
        </p:nvCxnSpPr>
        <p:spPr>
          <a:xfrm>
            <a:off x="134352" y="6052371"/>
            <a:ext cx="7038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1336952" y="5731881"/>
            <a:ext cx="132525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4" name="直接连接符 63"/>
          <p:cNvCxnSpPr/>
          <p:nvPr/>
        </p:nvCxnSpPr>
        <p:spPr>
          <a:xfrm>
            <a:off x="1336952" y="6054097"/>
            <a:ext cx="13252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8129407" y="6117126"/>
            <a:ext cx="132259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7" name="直接连接符 66"/>
          <p:cNvCxnSpPr/>
          <p:nvPr/>
        </p:nvCxnSpPr>
        <p:spPr>
          <a:xfrm>
            <a:off x="8129408" y="6439342"/>
            <a:ext cx="13225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9897992" y="6109097"/>
            <a:ext cx="141336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0" name="直接连接符 69"/>
          <p:cNvCxnSpPr/>
          <p:nvPr/>
        </p:nvCxnSpPr>
        <p:spPr>
          <a:xfrm>
            <a:off x="9897993" y="6431313"/>
            <a:ext cx="14133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  <p:bldP spid="24" grpId="0" animBg="1"/>
      <p:bldP spid="27" grpId="0" animBg="1"/>
      <p:bldP spid="30" grpId="0" animBg="1"/>
      <p:bldP spid="33" grpId="0" animBg="1"/>
      <p:bldP spid="36" grpId="0" animBg="1"/>
      <p:bldP spid="39" grpId="0" animBg="1"/>
      <p:bldP spid="42" grpId="0" animBg="1"/>
      <p:bldP spid="45" grpId="0" animBg="1"/>
      <p:bldP spid="48" grpId="0" animBg="1"/>
      <p:bldP spid="51" grpId="0" animBg="1"/>
      <p:bldP spid="54" grpId="0" animBg="1"/>
      <p:bldP spid="57" grpId="0" animBg="1"/>
      <p:bldP spid="60" grpId="0" animBg="1"/>
      <p:bldP spid="63" grpId="0" animBg="1"/>
      <p:bldP spid="66" grpId="0" animBg="1"/>
      <p:bldP spid="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下列有关课文内容的理解和分析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不正确的一项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《关雎》第一节用雎鸠的叫声起兴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写一个男子对心中喜爱的人的向往之情。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《关雎》写的是一个男子追求、思念女子的过程。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《蒹葭》中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所谓伊人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伊人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与《关雎》中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君子好逑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君子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指的是同样的人。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《蒹葭》全诗不着一个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字、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却可以让读者体会到主人公那种深深的企慕和求而不得的惆怅。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itchFamily="34" charset="0"/>
                <a:ea typeface="黑体" pitchFamily="2" charset="-122"/>
                <a:cs typeface="Times New Roman" pitchFamily="18" charset="0"/>
              </a:rPr>
              <a:t>【解析】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项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《蒹葭》中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所谓伊人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伊人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指所爱的人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《关雎》中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君子好逑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君子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则指男子。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18522" y="190102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41371" y="1327316"/>
          <a:ext cx="11909258" cy="8124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5735955" imgH="3921125" progId="Word.Document.12">
                  <p:embed/>
                </p:oleObj>
              </mc:Choice>
              <mc:Fallback>
                <p:oleObj name="Document" r:id="rId1" imgW="5735955" imgH="3921125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1371" y="1327316"/>
                        <a:ext cx="11909258" cy="812456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916618" y="4823425"/>
            <a:ext cx="42129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2793545" y="4823425"/>
            <a:ext cx="594548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5513588" y="482342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3757605" y="5283884"/>
            <a:ext cx="79514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757605" y="5606100"/>
            <a:ext cx="7951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577807" y="5256219"/>
            <a:ext cx="79514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6577808" y="5578435"/>
            <a:ext cx="7951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4123365" y="5634205"/>
            <a:ext cx="106465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4123365" y="5956421"/>
            <a:ext cx="10646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663406" y="5964450"/>
            <a:ext cx="170954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5663407" y="6286666"/>
            <a:ext cx="17095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新华中学八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班拟开展以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走进《诗经》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走进经典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为主题的综合性学习活动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请你参加。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为了激发同学们的参与热情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语文课代表肖悠同学在活动开始时说了下面一段话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请你按要求帮助修改。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中华文化源远流长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古诗文更是其中灿烂的篇章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,[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传统文化是每一个中华儿女的神圣职责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诵读经典诗文就是一个重要的途径。为此我们开展这项综合性学习活动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,[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希望同学们激情参与</a:t>
            </a:r>
            <a:r>
              <a:rPr lang="en-US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让我们一起诵读经典诗词</a:t>
            </a:r>
            <a:r>
              <a:rPr lang="en-US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弘扬传统文化</a:t>
            </a:r>
            <a:r>
              <a:rPr lang="en-US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丰富人文底蕴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处画线句存在成分残缺的问题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请提出修改意见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　在</a:t>
            </a:r>
            <a:r>
              <a:rPr lang="en-US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传统文化</a:t>
            </a:r>
            <a:r>
              <a:rPr lang="en-US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前添加</a:t>
            </a:r>
            <a:r>
              <a:rPr lang="en-US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弘扬</a:t>
            </a:r>
            <a:r>
              <a:rPr lang="en-US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处画线句存在用词不当的问题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应将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　激情　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改为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itchFamily="18" charset="0"/>
              </a:rPr>
              <a:t>　积极　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宋体" pitchFamily="2" charset="-122"/>
                <a:ea typeface="方正书宋_GBK" panose="03000509000000000000" charset="-122"/>
                <a:cs typeface="Times New Roman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5697" y="4398360"/>
            <a:ext cx="354796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7145698" y="4720576"/>
            <a:ext cx="354796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673434" y="4804528"/>
            <a:ext cx="98930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5673434" y="5126744"/>
            <a:ext cx="9893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702826" y="4796499"/>
            <a:ext cx="8252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7702827" y="5118715"/>
            <a:ext cx="8252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81004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诵经典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猜成语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这个环节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同学们展示了各自搜集到的经典名句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并将从中演化出的成语写了出来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请你仿照示例也写出一组。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示例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投我以桃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报之以李。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《诗经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大雅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抑》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)——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投桃报李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桃之夭夭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灼灼其华。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《诗经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周南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桃夭》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)——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逃之夭夭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示例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NEU-BZ-S92"/>
                <a:cs typeface="宋体" pitchFamily="2" charset="-122"/>
              </a:rPr>
              <a:t>①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他山之石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可以攻玉。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《诗经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小雅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鹤鸣》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 )——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他山之石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NEU-BZ-S92"/>
                <a:cs typeface="宋体" pitchFamily="2" charset="-122"/>
              </a:rPr>
              <a:t>②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人之多言亦可畏也。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《诗经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郑风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将仲子》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 )——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人言可畏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批注是一种很好的阅读方法。为了加深同学们对《关雎》这首诗的理解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在活动的最后一个环节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语文课代表肖悠让你给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关关雎鸠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在河之洲。窈窕淑女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君子好逑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这两句诗做一个简单的批注。请将你的批注写在下面。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  <a:p>
            <a:pPr defTabSz="-6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示例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开篇起兴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以相向和鸣的雎鸠鸟象征世间爱情。同时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窈窕淑女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君子好逑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是全诗的纲目</a:t>
            </a:r>
            <a:r>
              <a:rPr lang="en-US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起统领全诗的作用。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0</TotalTime>
  <Words>3976</Words>
  <Application>Kingsoft Office WPP</Application>
  <PresentationFormat>自定义</PresentationFormat>
  <Paragraphs>114</Paragraphs>
  <Slides>24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默认设计模板</vt:lpstr>
      <vt:lpstr>Word.Document.12</vt:lpstr>
      <vt:lpstr>第三单元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Administrator</cp:lastModifiedBy>
  <cp:revision>77</cp:revision>
  <dcterms:created xsi:type="dcterms:W3CDTF">2018-07-26T10:36:00Z</dcterms:created>
  <dcterms:modified xsi:type="dcterms:W3CDTF">2019-02-11T09:03:35Z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