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gif" ContentType="image/gi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0.5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256" r:id="rId3"/>
    <p:sldId id="299" r:id="rId4"/>
    <p:sldId id="300" r:id="rId5"/>
    <p:sldId id="277" r:id="rId6"/>
    <p:sldId id="278" r:id="rId7"/>
    <p:sldId id="270" r:id="rId8"/>
    <p:sldId id="271" r:id="rId9"/>
    <p:sldId id="279" r:id="rId10"/>
    <p:sldId id="275" r:id="rId11"/>
    <p:sldId id="274" r:id="rId12"/>
    <p:sldId id="276" r:id="rId13"/>
    <p:sldId id="301" r:id="rId14"/>
    <p:sldId id="302" r:id="rId15"/>
    <p:sldId id="303" r:id="rId16"/>
    <p:sldId id="304" r:id="rId17"/>
    <p:sldId id="305" r:id="rId18"/>
    <p:sldId id="306" r:id="rId19"/>
    <p:sldId id="307" r:id="rId20"/>
    <p:sldId id="260" r:id="rId21"/>
    <p:sldId id="308" r:id="rId22"/>
    <p:sldId id="309" r:id="rId23"/>
    <p:sldId id="310" r:id="rId24"/>
    <p:sldId id="311" r:id="rId25"/>
    <p:sldId id="312" r:id="rId26"/>
    <p:sldId id="313" r:id="rId27"/>
    <p:sldId id="314" r:id="rId28"/>
    <p:sldId id="315" r:id="rId29"/>
    <p:sldId id="263" r:id="rId30"/>
    <p:sldId id="316" r:id="rId31"/>
    <p:sldId id="267" r:id="rId32"/>
    <p:sldId id="266" r:id="rId33"/>
    <p:sldId id="265" r:id="rId34"/>
    <p:sldId id="264" r:id="rId35"/>
    <p:sldId id="317" r:id="rId36"/>
    <p:sldId id="318" r:id="rId37"/>
    <p:sldId id="319" r:id="rId38"/>
    <p:sldId id="320" r:id="rId39"/>
    <p:sldId id="321" r:id="rId40"/>
    <p:sldId id="322" r:id="rId41"/>
    <p:sldId id="323" r:id="rId42"/>
    <p:sldId id="262" r:id="rId43"/>
    <p:sldId id="269" r:id="rId44"/>
    <p:sldId id="261" r:id="rId45"/>
    <p:sldId id="259" r:id="rId46"/>
    <p:sldId id="268" r:id="rId47"/>
    <p:sldId id="298" r:id="rId48"/>
  </p:sldIdLst>
  <p:sldSz cx="9144000" cy="6858000" type="screen4x3"/>
  <p:notesSz cx="6858000" cy="9144000"/>
  <p:custDataLst>
    <p:tags r:id="rId4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704" y="-78"/>
      </p:cViewPr>
      <p:guideLst>
        <p:guide orient="horz" pos="215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slide" Target="slides/slide34.xml" /><Relationship Id="rId37" Type="http://schemas.openxmlformats.org/officeDocument/2006/relationships/slide" Target="slides/slide35.xml" /><Relationship Id="rId38" Type="http://schemas.openxmlformats.org/officeDocument/2006/relationships/slide" Target="slides/slide36.xml" /><Relationship Id="rId39" Type="http://schemas.openxmlformats.org/officeDocument/2006/relationships/slide" Target="slides/slide37.xml" /><Relationship Id="rId4" Type="http://schemas.openxmlformats.org/officeDocument/2006/relationships/slide" Target="slides/slide2.xml" /><Relationship Id="rId40" Type="http://schemas.openxmlformats.org/officeDocument/2006/relationships/slide" Target="slides/slide38.xml" /><Relationship Id="rId41" Type="http://schemas.openxmlformats.org/officeDocument/2006/relationships/slide" Target="slides/slide39.xml" /><Relationship Id="rId42" Type="http://schemas.openxmlformats.org/officeDocument/2006/relationships/slide" Target="slides/slide40.xml" /><Relationship Id="rId43" Type="http://schemas.openxmlformats.org/officeDocument/2006/relationships/slide" Target="slides/slide41.xml" /><Relationship Id="rId44" Type="http://schemas.openxmlformats.org/officeDocument/2006/relationships/slide" Target="slides/slide42.xml" /><Relationship Id="rId45" Type="http://schemas.openxmlformats.org/officeDocument/2006/relationships/slide" Target="slides/slide43.xml" /><Relationship Id="rId46" Type="http://schemas.openxmlformats.org/officeDocument/2006/relationships/slide" Target="slides/slide44.xml" /><Relationship Id="rId47" Type="http://schemas.openxmlformats.org/officeDocument/2006/relationships/slide" Target="slides/slide45.xml" /><Relationship Id="rId48" Type="http://schemas.openxmlformats.org/officeDocument/2006/relationships/slide" Target="slides/slide46.xml" /><Relationship Id="rId49" Type="http://schemas.openxmlformats.org/officeDocument/2006/relationships/tags" Target="tags/tag2.xml" /><Relationship Id="rId5" Type="http://schemas.openxmlformats.org/officeDocument/2006/relationships/slide" Target="slides/slide3.xml" /><Relationship Id="rId50" Type="http://schemas.openxmlformats.org/officeDocument/2006/relationships/presProps" Target="presProps.xml" /><Relationship Id="rId51" Type="http://schemas.openxmlformats.org/officeDocument/2006/relationships/viewProps" Target="viewProps.xml" /><Relationship Id="rId52" Type="http://schemas.openxmlformats.org/officeDocument/2006/relationships/theme" Target="theme/theme1.xml" /><Relationship Id="rId53" Type="http://schemas.openxmlformats.org/officeDocument/2006/relationships/tableStyles" Target="tableStyles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7BCE30-E059-4B58-9581-92ACA27E61A6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690B2C-55F6-4B73-A86B-80BA5FC59812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2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5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B565B30F-D73D-46DD-96FE-6C8DF59A7438}" type="slidenum">
              <a:rPr lang="en-US" altLang="zh-CN"/>
              <a:t>6</a:t>
            </a:fld>
            <a:endParaRPr lang="en-US" altLang="zh-CN"/>
          </a:p>
        </p:txBody>
      </p:sp>
      <p:sp>
        <p:nvSpPr>
          <p:cNvPr id="36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 </a:t>
            </a:r>
            <a:r>
              <a:rPr lang="zh-CN" altLang="en-US"/>
              <a:t>语文课件之家</a:t>
            </a:r>
            <a:r>
              <a:rPr lang="en-US" altLang="zh-CN"/>
              <a:t>https://shop123789601.taobao.com/?spm=a230r.7195193.1997079397.2.Qi7Ynh</a:t>
            </a:r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02E88470-B3E0-480A-B8DF-27ABD99AE2EA}" type="slidenum">
              <a:rPr lang="en-US" altLang="zh-CN"/>
              <a:t>42</a:t>
            </a:fld>
            <a:endParaRPr lang="en-US" altLang="zh-CN"/>
          </a:p>
        </p:txBody>
      </p:sp>
      <p:sp>
        <p:nvSpPr>
          <p:cNvPr id="788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788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0D17910F-4DAB-4348-9EE3-2A14EB73AB24}" type="slidenum">
              <a:rPr lang="en-US" altLang="zh-CN"/>
              <a:t>45</a:t>
            </a:fld>
            <a:endParaRPr lang="en-US" altLang="zh-CN"/>
          </a:p>
        </p:txBody>
      </p:sp>
      <p:sp>
        <p:nvSpPr>
          <p:cNvPr id="983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983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988F3-C8D7-4C66-9B90-4EAA50EE8F17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A58F5C-E0DF-419D-A562-327162DE008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988F3-C8D7-4C66-9B90-4EAA50EE8F17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A58F5C-E0DF-419D-A562-327162DE008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988F3-C8D7-4C66-9B90-4EAA50EE8F17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A58F5C-E0DF-419D-A562-327162DE008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988F3-C8D7-4C66-9B90-4EAA50EE8F17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A58F5C-E0DF-419D-A562-327162DE008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988F3-C8D7-4C66-9B90-4EAA50EE8F17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A58F5C-E0DF-419D-A562-327162DE008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988F3-C8D7-4C66-9B90-4EAA50EE8F17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A58F5C-E0DF-419D-A562-327162DE008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988F3-C8D7-4C66-9B90-4EAA50EE8F17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A58F5C-E0DF-419D-A562-327162DE008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988F3-C8D7-4C66-9B90-4EAA50EE8F17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A58F5C-E0DF-419D-A562-327162DE008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988F3-C8D7-4C66-9B90-4EAA50EE8F17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A58F5C-E0DF-419D-A562-327162DE008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988F3-C8D7-4C66-9B90-4EAA50EE8F17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A58F5C-E0DF-419D-A562-327162DE008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988F3-C8D7-4C66-9B90-4EAA50EE8F17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A58F5C-E0DF-419D-A562-327162DE008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B988F3-C8D7-4C66-9B90-4EAA50EE8F17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A58F5C-E0DF-419D-A562-327162DE008E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6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jpe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gif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jpe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jpe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jpe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jpeg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jpe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jpeg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jpeg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8.png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jpeg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0.jpeg" /><Relationship Id="rId3" Type="http://schemas.openxmlformats.org/officeDocument/2006/relationships/tags" Target="../tags/tag1.xml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3.xml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1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4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85720" y="285729"/>
            <a:ext cx="8172480" cy="857255"/>
          </a:xfrm>
        </p:spPr>
        <p:txBody>
          <a:bodyPr/>
          <a:lstStyle/>
          <a:p>
            <a:r>
              <a:rPr lang="zh-CN" altLang="en-US" b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统编版高中语文选择性必修上册</a:t>
            </a:r>
            <a:endParaRPr lang="zh-CN" altLang="en-US" b="1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C:\Users\Administrator\Desktop\ren\u=3011947030,1144681286&amp;fm=26&amp;gp=0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714480" y="2857496"/>
            <a:ext cx="5630198" cy="3095620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3071802" y="1500174"/>
            <a:ext cx="575029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人皆有不忍人之心</a:t>
            </a:r>
            <a:endParaRPr lang="zh-CN" altLang="en-US" sz="5400" b="1" cap="none" spc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106680" y="208915"/>
            <a:ext cx="8500745" cy="61855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6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PingFang SC" charset="0"/>
                <a:ea typeface="宋体" panose="02010600030101010101" pitchFamily="2" charset="-122"/>
              </a:rPr>
              <a:t>【疏通文意】</a:t>
            </a:r>
            <a:r>
              <a:rPr lang="en-US" sz="36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PingFang SC" charset="0"/>
                <a:ea typeface="宋体" panose="02010600030101010101" pitchFamily="2" charset="-122"/>
                <a:cs typeface="Arial" panose="020b0604020202020204" pitchFamily="34" charset="0"/>
              </a:rPr>
              <a:t>1</a:t>
            </a:r>
            <a:r>
              <a:rPr lang="zh-CN" sz="36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PingFang SC" charset="0"/>
                <a:ea typeface="宋体" panose="02010600030101010101" pitchFamily="2" charset="-122"/>
              </a:rPr>
              <a:t>、原文：</a:t>
            </a:r>
            <a:r>
              <a:rPr lang="zh-CN" sz="36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微软雅黑" panose="020b0503020204020204" pitchFamily="34" charset="-122"/>
              </a:rPr>
              <a:t>孟子曰：</a:t>
            </a:r>
            <a:r>
              <a:rPr lang="en-US" sz="36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PingFang SC" charset="0"/>
                <a:ea typeface="微软雅黑" panose="020b0503020204020204" pitchFamily="34" charset="-122"/>
                <a:cs typeface="Arial" panose="020b0604020202020204" pitchFamily="34" charset="0"/>
              </a:rPr>
              <a:t>“</a:t>
            </a:r>
            <a:r>
              <a:rPr lang="en-US" sz="10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PingFang SC" charset="0"/>
                <a:ea typeface="微软雅黑" panose="020b0503020204020204" pitchFamily="34" charset="-122"/>
                <a:cs typeface="Arial" panose="020b0604020202020204" pitchFamily="34" charset="0"/>
              </a:rPr>
              <a:t>2113</a:t>
            </a:r>
            <a:r>
              <a:rPr lang="zh-CN" sz="36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微软雅黑" panose="020b0503020204020204" pitchFamily="34" charset="-122"/>
              </a:rPr>
              <a:t>人皆有不忍人之心。</a:t>
            </a:r>
            <a:r>
              <a:rPr lang="en-US" sz="10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PingFang SC" charset="0"/>
                <a:ea typeface="微软雅黑" panose="020b0503020204020204" pitchFamily="34" charset="-122"/>
                <a:cs typeface="Arial" panose="020b0604020202020204" pitchFamily="34" charset="0"/>
              </a:rPr>
              <a:t>5261</a:t>
            </a:r>
            <a:r>
              <a:rPr lang="zh-CN" sz="36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微软雅黑" panose="020b0503020204020204" pitchFamily="34" charset="-122"/>
              </a:rPr>
              <a:t>先王有不忍人之心，斯有不忍</a:t>
            </a:r>
            <a:r>
              <a:rPr lang="en-US" sz="10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PingFang SC" charset="0"/>
                <a:ea typeface="微软雅黑" panose="020b0503020204020204" pitchFamily="34" charset="-122"/>
                <a:cs typeface="Arial" panose="020b0604020202020204" pitchFamily="34" charset="0"/>
              </a:rPr>
              <a:t>4102</a:t>
            </a:r>
            <a:r>
              <a:rPr lang="zh-CN" sz="36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微软雅黑" panose="020b0503020204020204" pitchFamily="34" charset="-122"/>
              </a:rPr>
              <a:t>人之政矣。以不忍人之心，行不忍人</a:t>
            </a:r>
            <a:r>
              <a:rPr lang="en-US" sz="10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PingFang SC" charset="0"/>
                <a:ea typeface="微软雅黑" panose="020b0503020204020204" pitchFamily="34" charset="-122"/>
                <a:cs typeface="Arial" panose="020b0604020202020204" pitchFamily="34" charset="0"/>
              </a:rPr>
              <a:t>1653</a:t>
            </a:r>
            <a:r>
              <a:rPr lang="zh-CN" sz="36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微软雅黑" panose="020b0503020204020204" pitchFamily="34" charset="-122"/>
              </a:rPr>
              <a:t>之政，治天下可运之掌上。</a:t>
            </a:r>
            <a:r>
              <a:rPr lang="zh-CN" sz="36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微软雅黑" panose="020b0503020204020204" pitchFamily="34" charset="-122"/>
              </a:rPr>
              <a:t>翻译：孟子说：</a:t>
            </a:r>
            <a:r>
              <a:rPr lang="en-US" sz="36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PingFang SC" charset="0"/>
                <a:ea typeface="微软雅黑" panose="020b0503020204020204" pitchFamily="34" charset="-122"/>
                <a:cs typeface="Arial" panose="020b0604020202020204" pitchFamily="34" charset="0"/>
              </a:rPr>
              <a:t>“</a:t>
            </a:r>
            <a:r>
              <a:rPr lang="zh-CN" sz="36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微软雅黑" panose="020b0503020204020204" pitchFamily="34" charset="-122"/>
              </a:rPr>
              <a:t>每个人都有怜悯体恤别人的心情。先王有怜悯体 恤别人的心情，于是就有了怜悯体恤百姓的政治主张。用怜悯体恤别人 的心，去施行怜悯体恤百姓的政治，治理天下就可以像在手掌心 里面运转东西一样容易了</a:t>
            </a:r>
            <a:r>
              <a:rPr lang="zh-CN" sz="1050" b="0">
                <a:solidFill>
                  <a:srgbClr val="333333"/>
                </a:solidFill>
                <a:ea typeface="微软雅黑" panose="020b0503020204020204" pitchFamily="34" charset="-122"/>
              </a:rPr>
              <a:t>。 </a:t>
            </a:r>
            <a:r>
              <a:rPr lang="zh-CN" sz="1050" b="0">
                <a:solidFill>
                  <a:srgbClr val="333333"/>
                </a:solidFill>
                <a:ea typeface="微软雅黑" panose="020b0503020204020204" pitchFamily="34" charset="-122"/>
              </a:rPr>
              <a:t>
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116205" y="174625"/>
            <a:ext cx="8637270" cy="61855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6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微软雅黑" panose="020b0503020204020204" pitchFamily="34" charset="-122"/>
              </a:rPr>
              <a:t>原文：所以谓人皆有不忍人之心者，今人乍见孺子将人于井，皆有怵惕</a:t>
            </a:r>
            <a:r>
              <a:rPr lang="en-US" sz="36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PingFang SC" charset="0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zh-CN" sz="36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微软雅黑" panose="020b0503020204020204" pitchFamily="34" charset="-122"/>
              </a:rPr>
              <a:t>恻隐之心，非所以内交于孺子之父母也，非所以要誉于乡</a:t>
            </a:r>
            <a:r>
              <a:rPr lang="en-US" sz="36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PingFang SC" charset="0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zh-CN" sz="36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微软雅黑" panose="020b0503020204020204" pitchFamily="34" charset="-122"/>
              </a:rPr>
              <a:t>党朋友也，非恶其声而然也。</a:t>
            </a:r>
            <a:r>
              <a:rPr lang="zh-CN" sz="36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微软雅黑" panose="020b0503020204020204" pitchFamily="34" charset="-122"/>
              </a:rPr>
              <a:t>翻译：所以说每个人都有怜悯体恤别人的</a:t>
            </a:r>
            <a:r>
              <a:rPr lang="en-US" sz="36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PingFang SC" charset="0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zh-CN" sz="36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微软雅黑" panose="020b0503020204020204" pitchFamily="34" charset="-122"/>
              </a:rPr>
              <a:t>心，是因为，如果今天有人突然看见一个小孩要掉进井里面去</a:t>
            </a:r>
            <a:r>
              <a:rPr lang="en-US" sz="36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PingFang SC" charset="0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zh-CN" sz="36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微软雅黑" panose="020b0503020204020204" pitchFamily="34" charset="-122"/>
              </a:rPr>
              <a:t>了，必然会产生惊恐同情的心理</a:t>
            </a:r>
            <a:r>
              <a:rPr lang="en-US" sz="36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PingFang SC" charset="0"/>
                <a:ea typeface="微软雅黑" panose="020b0503020204020204" pitchFamily="34" charset="-122"/>
                <a:cs typeface="Arial" panose="020b0604020202020204" pitchFamily="34" charset="0"/>
              </a:rPr>
              <a:t>——</a:t>
            </a:r>
            <a:r>
              <a:rPr lang="zh-CN" sz="36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微软雅黑" panose="020b0503020204020204" pitchFamily="34" charset="-122"/>
              </a:rPr>
              <a:t>这不是因为要想去和这孩子 的父母拉关系，不是因为要想在乡邻朋友中博取声誉，也不是因为厌恶这孩子的哭叫声才产生这种惊惧同情心理的。</a:t>
            </a:r>
            <a:r>
              <a:rPr lang="zh-CN" sz="36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微软雅黑" panose="020b0503020204020204" pitchFamily="34" charset="-122"/>
              </a:rPr>
              <a:t>
</a:t>
            </a:r>
            <a:endParaRPr lang="zh-CN" altLang="en-US" sz="3600" b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ea typeface="微软雅黑" pitchFamily="34" charset="-122"/>
            </a:endParaRPr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184150" y="336550"/>
            <a:ext cx="8852535" cy="5507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44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PingFang SC" charset="0"/>
                <a:ea typeface="宋体" panose="02010600030101010101" pitchFamily="2" charset="-122"/>
                <a:cs typeface="Arial" panose="020b0604020202020204" pitchFamily="34" charset="0"/>
              </a:rPr>
              <a:t>3</a:t>
            </a:r>
            <a:r>
              <a:rPr lang="zh-CN" sz="44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PingFang SC" charset="0"/>
                <a:ea typeface="宋体" panose="02010600030101010101" pitchFamily="2" charset="-122"/>
              </a:rPr>
              <a:t>、</a:t>
            </a:r>
            <a:r>
              <a:rPr lang="zh-CN" sz="4400" b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70C0"/>
                </a:solidFill>
                <a:effectLst/>
                <a:ea typeface="微软雅黑" panose="020b0503020204020204" pitchFamily="34" charset="-122"/>
              </a:rPr>
              <a:t>原文</a:t>
            </a:r>
            <a:r>
              <a:rPr lang="zh-CN" sz="44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微软雅黑" panose="020b0503020204020204" pitchFamily="34" charset="-122"/>
              </a:rPr>
              <a:t>：由是观之，无恻隐之心，非人也；无羞恶之心，非人也；无辞让之心，非人也；无是非之心，非人也。</a:t>
            </a:r>
            <a:r>
              <a:rPr lang="zh-CN" sz="4400" b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70C0"/>
                </a:solidFill>
                <a:effectLst/>
                <a:ea typeface="微软雅黑" panose="020b0503020204020204" pitchFamily="34" charset="-122"/>
              </a:rPr>
              <a:t>翻译</a:t>
            </a:r>
            <a:r>
              <a:rPr lang="zh-CN" sz="44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微软雅黑" panose="020b0503020204020204" pitchFamily="34" charset="-122"/>
              </a:rPr>
              <a:t>：由此看来，没有同情心，简直不是人；没有羞耻心，简直不是人；没有谦让心，</a:t>
            </a:r>
            <a:r>
              <a:rPr lang="en-US" sz="44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PingFang SC" charset="0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zh-CN" sz="44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微软雅黑" panose="020b0503020204020204" pitchFamily="34" charset="-122"/>
              </a:rPr>
              <a:t>简直不是人；没有是非心，简直不是人。</a:t>
            </a:r>
            <a:r>
              <a:rPr lang="en-US" sz="44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PingFang SC" charset="0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sz="44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PingFang SC" charset="0"/>
                <a:ea typeface="微软雅黑" panose="020b0503020204020204" pitchFamily="34" charset="-122"/>
                <a:cs typeface="Arial" panose="020b0604020202020204" pitchFamily="34" charset="0"/>
              </a:rPr>
              <a:t>
</a:t>
            </a:r>
            <a:endParaRPr lang="en-US" altLang="en-US" sz="4400" b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PingFang SC" charset="0"/>
              <a:ea typeface="微软雅黑" pitchFamily="34" charset="-122"/>
              <a:cs typeface="Arial" pitchFamily="34" charset="0"/>
            </a:endParaRPr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313690" y="267970"/>
            <a:ext cx="8576945" cy="5507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44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PingFang SC" charset="0"/>
                <a:ea typeface="宋体" panose="02010600030101010101" pitchFamily="2" charset="-122"/>
                <a:cs typeface="Arial" panose="020b0604020202020204" pitchFamily="34" charset="0"/>
              </a:rPr>
              <a:t>4</a:t>
            </a:r>
            <a:r>
              <a:rPr lang="zh-CN" sz="44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PingFang SC" charset="0"/>
                <a:ea typeface="宋体" panose="02010600030101010101" pitchFamily="2" charset="-122"/>
              </a:rPr>
              <a:t>、</a:t>
            </a:r>
            <a:r>
              <a:rPr lang="zh-CN" sz="44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微软雅黑" panose="020b0503020204020204" pitchFamily="34" charset="-122"/>
              </a:rPr>
              <a:t>原文：恻隐之心，仁之端也；羞恶之心，义之端也；辞让之心，礼之端也；是非之心，智之端也。人之有是四端也，其有四体也。</a:t>
            </a:r>
            <a:r>
              <a:rPr lang="zh-CN" sz="44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微软雅黑" panose="020b0503020204020204" pitchFamily="34" charset="-122"/>
              </a:rPr>
              <a:t>翻译：同情心是仁的发端；羞耻心是义的发端；谦让心是礼的发端；是非心是智的发端。人有这四种发端，就像有四肢一样</a:t>
            </a:r>
            <a:r>
              <a:rPr lang="zh-CN" sz="44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PingFang SC" charset="0"/>
                <a:ea typeface="宋体" panose="02010600030101010101" pitchFamily="2" charset="-122"/>
              </a:rPr>
              <a:t>。</a:t>
            </a:r>
            <a:r>
              <a:rPr lang="zh-CN" sz="44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PingFang SC" charset="0"/>
                <a:ea typeface="宋体" panose="02010600030101010101" pitchFamily="2" charset="-122"/>
              </a:rPr>
              <a:t>
</a:t>
            </a:r>
            <a:endParaRPr lang="zh-CN" altLang="en-US" sz="4400" b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PingFang SC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399415" y="403860"/>
            <a:ext cx="8241665" cy="6000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indent="0"/>
            <a:r>
              <a:rPr lang="en-US" sz="1050" b="0">
                <a:solidFill>
                  <a:srgbClr val="333333"/>
                </a:solidFill>
                <a:latin typeface="PingFang SC" charset="0"/>
                <a:ea typeface="宋体" panose="02010600030101010101" pitchFamily="2" charset="-122"/>
                <a:cs typeface="Arial" panose="020b0604020202020204" pitchFamily="34" charset="0"/>
              </a:rPr>
              <a:t>.</a:t>
            </a:r>
            <a:r>
              <a:rPr lang="en-US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PingFang SC" charset="0"/>
                <a:ea typeface="宋体" panose="02010600030101010101" pitchFamily="2" charset="-122"/>
                <a:cs typeface="Arial" panose="020b0604020202020204" pitchFamily="34" charset="0"/>
              </a:rPr>
              <a:t>5</a:t>
            </a:r>
            <a:r>
              <a:rPr lang="zh-CN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PingFang SC" charset="0"/>
                <a:ea typeface="宋体" panose="02010600030101010101" pitchFamily="2" charset="-122"/>
              </a:rPr>
              <a:t>、</a:t>
            </a:r>
            <a:r>
              <a:rPr lang="zh-CN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微软雅黑" panose="020b0503020204020204" pitchFamily="34" charset="-122"/>
              </a:rPr>
              <a:t>原文：有是四端而自谓不能者，自贼者也；谓其君不能者，贼其君者也。凡</a:t>
            </a:r>
            <a:r>
              <a:rPr lang="en-US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PingFang SC" charset="0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zh-CN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微软雅黑" panose="020b0503020204020204" pitchFamily="34" charset="-122"/>
              </a:rPr>
              <a:t>刚端于我者，知皆扩而充之矣，若人之始然，泉之始达。苟</a:t>
            </a:r>
            <a:r>
              <a:rPr lang="en-US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PingFang SC" charset="0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zh-CN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微软雅黑" panose="020b0503020204020204" pitchFamily="34" charset="-122"/>
              </a:rPr>
              <a:t>能充之，足以保四海；苟不充之，不足以事父母。</a:t>
            </a:r>
            <a:r>
              <a:rPr lang="en-US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PingFang SC" charset="0"/>
                <a:ea typeface="微软雅黑" panose="020b0503020204020204" pitchFamily="34" charset="-122"/>
                <a:cs typeface="Arial" panose="020b0604020202020204" pitchFamily="34" charset="0"/>
              </a:rPr>
              <a:t>” </a:t>
            </a:r>
            <a:r>
              <a:rPr lang="zh-CN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PingFang SC" charset="0"/>
                <a:ea typeface="宋体" panose="02010600030101010101" pitchFamily="2" charset="-122"/>
              </a:rPr>
              <a:t>。</a:t>
            </a:r>
            <a:r>
              <a:rPr lang="zh-CN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微软雅黑" panose="020b0503020204020204" pitchFamily="34" charset="-122"/>
              </a:rPr>
              <a:t>翻译：有了这四种发端却自认为不行的，</a:t>
            </a:r>
            <a:r>
              <a:rPr lang="en-US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PingFang SC" charset="0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zh-CN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微软雅黑" panose="020b0503020204020204" pitchFamily="34" charset="-122"/>
              </a:rPr>
              <a:t>是自暴自弃的人；认为他的君主不行的，是暴弃君主的人。凡是有这四种发端的人，知道都要扩大充实它们，就像火刚刚开始燃烧，泉水刚刚开始流淌。如果能够扩充它们，便足以安定天下，如果不能够扩充它们，就连赡养父母都成问题。</a:t>
            </a:r>
            <a:r>
              <a:rPr lang="zh-CN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微软雅黑" panose="020b0503020204020204" pitchFamily="34" charset="-122"/>
              </a:rPr>
              <a:t>
</a:t>
            </a:r>
            <a:endParaRPr lang="zh-CN" altLang="en-US" sz="32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ea typeface="微软雅黑" pitchFamily="34" charset="-122"/>
            </a:endParaRPr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1216025" y="2039620"/>
            <a:ext cx="603440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60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PingFang SC" charset="0"/>
                <a:ea typeface="宋体" panose="02010600030101010101" pitchFamily="2" charset="-122"/>
              </a:rPr>
              <a:t>【文言知识积累】</a:t>
            </a:r>
            <a:endParaRPr lang="zh-CN" altLang="en-US" sz="6000" b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PingFang SC" charset="0"/>
              <a:ea typeface="宋体" pitchFamily="2" charset="-122"/>
            </a:endParaRPr>
          </a:p>
        </p:txBody>
      </p:sp>
      <p:pic>
        <p:nvPicPr>
          <p:cNvPr id="4098" name="Picture 2" descr="C:\Users\Administrator\Desktop\ren\u=4117139208,3992426632&amp;fm=26&amp;gp=0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889076" y="3429000"/>
            <a:ext cx="2112060" cy="3238492"/>
          </a:xfrm>
          <a:prstGeom prst="rect">
            <a:avLst/>
          </a:prstGeom>
          <a:noFill/>
        </p:spPr>
      </p:pic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313055" y="520700"/>
            <a:ext cx="8585835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rPr>
              <a:t>、</a:t>
            </a:r>
            <a:r>
              <a:rPr 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宋体" panose="02010600030101010101" pitchFamily="2" charset="-122"/>
              </a:rPr>
              <a:t>“</a:t>
            </a:r>
            <a:r>
              <a:rPr 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rPr>
              <a:t>之</a:t>
            </a:r>
            <a:r>
              <a:rPr 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宋体" panose="02010600030101010101" pitchFamily="2" charset="-122"/>
              </a:rPr>
              <a:t>”</a:t>
            </a:r>
            <a:r>
              <a:rPr 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rPr>
              <a:t>在正文中出现了</a:t>
            </a:r>
            <a:r>
              <a:rPr 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宋体" panose="02010600030101010101" pitchFamily="2" charset="-122"/>
              </a:rPr>
              <a:t>27</a:t>
            </a:r>
            <a:r>
              <a:rPr 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rPr>
              <a:t>次，注疏中出现了</a:t>
            </a:r>
            <a:r>
              <a:rPr 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宋体" panose="02010600030101010101" pitchFamily="2" charset="-122"/>
              </a:rPr>
              <a:t>87</a:t>
            </a:r>
            <a:r>
              <a:rPr 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rPr>
              <a:t>次，主要有三种用法。</a:t>
            </a:r>
            <a:r>
              <a:rPr 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rPr>
              <a:t>介词，</a:t>
            </a:r>
            <a:r>
              <a:rPr 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rPr>
              <a:t>、放在定语和名词之间，把定语介绍给名词，有的略等于现代汉语的</a:t>
            </a:r>
            <a:r>
              <a:rPr 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宋体" panose="02010600030101010101" pitchFamily="2" charset="-122"/>
              </a:rPr>
              <a:t>“</a:t>
            </a:r>
            <a:r>
              <a:rPr 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rPr>
              <a:t>的。例句</a:t>
            </a:r>
            <a:r>
              <a:rPr 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rPr>
              <a:t>人皆有不忍人之心，先王有不忍人之心，斯有不忍人之政矣。以不忍人之心，行不忍人之政，治天下可运之掌上。</a:t>
            </a:r>
            <a:r>
              <a:rPr 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宋体" panose="02010600030101010101" pitchFamily="2" charset="-122"/>
              </a:rPr>
              <a:t>”</a:t>
            </a:r>
            <a:r>
              <a:rPr 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rPr>
              <a:t>所以谓人皆有不忍人之心者</a:t>
            </a:r>
            <a:r>
              <a:rPr 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宋体" panose="02010600030101010101" pitchFamily="2" charset="-122"/>
              </a:rPr>
              <a:t>”“</a:t>
            </a:r>
            <a:r>
              <a:rPr 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rPr>
              <a:t>今人乍见孺子将入于井，皆有怵惕恻隐之心</a:t>
            </a:r>
            <a:r>
              <a:rPr 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宋体" panose="02010600030101010101" pitchFamily="2" charset="-122"/>
              </a:rPr>
              <a:t>”</a:t>
            </a:r>
            <a:r>
              <a:rPr 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rPr>
              <a:t>非所以内交於孺子之父母也</a:t>
            </a:r>
            <a:r>
              <a:rPr 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宋体" panose="02010600030101010101" pitchFamily="2" charset="-122"/>
              </a:rPr>
              <a:t>”“</a:t>
            </a:r>
            <a:r>
              <a:rPr 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rPr>
              <a:t>未有知之小子</a:t>
            </a:r>
            <a:r>
              <a:rPr 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宋体" panose="02010600030101010101" pitchFamily="2" charset="-122"/>
              </a:rPr>
              <a:t>”“</a:t>
            </a:r>
            <a:r>
              <a:rPr 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rPr>
              <a:t>贤愚皆有惊骇之情</a:t>
            </a:r>
            <a:r>
              <a:rPr 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宋体" panose="02010600030101010101" pitchFamily="2" charset="-122"/>
              </a:rPr>
              <a:t>”</a:t>
            </a:r>
            <a:r>
              <a:rPr 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rPr>
              <a:t>无侧隐之心</a:t>
            </a:r>
            <a:r>
              <a:rPr 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宋体" panose="02010600030101010101" pitchFamily="2" charset="-122"/>
              </a:rPr>
              <a:t>”“</a:t>
            </a:r>
            <a:r>
              <a:rPr 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rPr>
              <a:t>无羞恶之心</a:t>
            </a:r>
            <a:r>
              <a:rPr 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宋体" panose="02010600030101010101" pitchFamily="2" charset="-122"/>
              </a:rPr>
              <a:t>”“</a:t>
            </a:r>
            <a:r>
              <a:rPr 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rPr>
              <a:t>无辞让之心</a:t>
            </a:r>
            <a:r>
              <a:rPr 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宋体" panose="02010600030101010101" pitchFamily="2" charset="-122"/>
              </a:rPr>
              <a:t>”“</a:t>
            </a:r>
            <a:r>
              <a:rPr 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rPr>
              <a:t>无是非之心</a:t>
            </a:r>
            <a:r>
              <a:rPr 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宋体" panose="02010600030101010101" pitchFamily="2" charset="-122"/>
              </a:rPr>
              <a:t>”</a:t>
            </a:r>
            <a:r>
              <a:rPr 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宋体" panose="02010600030101010101" pitchFamily="2" charset="-122"/>
              </a:rPr>
              <a:t>
</a:t>
            </a:r>
            <a:endParaRPr lang="en-US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313690" y="336550"/>
            <a:ext cx="8568690" cy="6000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rPr>
              <a:t>恻隐之心，仁之端也</a:t>
            </a:r>
            <a:r>
              <a:rPr lang="en-US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宋体" panose="02010600030101010101" pitchFamily="2" charset="-122"/>
              </a:rPr>
              <a:t>:</a:t>
            </a:r>
            <a:r>
              <a:rPr lang="zh-CN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rPr>
              <a:t>羞恶之心，义之端也</a:t>
            </a:r>
            <a:r>
              <a:rPr lang="en-US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宋体" panose="02010600030101010101" pitchFamily="2" charset="-122"/>
              </a:rPr>
              <a:t>:</a:t>
            </a:r>
            <a:r>
              <a:rPr lang="zh-CN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rPr>
              <a:t>辞让之心，礼之端也，是非之心，智之端也。</a:t>
            </a:r>
            <a:r>
              <a:rPr lang="en-US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宋体" panose="02010600030101010101" pitchFamily="2" charset="-122"/>
              </a:rPr>
              <a:t>”</a:t>
            </a:r>
            <a:r>
              <a:rPr lang="en-US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rPr>
              <a:t>孟子言人之为人，皆有不忍加恶於人之心也</a:t>
            </a:r>
            <a:r>
              <a:rPr lang="en-US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宋体" panose="02010600030101010101" pitchFamily="2" charset="-122"/>
              </a:rPr>
              <a:t>”</a:t>
            </a:r>
            <a:r>
              <a:rPr lang="en-US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rPr>
              <a:t>斯有不忍伤民之政。既以不忍加恶於人之心，以行其不忍伤民之政</a:t>
            </a:r>
            <a:r>
              <a:rPr lang="en-US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宋体" panose="02010600030101010101" pitchFamily="2" charset="-122"/>
              </a:rPr>
              <a:t>”</a:t>
            </a:r>
            <a:r>
              <a:rPr lang="en-US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rPr>
              <a:t>但见之者皆有怵惕恐惧侧隐痛忍之心</a:t>
            </a:r>
            <a:r>
              <a:rPr lang="en-US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宋体" panose="02010600030101010101" pitchFamily="2" charset="-122"/>
              </a:rPr>
              <a:t>”“</a:t>
            </a:r>
            <a:r>
              <a:rPr lang="zh-CN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rPr>
              <a:t>非是内尝结交於孺子之父母然後如此也</a:t>
            </a:r>
            <a:r>
              <a:rPr lang="en-US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宋体" panose="02010600030101010101" pitchFamily="2" charset="-122"/>
              </a:rPr>
              <a:t>”“</a:t>
            </a:r>
            <a:r>
              <a:rPr lang="zh-CN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rPr>
              <a:t>又非所以恶有不仁之声而然也。</a:t>
            </a:r>
            <a:r>
              <a:rPr lang="en-US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rPr>
              <a:t>是无恻隐、羞恶、辞让、是非四者之心，皆非是人也</a:t>
            </a:r>
            <a:r>
              <a:rPr lang="en-US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宋体" panose="02010600030101010101" pitchFamily="2" charset="-122"/>
              </a:rPr>
              <a:t>”</a:t>
            </a:r>
            <a:r>
              <a:rPr lang="en-US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rPr>
              <a:t>禽兽所以无恻隐不忍之心，又无羞恶惭耻之心，又无辞让揖逊之心，又无是非好恶之心者也</a:t>
            </a:r>
            <a:r>
              <a:rPr lang="en-US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宋体" panose="02010600030101010101" pitchFamily="2" charset="-122"/>
              </a:rPr>
              <a:t>”</a:t>
            </a:r>
            <a:r>
              <a:rPr lang="en-US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宋体" panose="02010600030101010101" pitchFamily="2" charset="-122"/>
              </a:rPr>
              <a:t>
</a:t>
            </a:r>
            <a:endParaRPr lang="en-US" altLang="en-US" sz="32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734695" y="1198245"/>
            <a:ext cx="7915910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indent="0"/>
            <a:r>
              <a:rPr lang="en-US" sz="1050" b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40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宋体" panose="02010600030101010101" pitchFamily="2" charset="-122"/>
              </a:rPr>
              <a:t>孟子言人有侧隐之心，是仁之端，本起於此也。有羞恶之心者，是义之端，本起於此也。有辞让、是非之心者，是礼、智之端，本起於此者也。</a:t>
            </a:r>
            <a:r>
              <a:rPr lang="en-US" sz="40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rPr>
              <a:t>”</a:t>
            </a:r>
            <a:r>
              <a:rPr lang="en-US" sz="40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40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宋体" panose="02010600030101010101" pitchFamily="2" charset="-122"/>
              </a:rPr>
              <a:t>但若转运走丸於掌上之易者也。</a:t>
            </a:r>
            <a:r>
              <a:rPr lang="en-US" sz="40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rPr>
              <a:t>”</a:t>
            </a:r>
            <a:r>
              <a:rPr lang="en-US" sz="40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rPr>
              <a:t>
</a:t>
            </a:r>
            <a:endParaRPr lang="en-US" altLang="en-US" sz="4000" b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Calibri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sz="4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(2)、连词:连接动词或动词性词组，放在主语和谓语之间取消句子的独立性。</a:t>
            </a:r>
            <a:endParaRPr lang="zh-CN" altLang="en-US" sz="4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98" name="Picture 2" descr="C:\Users\Administrator\Desktop\ren\u=4117139208,3992426632&amp;fm=26&amp;gp=0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897966" y="3420745"/>
            <a:ext cx="2112060" cy="3238492"/>
          </a:xfrm>
          <a:prstGeom prst="rect">
            <a:avLst/>
          </a:prstGeom>
          <a:noFill/>
        </p:spPr>
      </p:pic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民国时期的邮票</a:t>
            </a:r>
            <a:endParaRPr lang="zh-CN" altLang="en-US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 descr="C:\Users\Administrator\Desktop\ren\u=3247995085,1195702&amp;fm=26&amp;gp=0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571736" y="1357298"/>
            <a:ext cx="4762500" cy="5357850"/>
          </a:xfrm>
          <a:prstGeom prst="rect">
            <a:avLst/>
          </a:prstGeom>
          <a:noFill/>
        </p:spPr>
      </p:pic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536575" y="671830"/>
            <a:ext cx="8328025" cy="50158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4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rPr>
              <a:t>人之有是四端也若火、泉之始微小既有此四端，而自谓已之不能为善者是若火之初燃，泉之始达，而终极乎燎原之炽，襄陵之荡也</a:t>
            </a:r>
            <a:r>
              <a:rPr lang="en-US" sz="4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sz="4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rPr>
              <a:t>既有此四端，而自谓已之不能为善者，是自贼害其善，而不为善也。</a:t>
            </a:r>
            <a:r>
              <a:rPr lang="zh-CN" sz="4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rPr>
              <a:t>其治天下之易若其人之有四肢也。治天下可运之掌上</a:t>
            </a:r>
            <a:r>
              <a:rPr lang="zh-CN" sz="4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rPr>
              <a:t>
</a:t>
            </a:r>
            <a:endParaRPr lang="zh-CN" altLang="en-US" sz="40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宋体" pitchFamily="2" charset="-122"/>
            </a:endParaRPr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2895" y="542925"/>
            <a:ext cx="8229600" cy="4525963"/>
          </a:xfrm>
        </p:spPr>
        <p:txBody>
          <a:bodyPr/>
          <a:lstStyle/>
          <a:p>
            <a:r>
              <a:rPr lang="zh-CN" altLang="en-US" sz="5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(3)泛指代词:即可指称人，又可指称物，在句子中大多做宾语或定语。</a:t>
            </a:r>
            <a:endParaRPr lang="zh-CN" altLang="en-US" sz="5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4098" name="Picture 2" descr="C:\Users\Administrator\Desktop\ren\u=4117139208,3992426632&amp;fm=26&amp;gp=0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897966" y="3420745"/>
            <a:ext cx="2112060" cy="3238492"/>
          </a:xfrm>
          <a:prstGeom prst="rect">
            <a:avLst/>
          </a:prstGeom>
          <a:noFill/>
        </p:spPr>
      </p:pic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543560"/>
            <a:ext cx="8229600" cy="5582920"/>
          </a:xfrm>
        </p:spPr>
        <p:txBody>
          <a:bodyPr>
            <a:noAutofit/>
          </a:bodyPr>
          <a:lstStyle/>
          <a:p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“苟能充之，足以保四海:苟不充之， 不足以事父母。(扩,廓也。凡有四端在於我者，知皆廓而充大之，若火、泉之始微小，广大之则无所不至。以喻人之四端也，人诚能充大之可保安四海之民，诚不充大之，内不足以事父母，音无仁义礼智，何以事父母也。)”</a:t>
            </a:r>
            <a:endParaRPr lang="zh-CN" altLang="en-US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   “今人乍见无知之小子，相将匍甸，欲坠於井，但见之者皆有怵惕恐惧恻隐痛忍之心。”</a:t>
            </a:r>
            <a:endParaRPr lang="zh-CN" altLang="en-US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2910" y="887730"/>
            <a:ext cx="8263890" cy="5238750"/>
          </a:xfrm>
        </p:spPr>
        <p:txBody>
          <a:bodyPr>
            <a:normAutofit lnSpcReduction="10000"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/>
              <a:t> </a:t>
            </a:r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“人皆有忧惕侧隐之心观察之，是无恻隐、羞恶、辞让、是非四者之心，皆非是人也，乃若禽兽之类也。”</a:t>
            </a:r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 “言苟无此四者，所以皆谓之非人也，乃禽兽之类也。”</a:t>
            </a:r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  “无他，以其人之为人，皆有此四端也，但不推用而行之耳。如能推此四端行之，是为仁义礼智者矣，所谓仁义礼智者即善也。</a:t>
            </a:r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0000" lnSpcReduction="20000"/>
          </a:bodyPr>
          <a:lstStyle/>
          <a:p>
            <a:r>
              <a:rPr lang="zh-CN" altLang="en-US"/>
              <a:t>  </a:t>
            </a: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“凡有四端於我者，知皆扩而充之’至‘不足以事父母’者，孟子又言凡人所以有四端在於我已者，能皆廓而充大之”</a:t>
            </a:r>
            <a:endParaRPr lang="zh-CN" altLang="en-US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“然则人人皆有善矣，故孟子所以言之以此。”</a:t>
            </a:r>
            <a:endParaRPr lang="zh-CN" altLang="en-US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苟能充大之，虽四海之大，亦足保安之也。苟不能充大之，虽己之父母，亦不足以奉事之。故日:苟能充之，足以保四海，苟不充之，不足以事父母。故日:苟能充之，足以保四海，苟不充之。”</a:t>
            </a:r>
            <a:endParaRPr lang="zh-CN" altLang="en-US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634490" y="1600200"/>
            <a:ext cx="7052310" cy="4526280"/>
          </a:xfrm>
        </p:spPr>
        <p:txBody>
          <a:bodyPr/>
          <a:lstStyle/>
          <a:p>
            <a:r>
              <a:rPr lang="zh-CN" altLang="en-US" sz="6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【探讨课文】</a:t>
            </a:r>
            <a:endParaRPr lang="zh-CN" altLang="en-US" sz="60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98" name="Picture 2" descr="C:\Users\Administrator\Desktop\ren\u=4117139208,3992426632&amp;fm=26&amp;gp=0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897966" y="3420745"/>
            <a:ext cx="2112060" cy="3238492"/>
          </a:xfrm>
          <a:prstGeom prst="rect">
            <a:avLst/>
          </a:prstGeom>
          <a:noFill/>
        </p:spPr>
      </p:pic>
    </p:spTree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1、文章逻辑分析</a:t>
            </a:r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zh-CN" altLang="en-US" b="1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人皆有不忍人之心（论点）——行不忍之政</a:t>
            </a:r>
            <a:endParaRPr lang="zh-CN" altLang="en-US" b="1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b="1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仁心（人性）----------仁政（政治）</a:t>
            </a:r>
            <a:endParaRPr lang="zh-CN" altLang="en-US" b="1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b="1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不忍人之心是天生有的----------所以推行仁政是天经地义的</a:t>
            </a:r>
            <a:endParaRPr lang="zh-CN" altLang="en-US" b="1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b="1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孺子将入井（举例论证）——人皆有恻隐之心------扩而充之-------保四海</a:t>
            </a:r>
            <a:endParaRPr lang="zh-CN" altLang="en-US" b="1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b="1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（得出结论）侧隐之心一仁    羞恶之心---义  辞让之心一礼    是非之心一智</a:t>
            </a:r>
            <a:endParaRPr lang="zh-CN" altLang="en-US" b="1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2、盂子的“性善说”和“仁政说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”</a:t>
            </a:r>
            <a:endParaRPr lang="en-US" altLang="zh-CN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1）. 从人性的前提推导政治:人人皆有 “不忍人之心”(性善论)</a:t>
            </a:r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2）.政治思想的中心内容:‘ “施仁政，行王道”、“民为贵，社稷次之，君为轻”-(仁政说)</a:t>
            </a:r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98" name="Picture 2" descr="C:\Users\Administrator\Desktop\ren\u=4117139208,3992426632&amp;fm=26&amp;gp=0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889115" y="4046855"/>
            <a:ext cx="2112010" cy="2620645"/>
          </a:xfrm>
          <a:prstGeom prst="rect">
            <a:avLst/>
          </a:prstGeom>
          <a:noFill/>
        </p:spPr>
      </p:pic>
    </p:spTree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3、疏通文意（主旨）</a:t>
            </a:r>
            <a:endParaRPr lang="zh-CN" altLang="en-US" sz="4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孟子说:“每个人都有怜悯体恤别人的心情。古代圣王 由于怜悯体恤别人的心情，所以才有怜 悯体恤百姓的政治。用怜悯体恤别人的心情，施行 怜悯体恤百姓的政治，治理天下就可以像在手学心里而运转东西一样容易了。</a:t>
            </a:r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4098" name="Picture 2" descr="C:\Users\Administrator\Desktop\ren\u=4117139208,3992426632&amp;fm=26&amp;gp=0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5385435" y="4356735"/>
            <a:ext cx="2112010" cy="2276475"/>
          </a:xfrm>
          <a:prstGeom prst="rect">
            <a:avLst/>
          </a:prstGeom>
          <a:noFill/>
        </p:spPr>
      </p:pic>
    </p:spTree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5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【赏析与品读】</a:t>
            </a:r>
            <a:endParaRPr lang="zh-CN" altLang="en-US" sz="5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4098" name="Picture 2" descr="C:\Users\Administrator\Desktop\ren\u=4117139208,3992426632&amp;fm=26&amp;gp=0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574790" y="3481070"/>
            <a:ext cx="2112010" cy="3049270"/>
          </a:xfrm>
          <a:prstGeom prst="rect">
            <a:avLst/>
          </a:prstGeom>
          <a:noFill/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当代邮票</a:t>
            </a:r>
            <a:endParaRPr lang="zh-CN" altLang="en-US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 descr="C:\Users\Administrator\Desktop\ren\u=1622206096,3421443635&amp;fm=26&amp;gp=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2864287" y="1600200"/>
            <a:ext cx="3415426" cy="4525963"/>
          </a:xfrm>
          <a:prstGeom prst="rect">
            <a:avLst/>
          </a:prstGeom>
          <a:noFill/>
        </p:spPr>
      </p:pic>
    </p:spTree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1、孟子是怎样从人性（人皆有不忍人之心）推到施行仁政的？</a:t>
            </a:r>
            <a:endParaRPr lang="zh-CN" altLang="en-US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0000"/>
          </a:bodyPr>
          <a:lstStyle/>
          <a:p>
            <a:pPr marL="0" indent="0">
              <a:buNone/>
            </a:pPr>
            <a:r>
              <a:rPr lang="zh-CN" altLang="en-US"/>
              <a:t> </a:t>
            </a:r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明确：先王由于怜悯体恤别人的心情，所以才有怜悯体恤百姓的政治。用怜悯体恤别人的心情，施行怜悯体恤百姓的政治，治理天下就可以像在手掌心里面运转东西一样容易了。说每个人都有怜悯体恤别人的心情的原因，是因为，如果今天有人突然看见一个小孩要掉进井里面去了，必然会产生惊惧同情的心理--这不是因为要想去和这孩子的父母拉关系，不是因为要想在乡邻朋友中博取声誉，也不是因为厌恶这孩子的哭叫声才产生这种惊惧同情心理的。由此看来，没有同情心，简直不是人:没有羞耻心，简直不是人:没有谦让心，简直不是人:没有是非心，简直不是人。</a:t>
            </a:r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4098" name="Picture 2" descr="C:\Users\Administrator\Desktop\ren\u=4117139208,3992426632&amp;fm=26&amp;gp=0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7241540" y="4598035"/>
            <a:ext cx="1759585" cy="2069465"/>
          </a:xfrm>
          <a:prstGeom prst="rect">
            <a:avLst/>
          </a:prstGeom>
          <a:noFill/>
        </p:spPr>
      </p:pic>
    </p:spTree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850900"/>
          </a:xfrm>
        </p:spPr>
        <p:txBody>
          <a:bodyPr/>
          <a:lstStyle/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2、这篇论说文的思路是怎样的？</a:t>
            </a:r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88720"/>
            <a:ext cx="8229600" cy="4912360"/>
          </a:xfrm>
        </p:spPr>
        <p:txBody>
          <a:bodyPr>
            <a:normAutofit fontScale="90000" lnSpcReduction="20000"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zh-CN" altLang="en-US" b="1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明确：孟子从人性的前提推导政治，具体说，从人人都有‘不忍人之心” 的仁心推导仁政。由于这种“不忍人之心”是人本身所固有的，所以，仁政也应该是天经地义的。这就是孟子的思路。    </a:t>
            </a:r>
            <a:endParaRPr lang="zh-CN" altLang="en-US" b="1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b="1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孟子的推导仍然是为了推行他那毕生的追求，即“仁政”理想，但他的推导本身似乎没有产生很大影响，倒是他那推导的前提- - -“人 皆有不忍人之心”产生了巨大的影响，尤其是在此基础上所提出的“仁义礼智”都发端于这种“不忍人之心”的看法，更是成了中国古代哲学中“性善论”的理论基础和支柱。</a:t>
            </a:r>
            <a:endParaRPr lang="zh-CN" altLang="en-US" b="1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765175"/>
          </a:xfrm>
        </p:spPr>
        <p:txBody>
          <a:bodyPr>
            <a:normAutofit fontScale="90000"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zh-CN" altLang="en-US" b="1">
                <a:solidFill>
                  <a:schemeClr val="accent4"/>
                </a:solidFill>
                <a:effectLst/>
              </a:rPr>
              <a:t>3、文章中主要使用了什么论证方法</a:t>
            </a:r>
            <a:r>
              <a:rPr lang="zh-CN" altLang="en-US">
                <a:solidFill>
                  <a:schemeClr val="accent4"/>
                </a:solidFill>
              </a:rPr>
              <a:t>？</a:t>
            </a:r>
            <a:endParaRPr lang="zh-CN" altLang="en-US">
              <a:solidFill>
                <a:schemeClr val="accent4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40765"/>
            <a:ext cx="8229600" cy="5085715"/>
          </a:xfrm>
        </p:spPr>
        <p:txBody>
          <a:bodyPr>
            <a:normAutofit fontScale="80000"/>
          </a:bodyPr>
          <a:lstStyle/>
          <a:p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明确：例证： “不忍人之心”，而且还举出了生动的例证论证这种“不忍人之心”是人所固有的。有它，简直就不是人，从这个角度来说，孟子的人性理论的确是“先验论”的，是观唯心主义的。因为他把“仁义礼智”这些社会性质的道德观念说成是人的天性里固有的，与生俱来的，甚至带有生理性的色彩。</a:t>
            </a:r>
            <a:endParaRPr lang="zh-CN" altLang="en-US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比喻论证：</a:t>
            </a:r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还采用了比喻论证的方法，比如：人之有是四端也，犹其有四体也。意思是这四个做人的源头就像人的四肢一样。</a:t>
            </a:r>
            <a:endParaRPr lang="zh-CN" altLang="en-US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还有：凡有四端于我者，知皆扩而充之矣，若火之始然，泉之始达。</a:t>
            </a:r>
            <a:endParaRPr lang="zh-CN" altLang="en-US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4、你怎样看待孟子的“人皆有不忍人之心”？</a:t>
            </a:r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20000"/>
          </a:bodyPr>
          <a:lstStyle/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明确：</a:t>
            </a:r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      孔子曾经说过:“性相近也， 习相远也。”(《论语.阳货》意思是说，人性本来是相近的，只因为教养的不同，便相差很远了。但孔子既没有说相近的人性是什么，是善还是恶，也没有展开论述，而且， 从我们的理解来看，孔子还主要强调的是后天教养的一方面。孟子就不同了，他不仅展开了论述，指出了那相近的人性就是发端仁义礼智的。</a:t>
            </a:r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ransition/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/>
              <a:t> </a:t>
            </a:r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但从另一方面来说，孟子也不是完全否认后天培养的作用。因为他认为“不忍之心”包含四个方面，即“恻隐、羞恶、辞让、是非”之心，简称即为“四心”。而这“四心”只是“仁义礼智”这四种道德范畴的发端，或者说“四端”。 这“四端”就像刚刚燃烧的火或刚刚流出的泉水一样，还需要“扩而充之’才能够发扬光大.不然的话，就会熄灭或枯竭，“扩而充之”也就是后天的培养，也就是“习相远”。</a:t>
            </a:r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ransition/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621030"/>
            <a:ext cx="8229600" cy="5505450"/>
          </a:xfrm>
        </p:spPr>
        <p:txBody>
          <a:bodyPr>
            <a:normAutofit lnSpcReduction="10000"/>
          </a:bodyPr>
          <a:lstStyle/>
          <a:p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所以，从理论基础来说，孟子的确是从天赋性善论(“四心”) 推导出天赋道德论(“四端”)，再推导出“不忍人之政”(仁政)。但从实践来说，他还是重视后天努力(“扩而充之”)的作用的， 而且，撇开关于先验还是后天、唯心还是唯物的抽象讨论，联系到孟子所处的战国时代社会状况来历史地看问题，主张人性本善， 强调天随道德，推行仁爱政治，这些都是具有积极意义的。英实，也不仅限于至子的时代， 就是到任何时代， 强调这些，总比鼓穴人生本恶， 放弃道得，施行暴政要好得多吧！</a:t>
            </a:r>
            <a:endParaRPr lang="zh-CN" altLang="en-US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/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7510" y="568960"/>
            <a:ext cx="8605520" cy="5557520"/>
          </a:xfrm>
        </p:spPr>
        <p:txBody>
          <a:bodyPr>
            <a:normAutofit lnSpcReduction="20000"/>
          </a:bodyPr>
          <a:lstStyle/>
          <a:p>
            <a:r>
              <a:rPr lang="zh-CN" altLang="en-US" sz="6600">
                <a:solidFill>
                  <a:schemeClr val="accent4"/>
                </a:solidFill>
                <a:effectLst/>
              </a:rPr>
              <a:t>【艺术特色:】</a:t>
            </a:r>
            <a:endParaRPr lang="zh-CN" altLang="en-US" sz="6600">
              <a:solidFill>
                <a:schemeClr val="accent4"/>
              </a:solidFill>
              <a:effectLst/>
            </a:endParaRPr>
          </a:p>
          <a:p>
            <a:r>
              <a:rPr lang="zh-CN" altLang="en-US" sz="5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1.语言节奏明快、气势磅礴、富有感染力。</a:t>
            </a:r>
            <a:endParaRPr lang="zh-CN" altLang="en-US" sz="54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r>
              <a:rPr lang="zh-CN" altLang="en-US" sz="5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2.长于譬喻、排比、对比、假设等艺术手法。。</a:t>
            </a:r>
            <a:endParaRPr lang="zh-CN" altLang="en-US" sz="54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/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1.语言节奏明快、气势磅礴、富有感染力。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《人皆有不忍人之心》全文299字，却鲜明地论说了人性与仁政之间的关系，语言简练，节奏明快，既有鲜明的观点，又进行了有力的论述，采用了比喻论证、举例论证等方法；特别是排比句式的运用更加使得语言气势磅礴，加大了说理的力度。</a:t>
            </a:r>
            <a:endParaRPr lang="zh-CN" altLang="en-US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/>
  <p:timing/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zh-CN" altLang="en-US">
                <a:sym typeface="+mn-ea"/>
              </a:rPr>
            </a:b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2.长于譬喻、排比、对比、假设等艺术手法。</a:t>
            </a:r>
            <a:br>
              <a:rPr lang="zh-CN" altLang="en-US"/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多种艺术手法的综合运用使得这篇论说文说理更加有力。</a:t>
            </a:r>
            <a:endParaRPr lang="zh-CN" altLang="en-US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譬喻的句子使得说理更加生动形象，如：人之有是四端也，犹其有四体也。强调了“四端”就像人的四肢一样重要，所以做不到就是“非人也”</a:t>
            </a:r>
            <a:endParaRPr lang="zh-CN" altLang="en-US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。</a:t>
            </a:r>
            <a:endParaRPr lang="zh-CN" altLang="en-US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/>
  <p:timing/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排比句：</a:t>
            </a:r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无恻隐之心，非人也；无羞恶之心，非人也；无辞让之心，非人也；无是非之心，非人也。</a:t>
            </a:r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羞恶之心，义之端也；辞让之心，礼之端也；是非之心，智之端也。</a:t>
            </a:r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857224" y="785794"/>
            <a:ext cx="7000924" cy="529375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3200" b="1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【</a:t>
            </a:r>
            <a:r>
              <a:rPr kumimoji="0" lang="zh-CN" sz="3200" b="1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教学目标</a:t>
            </a:r>
            <a:r>
              <a:rPr kumimoji="0" lang="zh-CN" altLang="zh-CN" sz="3200" b="1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】</a:t>
            </a:r>
            <a:endParaRPr kumimoji="0" lang="en-US" altLang="zh-CN" sz="3200" b="1" i="0" u="none" strike="noStrike" cap="none" normalizeH="0" baseline="0" smtClean="0">
              <a:ln>
                <a:noFill/>
              </a:ln>
              <a:solidFill>
                <a:srgbClr val="3333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zh-CN" sz="3200" b="1" smtClean="0">
              <a:solidFill>
                <a:srgbClr val="3333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3200" b="1" i="0" u="none" strike="noStrike" cap="none" normalizeH="0" baseline="0" smtClean="0">
              <a:ln>
                <a:noFill/>
              </a:ln>
              <a:solidFill>
                <a:srgbClr val="3333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zh-CN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宋体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kumimoji="0" lang="zh-CN" sz="320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了解作者以及作品常识；、</a:t>
            </a:r>
            <a:endParaRPr kumimoji="0" lang="zh-CN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宋体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kumimoji="0" lang="zh-CN" sz="3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落实文言基础知识，疏通文意，把握文章内容。</a:t>
            </a:r>
            <a:endParaRPr kumimoji="0" lang="zh-CN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宋体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kumimoji="0" lang="zh-CN" sz="3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了解孟子的思想主张</a:t>
            </a:r>
            <a:r>
              <a:rPr kumimoji="0" lang="en-US" altLang="zh-CN" sz="3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3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性善论和仁政论。</a:t>
            </a:r>
            <a:endParaRPr kumimoji="0" lang="zh-CN" altLang="en-US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宋体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kumimoji="0" lang="zh-CN" altLang="en-US" sz="3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分析本文的论证思路，并探究孟子的这些论断是否有充分的合理性。</a:t>
            </a:r>
            <a:endParaRPr kumimoji="0" lang="zh-CN" altLang="en-US" sz="6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宋体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36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对比：有是四端而自谓不能者，自贼者也；谓其君不能者，贼其君者也。</a:t>
            </a:r>
            <a:endParaRPr lang="zh-CN" altLang="en-US" sz="36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  <a:p>
            <a:r>
              <a:rPr lang="zh-CN" altLang="en-US" sz="36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凡有四端于我者，知皆扩而充之矣，若火之始然，泉之始达。苟能充之，足以保四海；苟不充之，不足以事父母。</a:t>
            </a:r>
            <a:endParaRPr lang="zh-CN" altLang="en-US" sz="36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/>
  <p:timing/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四端</a:t>
            </a:r>
            <a:endParaRPr lang="zh-CN" altLang="en-US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146" name="Picture 2" descr="C:\Users\Administrator\Desktop\ren\u=3535706360,4147524278&amp;fm=26&amp;gp=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1547495" y="1668145"/>
            <a:ext cx="5629275" cy="4051935"/>
          </a:xfrm>
          <a:prstGeom prst="rect">
            <a:avLst/>
          </a:prstGeom>
          <a:noFill/>
        </p:spPr>
      </p:pic>
    </p:spTree>
  </p:cSld>
  <p:clrMapOvr>
    <a:masterClrMapping/>
  </p:clrMapOvr>
  <p:transition/>
  <p:timing/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 orient="vert"/>
          </p:nvPr>
        </p:nvSpPr>
        <p:spPr>
          <a:xfrm>
            <a:off x="5721350" y="681355"/>
            <a:ext cx="1297305" cy="4152900"/>
          </a:xfrm>
          <a:ln>
            <a:solidFill>
              <a:schemeClr val="bg1"/>
            </a:solidFill>
            <a:miter lim="800000"/>
          </a:ln>
        </p:spPr>
        <p:txBody>
          <a:bodyPr/>
          <a:lstStyle/>
          <a:p>
            <a:r>
              <a:rPr lang="zh-CN" altLang="en-US" b="1">
                <a:solidFill>
                  <a:srgbClr val="FF0066"/>
                </a:solidFill>
              </a:rPr>
              <a:t>仁义礼智</a:t>
            </a:r>
            <a:endParaRPr lang="zh-CN" altLang="en-US" b="1">
              <a:solidFill>
                <a:srgbClr val="FF0066"/>
              </a:solidFill>
            </a:endParaRPr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orient="vert" idx="1"/>
          </p:nvPr>
        </p:nvSpPr>
        <p:spPr>
          <a:xfrm>
            <a:off x="423545" y="1223010"/>
            <a:ext cx="5018088" cy="4627563"/>
          </a:xfrm>
        </p:spPr>
        <p:txBody>
          <a:bodyPr/>
          <a:lstStyle/>
          <a:p>
            <a:pPr>
              <a:lnSpc>
                <a:spcPts val="5100"/>
              </a:lnSpc>
            </a:pPr>
            <a:r>
              <a:rPr lang="zh-CN" altLang="en-US" b="1" smtClean="0"/>
              <a:t>恻隐之心，仁</a:t>
            </a:r>
            <a:r>
              <a:rPr lang="zh-CN" altLang="en-US" b="1"/>
              <a:t>也</a:t>
            </a:r>
            <a:endParaRPr lang="zh-CN" altLang="en-US" b="1"/>
          </a:p>
          <a:p>
            <a:pPr>
              <a:lnSpc>
                <a:spcPts val="5100"/>
              </a:lnSpc>
            </a:pPr>
            <a:r>
              <a:rPr lang="zh-CN" altLang="en-US" b="1"/>
              <a:t>羞恶之</a:t>
            </a:r>
            <a:r>
              <a:rPr lang="zh-CN" altLang="en-US" b="1" smtClean="0"/>
              <a:t>心，义</a:t>
            </a:r>
            <a:r>
              <a:rPr lang="zh-CN" altLang="en-US" b="1"/>
              <a:t>也</a:t>
            </a:r>
            <a:endParaRPr lang="zh-CN" altLang="en-US" b="1"/>
          </a:p>
          <a:p>
            <a:pPr>
              <a:lnSpc>
                <a:spcPts val="5100"/>
              </a:lnSpc>
            </a:pPr>
            <a:r>
              <a:rPr lang="zh-CN" altLang="en-US" b="1"/>
              <a:t>恭敬之</a:t>
            </a:r>
            <a:r>
              <a:rPr lang="zh-CN" altLang="en-US" b="1" smtClean="0"/>
              <a:t>心，礼</a:t>
            </a:r>
            <a:r>
              <a:rPr lang="zh-CN" altLang="en-US" b="1"/>
              <a:t>也</a:t>
            </a:r>
            <a:endParaRPr lang="zh-CN" altLang="en-US" b="1"/>
          </a:p>
          <a:p>
            <a:pPr>
              <a:lnSpc>
                <a:spcPts val="5100"/>
              </a:lnSpc>
            </a:pPr>
            <a:r>
              <a:rPr lang="zh-CN" altLang="en-US" b="1"/>
              <a:t>是非之</a:t>
            </a:r>
            <a:r>
              <a:rPr lang="zh-CN" altLang="en-US" b="1" smtClean="0"/>
              <a:t>心，智</a:t>
            </a:r>
            <a:r>
              <a:rPr lang="zh-CN" altLang="en-US" b="1"/>
              <a:t>也</a:t>
            </a:r>
            <a:endParaRPr lang="zh-CN" altLang="en-US" b="1"/>
          </a:p>
          <a:p>
            <a:pPr>
              <a:buFontTx/>
              <a:buNone/>
            </a:pPr>
            <a:endParaRPr lang="zh-CN" altLang="en-US" b="1"/>
          </a:p>
          <a:p>
            <a:pPr>
              <a:buFontTx/>
              <a:buNone/>
            </a:pPr>
            <a:r>
              <a:rPr lang="zh-CN" altLang="en-US" b="1"/>
              <a:t>    </a:t>
            </a:r>
            <a:r>
              <a:rPr lang="en-US" altLang="zh-CN" b="1">
                <a:latin typeface="Calibri"/>
              </a:rPr>
              <a:t>——</a:t>
            </a:r>
            <a:r>
              <a:rPr lang="en-US" altLang="zh-CN" b="1"/>
              <a:t>《</a:t>
            </a:r>
            <a:r>
              <a:rPr lang="zh-CN" altLang="en-US" b="1"/>
              <a:t>孟子</a:t>
            </a:r>
            <a:r>
              <a:rPr lang="en-US" altLang="zh-CN" b="1">
                <a:latin typeface="Calibri"/>
                <a:sym typeface="宋体" panose="02010600030101010101" pitchFamily="2" charset="-122"/>
              </a:rPr>
              <a:t>·</a:t>
            </a:r>
            <a:r>
              <a:rPr lang="zh-CN" altLang="en-US" b="1"/>
              <a:t>告子</a:t>
            </a:r>
            <a:r>
              <a:rPr lang="en-US" altLang="zh-CN" b="1"/>
              <a:t>》</a:t>
            </a:r>
            <a:endParaRPr lang="en-US" altLang="zh-CN" b="1"/>
          </a:p>
          <a:p>
            <a:pPr algn="ctr">
              <a:buFontTx/>
              <a:buNone/>
            </a:pPr>
            <a:endParaRPr lang="zh-CN" altLang="en-US" b="1"/>
          </a:p>
        </p:txBody>
      </p:sp>
      <p:pic>
        <p:nvPicPr>
          <p:cNvPr id="62468" name="Picture 6" descr="logo3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70638"/>
            <a:ext cx="1447800" cy="427037"/>
          </a:xfrm>
          <a:noFill/>
        </p:spPr>
      </p:pic>
    </p:spTree>
  </p:cSld>
  <p:clrMapOvr>
    <a:masterClrMapping/>
  </p:clrMapOvr>
  <p:transition/>
  <p:timing/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122" name="Picture 2" descr="C:\Users\Administrator\Desktop\ren\u=2849092656,223108743&amp;fm=26&amp;gp=0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143108" y="2071678"/>
            <a:ext cx="4762500" cy="3571875"/>
          </a:xfrm>
          <a:prstGeom prst="rect">
            <a:avLst/>
          </a:prstGeom>
          <a:noFill/>
        </p:spPr>
      </p:pic>
    </p:spTree>
  </p:cSld>
  <p:clrMapOvr>
    <a:masterClrMapping/>
  </p:clrMapOvr>
  <p:transition/>
  <p:timing/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名言</a:t>
            </a:r>
            <a:endParaRPr lang="zh-CN" altLang="en-US"/>
          </a:p>
        </p:txBody>
      </p:sp>
      <p:pic>
        <p:nvPicPr>
          <p:cNvPr id="7170" name="Picture 2" descr="C:\Users\Administrator\Desktop\ren\u=3405370134,3595243981&amp;fm=26&amp;gp=0.jp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 bwMode="auto">
          <a:xfrm>
            <a:off x="125095" y="2904490"/>
            <a:ext cx="6515735" cy="3162300"/>
          </a:xfrm>
          <a:prstGeom prst="rect">
            <a:avLst/>
          </a:prstGeom>
          <a:noFill/>
        </p:spPr>
      </p:pic>
    </p:spTree>
  </p:cSld>
  <p:clrMapOvr>
    <a:masterClrMapping/>
  </p:clrMapOvr>
  <p:transition/>
  <p:timing/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746" name="WordArt 2"/>
          <p:cNvSpPr>
            <a:spLocks noChangeArrowheads="1" noChangeShapeType="1" noTextEdit="1"/>
          </p:cNvSpPr>
          <p:nvPr/>
        </p:nvSpPr>
        <p:spPr bwMode="auto">
          <a:xfrm>
            <a:off x="3203575" y="549275"/>
            <a:ext cx="3962400" cy="8382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solidFill>
                  <a:srgbClr val="0000FF"/>
                </a:solidFill>
                <a:effectLst>
                  <a:outerShdw dist="35921" dir="2700000" algn="ctr" rotWithShape="0">
                    <a:srgbClr val="C0C0C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孟子名言</a:t>
            </a:r>
            <a:endParaRPr lang="zh-CN" altLang="en-US" sz="3600" b="1" kern="10">
              <a:solidFill>
                <a:srgbClr val="0000FF"/>
              </a:solidFill>
              <a:effectLst>
                <a:outerShdw dist="35921" dir="2700000" algn="ctr" rotWithShape="0">
                  <a:srgbClr val="C0C0C0"/>
                </a:outerShdw>
              </a:effectLst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838200" y="1828800"/>
            <a:ext cx="7924800" cy="500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50000"/>
              </a:spcBef>
            </a:pPr>
            <a:r>
              <a:rPr lang="en-US" altLang="zh-CN" sz="2800" b="1"/>
              <a:t>1</a:t>
            </a:r>
            <a:r>
              <a:rPr lang="zh-CN" altLang="en-US" sz="2800" b="1"/>
              <a:t>、 故天将降大任于是人也，必先苦其心志，劳其筋骨，饿其体肤，空乏其身，行拂乱其所为，所以动心忍性，曾益其所不能。 </a:t>
            </a:r>
            <a:endParaRPr lang="zh-CN" altLang="en-US" sz="2800" b="1"/>
          </a:p>
          <a:p>
            <a:pPr algn="just">
              <a:spcBef>
                <a:spcPct val="50000"/>
              </a:spcBef>
            </a:pPr>
            <a:r>
              <a:rPr lang="en-US" altLang="zh-CN" sz="2800" b="1"/>
              <a:t>2</a:t>
            </a:r>
            <a:r>
              <a:rPr lang="zh-CN" altLang="en-US" sz="2800" b="1"/>
              <a:t>、 穷则独善其身，达则兼济天下。 </a:t>
            </a:r>
            <a:endParaRPr lang="zh-CN" altLang="en-US" sz="2800" b="1"/>
          </a:p>
          <a:p>
            <a:pPr algn="just">
              <a:spcBef>
                <a:spcPct val="50000"/>
              </a:spcBef>
            </a:pPr>
            <a:r>
              <a:rPr lang="en-US" altLang="zh-CN" sz="2800" b="1"/>
              <a:t>3</a:t>
            </a:r>
            <a:r>
              <a:rPr lang="zh-CN" altLang="en-US" sz="2800" b="1"/>
              <a:t>、 老吾老，以及人之老，幼吾幼，以及人之幼。 </a:t>
            </a:r>
            <a:endParaRPr lang="zh-CN" altLang="en-US" sz="2800" b="1"/>
          </a:p>
          <a:p>
            <a:pPr algn="just">
              <a:spcBef>
                <a:spcPct val="50000"/>
              </a:spcBef>
            </a:pPr>
            <a:r>
              <a:rPr lang="en-US" altLang="zh-CN" sz="2800" b="1"/>
              <a:t>4</a:t>
            </a:r>
            <a:r>
              <a:rPr lang="zh-CN" altLang="en-US" sz="2800" b="1"/>
              <a:t>、 天时不如地利，地利不如人和。 </a:t>
            </a:r>
            <a:endParaRPr lang="zh-CN" altLang="en-US" sz="2800" b="1"/>
          </a:p>
          <a:p>
            <a:pPr algn="just">
              <a:spcBef>
                <a:spcPct val="50000"/>
              </a:spcBef>
            </a:pPr>
            <a:r>
              <a:rPr lang="en-US" altLang="zh-CN" sz="2800" b="1"/>
              <a:t>5</a:t>
            </a:r>
            <a:r>
              <a:rPr lang="zh-CN" altLang="en-US" sz="2800" b="1"/>
              <a:t>、 得道者多助，失道者寡助。 </a:t>
            </a:r>
            <a:endParaRPr lang="zh-CN" altLang="en-US" sz="2800" b="1"/>
          </a:p>
          <a:p>
            <a:pPr>
              <a:spcBef>
                <a:spcPct val="50000"/>
              </a:spcBef>
            </a:pPr>
            <a:endParaRPr lang="en-US" altLang="zh-CN" sz="2800" b="1"/>
          </a:p>
        </p:txBody>
      </p:sp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323850" y="476250"/>
            <a:ext cx="1655763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FF0000"/>
                </a:solidFill>
              </a:rPr>
              <a:t>积累</a:t>
            </a:r>
            <a:endParaRPr lang="zh-CN" altLang="en-US" sz="4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/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6702425" y="1351280"/>
            <a:ext cx="1797050" cy="11988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endParaRPr lang="zh-CN" altLang="zh-CN" sz="72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39090" y="906145"/>
            <a:ext cx="7975600" cy="2553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40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PingFang SC" charset="0"/>
                <a:ea typeface="宋体" panose="02010600030101010101" pitchFamily="2" charset="-122"/>
              </a:rPr>
              <a:t>【作业】</a:t>
            </a:r>
            <a:r>
              <a:rPr lang="zh-CN" sz="40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ea typeface="微软雅黑" panose="020b0503020204020204" pitchFamily="34" charset="-122"/>
              </a:rPr>
              <a:t>1、</a:t>
            </a:r>
            <a:r>
              <a:rPr lang="zh-CN" sz="40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PingFang SC" charset="0"/>
                <a:ea typeface="宋体" panose="02010600030101010101" pitchFamily="2" charset="-122"/>
              </a:rPr>
              <a:t>阅读《孟子》其他文章，体会其思想；</a:t>
            </a:r>
            <a:r>
              <a:rPr lang="zh-CN" sz="40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ea typeface="微软雅黑" panose="020b0503020204020204" pitchFamily="34" charset="-122"/>
              </a:rPr>
              <a:t>2、</a:t>
            </a:r>
            <a:r>
              <a:rPr lang="zh-CN" sz="40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PingFang SC" charset="0"/>
                <a:ea typeface="宋体" panose="02010600030101010101" pitchFamily="2" charset="-122"/>
              </a:rPr>
              <a:t>背诵课文。</a:t>
            </a:r>
            <a:r>
              <a:rPr lang="zh-CN" sz="40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PingFang SC" charset="0"/>
                <a:ea typeface="宋体" panose="02010600030101010101" pitchFamily="2" charset="-122"/>
              </a:rPr>
              <a:t>
</a:t>
            </a:r>
            <a:endParaRPr lang="zh-CN" altLang="en-US" sz="40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PingFang SC" charset="0"/>
              <a:ea typeface="宋体" pitchFamily="2" charset="-122"/>
            </a:endParaRPr>
          </a:p>
        </p:txBody>
      </p:sp>
      <p:pic>
        <p:nvPicPr>
          <p:cNvPr id="101" name="New picture" hidden="1"/>
          <p:cNvPicPr/>
          <p:nvPr/>
        </p:nvPicPr>
        <p:blipFill>
          <a:blip r:embed="rId2"/>
          <a:stretch>
            <a:fillRect/>
          </a:stretch>
        </p:blipFill>
        <p:spPr>
          <a:xfrm>
            <a:off x="10414000" y="11518900"/>
            <a:ext cx="279400" cy="3810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1928794" y="1472862"/>
            <a:ext cx="6143668" cy="35394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教学重点：</a:t>
            </a:r>
            <a:endParaRPr kumimoji="0" lang="zh-CN" sz="1600" b="1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宋体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翻译课文，并总结文言常识；</a:t>
            </a:r>
            <a:endParaRPr kumimoji="0" lang="zh-CN" sz="16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宋体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理解孟子所传达出来的思想情感；</a:t>
            </a:r>
            <a:endParaRPr kumimoji="0" lang="zh-CN" sz="16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800" b="1" i="0" u="none" strike="noStrike" cap="none" normalizeH="0" baseline="0" smtClean="0">
              <a:ln>
                <a:noFill/>
              </a:ln>
              <a:solidFill>
                <a:srgbClr val="3333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教学难点：</a:t>
            </a:r>
            <a:endParaRPr kumimoji="0" lang="zh-CN" sz="1600" b="1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对主题的理解，探究孟子的论断是否正确。</a:t>
            </a:r>
            <a:endParaRPr kumimoji="0" lang="zh-CN" sz="16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背诵课文。</a:t>
            </a:r>
            <a:endParaRPr kumimoji="0" lang="zh-CN" sz="5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宋体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5842" name="矩形 1"/>
          <p:cNvSpPr>
            <a:spLocks noChangeArrowheads="1"/>
          </p:cNvSpPr>
          <p:nvPr/>
        </p:nvSpPr>
        <p:spPr bwMode="auto">
          <a:xfrm>
            <a:off x="4500563" y="260350"/>
            <a:ext cx="3455987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4000" b="1">
                <a:solidFill>
                  <a:srgbClr val="FF0000"/>
                </a:solidFill>
                <a:latin typeface="Comic Sans MS" panose="030f0702030302020204" pitchFamily="66" charset="0"/>
              </a:rPr>
              <a:t>作者知多少</a:t>
            </a:r>
            <a:endParaRPr lang="zh-CN" altLang="en-US" sz="4000" b="1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5843" name="矩形 2"/>
          <p:cNvSpPr>
            <a:spLocks noChangeArrowheads="1"/>
          </p:cNvSpPr>
          <p:nvPr/>
        </p:nvSpPr>
        <p:spPr bwMode="auto">
          <a:xfrm>
            <a:off x="4429124" y="1142984"/>
            <a:ext cx="4170362" cy="4789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latin typeface="方正行楷繁体" pitchFamily="1" charset="-122"/>
                <a:ea typeface="方正行楷繁体" pitchFamily="1" charset="-122"/>
              </a:rPr>
              <a:t>    </a:t>
            </a:r>
            <a:r>
              <a:rPr lang="zh-CN" altLang="en-US" sz="2800" b="1">
                <a:latin typeface="方正行楷繁体" pitchFamily="1" charset="-122"/>
                <a:ea typeface="方正行楷繁体" pitchFamily="1" charset="-122"/>
              </a:rPr>
              <a:t>孟子（前</a:t>
            </a:r>
            <a:r>
              <a:rPr lang="en-US" altLang="zh-CN" sz="2800" b="1">
                <a:latin typeface="方正行楷繁体" pitchFamily="1" charset="-122"/>
                <a:ea typeface="方正行楷繁体" pitchFamily="1" charset="-122"/>
              </a:rPr>
              <a:t>372</a:t>
            </a:r>
            <a:r>
              <a:rPr lang="zh-CN" altLang="en-US" sz="2800" b="1">
                <a:latin typeface="方正行楷繁体" pitchFamily="1" charset="-122"/>
                <a:ea typeface="方正行楷繁体" pitchFamily="1" charset="-122"/>
              </a:rPr>
              <a:t>年－前</a:t>
            </a:r>
            <a:r>
              <a:rPr lang="en-US" altLang="zh-CN" sz="2800" b="1">
                <a:latin typeface="方正行楷繁体" pitchFamily="1" charset="-122"/>
                <a:ea typeface="方正行楷繁体" pitchFamily="1" charset="-122"/>
              </a:rPr>
              <a:t>289</a:t>
            </a:r>
            <a:r>
              <a:rPr lang="zh-CN" altLang="en-US" sz="2800" b="1">
                <a:latin typeface="方正行楷繁体" pitchFamily="1" charset="-122"/>
                <a:ea typeface="方正行楷繁体" pitchFamily="1" charset="-122"/>
              </a:rPr>
              <a:t>年），名</a:t>
            </a:r>
            <a:r>
              <a:rPr lang="zh-CN" altLang="en-US" sz="2800" b="1">
                <a:solidFill>
                  <a:srgbClr val="FF0066"/>
                </a:solidFill>
                <a:latin typeface="方正行楷繁体" pitchFamily="1" charset="-122"/>
                <a:ea typeface="方正行楷繁体" pitchFamily="1" charset="-122"/>
              </a:rPr>
              <a:t>轲</a:t>
            </a:r>
            <a:r>
              <a:rPr lang="zh-CN" altLang="en-US" sz="2800" b="1">
                <a:latin typeface="方正行楷繁体" pitchFamily="1" charset="-122"/>
                <a:ea typeface="方正行楷繁体" pitchFamily="1" charset="-122"/>
              </a:rPr>
              <a:t>，字</a:t>
            </a:r>
            <a:r>
              <a:rPr lang="zh-CN" altLang="en-US" sz="2800" b="1">
                <a:solidFill>
                  <a:srgbClr val="FF0066"/>
                </a:solidFill>
                <a:latin typeface="方正行楷繁体" pitchFamily="1" charset="-122"/>
                <a:ea typeface="方正行楷繁体" pitchFamily="1" charset="-122"/>
              </a:rPr>
              <a:t>子舆</a:t>
            </a:r>
            <a:r>
              <a:rPr lang="zh-CN" altLang="en-US" sz="2800" b="1">
                <a:latin typeface="方正行楷繁体" pitchFamily="1" charset="-122"/>
                <a:ea typeface="方正行楷繁体" pitchFamily="1" charset="-122"/>
              </a:rPr>
              <a:t>。</a:t>
            </a:r>
            <a:r>
              <a:rPr lang="zh-CN" altLang="en-US" sz="2800" b="1">
                <a:solidFill>
                  <a:srgbClr val="FF0066"/>
                </a:solidFill>
                <a:latin typeface="方正行楷繁体" pitchFamily="1" charset="-122"/>
                <a:ea typeface="方正行楷繁体" pitchFamily="1" charset="-122"/>
              </a:rPr>
              <a:t>战国</a:t>
            </a:r>
            <a:r>
              <a:rPr lang="zh-CN" altLang="en-US" sz="2800" b="1">
                <a:latin typeface="方正行楷繁体" pitchFamily="1" charset="-122"/>
                <a:ea typeface="方正行楷繁体" pitchFamily="1" charset="-122"/>
              </a:rPr>
              <a:t>时期邹国人。中国古代著名</a:t>
            </a:r>
            <a:r>
              <a:rPr lang="zh-CN" altLang="en-US" sz="2800" b="1">
                <a:solidFill>
                  <a:srgbClr val="FF0066"/>
                </a:solidFill>
                <a:latin typeface="方正行楷繁体" pitchFamily="1" charset="-122"/>
                <a:ea typeface="方正行楷繁体" pitchFamily="1" charset="-122"/>
              </a:rPr>
              <a:t>思想家</a:t>
            </a:r>
            <a:r>
              <a:rPr lang="zh-CN" altLang="en-US" sz="2800" b="1">
                <a:latin typeface="方正行楷繁体" pitchFamily="1" charset="-122"/>
                <a:ea typeface="方正行楷繁体" pitchFamily="1" charset="-122"/>
              </a:rPr>
              <a:t>、</a:t>
            </a:r>
            <a:r>
              <a:rPr lang="zh-CN" altLang="en-US" sz="2800" b="1">
                <a:solidFill>
                  <a:srgbClr val="FF0066"/>
                </a:solidFill>
                <a:latin typeface="方正行楷繁体" pitchFamily="1" charset="-122"/>
                <a:ea typeface="方正行楷繁体" pitchFamily="1" charset="-122"/>
              </a:rPr>
              <a:t>教育家，</a:t>
            </a:r>
            <a:r>
              <a:rPr lang="zh-CN" altLang="en-US" sz="2800" b="1">
                <a:latin typeface="方正行楷繁体" pitchFamily="1" charset="-122"/>
                <a:ea typeface="方正行楷繁体" pitchFamily="1" charset="-122"/>
              </a:rPr>
              <a:t>战国时期</a:t>
            </a:r>
            <a:r>
              <a:rPr lang="zh-CN" altLang="en-US" sz="2800" b="1">
                <a:solidFill>
                  <a:srgbClr val="FF0066"/>
                </a:solidFill>
                <a:latin typeface="方正行楷繁体" pitchFamily="1" charset="-122"/>
                <a:ea typeface="方正行楷繁体" pitchFamily="1" charset="-122"/>
              </a:rPr>
              <a:t>儒家</a:t>
            </a:r>
            <a:r>
              <a:rPr lang="zh-CN" altLang="en-US" sz="2800" b="1">
                <a:latin typeface="方正行楷繁体" pitchFamily="1" charset="-122"/>
                <a:ea typeface="方正行楷繁体" pitchFamily="1" charset="-122"/>
              </a:rPr>
              <a:t>代表人物。著有</a:t>
            </a:r>
            <a:r>
              <a:rPr lang="en-US" altLang="zh-CN" sz="2800" b="1">
                <a:solidFill>
                  <a:srgbClr val="FF0066"/>
                </a:solidFill>
                <a:latin typeface="方正行楷繁体" pitchFamily="1" charset="-122"/>
                <a:ea typeface="方正行楷繁体" pitchFamily="1" charset="-122"/>
              </a:rPr>
              <a:t>《</a:t>
            </a:r>
            <a:r>
              <a:rPr lang="zh-CN" altLang="en-US" sz="2800" b="1">
                <a:solidFill>
                  <a:srgbClr val="FF0066"/>
                </a:solidFill>
                <a:latin typeface="方正行楷繁体" pitchFamily="1" charset="-122"/>
                <a:ea typeface="方正行楷繁体" pitchFamily="1" charset="-122"/>
              </a:rPr>
              <a:t>孟子</a:t>
            </a:r>
            <a:r>
              <a:rPr lang="en-US" altLang="zh-CN" sz="2800" b="1">
                <a:solidFill>
                  <a:srgbClr val="FF0066"/>
                </a:solidFill>
                <a:latin typeface="方正行楷繁体" pitchFamily="1" charset="-122"/>
                <a:ea typeface="方正行楷繁体" pitchFamily="1" charset="-122"/>
              </a:rPr>
              <a:t>》</a:t>
            </a:r>
            <a:r>
              <a:rPr lang="zh-CN" altLang="en-US" sz="2800" b="1">
                <a:latin typeface="方正行楷繁体" pitchFamily="1" charset="-122"/>
                <a:ea typeface="方正行楷繁体" pitchFamily="1" charset="-122"/>
              </a:rPr>
              <a:t>一书。孟子继承并发扬了孔子的思想，成为仅次于孔子的一代</a:t>
            </a:r>
            <a:r>
              <a:rPr lang="zh-CN" altLang="en-US" sz="2800" b="1">
                <a:solidFill>
                  <a:srgbClr val="FF0066"/>
                </a:solidFill>
                <a:latin typeface="方正行楷繁体" pitchFamily="1" charset="-122"/>
                <a:ea typeface="方正行楷繁体" pitchFamily="1" charset="-122"/>
              </a:rPr>
              <a:t>儒家宗师</a:t>
            </a:r>
            <a:r>
              <a:rPr lang="zh-CN" altLang="en-US" sz="2800" b="1">
                <a:latin typeface="方正行楷繁体" pitchFamily="1" charset="-122"/>
                <a:ea typeface="方正行楷繁体" pitchFamily="1" charset="-122"/>
              </a:rPr>
              <a:t>，有“</a:t>
            </a:r>
            <a:r>
              <a:rPr lang="zh-CN" altLang="en-US" sz="2800" b="1">
                <a:solidFill>
                  <a:srgbClr val="FF0066"/>
                </a:solidFill>
                <a:latin typeface="方正行楷繁体" pitchFamily="1" charset="-122"/>
                <a:ea typeface="方正行楷繁体" pitchFamily="1" charset="-122"/>
              </a:rPr>
              <a:t>亚圣”</a:t>
            </a:r>
            <a:r>
              <a:rPr lang="zh-CN" altLang="en-US" sz="2800" b="1">
                <a:latin typeface="方正行楷繁体" pitchFamily="1" charset="-122"/>
                <a:ea typeface="方正行楷繁体" pitchFamily="1" charset="-122"/>
              </a:rPr>
              <a:t>之称，与孔子合称为</a:t>
            </a:r>
            <a:r>
              <a:rPr lang="zh-CN" altLang="en-US" sz="2800" b="1">
                <a:solidFill>
                  <a:srgbClr val="FF0066"/>
                </a:solidFill>
                <a:latin typeface="方正行楷繁体" pitchFamily="1" charset="-122"/>
                <a:ea typeface="方正行楷繁体" pitchFamily="1" charset="-122"/>
              </a:rPr>
              <a:t>“孔孟”</a:t>
            </a:r>
            <a:r>
              <a:rPr lang="zh-CN" altLang="en-US" sz="2800" b="1">
                <a:latin typeface="方正行楷繁体" pitchFamily="1" charset="-122"/>
                <a:ea typeface="方正行楷繁体" pitchFamily="1" charset="-122"/>
              </a:rPr>
              <a:t>。</a:t>
            </a:r>
            <a:endParaRPr lang="zh-CN" altLang="en-US" sz="2800" b="1">
              <a:latin typeface="方正行楷繁体" pitchFamily="1" charset="-122"/>
              <a:ea typeface="方正行楷繁体" pitchFamily="1" charset="-122"/>
            </a:endParaRPr>
          </a:p>
        </p:txBody>
      </p:sp>
      <p:pic>
        <p:nvPicPr>
          <p:cNvPr id="35844" name="Picture 4" descr="01300000202701123211953307381[1]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42976" y="2643182"/>
            <a:ext cx="2143140" cy="36607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/>
      <p:bldP spid="3584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2" name="Text Box 2"/>
          <p:cNvSpPr txBox="1">
            <a:spLocks noChangeArrowheads="1"/>
          </p:cNvSpPr>
          <p:nvPr/>
        </p:nvSpPr>
        <p:spPr bwMode="auto">
          <a:xfrm>
            <a:off x="107950" y="20638"/>
            <a:ext cx="2222500" cy="7016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40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作品简介</a:t>
            </a:r>
            <a:endParaRPr lang="zh-CN" altLang="en-US" sz="4000" b="1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5364" name="Text Box 5"/>
          <p:cNvSpPr txBox="1">
            <a:spLocks noChangeArrowheads="1"/>
          </p:cNvSpPr>
          <p:nvPr/>
        </p:nvSpPr>
        <p:spPr bwMode="auto">
          <a:xfrm>
            <a:off x="2484438" y="304800"/>
            <a:ext cx="6119812" cy="563245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孟子</a:t>
            </a: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是记载孟子及其学生言行的一部书，也是儒家重要经典之一。</a:t>
            </a:r>
            <a:endParaRPr lang="zh-CN" altLang="en-US" sz="4000" b="1">
              <a:latin typeface="黑体" pitchFamily="49" charset="-122"/>
              <a:ea typeface="黑体" pitchFamily="49" charset="-122"/>
            </a:endParaRPr>
          </a:p>
          <a:p>
            <a:pPr eaLnBrk="1" hangingPunct="1">
              <a:defRPr/>
            </a:pP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孟子</a:t>
            </a: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是以</a:t>
            </a:r>
            <a:r>
              <a:rPr lang="zh-CN" altLang="en-US" sz="4000" b="1" u="sng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记言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为主的</a:t>
            </a: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语录体散文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，其中有许多长篇大论，气势磅礴，议论尖锐、机智而雄辩，对后世的散文写作产生了深刻的影响。 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27" name="Picture 3" descr="C:\Users\Administrator\Desktop\timg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85720" y="3500438"/>
            <a:ext cx="2357454" cy="283368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64770" y="120650"/>
            <a:ext cx="8724265" cy="66160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rPr>
              <a:t>关于作品</a:t>
            </a:r>
            <a:r>
              <a:rPr lang="zh-CN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r>
              <a:rPr lang="zh-CN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宋体" panose="02010600030101010101" pitchFamily="2" charset="-122"/>
              </a:rPr>
              <a:t>《人皆有不忍人之心》出自《孟子》的《公孙丑章句上》。《孟子》一书是孟子的言论汇编，由孟子及其再传弟子共同编写而成，记录了孟子的语言、政治观点（仁政、王霸之辨、民本、格君心之非，民贵君轻）和政治行动的儒家经典著作。孟子曾仿效孔子，带领门徒周游各国。但不被当时各国所接受，退隐与弟子一起著书。《孟子》有七篇传世：《梁惠王》上下；《公孙丑》上下；《滕文公》上下；《离娄》上下；《万章》上下；《告子》上下；《尽心》上下。其学说出发点为性善论，提出</a:t>
            </a:r>
            <a:r>
              <a:rPr lang="en-US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宋体" panose="02010600030101010101" pitchFamily="2" charset="-122"/>
              </a:rPr>
              <a:t>仁政</a:t>
            </a:r>
            <a:r>
              <a:rPr lang="en-US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宋体" panose="02010600030101010101" pitchFamily="2" charset="-122"/>
              </a:rPr>
              <a:t>、</a:t>
            </a:r>
            <a:r>
              <a:rPr lang="en-US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宋体" panose="02010600030101010101" pitchFamily="2" charset="-122"/>
              </a:rPr>
              <a:t>王道</a:t>
            </a:r>
            <a:r>
              <a:rPr lang="en-US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宋体" panose="02010600030101010101" pitchFamily="2" charset="-122"/>
              </a:rPr>
              <a:t>，主张德治。 南宋时朱熹将《孟子》与《论语》《大学》《中庸》合在一起称</a:t>
            </a:r>
            <a:r>
              <a:rPr lang="en-US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宋体" panose="02010600030101010101" pitchFamily="2" charset="-122"/>
              </a:rPr>
              <a:t>四书</a:t>
            </a:r>
            <a:r>
              <a:rPr lang="en-US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”,</a:t>
            </a:r>
            <a:r>
              <a:rPr lang="zh-CN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宋体" panose="02010600030101010101" pitchFamily="2" charset="-122"/>
              </a:rPr>
              <a:t>《孟子》是四书中篇幅最大的部头最重的一本</a:t>
            </a:r>
            <a:r>
              <a:rPr lang="en-US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宋体" panose="02010600030101010101" pitchFamily="2" charset="-122"/>
              </a:rPr>
              <a:t>有三万五千多字</a:t>
            </a:r>
            <a:r>
              <a:rPr lang="en-US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r>
              <a:rPr lang="zh-CN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宋体" panose="02010600030101010101" pitchFamily="2" charset="-122"/>
              </a:rPr>
              <a:t>从此直到清末，</a:t>
            </a:r>
            <a:r>
              <a:rPr lang="en-US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宋体" panose="02010600030101010101" pitchFamily="2" charset="-122"/>
              </a:rPr>
              <a:t>四书</a:t>
            </a:r>
            <a:r>
              <a:rPr lang="en-US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宋体" panose="02010600030101010101" pitchFamily="2" charset="-122"/>
              </a:rPr>
              <a:t>一直是科举必考内容。</a:t>
            </a:r>
            <a:r>
              <a:rPr lang="zh-CN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宋体" panose="02010600030101010101" pitchFamily="2" charset="-122"/>
              </a:rPr>
              <a:t>
</a:t>
            </a:r>
            <a:endParaRPr lang="zh-CN" altLang="en-US" sz="28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ea typeface="宋体" pitchFamily="2" charset="-122"/>
            </a:endParaRP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605790" y="393065"/>
            <a:ext cx="781240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6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rPr>
              <a:t>解题：</a:t>
            </a:r>
            <a:r>
              <a:rPr lang="en-US" sz="36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   </a:t>
            </a:r>
            <a:r>
              <a:rPr lang="zh-CN" sz="36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宋体" panose="02010600030101010101" pitchFamily="2" charset="-122"/>
              </a:rPr>
              <a:t>本章选自《孟子公孙丑上》</a:t>
            </a:r>
            <a:r>
              <a:rPr lang="zh-CN" sz="36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rPr>
              <a:t>，</a:t>
            </a:r>
            <a:r>
              <a:rPr lang="zh-CN" sz="36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宋体" panose="02010600030101010101" pitchFamily="2" charset="-122"/>
              </a:rPr>
              <a:t>盂子认为，人人都有仁义礼智这四种善端，把它们发扬光大，我们就会成为尧舜这样的圣人</a:t>
            </a:r>
            <a:r>
              <a:rPr lang="en-US" sz="36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sz="36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宋体" panose="02010600030101010101" pitchFamily="2" charset="-122"/>
              </a:rPr>
              <a:t>任其泯灭，我们就会堕落为禽兽。这就是他的</a:t>
            </a:r>
            <a:r>
              <a:rPr lang="en-US" sz="36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rPr>
              <a:t>“</a:t>
            </a:r>
            <a:r>
              <a:rPr lang="zh-CN" sz="36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宋体" panose="02010600030101010101" pitchFamily="2" charset="-122"/>
              </a:rPr>
              <a:t>性善论</a:t>
            </a:r>
            <a:r>
              <a:rPr lang="en-US" sz="36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rPr>
              <a:t>”“</a:t>
            </a:r>
            <a:r>
              <a:rPr lang="zh-CN" sz="36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宋体" panose="02010600030101010101" pitchFamily="2" charset="-122"/>
              </a:rPr>
              <a:t>王道论</a:t>
            </a:r>
            <a:r>
              <a:rPr lang="en-US" sz="36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rPr>
              <a:t>”</a:t>
            </a:r>
            <a:r>
              <a:rPr lang="zh-CN" sz="36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宋体" panose="02010600030101010101" pitchFamily="2" charset="-122"/>
              </a:rPr>
              <a:t>是</a:t>
            </a:r>
            <a:r>
              <a:rPr lang="en-US" sz="36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rPr>
              <a:t>“</a:t>
            </a:r>
            <a:r>
              <a:rPr lang="zh-CN" sz="36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宋体" panose="02010600030101010101" pitchFamily="2" charset="-122"/>
              </a:rPr>
              <a:t>性善论</a:t>
            </a:r>
            <a:r>
              <a:rPr lang="en-US" sz="36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rPr>
              <a:t>”</a:t>
            </a:r>
            <a:r>
              <a:rPr lang="zh-CN" sz="36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宋体" panose="02010600030101010101" pitchFamily="2" charset="-122"/>
              </a:rPr>
              <a:t>在政治学上的运用。本章是最能体现孟子</a:t>
            </a:r>
            <a:r>
              <a:rPr lang="en-US" sz="36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rPr>
              <a:t>“</a:t>
            </a:r>
            <a:r>
              <a:rPr lang="zh-CN" sz="36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宋体" panose="02010600030101010101" pitchFamily="2" charset="-122"/>
              </a:rPr>
              <a:t>性善论</a:t>
            </a:r>
            <a:r>
              <a:rPr lang="en-US" sz="36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rPr>
              <a:t>”</a:t>
            </a:r>
            <a:r>
              <a:rPr lang="zh-CN" sz="36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宋体" panose="02010600030101010101" pitchFamily="2" charset="-122"/>
              </a:rPr>
              <a:t>的篇章。</a:t>
            </a:r>
            <a:r>
              <a:rPr lang="zh-CN" sz="36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宋体" panose="02010600030101010101" pitchFamily="2" charset="-122"/>
              </a:rPr>
              <a:t>
</a:t>
            </a:r>
            <a:endParaRPr lang="zh-CN" altLang="en-US" sz="3600" b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ea typeface="宋体" pitchFamily="2" charset="-122"/>
            </a:endParaRP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UNIT_PLACING_PICTURE_USER_VIEWPORT" val="{&quot;height&quot;:4980,&quot;width&quot;:7500}"/>
</p:tagLst>
</file>

<file path=ppt/tags/tag2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MS</Company>
  <PresentationFormat>On-screen Show (4:3)</PresentationFormat>
  <Paragraphs>99</Paragraphs>
  <Slides>46</Slides>
  <Notes>3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baseType="lpstr" size="57">
      <vt:lpstr>Arial</vt:lpstr>
      <vt:lpstr>Calibri</vt:lpstr>
      <vt:lpstr>微软雅黑</vt:lpstr>
      <vt:lpstr>宋体</vt:lpstr>
      <vt:lpstr>Times New Roman</vt:lpstr>
      <vt:lpstr>Comic Sans MS</vt:lpstr>
      <vt:lpstr>方正行楷繁体</vt:lpstr>
      <vt:lpstr>隶书</vt:lpstr>
      <vt:lpstr>黑体</vt:lpstr>
      <vt:lpstr>PingFang SC</vt:lpstr>
      <vt:lpstr>Office 主题</vt:lpstr>
      <vt:lpstr>统编版高中语文选择性必修上册</vt:lpstr>
      <vt:lpstr>民国时期的邮票</vt:lpstr>
      <vt:lpstr>当代邮票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1、文章逻辑分析</vt:lpstr>
      <vt:lpstr>2、盂子的“性善说”和“仁政说”</vt:lpstr>
      <vt:lpstr>3、疏通文意（主旨）</vt:lpstr>
      <vt:lpstr>PowerPoint Presentation</vt:lpstr>
      <vt:lpstr>1、孟子是怎样从人性（人皆有不忍人之心）推到施行仁政的？</vt:lpstr>
      <vt:lpstr>2、这篇论说文的思路是怎样的？</vt:lpstr>
      <vt:lpstr>3、文章中主要使用了什么论证方法？</vt:lpstr>
      <vt:lpstr>4、你怎样看待孟子的“人皆有不忍人之心”？</vt:lpstr>
      <vt:lpstr>PowerPoint Presentation</vt:lpstr>
      <vt:lpstr>PowerPoint Presentation</vt:lpstr>
      <vt:lpstr>PowerPoint Presentation</vt:lpstr>
      <vt:lpstr>1.语言节奏明快、气势磅礴、富有感染力。</vt:lpstr>
      <vt:lpstr>2.长于譬喻、排比、对比、假设等艺术手法。</vt:lpstr>
      <vt:lpstr>PowerPoint Presentation</vt:lpstr>
      <vt:lpstr>PowerPoint Presentation</vt:lpstr>
      <vt:lpstr>四端</vt:lpstr>
      <vt:lpstr>仁义礼智</vt:lpstr>
      <vt:lpstr>PowerPoint Presentation</vt:lpstr>
      <vt:lpstr>名言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20.0500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统编版高中语文选择性必修上册</dc:title>
  <dc:creator>USER-</dc:creator>
  <cp:lastModifiedBy>劉曉麗</cp:lastModifiedBy>
  <cp:revision>16</cp:revision>
  <dcterms:created xsi:type="dcterms:W3CDTF">2020-09-01T00:58:00Z</dcterms:created>
  <dcterms:modified xsi:type="dcterms:W3CDTF">2020-09-03T00:46:46Z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KSOProductBuildVer">
    <vt:lpwstr>2052-11.1.0.9912</vt:lpwstr>
  </property>
</Properties>
</file>