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tags/tag1.xml" ContentType="application/vnd.openxmlformats-officedocument.presentationml.tags+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Default Extension="wdp" ContentType="image/vnd.ms-photo"/>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39"/>
  </p:notesMasterIdLst>
  <p:sldIdLst>
    <p:sldId id="802" r:id="rId2"/>
    <p:sldId id="256" r:id="rId3"/>
    <p:sldId id="282" r:id="rId4"/>
    <p:sldId id="257" r:id="rId5"/>
    <p:sldId id="656" r:id="rId6"/>
    <p:sldId id="260" r:id="rId7"/>
    <p:sldId id="655" r:id="rId8"/>
    <p:sldId id="289" r:id="rId9"/>
    <p:sldId id="276" r:id="rId10"/>
    <p:sldId id="827" r:id="rId11"/>
    <p:sldId id="652" r:id="rId12"/>
    <p:sldId id="268" r:id="rId13"/>
    <p:sldId id="685" r:id="rId14"/>
    <p:sldId id="471" r:id="rId15"/>
    <p:sldId id="653" r:id="rId16"/>
    <p:sldId id="549" r:id="rId17"/>
    <p:sldId id="851" r:id="rId18"/>
    <p:sldId id="852" r:id="rId19"/>
    <p:sldId id="853" r:id="rId20"/>
    <p:sldId id="854" r:id="rId21"/>
    <p:sldId id="855" r:id="rId22"/>
    <p:sldId id="856" r:id="rId23"/>
    <p:sldId id="857" r:id="rId24"/>
    <p:sldId id="858" r:id="rId25"/>
    <p:sldId id="859" r:id="rId26"/>
    <p:sldId id="860" r:id="rId27"/>
    <p:sldId id="861" r:id="rId28"/>
    <p:sldId id="862" r:id="rId29"/>
    <p:sldId id="312" r:id="rId30"/>
    <p:sldId id="654" r:id="rId31"/>
    <p:sldId id="319" r:id="rId32"/>
    <p:sldId id="436" r:id="rId33"/>
    <p:sldId id="800" r:id="rId34"/>
    <p:sldId id="483" r:id="rId35"/>
    <p:sldId id="863" r:id="rId36"/>
    <p:sldId id="864" r:id="rId37"/>
    <p:sldId id="783" r:id="rId38"/>
  </p:sldIdLst>
  <p:sldSz cx="12192000" cy="6858000"/>
  <p:notesSz cx="7104063" cy="10234613"/>
  <p:custDataLst>
    <p:tags r:id="rId40"/>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 uri="{1BD7E111-0CB8-44D6-8891-C1BB2F81B7CC}">
      <p1710:readonlyRecommended xmlns:p1710="http://schemas.microsoft.com/office/powerpoint/2017/10/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6013" autoAdjust="0"/>
    <p:restoredTop sz="94660"/>
  </p:normalViewPr>
  <p:slideViewPr>
    <p:cSldViewPr snapToGrid="0">
      <p:cViewPr varScale="1">
        <p:scale>
          <a:sx n="70" d="100"/>
          <a:sy n="70" d="100"/>
        </p:scale>
        <p:origin x="-702" y="-108"/>
      </p:cViewPr>
      <p:guideLst>
        <p:guide orient="horz" pos="2160"/>
        <p:guide pos="3840"/>
      </p:guideLst>
    </p:cSldViewPr>
  </p:slideViewPr>
  <p:notesTextViewPr>
    <p:cViewPr>
      <p:scale>
        <a:sx n="1" d="1"/>
        <a:sy n="1" d="1"/>
      </p:scale>
      <p:origin x="0" y="0"/>
    </p:cViewPr>
  </p:notesTextViewPr>
  <p:notesViewPr>
    <p:cSldViewPr>
      <p:cViewPr>
        <p:scale>
          <a:sx n="66" d="100"/>
          <a:sy n="66" d="100"/>
        </p:scale>
        <p:origin x="0" y="0"/>
      </p:cViewPr>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tags" Target="tags/tag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4023812" y="0"/>
            <a:ext cx="3078290" cy="513492"/>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pPr/>
              <a:t>2022/1/12</a:t>
            </a:fld>
            <a:endParaRPr lang="zh-CN" altLang="en-US"/>
          </a:p>
        </p:txBody>
      </p:sp>
      <p:sp>
        <p:nvSpPr>
          <p:cNvPr id="4" name="幻灯片图像占位符 3"/>
          <p:cNvSpPr>
            <a:spLocks noGrp="1" noRot="1" noChangeAspect="1"/>
          </p:cNvSpPr>
          <p:nvPr>
            <p:ph type="sldImg" idx="2"/>
          </p:nvPr>
        </p:nvSpPr>
        <p:spPr>
          <a:xfrm>
            <a:off x="481584" y="1279287"/>
            <a:ext cx="6140577" cy="3454075"/>
          </a:xfrm>
          <a:prstGeom prst="rect">
            <a:avLst/>
          </a:prstGeom>
          <a:noFill/>
          <a:ln w="12700">
            <a:solidFill>
              <a:prstClr val="black"/>
            </a:solidFill>
          </a:ln>
        </p:spPr>
      </p:sp>
      <p:sp>
        <p:nvSpPr>
          <p:cNvPr id="5" name="备注占位符 4"/>
          <p:cNvSpPr>
            <a:spLocks noGrp="1"/>
          </p:cNvSpPr>
          <p:nvPr>
            <p:ph type="body" sz="quarter" idx="3"/>
          </p:nvPr>
        </p:nvSpPr>
        <p:spPr>
          <a:xfrm>
            <a:off x="710375" y="4925254"/>
            <a:ext cx="5682996" cy="4029754"/>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9720804"/>
            <a:ext cx="3078290" cy="513491"/>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4023812" y="9720804"/>
            <a:ext cx="3078290" cy="513491"/>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pPr/>
              <a:t>‹#›</a:t>
            </a:fld>
            <a:endParaRPr lang="zh-CN" altLang="en-US"/>
          </a:p>
        </p:txBody>
      </p:sp>
    </p:spTree>
    <p:extLst>
      <p:ext uri="{BB962C8B-B14F-4D97-AF65-F5344CB8AC3E}">
        <p14:creationId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val="364111892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pPr/>
              <a:t>2</a:t>
            </a:fld>
            <a:endParaRPr lang="zh-CN" altLang="en-US"/>
          </a:p>
        </p:txBody>
      </p:sp>
    </p:spTree>
    <p:extLst>
      <p:ext uri="{BB962C8B-B14F-4D97-AF65-F5344CB8AC3E}">
        <p14:creationId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val="21338663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pPr/>
              <a:t>15</a:t>
            </a:fld>
            <a:endParaRPr lang="zh-CN" altLang="en-US"/>
          </a:p>
        </p:txBody>
      </p:sp>
    </p:spTree>
    <p:extLst>
      <p:ext uri="{BB962C8B-B14F-4D97-AF65-F5344CB8AC3E}">
        <p14:creationId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val="94774375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pPr/>
              <a:t>30</a:t>
            </a:fld>
            <a:endParaRPr lang="zh-CN" altLang="en-US"/>
          </a:p>
        </p:txBody>
      </p:sp>
    </p:spTree>
    <p:extLst>
      <p:ext uri="{BB962C8B-B14F-4D97-AF65-F5344CB8AC3E}">
        <p14:creationId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val="355374374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pPr/>
              <a:t>4</a:t>
            </a:fld>
            <a:endParaRPr lang="zh-CN" altLang="en-US"/>
          </a:p>
        </p:txBody>
      </p:sp>
    </p:spTree>
    <p:extLst>
      <p:ext uri="{BB962C8B-B14F-4D97-AF65-F5344CB8AC3E}">
        <p14:creationId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val="322313624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pPr/>
              <a:t>6</a:t>
            </a:fld>
            <a:endParaRPr lang="zh-CN" altLang="en-US"/>
          </a:p>
        </p:txBody>
      </p:sp>
    </p:spTree>
    <p:extLst>
      <p:ext uri="{BB962C8B-B14F-4D97-AF65-F5344CB8AC3E}">
        <p14:creationId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val="268445393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pPr/>
              <a:t>7</a:t>
            </a:fld>
            <a:endParaRPr lang="zh-CN" altLang="en-US"/>
          </a:p>
        </p:txBody>
      </p:sp>
    </p:spTree>
    <p:extLst>
      <p:ext uri="{BB962C8B-B14F-4D97-AF65-F5344CB8AC3E}">
        <p14:creationId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val="119912943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pPr/>
              <a:t>9</a:t>
            </a:fld>
            <a:endParaRPr lang="zh-CN" altLang="en-US"/>
          </a:p>
        </p:txBody>
      </p:sp>
    </p:spTree>
    <p:extLst>
      <p:ext uri="{BB962C8B-B14F-4D97-AF65-F5344CB8AC3E}">
        <p14:creationId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val="414472413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pPr/>
              <a:t>10</a:t>
            </a:fld>
            <a:endParaRPr lang="zh-CN" altLang="en-US"/>
          </a:p>
        </p:txBody>
      </p:sp>
    </p:spTree>
    <p:extLst>
      <p:ext uri="{BB962C8B-B14F-4D97-AF65-F5344CB8AC3E}">
        <p14:creationId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val="427306692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pPr/>
              <a:t>11</a:t>
            </a:fld>
            <a:endParaRPr lang="zh-CN" altLang="en-US"/>
          </a:p>
        </p:txBody>
      </p:sp>
    </p:spTree>
    <p:extLst>
      <p:ext uri="{BB962C8B-B14F-4D97-AF65-F5344CB8AC3E}">
        <p14:creationId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val="59691483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pPr/>
              <a:t>12</a:t>
            </a:fld>
            <a:endParaRPr lang="zh-CN" altLang="en-US"/>
          </a:p>
        </p:txBody>
      </p:sp>
    </p:spTree>
    <p:extLst>
      <p:ext uri="{BB962C8B-B14F-4D97-AF65-F5344CB8AC3E}">
        <p14:creationId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val="25316794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pPr/>
              <a:t>13</a:t>
            </a:fld>
            <a:endParaRPr lang="zh-CN" altLang="en-US"/>
          </a:p>
        </p:txBody>
      </p:sp>
    </p:spTree>
    <p:extLst>
      <p:ext uri="{BB962C8B-B14F-4D97-AF65-F5344CB8AC3E}">
        <p14:creationId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val="41000812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82F288E0-7875-42C4-84C8-98DBBD3BF4D2}" type="datetimeFigureOut">
              <a:rPr lang="zh-CN" altLang="en-US" smtClean="0"/>
              <a:pPr/>
              <a:t>2022/1/12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200" y="365125"/>
            <a:ext cx="10515600" cy="58118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3" name="日期占位符 2"/>
          <p:cNvSpPr>
            <a:spLocks noGrp="1"/>
          </p:cNvSpPr>
          <p:nvPr>
            <p:ph type="dt" sz="half" idx="10"/>
          </p:nvPr>
        </p:nvSpPr>
        <p:spPr/>
        <p:txBody>
          <a:bodyPr/>
          <a:lstStyle/>
          <a:p>
            <a:fld id="{82F288E0-7875-42C4-84C8-98DBBD3BF4D2}" type="datetimeFigureOut">
              <a:rPr lang="zh-CN" altLang="en-US" smtClean="0"/>
              <a:pPr/>
              <a:t>2022/1/12</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title">
  <p:cSld name="1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xmlns:p159="http://schemas.microsoft.com/office/powerpoint/2015/09/main" xmlns:p15="http://schemas.microsoft.com/office/powerpoint/2012/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val="3350732502"/>
      </p:ext>
    </p:extLst>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2F288E0-7875-42C4-84C8-98DBBD3BF4D2}" type="datetimeFigureOut">
              <a:rPr lang="zh-CN" altLang="en-US" smtClean="0"/>
              <a:pPr/>
              <a:t>2022/1/12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82F288E0-7875-42C4-84C8-98DBBD3BF4D2}" type="datetimeFigureOut">
              <a:rPr lang="zh-CN" altLang="en-US" smtClean="0"/>
              <a:pPr/>
              <a:t>2022/1/12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82F288E0-7875-42C4-84C8-98DBBD3BF4D2}" type="datetimeFigureOut">
              <a:rPr lang="zh-CN" altLang="en-US" smtClean="0"/>
              <a:pPr/>
              <a:t>2022/1/12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p>
        </p:txBody>
      </p:sp>
      <p:sp>
        <p:nvSpPr>
          <p:cNvPr id="4" name="内容占位符 3"/>
          <p:cNvSpPr>
            <a:spLocks noGrp="1"/>
          </p:cNvSpPr>
          <p:nvPr>
            <p:ph sz="half" idx="2"/>
          </p:nvPr>
        </p:nvSpPr>
        <p:spPr>
          <a:xfrm>
            <a:off x="1186774" y="2665379"/>
            <a:ext cx="4873574" cy="3524284"/>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p>
        </p:txBody>
      </p:sp>
      <p:sp>
        <p:nvSpPr>
          <p:cNvPr id="6" name="内容占位符 5"/>
          <p:cNvSpPr>
            <a:spLocks noGrp="1"/>
          </p:cNvSpPr>
          <p:nvPr>
            <p:ph sz="quarter" idx="4"/>
          </p:nvPr>
        </p:nvSpPr>
        <p:spPr>
          <a:xfrm>
            <a:off x="6256938" y="2665379"/>
            <a:ext cx="4897576" cy="3524284"/>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82F288E0-7875-42C4-84C8-98DBBD3BF4D2}" type="datetimeFigureOut">
              <a:rPr lang="zh-CN" altLang="en-US" smtClean="0"/>
              <a:pPr/>
              <a:t>2022/1/12</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82F288E0-7875-42C4-84C8-98DBBD3BF4D2}" type="datetimeFigureOut">
              <a:rPr lang="zh-CN" altLang="en-US" smtClean="0"/>
              <a:pPr/>
              <a:t>2022/1/12</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pPr/>
              <a:t>2022/1/12</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82F288E0-7875-42C4-84C8-98DBBD3BF4D2}" type="datetimeFigureOut">
              <a:rPr lang="zh-CN" altLang="en-US" smtClean="0"/>
              <a:pPr/>
              <a:t>2022/1/12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2F288E0-7875-42C4-84C8-98DBBD3BF4D2}" type="datetimeFigureOut">
              <a:rPr lang="zh-CN" altLang="en-US" smtClean="0"/>
              <a:pPr/>
              <a:t>2022/1/12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pPr/>
              <a:t>2022/1/12</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pPr/>
              <a:t>‹#›</a:t>
            </a:fld>
            <a:endParaRPr lang="zh-CN" altLang="en-US"/>
          </a:p>
        </p:txBody>
      </p:sp>
      <p:pic>
        <p:nvPicPr>
          <p:cNvPr id="8" name="图片 7">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1C2CE589-E490-DD49-BE09-3BD6421859CD}"/>
              </a:ext>
            </a:extLst>
          </p:cNvPr>
          <p:cNvPicPr>
            <a:picLocks noChangeAspect="1"/>
          </p:cNvPicPr>
          <p:nvPr userDrawn="1"/>
        </p:nvPicPr>
        <p:blipFill>
          <a:blip r:embed="rId13">
            <a:extLst>
              <a:ext uri="{28A0092B-C50C-407E-A947-70E740481C1C}">
                <a14:useLocalDpi xmlns:a14="http://schemas.microsoft.com/office/drawing/2010/main" xmlns:p159="http://schemas.microsoft.com/office/powerpoint/2015/09/main" xmlns:p15="http://schemas.microsoft.com/office/powerpoint/2012/main" xmlns:p14="http://schemas.microsoft.com/office/powerpoint/2010/main" xmlns:mc="http://schemas.openxmlformats.org/markup-compatibility/2006" xmlns:wp="http://schemas.openxmlformats.org/drawingml/2006/wordprocessingDrawing" xmlns:w="http://schemas.openxmlformats.org/wordprocessingml/2006/main" xmlns:m="http://schemas.openxmlformats.org/officeDocument/2006/math" xmlns="" val="0"/>
              </a:ext>
            </a:extLst>
          </a:blip>
          <a:stretch>
            <a:fillRect/>
          </a:stretch>
        </p:blipFill>
        <p:spPr>
          <a:xfrm>
            <a:off x="10623550" y="66675"/>
            <a:ext cx="1460500" cy="596900"/>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30.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microsoft.com/office/2007/relationships/hdphoto" Target="../media/image4.wdp"/></Relationships>
</file>

<file path=ppt/slides/_rels/slide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矩形 9"/>
          <p:cNvSpPr/>
          <p:nvPr/>
        </p:nvSpPr>
        <p:spPr>
          <a:xfrm>
            <a:off x="144780" y="160020"/>
            <a:ext cx="11832590" cy="6469380"/>
          </a:xfrm>
          <a:prstGeom prst="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sp>
        <p:nvSpPr>
          <p:cNvPr id="82" name="文本框 81"/>
          <p:cNvSpPr txBox="1"/>
          <p:nvPr/>
        </p:nvSpPr>
        <p:spPr>
          <a:xfrm>
            <a:off x="850582" y="1562842"/>
            <a:ext cx="10420985" cy="3905043"/>
          </a:xfrm>
          <a:prstGeom prst="rect">
            <a:avLst/>
          </a:prstGeom>
          <a:noFill/>
          <a:effectLst/>
        </p:spPr>
        <p:txBody>
          <a:bodyPr wrap="square" rtlCol="0">
            <a:spAutoFit/>
          </a:bodyPr>
          <a:lstStyle/>
          <a:p>
            <a:pPr algn="ctr">
              <a:lnSpc>
                <a:spcPct val="150000"/>
              </a:lnSpc>
            </a:pPr>
            <a:r>
              <a:rPr lang="en-US" altLang="zh-CN" sz="2400" b="1" dirty="0">
                <a:solidFill>
                  <a:schemeClr val="bg1"/>
                </a:solidFill>
                <a:latin typeface="Microsoft YaHei" panose="020B0503020204020204" pitchFamily="34" charset="-122"/>
                <a:ea typeface="Microsoft YaHei" panose="020B0503020204020204" pitchFamily="34" charset="-122"/>
              </a:rPr>
              <a:t>【</a:t>
            </a:r>
            <a:r>
              <a:rPr lang="zh-CN" altLang="en-US" sz="2400" b="1" dirty="0">
                <a:solidFill>
                  <a:schemeClr val="bg1"/>
                </a:solidFill>
                <a:latin typeface="Microsoft YaHei" panose="020B0503020204020204" pitchFamily="34" charset="-122"/>
                <a:ea typeface="Microsoft YaHei" panose="020B0503020204020204" pitchFamily="34" charset="-122"/>
              </a:rPr>
              <a:t>学习指引</a:t>
            </a:r>
            <a:r>
              <a:rPr lang="en-US" altLang="zh-CN" sz="2400" b="1" dirty="0">
                <a:solidFill>
                  <a:schemeClr val="bg1"/>
                </a:solidFill>
                <a:latin typeface="Microsoft YaHei" panose="020B0503020204020204" pitchFamily="34" charset="-122"/>
                <a:ea typeface="Microsoft YaHei" panose="020B0503020204020204" pitchFamily="34" charset="-122"/>
              </a:rPr>
              <a:t>】</a:t>
            </a:r>
          </a:p>
          <a:p>
            <a:pPr>
              <a:lnSpc>
                <a:spcPct val="150000"/>
              </a:lnSpc>
            </a:pPr>
            <a:r>
              <a:rPr lang="zh-CN" altLang="en-US" sz="2400" dirty="0">
                <a:solidFill>
                  <a:schemeClr val="bg1"/>
                </a:solidFill>
                <a:latin typeface="Microsoft YaHei" panose="020B0503020204020204" pitchFamily="34" charset="-122"/>
                <a:ea typeface="Microsoft YaHei" panose="020B0503020204020204" pitchFamily="34" charset="-122"/>
              </a:rPr>
              <a:t>     </a:t>
            </a:r>
            <a:r>
              <a:rPr lang="en-US" altLang="zh-CN" sz="2400" dirty="0">
                <a:solidFill>
                  <a:schemeClr val="bg1"/>
                </a:solidFill>
                <a:latin typeface="Microsoft YaHei" panose="020B0503020204020204" pitchFamily="34" charset="-122"/>
                <a:ea typeface="Microsoft YaHei" panose="020B0503020204020204" pitchFamily="34" charset="-122"/>
              </a:rPr>
              <a:t>《</a:t>
            </a:r>
            <a:r>
              <a:rPr lang="zh-CN" altLang="en-US" sz="2400" dirty="0">
                <a:solidFill>
                  <a:schemeClr val="bg1"/>
                </a:solidFill>
                <a:latin typeface="Microsoft YaHei" panose="020B0503020204020204" pitchFamily="34" charset="-122"/>
                <a:ea typeface="Microsoft YaHei" panose="020B0503020204020204" pitchFamily="34" charset="-122"/>
              </a:rPr>
              <a:t>迷娘（之一）</a:t>
            </a:r>
            <a:r>
              <a:rPr lang="en-US" altLang="zh-CN" sz="2400" dirty="0">
                <a:solidFill>
                  <a:schemeClr val="bg1"/>
                </a:solidFill>
                <a:latin typeface="Microsoft YaHei" panose="020B0503020204020204" pitchFamily="34" charset="-122"/>
                <a:ea typeface="Microsoft YaHei" panose="020B0503020204020204" pitchFamily="34" charset="-122"/>
              </a:rPr>
              <a:t>》</a:t>
            </a:r>
            <a:r>
              <a:rPr lang="zh-CN" altLang="en-US" sz="2400" dirty="0">
                <a:solidFill>
                  <a:schemeClr val="bg1"/>
                </a:solidFill>
                <a:latin typeface="Microsoft YaHei" panose="020B0503020204020204" pitchFamily="34" charset="-122"/>
                <a:ea typeface="Microsoft YaHei" panose="020B0503020204020204" pitchFamily="34" charset="-122"/>
              </a:rPr>
              <a:t>是部编版高中语文选择性必修中册第四单元第二课的第一篇文章。在这首诗中，歌德运用众多意象，构建起了一个迷离而又优美、令人神往的境界。反复出现的“前往”，犹如一声声急切的呼唤，拨动着读者的心弦。反复朗读，感受诗歌回环往复的声韵之美，体会其浓郁的抒情氛围。著名作曲家贝多芬、舒伯特、舒曼、柴可夫斯基等都曾经为这首诗谱过曲。</a:t>
            </a:r>
          </a:p>
        </p:txBody>
      </p:sp>
    </p:spTree>
    <p:extLst>
      <p:ext uri="{BB962C8B-B14F-4D97-AF65-F5344CB8AC3E}">
        <p14:creationId xmlns:p14="http://schemas.microsoft.com/office/powerpoint/2010/main" xmlns:p159="http://schemas.microsoft.com/office/powerpoint/2015/09/main" xmlns:p15="http://schemas.microsoft.com/office/powerpoint/2012/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val="835200020"/>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82"/>
                                        </p:tgtEl>
                                        <p:attrNameLst>
                                          <p:attrName>style.visibility</p:attrName>
                                        </p:attrNameLst>
                                      </p:cBhvr>
                                      <p:to>
                                        <p:strVal val="visible"/>
                                      </p:to>
                                    </p:set>
                                    <p:anim calcmode="lin" valueType="num">
                                      <p:cBhvr additive="base">
                                        <p:cTn id="7" dur="500"/>
                                        <p:tgtEl>
                                          <p:spTgt spid="82"/>
                                        </p:tgtEl>
                                        <p:attrNameLst>
                                          <p:attrName>ppt_y</p:attrName>
                                        </p:attrNameLst>
                                      </p:cBhvr>
                                      <p:tavLst>
                                        <p:tav tm="0">
                                          <p:val>
                                            <p:strVal val="#ppt_y+#ppt_h*1.125000"/>
                                          </p:val>
                                        </p:tav>
                                        <p:tav tm="100000">
                                          <p:val>
                                            <p:strVal val="#ppt_y"/>
                                          </p:val>
                                        </p:tav>
                                      </p:tavLst>
                                    </p:anim>
                                    <p:animEffect transition="in" filter="wipe(up)">
                                      <p:cBhvr>
                                        <p:cTn id="8" dur="5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 grpId="0"/>
    </p:bld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文本框 8">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BB0B13A2-7723-1441-96E7-6DF92B897931}"/>
              </a:ext>
            </a:extLst>
          </p:cNvPr>
          <p:cNvSpPr txBox="1"/>
          <p:nvPr/>
        </p:nvSpPr>
        <p:spPr>
          <a:xfrm>
            <a:off x="751462" y="1819868"/>
            <a:ext cx="11048651" cy="2530886"/>
          </a:xfrm>
          <a:prstGeom prst="rect">
            <a:avLst/>
          </a:prstGeom>
          <a:noFill/>
        </p:spPr>
        <p:txBody>
          <a:bodyPr wrap="square" rtlCol="0">
            <a:spAutoFit/>
          </a:bodyPr>
          <a:lstStyle/>
          <a:p>
            <a:pPr algn="ctr">
              <a:lnSpc>
                <a:spcPct val="150000"/>
              </a:lnSpc>
            </a:pPr>
            <a:r>
              <a:rPr lang="zh-CN" altLang="en-US" sz="2800" b="1">
                <a:latin typeface="Microsoft YaHei" panose="020B0503020204020204" pitchFamily="34" charset="-122"/>
                <a:ea typeface="Microsoft YaHei" panose="020B0503020204020204" pitchFamily="34" charset="-122"/>
              </a:rPr>
              <a:t>了解“意象”</a:t>
            </a:r>
          </a:p>
          <a:p>
            <a:pPr>
              <a:lnSpc>
                <a:spcPct val="150000"/>
              </a:lnSpc>
            </a:pPr>
            <a:r>
              <a:rPr lang="zh-CN" altLang="en-US" sz="2000">
                <a:latin typeface="Microsoft YaHei" panose="020B0503020204020204" pitchFamily="34" charset="-122"/>
                <a:ea typeface="Microsoft YaHei" panose="020B0503020204020204" pitchFamily="34" charset="-122"/>
              </a:rPr>
              <a:t>      所谓意象</a:t>
            </a:r>
            <a:r>
              <a:rPr lang="en-US" altLang="zh-CN" sz="2000">
                <a:latin typeface="Microsoft YaHei" panose="020B0503020204020204" pitchFamily="34" charset="-122"/>
                <a:ea typeface="Microsoft YaHei" panose="020B0503020204020204" pitchFamily="34" charset="-122"/>
              </a:rPr>
              <a:t>,</a:t>
            </a:r>
            <a:r>
              <a:rPr lang="zh-CN" altLang="en-US" sz="2000">
                <a:latin typeface="Microsoft YaHei" panose="020B0503020204020204" pitchFamily="34" charset="-122"/>
                <a:ea typeface="Microsoft YaHei" panose="020B0503020204020204" pitchFamily="34" charset="-122"/>
              </a:rPr>
              <a:t>就是客观物象经过创作主体独特的情感活动而创造出来的一种艺术形象。简单地说</a:t>
            </a:r>
            <a:r>
              <a:rPr lang="en-US" altLang="zh-CN" sz="2000">
                <a:latin typeface="Microsoft YaHei" panose="020B0503020204020204" pitchFamily="34" charset="-122"/>
                <a:ea typeface="Microsoft YaHei" panose="020B0503020204020204" pitchFamily="34" charset="-122"/>
              </a:rPr>
              <a:t>,</a:t>
            </a:r>
            <a:r>
              <a:rPr lang="zh-CN" altLang="en-US" sz="2000">
                <a:latin typeface="Microsoft YaHei" panose="020B0503020204020204" pitchFamily="34" charset="-122"/>
                <a:ea typeface="Microsoft YaHei" panose="020B0503020204020204" pitchFamily="34" charset="-122"/>
              </a:rPr>
              <a:t>意象就是寓“意”之“象”</a:t>
            </a:r>
            <a:r>
              <a:rPr lang="en-US" altLang="zh-CN" sz="2000">
                <a:latin typeface="Microsoft YaHei" panose="020B0503020204020204" pitchFamily="34" charset="-122"/>
                <a:ea typeface="Microsoft YaHei" panose="020B0503020204020204" pitchFamily="34" charset="-122"/>
              </a:rPr>
              <a:t>,</a:t>
            </a:r>
            <a:r>
              <a:rPr lang="zh-CN" altLang="en-US" sz="2000">
                <a:latin typeface="Microsoft YaHei" panose="020B0503020204020204" pitchFamily="34" charset="-122"/>
                <a:ea typeface="Microsoft YaHei" panose="020B0503020204020204" pitchFamily="34" charset="-122"/>
              </a:rPr>
              <a:t>就是用来寄托主观情思的客观物象。在比较文学中</a:t>
            </a:r>
            <a:r>
              <a:rPr lang="en-US" altLang="zh-CN" sz="2000">
                <a:latin typeface="Microsoft YaHei" panose="020B0503020204020204" pitchFamily="34" charset="-122"/>
                <a:ea typeface="Microsoft YaHei" panose="020B0503020204020204" pitchFamily="34" charset="-122"/>
              </a:rPr>
              <a:t>,</a:t>
            </a:r>
            <a:r>
              <a:rPr lang="zh-CN" altLang="en-US" sz="2000">
                <a:latin typeface="Microsoft YaHei" panose="020B0503020204020204" pitchFamily="34" charset="-122"/>
                <a:ea typeface="Microsoft YaHei" panose="020B0503020204020204" pitchFamily="34" charset="-122"/>
              </a:rPr>
              <a:t>意象的名词解释是</a:t>
            </a:r>
            <a:r>
              <a:rPr lang="en-US" altLang="zh-CN" sz="2000">
                <a:latin typeface="Microsoft YaHei" panose="020B0503020204020204" pitchFamily="34" charset="-122"/>
                <a:ea typeface="Microsoft YaHei" panose="020B0503020204020204" pitchFamily="34" charset="-122"/>
              </a:rPr>
              <a:t>:</a:t>
            </a:r>
            <a:r>
              <a:rPr lang="zh-CN" altLang="en-US" sz="2000">
                <a:latin typeface="Microsoft YaHei" panose="020B0503020204020204" pitchFamily="34" charset="-122"/>
                <a:ea typeface="Microsoft YaHei" panose="020B0503020204020204" pitchFamily="34" charset="-122"/>
              </a:rPr>
              <a:t>所谓“意象”简单说来</a:t>
            </a:r>
            <a:r>
              <a:rPr lang="en-US" altLang="zh-CN" sz="2000">
                <a:latin typeface="Microsoft YaHei" panose="020B0503020204020204" pitchFamily="34" charset="-122"/>
                <a:ea typeface="Microsoft YaHei" panose="020B0503020204020204" pitchFamily="34" charset="-122"/>
              </a:rPr>
              <a:t>,</a:t>
            </a:r>
            <a:r>
              <a:rPr lang="zh-CN" altLang="en-US" sz="2000">
                <a:latin typeface="Microsoft YaHei" panose="020B0503020204020204" pitchFamily="34" charset="-122"/>
                <a:ea typeface="Microsoft YaHei" panose="020B0503020204020204" pitchFamily="34" charset="-122"/>
              </a:rPr>
              <a:t>可以说就是主观的“意”和客观的“象”的结合</a:t>
            </a:r>
            <a:r>
              <a:rPr lang="en-US" altLang="zh-CN" sz="2000">
                <a:latin typeface="Microsoft YaHei" panose="020B0503020204020204" pitchFamily="34" charset="-122"/>
                <a:ea typeface="Microsoft YaHei" panose="020B0503020204020204" pitchFamily="34" charset="-122"/>
              </a:rPr>
              <a:t>,</a:t>
            </a:r>
            <a:r>
              <a:rPr lang="zh-CN" altLang="en-US" sz="2000">
                <a:latin typeface="Microsoft YaHei" panose="020B0503020204020204" pitchFamily="34" charset="-122"/>
                <a:ea typeface="Microsoft YaHei" panose="020B0503020204020204" pitchFamily="34" charset="-122"/>
              </a:rPr>
              <a:t>也就是融入诗人思想感情的“物象”</a:t>
            </a:r>
            <a:r>
              <a:rPr lang="en-US" altLang="zh-CN" sz="2000">
                <a:latin typeface="Microsoft YaHei" panose="020B0503020204020204" pitchFamily="34" charset="-122"/>
                <a:ea typeface="Microsoft YaHei" panose="020B0503020204020204" pitchFamily="34" charset="-122"/>
              </a:rPr>
              <a:t>,</a:t>
            </a:r>
            <a:r>
              <a:rPr lang="zh-CN" altLang="en-US" sz="2000">
                <a:latin typeface="Microsoft YaHei" panose="020B0503020204020204" pitchFamily="34" charset="-122"/>
                <a:ea typeface="Microsoft YaHei" panose="020B0503020204020204" pitchFamily="34" charset="-122"/>
              </a:rPr>
              <a:t>是赋有某种特殊含义和文学意味的具体形象</a:t>
            </a:r>
            <a:r>
              <a:rPr lang="en-US" altLang="zh-CN" sz="2000">
                <a:latin typeface="Microsoft YaHei" panose="020B0503020204020204" pitchFamily="34" charset="-122"/>
                <a:ea typeface="Microsoft YaHei" panose="020B0503020204020204" pitchFamily="34" charset="-122"/>
              </a:rPr>
              <a:t>,</a:t>
            </a:r>
            <a:r>
              <a:rPr lang="zh-CN" altLang="en-US" sz="2000">
                <a:latin typeface="Microsoft YaHei" panose="020B0503020204020204" pitchFamily="34" charset="-122"/>
                <a:ea typeface="Microsoft YaHei" panose="020B0503020204020204" pitchFamily="34" charset="-122"/>
              </a:rPr>
              <a:t>简单地说就是借物抒情。</a:t>
            </a:r>
          </a:p>
        </p:txBody>
      </p:sp>
    </p:spTree>
    <p:extLst>
      <p:ext uri="{BB962C8B-B14F-4D97-AF65-F5344CB8AC3E}">
        <p14:creationId xmlns:p14="http://schemas.microsoft.com/office/powerpoint/2010/main" xmlns:p159="http://schemas.microsoft.com/office/powerpoint/2015/09/main" xmlns:p15="http://schemas.microsoft.com/office/powerpoint/2012/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val="1686366868"/>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anim calcmode="lin" valueType="num">
                                      <p:cBhvr>
                                        <p:cTn id="8" dur="500" fill="hold"/>
                                        <p:tgtEl>
                                          <p:spTgt spid="9"/>
                                        </p:tgtEl>
                                        <p:attrNameLst>
                                          <p:attrName>ppt_x</p:attrName>
                                        </p:attrNameLst>
                                      </p:cBhvr>
                                      <p:tavLst>
                                        <p:tav tm="0">
                                          <p:val>
                                            <p:strVal val="#ppt_x"/>
                                          </p:val>
                                        </p:tav>
                                        <p:tav tm="100000">
                                          <p:val>
                                            <p:strVal val="#ppt_x"/>
                                          </p:val>
                                        </p:tav>
                                      </p:tavLst>
                                    </p:anim>
                                    <p:anim calcmode="lin" valueType="num">
                                      <p:cBhvr>
                                        <p:cTn id="9" dur="5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6" name="组合 5"/>
          <p:cNvGrpSpPr/>
          <p:nvPr/>
        </p:nvGrpSpPr>
        <p:grpSpPr>
          <a:xfrm>
            <a:off x="213360" y="274780"/>
            <a:ext cx="11765280" cy="6452235"/>
            <a:chOff x="213360" y="202565"/>
            <a:chExt cx="11765280" cy="6452235"/>
          </a:xfrm>
        </p:grpSpPr>
        <p:pic>
          <p:nvPicPr>
            <p:cNvPr id="5" name="图片 4"/>
            <p:cNvPicPr>
              <a:picLocks noChangeAspect="1"/>
            </p:cNvPicPr>
            <p:nvPr/>
          </p:nvPicPr>
          <p:blipFill>
            <a:blip r:embed="rId3" cstate="print">
              <a:extLst>
                <a:ext uri="{28A0092B-C50C-407E-A947-70E740481C1C}">
                  <a14:useLocalDpi xmlns:a14="http://schemas.microsoft.com/office/drawing/2010/main" xmlns:p159="http://schemas.microsoft.com/office/powerpoint/2015/09/main" xmlns:p15="http://schemas.microsoft.com/office/powerpoint/2012/main" xmlns:p14="http://schemas.microsoft.com/office/powerpoint/2010/main" xmlns:mc="http://schemas.openxmlformats.org/markup-compatibility/2006" xmlns:wp="http://schemas.openxmlformats.org/drawingml/2006/wordprocessingDrawing" xmlns:w="http://schemas.openxmlformats.org/wordprocessingml/2006/main" xmlns:m="http://schemas.openxmlformats.org/officeDocument/2006/math" xmlns="" val="0"/>
                </a:ext>
              </a:extLst>
            </a:blip>
            <a:srcRect t="1303" b="1303"/>
            <a:stretch>
              <a:fillRect/>
            </a:stretch>
          </p:blipFill>
          <p:spPr>
            <a:xfrm>
              <a:off x="213360" y="202565"/>
              <a:ext cx="11765280" cy="6452235"/>
            </a:xfrm>
            <a:prstGeom prst="rect">
              <a:avLst/>
            </a:prstGeom>
          </p:spPr>
        </p:pic>
        <p:sp>
          <p:nvSpPr>
            <p:cNvPr id="9" name="矩形 8"/>
            <p:cNvSpPr/>
            <p:nvPr/>
          </p:nvSpPr>
          <p:spPr>
            <a:xfrm>
              <a:off x="213360" y="202565"/>
              <a:ext cx="11765280" cy="6452235"/>
            </a:xfrm>
            <a:prstGeom prst="rect">
              <a:avLst/>
            </a:prstGeom>
            <a:solidFill>
              <a:schemeClr val="tx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grpSp>
      <p:sp>
        <p:nvSpPr>
          <p:cNvPr id="15" name="Freeform: Shape 14"/>
          <p:cNvSpPr/>
          <p:nvPr/>
        </p:nvSpPr>
        <p:spPr bwMode="auto">
          <a:xfrm>
            <a:off x="958531" y="927099"/>
            <a:ext cx="3634105" cy="4159250"/>
          </a:xfrm>
          <a:custGeom>
            <a:avLst/>
            <a:gdLst>
              <a:gd name="connsiteX0" fmla="*/ 0 w 9074052"/>
              <a:gd name="connsiteY0" fmla="*/ 0 h 9074052"/>
              <a:gd name="connsiteX1" fmla="*/ 9074052 w 9074052"/>
              <a:gd name="connsiteY1" fmla="*/ 0 h 9074052"/>
              <a:gd name="connsiteX2" fmla="*/ 9074052 w 9074052"/>
              <a:gd name="connsiteY2" fmla="*/ 6552727 h 9074052"/>
              <a:gd name="connsiteX3" fmla="*/ 6552727 w 9074052"/>
              <a:gd name="connsiteY3" fmla="*/ 9074052 h 9074052"/>
              <a:gd name="connsiteX4" fmla="*/ 0 w 9074052"/>
              <a:gd name="connsiteY4" fmla="*/ 9074052 h 90740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074052" h="9074052">
                <a:moveTo>
                  <a:pt x="0" y="0"/>
                </a:moveTo>
                <a:lnTo>
                  <a:pt x="9074052" y="0"/>
                </a:lnTo>
                <a:lnTo>
                  <a:pt x="9074052" y="6552727"/>
                </a:lnTo>
                <a:lnTo>
                  <a:pt x="6552727" y="9074052"/>
                </a:lnTo>
                <a:lnTo>
                  <a:pt x="0" y="9074052"/>
                </a:lnTo>
                <a:close/>
              </a:path>
            </a:pathLst>
          </a:custGeom>
          <a:solidFill>
            <a:schemeClr val="accent1">
              <a:lumMod val="20000"/>
              <a:lumOff val="80000"/>
              <a:alpha val="32000"/>
            </a:schemeClr>
          </a:solidFill>
          <a:ln w="63500">
            <a:solidFill>
              <a:schemeClr val="bg1"/>
            </a:solidFill>
            <a:miter lim="800000"/>
          </a:ln>
        </p:spPr>
        <p:txBody>
          <a:bodyPr vert="horz" wrap="square" lIns="91440" tIns="45720" rIns="91440" bIns="45720" numCol="1" rtlCol="0" anchor="t" anchorCtr="0" compatLnSpc="1"/>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id-ID" sz="1800" b="0" i="0" u="none" strike="noStrike" kern="0" cap="none" spc="0" normalizeH="0" baseline="0" noProof="0">
              <a:ln>
                <a:noFill/>
              </a:ln>
              <a:solidFill>
                <a:sysClr val="windowText" lastClr="000000"/>
              </a:solidFill>
              <a:effectLst/>
              <a:uLnTx/>
              <a:uFillTx/>
              <a:latin typeface="Microsoft YaHei" panose="020B0503020204020204" pitchFamily="34" charset="-122"/>
              <a:ea typeface="Microsoft YaHei" panose="020B0503020204020204" pitchFamily="34" charset="-122"/>
            </a:endParaRPr>
          </a:p>
        </p:txBody>
      </p:sp>
      <p:sp>
        <p:nvSpPr>
          <p:cNvPr id="16" name="TextBox 15"/>
          <p:cNvSpPr txBox="1"/>
          <p:nvPr/>
        </p:nvSpPr>
        <p:spPr>
          <a:xfrm>
            <a:off x="1255077" y="2512551"/>
            <a:ext cx="3041015" cy="988347"/>
          </a:xfrm>
          <a:prstGeom prst="rect">
            <a:avLst/>
          </a:prstGeom>
          <a:noFill/>
        </p:spPr>
        <p:txBody>
          <a:bodyPr wrap="square" rtlCol="0">
            <a:spAutoFit/>
          </a:bodyPr>
          <a:lstStyle/>
          <a:p>
            <a:pPr marL="571500" marR="0" indent="-571500" algn="l" defTabSz="914400" fontAlgn="auto">
              <a:lnSpc>
                <a:spcPct val="150000"/>
              </a:lnSpc>
              <a:spcBef>
                <a:spcPct val="0"/>
              </a:spcBef>
              <a:spcAft>
                <a:spcPct val="0"/>
              </a:spcAft>
              <a:buClrTx/>
              <a:buSzTx/>
              <a:buFont typeface="Wingdings" pitchFamily="2" charset="2"/>
              <a:buChar char="n"/>
              <a:defRPr/>
            </a:pPr>
            <a:r>
              <a:rPr lang="zh-CN" altLang="en-US" sz="4400" b="1">
                <a:solidFill>
                  <a:schemeClr val="bg1"/>
                </a:solidFill>
                <a:latin typeface="Microsoft YaHei" panose="020B0503020204020204" pitchFamily="34" charset="-122"/>
                <a:ea typeface="Microsoft YaHei" panose="020B0503020204020204" pitchFamily="34" charset="-122"/>
                <a:sym typeface="+mn-ea"/>
              </a:rPr>
              <a:t>初读课文</a:t>
            </a:r>
            <a:endParaRPr kumimoji="0" lang="zh-CN" altLang="en-US" sz="4400" b="1" i="1" kern="0" cap="none" spc="600" normalizeH="0" baseline="0" noProof="0">
              <a:solidFill>
                <a:schemeClr val="bg1"/>
              </a:solidFill>
              <a:latin typeface="Microsoft YaHei" panose="020B0503020204020204" pitchFamily="34" charset="-122"/>
              <a:ea typeface="Microsoft YaHei" panose="020B0503020204020204" pitchFamily="34" charset="-122"/>
              <a:sym typeface="+mn-ea"/>
            </a:endParaRPr>
          </a:p>
        </p:txBody>
      </p:sp>
      <p:sp>
        <p:nvSpPr>
          <p:cNvPr id="7" name="文本框 6"/>
          <p:cNvSpPr txBox="1"/>
          <p:nvPr/>
        </p:nvSpPr>
        <p:spPr>
          <a:xfrm>
            <a:off x="1238250" y="1816735"/>
            <a:ext cx="2738755" cy="584775"/>
          </a:xfrm>
          <a:prstGeom prst="rect">
            <a:avLst/>
          </a:prstGeom>
          <a:noFill/>
        </p:spPr>
        <p:txBody>
          <a:bodyPr wrap="square" rtlCol="0">
            <a:spAutoFit/>
          </a:bodyPr>
          <a:lstStyle/>
          <a:p>
            <a:r>
              <a:rPr lang="zh-CN" altLang="en-US" sz="3200" b="1">
                <a:solidFill>
                  <a:schemeClr val="bg1"/>
                </a:solidFill>
                <a:latin typeface="Microsoft YaHei" panose="020B0503020204020204" pitchFamily="34" charset="-122"/>
                <a:ea typeface="Microsoft YaHei" panose="020B0503020204020204" pitchFamily="34" charset="-122"/>
              </a:rPr>
              <a:t>第二部分</a:t>
            </a:r>
            <a:endParaRPr lang="en-US" altLang="zh-CN" sz="3200" b="1">
              <a:solidFill>
                <a:schemeClr val="bg1"/>
              </a:solidFill>
              <a:latin typeface="Microsoft YaHei" panose="020B0503020204020204" pitchFamily="34" charset="-122"/>
              <a:ea typeface="Microsoft YaHei" panose="020B0503020204020204" pitchFamily="34" charset="-122"/>
            </a:endParaRPr>
          </a:p>
        </p:txBody>
      </p:sp>
    </p:spTree>
    <p:extLst>
      <p:ext uri="{BB962C8B-B14F-4D97-AF65-F5344CB8AC3E}">
        <p14:creationId xmlns:p14="http://schemas.microsoft.com/office/powerpoint/2010/main" xmlns:p159="http://schemas.microsoft.com/office/powerpoint/2015/09/main" xmlns:p15="http://schemas.microsoft.com/office/powerpoint/2012/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val="2574222959"/>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par>
                          <p:cTn id="10" fill="hold" nodeType="afterGroup">
                            <p:stCondLst>
                              <p:cond delay="500"/>
                            </p:stCondLst>
                            <p:childTnLst>
                              <p:par>
                                <p:cTn id="11" presetID="21" presetClass="entr" presetSubtype="1" fill="hold" grpId="0" nodeType="after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wheel(1)">
                                      <p:cBhvr>
                                        <p:cTn id="13" dur="500"/>
                                        <p:tgtEl>
                                          <p:spTgt spid="15"/>
                                        </p:tgtEl>
                                      </p:cBhvr>
                                    </p:animEffect>
                                  </p:childTnLst>
                                </p:cTn>
                              </p:par>
                            </p:childTnLst>
                          </p:cTn>
                        </p:par>
                        <p:par>
                          <p:cTn id="14" fill="hold" nodeType="afterGroup">
                            <p:stCondLst>
                              <p:cond delay="1000"/>
                            </p:stCondLst>
                            <p:childTnLst>
                              <p:par>
                                <p:cTn id="15" presetID="29" presetClass="entr" presetSubtype="0"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p:cTn id="17" dur="500" fill="hold"/>
                                        <p:tgtEl>
                                          <p:spTgt spid="7"/>
                                        </p:tgtEl>
                                        <p:attrNameLst>
                                          <p:attrName>ppt_x</p:attrName>
                                        </p:attrNameLst>
                                      </p:cBhvr>
                                      <p:tavLst>
                                        <p:tav tm="0">
                                          <p:val>
                                            <p:strVal val="#ppt_x-.2"/>
                                          </p:val>
                                        </p:tav>
                                        <p:tav tm="100000">
                                          <p:val>
                                            <p:strVal val="#ppt_x"/>
                                          </p:val>
                                        </p:tav>
                                      </p:tavLst>
                                    </p:anim>
                                    <p:anim calcmode="lin" valueType="num">
                                      <p:cBhvr>
                                        <p:cTn id="18" dur="500" fill="hold"/>
                                        <p:tgtEl>
                                          <p:spTgt spid="7"/>
                                        </p:tgtEl>
                                        <p:attrNameLst>
                                          <p:attrName>ppt_y</p:attrName>
                                        </p:attrNameLst>
                                      </p:cBhvr>
                                      <p:tavLst>
                                        <p:tav tm="0">
                                          <p:val>
                                            <p:strVal val="#ppt_y"/>
                                          </p:val>
                                        </p:tav>
                                        <p:tav tm="100000">
                                          <p:val>
                                            <p:strVal val="#ppt_y"/>
                                          </p:val>
                                        </p:tav>
                                      </p:tavLst>
                                    </p:anim>
                                    <p:animEffect transition="in" filter="wipe(right)" prLst="gradientSize: 0.1">
                                      <p:cBhvr>
                                        <p:cTn id="19" dur="500"/>
                                        <p:tgtEl>
                                          <p:spTgt spid="7"/>
                                        </p:tgtEl>
                                      </p:cBhvr>
                                    </p:animEffect>
                                  </p:childTnLst>
                                </p:cTn>
                              </p:par>
                            </p:childTnLst>
                          </p:cTn>
                        </p:par>
                        <p:par>
                          <p:cTn id="20" fill="hold" nodeType="afterGroup">
                            <p:stCondLst>
                              <p:cond delay="1500"/>
                            </p:stCondLst>
                            <p:childTnLst>
                              <p:par>
                                <p:cTn id="21" presetID="42" presetClass="entr" presetSubtype="0" fill="hold" grpId="0" nodeType="after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fade">
                                      <p:cBhvr>
                                        <p:cTn id="23" dur="500"/>
                                        <p:tgtEl>
                                          <p:spTgt spid="16"/>
                                        </p:tgtEl>
                                      </p:cBhvr>
                                    </p:animEffect>
                                    <p:anim calcmode="lin" valueType="num">
                                      <p:cBhvr>
                                        <p:cTn id="24" dur="500" fill="hold"/>
                                        <p:tgtEl>
                                          <p:spTgt spid="16"/>
                                        </p:tgtEl>
                                        <p:attrNameLst>
                                          <p:attrName>ppt_x</p:attrName>
                                        </p:attrNameLst>
                                      </p:cBhvr>
                                      <p:tavLst>
                                        <p:tav tm="0">
                                          <p:val>
                                            <p:strVal val="#ppt_x"/>
                                          </p:val>
                                        </p:tav>
                                        <p:tav tm="100000">
                                          <p:val>
                                            <p:strVal val="#ppt_x"/>
                                          </p:val>
                                        </p:tav>
                                      </p:tavLst>
                                    </p:anim>
                                    <p:anim calcmode="lin" valueType="num">
                                      <p:cBhvr>
                                        <p:cTn id="25" dur="5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p:bldP spid="7" grpId="0"/>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图片 1"/>
          <p:cNvPicPr>
            <a:picLocks noChangeAspect="1"/>
          </p:cNvPicPr>
          <p:nvPr/>
        </p:nvPicPr>
        <p:blipFill>
          <a:blip r:embed="rId3" cstate="print">
            <a:extLst>
              <a:ext uri="{28A0092B-C50C-407E-A947-70E740481C1C}">
                <a14:useLocalDpi xmlns:a14="http://schemas.microsoft.com/office/drawing/2010/main" xmlns:p159="http://schemas.microsoft.com/office/powerpoint/2015/09/main" xmlns:p15="http://schemas.microsoft.com/office/powerpoint/2012/main" xmlns:p14="http://schemas.microsoft.com/office/powerpoint/2010/main" xmlns:mc="http://schemas.openxmlformats.org/markup-compatibility/2006" xmlns:wp="http://schemas.openxmlformats.org/drawingml/2006/wordprocessingDrawing" xmlns:w="http://schemas.openxmlformats.org/wordprocessingml/2006/main" xmlns:m="http://schemas.openxmlformats.org/officeDocument/2006/math" xmlns="" val="0"/>
              </a:ext>
            </a:extLst>
          </a:blip>
          <a:srcRect t="9419" b="9419"/>
          <a:stretch>
            <a:fillRect/>
          </a:stretch>
        </p:blipFill>
        <p:spPr>
          <a:xfrm>
            <a:off x="546947" y="608623"/>
            <a:ext cx="5210386" cy="5640754"/>
          </a:xfrm>
          <a:prstGeom prst="rect">
            <a:avLst/>
          </a:prstGeom>
          <a:ln w="228600" cap="sq" cmpd="thickThin">
            <a:solidFill>
              <a:srgbClr val="000000"/>
            </a:solidFill>
            <a:prstDash val="solid"/>
            <a:miter lim="800000"/>
          </a:ln>
          <a:effectLst>
            <a:innerShdw blurRad="76200">
              <a:srgbClr val="000000"/>
            </a:innerShdw>
          </a:effectLst>
        </p:spPr>
      </p:pic>
      <p:sp>
        <p:nvSpPr>
          <p:cNvPr id="5" name="矩形 4"/>
          <p:cNvSpPr/>
          <p:nvPr/>
        </p:nvSpPr>
        <p:spPr>
          <a:xfrm>
            <a:off x="2165099" y="1674420"/>
            <a:ext cx="9479954" cy="2695698"/>
          </a:xfrm>
          <a:prstGeom prst="rect">
            <a:avLst/>
          </a:prstGeom>
          <a:solidFill>
            <a:schemeClr val="tx1">
              <a:lumMod val="50000"/>
              <a:lumOff val="50000"/>
            </a:schemeClr>
          </a:solidFill>
          <a:ln w="5715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lang="en-US" altLang="zh-CN" sz="2800">
                <a:solidFill>
                  <a:schemeClr val="bg1">
                    <a:lumMod val="95000"/>
                  </a:schemeClr>
                </a:solidFill>
                <a:latin typeface="Microsoft YaHei" panose="020B0503020204020204" pitchFamily="34" charset="-122"/>
                <a:ea typeface="Microsoft YaHei" panose="020B0503020204020204" pitchFamily="34" charset="-122"/>
              </a:rPr>
              <a:t>1.</a:t>
            </a:r>
            <a:r>
              <a:rPr lang="zh-CN" altLang="en-US" sz="2800">
                <a:solidFill>
                  <a:schemeClr val="bg1">
                    <a:lumMod val="95000"/>
                  </a:schemeClr>
                </a:solidFill>
                <a:latin typeface="Microsoft YaHei" panose="020B0503020204020204" pitchFamily="34" charset="-122"/>
                <a:ea typeface="Microsoft YaHei" panose="020B0503020204020204" pitchFamily="34" charset="-122"/>
              </a:rPr>
              <a:t>明确字音</a:t>
            </a:r>
          </a:p>
          <a:p>
            <a:pPr>
              <a:lnSpc>
                <a:spcPct val="150000"/>
              </a:lnSpc>
            </a:pPr>
            <a:r>
              <a:rPr lang="zh-CN" altLang="en-US" sz="2800">
                <a:solidFill>
                  <a:schemeClr val="bg1">
                    <a:lumMod val="95000"/>
                  </a:schemeClr>
                </a:solidFill>
                <a:latin typeface="Microsoft YaHei" panose="020B0503020204020204" pitchFamily="34" charset="-122"/>
                <a:ea typeface="Microsoft YaHei" panose="020B0503020204020204" pitchFamily="34" charset="-122"/>
              </a:rPr>
              <a:t>梢头（</a:t>
            </a:r>
            <a:r>
              <a:rPr lang="en-US" altLang="zh-CN" sz="2800" b="1" err="1">
                <a:solidFill>
                  <a:schemeClr val="accent1">
                    <a:lumMod val="40000"/>
                    <a:lumOff val="60000"/>
                  </a:schemeClr>
                </a:solidFill>
                <a:latin typeface="Microsoft YaHei" panose="020B0503020204020204" pitchFamily="34" charset="-122"/>
                <a:ea typeface="Microsoft YaHei" panose="020B0503020204020204" pitchFamily="34" charset="-122"/>
              </a:rPr>
              <a:t>shāo</a:t>
            </a:r>
            <a:r>
              <a:rPr lang="zh-CN" altLang="en-US" sz="2800">
                <a:solidFill>
                  <a:schemeClr val="bg1">
                    <a:lumMod val="95000"/>
                  </a:schemeClr>
                </a:solidFill>
                <a:latin typeface="Microsoft YaHei" panose="020B0503020204020204" pitchFamily="34" charset="-122"/>
                <a:ea typeface="Microsoft YaHei" panose="020B0503020204020204" pitchFamily="34" charset="-122"/>
              </a:rPr>
              <a:t>）    辉煌（</a:t>
            </a:r>
            <a:r>
              <a:rPr lang="en-US" altLang="zh-CN" sz="2800" b="1" err="1">
                <a:solidFill>
                  <a:schemeClr val="accent1">
                    <a:lumMod val="40000"/>
                    <a:lumOff val="60000"/>
                  </a:schemeClr>
                </a:solidFill>
                <a:latin typeface="Microsoft YaHei" panose="020B0503020204020204" pitchFamily="34" charset="-122"/>
                <a:ea typeface="Microsoft YaHei" panose="020B0503020204020204" pitchFamily="34" charset="-122"/>
              </a:rPr>
              <a:t>huáng</a:t>
            </a:r>
            <a:r>
              <a:rPr lang="zh-CN" altLang="en-US" sz="2800">
                <a:solidFill>
                  <a:schemeClr val="bg1">
                    <a:lumMod val="95000"/>
                  </a:schemeClr>
                </a:solidFill>
                <a:latin typeface="Microsoft YaHei" panose="020B0503020204020204" pitchFamily="34" charset="-122"/>
                <a:ea typeface="Microsoft YaHei" panose="020B0503020204020204" pitchFamily="34" charset="-122"/>
              </a:rPr>
              <a:t>）     凝望（</a:t>
            </a:r>
            <a:r>
              <a:rPr lang="en-US" altLang="zh-CN" sz="2800" b="1" err="1">
                <a:solidFill>
                  <a:schemeClr val="accent1">
                    <a:lumMod val="40000"/>
                    <a:lumOff val="60000"/>
                  </a:schemeClr>
                </a:solidFill>
                <a:latin typeface="Microsoft YaHei" panose="020B0503020204020204" pitchFamily="34" charset="-122"/>
                <a:ea typeface="Microsoft YaHei" panose="020B0503020204020204" pitchFamily="34" charset="-122"/>
              </a:rPr>
              <a:t>níng</a:t>
            </a:r>
            <a:r>
              <a:rPr lang="zh-CN" altLang="en-US" sz="2800">
                <a:solidFill>
                  <a:schemeClr val="bg1">
                    <a:lumMod val="95000"/>
                  </a:schemeClr>
                </a:solidFill>
                <a:latin typeface="Microsoft YaHei" panose="020B0503020204020204" pitchFamily="34" charset="-122"/>
                <a:ea typeface="Microsoft YaHei" panose="020B0503020204020204" pitchFamily="34" charset="-122"/>
              </a:rPr>
              <a:t>）</a:t>
            </a:r>
          </a:p>
          <a:p>
            <a:pPr>
              <a:lnSpc>
                <a:spcPct val="150000"/>
              </a:lnSpc>
            </a:pPr>
            <a:r>
              <a:rPr lang="zh-CN" altLang="en-US" sz="2800">
                <a:solidFill>
                  <a:schemeClr val="bg1">
                    <a:lumMod val="95000"/>
                  </a:schemeClr>
                </a:solidFill>
                <a:latin typeface="Microsoft YaHei" panose="020B0503020204020204" pitchFamily="34" charset="-122"/>
                <a:ea typeface="Microsoft YaHei" panose="020B0503020204020204" pitchFamily="34" charset="-122"/>
              </a:rPr>
              <a:t>云径（</a:t>
            </a:r>
            <a:r>
              <a:rPr lang="en-US" altLang="zh-CN" sz="2800" b="1" err="1">
                <a:solidFill>
                  <a:schemeClr val="accent1">
                    <a:lumMod val="40000"/>
                    <a:lumOff val="60000"/>
                  </a:schemeClr>
                </a:solidFill>
                <a:latin typeface="Microsoft YaHei" panose="020B0503020204020204" pitchFamily="34" charset="-122"/>
                <a:ea typeface="Microsoft YaHei" panose="020B0503020204020204" pitchFamily="34" charset="-122"/>
              </a:rPr>
              <a:t>jìng</a:t>
            </a:r>
            <a:r>
              <a:rPr lang="zh-CN" altLang="en-US" sz="2800">
                <a:solidFill>
                  <a:schemeClr val="bg1">
                    <a:lumMod val="95000"/>
                  </a:schemeClr>
                </a:solidFill>
                <a:latin typeface="Microsoft YaHei" panose="020B0503020204020204" pitchFamily="34" charset="-122"/>
                <a:ea typeface="Microsoft YaHei" panose="020B0503020204020204" pitchFamily="34" charset="-122"/>
              </a:rPr>
              <a:t>）     觅路（</a:t>
            </a:r>
            <a:r>
              <a:rPr lang="en-US" altLang="zh-CN" sz="2800" b="1" err="1">
                <a:solidFill>
                  <a:schemeClr val="accent1">
                    <a:lumMod val="40000"/>
                    <a:lumOff val="60000"/>
                  </a:schemeClr>
                </a:solidFill>
                <a:latin typeface="Microsoft YaHei" panose="020B0503020204020204" pitchFamily="34" charset="-122"/>
                <a:ea typeface="Microsoft YaHei" panose="020B0503020204020204" pitchFamily="34" charset="-122"/>
              </a:rPr>
              <a:t>mì</a:t>
            </a:r>
            <a:r>
              <a:rPr lang="zh-CN" altLang="en-US" sz="2800">
                <a:solidFill>
                  <a:schemeClr val="bg1">
                    <a:lumMod val="95000"/>
                  </a:schemeClr>
                </a:solidFill>
                <a:latin typeface="Microsoft YaHei" panose="020B0503020204020204" pitchFamily="34" charset="-122"/>
                <a:ea typeface="Microsoft YaHei" panose="020B0503020204020204" pitchFamily="34" charset="-122"/>
              </a:rPr>
              <a:t>）            行藏（</a:t>
            </a:r>
            <a:r>
              <a:rPr lang="en-US" altLang="zh-CN" sz="2800" b="1" err="1">
                <a:solidFill>
                  <a:schemeClr val="accent1">
                    <a:lumMod val="40000"/>
                    <a:lumOff val="60000"/>
                  </a:schemeClr>
                </a:solidFill>
                <a:latin typeface="Microsoft YaHei" panose="020B0503020204020204" pitchFamily="34" charset="-122"/>
                <a:ea typeface="Microsoft YaHei" panose="020B0503020204020204" pitchFamily="34" charset="-122"/>
              </a:rPr>
              <a:t>xíng cáng</a:t>
            </a:r>
            <a:r>
              <a:rPr lang="zh-CN" altLang="en-US" sz="2800">
                <a:solidFill>
                  <a:schemeClr val="bg1">
                    <a:lumMod val="95000"/>
                  </a:schemeClr>
                </a:solidFill>
                <a:latin typeface="Microsoft YaHei" panose="020B0503020204020204" pitchFamily="34" charset="-122"/>
                <a:ea typeface="Microsoft YaHei" panose="020B0503020204020204" pitchFamily="34" charset="-122"/>
              </a:rPr>
              <a:t>）</a:t>
            </a:r>
          </a:p>
        </p:txBody>
      </p:sp>
      <p:sp>
        <p:nvSpPr>
          <p:cNvPr id="6" name="文本框 5"/>
          <p:cNvSpPr txBox="1"/>
          <p:nvPr/>
        </p:nvSpPr>
        <p:spPr>
          <a:xfrm>
            <a:off x="10045382" y="653193"/>
            <a:ext cx="4293235" cy="707053"/>
          </a:xfrm>
          <a:prstGeom prst="rect">
            <a:avLst/>
          </a:prstGeom>
          <a:noFill/>
        </p:spPr>
        <p:txBody>
          <a:bodyPr wrap="square" rtlCol="0">
            <a:spAutoFit/>
          </a:bodyPr>
          <a:lstStyle/>
          <a:p>
            <a:pPr algn="l">
              <a:lnSpc>
                <a:spcPct val="140000"/>
              </a:lnSpc>
            </a:pPr>
            <a:r>
              <a:rPr lang="zh-CN" altLang="en-US" sz="3200" b="1">
                <a:solidFill>
                  <a:schemeClr val="bg1">
                    <a:lumMod val="50000"/>
                  </a:schemeClr>
                </a:solidFill>
                <a:latin typeface="Microsoft YaHei" panose="020B0503020204020204" pitchFamily="34" charset="-122"/>
                <a:ea typeface="Microsoft YaHei" panose="020B0503020204020204" pitchFamily="34" charset="-122"/>
              </a:rPr>
              <a:t>预习检查</a:t>
            </a:r>
            <a:endParaRPr sz="3200" b="1">
              <a:solidFill>
                <a:schemeClr val="bg1">
                  <a:lumMod val="50000"/>
                </a:schemeClr>
              </a:solidFill>
              <a:latin typeface="Microsoft YaHei" panose="020B0503020204020204" pitchFamily="34" charset="-122"/>
              <a:ea typeface="Microsoft YaHei" panose="020B0503020204020204" pitchFamily="34" charset="-122"/>
            </a:endParaRPr>
          </a:p>
        </p:txBody>
      </p:sp>
    </p:spTree>
    <p:extLst>
      <p:ext uri="{BB962C8B-B14F-4D97-AF65-F5344CB8AC3E}">
        <p14:creationId xmlns:p14="http://schemas.microsoft.com/office/powerpoint/2010/main" xmlns:p159="http://schemas.microsoft.com/office/powerpoint/2015/09/main" xmlns:p15="http://schemas.microsoft.com/office/powerpoint/2012/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val="1931614600"/>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6"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500"/>
                                        <p:tgtEl>
                                          <p:spTgt spid="2"/>
                                        </p:tgtEl>
                                      </p:cBhvr>
                                    </p:animEffect>
                                  </p:childTnLst>
                                </p:cTn>
                              </p:par>
                            </p:childTnLst>
                          </p:cTn>
                        </p:par>
                        <p:par>
                          <p:cTn id="8" fill="hold" nodeType="afterGroup">
                            <p:stCondLst>
                              <p:cond delay="500"/>
                            </p:stCondLst>
                            <p:childTnLst>
                              <p:par>
                                <p:cTn id="9" presetID="41" presetClass="entr" presetSubtype="0" fill="hold" grpId="1" nodeType="afterEffect">
                                  <p:stCondLst>
                                    <p:cond delay="0"/>
                                  </p:stCondLst>
                                  <p:iterate type="lt">
                                    <p:tmPct val="10000"/>
                                  </p:iterate>
                                  <p:childTnLst>
                                    <p:set>
                                      <p:cBhvr>
                                        <p:cTn id="10" dur="1" fill="hold">
                                          <p:stCondLst>
                                            <p:cond delay="0"/>
                                          </p:stCondLst>
                                        </p:cTn>
                                        <p:tgtEl>
                                          <p:spTgt spid="6"/>
                                        </p:tgtEl>
                                        <p:attrNameLst>
                                          <p:attrName>style.visibility</p:attrName>
                                        </p:attrNameLst>
                                      </p:cBhvr>
                                      <p:to>
                                        <p:strVal val="visible"/>
                                      </p:to>
                                    </p:set>
                                    <p:anim calcmode="lin" valueType="num">
                                      <p:cBhvr>
                                        <p:cTn id="11"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6"/>
                                        </p:tgtEl>
                                        <p:attrNameLst>
                                          <p:attrName>ppt_y</p:attrName>
                                        </p:attrNameLst>
                                      </p:cBhvr>
                                      <p:tavLst>
                                        <p:tav tm="0">
                                          <p:val>
                                            <p:strVal val="#ppt_y"/>
                                          </p:val>
                                        </p:tav>
                                        <p:tav tm="100000">
                                          <p:val>
                                            <p:strVal val="#ppt_y"/>
                                          </p:val>
                                        </p:tav>
                                      </p:tavLst>
                                    </p:anim>
                                    <p:anim calcmode="lin" valueType="num">
                                      <p:cBhvr>
                                        <p:cTn id="13"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15" dur="500" tmFilter="0,0; .5, 1; 1, 1"/>
                                        <p:tgtEl>
                                          <p:spTgt spid="6"/>
                                        </p:tgtEl>
                                      </p:cBhvr>
                                    </p:animEffect>
                                  </p:childTnLst>
                                </p:cTn>
                              </p:par>
                            </p:childTnLst>
                          </p:cTn>
                        </p:par>
                        <p:par>
                          <p:cTn id="16" fill="hold" nodeType="afterGroup">
                            <p:stCondLst>
                              <p:cond delay="1000"/>
                            </p:stCondLst>
                            <p:childTnLst>
                              <p:par>
                                <p:cTn id="17" presetID="42" presetClass="entr" presetSubtype="0"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500"/>
                                        <p:tgtEl>
                                          <p:spTgt spid="5"/>
                                        </p:tgtEl>
                                      </p:cBhvr>
                                    </p:animEffect>
                                    <p:anim calcmode="lin" valueType="num">
                                      <p:cBhvr>
                                        <p:cTn id="20" dur="500" fill="hold"/>
                                        <p:tgtEl>
                                          <p:spTgt spid="5"/>
                                        </p:tgtEl>
                                        <p:attrNameLst>
                                          <p:attrName>ppt_x</p:attrName>
                                        </p:attrNameLst>
                                      </p:cBhvr>
                                      <p:tavLst>
                                        <p:tav tm="0">
                                          <p:val>
                                            <p:strVal val="#ppt_x"/>
                                          </p:val>
                                        </p:tav>
                                        <p:tav tm="100000">
                                          <p:val>
                                            <p:strVal val="#ppt_x"/>
                                          </p:val>
                                        </p:tav>
                                      </p:tavLst>
                                    </p:anim>
                                    <p:anim calcmode="lin" valueType="num">
                                      <p:cBhvr>
                                        <p:cTn id="21" dur="5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1"/>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53B9F2E0-F6F7-4A4A-8C4C-12459C4CFCB5}"/>
              </a:ext>
            </a:extLst>
          </p:cNvPr>
          <p:cNvPicPr>
            <a:picLocks noChangeAspect="1"/>
          </p:cNvPicPr>
          <p:nvPr/>
        </p:nvPicPr>
        <p:blipFill>
          <a:blip r:embed="rId3" cstate="print">
            <a:extLst>
              <a:ext uri="{28A0092B-C50C-407E-A947-70E740481C1C}">
                <a14:useLocalDpi xmlns:a14="http://schemas.microsoft.com/office/drawing/2010/main" xmlns:p159="http://schemas.microsoft.com/office/powerpoint/2015/09/main" xmlns:p15="http://schemas.microsoft.com/office/powerpoint/2012/main" xmlns:p14="http://schemas.microsoft.com/office/powerpoint/2010/main" xmlns:mc="http://schemas.openxmlformats.org/markup-compatibility/2006" xmlns:wp="http://schemas.openxmlformats.org/drawingml/2006/wordprocessingDrawing" xmlns:w="http://schemas.openxmlformats.org/wordprocessingml/2006/main" xmlns:m="http://schemas.openxmlformats.org/officeDocument/2006/math" xmlns="" val="0"/>
              </a:ext>
            </a:extLst>
          </a:blip>
          <a:srcRect t="9419" b="9419"/>
          <a:stretch>
            <a:fillRect/>
          </a:stretch>
        </p:blipFill>
        <p:spPr>
          <a:xfrm>
            <a:off x="208280" y="241983"/>
            <a:ext cx="5887720" cy="6374034"/>
          </a:xfrm>
          <a:prstGeom prst="rect">
            <a:avLst/>
          </a:prstGeom>
          <a:ln w="228600" cap="sq" cmpd="thickThin">
            <a:solidFill>
              <a:srgbClr val="000000"/>
            </a:solidFill>
            <a:prstDash val="solid"/>
            <a:miter lim="800000"/>
          </a:ln>
          <a:effectLst>
            <a:innerShdw blurRad="76200">
              <a:srgbClr val="000000"/>
            </a:innerShdw>
          </a:effectLst>
        </p:spPr>
      </p:pic>
      <p:sp>
        <p:nvSpPr>
          <p:cNvPr id="5" name="矩形 4"/>
          <p:cNvSpPr/>
          <p:nvPr/>
        </p:nvSpPr>
        <p:spPr>
          <a:xfrm>
            <a:off x="1334640" y="1769421"/>
            <a:ext cx="9897239" cy="2683826"/>
          </a:xfrm>
          <a:prstGeom prst="rect">
            <a:avLst/>
          </a:prstGeom>
          <a:solidFill>
            <a:schemeClr val="tx1">
              <a:lumMod val="50000"/>
              <a:lumOff val="50000"/>
            </a:schemeClr>
          </a:solidFill>
          <a:ln w="5715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lang="en-US" altLang="zh-CN" sz="2000">
                <a:solidFill>
                  <a:schemeClr val="bg1">
                    <a:lumMod val="95000"/>
                  </a:schemeClr>
                </a:solidFill>
                <a:latin typeface="Microsoft YaHei" panose="020B0503020204020204" pitchFamily="34" charset="-122"/>
                <a:ea typeface="Microsoft YaHei" panose="020B0503020204020204" pitchFamily="34" charset="-122"/>
              </a:rPr>
              <a:t>2.</a:t>
            </a:r>
            <a:r>
              <a:rPr lang="zh-CN" altLang="en-US" sz="2000">
                <a:solidFill>
                  <a:schemeClr val="bg1">
                    <a:lumMod val="95000"/>
                  </a:schemeClr>
                </a:solidFill>
                <a:latin typeface="Microsoft YaHei" panose="020B0503020204020204" pitchFamily="34" charset="-122"/>
                <a:ea typeface="Microsoft YaHei" panose="020B0503020204020204" pitchFamily="34" charset="-122"/>
              </a:rPr>
              <a:t>解释词语</a:t>
            </a:r>
          </a:p>
          <a:p>
            <a:pPr>
              <a:lnSpc>
                <a:spcPct val="150000"/>
              </a:lnSpc>
            </a:pPr>
            <a:r>
              <a:rPr lang="zh-CN" altLang="en-US" sz="2000">
                <a:solidFill>
                  <a:schemeClr val="bg1">
                    <a:lumMod val="95000"/>
                  </a:schemeClr>
                </a:solidFill>
                <a:latin typeface="Microsoft YaHei" panose="020B0503020204020204" pitchFamily="34" charset="-122"/>
                <a:ea typeface="Microsoft YaHei" panose="020B0503020204020204" pitchFamily="34" charset="-122"/>
              </a:rPr>
              <a:t>凝望：</a:t>
            </a:r>
            <a:r>
              <a:rPr lang="zh-CN" altLang="en-US" sz="2000" b="1">
                <a:solidFill>
                  <a:schemeClr val="accent1">
                    <a:lumMod val="40000"/>
                    <a:lumOff val="60000"/>
                  </a:schemeClr>
                </a:solidFill>
                <a:latin typeface="Microsoft YaHei" panose="020B0503020204020204" pitchFamily="34" charset="-122"/>
                <a:ea typeface="Microsoft YaHei" panose="020B0503020204020204" pitchFamily="34" charset="-122"/>
              </a:rPr>
              <a:t>目光凝聚在某个物体上；引申为期望、盼望等意。</a:t>
            </a:r>
          </a:p>
          <a:p>
            <a:pPr>
              <a:lnSpc>
                <a:spcPct val="150000"/>
              </a:lnSpc>
            </a:pPr>
            <a:r>
              <a:rPr lang="zh-CN" altLang="en-US" sz="2000">
                <a:solidFill>
                  <a:schemeClr val="bg1">
                    <a:lumMod val="95000"/>
                  </a:schemeClr>
                </a:solidFill>
                <a:latin typeface="Microsoft YaHei" panose="020B0503020204020204" pitchFamily="34" charset="-122"/>
                <a:ea typeface="Microsoft YaHei" panose="020B0503020204020204" pitchFamily="34" charset="-122"/>
              </a:rPr>
              <a:t>行藏：</a:t>
            </a:r>
            <a:r>
              <a:rPr lang="zh-CN" altLang="en-US" sz="2000" b="1">
                <a:solidFill>
                  <a:schemeClr val="accent1">
                    <a:lumMod val="40000"/>
                    <a:lumOff val="60000"/>
                  </a:schemeClr>
                </a:solidFill>
                <a:latin typeface="Microsoft YaHei" panose="020B0503020204020204" pitchFamily="34" charset="-122"/>
                <a:ea typeface="Microsoft YaHei" panose="020B0503020204020204" pitchFamily="34" charset="-122"/>
              </a:rPr>
              <a:t>指对于出仕和退隐的处世态度；来历。</a:t>
            </a:r>
          </a:p>
        </p:txBody>
      </p:sp>
      <p:sp>
        <p:nvSpPr>
          <p:cNvPr id="6" name="文本框 5"/>
          <p:cNvSpPr txBox="1"/>
          <p:nvPr/>
        </p:nvSpPr>
        <p:spPr>
          <a:xfrm>
            <a:off x="9665372" y="81195"/>
            <a:ext cx="4293235" cy="707053"/>
          </a:xfrm>
          <a:prstGeom prst="rect">
            <a:avLst/>
          </a:prstGeom>
          <a:noFill/>
        </p:spPr>
        <p:txBody>
          <a:bodyPr wrap="square" rtlCol="0">
            <a:spAutoFit/>
          </a:bodyPr>
          <a:lstStyle/>
          <a:p>
            <a:pPr algn="l">
              <a:lnSpc>
                <a:spcPct val="140000"/>
              </a:lnSpc>
            </a:pPr>
            <a:r>
              <a:rPr lang="zh-CN" altLang="en-US" sz="3200" b="1">
                <a:solidFill>
                  <a:schemeClr val="bg1">
                    <a:lumMod val="50000"/>
                  </a:schemeClr>
                </a:solidFill>
                <a:latin typeface="Microsoft YaHei" panose="020B0503020204020204" pitchFamily="34" charset="-122"/>
                <a:ea typeface="Microsoft YaHei" panose="020B0503020204020204" pitchFamily="34" charset="-122"/>
              </a:rPr>
              <a:t>预习检查</a:t>
            </a:r>
            <a:endParaRPr sz="3200" b="1">
              <a:solidFill>
                <a:schemeClr val="bg1">
                  <a:lumMod val="50000"/>
                </a:schemeClr>
              </a:solidFill>
              <a:latin typeface="Microsoft YaHei" panose="020B0503020204020204" pitchFamily="34" charset="-122"/>
              <a:ea typeface="Microsoft YaHei" panose="020B0503020204020204" pitchFamily="34" charset="-122"/>
            </a:endParaRPr>
          </a:p>
        </p:txBody>
      </p:sp>
    </p:spTree>
    <p:extLst>
      <p:ext uri="{BB962C8B-B14F-4D97-AF65-F5344CB8AC3E}">
        <p14:creationId xmlns:p14="http://schemas.microsoft.com/office/powerpoint/2010/main" xmlns:p159="http://schemas.microsoft.com/office/powerpoint/2015/09/main" xmlns:p15="http://schemas.microsoft.com/office/powerpoint/2012/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val="2011077580"/>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6" presetClass="entr" presetSubtype="16"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circle(in)">
                                      <p:cBhvr>
                                        <p:cTn id="7" dur="500"/>
                                        <p:tgtEl>
                                          <p:spTgt spid="7"/>
                                        </p:tgtEl>
                                      </p:cBhvr>
                                    </p:animEffect>
                                  </p:childTnLst>
                                </p:cTn>
                              </p:par>
                            </p:childTnLst>
                          </p:cTn>
                        </p:par>
                        <p:par>
                          <p:cTn id="8" fill="hold" nodeType="afterGroup">
                            <p:stCondLst>
                              <p:cond delay="500"/>
                            </p:stCondLst>
                            <p:childTnLst>
                              <p:par>
                                <p:cTn id="9" presetID="41" presetClass="entr" presetSubtype="0" fill="hold" grpId="1" nodeType="afterEffect">
                                  <p:stCondLst>
                                    <p:cond delay="0"/>
                                  </p:stCondLst>
                                  <p:iterate type="lt">
                                    <p:tmPct val="10000"/>
                                  </p:iterate>
                                  <p:childTnLst>
                                    <p:set>
                                      <p:cBhvr>
                                        <p:cTn id="10" dur="1" fill="hold">
                                          <p:stCondLst>
                                            <p:cond delay="0"/>
                                          </p:stCondLst>
                                        </p:cTn>
                                        <p:tgtEl>
                                          <p:spTgt spid="6"/>
                                        </p:tgtEl>
                                        <p:attrNameLst>
                                          <p:attrName>style.visibility</p:attrName>
                                        </p:attrNameLst>
                                      </p:cBhvr>
                                      <p:to>
                                        <p:strVal val="visible"/>
                                      </p:to>
                                    </p:set>
                                    <p:anim calcmode="lin" valueType="num">
                                      <p:cBhvr>
                                        <p:cTn id="11"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6"/>
                                        </p:tgtEl>
                                        <p:attrNameLst>
                                          <p:attrName>ppt_y</p:attrName>
                                        </p:attrNameLst>
                                      </p:cBhvr>
                                      <p:tavLst>
                                        <p:tav tm="0">
                                          <p:val>
                                            <p:strVal val="#ppt_y"/>
                                          </p:val>
                                        </p:tav>
                                        <p:tav tm="100000">
                                          <p:val>
                                            <p:strVal val="#ppt_y"/>
                                          </p:val>
                                        </p:tav>
                                      </p:tavLst>
                                    </p:anim>
                                    <p:anim calcmode="lin" valueType="num">
                                      <p:cBhvr>
                                        <p:cTn id="13"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15" dur="500" tmFilter="0,0; .5, 1; 1, 1"/>
                                        <p:tgtEl>
                                          <p:spTgt spid="6"/>
                                        </p:tgtEl>
                                      </p:cBhvr>
                                    </p:animEffect>
                                  </p:childTnLst>
                                </p:cTn>
                              </p:par>
                            </p:childTnLst>
                          </p:cTn>
                        </p:par>
                        <p:par>
                          <p:cTn id="16" fill="hold" nodeType="afterGroup">
                            <p:stCondLst>
                              <p:cond delay="1000"/>
                            </p:stCondLst>
                            <p:childTnLst>
                              <p:par>
                                <p:cTn id="17" presetID="42" presetClass="entr" presetSubtype="0"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500"/>
                                        <p:tgtEl>
                                          <p:spTgt spid="5"/>
                                        </p:tgtEl>
                                      </p:cBhvr>
                                    </p:animEffect>
                                    <p:anim calcmode="lin" valueType="num">
                                      <p:cBhvr>
                                        <p:cTn id="20" dur="500" fill="hold"/>
                                        <p:tgtEl>
                                          <p:spTgt spid="5"/>
                                        </p:tgtEl>
                                        <p:attrNameLst>
                                          <p:attrName>ppt_x</p:attrName>
                                        </p:attrNameLst>
                                      </p:cBhvr>
                                      <p:tavLst>
                                        <p:tav tm="0">
                                          <p:val>
                                            <p:strVal val="#ppt_x"/>
                                          </p:val>
                                        </p:tav>
                                        <p:tav tm="100000">
                                          <p:val>
                                            <p:strVal val="#ppt_x"/>
                                          </p:val>
                                        </p:tav>
                                      </p:tavLst>
                                    </p:anim>
                                    <p:anim calcmode="lin" valueType="num">
                                      <p:cBhvr>
                                        <p:cTn id="21" dur="5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1"/>
    </p:bld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 name="文本框 11"/>
          <p:cNvSpPr txBox="1"/>
          <p:nvPr/>
        </p:nvSpPr>
        <p:spPr>
          <a:xfrm>
            <a:off x="842943" y="939178"/>
            <a:ext cx="10506113" cy="2807885"/>
          </a:xfrm>
          <a:prstGeom prst="rect">
            <a:avLst/>
          </a:prstGeom>
          <a:noFill/>
        </p:spPr>
        <p:txBody>
          <a:bodyPr wrap="square" rtlCol="0">
            <a:spAutoFit/>
          </a:bodyPr>
          <a:lstStyle/>
          <a:p>
            <a:pPr marL="342900" indent="-342900">
              <a:lnSpc>
                <a:spcPct val="150000"/>
              </a:lnSpc>
              <a:buFont typeface="Wingdings" pitchFamily="2" charset="2"/>
              <a:buChar char="n"/>
            </a:pPr>
            <a:r>
              <a:rPr lang="zh-CN" altLang="en-US" sz="2000" b="1">
                <a:solidFill>
                  <a:schemeClr val="tx1">
                    <a:lumMod val="65000"/>
                    <a:lumOff val="35000"/>
                  </a:schemeClr>
                </a:solidFill>
                <a:latin typeface="Microsoft YaHei" panose="020B0503020204020204" pitchFamily="34" charset="-122"/>
                <a:ea typeface="Microsoft YaHei" panose="020B0503020204020204" pitchFamily="34" charset="-122"/>
              </a:rPr>
              <a:t>（二）初读课文。</a:t>
            </a:r>
          </a:p>
          <a:p>
            <a:pPr>
              <a:lnSpc>
                <a:spcPct val="150000"/>
              </a:lnSpc>
            </a:pPr>
            <a:r>
              <a:rPr lang="en-US" altLang="zh-CN" sz="2000">
                <a:latin typeface="Microsoft YaHei" panose="020B0503020204020204" pitchFamily="34" charset="-122"/>
                <a:ea typeface="Microsoft YaHei" panose="020B0503020204020204" pitchFamily="34" charset="-122"/>
              </a:rPr>
              <a:t>【</a:t>
            </a:r>
            <a:r>
              <a:rPr lang="zh-CN" altLang="en-US" sz="2000">
                <a:latin typeface="Microsoft YaHei" panose="020B0503020204020204" pitchFamily="34" charset="-122"/>
                <a:ea typeface="Microsoft YaHei" panose="020B0503020204020204" pitchFamily="34" charset="-122"/>
              </a:rPr>
              <a:t>思考</a:t>
            </a:r>
            <a:r>
              <a:rPr lang="en-US" altLang="zh-CN" sz="2000">
                <a:latin typeface="Microsoft YaHei" panose="020B0503020204020204" pitchFamily="34" charset="-122"/>
                <a:ea typeface="Microsoft YaHei" panose="020B0503020204020204" pitchFamily="34" charset="-122"/>
              </a:rPr>
              <a:t>1】</a:t>
            </a:r>
            <a:r>
              <a:rPr lang="zh-CN" altLang="en-US" sz="2000">
                <a:latin typeface="Microsoft YaHei" panose="020B0503020204020204" pitchFamily="34" charset="-122"/>
                <a:ea typeface="Microsoft YaHei" panose="020B0503020204020204" pitchFamily="34" charset="-122"/>
              </a:rPr>
              <a:t>概括每节诗的内容并绘制思维导图</a:t>
            </a:r>
          </a:p>
          <a:p>
            <a:pPr>
              <a:lnSpc>
                <a:spcPct val="150000"/>
              </a:lnSpc>
            </a:pPr>
            <a:r>
              <a:rPr lang="zh-CN" altLang="en-US" sz="2000">
                <a:solidFill>
                  <a:srgbClr val="C00000"/>
                </a:solidFill>
                <a:latin typeface="Microsoft YaHei" panose="020B0503020204020204" pitchFamily="34" charset="-122"/>
                <a:ea typeface="Microsoft YaHei" panose="020B0503020204020204" pitchFamily="34" charset="-122"/>
              </a:rPr>
              <a:t>明确  第一节，表现了故国意大利的美好景物。</a:t>
            </a:r>
          </a:p>
          <a:p>
            <a:pPr>
              <a:lnSpc>
                <a:spcPct val="150000"/>
              </a:lnSpc>
            </a:pPr>
            <a:r>
              <a:rPr lang="zh-CN" altLang="en-US" sz="2000">
                <a:solidFill>
                  <a:srgbClr val="C00000"/>
                </a:solidFill>
                <a:latin typeface="Microsoft YaHei" panose="020B0503020204020204" pitchFamily="34" charset="-122"/>
                <a:ea typeface="Microsoft YaHei" panose="020B0503020204020204" pitchFamily="34" charset="-122"/>
              </a:rPr>
              <a:t>第二节，描述了迷娘幼年生活的房子。</a:t>
            </a:r>
          </a:p>
          <a:p>
            <a:pPr>
              <a:lnSpc>
                <a:spcPct val="150000"/>
              </a:lnSpc>
            </a:pPr>
            <a:r>
              <a:rPr lang="zh-CN" altLang="en-US" sz="2000">
                <a:solidFill>
                  <a:srgbClr val="C00000"/>
                </a:solidFill>
                <a:latin typeface="Microsoft YaHei" panose="020B0503020204020204" pitchFamily="34" charset="-122"/>
                <a:ea typeface="Microsoft YaHei" panose="020B0503020204020204" pitchFamily="34" charset="-122"/>
              </a:rPr>
              <a:t>第三节，描述了迷娘被拐到德国的沿途风景。</a:t>
            </a:r>
          </a:p>
          <a:p>
            <a:pPr>
              <a:lnSpc>
                <a:spcPct val="150000"/>
              </a:lnSpc>
            </a:pPr>
            <a:r>
              <a:rPr lang="zh-CN" altLang="en-US" sz="2000">
                <a:solidFill>
                  <a:srgbClr val="C00000"/>
                </a:solidFill>
                <a:latin typeface="Microsoft YaHei" panose="020B0503020204020204" pitchFamily="34" charset="-122"/>
                <a:ea typeface="Microsoft YaHei" panose="020B0503020204020204" pitchFamily="34" charset="-122"/>
              </a:rPr>
              <a:t>借助不同场景的描述，表现了迷娘对故国的热爱与思念。</a:t>
            </a:r>
          </a:p>
        </p:txBody>
      </p:sp>
      <p:sp>
        <p:nvSpPr>
          <p:cNvPr id="14" name="矩形 13">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1583E858-858B-B44E-85D1-0714BFD1CCB3}"/>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4" name="a34.eps" descr="id:2147490627;FounderCES">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82C89BAC-C17B-D44D-88E8-C9E7B936AA70}"/>
              </a:ext>
            </a:extLst>
          </p:cNvPr>
          <p:cNvPicPr/>
          <p:nvPr/>
        </p:nvPicPr>
        <p:blipFill>
          <a:blip r:embed="rId2"/>
          <a:stretch>
            <a:fillRect/>
          </a:stretch>
        </p:blipFill>
        <p:spPr>
          <a:xfrm>
            <a:off x="3268840" y="4015959"/>
            <a:ext cx="5274310" cy="1462405"/>
          </a:xfrm>
          <a:prstGeom prst="rect">
            <a:avLst/>
          </a:prstGeom>
        </p:spPr>
      </p:pic>
    </p:spTree>
    <p:extLst>
      <p:ext uri="{BB962C8B-B14F-4D97-AF65-F5344CB8AC3E}">
        <p14:creationId xmlns:p14="http://schemas.microsoft.com/office/powerpoint/2010/main" xmlns:p159="http://schemas.microsoft.com/office/powerpoint/2015/09/main" xmlns:p15="http://schemas.microsoft.com/office/powerpoint/2012/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val="3789910212"/>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9" presetClass="entr" presetSubtype="0" fill="hold" nodeType="clickEffect">
                                  <p:stCondLst>
                                    <p:cond delay="0"/>
                                  </p:stCondLst>
                                  <p:childTnLst>
                                    <p:set>
                                      <p:cBhvr>
                                        <p:cTn id="6" dur="1" fill="hold">
                                          <p:stCondLst>
                                            <p:cond delay="0"/>
                                          </p:stCondLst>
                                        </p:cTn>
                                        <p:tgtEl>
                                          <p:spTgt spid="12">
                                            <p:txEl>
                                              <p:pRg st="2" end="2"/>
                                            </p:txEl>
                                          </p:spTgt>
                                        </p:tgtEl>
                                        <p:attrNameLst>
                                          <p:attrName>style.visibility</p:attrName>
                                        </p:attrNameLst>
                                      </p:cBhvr>
                                      <p:to>
                                        <p:strVal val="visible"/>
                                      </p:to>
                                    </p:set>
                                    <p:animEffect transition="in" filter="dissolve">
                                      <p:cBhvr>
                                        <p:cTn id="7" dur="500"/>
                                        <p:tgtEl>
                                          <p:spTgt spid="12">
                                            <p:txEl>
                                              <p:pRg st="2" end="2"/>
                                            </p:txEl>
                                          </p:spTgt>
                                        </p:tgtEl>
                                      </p:cBhvr>
                                    </p:animEffect>
                                  </p:childTnLst>
                                </p:cTn>
                              </p:par>
                              <p:par>
                                <p:cTn id="8" presetID="9" presetClass="entr" presetSubtype="0" fill="hold" nodeType="withEffect">
                                  <p:stCondLst>
                                    <p:cond delay="0"/>
                                  </p:stCondLst>
                                  <p:childTnLst>
                                    <p:set>
                                      <p:cBhvr>
                                        <p:cTn id="9" dur="1" fill="hold">
                                          <p:stCondLst>
                                            <p:cond delay="0"/>
                                          </p:stCondLst>
                                        </p:cTn>
                                        <p:tgtEl>
                                          <p:spTgt spid="12">
                                            <p:txEl>
                                              <p:pRg st="3" end="3"/>
                                            </p:txEl>
                                          </p:spTgt>
                                        </p:tgtEl>
                                        <p:attrNameLst>
                                          <p:attrName>style.visibility</p:attrName>
                                        </p:attrNameLst>
                                      </p:cBhvr>
                                      <p:to>
                                        <p:strVal val="visible"/>
                                      </p:to>
                                    </p:set>
                                    <p:animEffect transition="in" filter="dissolve">
                                      <p:cBhvr>
                                        <p:cTn id="10" dur="500"/>
                                        <p:tgtEl>
                                          <p:spTgt spid="12">
                                            <p:txEl>
                                              <p:pRg st="3" end="3"/>
                                            </p:txEl>
                                          </p:spTgt>
                                        </p:tgtEl>
                                      </p:cBhvr>
                                    </p:animEffect>
                                  </p:childTnLst>
                                </p:cTn>
                              </p:par>
                              <p:par>
                                <p:cTn id="11" presetID="9" presetClass="entr" presetSubtype="0" fill="hold" nodeType="withEffect">
                                  <p:stCondLst>
                                    <p:cond delay="0"/>
                                  </p:stCondLst>
                                  <p:childTnLst>
                                    <p:set>
                                      <p:cBhvr>
                                        <p:cTn id="12" dur="1" fill="hold">
                                          <p:stCondLst>
                                            <p:cond delay="0"/>
                                          </p:stCondLst>
                                        </p:cTn>
                                        <p:tgtEl>
                                          <p:spTgt spid="12">
                                            <p:txEl>
                                              <p:pRg st="4" end="4"/>
                                            </p:txEl>
                                          </p:spTgt>
                                        </p:tgtEl>
                                        <p:attrNameLst>
                                          <p:attrName>style.visibility</p:attrName>
                                        </p:attrNameLst>
                                      </p:cBhvr>
                                      <p:to>
                                        <p:strVal val="visible"/>
                                      </p:to>
                                    </p:set>
                                    <p:animEffect transition="in" filter="dissolve">
                                      <p:cBhvr>
                                        <p:cTn id="13" dur="500"/>
                                        <p:tgtEl>
                                          <p:spTgt spid="12">
                                            <p:txEl>
                                              <p:pRg st="4" end="4"/>
                                            </p:txEl>
                                          </p:spTgt>
                                        </p:tgtEl>
                                      </p:cBhvr>
                                    </p:animEffect>
                                  </p:childTnLst>
                                </p:cTn>
                              </p:par>
                              <p:par>
                                <p:cTn id="14" presetID="9" presetClass="entr" presetSubtype="0" fill="hold" nodeType="withEffect">
                                  <p:stCondLst>
                                    <p:cond delay="0"/>
                                  </p:stCondLst>
                                  <p:childTnLst>
                                    <p:set>
                                      <p:cBhvr>
                                        <p:cTn id="15" dur="1" fill="hold">
                                          <p:stCondLst>
                                            <p:cond delay="0"/>
                                          </p:stCondLst>
                                        </p:cTn>
                                        <p:tgtEl>
                                          <p:spTgt spid="12">
                                            <p:txEl>
                                              <p:pRg st="5" end="5"/>
                                            </p:txEl>
                                          </p:spTgt>
                                        </p:tgtEl>
                                        <p:attrNameLst>
                                          <p:attrName>style.visibility</p:attrName>
                                        </p:attrNameLst>
                                      </p:cBhvr>
                                      <p:to>
                                        <p:strVal val="visible"/>
                                      </p:to>
                                    </p:set>
                                    <p:animEffect transition="in" filter="dissolve">
                                      <p:cBhvr>
                                        <p:cTn id="16" dur="500"/>
                                        <p:tgtEl>
                                          <p:spTgt spid="12">
                                            <p:txEl>
                                              <p:pRg st="5" end="5"/>
                                            </p:txEl>
                                          </p:spTgt>
                                        </p:tgtEl>
                                      </p:cBhvr>
                                    </p:animEffect>
                                  </p:childTnLst>
                                </p:cTn>
                              </p:par>
                            </p:childTnLst>
                          </p:cTn>
                        </p:par>
                      </p:childTnLst>
                    </p:cTn>
                  </p:par>
                  <p:par>
                    <p:cTn id="17" fill="hold" nodeType="clickPar">
                      <p:stCondLst>
                        <p:cond delay="indefinite"/>
                      </p:stCondLst>
                      <p:childTnLst>
                        <p:par>
                          <p:cTn id="18" fill="hold" nodeType="afterGroup">
                            <p:stCondLst>
                              <p:cond delay="0"/>
                            </p:stCondLst>
                            <p:childTnLst>
                              <p:par>
                                <p:cTn id="19" presetID="9" presetClass="entr" presetSubtype="0" fill="hold" nodeType="click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dissolve">
                                      <p:cBhvr>
                                        <p:cTn id="2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6" name="组合 5"/>
          <p:cNvGrpSpPr/>
          <p:nvPr/>
        </p:nvGrpSpPr>
        <p:grpSpPr>
          <a:xfrm>
            <a:off x="213360" y="274780"/>
            <a:ext cx="11765280" cy="6452235"/>
            <a:chOff x="213360" y="202565"/>
            <a:chExt cx="11765280" cy="6452235"/>
          </a:xfrm>
        </p:grpSpPr>
        <p:pic>
          <p:nvPicPr>
            <p:cNvPr id="5" name="图片 4"/>
            <p:cNvPicPr>
              <a:picLocks noChangeAspect="1"/>
            </p:cNvPicPr>
            <p:nvPr/>
          </p:nvPicPr>
          <p:blipFill>
            <a:blip r:embed="rId3" cstate="print">
              <a:extLst>
                <a:ext uri="{28A0092B-C50C-407E-A947-70E740481C1C}">
                  <a14:useLocalDpi xmlns:a14="http://schemas.microsoft.com/office/drawing/2010/main" xmlns:p159="http://schemas.microsoft.com/office/powerpoint/2015/09/main" xmlns:p15="http://schemas.microsoft.com/office/powerpoint/2012/main" xmlns:p14="http://schemas.microsoft.com/office/powerpoint/2010/main" xmlns:mc="http://schemas.openxmlformats.org/markup-compatibility/2006" xmlns:wp="http://schemas.openxmlformats.org/drawingml/2006/wordprocessingDrawing" xmlns:w="http://schemas.openxmlformats.org/wordprocessingml/2006/main" xmlns:m="http://schemas.openxmlformats.org/officeDocument/2006/math" xmlns="" val="0"/>
                </a:ext>
              </a:extLst>
            </a:blip>
            <a:srcRect t="1303" b="1303"/>
            <a:stretch>
              <a:fillRect/>
            </a:stretch>
          </p:blipFill>
          <p:spPr>
            <a:xfrm>
              <a:off x="213360" y="202565"/>
              <a:ext cx="11765280" cy="6452235"/>
            </a:xfrm>
            <a:prstGeom prst="rect">
              <a:avLst/>
            </a:prstGeom>
          </p:spPr>
        </p:pic>
        <p:sp>
          <p:nvSpPr>
            <p:cNvPr id="9" name="矩形 8"/>
            <p:cNvSpPr/>
            <p:nvPr/>
          </p:nvSpPr>
          <p:spPr>
            <a:xfrm>
              <a:off x="213360" y="202565"/>
              <a:ext cx="11765280" cy="6452235"/>
            </a:xfrm>
            <a:prstGeom prst="rect">
              <a:avLst/>
            </a:prstGeom>
            <a:solidFill>
              <a:schemeClr val="tx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grpSp>
      <p:sp>
        <p:nvSpPr>
          <p:cNvPr id="15" name="Freeform: Shape 14"/>
          <p:cNvSpPr/>
          <p:nvPr/>
        </p:nvSpPr>
        <p:spPr bwMode="auto">
          <a:xfrm>
            <a:off x="958531" y="927099"/>
            <a:ext cx="3634105" cy="4159250"/>
          </a:xfrm>
          <a:custGeom>
            <a:avLst/>
            <a:gdLst>
              <a:gd name="connsiteX0" fmla="*/ 0 w 9074052"/>
              <a:gd name="connsiteY0" fmla="*/ 0 h 9074052"/>
              <a:gd name="connsiteX1" fmla="*/ 9074052 w 9074052"/>
              <a:gd name="connsiteY1" fmla="*/ 0 h 9074052"/>
              <a:gd name="connsiteX2" fmla="*/ 9074052 w 9074052"/>
              <a:gd name="connsiteY2" fmla="*/ 6552727 h 9074052"/>
              <a:gd name="connsiteX3" fmla="*/ 6552727 w 9074052"/>
              <a:gd name="connsiteY3" fmla="*/ 9074052 h 9074052"/>
              <a:gd name="connsiteX4" fmla="*/ 0 w 9074052"/>
              <a:gd name="connsiteY4" fmla="*/ 9074052 h 90740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074052" h="9074052">
                <a:moveTo>
                  <a:pt x="0" y="0"/>
                </a:moveTo>
                <a:lnTo>
                  <a:pt x="9074052" y="0"/>
                </a:lnTo>
                <a:lnTo>
                  <a:pt x="9074052" y="6552727"/>
                </a:lnTo>
                <a:lnTo>
                  <a:pt x="6552727" y="9074052"/>
                </a:lnTo>
                <a:lnTo>
                  <a:pt x="0" y="9074052"/>
                </a:lnTo>
                <a:close/>
              </a:path>
            </a:pathLst>
          </a:custGeom>
          <a:solidFill>
            <a:schemeClr val="accent1">
              <a:lumMod val="20000"/>
              <a:lumOff val="80000"/>
              <a:alpha val="32000"/>
            </a:schemeClr>
          </a:solidFill>
          <a:ln w="63500">
            <a:solidFill>
              <a:schemeClr val="bg1"/>
            </a:solidFill>
            <a:miter lim="800000"/>
          </a:ln>
        </p:spPr>
        <p:txBody>
          <a:bodyPr vert="horz" wrap="square" lIns="91440" tIns="45720" rIns="91440" bIns="45720" numCol="1" rtlCol="0" anchor="t" anchorCtr="0" compatLnSpc="1"/>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id-ID" sz="1800" b="0" i="0" u="none" strike="noStrike" kern="0" cap="none" spc="0" normalizeH="0" baseline="0" noProof="0">
              <a:ln>
                <a:noFill/>
              </a:ln>
              <a:solidFill>
                <a:sysClr val="windowText" lastClr="000000"/>
              </a:solidFill>
              <a:effectLst/>
              <a:uLnTx/>
              <a:uFillTx/>
              <a:latin typeface="Microsoft YaHei" panose="020B0503020204020204" pitchFamily="34" charset="-122"/>
              <a:ea typeface="Microsoft YaHei" panose="020B0503020204020204" pitchFamily="34" charset="-122"/>
            </a:endParaRPr>
          </a:p>
        </p:txBody>
      </p:sp>
      <p:sp>
        <p:nvSpPr>
          <p:cNvPr id="16" name="TextBox 15"/>
          <p:cNvSpPr txBox="1"/>
          <p:nvPr/>
        </p:nvSpPr>
        <p:spPr>
          <a:xfrm>
            <a:off x="1255077" y="2512551"/>
            <a:ext cx="3041015" cy="988347"/>
          </a:xfrm>
          <a:prstGeom prst="rect">
            <a:avLst/>
          </a:prstGeom>
          <a:noFill/>
        </p:spPr>
        <p:txBody>
          <a:bodyPr wrap="square" rtlCol="0">
            <a:spAutoFit/>
          </a:bodyPr>
          <a:lstStyle/>
          <a:p>
            <a:pPr marL="571500" marR="0" indent="-571500" algn="l" defTabSz="914400" fontAlgn="auto">
              <a:lnSpc>
                <a:spcPct val="150000"/>
              </a:lnSpc>
              <a:spcBef>
                <a:spcPct val="0"/>
              </a:spcBef>
              <a:spcAft>
                <a:spcPct val="0"/>
              </a:spcAft>
              <a:buClrTx/>
              <a:buSzTx/>
              <a:buFont typeface="Wingdings" pitchFamily="2" charset="2"/>
              <a:buChar char="n"/>
              <a:defRPr/>
            </a:pPr>
            <a:r>
              <a:rPr lang="zh-CN" altLang="en-US" sz="4400" b="1">
                <a:solidFill>
                  <a:schemeClr val="bg1"/>
                </a:solidFill>
                <a:latin typeface="Microsoft YaHei" panose="020B0503020204020204" pitchFamily="34" charset="-122"/>
                <a:ea typeface="Microsoft YaHei" panose="020B0503020204020204" pitchFamily="34" charset="-122"/>
                <a:sym typeface="+mn-ea"/>
              </a:rPr>
              <a:t>文本研读</a:t>
            </a:r>
            <a:endParaRPr kumimoji="0" lang="zh-CN" altLang="en-US" sz="4400" b="1" i="1" kern="0" cap="none" spc="600" normalizeH="0" baseline="0" noProof="0">
              <a:solidFill>
                <a:schemeClr val="bg1"/>
              </a:solidFill>
              <a:latin typeface="Microsoft YaHei" panose="020B0503020204020204" pitchFamily="34" charset="-122"/>
              <a:ea typeface="Microsoft YaHei" panose="020B0503020204020204" pitchFamily="34" charset="-122"/>
              <a:sym typeface="+mn-ea"/>
            </a:endParaRPr>
          </a:p>
        </p:txBody>
      </p:sp>
      <p:sp>
        <p:nvSpPr>
          <p:cNvPr id="7" name="文本框 6"/>
          <p:cNvSpPr txBox="1"/>
          <p:nvPr/>
        </p:nvSpPr>
        <p:spPr>
          <a:xfrm>
            <a:off x="1238250" y="1816735"/>
            <a:ext cx="2738755" cy="584775"/>
          </a:xfrm>
          <a:prstGeom prst="rect">
            <a:avLst/>
          </a:prstGeom>
          <a:noFill/>
        </p:spPr>
        <p:txBody>
          <a:bodyPr wrap="square" rtlCol="0">
            <a:spAutoFit/>
          </a:bodyPr>
          <a:lstStyle/>
          <a:p>
            <a:r>
              <a:rPr lang="zh-CN" altLang="en-US" sz="3200" b="1">
                <a:solidFill>
                  <a:schemeClr val="bg1"/>
                </a:solidFill>
                <a:latin typeface="Microsoft YaHei" panose="020B0503020204020204" pitchFamily="34" charset="-122"/>
                <a:ea typeface="Microsoft YaHei" panose="020B0503020204020204" pitchFamily="34" charset="-122"/>
              </a:rPr>
              <a:t>第三部分</a:t>
            </a:r>
            <a:endParaRPr lang="en-US" altLang="zh-CN" sz="3200" b="1">
              <a:solidFill>
                <a:schemeClr val="bg1"/>
              </a:solidFill>
              <a:latin typeface="Microsoft YaHei" panose="020B0503020204020204" pitchFamily="34" charset="-122"/>
              <a:ea typeface="Microsoft YaHei" panose="020B0503020204020204" pitchFamily="34" charset="-122"/>
            </a:endParaRPr>
          </a:p>
        </p:txBody>
      </p:sp>
    </p:spTree>
    <p:extLst>
      <p:ext uri="{BB962C8B-B14F-4D97-AF65-F5344CB8AC3E}">
        <p14:creationId xmlns:p14="http://schemas.microsoft.com/office/powerpoint/2010/main" xmlns:p159="http://schemas.microsoft.com/office/powerpoint/2015/09/main" xmlns:p15="http://schemas.microsoft.com/office/powerpoint/2012/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val="730637277"/>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par>
                          <p:cTn id="10" fill="hold" nodeType="afterGroup">
                            <p:stCondLst>
                              <p:cond delay="500"/>
                            </p:stCondLst>
                            <p:childTnLst>
                              <p:par>
                                <p:cTn id="11" presetID="21" presetClass="entr" presetSubtype="1" fill="hold" grpId="0" nodeType="after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wheel(1)">
                                      <p:cBhvr>
                                        <p:cTn id="13" dur="500"/>
                                        <p:tgtEl>
                                          <p:spTgt spid="15"/>
                                        </p:tgtEl>
                                      </p:cBhvr>
                                    </p:animEffect>
                                  </p:childTnLst>
                                </p:cTn>
                              </p:par>
                            </p:childTnLst>
                          </p:cTn>
                        </p:par>
                        <p:par>
                          <p:cTn id="14" fill="hold" nodeType="afterGroup">
                            <p:stCondLst>
                              <p:cond delay="1000"/>
                            </p:stCondLst>
                            <p:childTnLst>
                              <p:par>
                                <p:cTn id="15" presetID="29" presetClass="entr" presetSubtype="0"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p:cTn id="17" dur="500" fill="hold"/>
                                        <p:tgtEl>
                                          <p:spTgt spid="7"/>
                                        </p:tgtEl>
                                        <p:attrNameLst>
                                          <p:attrName>ppt_x</p:attrName>
                                        </p:attrNameLst>
                                      </p:cBhvr>
                                      <p:tavLst>
                                        <p:tav tm="0">
                                          <p:val>
                                            <p:strVal val="#ppt_x-.2"/>
                                          </p:val>
                                        </p:tav>
                                        <p:tav tm="100000">
                                          <p:val>
                                            <p:strVal val="#ppt_x"/>
                                          </p:val>
                                        </p:tav>
                                      </p:tavLst>
                                    </p:anim>
                                    <p:anim calcmode="lin" valueType="num">
                                      <p:cBhvr>
                                        <p:cTn id="18" dur="500" fill="hold"/>
                                        <p:tgtEl>
                                          <p:spTgt spid="7"/>
                                        </p:tgtEl>
                                        <p:attrNameLst>
                                          <p:attrName>ppt_y</p:attrName>
                                        </p:attrNameLst>
                                      </p:cBhvr>
                                      <p:tavLst>
                                        <p:tav tm="0">
                                          <p:val>
                                            <p:strVal val="#ppt_y"/>
                                          </p:val>
                                        </p:tav>
                                        <p:tav tm="100000">
                                          <p:val>
                                            <p:strVal val="#ppt_y"/>
                                          </p:val>
                                        </p:tav>
                                      </p:tavLst>
                                    </p:anim>
                                    <p:animEffect transition="in" filter="wipe(right)" prLst="gradientSize: 0.1">
                                      <p:cBhvr>
                                        <p:cTn id="19" dur="500"/>
                                        <p:tgtEl>
                                          <p:spTgt spid="7"/>
                                        </p:tgtEl>
                                      </p:cBhvr>
                                    </p:animEffect>
                                  </p:childTnLst>
                                </p:cTn>
                              </p:par>
                            </p:childTnLst>
                          </p:cTn>
                        </p:par>
                        <p:par>
                          <p:cTn id="20" fill="hold" nodeType="afterGroup">
                            <p:stCondLst>
                              <p:cond delay="1500"/>
                            </p:stCondLst>
                            <p:childTnLst>
                              <p:par>
                                <p:cTn id="21" presetID="42" presetClass="entr" presetSubtype="0" fill="hold" grpId="0" nodeType="after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fade">
                                      <p:cBhvr>
                                        <p:cTn id="23" dur="500"/>
                                        <p:tgtEl>
                                          <p:spTgt spid="16"/>
                                        </p:tgtEl>
                                      </p:cBhvr>
                                    </p:animEffect>
                                    <p:anim calcmode="lin" valueType="num">
                                      <p:cBhvr>
                                        <p:cTn id="24" dur="500" fill="hold"/>
                                        <p:tgtEl>
                                          <p:spTgt spid="16"/>
                                        </p:tgtEl>
                                        <p:attrNameLst>
                                          <p:attrName>ppt_x</p:attrName>
                                        </p:attrNameLst>
                                      </p:cBhvr>
                                      <p:tavLst>
                                        <p:tav tm="0">
                                          <p:val>
                                            <p:strVal val="#ppt_x"/>
                                          </p:val>
                                        </p:tav>
                                        <p:tav tm="100000">
                                          <p:val>
                                            <p:strVal val="#ppt_x"/>
                                          </p:val>
                                        </p:tav>
                                      </p:tavLst>
                                    </p:anim>
                                    <p:anim calcmode="lin" valueType="num">
                                      <p:cBhvr>
                                        <p:cTn id="25" dur="5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p:bldP spid="7" grpId="0"/>
    </p:bld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6" name="文本框 35"/>
          <p:cNvSpPr txBox="1"/>
          <p:nvPr/>
        </p:nvSpPr>
        <p:spPr>
          <a:xfrm>
            <a:off x="4585854" y="1326834"/>
            <a:ext cx="7129153" cy="4198393"/>
          </a:xfrm>
          <a:prstGeom prst="rect">
            <a:avLst/>
          </a:prstGeom>
          <a:noFill/>
        </p:spPr>
        <p:txBody>
          <a:bodyPr wrap="square" rtlCol="0">
            <a:spAutoFit/>
          </a:bodyPr>
          <a:lstStyle/>
          <a:p>
            <a:pPr>
              <a:lnSpc>
                <a:spcPct val="150000"/>
              </a:lnSpc>
            </a:pP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思考</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1】</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分析意象，理解内容</a:t>
            </a:r>
          </a:p>
          <a:p>
            <a:pPr>
              <a:lnSpc>
                <a:spcPct val="150000"/>
              </a:lnSpc>
            </a:pP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1.</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第一节中“你知道吗，那柠檬花开的地方”是什么地方？诗歌选取哪些意象来描写“那柠檬花开的地方”的美好的？请结合诗歌做简要分析。</a:t>
            </a:r>
          </a:p>
          <a:p>
            <a:pPr>
              <a:lnSpc>
                <a:spcPct val="150000"/>
              </a:lnSpc>
            </a:pPr>
            <a:r>
              <a:rPr lang="zh-CN" altLang="en-US">
                <a:solidFill>
                  <a:srgbClr val="C00000"/>
                </a:solidFill>
                <a:latin typeface="Microsoft YaHei" panose="020B0503020204020204" pitchFamily="34" charset="-122"/>
                <a:ea typeface="Microsoft YaHei" panose="020B0503020204020204" pitchFamily="34" charset="-122"/>
              </a:rPr>
              <a:t>明确 　“那柠檬花开的地方”指迷娘的祖国意大利。诗歌在描写意大利景色时，选取具有意大利典型特征的意象，比如用柠檬花、蓝天、和风、静立的桃金娘、高展的月桂等来描写意大利，并把对故国的情感融入景物之中，抒发了浓郁的思乡情感。诗歌就是这样通过具体感人的意象来描绘迷娘故国意大利的美丽风光，抒发迷娘对故国的依恋、思念之情的。</a:t>
            </a:r>
          </a:p>
        </p:txBody>
      </p:sp>
      <p:sp>
        <p:nvSpPr>
          <p:cNvPr id="11" name="矩形 10">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2DE0358A-42C0-514A-89D1-8DE87975DD9C}"/>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49746CC3-2C44-1B4E-839B-E7F3CF720494}"/>
              </a:ext>
            </a:extLst>
          </p:cNvPr>
          <p:cNvSpPr txBox="1"/>
          <p:nvPr/>
        </p:nvSpPr>
        <p:spPr>
          <a:xfrm>
            <a:off x="6995171" y="433471"/>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Microsoft YaHei" panose="020B0503020204020204" pitchFamily="34" charset="-122"/>
                <a:ea typeface="Microsoft YaHei" panose="020B0503020204020204" pitchFamily="34" charset="-122"/>
              </a:rPr>
              <a:t>问题探究</a:t>
            </a:r>
          </a:p>
        </p:txBody>
      </p:sp>
      <p:pic>
        <p:nvPicPr>
          <p:cNvPr id="4" name="图片 3">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383CEC64-2B3E-5E47-ACEF-CE6586AF6701}"/>
              </a:ext>
            </a:extLst>
          </p:cNvPr>
          <p:cNvPicPr>
            <a:picLocks noChangeAspect="1"/>
          </p:cNvPicPr>
          <p:nvPr/>
        </p:nvPicPr>
        <p:blipFill>
          <a:blip r:embed="rId2">
            <a:extLst>
              <a:ext uri="{28A0092B-C50C-407E-A947-70E740481C1C}">
                <a14:useLocalDpi xmlns:a14="http://schemas.microsoft.com/office/drawing/2010/main" xmlns:p159="http://schemas.microsoft.com/office/powerpoint/2015/09/main" xmlns:p15="http://schemas.microsoft.com/office/powerpoint/2012/main" xmlns:p14="http://schemas.microsoft.com/office/powerpoint/2010/main" xmlns:mc="http://schemas.openxmlformats.org/markup-compatibility/2006" xmlns:wp="http://schemas.openxmlformats.org/drawingml/2006/wordprocessingDrawing" xmlns:w="http://schemas.openxmlformats.org/wordprocessingml/2006/main" xmlns:m="http://schemas.openxmlformats.org/officeDocument/2006/math" xmlns="" val="0"/>
              </a:ext>
            </a:extLst>
          </a:blip>
          <a:stretch>
            <a:fillRect/>
          </a:stretch>
        </p:blipFill>
        <p:spPr>
          <a:xfrm>
            <a:off x="922866" y="1684867"/>
            <a:ext cx="3175000" cy="2901950"/>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p:spPr>
      </p:pic>
    </p:spTree>
    <p:extLst>
      <p:ext uri="{BB962C8B-B14F-4D97-AF65-F5344CB8AC3E}">
        <p14:creationId xmlns:p14="http://schemas.microsoft.com/office/powerpoint/2010/main" xmlns:p159="http://schemas.microsoft.com/office/powerpoint/2015/09/main" xmlns:p15="http://schemas.microsoft.com/office/powerpoint/2012/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val="3831598609"/>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36">
                                            <p:txEl>
                                              <p:pRg st="2" end="2"/>
                                            </p:txEl>
                                          </p:spTgt>
                                        </p:tgtEl>
                                        <p:attrNameLst>
                                          <p:attrName>style.visibility</p:attrName>
                                        </p:attrNameLst>
                                      </p:cBhvr>
                                      <p:to>
                                        <p:strVal val="visible"/>
                                      </p:to>
                                    </p:set>
                                    <p:animEffect transition="in" filter="dissolve">
                                      <p:cBhvr>
                                        <p:cTn id="14" dur="500"/>
                                        <p:tgtEl>
                                          <p:spTgt spid="3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6" name="文本框 35"/>
          <p:cNvSpPr txBox="1"/>
          <p:nvPr/>
        </p:nvSpPr>
        <p:spPr>
          <a:xfrm>
            <a:off x="4585854" y="1326834"/>
            <a:ext cx="7129153" cy="4198393"/>
          </a:xfrm>
          <a:prstGeom prst="rect">
            <a:avLst/>
          </a:prstGeom>
          <a:noFill/>
        </p:spPr>
        <p:txBody>
          <a:bodyPr wrap="square" rtlCol="0">
            <a:spAutoFit/>
          </a:bodyPr>
          <a:lstStyle/>
          <a:p>
            <a:pPr>
              <a:lnSpc>
                <a:spcPct val="150000"/>
              </a:lnSpc>
            </a:pP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思考</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1】</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分析意象，理解内容</a:t>
            </a:r>
          </a:p>
          <a:p>
            <a:pPr>
              <a:lnSpc>
                <a:spcPct val="150000"/>
              </a:lnSpc>
            </a:pP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2.</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诗歌中哪些意象具有象征意义？其对诗歌主旨的表达具有怎样的作用？</a:t>
            </a:r>
          </a:p>
          <a:p>
            <a:pPr>
              <a:lnSpc>
                <a:spcPct val="150000"/>
              </a:lnSpc>
            </a:pPr>
            <a:r>
              <a:rPr lang="zh-CN" altLang="en-US">
                <a:solidFill>
                  <a:srgbClr val="C00000"/>
                </a:solidFill>
                <a:latin typeface="Microsoft YaHei" panose="020B0503020204020204" pitchFamily="34" charset="-122"/>
                <a:ea typeface="Microsoft YaHei" panose="020B0503020204020204" pitchFamily="34" charset="-122"/>
              </a:rPr>
              <a:t>明确   桃金娘和月桂。桃金娘为维纳斯的神树，而维纳斯是罗马神话中爱与美的女神，象征着爱情与美；月桂为阿波罗的神树，阿波罗是古希腊神话中的光明、预言、音乐和医药之神，消灾解难之神，具有太阳神的属性，象征着光明和美好。</a:t>
            </a:r>
          </a:p>
          <a:p>
            <a:pPr>
              <a:lnSpc>
                <a:spcPct val="150000"/>
              </a:lnSpc>
            </a:pPr>
            <a:r>
              <a:rPr lang="zh-CN" altLang="en-US">
                <a:solidFill>
                  <a:srgbClr val="C00000"/>
                </a:solidFill>
                <a:latin typeface="Microsoft YaHei" panose="020B0503020204020204" pitchFamily="34" charset="-122"/>
                <a:ea typeface="Microsoft YaHei" panose="020B0503020204020204" pitchFamily="34" charset="-122"/>
              </a:rPr>
              <a:t>桃金娘和月桂与其他意象一起营造出美动人的画面，承载了主人公对故乡的热烈情感，同时也使诗歌的主旨拓展延伸到对美好世界的追求这一更高的层面，起到升华和深化主旨的作用。</a:t>
            </a:r>
          </a:p>
        </p:txBody>
      </p:sp>
      <p:sp>
        <p:nvSpPr>
          <p:cNvPr id="11" name="矩形 10">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2DE0358A-42C0-514A-89D1-8DE87975DD9C}"/>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49746CC3-2C44-1B4E-839B-E7F3CF720494}"/>
              </a:ext>
            </a:extLst>
          </p:cNvPr>
          <p:cNvSpPr txBox="1"/>
          <p:nvPr/>
        </p:nvSpPr>
        <p:spPr>
          <a:xfrm>
            <a:off x="6995171" y="433471"/>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Microsoft YaHei" panose="020B0503020204020204" pitchFamily="34" charset="-122"/>
                <a:ea typeface="Microsoft YaHei" panose="020B0503020204020204" pitchFamily="34" charset="-122"/>
              </a:rPr>
              <a:t>问题探究</a:t>
            </a:r>
          </a:p>
        </p:txBody>
      </p:sp>
      <p:pic>
        <p:nvPicPr>
          <p:cNvPr id="5" name="图片 4">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B64E3AFA-8F46-8949-92A6-86FB21C2EB05}"/>
              </a:ext>
            </a:extLst>
          </p:cNvPr>
          <p:cNvPicPr>
            <a:picLocks noChangeAspect="1"/>
          </p:cNvPicPr>
          <p:nvPr/>
        </p:nvPicPr>
        <p:blipFill>
          <a:blip r:embed="rId2">
            <a:extLst>
              <a:ext uri="{28A0092B-C50C-407E-A947-70E740481C1C}">
                <a14:useLocalDpi xmlns:a14="http://schemas.microsoft.com/office/drawing/2010/main" xmlns:p159="http://schemas.microsoft.com/office/powerpoint/2015/09/main" xmlns:p15="http://schemas.microsoft.com/office/powerpoint/2012/main" xmlns:p14="http://schemas.microsoft.com/office/powerpoint/2010/main" xmlns:mc="http://schemas.openxmlformats.org/markup-compatibility/2006" xmlns:wp="http://schemas.openxmlformats.org/drawingml/2006/wordprocessingDrawing" xmlns:w="http://schemas.openxmlformats.org/wordprocessingml/2006/main" xmlns:m="http://schemas.openxmlformats.org/officeDocument/2006/math" xmlns="" val="0"/>
              </a:ext>
            </a:extLst>
          </a:blip>
          <a:stretch>
            <a:fillRect/>
          </a:stretch>
        </p:blipFill>
        <p:spPr>
          <a:xfrm>
            <a:off x="922866" y="1684867"/>
            <a:ext cx="3175000" cy="2901950"/>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p:spPr>
      </p:pic>
    </p:spTree>
    <p:extLst>
      <p:ext uri="{BB962C8B-B14F-4D97-AF65-F5344CB8AC3E}">
        <p14:creationId xmlns:p14="http://schemas.microsoft.com/office/powerpoint/2010/main" xmlns:p159="http://schemas.microsoft.com/office/powerpoint/2015/09/main" xmlns:p15="http://schemas.microsoft.com/office/powerpoint/2012/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val="4157545902"/>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36">
                                            <p:txEl>
                                              <p:pRg st="2" end="2"/>
                                            </p:txEl>
                                          </p:spTgt>
                                        </p:tgtEl>
                                        <p:attrNameLst>
                                          <p:attrName>style.visibility</p:attrName>
                                        </p:attrNameLst>
                                      </p:cBhvr>
                                      <p:to>
                                        <p:strVal val="visible"/>
                                      </p:to>
                                    </p:set>
                                    <p:animEffect transition="in" filter="dissolve">
                                      <p:cBhvr>
                                        <p:cTn id="14" dur="500"/>
                                        <p:tgtEl>
                                          <p:spTgt spid="36">
                                            <p:txEl>
                                              <p:pRg st="2" end="2"/>
                                            </p:txEl>
                                          </p:spTgt>
                                        </p:tgtEl>
                                      </p:cBhvr>
                                    </p:animEffect>
                                  </p:childTnLst>
                                </p:cTn>
                              </p:par>
                              <p:par>
                                <p:cTn id="15" presetID="9" presetClass="entr" presetSubtype="0" fill="hold" nodeType="withEffect">
                                  <p:stCondLst>
                                    <p:cond delay="0"/>
                                  </p:stCondLst>
                                  <p:childTnLst>
                                    <p:set>
                                      <p:cBhvr>
                                        <p:cTn id="16" dur="1" fill="hold">
                                          <p:stCondLst>
                                            <p:cond delay="0"/>
                                          </p:stCondLst>
                                        </p:cTn>
                                        <p:tgtEl>
                                          <p:spTgt spid="36">
                                            <p:txEl>
                                              <p:pRg st="3" end="3"/>
                                            </p:txEl>
                                          </p:spTgt>
                                        </p:tgtEl>
                                        <p:attrNameLst>
                                          <p:attrName>style.visibility</p:attrName>
                                        </p:attrNameLst>
                                      </p:cBhvr>
                                      <p:to>
                                        <p:strVal val="visible"/>
                                      </p:to>
                                    </p:set>
                                    <p:animEffect transition="in" filter="dissolve">
                                      <p:cBhvr>
                                        <p:cTn id="17" dur="500"/>
                                        <p:tgtEl>
                                          <p:spTgt spid="36">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6" name="文本框 35"/>
          <p:cNvSpPr txBox="1"/>
          <p:nvPr/>
        </p:nvSpPr>
        <p:spPr>
          <a:xfrm>
            <a:off x="4585854" y="1085841"/>
            <a:ext cx="7129153" cy="5444888"/>
          </a:xfrm>
          <a:prstGeom prst="rect">
            <a:avLst/>
          </a:prstGeom>
          <a:noFill/>
        </p:spPr>
        <p:txBody>
          <a:bodyPr wrap="square" rtlCol="0">
            <a:spAutoFit/>
          </a:bodyPr>
          <a:lstStyle/>
          <a:p>
            <a:pPr>
              <a:lnSpc>
                <a:spcPct val="150000"/>
              </a:lnSpc>
            </a:pP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思考</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1】</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分析意象，理解内容</a:t>
            </a:r>
          </a:p>
          <a:p>
            <a:pPr>
              <a:lnSpc>
                <a:spcPct val="150000"/>
              </a:lnSpc>
            </a:pP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3.</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本文三个诗节描写的意象众多，各不相同，但又有共同特点，那么共同特点是什么？</a:t>
            </a:r>
          </a:p>
          <a:p>
            <a:pPr>
              <a:lnSpc>
                <a:spcPct val="150000"/>
              </a:lnSpc>
            </a:pPr>
            <a:r>
              <a:rPr lang="zh-CN" altLang="en-US">
                <a:solidFill>
                  <a:srgbClr val="C00000"/>
                </a:solidFill>
                <a:latin typeface="Microsoft YaHei" panose="020B0503020204020204" pitchFamily="34" charset="-122"/>
                <a:ea typeface="Microsoft YaHei" panose="020B0503020204020204" pitchFamily="34" charset="-122"/>
              </a:rPr>
              <a:t>明确   共同特点：都与故乡有密切的关系，都表现出故乡的美好和魅力。</a:t>
            </a:r>
          </a:p>
          <a:p>
            <a:pPr>
              <a:lnSpc>
                <a:spcPct val="150000"/>
              </a:lnSpc>
            </a:pPr>
            <a:r>
              <a:rPr lang="zh-CN" altLang="en-US">
                <a:solidFill>
                  <a:srgbClr val="C00000"/>
                </a:solidFill>
                <a:latin typeface="Microsoft YaHei" panose="020B0503020204020204" pitchFamily="34" charset="-122"/>
                <a:ea typeface="Microsoft YaHei" panose="020B0503020204020204" pitchFamily="34" charset="-122"/>
              </a:rPr>
              <a:t>首节选择的意象有柠檬花、橙子、蓝天、和风、桃金娘、月桂等，具有鲜明的意大利地域特征，描绘出一幅优美动人的自然风光图景；第二节所写的圆柱、厅堂、居室、大理石立像等，具有古罗马和文艺复兴时期意大利建筑的鲜明特征，宏伟而壮美；第三节则以迷雾、岩洞、龙种、危崖、瀑布等意象，展现阿尔卑斯山的险峻之美和神秘色彩。这三幅图景从不同角度表现了迷娘的故乡意大利的美好、迷人和无穷魅力，构建起了一个迷离而又优美、令人神往的艺术世界，抒发了迷娘对美好故乡浓郁的思念之情。</a:t>
            </a:r>
          </a:p>
        </p:txBody>
      </p:sp>
      <p:sp>
        <p:nvSpPr>
          <p:cNvPr id="11" name="矩形 10">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2DE0358A-42C0-514A-89D1-8DE87975DD9C}"/>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49746CC3-2C44-1B4E-839B-E7F3CF720494}"/>
              </a:ext>
            </a:extLst>
          </p:cNvPr>
          <p:cNvSpPr txBox="1"/>
          <p:nvPr/>
        </p:nvSpPr>
        <p:spPr>
          <a:xfrm>
            <a:off x="6995171" y="433471"/>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Microsoft YaHei" panose="020B0503020204020204" pitchFamily="34" charset="-122"/>
                <a:ea typeface="Microsoft YaHei" panose="020B0503020204020204" pitchFamily="34" charset="-122"/>
              </a:rPr>
              <a:t>问题探究</a:t>
            </a:r>
          </a:p>
        </p:txBody>
      </p:sp>
      <p:pic>
        <p:nvPicPr>
          <p:cNvPr id="5" name="图片 4">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778B85E1-5280-D047-8588-89A11FBD51B7}"/>
              </a:ext>
            </a:extLst>
          </p:cNvPr>
          <p:cNvPicPr>
            <a:picLocks noChangeAspect="1"/>
          </p:cNvPicPr>
          <p:nvPr/>
        </p:nvPicPr>
        <p:blipFill>
          <a:blip r:embed="rId2">
            <a:extLst>
              <a:ext uri="{28A0092B-C50C-407E-A947-70E740481C1C}">
                <a14:useLocalDpi xmlns:a14="http://schemas.microsoft.com/office/drawing/2010/main" xmlns:p159="http://schemas.microsoft.com/office/powerpoint/2015/09/main" xmlns:p15="http://schemas.microsoft.com/office/powerpoint/2012/main" xmlns:p14="http://schemas.microsoft.com/office/powerpoint/2010/main" xmlns:mc="http://schemas.openxmlformats.org/markup-compatibility/2006" xmlns:wp="http://schemas.openxmlformats.org/drawingml/2006/wordprocessingDrawing" xmlns:w="http://schemas.openxmlformats.org/wordprocessingml/2006/main" xmlns:m="http://schemas.openxmlformats.org/officeDocument/2006/math" xmlns="" val="0"/>
              </a:ext>
            </a:extLst>
          </a:blip>
          <a:stretch>
            <a:fillRect/>
          </a:stretch>
        </p:blipFill>
        <p:spPr>
          <a:xfrm>
            <a:off x="922866" y="1684867"/>
            <a:ext cx="3175000" cy="2901950"/>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p:spPr>
      </p:pic>
    </p:spTree>
    <p:extLst>
      <p:ext uri="{BB962C8B-B14F-4D97-AF65-F5344CB8AC3E}">
        <p14:creationId xmlns:p14="http://schemas.microsoft.com/office/powerpoint/2010/main" xmlns:p159="http://schemas.microsoft.com/office/powerpoint/2015/09/main" xmlns:p15="http://schemas.microsoft.com/office/powerpoint/2012/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val="2193005669"/>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36">
                                            <p:txEl>
                                              <p:pRg st="2" end="2"/>
                                            </p:txEl>
                                          </p:spTgt>
                                        </p:tgtEl>
                                        <p:attrNameLst>
                                          <p:attrName>style.visibility</p:attrName>
                                        </p:attrNameLst>
                                      </p:cBhvr>
                                      <p:to>
                                        <p:strVal val="visible"/>
                                      </p:to>
                                    </p:set>
                                    <p:animEffect transition="in" filter="dissolve">
                                      <p:cBhvr>
                                        <p:cTn id="14" dur="500"/>
                                        <p:tgtEl>
                                          <p:spTgt spid="36">
                                            <p:txEl>
                                              <p:pRg st="2" end="2"/>
                                            </p:txEl>
                                          </p:spTgt>
                                        </p:tgtEl>
                                      </p:cBhvr>
                                    </p:animEffect>
                                  </p:childTnLst>
                                </p:cTn>
                              </p:par>
                              <p:par>
                                <p:cTn id="15" presetID="9" presetClass="entr" presetSubtype="0" fill="hold" nodeType="withEffect">
                                  <p:stCondLst>
                                    <p:cond delay="0"/>
                                  </p:stCondLst>
                                  <p:childTnLst>
                                    <p:set>
                                      <p:cBhvr>
                                        <p:cTn id="16" dur="1" fill="hold">
                                          <p:stCondLst>
                                            <p:cond delay="0"/>
                                          </p:stCondLst>
                                        </p:cTn>
                                        <p:tgtEl>
                                          <p:spTgt spid="36">
                                            <p:txEl>
                                              <p:pRg st="3" end="3"/>
                                            </p:txEl>
                                          </p:spTgt>
                                        </p:tgtEl>
                                        <p:attrNameLst>
                                          <p:attrName>style.visibility</p:attrName>
                                        </p:attrNameLst>
                                      </p:cBhvr>
                                      <p:to>
                                        <p:strVal val="visible"/>
                                      </p:to>
                                    </p:set>
                                    <p:animEffect transition="in" filter="dissolve">
                                      <p:cBhvr>
                                        <p:cTn id="17" dur="500"/>
                                        <p:tgtEl>
                                          <p:spTgt spid="36">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6" name="文本框 35"/>
          <p:cNvSpPr txBox="1"/>
          <p:nvPr/>
        </p:nvSpPr>
        <p:spPr>
          <a:xfrm>
            <a:off x="4585854" y="1085841"/>
            <a:ext cx="7129153" cy="4526945"/>
          </a:xfrm>
          <a:prstGeom prst="rect">
            <a:avLst/>
          </a:prstGeom>
          <a:noFill/>
        </p:spPr>
        <p:txBody>
          <a:bodyPr wrap="square" rtlCol="0">
            <a:spAutoFit/>
          </a:bodyPr>
          <a:lstStyle/>
          <a:p>
            <a:pPr>
              <a:lnSpc>
                <a:spcPct val="150000"/>
              </a:lnSpc>
            </a:pP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思考</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1】</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分析意象，理解内容</a:t>
            </a:r>
          </a:p>
          <a:p>
            <a:pPr>
              <a:lnSpc>
                <a:spcPct val="150000"/>
              </a:lnSpc>
            </a:pPr>
            <a:r>
              <a:rPr lang="en-US" altLang="zh-CN" sz="1600">
                <a:solidFill>
                  <a:schemeClr val="tx1">
                    <a:lumMod val="65000"/>
                    <a:lumOff val="35000"/>
                  </a:schemeClr>
                </a:solidFill>
                <a:latin typeface="Microsoft YaHei" panose="020B0503020204020204" pitchFamily="34" charset="-122"/>
                <a:ea typeface="Microsoft YaHei" panose="020B0503020204020204" pitchFamily="34" charset="-122"/>
              </a:rPr>
              <a:t>4.</a:t>
            </a:r>
            <a:r>
              <a:rPr lang="zh-CN" altLang="en-US" sz="1600">
                <a:solidFill>
                  <a:schemeClr val="tx1">
                    <a:lumMod val="65000"/>
                    <a:lumOff val="35000"/>
                  </a:schemeClr>
                </a:solidFill>
                <a:latin typeface="Microsoft YaHei" panose="020B0503020204020204" pitchFamily="34" charset="-122"/>
                <a:ea typeface="Microsoft YaHei" panose="020B0503020204020204" pitchFamily="34" charset="-122"/>
              </a:rPr>
              <a:t>诗歌中“爱人”“恩人”“父亲”是同一个人还是三个人？请阐述你的观点。</a:t>
            </a:r>
          </a:p>
          <a:p>
            <a:pPr>
              <a:lnSpc>
                <a:spcPct val="150000"/>
              </a:lnSpc>
            </a:pPr>
            <a:r>
              <a:rPr lang="zh-CN" altLang="en-US" sz="1600">
                <a:solidFill>
                  <a:srgbClr val="C00000"/>
                </a:solidFill>
                <a:latin typeface="Microsoft YaHei" panose="020B0503020204020204" pitchFamily="34" charset="-122"/>
                <a:ea typeface="Microsoft YaHei" panose="020B0503020204020204" pitchFamily="34" charset="-122"/>
              </a:rPr>
              <a:t>明确   观点一：“爱人”“恩人”“父亲”是同一个人，即威廉</a:t>
            </a:r>
            <a:r>
              <a:rPr lang="en-US" altLang="zh-CN" sz="1600">
                <a:solidFill>
                  <a:srgbClr val="C00000"/>
                </a:solidFill>
                <a:latin typeface="Microsoft YaHei" panose="020B0503020204020204" pitchFamily="34" charset="-122"/>
                <a:ea typeface="Microsoft YaHei" panose="020B0503020204020204" pitchFamily="34" charset="-122"/>
              </a:rPr>
              <a:t>·</a:t>
            </a:r>
            <a:r>
              <a:rPr lang="zh-CN" altLang="en-US" sz="1600">
                <a:solidFill>
                  <a:srgbClr val="C00000"/>
                </a:solidFill>
                <a:latin typeface="Microsoft YaHei" panose="020B0503020204020204" pitchFamily="34" charset="-122"/>
                <a:ea typeface="Microsoft YaHei" panose="020B0503020204020204" pitchFamily="34" charset="-122"/>
              </a:rPr>
              <a:t>迈斯特。迷娘在内心深深地爱着他，可是又知道自己的爱情是无法实现的，于是就从“爱人”转而称呼他为“恩人”“父亲”。这三种称呼的转换，表达了迷娘对威廉</a:t>
            </a:r>
            <a:r>
              <a:rPr lang="en-US" altLang="zh-CN" sz="1600">
                <a:solidFill>
                  <a:srgbClr val="C00000"/>
                </a:solidFill>
                <a:latin typeface="Microsoft YaHei" panose="020B0503020204020204" pitchFamily="34" charset="-122"/>
                <a:ea typeface="Microsoft YaHei" panose="020B0503020204020204" pitchFamily="34" charset="-122"/>
              </a:rPr>
              <a:t>·</a:t>
            </a:r>
            <a:r>
              <a:rPr lang="zh-CN" altLang="en-US" sz="1600">
                <a:solidFill>
                  <a:srgbClr val="C00000"/>
                </a:solidFill>
                <a:latin typeface="Microsoft YaHei" panose="020B0503020204020204" pitchFamily="34" charset="-122"/>
                <a:ea typeface="Microsoft YaHei" panose="020B0503020204020204" pitchFamily="34" charset="-122"/>
              </a:rPr>
              <a:t>迈斯特怀有复杂、真挚而又深沉的情感，既哀婉，又美好。</a:t>
            </a:r>
          </a:p>
          <a:p>
            <a:pPr>
              <a:lnSpc>
                <a:spcPct val="150000"/>
              </a:lnSpc>
            </a:pPr>
            <a:r>
              <a:rPr lang="zh-CN" altLang="en-US" sz="1600">
                <a:solidFill>
                  <a:srgbClr val="C00000"/>
                </a:solidFill>
                <a:latin typeface="Microsoft YaHei" panose="020B0503020204020204" pitchFamily="34" charset="-122"/>
                <a:ea typeface="Microsoft YaHei" panose="020B0503020204020204" pitchFamily="34" charset="-122"/>
              </a:rPr>
              <a:t>观点二：“爱人”“恩人”“父亲”是三个不同的人。从迷娘对威廉</a:t>
            </a:r>
            <a:r>
              <a:rPr lang="en-US" altLang="zh-CN" sz="1600">
                <a:solidFill>
                  <a:srgbClr val="C00000"/>
                </a:solidFill>
                <a:latin typeface="Microsoft YaHei" panose="020B0503020204020204" pitchFamily="34" charset="-122"/>
                <a:ea typeface="Microsoft YaHei" panose="020B0503020204020204" pitchFamily="34" charset="-122"/>
              </a:rPr>
              <a:t>·</a:t>
            </a:r>
            <a:r>
              <a:rPr lang="zh-CN" altLang="en-US" sz="1600">
                <a:solidFill>
                  <a:srgbClr val="C00000"/>
                </a:solidFill>
                <a:latin typeface="Microsoft YaHei" panose="020B0503020204020204" pitchFamily="34" charset="-122"/>
                <a:ea typeface="Microsoft YaHei" panose="020B0503020204020204" pitchFamily="34" charset="-122"/>
              </a:rPr>
              <a:t>迈斯特的感情来看，她对威廉</a:t>
            </a:r>
            <a:r>
              <a:rPr lang="en-US" altLang="zh-CN" sz="1600">
                <a:solidFill>
                  <a:srgbClr val="C00000"/>
                </a:solidFill>
                <a:latin typeface="Microsoft YaHei" panose="020B0503020204020204" pitchFamily="34" charset="-122"/>
                <a:ea typeface="Microsoft YaHei" panose="020B0503020204020204" pitchFamily="34" charset="-122"/>
              </a:rPr>
              <a:t>·</a:t>
            </a:r>
            <a:r>
              <a:rPr lang="zh-CN" altLang="en-US" sz="1600">
                <a:solidFill>
                  <a:srgbClr val="C00000"/>
                </a:solidFill>
                <a:latin typeface="Microsoft YaHei" panose="020B0503020204020204" pitchFamily="34" charset="-122"/>
                <a:ea typeface="Microsoft YaHei" panose="020B0503020204020204" pitchFamily="34" charset="-122"/>
              </a:rPr>
              <a:t>迈斯特的感情是爱情，不大可能把这种感情升华为对“恩人”“父亲”的感情。从诗歌三节所写的内容来看，第一节选取了“桃金娘”这种象征爱情的意象，“爱人”即指威廉</a:t>
            </a:r>
            <a:r>
              <a:rPr lang="en-US" altLang="zh-CN" sz="1600">
                <a:solidFill>
                  <a:srgbClr val="C00000"/>
                </a:solidFill>
                <a:latin typeface="Microsoft YaHei" panose="020B0503020204020204" pitchFamily="34" charset="-122"/>
                <a:ea typeface="Microsoft YaHei" panose="020B0503020204020204" pitchFamily="34" charset="-122"/>
              </a:rPr>
              <a:t>·</a:t>
            </a:r>
            <a:r>
              <a:rPr lang="zh-CN" altLang="en-US" sz="1600">
                <a:solidFill>
                  <a:srgbClr val="C00000"/>
                </a:solidFill>
                <a:latin typeface="Microsoft YaHei" panose="020B0503020204020204" pitchFamily="34" charset="-122"/>
                <a:ea typeface="Microsoft YaHei" panose="020B0503020204020204" pitchFamily="34" charset="-122"/>
              </a:rPr>
              <a:t>迈斯特；第二节写迷娘可怜的身世，“恩人”应该指抚养她长大成人的人；第三节写迷娘返回故国途中所见到的景象，迷娘即将回到故国，“父亲”应该是指带她回国的人。</a:t>
            </a:r>
          </a:p>
        </p:txBody>
      </p:sp>
      <p:sp>
        <p:nvSpPr>
          <p:cNvPr id="11" name="矩形 10">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2DE0358A-42C0-514A-89D1-8DE87975DD9C}"/>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49746CC3-2C44-1B4E-839B-E7F3CF720494}"/>
              </a:ext>
            </a:extLst>
          </p:cNvPr>
          <p:cNvSpPr txBox="1"/>
          <p:nvPr/>
        </p:nvSpPr>
        <p:spPr>
          <a:xfrm>
            <a:off x="6995171" y="433471"/>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Microsoft YaHei" panose="020B0503020204020204" pitchFamily="34" charset="-122"/>
                <a:ea typeface="Microsoft YaHei" panose="020B0503020204020204" pitchFamily="34" charset="-122"/>
              </a:rPr>
              <a:t>问题探究</a:t>
            </a:r>
          </a:p>
        </p:txBody>
      </p:sp>
      <p:pic>
        <p:nvPicPr>
          <p:cNvPr id="5" name="图片 4">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F552E938-DDDB-9442-8F8E-FAC70FE67217}"/>
              </a:ext>
            </a:extLst>
          </p:cNvPr>
          <p:cNvPicPr>
            <a:picLocks noChangeAspect="1"/>
          </p:cNvPicPr>
          <p:nvPr/>
        </p:nvPicPr>
        <p:blipFill>
          <a:blip r:embed="rId2">
            <a:extLst>
              <a:ext uri="{28A0092B-C50C-407E-A947-70E740481C1C}">
                <a14:useLocalDpi xmlns:a14="http://schemas.microsoft.com/office/drawing/2010/main" xmlns:p159="http://schemas.microsoft.com/office/powerpoint/2015/09/main" xmlns:p15="http://schemas.microsoft.com/office/powerpoint/2012/main" xmlns:p14="http://schemas.microsoft.com/office/powerpoint/2010/main" xmlns:mc="http://schemas.openxmlformats.org/markup-compatibility/2006" xmlns:wp="http://schemas.openxmlformats.org/drawingml/2006/wordprocessingDrawing" xmlns:w="http://schemas.openxmlformats.org/wordprocessingml/2006/main" xmlns:m="http://schemas.openxmlformats.org/officeDocument/2006/math" xmlns="" val="0"/>
              </a:ext>
            </a:extLst>
          </a:blip>
          <a:stretch>
            <a:fillRect/>
          </a:stretch>
        </p:blipFill>
        <p:spPr>
          <a:xfrm>
            <a:off x="922866" y="1684867"/>
            <a:ext cx="3175000" cy="2901950"/>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p:spPr>
      </p:pic>
    </p:spTree>
    <p:extLst>
      <p:ext uri="{BB962C8B-B14F-4D97-AF65-F5344CB8AC3E}">
        <p14:creationId xmlns:p14="http://schemas.microsoft.com/office/powerpoint/2010/main" xmlns:p159="http://schemas.microsoft.com/office/powerpoint/2015/09/main" xmlns:p15="http://schemas.microsoft.com/office/powerpoint/2012/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val="3950362489"/>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36">
                                            <p:txEl>
                                              <p:pRg st="2" end="2"/>
                                            </p:txEl>
                                          </p:spTgt>
                                        </p:tgtEl>
                                        <p:attrNameLst>
                                          <p:attrName>style.visibility</p:attrName>
                                        </p:attrNameLst>
                                      </p:cBhvr>
                                      <p:to>
                                        <p:strVal val="visible"/>
                                      </p:to>
                                    </p:set>
                                    <p:animEffect transition="in" filter="dissolve">
                                      <p:cBhvr>
                                        <p:cTn id="14" dur="500"/>
                                        <p:tgtEl>
                                          <p:spTgt spid="36">
                                            <p:txEl>
                                              <p:pRg st="2" end="2"/>
                                            </p:txEl>
                                          </p:spTgt>
                                        </p:tgtEl>
                                      </p:cBhvr>
                                    </p:animEffect>
                                  </p:childTnLst>
                                </p:cTn>
                              </p:par>
                              <p:par>
                                <p:cTn id="15" presetID="9" presetClass="entr" presetSubtype="0" fill="hold" nodeType="withEffect">
                                  <p:stCondLst>
                                    <p:cond delay="0"/>
                                  </p:stCondLst>
                                  <p:childTnLst>
                                    <p:set>
                                      <p:cBhvr>
                                        <p:cTn id="16" dur="1" fill="hold">
                                          <p:stCondLst>
                                            <p:cond delay="0"/>
                                          </p:stCondLst>
                                        </p:cTn>
                                        <p:tgtEl>
                                          <p:spTgt spid="36">
                                            <p:txEl>
                                              <p:pRg st="3" end="3"/>
                                            </p:txEl>
                                          </p:spTgt>
                                        </p:tgtEl>
                                        <p:attrNameLst>
                                          <p:attrName>style.visibility</p:attrName>
                                        </p:attrNameLst>
                                      </p:cBhvr>
                                      <p:to>
                                        <p:strVal val="visible"/>
                                      </p:to>
                                    </p:set>
                                    <p:animEffect transition="in" filter="dissolve">
                                      <p:cBhvr>
                                        <p:cTn id="17" dur="500"/>
                                        <p:tgtEl>
                                          <p:spTgt spid="36">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3" name="组合 2">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B69586ED-2748-3544-987A-57C59077163F}"/>
              </a:ext>
            </a:extLst>
          </p:cNvPr>
          <p:cNvGrpSpPr/>
          <p:nvPr/>
        </p:nvGrpSpPr>
        <p:grpSpPr>
          <a:xfrm>
            <a:off x="1090411" y="1246505"/>
            <a:ext cx="10011178" cy="4364990"/>
            <a:chOff x="3913505" y="1246505"/>
            <a:chExt cx="4364990" cy="4364990"/>
          </a:xfrm>
        </p:grpSpPr>
        <p:sp>
          <p:nvSpPr>
            <p:cNvPr id="6" name="Rectangle 3"/>
            <p:cNvSpPr/>
            <p:nvPr/>
          </p:nvSpPr>
          <p:spPr bwMode="auto">
            <a:xfrm>
              <a:off x="3913505" y="1246505"/>
              <a:ext cx="4364990" cy="4364990"/>
            </a:xfrm>
            <a:prstGeom prst="rect">
              <a:avLst/>
            </a:prstGeom>
            <a:solidFill>
              <a:schemeClr val="bg1">
                <a:alpha val="85000"/>
              </a:schemeClr>
            </a:solidFill>
            <a:ln>
              <a:noFill/>
            </a:ln>
          </p:spPr>
          <p:txBody>
            <a:bodyPr vert="horz" wrap="square" lIns="91440" tIns="45720" rIns="91440" bIns="45720" numCol="1" rtlCol="0" anchor="t" anchorCtr="0" compatLnSpc="1"/>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id-ID" sz="1800" b="0" i="0" u="none" strike="noStrike" kern="0" cap="none" spc="0" normalizeH="0" baseline="0" noProof="0">
                <a:ln>
                  <a:noFill/>
                </a:ln>
                <a:solidFill>
                  <a:sysClr val="windowText" lastClr="000000"/>
                </a:solidFill>
                <a:effectLst/>
                <a:uLnTx/>
                <a:uFillTx/>
                <a:latin typeface="+mn-lt"/>
                <a:ea typeface="+mn-ea"/>
                <a:cs typeface="+mn-cs"/>
              </a:endParaRPr>
            </a:p>
          </p:txBody>
        </p:sp>
        <p:sp>
          <p:nvSpPr>
            <p:cNvPr id="7" name="Rectangle 4"/>
            <p:cNvSpPr/>
            <p:nvPr/>
          </p:nvSpPr>
          <p:spPr bwMode="auto">
            <a:xfrm>
              <a:off x="4132580" y="1465580"/>
              <a:ext cx="3926840" cy="3926840"/>
            </a:xfrm>
            <a:prstGeom prst="rect">
              <a:avLst/>
            </a:prstGeom>
            <a:noFill/>
            <a:ln w="38100">
              <a:solidFill>
                <a:schemeClr val="bg2">
                  <a:lumMod val="50000"/>
                </a:schemeClr>
              </a:solidFill>
              <a:miter lim="800000"/>
            </a:ln>
          </p:spPr>
          <p:txBody>
            <a:bodyPr vert="horz" wrap="square" lIns="91440" tIns="45720" rIns="91440" bIns="45720" numCol="1" rtlCol="0" anchor="t" anchorCtr="0" compatLnSpc="1"/>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id-ID" sz="1800" b="0" i="0" u="none" strike="noStrike" kern="0" cap="none" spc="0" normalizeH="0" baseline="0" noProof="0">
                <a:ln>
                  <a:noFill/>
                </a:ln>
                <a:solidFill>
                  <a:sysClr val="windowText" lastClr="000000"/>
                </a:solidFill>
                <a:effectLst/>
                <a:uLnTx/>
                <a:uFillTx/>
                <a:latin typeface="+mn-lt"/>
                <a:ea typeface="+mn-ea"/>
                <a:cs typeface="+mn-cs"/>
              </a:endParaRPr>
            </a:p>
          </p:txBody>
        </p:sp>
      </p:grpSp>
      <p:sp>
        <p:nvSpPr>
          <p:cNvPr id="12" name="文本框 11">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18D36CAA-1B4A-454C-B01D-DB1E2061DC27}"/>
              </a:ext>
            </a:extLst>
          </p:cNvPr>
          <p:cNvSpPr txBox="1"/>
          <p:nvPr/>
        </p:nvSpPr>
        <p:spPr>
          <a:xfrm>
            <a:off x="2523507" y="2502973"/>
            <a:ext cx="5031740" cy="400110"/>
          </a:xfrm>
          <a:prstGeom prst="rect">
            <a:avLst/>
          </a:prstGeom>
          <a:noFill/>
          <a:effectLst>
            <a:outerShdw blurRad="50800" dist="38100" dir="2700000" algn="tl" rotWithShape="0">
              <a:prstClr val="black">
                <a:alpha val="40000"/>
              </a:prstClr>
            </a:outerShdw>
          </a:effectLst>
        </p:spPr>
        <p:txBody>
          <a:bodyPr wrap="square" rtlCol="0">
            <a:spAutoFit/>
          </a:bodyPr>
          <a:lstStyle/>
          <a:p>
            <a:pPr algn="l"/>
            <a:r>
              <a:rPr lang="zh-CN" altLang="en-US" sz="2000">
                <a:ln w="0"/>
                <a:latin typeface="Microsoft YaHei" panose="020B0503020204020204" pitchFamily="34" charset="-122"/>
                <a:ea typeface="Microsoft YaHei" panose="020B0503020204020204" pitchFamily="34" charset="-122"/>
                <a:sym typeface="+mn-ea"/>
              </a:rPr>
              <a:t>部编版高中语文选择性必修中册</a:t>
            </a:r>
            <a:r>
              <a:rPr lang="en-US" altLang="zh-CN" sz="2000">
                <a:ln w="0"/>
                <a:latin typeface="Microsoft YaHei" panose="020B0503020204020204" pitchFamily="34" charset="-122"/>
                <a:ea typeface="Microsoft YaHei" panose="020B0503020204020204" pitchFamily="34" charset="-122"/>
                <a:sym typeface="+mn-ea"/>
              </a:rPr>
              <a:t>-</a:t>
            </a:r>
            <a:r>
              <a:rPr lang="zh-CN" altLang="en-US" sz="2000">
                <a:ln w="0"/>
                <a:latin typeface="Microsoft YaHei" panose="020B0503020204020204" pitchFamily="34" charset="-122"/>
                <a:ea typeface="Microsoft YaHei" panose="020B0503020204020204" pitchFamily="34" charset="-122"/>
                <a:sym typeface="+mn-ea"/>
              </a:rPr>
              <a:t>第四单元</a:t>
            </a:r>
            <a:endParaRPr lang="en-US" altLang="zh-CN" sz="1400">
              <a:ln w="0"/>
              <a:latin typeface="Microsoft YaHei" panose="020B0503020204020204" pitchFamily="34" charset="-122"/>
              <a:ea typeface="Microsoft YaHei" panose="020B0503020204020204" pitchFamily="34" charset="-122"/>
              <a:sym typeface="+mn-ea"/>
            </a:endParaRPr>
          </a:p>
        </p:txBody>
      </p:sp>
      <p:sp>
        <p:nvSpPr>
          <p:cNvPr id="13" name="文本框 12">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4BCFC07F-9940-EC42-805D-61488C31F6A0}"/>
              </a:ext>
            </a:extLst>
          </p:cNvPr>
          <p:cNvSpPr txBox="1"/>
          <p:nvPr/>
        </p:nvSpPr>
        <p:spPr>
          <a:xfrm>
            <a:off x="3650074" y="3117245"/>
            <a:ext cx="5300743" cy="584775"/>
          </a:xfrm>
          <a:prstGeom prst="rect">
            <a:avLst/>
          </a:prstGeom>
          <a:noFill/>
        </p:spPr>
        <p:txBody>
          <a:bodyPr wrap="square" rtlCol="0">
            <a:spAutoFit/>
          </a:bodyPr>
          <a:lstStyle/>
          <a:p>
            <a:r>
              <a:rPr lang="zh-CN" altLang="en-US" sz="3200" b="1">
                <a:latin typeface="Microsoft YaHei" panose="020B0503020204020204" pitchFamily="34" charset="-122"/>
                <a:ea typeface="Microsoft YaHei" panose="020B0503020204020204" pitchFamily="34" charset="-122"/>
              </a:rPr>
              <a:t>第</a:t>
            </a:r>
            <a:r>
              <a:rPr lang="en-US" altLang="zh-CN" sz="3200" b="1">
                <a:latin typeface="Microsoft YaHei" panose="020B0503020204020204" pitchFamily="34" charset="-122"/>
                <a:ea typeface="Microsoft YaHei" panose="020B0503020204020204" pitchFamily="34" charset="-122"/>
              </a:rPr>
              <a:t>13</a:t>
            </a:r>
            <a:r>
              <a:rPr lang="zh-CN" altLang="en-US" sz="3200" b="1">
                <a:latin typeface="Microsoft YaHei" panose="020B0503020204020204" pitchFamily="34" charset="-122"/>
                <a:ea typeface="Microsoft YaHei" panose="020B0503020204020204" pitchFamily="34" charset="-122"/>
              </a:rPr>
              <a:t>课    </a:t>
            </a:r>
            <a:r>
              <a:rPr lang="en-US" altLang="zh-CN" sz="3200" b="1">
                <a:latin typeface="Microsoft YaHei" panose="020B0503020204020204" pitchFamily="34" charset="-122"/>
                <a:ea typeface="Microsoft YaHei" panose="020B0503020204020204" pitchFamily="34" charset="-122"/>
              </a:rPr>
              <a:t>《</a:t>
            </a:r>
            <a:r>
              <a:rPr lang="zh-CN" altLang="en-US" sz="3200" b="1">
                <a:latin typeface="Microsoft YaHei" panose="020B0503020204020204" pitchFamily="34" charset="-122"/>
                <a:ea typeface="Microsoft YaHei" panose="020B0503020204020204" pitchFamily="34" charset="-122"/>
              </a:rPr>
              <a:t>迷娘（之一）</a:t>
            </a:r>
            <a:r>
              <a:rPr lang="en-US" altLang="zh-CN" sz="3200" b="1">
                <a:latin typeface="Microsoft YaHei" panose="020B0503020204020204" pitchFamily="34" charset="-122"/>
                <a:ea typeface="Microsoft YaHei" panose="020B0503020204020204" pitchFamily="34" charset="-122"/>
              </a:rPr>
              <a:t>》</a:t>
            </a:r>
          </a:p>
        </p:txBody>
      </p:sp>
      <p:cxnSp>
        <p:nvCxnSpPr>
          <p:cNvPr id="14" name="直接连接符 1">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D2ECB782-AB67-FC44-9358-DEAD67864034}"/>
              </a:ext>
            </a:extLst>
          </p:cNvPr>
          <p:cNvCxnSpPr/>
          <p:nvPr/>
        </p:nvCxnSpPr>
        <p:spPr>
          <a:xfrm>
            <a:off x="2111049" y="3740755"/>
            <a:ext cx="7612500" cy="0"/>
          </a:xfrm>
          <a:prstGeom prst="line">
            <a:avLst/>
          </a:prstGeom>
          <a:ln w="19050">
            <a:solidFill>
              <a:schemeClr val="bg2">
                <a:lumMod val="50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1000"/>
                                        <p:tgtEl>
                                          <p:spTgt spid="12"/>
                                        </p:tgtEl>
                                        <p:attrNameLst>
                                          <p:attrName>ppt_y</p:attrName>
                                        </p:attrNameLst>
                                      </p:cBhvr>
                                      <p:tavLst>
                                        <p:tav tm="0">
                                          <p:val>
                                            <p:strVal val="#ppt_y+#ppt_h*1.125000"/>
                                          </p:val>
                                        </p:tav>
                                        <p:tav tm="100000">
                                          <p:val>
                                            <p:strVal val="#ppt_y"/>
                                          </p:val>
                                        </p:tav>
                                      </p:tavLst>
                                    </p:anim>
                                    <p:animEffect transition="in" filter="wipe(up)">
                                      <p:cBhvr>
                                        <p:cTn id="8" dur="1000"/>
                                        <p:tgtEl>
                                          <p:spTgt spid="12"/>
                                        </p:tgtEl>
                                      </p:cBhvr>
                                    </p:animEffect>
                                  </p:childTnLst>
                                </p:cTn>
                              </p:par>
                            </p:childTnLst>
                          </p:cTn>
                        </p:par>
                        <p:par>
                          <p:cTn id="9" fill="hold" nodeType="afterGroup">
                            <p:stCondLst>
                              <p:cond delay="1000"/>
                            </p:stCondLst>
                            <p:childTnLst>
                              <p:par>
                                <p:cTn id="10" presetID="29" presetClass="entr" presetSubtype="0" fill="hold" grpId="0" nodeType="afterEffect">
                                  <p:stCondLst>
                                    <p:cond delay="0"/>
                                  </p:stCondLst>
                                  <p:childTnLst>
                                    <p:set>
                                      <p:cBhvr>
                                        <p:cTn id="11" dur="1" fill="hold">
                                          <p:stCondLst>
                                            <p:cond delay="0"/>
                                          </p:stCondLst>
                                        </p:cTn>
                                        <p:tgtEl>
                                          <p:spTgt spid="13"/>
                                        </p:tgtEl>
                                        <p:attrNameLst>
                                          <p:attrName>style.visibility</p:attrName>
                                        </p:attrNameLst>
                                      </p:cBhvr>
                                      <p:to>
                                        <p:strVal val="visible"/>
                                      </p:to>
                                    </p:set>
                                    <p:anim calcmode="lin" valueType="num">
                                      <p:cBhvr>
                                        <p:cTn id="12" dur="1000" fill="hold"/>
                                        <p:tgtEl>
                                          <p:spTgt spid="13"/>
                                        </p:tgtEl>
                                        <p:attrNameLst>
                                          <p:attrName>ppt_x</p:attrName>
                                        </p:attrNameLst>
                                      </p:cBhvr>
                                      <p:tavLst>
                                        <p:tav tm="0">
                                          <p:val>
                                            <p:strVal val="#ppt_x-.2"/>
                                          </p:val>
                                        </p:tav>
                                        <p:tav tm="100000">
                                          <p:val>
                                            <p:strVal val="#ppt_x"/>
                                          </p:val>
                                        </p:tav>
                                      </p:tavLst>
                                    </p:anim>
                                    <p:anim calcmode="lin" valueType="num">
                                      <p:cBhvr>
                                        <p:cTn id="13" dur="1000" fill="hold"/>
                                        <p:tgtEl>
                                          <p:spTgt spid="13"/>
                                        </p:tgtEl>
                                        <p:attrNameLst>
                                          <p:attrName>ppt_y</p:attrName>
                                        </p:attrNameLst>
                                      </p:cBhvr>
                                      <p:tavLst>
                                        <p:tav tm="0">
                                          <p:val>
                                            <p:strVal val="#ppt_y"/>
                                          </p:val>
                                        </p:tav>
                                        <p:tav tm="100000">
                                          <p:val>
                                            <p:strVal val="#ppt_y"/>
                                          </p:val>
                                        </p:tav>
                                      </p:tavLst>
                                    </p:anim>
                                    <p:animEffect transition="in" filter="wipe(right)" prLst="gradientSize: 0.1">
                                      <p:cBhvr>
                                        <p:cTn id="14" dur="1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6" name="文本框 35"/>
          <p:cNvSpPr txBox="1"/>
          <p:nvPr/>
        </p:nvSpPr>
        <p:spPr>
          <a:xfrm>
            <a:off x="4585854" y="1085841"/>
            <a:ext cx="7129153" cy="3731214"/>
          </a:xfrm>
          <a:prstGeom prst="rect">
            <a:avLst/>
          </a:prstGeom>
          <a:noFill/>
        </p:spPr>
        <p:txBody>
          <a:bodyPr wrap="square" rtlCol="0">
            <a:spAutoFit/>
          </a:bodyPr>
          <a:lstStyle/>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思考</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2】</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分诗歌的情感</a:t>
            </a:r>
          </a:p>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1.</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诗中写到迷娘对所思念人称呼的转换，表达了迷娘怎样复杂的思想感情？请结合诗句简要分析。</a:t>
            </a:r>
          </a:p>
          <a:p>
            <a:pPr>
              <a:lnSpc>
                <a:spcPct val="150000"/>
              </a:lnSpc>
            </a:pPr>
            <a:r>
              <a:rPr lang="zh-CN" altLang="en-US" sz="2000">
                <a:solidFill>
                  <a:srgbClr val="C00000"/>
                </a:solidFill>
                <a:latin typeface="Microsoft YaHei" panose="020B0503020204020204" pitchFamily="34" charset="-122"/>
                <a:ea typeface="Microsoft YaHei" panose="020B0503020204020204" pitchFamily="34" charset="-122"/>
              </a:rPr>
              <a:t>明确  “爱人”“恩人”“父亲”，这三种称呼的转换，表达了迷娘对思念人持有的那种复杂、真挚而又深沉的情感，既哀婉，又美好。这种炽热的爱被升华为一种美好的对父亲的爱，又和思乡之情扭结在一起，让两种感情都得到升华和强化，但又互相掩映，具有哀婉、含蓄而又深沉的美感效果。</a:t>
            </a:r>
          </a:p>
        </p:txBody>
      </p:sp>
      <p:sp>
        <p:nvSpPr>
          <p:cNvPr id="11" name="矩形 10">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2DE0358A-42C0-514A-89D1-8DE87975DD9C}"/>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49746CC3-2C44-1B4E-839B-E7F3CF720494}"/>
              </a:ext>
            </a:extLst>
          </p:cNvPr>
          <p:cNvSpPr txBox="1"/>
          <p:nvPr/>
        </p:nvSpPr>
        <p:spPr>
          <a:xfrm>
            <a:off x="6995171" y="433471"/>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Microsoft YaHei" panose="020B0503020204020204" pitchFamily="34" charset="-122"/>
                <a:ea typeface="Microsoft YaHei" panose="020B0503020204020204" pitchFamily="34" charset="-122"/>
              </a:rPr>
              <a:t>问题探究</a:t>
            </a:r>
          </a:p>
        </p:txBody>
      </p:sp>
      <p:pic>
        <p:nvPicPr>
          <p:cNvPr id="5" name="图片 4">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661E310B-27E3-8E4D-B369-A3931ED2C01F}"/>
              </a:ext>
            </a:extLst>
          </p:cNvPr>
          <p:cNvPicPr>
            <a:picLocks noChangeAspect="1"/>
          </p:cNvPicPr>
          <p:nvPr/>
        </p:nvPicPr>
        <p:blipFill>
          <a:blip r:embed="rId2">
            <a:extLst>
              <a:ext uri="{28A0092B-C50C-407E-A947-70E740481C1C}">
                <a14:useLocalDpi xmlns:a14="http://schemas.microsoft.com/office/drawing/2010/main" xmlns:p159="http://schemas.microsoft.com/office/powerpoint/2015/09/main" xmlns:p15="http://schemas.microsoft.com/office/powerpoint/2012/main" xmlns:p14="http://schemas.microsoft.com/office/powerpoint/2010/main" xmlns:mc="http://schemas.openxmlformats.org/markup-compatibility/2006" xmlns:wp="http://schemas.openxmlformats.org/drawingml/2006/wordprocessingDrawing" xmlns:w="http://schemas.openxmlformats.org/wordprocessingml/2006/main" xmlns:m="http://schemas.openxmlformats.org/officeDocument/2006/math" xmlns="" val="0"/>
              </a:ext>
            </a:extLst>
          </a:blip>
          <a:stretch>
            <a:fillRect/>
          </a:stretch>
        </p:blipFill>
        <p:spPr>
          <a:xfrm>
            <a:off x="922866" y="1684867"/>
            <a:ext cx="3175000" cy="2901950"/>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p:spPr>
      </p:pic>
    </p:spTree>
    <p:extLst>
      <p:ext uri="{BB962C8B-B14F-4D97-AF65-F5344CB8AC3E}">
        <p14:creationId xmlns:p14="http://schemas.microsoft.com/office/powerpoint/2010/main" xmlns:p159="http://schemas.microsoft.com/office/powerpoint/2015/09/main" xmlns:p15="http://schemas.microsoft.com/office/powerpoint/2012/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val="3633733872"/>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36">
                                            <p:txEl>
                                              <p:pRg st="2" end="2"/>
                                            </p:txEl>
                                          </p:spTgt>
                                        </p:tgtEl>
                                        <p:attrNameLst>
                                          <p:attrName>style.visibility</p:attrName>
                                        </p:attrNameLst>
                                      </p:cBhvr>
                                      <p:to>
                                        <p:strVal val="visible"/>
                                      </p:to>
                                    </p:set>
                                    <p:animEffect transition="in" filter="dissolve">
                                      <p:cBhvr>
                                        <p:cTn id="14" dur="500"/>
                                        <p:tgtEl>
                                          <p:spTgt spid="3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6" name="文本框 35"/>
          <p:cNvSpPr txBox="1"/>
          <p:nvPr/>
        </p:nvSpPr>
        <p:spPr>
          <a:xfrm>
            <a:off x="4585854" y="1085841"/>
            <a:ext cx="7129153" cy="3731214"/>
          </a:xfrm>
          <a:prstGeom prst="rect">
            <a:avLst/>
          </a:prstGeom>
          <a:noFill/>
        </p:spPr>
        <p:txBody>
          <a:bodyPr wrap="square" rtlCol="0">
            <a:spAutoFit/>
          </a:bodyPr>
          <a:lstStyle/>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思考</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3】</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赏析诗歌的手法</a:t>
            </a:r>
          </a:p>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1.《</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迷娘（之一）</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诗歌第一节采用了哪些艺术手法来表现迷娘浓烈的乡愁？</a:t>
            </a:r>
          </a:p>
          <a:p>
            <a:pPr>
              <a:lnSpc>
                <a:spcPct val="150000"/>
              </a:lnSpc>
            </a:pPr>
            <a:r>
              <a:rPr lang="zh-CN" altLang="en-US" sz="2000">
                <a:solidFill>
                  <a:srgbClr val="C00000"/>
                </a:solidFill>
                <a:latin typeface="Microsoft YaHei" panose="020B0503020204020204" pitchFamily="34" charset="-122"/>
                <a:ea typeface="Microsoft YaHei" panose="020B0503020204020204" pitchFamily="34" charset="-122"/>
              </a:rPr>
              <a:t>明确   ①借景抒情。诗中的景物都成了人物故国之思的寄托物，优美恬淡的意大利风景与迷娘炽热浓郁的情感相得益彰。</a:t>
            </a:r>
          </a:p>
          <a:p>
            <a:pPr>
              <a:lnSpc>
                <a:spcPct val="150000"/>
              </a:lnSpc>
            </a:pPr>
            <a:r>
              <a:rPr lang="zh-CN" altLang="en-US" sz="2000">
                <a:solidFill>
                  <a:srgbClr val="C00000"/>
                </a:solidFill>
                <a:latin typeface="Microsoft YaHei" panose="020B0503020204020204" pitchFamily="34" charset="-122"/>
                <a:ea typeface="Microsoft YaHei" panose="020B0503020204020204" pitchFamily="34" charset="-122"/>
              </a:rPr>
              <a:t>②设问与反复。“你可知道那地方”既是询问又是追诉，引起了读者的好奇心，也强化了迷娘对故乡深沉真挚的情感。“前往，前往”的重复，表达了迷娘渴望回乡的急迫之情。</a:t>
            </a:r>
          </a:p>
        </p:txBody>
      </p:sp>
      <p:sp>
        <p:nvSpPr>
          <p:cNvPr id="11" name="矩形 10">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2DE0358A-42C0-514A-89D1-8DE87975DD9C}"/>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49746CC3-2C44-1B4E-839B-E7F3CF720494}"/>
              </a:ext>
            </a:extLst>
          </p:cNvPr>
          <p:cNvSpPr txBox="1"/>
          <p:nvPr/>
        </p:nvSpPr>
        <p:spPr>
          <a:xfrm>
            <a:off x="6995171" y="433471"/>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Microsoft YaHei" panose="020B0503020204020204" pitchFamily="34" charset="-122"/>
                <a:ea typeface="Microsoft YaHei" panose="020B0503020204020204" pitchFamily="34" charset="-122"/>
              </a:rPr>
              <a:t>问题探究</a:t>
            </a:r>
          </a:p>
        </p:txBody>
      </p:sp>
      <p:pic>
        <p:nvPicPr>
          <p:cNvPr id="5" name="图片 4">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9159F0CE-AF6F-8E4F-8FC9-29EB8818962A}"/>
              </a:ext>
            </a:extLst>
          </p:cNvPr>
          <p:cNvPicPr>
            <a:picLocks noChangeAspect="1"/>
          </p:cNvPicPr>
          <p:nvPr/>
        </p:nvPicPr>
        <p:blipFill>
          <a:blip r:embed="rId2">
            <a:extLst>
              <a:ext uri="{28A0092B-C50C-407E-A947-70E740481C1C}">
                <a14:useLocalDpi xmlns:a14="http://schemas.microsoft.com/office/drawing/2010/main" xmlns:p159="http://schemas.microsoft.com/office/powerpoint/2015/09/main" xmlns:p15="http://schemas.microsoft.com/office/powerpoint/2012/main" xmlns:p14="http://schemas.microsoft.com/office/powerpoint/2010/main" xmlns:mc="http://schemas.openxmlformats.org/markup-compatibility/2006" xmlns:wp="http://schemas.openxmlformats.org/drawingml/2006/wordprocessingDrawing" xmlns:w="http://schemas.openxmlformats.org/wordprocessingml/2006/main" xmlns:m="http://schemas.openxmlformats.org/officeDocument/2006/math" xmlns="" val="0"/>
              </a:ext>
            </a:extLst>
          </a:blip>
          <a:stretch>
            <a:fillRect/>
          </a:stretch>
        </p:blipFill>
        <p:spPr>
          <a:xfrm>
            <a:off x="922866" y="1684867"/>
            <a:ext cx="3175000" cy="2901950"/>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p:spPr>
      </p:pic>
    </p:spTree>
    <p:extLst>
      <p:ext uri="{BB962C8B-B14F-4D97-AF65-F5344CB8AC3E}">
        <p14:creationId xmlns:p14="http://schemas.microsoft.com/office/powerpoint/2010/main" xmlns:p159="http://schemas.microsoft.com/office/powerpoint/2015/09/main" xmlns:p15="http://schemas.microsoft.com/office/powerpoint/2012/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val="3079707156"/>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36">
                                            <p:txEl>
                                              <p:pRg st="2" end="2"/>
                                            </p:txEl>
                                          </p:spTgt>
                                        </p:tgtEl>
                                        <p:attrNameLst>
                                          <p:attrName>style.visibility</p:attrName>
                                        </p:attrNameLst>
                                      </p:cBhvr>
                                      <p:to>
                                        <p:strVal val="visible"/>
                                      </p:to>
                                    </p:set>
                                    <p:animEffect transition="in" filter="dissolve">
                                      <p:cBhvr>
                                        <p:cTn id="14" dur="500"/>
                                        <p:tgtEl>
                                          <p:spTgt spid="36">
                                            <p:txEl>
                                              <p:pRg st="2" end="2"/>
                                            </p:txEl>
                                          </p:spTgt>
                                        </p:tgtEl>
                                      </p:cBhvr>
                                    </p:animEffect>
                                  </p:childTnLst>
                                </p:cTn>
                              </p:par>
                              <p:par>
                                <p:cTn id="15" presetID="9" presetClass="entr" presetSubtype="0" fill="hold" nodeType="withEffect">
                                  <p:stCondLst>
                                    <p:cond delay="0"/>
                                  </p:stCondLst>
                                  <p:childTnLst>
                                    <p:set>
                                      <p:cBhvr>
                                        <p:cTn id="16" dur="1" fill="hold">
                                          <p:stCondLst>
                                            <p:cond delay="0"/>
                                          </p:stCondLst>
                                        </p:cTn>
                                        <p:tgtEl>
                                          <p:spTgt spid="36">
                                            <p:txEl>
                                              <p:pRg st="3" end="3"/>
                                            </p:txEl>
                                          </p:spTgt>
                                        </p:tgtEl>
                                        <p:attrNameLst>
                                          <p:attrName>style.visibility</p:attrName>
                                        </p:attrNameLst>
                                      </p:cBhvr>
                                      <p:to>
                                        <p:strVal val="visible"/>
                                      </p:to>
                                    </p:set>
                                    <p:animEffect transition="in" filter="dissolve">
                                      <p:cBhvr>
                                        <p:cTn id="17" dur="500"/>
                                        <p:tgtEl>
                                          <p:spTgt spid="36">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6" name="文本框 35"/>
          <p:cNvSpPr txBox="1"/>
          <p:nvPr/>
        </p:nvSpPr>
        <p:spPr>
          <a:xfrm>
            <a:off x="4585854" y="1085841"/>
            <a:ext cx="7129153" cy="3731214"/>
          </a:xfrm>
          <a:prstGeom prst="rect">
            <a:avLst/>
          </a:prstGeom>
          <a:noFill/>
        </p:spPr>
        <p:txBody>
          <a:bodyPr wrap="square" rtlCol="0">
            <a:spAutoFit/>
          </a:bodyPr>
          <a:lstStyle/>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思考</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3】</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赏析诗歌的手法</a:t>
            </a:r>
          </a:p>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2.</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体会这首诗每节诗后两行的作用。</a:t>
            </a:r>
          </a:p>
          <a:p>
            <a:pPr>
              <a:lnSpc>
                <a:spcPct val="150000"/>
              </a:lnSpc>
            </a:pPr>
            <a:r>
              <a:rPr lang="zh-CN" altLang="en-US" sz="2000">
                <a:solidFill>
                  <a:srgbClr val="C00000"/>
                </a:solidFill>
                <a:latin typeface="Microsoft YaHei" panose="020B0503020204020204" pitchFamily="34" charset="-122"/>
                <a:ea typeface="Microsoft YaHei" panose="020B0503020204020204" pitchFamily="34" charset="-122"/>
              </a:rPr>
              <a:t>明确   这首诗每节的后两行，采用直抒胸臆的方式，通过“前往，前往”的重复，表达了迷娘不可遏制的思乡之情。“爱人啊，随你前往”“恩人啊，随你前往”“父亲啊，随你前往”，感情一次比一次强烈，把迷娘对迈斯特复杂的情感和思乡之情交织在一起，让读者深刻地感受到迷娘对故乡深沉的热爱和对美好世界的执着追求。</a:t>
            </a:r>
          </a:p>
        </p:txBody>
      </p:sp>
      <p:sp>
        <p:nvSpPr>
          <p:cNvPr id="11" name="矩形 10">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2DE0358A-42C0-514A-89D1-8DE87975DD9C}"/>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49746CC3-2C44-1B4E-839B-E7F3CF720494}"/>
              </a:ext>
            </a:extLst>
          </p:cNvPr>
          <p:cNvSpPr txBox="1"/>
          <p:nvPr/>
        </p:nvSpPr>
        <p:spPr>
          <a:xfrm>
            <a:off x="6995171" y="433471"/>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Microsoft YaHei" panose="020B0503020204020204" pitchFamily="34" charset="-122"/>
                <a:ea typeface="Microsoft YaHei" panose="020B0503020204020204" pitchFamily="34" charset="-122"/>
              </a:rPr>
              <a:t>问题探究</a:t>
            </a:r>
          </a:p>
        </p:txBody>
      </p:sp>
      <p:pic>
        <p:nvPicPr>
          <p:cNvPr id="5" name="图片 4">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FB7BF9B3-219C-4243-8A83-8AB2145736F2}"/>
              </a:ext>
            </a:extLst>
          </p:cNvPr>
          <p:cNvPicPr>
            <a:picLocks noChangeAspect="1"/>
          </p:cNvPicPr>
          <p:nvPr/>
        </p:nvPicPr>
        <p:blipFill>
          <a:blip r:embed="rId2">
            <a:extLst>
              <a:ext uri="{28A0092B-C50C-407E-A947-70E740481C1C}">
                <a14:useLocalDpi xmlns:a14="http://schemas.microsoft.com/office/drawing/2010/main" xmlns:p159="http://schemas.microsoft.com/office/powerpoint/2015/09/main" xmlns:p15="http://schemas.microsoft.com/office/powerpoint/2012/main" xmlns:p14="http://schemas.microsoft.com/office/powerpoint/2010/main" xmlns:mc="http://schemas.openxmlformats.org/markup-compatibility/2006" xmlns:wp="http://schemas.openxmlformats.org/drawingml/2006/wordprocessingDrawing" xmlns:w="http://schemas.openxmlformats.org/wordprocessingml/2006/main" xmlns:m="http://schemas.openxmlformats.org/officeDocument/2006/math" xmlns="" val="0"/>
              </a:ext>
            </a:extLst>
          </a:blip>
          <a:stretch>
            <a:fillRect/>
          </a:stretch>
        </p:blipFill>
        <p:spPr>
          <a:xfrm>
            <a:off x="922866" y="1684867"/>
            <a:ext cx="3175000" cy="2901950"/>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p:spPr>
      </p:pic>
    </p:spTree>
    <p:extLst>
      <p:ext uri="{BB962C8B-B14F-4D97-AF65-F5344CB8AC3E}">
        <p14:creationId xmlns:p14="http://schemas.microsoft.com/office/powerpoint/2010/main" xmlns:p159="http://schemas.microsoft.com/office/powerpoint/2015/09/main" xmlns:p15="http://schemas.microsoft.com/office/powerpoint/2012/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val="1711346565"/>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36">
                                            <p:txEl>
                                              <p:pRg st="2" end="2"/>
                                            </p:txEl>
                                          </p:spTgt>
                                        </p:tgtEl>
                                        <p:attrNameLst>
                                          <p:attrName>style.visibility</p:attrName>
                                        </p:attrNameLst>
                                      </p:cBhvr>
                                      <p:to>
                                        <p:strVal val="visible"/>
                                      </p:to>
                                    </p:set>
                                    <p:animEffect transition="in" filter="dissolve">
                                      <p:cBhvr>
                                        <p:cTn id="14" dur="500"/>
                                        <p:tgtEl>
                                          <p:spTgt spid="3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6" name="文本框 35"/>
          <p:cNvSpPr txBox="1"/>
          <p:nvPr/>
        </p:nvSpPr>
        <p:spPr>
          <a:xfrm>
            <a:off x="4585854" y="1085841"/>
            <a:ext cx="7129153" cy="2346220"/>
          </a:xfrm>
          <a:prstGeom prst="rect">
            <a:avLst/>
          </a:prstGeom>
          <a:noFill/>
        </p:spPr>
        <p:txBody>
          <a:bodyPr wrap="square" rtlCol="0">
            <a:spAutoFit/>
          </a:bodyPr>
          <a:lstStyle/>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思考</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3】</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赏析诗歌的手法</a:t>
            </a:r>
          </a:p>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3.《</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迷娘</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（之一）各节的开头和结尾，使用的句式基本相同，这种复沓的表现手法在表达上的作用是什么？</a:t>
            </a:r>
          </a:p>
          <a:p>
            <a:pPr>
              <a:lnSpc>
                <a:spcPct val="150000"/>
              </a:lnSpc>
            </a:pPr>
            <a:r>
              <a:rPr lang="zh-CN" altLang="en-US" sz="2000">
                <a:solidFill>
                  <a:srgbClr val="C00000"/>
                </a:solidFill>
                <a:latin typeface="Microsoft YaHei" panose="020B0503020204020204" pitchFamily="34" charset="-122"/>
                <a:ea typeface="Microsoft YaHei" panose="020B0503020204020204" pitchFamily="34" charset="-122"/>
              </a:rPr>
              <a:t>明确   复沓的表现手法，使得诗的结构整齐，具有旋律感，对表达迷娘的复杂感情起到了很好的强调作用。</a:t>
            </a:r>
          </a:p>
        </p:txBody>
      </p:sp>
      <p:sp>
        <p:nvSpPr>
          <p:cNvPr id="11" name="矩形 10">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2DE0358A-42C0-514A-89D1-8DE87975DD9C}"/>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49746CC3-2C44-1B4E-839B-E7F3CF720494}"/>
              </a:ext>
            </a:extLst>
          </p:cNvPr>
          <p:cNvSpPr txBox="1"/>
          <p:nvPr/>
        </p:nvSpPr>
        <p:spPr>
          <a:xfrm>
            <a:off x="6995171" y="433471"/>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Microsoft YaHei" panose="020B0503020204020204" pitchFamily="34" charset="-122"/>
                <a:ea typeface="Microsoft YaHei" panose="020B0503020204020204" pitchFamily="34" charset="-122"/>
              </a:rPr>
              <a:t>问题探究</a:t>
            </a:r>
          </a:p>
        </p:txBody>
      </p:sp>
      <p:pic>
        <p:nvPicPr>
          <p:cNvPr id="5" name="图片 4">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F583E796-0E7D-FF4D-A175-F71773CC333F}"/>
              </a:ext>
            </a:extLst>
          </p:cNvPr>
          <p:cNvPicPr>
            <a:picLocks noChangeAspect="1"/>
          </p:cNvPicPr>
          <p:nvPr/>
        </p:nvPicPr>
        <p:blipFill>
          <a:blip r:embed="rId2">
            <a:extLst>
              <a:ext uri="{28A0092B-C50C-407E-A947-70E740481C1C}">
                <a14:useLocalDpi xmlns:a14="http://schemas.microsoft.com/office/drawing/2010/main" xmlns:p159="http://schemas.microsoft.com/office/powerpoint/2015/09/main" xmlns:p15="http://schemas.microsoft.com/office/powerpoint/2012/main" xmlns:p14="http://schemas.microsoft.com/office/powerpoint/2010/main" xmlns:mc="http://schemas.openxmlformats.org/markup-compatibility/2006" xmlns:wp="http://schemas.openxmlformats.org/drawingml/2006/wordprocessingDrawing" xmlns:w="http://schemas.openxmlformats.org/wordprocessingml/2006/main" xmlns:m="http://schemas.openxmlformats.org/officeDocument/2006/math" xmlns="" val="0"/>
              </a:ext>
            </a:extLst>
          </a:blip>
          <a:stretch>
            <a:fillRect/>
          </a:stretch>
        </p:blipFill>
        <p:spPr>
          <a:xfrm>
            <a:off x="922866" y="1684867"/>
            <a:ext cx="3175000" cy="2901950"/>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p:spPr>
      </p:pic>
    </p:spTree>
    <p:extLst>
      <p:ext uri="{BB962C8B-B14F-4D97-AF65-F5344CB8AC3E}">
        <p14:creationId xmlns:p14="http://schemas.microsoft.com/office/powerpoint/2010/main" xmlns:p159="http://schemas.microsoft.com/office/powerpoint/2015/09/main" xmlns:p15="http://schemas.microsoft.com/office/powerpoint/2012/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val="909424951"/>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36">
                                            <p:txEl>
                                              <p:pRg st="2" end="2"/>
                                            </p:txEl>
                                          </p:spTgt>
                                        </p:tgtEl>
                                        <p:attrNameLst>
                                          <p:attrName>style.visibility</p:attrName>
                                        </p:attrNameLst>
                                      </p:cBhvr>
                                      <p:to>
                                        <p:strVal val="visible"/>
                                      </p:to>
                                    </p:set>
                                    <p:animEffect transition="in" filter="dissolve">
                                      <p:cBhvr>
                                        <p:cTn id="14" dur="500"/>
                                        <p:tgtEl>
                                          <p:spTgt spid="3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6" name="文本框 35"/>
          <p:cNvSpPr txBox="1"/>
          <p:nvPr/>
        </p:nvSpPr>
        <p:spPr>
          <a:xfrm>
            <a:off x="4585854" y="1085841"/>
            <a:ext cx="7129153" cy="4654544"/>
          </a:xfrm>
          <a:prstGeom prst="rect">
            <a:avLst/>
          </a:prstGeom>
          <a:noFill/>
        </p:spPr>
        <p:txBody>
          <a:bodyPr wrap="square" rtlCol="0">
            <a:spAutoFit/>
          </a:bodyPr>
          <a:lstStyle/>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思考</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3】</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赏析诗歌的手法</a:t>
            </a:r>
          </a:p>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4.《</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迷娘</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（之一）中，“你知道吗”“你可知道</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的询问以及“前往，前往”的回答有什么作用？</a:t>
            </a:r>
          </a:p>
          <a:p>
            <a:pPr>
              <a:lnSpc>
                <a:spcPct val="150000"/>
              </a:lnSpc>
            </a:pPr>
            <a:r>
              <a:rPr lang="zh-CN" altLang="en-US" sz="2000">
                <a:solidFill>
                  <a:srgbClr val="C00000"/>
                </a:solidFill>
                <a:latin typeface="Microsoft YaHei" panose="020B0503020204020204" pitchFamily="34" charset="-122"/>
                <a:ea typeface="Microsoft YaHei" panose="020B0503020204020204" pitchFamily="34" charset="-122"/>
              </a:rPr>
              <a:t>明确   “你知道吗”“你可知道</a:t>
            </a:r>
            <a:r>
              <a:rPr lang="en-US" altLang="zh-CN" sz="2000">
                <a:solidFill>
                  <a:srgbClr val="C00000"/>
                </a:solidFill>
                <a:latin typeface="Microsoft YaHei" panose="020B0503020204020204" pitchFamily="34" charset="-122"/>
                <a:ea typeface="Microsoft YaHei" panose="020B0503020204020204" pitchFamily="34" charset="-122"/>
              </a:rPr>
              <a:t>……”</a:t>
            </a:r>
            <a:r>
              <a:rPr lang="zh-CN" altLang="en-US" sz="2000">
                <a:solidFill>
                  <a:srgbClr val="C00000"/>
                </a:solidFill>
                <a:latin typeface="Microsoft YaHei" panose="020B0503020204020204" pitchFamily="34" charset="-122"/>
                <a:ea typeface="Microsoft YaHei" panose="020B0503020204020204" pitchFamily="34" charset="-122"/>
              </a:rPr>
              <a:t>的询问，既是询问也是倾诉，既引起读者的好奇心，也强化了迷娘对故乡的思念之情。副歌中迷娘的应答，不仅回应了询问，而且进一步把思乡之情变为回乡的行动。“前往，前往”这种回答不但强调迷娘回乡的坚决态度和迫切心理，而且在重复中有着微妙的变化，它与重复的内容共同形成本诗的深层内涵，即迷娘对威廉</a:t>
            </a:r>
            <a:r>
              <a:rPr lang="en-US" altLang="zh-CN" sz="2000">
                <a:solidFill>
                  <a:srgbClr val="C00000"/>
                </a:solidFill>
                <a:latin typeface="Microsoft YaHei" panose="020B0503020204020204" pitchFamily="34" charset="-122"/>
                <a:ea typeface="Microsoft YaHei" panose="020B0503020204020204" pitchFamily="34" charset="-122"/>
              </a:rPr>
              <a:t>·</a:t>
            </a:r>
            <a:r>
              <a:rPr lang="zh-CN" altLang="en-US" sz="2000">
                <a:solidFill>
                  <a:srgbClr val="C00000"/>
                </a:solidFill>
                <a:latin typeface="Microsoft YaHei" panose="020B0503020204020204" pitchFamily="34" charset="-122"/>
                <a:ea typeface="Microsoft YaHei" panose="020B0503020204020204" pitchFamily="34" charset="-122"/>
              </a:rPr>
              <a:t>迈斯特的复杂的情感。</a:t>
            </a:r>
          </a:p>
        </p:txBody>
      </p:sp>
      <p:sp>
        <p:nvSpPr>
          <p:cNvPr id="11" name="矩形 10">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2DE0358A-42C0-514A-89D1-8DE87975DD9C}"/>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49746CC3-2C44-1B4E-839B-E7F3CF720494}"/>
              </a:ext>
            </a:extLst>
          </p:cNvPr>
          <p:cNvSpPr txBox="1"/>
          <p:nvPr/>
        </p:nvSpPr>
        <p:spPr>
          <a:xfrm>
            <a:off x="6995171" y="433471"/>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Microsoft YaHei" panose="020B0503020204020204" pitchFamily="34" charset="-122"/>
                <a:ea typeface="Microsoft YaHei" panose="020B0503020204020204" pitchFamily="34" charset="-122"/>
              </a:rPr>
              <a:t>问题探究</a:t>
            </a:r>
          </a:p>
        </p:txBody>
      </p:sp>
      <p:pic>
        <p:nvPicPr>
          <p:cNvPr id="5" name="图片 4">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FBDC3272-AF37-5D4B-93D4-8270C5395AEB}"/>
              </a:ext>
            </a:extLst>
          </p:cNvPr>
          <p:cNvPicPr>
            <a:picLocks noChangeAspect="1"/>
          </p:cNvPicPr>
          <p:nvPr/>
        </p:nvPicPr>
        <p:blipFill>
          <a:blip r:embed="rId2">
            <a:extLst>
              <a:ext uri="{28A0092B-C50C-407E-A947-70E740481C1C}">
                <a14:useLocalDpi xmlns:a14="http://schemas.microsoft.com/office/drawing/2010/main" xmlns:p159="http://schemas.microsoft.com/office/powerpoint/2015/09/main" xmlns:p15="http://schemas.microsoft.com/office/powerpoint/2012/main" xmlns:p14="http://schemas.microsoft.com/office/powerpoint/2010/main" xmlns:mc="http://schemas.openxmlformats.org/markup-compatibility/2006" xmlns:wp="http://schemas.openxmlformats.org/drawingml/2006/wordprocessingDrawing" xmlns:w="http://schemas.openxmlformats.org/wordprocessingml/2006/main" xmlns:m="http://schemas.openxmlformats.org/officeDocument/2006/math" xmlns="" val="0"/>
              </a:ext>
            </a:extLst>
          </a:blip>
          <a:stretch>
            <a:fillRect/>
          </a:stretch>
        </p:blipFill>
        <p:spPr>
          <a:xfrm>
            <a:off x="922866" y="1684867"/>
            <a:ext cx="3175000" cy="2901950"/>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p:spPr>
      </p:pic>
    </p:spTree>
    <p:extLst>
      <p:ext uri="{BB962C8B-B14F-4D97-AF65-F5344CB8AC3E}">
        <p14:creationId xmlns:p14="http://schemas.microsoft.com/office/powerpoint/2010/main" xmlns:p159="http://schemas.microsoft.com/office/powerpoint/2015/09/main" xmlns:p15="http://schemas.microsoft.com/office/powerpoint/2012/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val="484624580"/>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36">
                                            <p:txEl>
                                              <p:pRg st="2" end="2"/>
                                            </p:txEl>
                                          </p:spTgt>
                                        </p:tgtEl>
                                        <p:attrNameLst>
                                          <p:attrName>style.visibility</p:attrName>
                                        </p:attrNameLst>
                                      </p:cBhvr>
                                      <p:to>
                                        <p:strVal val="visible"/>
                                      </p:to>
                                    </p:set>
                                    <p:animEffect transition="in" filter="dissolve">
                                      <p:cBhvr>
                                        <p:cTn id="14" dur="500"/>
                                        <p:tgtEl>
                                          <p:spTgt spid="3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6" name="文本框 35"/>
          <p:cNvSpPr txBox="1"/>
          <p:nvPr/>
        </p:nvSpPr>
        <p:spPr>
          <a:xfrm>
            <a:off x="4585854" y="1085841"/>
            <a:ext cx="7129153" cy="3731214"/>
          </a:xfrm>
          <a:prstGeom prst="rect">
            <a:avLst/>
          </a:prstGeom>
          <a:noFill/>
        </p:spPr>
        <p:txBody>
          <a:bodyPr wrap="square" rtlCol="0">
            <a:spAutoFit/>
          </a:bodyPr>
          <a:lstStyle/>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思考</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4】</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试概括本文的艺术特色</a:t>
            </a:r>
          </a:p>
          <a:p>
            <a:pPr>
              <a:lnSpc>
                <a:spcPct val="150000"/>
              </a:lnSpc>
            </a:pPr>
            <a:r>
              <a:rPr lang="zh-CN" altLang="en-US" sz="2000">
                <a:solidFill>
                  <a:srgbClr val="C00000"/>
                </a:solidFill>
                <a:latin typeface="Microsoft YaHei" panose="020B0503020204020204" pitchFamily="34" charset="-122"/>
                <a:ea typeface="Microsoft YaHei" panose="020B0503020204020204" pitchFamily="34" charset="-122"/>
              </a:rPr>
              <a:t>明确   ①寓情于景，情景交融。诗人将浓郁而强烈的情感融入饱蘸感情的意象中，将回归故乡、追求美好生活的热望和决心抒发出来。</a:t>
            </a:r>
          </a:p>
          <a:p>
            <a:pPr>
              <a:lnSpc>
                <a:spcPct val="150000"/>
              </a:lnSpc>
            </a:pPr>
            <a:r>
              <a:rPr lang="zh-CN" altLang="en-US" sz="2000">
                <a:solidFill>
                  <a:srgbClr val="C00000"/>
                </a:solidFill>
                <a:latin typeface="Microsoft YaHei" panose="020B0503020204020204" pitchFamily="34" charset="-122"/>
                <a:ea typeface="Microsoft YaHei" panose="020B0503020204020204" pitchFamily="34" charset="-122"/>
              </a:rPr>
              <a:t>②回环往复，感情浓烈。每节诗的前半部分</a:t>
            </a:r>
            <a:r>
              <a:rPr lang="en-US" altLang="zh-CN" sz="2000">
                <a:solidFill>
                  <a:srgbClr val="C00000"/>
                </a:solidFill>
                <a:latin typeface="Microsoft YaHei" panose="020B0503020204020204" pitchFamily="34" charset="-122"/>
                <a:ea typeface="Microsoft YaHei" panose="020B0503020204020204" pitchFamily="34" charset="-122"/>
              </a:rPr>
              <a:t>(</a:t>
            </a:r>
            <a:r>
              <a:rPr lang="zh-CN" altLang="en-US" sz="2000">
                <a:solidFill>
                  <a:srgbClr val="C00000"/>
                </a:solidFill>
                <a:latin typeface="Microsoft YaHei" panose="020B0503020204020204" pitchFamily="34" charset="-122"/>
                <a:ea typeface="Microsoft YaHei" panose="020B0503020204020204" pitchFamily="34" charset="-122"/>
              </a:rPr>
              <a:t>主歌</a:t>
            </a:r>
            <a:r>
              <a:rPr lang="en-US" altLang="zh-CN" sz="2000">
                <a:solidFill>
                  <a:srgbClr val="C00000"/>
                </a:solidFill>
                <a:latin typeface="Microsoft YaHei" panose="020B0503020204020204" pitchFamily="34" charset="-122"/>
                <a:ea typeface="Microsoft YaHei" panose="020B0503020204020204" pitchFamily="34" charset="-122"/>
              </a:rPr>
              <a:t>)</a:t>
            </a:r>
            <a:r>
              <a:rPr lang="zh-CN" altLang="en-US" sz="2000">
                <a:solidFill>
                  <a:srgbClr val="C00000"/>
                </a:solidFill>
                <a:latin typeface="Microsoft YaHei" panose="020B0503020204020204" pitchFamily="34" charset="-122"/>
                <a:ea typeface="Microsoft YaHei" panose="020B0503020204020204" pitchFamily="34" charset="-122"/>
              </a:rPr>
              <a:t>都以迷娘的询问和叙说的口吻来描写故乡，每节诗的末尾</a:t>
            </a:r>
            <a:r>
              <a:rPr lang="en-US" altLang="zh-CN" sz="2000">
                <a:solidFill>
                  <a:srgbClr val="C00000"/>
                </a:solidFill>
                <a:latin typeface="Microsoft YaHei" panose="020B0503020204020204" pitchFamily="34" charset="-122"/>
                <a:ea typeface="Microsoft YaHei" panose="020B0503020204020204" pitchFamily="34" charset="-122"/>
              </a:rPr>
              <a:t>(</a:t>
            </a:r>
            <a:r>
              <a:rPr lang="zh-CN" altLang="en-US" sz="2000">
                <a:solidFill>
                  <a:srgbClr val="C00000"/>
                </a:solidFill>
                <a:latin typeface="Microsoft YaHei" panose="020B0503020204020204" pitchFamily="34" charset="-122"/>
                <a:ea typeface="Microsoft YaHei" panose="020B0503020204020204" pitchFamily="34" charset="-122"/>
              </a:rPr>
              <a:t>副歌</a:t>
            </a:r>
            <a:r>
              <a:rPr lang="en-US" altLang="zh-CN" sz="2000">
                <a:solidFill>
                  <a:srgbClr val="C00000"/>
                </a:solidFill>
                <a:latin typeface="Microsoft YaHei" panose="020B0503020204020204" pitchFamily="34" charset="-122"/>
                <a:ea typeface="Microsoft YaHei" panose="020B0503020204020204" pitchFamily="34" charset="-122"/>
              </a:rPr>
              <a:t>)</a:t>
            </a:r>
            <a:r>
              <a:rPr lang="zh-CN" altLang="en-US" sz="2000">
                <a:solidFill>
                  <a:srgbClr val="C00000"/>
                </a:solidFill>
                <a:latin typeface="Microsoft YaHei" panose="020B0503020204020204" pitchFamily="34" charset="-122"/>
                <a:ea typeface="Microsoft YaHei" panose="020B0503020204020204" pitchFamily="34" charset="-122"/>
              </a:rPr>
              <a:t>都用“前往，前往”“我愿跟随你</a:t>
            </a:r>
            <a:r>
              <a:rPr lang="en-US" altLang="zh-CN" sz="2000">
                <a:solidFill>
                  <a:srgbClr val="C00000"/>
                </a:solidFill>
                <a:latin typeface="Microsoft YaHei" panose="020B0503020204020204" pitchFamily="34" charset="-122"/>
                <a:ea typeface="Microsoft YaHei" panose="020B0503020204020204" pitchFamily="34" charset="-122"/>
              </a:rPr>
              <a:t>……”</a:t>
            </a:r>
            <a:r>
              <a:rPr lang="zh-CN" altLang="en-US" sz="2000">
                <a:solidFill>
                  <a:srgbClr val="C00000"/>
                </a:solidFill>
                <a:latin typeface="Microsoft YaHei" panose="020B0503020204020204" pitchFamily="34" charset="-122"/>
                <a:ea typeface="Microsoft YaHei" panose="020B0503020204020204" pitchFamily="34" charset="-122"/>
              </a:rPr>
              <a:t>来直抒胸臆，表达渴望返回故乡的迫切心情。</a:t>
            </a:r>
          </a:p>
        </p:txBody>
      </p:sp>
      <p:sp>
        <p:nvSpPr>
          <p:cNvPr id="11" name="矩形 10">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2DE0358A-42C0-514A-89D1-8DE87975DD9C}"/>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49746CC3-2C44-1B4E-839B-E7F3CF720494}"/>
              </a:ext>
            </a:extLst>
          </p:cNvPr>
          <p:cNvSpPr txBox="1"/>
          <p:nvPr/>
        </p:nvSpPr>
        <p:spPr>
          <a:xfrm>
            <a:off x="6995171" y="433471"/>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Microsoft YaHei" panose="020B0503020204020204" pitchFamily="34" charset="-122"/>
                <a:ea typeface="Microsoft YaHei" panose="020B0503020204020204" pitchFamily="34" charset="-122"/>
              </a:rPr>
              <a:t>问题探究</a:t>
            </a:r>
          </a:p>
        </p:txBody>
      </p:sp>
      <p:pic>
        <p:nvPicPr>
          <p:cNvPr id="5" name="图片 4">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195B684E-09C9-1B4F-B0D6-58368C546CFE}"/>
              </a:ext>
            </a:extLst>
          </p:cNvPr>
          <p:cNvPicPr>
            <a:picLocks noChangeAspect="1"/>
          </p:cNvPicPr>
          <p:nvPr/>
        </p:nvPicPr>
        <p:blipFill>
          <a:blip r:embed="rId2">
            <a:extLst>
              <a:ext uri="{28A0092B-C50C-407E-A947-70E740481C1C}">
                <a14:useLocalDpi xmlns:a14="http://schemas.microsoft.com/office/drawing/2010/main" xmlns:p159="http://schemas.microsoft.com/office/powerpoint/2015/09/main" xmlns:p15="http://schemas.microsoft.com/office/powerpoint/2012/main" xmlns:p14="http://schemas.microsoft.com/office/powerpoint/2010/main" xmlns:mc="http://schemas.openxmlformats.org/markup-compatibility/2006" xmlns:wp="http://schemas.openxmlformats.org/drawingml/2006/wordprocessingDrawing" xmlns:w="http://schemas.openxmlformats.org/wordprocessingml/2006/main" xmlns:m="http://schemas.openxmlformats.org/officeDocument/2006/math" xmlns="" val="0"/>
              </a:ext>
            </a:extLst>
          </a:blip>
          <a:stretch>
            <a:fillRect/>
          </a:stretch>
        </p:blipFill>
        <p:spPr>
          <a:xfrm>
            <a:off x="922866" y="1684867"/>
            <a:ext cx="3175000" cy="2901950"/>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p:spPr>
      </p:pic>
    </p:spTree>
    <p:extLst>
      <p:ext uri="{BB962C8B-B14F-4D97-AF65-F5344CB8AC3E}">
        <p14:creationId xmlns:p14="http://schemas.microsoft.com/office/powerpoint/2010/main" xmlns:p159="http://schemas.microsoft.com/office/powerpoint/2015/09/main" xmlns:p15="http://schemas.microsoft.com/office/powerpoint/2012/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val="3228516270"/>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36">
                                            <p:txEl>
                                              <p:pRg st="1" end="1"/>
                                            </p:txEl>
                                          </p:spTgt>
                                        </p:tgtEl>
                                        <p:attrNameLst>
                                          <p:attrName>style.visibility</p:attrName>
                                        </p:attrNameLst>
                                      </p:cBhvr>
                                      <p:to>
                                        <p:strVal val="visible"/>
                                      </p:to>
                                    </p:set>
                                    <p:animEffect transition="in" filter="dissolve">
                                      <p:cBhvr>
                                        <p:cTn id="14" dur="500"/>
                                        <p:tgtEl>
                                          <p:spTgt spid="36">
                                            <p:txEl>
                                              <p:pRg st="1" end="1"/>
                                            </p:txEl>
                                          </p:spTgt>
                                        </p:tgtEl>
                                      </p:cBhvr>
                                    </p:animEffect>
                                  </p:childTnLst>
                                </p:cTn>
                              </p:par>
                              <p:par>
                                <p:cTn id="15" presetID="9" presetClass="entr" presetSubtype="0" fill="hold" nodeType="withEffect">
                                  <p:stCondLst>
                                    <p:cond delay="0"/>
                                  </p:stCondLst>
                                  <p:childTnLst>
                                    <p:set>
                                      <p:cBhvr>
                                        <p:cTn id="16" dur="1" fill="hold">
                                          <p:stCondLst>
                                            <p:cond delay="0"/>
                                          </p:stCondLst>
                                        </p:cTn>
                                        <p:tgtEl>
                                          <p:spTgt spid="36">
                                            <p:txEl>
                                              <p:pRg st="2" end="2"/>
                                            </p:txEl>
                                          </p:spTgt>
                                        </p:tgtEl>
                                        <p:attrNameLst>
                                          <p:attrName>style.visibility</p:attrName>
                                        </p:attrNameLst>
                                      </p:cBhvr>
                                      <p:to>
                                        <p:strVal val="visible"/>
                                      </p:to>
                                    </p:set>
                                    <p:animEffect transition="in" filter="dissolve">
                                      <p:cBhvr>
                                        <p:cTn id="17" dur="500"/>
                                        <p:tgtEl>
                                          <p:spTgt spid="3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6" name="文本框 35"/>
          <p:cNvSpPr txBox="1"/>
          <p:nvPr/>
        </p:nvSpPr>
        <p:spPr>
          <a:xfrm>
            <a:off x="4585854" y="1085841"/>
            <a:ext cx="7129153" cy="5444888"/>
          </a:xfrm>
          <a:prstGeom prst="rect">
            <a:avLst/>
          </a:prstGeom>
          <a:noFill/>
        </p:spPr>
        <p:txBody>
          <a:bodyPr wrap="square" rtlCol="0">
            <a:spAutoFit/>
          </a:bodyPr>
          <a:lstStyle/>
          <a:p>
            <a:pPr>
              <a:lnSpc>
                <a:spcPct val="150000"/>
              </a:lnSpc>
            </a:pP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思考</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5】</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对于</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迷娘</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这首诗的抒情主人公，有人认为是迷娘，有人认为是作者本人。你认为呢？结合“写作背景”及相关“资料链接”，谈谈你的看法。</a:t>
            </a:r>
          </a:p>
          <a:p>
            <a:pPr>
              <a:lnSpc>
                <a:spcPct val="150000"/>
              </a:lnSpc>
            </a:pPr>
            <a:r>
              <a:rPr lang="zh-CN" altLang="en-US">
                <a:solidFill>
                  <a:srgbClr val="C00000"/>
                </a:solidFill>
                <a:latin typeface="Microsoft YaHei" panose="020B0503020204020204" pitchFamily="34" charset="-122"/>
                <a:ea typeface="Microsoft YaHei" panose="020B0503020204020204" pitchFamily="34" charset="-122"/>
              </a:rPr>
              <a:t>明确   观点一：迷娘。</a:t>
            </a:r>
          </a:p>
          <a:p>
            <a:pPr>
              <a:lnSpc>
                <a:spcPct val="150000"/>
              </a:lnSpc>
            </a:pPr>
            <a:r>
              <a:rPr lang="zh-CN" altLang="en-US">
                <a:solidFill>
                  <a:srgbClr val="C00000"/>
                </a:solidFill>
                <a:latin typeface="Microsoft YaHei" panose="020B0503020204020204" pitchFamily="34" charset="-122"/>
                <a:ea typeface="Microsoft YaHei" panose="020B0503020204020204" pitchFamily="34" charset="-122"/>
              </a:rPr>
              <a:t>①诗歌标题为“迷娘（之一）”。②从</a:t>
            </a:r>
            <a:r>
              <a:rPr lang="en-US" altLang="zh-CN">
                <a:solidFill>
                  <a:srgbClr val="C00000"/>
                </a:solidFill>
                <a:latin typeface="Microsoft YaHei" panose="020B0503020204020204" pitchFamily="34" charset="-122"/>
                <a:ea typeface="Microsoft YaHei" panose="020B0503020204020204" pitchFamily="34" charset="-122"/>
              </a:rPr>
              <a:t>《</a:t>
            </a:r>
            <a:r>
              <a:rPr lang="zh-CN" altLang="en-US">
                <a:solidFill>
                  <a:srgbClr val="C00000"/>
                </a:solidFill>
                <a:latin typeface="Microsoft YaHei" panose="020B0503020204020204" pitchFamily="34" charset="-122"/>
                <a:ea typeface="Microsoft YaHei" panose="020B0503020204020204" pitchFamily="34" charset="-122"/>
              </a:rPr>
              <a:t>威廉</a:t>
            </a:r>
            <a:r>
              <a:rPr lang="en-US" altLang="zh-CN">
                <a:solidFill>
                  <a:srgbClr val="C00000"/>
                </a:solidFill>
                <a:latin typeface="Microsoft YaHei" panose="020B0503020204020204" pitchFamily="34" charset="-122"/>
                <a:ea typeface="Microsoft YaHei" panose="020B0503020204020204" pitchFamily="34" charset="-122"/>
              </a:rPr>
              <a:t>•</a:t>
            </a:r>
            <a:r>
              <a:rPr lang="zh-CN" altLang="en-US">
                <a:solidFill>
                  <a:srgbClr val="C00000"/>
                </a:solidFill>
                <a:latin typeface="Microsoft YaHei" panose="020B0503020204020204" pitchFamily="34" charset="-122"/>
                <a:ea typeface="Microsoft YaHei" panose="020B0503020204020204" pitchFamily="34" charset="-122"/>
              </a:rPr>
              <a:t>迈斯特的学习时代</a:t>
            </a:r>
            <a:r>
              <a:rPr lang="en-US" altLang="zh-CN">
                <a:solidFill>
                  <a:srgbClr val="C00000"/>
                </a:solidFill>
                <a:latin typeface="Microsoft YaHei" panose="020B0503020204020204" pitchFamily="34" charset="-122"/>
                <a:ea typeface="Microsoft YaHei" panose="020B0503020204020204" pitchFamily="34" charset="-122"/>
              </a:rPr>
              <a:t>》</a:t>
            </a:r>
            <a:r>
              <a:rPr lang="zh-CN" altLang="en-US">
                <a:solidFill>
                  <a:srgbClr val="C00000"/>
                </a:solidFill>
                <a:latin typeface="Microsoft YaHei" panose="020B0503020204020204" pitchFamily="34" charset="-122"/>
                <a:ea typeface="Microsoft YaHei" panose="020B0503020204020204" pitchFamily="34" charset="-122"/>
              </a:rPr>
              <a:t>中的迷娘来看，迷娘的故乡在意大利，而诗中的意象多具有意大利的典型特征。③从诗中的称呼“爱人”“恩人”“父亲”的转换来看，抒情主人公的身份符合迷娘爱上迈斯特，感恩、依恋迈斯特的特点。④诗中的意大利建筑，宏伟壮美，应是迷娘幼时居住之所，与迷娘是一个贵族与自己的妹妹私通生下的孩子这一身份符合。⑤</a:t>
            </a:r>
            <a:r>
              <a:rPr lang="en-US" altLang="zh-CN">
                <a:solidFill>
                  <a:srgbClr val="C00000"/>
                </a:solidFill>
                <a:latin typeface="Microsoft YaHei" panose="020B0503020204020204" pitchFamily="34" charset="-122"/>
                <a:ea typeface="Microsoft YaHei" panose="020B0503020204020204" pitchFamily="34" charset="-122"/>
              </a:rPr>
              <a:t>《</a:t>
            </a:r>
            <a:r>
              <a:rPr lang="zh-CN" altLang="en-US">
                <a:solidFill>
                  <a:srgbClr val="C00000"/>
                </a:solidFill>
                <a:latin typeface="Microsoft YaHei" panose="020B0503020204020204" pitchFamily="34" charset="-122"/>
                <a:ea typeface="Microsoft YaHei" panose="020B0503020204020204" pitchFamily="34" charset="-122"/>
              </a:rPr>
              <a:t>威廉</a:t>
            </a:r>
            <a:r>
              <a:rPr lang="en-US" altLang="zh-CN">
                <a:solidFill>
                  <a:srgbClr val="C00000"/>
                </a:solidFill>
                <a:latin typeface="Microsoft YaHei" panose="020B0503020204020204" pitchFamily="34" charset="-122"/>
                <a:ea typeface="Microsoft YaHei" panose="020B0503020204020204" pitchFamily="34" charset="-122"/>
              </a:rPr>
              <a:t>•</a:t>
            </a:r>
            <a:r>
              <a:rPr lang="zh-CN" altLang="en-US">
                <a:solidFill>
                  <a:srgbClr val="C00000"/>
                </a:solidFill>
                <a:latin typeface="Microsoft YaHei" panose="020B0503020204020204" pitchFamily="34" charset="-122"/>
                <a:ea typeface="Microsoft YaHei" panose="020B0503020204020204" pitchFamily="34" charset="-122"/>
              </a:rPr>
              <a:t>迈斯特的学习时代</a:t>
            </a:r>
            <a:r>
              <a:rPr lang="en-US" altLang="zh-CN">
                <a:solidFill>
                  <a:srgbClr val="C00000"/>
                </a:solidFill>
                <a:latin typeface="Microsoft YaHei" panose="020B0503020204020204" pitchFamily="34" charset="-122"/>
                <a:ea typeface="Microsoft YaHei" panose="020B0503020204020204" pitchFamily="34" charset="-122"/>
              </a:rPr>
              <a:t>》</a:t>
            </a:r>
            <a:r>
              <a:rPr lang="zh-CN" altLang="en-US">
                <a:solidFill>
                  <a:srgbClr val="C00000"/>
                </a:solidFill>
                <a:latin typeface="Microsoft YaHei" panose="020B0503020204020204" pitchFamily="34" charset="-122"/>
                <a:ea typeface="Microsoft YaHei" panose="020B0503020204020204" pitchFamily="34" charset="-122"/>
              </a:rPr>
              <a:t>中的迷娘被诱拐到德国，过着饥寒交迫、颠沛流离的生活，渴望有心爱的人相伴，回到故乡意大利开始一种美好的生活，这与诗歌的情境一致。</a:t>
            </a:r>
          </a:p>
        </p:txBody>
      </p:sp>
      <p:sp>
        <p:nvSpPr>
          <p:cNvPr id="11" name="矩形 10">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2DE0358A-42C0-514A-89D1-8DE87975DD9C}"/>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49746CC3-2C44-1B4E-839B-E7F3CF720494}"/>
              </a:ext>
            </a:extLst>
          </p:cNvPr>
          <p:cNvSpPr txBox="1"/>
          <p:nvPr/>
        </p:nvSpPr>
        <p:spPr>
          <a:xfrm>
            <a:off x="6995171" y="433471"/>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Microsoft YaHei" panose="020B0503020204020204" pitchFamily="34" charset="-122"/>
                <a:ea typeface="Microsoft YaHei" panose="020B0503020204020204" pitchFamily="34" charset="-122"/>
              </a:rPr>
              <a:t>问题探究</a:t>
            </a:r>
          </a:p>
        </p:txBody>
      </p:sp>
      <p:pic>
        <p:nvPicPr>
          <p:cNvPr id="5" name="图片 4">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2CE2924E-A96F-E04E-9A96-E42AB908AC39}"/>
              </a:ext>
            </a:extLst>
          </p:cNvPr>
          <p:cNvPicPr>
            <a:picLocks noChangeAspect="1"/>
          </p:cNvPicPr>
          <p:nvPr/>
        </p:nvPicPr>
        <p:blipFill>
          <a:blip r:embed="rId2">
            <a:extLst>
              <a:ext uri="{28A0092B-C50C-407E-A947-70E740481C1C}">
                <a14:useLocalDpi xmlns:a14="http://schemas.microsoft.com/office/drawing/2010/main" xmlns:p159="http://schemas.microsoft.com/office/powerpoint/2015/09/main" xmlns:p15="http://schemas.microsoft.com/office/powerpoint/2012/main" xmlns:p14="http://schemas.microsoft.com/office/powerpoint/2010/main" xmlns:mc="http://schemas.openxmlformats.org/markup-compatibility/2006" xmlns:wp="http://schemas.openxmlformats.org/drawingml/2006/wordprocessingDrawing" xmlns:w="http://schemas.openxmlformats.org/wordprocessingml/2006/main" xmlns:m="http://schemas.openxmlformats.org/officeDocument/2006/math" xmlns="" val="0"/>
              </a:ext>
            </a:extLst>
          </a:blip>
          <a:stretch>
            <a:fillRect/>
          </a:stretch>
        </p:blipFill>
        <p:spPr>
          <a:xfrm>
            <a:off x="922866" y="1684867"/>
            <a:ext cx="3175000" cy="2901950"/>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p:spPr>
      </p:pic>
    </p:spTree>
    <p:extLst>
      <p:ext uri="{BB962C8B-B14F-4D97-AF65-F5344CB8AC3E}">
        <p14:creationId xmlns:p14="http://schemas.microsoft.com/office/powerpoint/2010/main" xmlns:p159="http://schemas.microsoft.com/office/powerpoint/2015/09/main" xmlns:p15="http://schemas.microsoft.com/office/powerpoint/2012/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val="1049236257"/>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36">
                                            <p:txEl>
                                              <p:pRg st="1" end="1"/>
                                            </p:txEl>
                                          </p:spTgt>
                                        </p:tgtEl>
                                        <p:attrNameLst>
                                          <p:attrName>style.visibility</p:attrName>
                                        </p:attrNameLst>
                                      </p:cBhvr>
                                      <p:to>
                                        <p:strVal val="visible"/>
                                      </p:to>
                                    </p:set>
                                    <p:animEffect transition="in" filter="dissolve">
                                      <p:cBhvr>
                                        <p:cTn id="14" dur="500"/>
                                        <p:tgtEl>
                                          <p:spTgt spid="36">
                                            <p:txEl>
                                              <p:pRg st="1" end="1"/>
                                            </p:txEl>
                                          </p:spTgt>
                                        </p:tgtEl>
                                      </p:cBhvr>
                                    </p:animEffect>
                                  </p:childTnLst>
                                </p:cTn>
                              </p:par>
                              <p:par>
                                <p:cTn id="15" presetID="9" presetClass="entr" presetSubtype="0" fill="hold" nodeType="withEffect">
                                  <p:stCondLst>
                                    <p:cond delay="0"/>
                                  </p:stCondLst>
                                  <p:childTnLst>
                                    <p:set>
                                      <p:cBhvr>
                                        <p:cTn id="16" dur="1" fill="hold">
                                          <p:stCondLst>
                                            <p:cond delay="0"/>
                                          </p:stCondLst>
                                        </p:cTn>
                                        <p:tgtEl>
                                          <p:spTgt spid="36">
                                            <p:txEl>
                                              <p:pRg st="2" end="2"/>
                                            </p:txEl>
                                          </p:spTgt>
                                        </p:tgtEl>
                                        <p:attrNameLst>
                                          <p:attrName>style.visibility</p:attrName>
                                        </p:attrNameLst>
                                      </p:cBhvr>
                                      <p:to>
                                        <p:strVal val="visible"/>
                                      </p:to>
                                    </p:set>
                                    <p:animEffect transition="in" filter="dissolve">
                                      <p:cBhvr>
                                        <p:cTn id="17" dur="500"/>
                                        <p:tgtEl>
                                          <p:spTgt spid="3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6" name="文本框 35"/>
          <p:cNvSpPr txBox="1"/>
          <p:nvPr/>
        </p:nvSpPr>
        <p:spPr>
          <a:xfrm>
            <a:off x="4585854" y="1085841"/>
            <a:ext cx="7129153" cy="5444888"/>
          </a:xfrm>
          <a:prstGeom prst="rect">
            <a:avLst/>
          </a:prstGeom>
          <a:noFill/>
        </p:spPr>
        <p:txBody>
          <a:bodyPr wrap="square" rtlCol="0">
            <a:spAutoFit/>
          </a:bodyPr>
          <a:lstStyle/>
          <a:p>
            <a:pPr>
              <a:lnSpc>
                <a:spcPct val="150000"/>
              </a:lnSpc>
            </a:pP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思考</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5】</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对于</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迷娘</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这首诗的抒情主人公，有人认为是迷娘，有人认为是作者本人。你认为呢？结合“写作背景”及相关“资料链接”，谈谈你的看法。</a:t>
            </a:r>
          </a:p>
          <a:p>
            <a:pPr>
              <a:lnSpc>
                <a:spcPct val="150000"/>
              </a:lnSpc>
            </a:pPr>
            <a:r>
              <a:rPr lang="zh-CN" altLang="en-US">
                <a:solidFill>
                  <a:srgbClr val="C00000"/>
                </a:solidFill>
                <a:latin typeface="Microsoft YaHei" panose="020B0503020204020204" pitchFamily="34" charset="-122"/>
                <a:ea typeface="Microsoft YaHei" panose="020B0503020204020204" pitchFamily="34" charset="-122"/>
              </a:rPr>
              <a:t>观点二：作者本人。</a:t>
            </a:r>
          </a:p>
          <a:p>
            <a:pPr>
              <a:lnSpc>
                <a:spcPct val="150000"/>
              </a:lnSpc>
            </a:pPr>
            <a:r>
              <a:rPr lang="zh-CN" altLang="en-US">
                <a:solidFill>
                  <a:srgbClr val="C00000"/>
                </a:solidFill>
                <a:latin typeface="Microsoft YaHei" panose="020B0503020204020204" pitchFamily="34" charset="-122"/>
                <a:ea typeface="Microsoft YaHei" panose="020B0503020204020204" pitchFamily="34" charset="-122"/>
              </a:rPr>
              <a:t>①诗歌</a:t>
            </a:r>
            <a:r>
              <a:rPr lang="en-US" altLang="zh-CN">
                <a:solidFill>
                  <a:srgbClr val="C00000"/>
                </a:solidFill>
                <a:latin typeface="Microsoft YaHei" panose="020B0503020204020204" pitchFamily="34" charset="-122"/>
                <a:ea typeface="Microsoft YaHei" panose="020B0503020204020204" pitchFamily="34" charset="-122"/>
              </a:rPr>
              <a:t>《</a:t>
            </a:r>
            <a:r>
              <a:rPr lang="zh-CN" altLang="en-US">
                <a:solidFill>
                  <a:srgbClr val="C00000"/>
                </a:solidFill>
                <a:latin typeface="Microsoft YaHei" panose="020B0503020204020204" pitchFamily="34" charset="-122"/>
                <a:ea typeface="Microsoft YaHei" panose="020B0503020204020204" pitchFamily="34" charset="-122"/>
              </a:rPr>
              <a:t>迷娘</a:t>
            </a:r>
            <a:r>
              <a:rPr lang="en-US" altLang="zh-CN">
                <a:solidFill>
                  <a:srgbClr val="C00000"/>
                </a:solidFill>
                <a:latin typeface="Microsoft YaHei" panose="020B0503020204020204" pitchFamily="34" charset="-122"/>
                <a:ea typeface="Microsoft YaHei" panose="020B0503020204020204" pitchFamily="34" charset="-122"/>
              </a:rPr>
              <a:t>》</a:t>
            </a:r>
            <a:r>
              <a:rPr lang="zh-CN" altLang="en-US">
                <a:solidFill>
                  <a:srgbClr val="C00000"/>
                </a:solidFill>
                <a:latin typeface="Microsoft YaHei" panose="020B0503020204020204" pitchFamily="34" charset="-122"/>
                <a:ea typeface="Microsoft YaHei" panose="020B0503020204020204" pitchFamily="34" charset="-122"/>
              </a:rPr>
              <a:t>创作于</a:t>
            </a:r>
            <a:r>
              <a:rPr lang="en-US" altLang="zh-CN">
                <a:solidFill>
                  <a:srgbClr val="C00000"/>
                </a:solidFill>
                <a:latin typeface="Microsoft YaHei" panose="020B0503020204020204" pitchFamily="34" charset="-122"/>
                <a:ea typeface="Microsoft YaHei" panose="020B0503020204020204" pitchFamily="34" charset="-122"/>
              </a:rPr>
              <a:t>《</a:t>
            </a:r>
            <a:r>
              <a:rPr lang="zh-CN" altLang="en-US">
                <a:solidFill>
                  <a:srgbClr val="C00000"/>
                </a:solidFill>
                <a:latin typeface="Microsoft YaHei" panose="020B0503020204020204" pitchFamily="34" charset="-122"/>
                <a:ea typeface="Microsoft YaHei" panose="020B0503020204020204" pitchFamily="34" charset="-122"/>
              </a:rPr>
              <a:t>威廉</a:t>
            </a:r>
            <a:r>
              <a:rPr lang="en-US" altLang="zh-CN">
                <a:solidFill>
                  <a:srgbClr val="C00000"/>
                </a:solidFill>
                <a:latin typeface="Microsoft YaHei" panose="020B0503020204020204" pitchFamily="34" charset="-122"/>
                <a:ea typeface="Microsoft YaHei" panose="020B0503020204020204" pitchFamily="34" charset="-122"/>
              </a:rPr>
              <a:t>•</a:t>
            </a:r>
            <a:r>
              <a:rPr lang="zh-CN" altLang="en-US">
                <a:solidFill>
                  <a:srgbClr val="C00000"/>
                </a:solidFill>
                <a:latin typeface="Microsoft YaHei" panose="020B0503020204020204" pitchFamily="34" charset="-122"/>
                <a:ea typeface="Microsoft YaHei" panose="020B0503020204020204" pitchFamily="34" charset="-122"/>
              </a:rPr>
              <a:t>迈斯特的学习时代</a:t>
            </a:r>
            <a:r>
              <a:rPr lang="en-US" altLang="zh-CN">
                <a:solidFill>
                  <a:srgbClr val="C00000"/>
                </a:solidFill>
                <a:latin typeface="Microsoft YaHei" panose="020B0503020204020204" pitchFamily="34" charset="-122"/>
                <a:ea typeface="Microsoft YaHei" panose="020B0503020204020204" pitchFamily="34" charset="-122"/>
              </a:rPr>
              <a:t>》</a:t>
            </a:r>
            <a:r>
              <a:rPr lang="zh-CN" altLang="en-US">
                <a:solidFill>
                  <a:srgbClr val="C00000"/>
                </a:solidFill>
                <a:latin typeface="Microsoft YaHei" panose="020B0503020204020204" pitchFamily="34" charset="-122"/>
                <a:ea typeface="Microsoft YaHei" panose="020B0503020204020204" pitchFamily="34" charset="-122"/>
              </a:rPr>
              <a:t>之前，诗中的迷娘并非小说中的迷娘，而应该是诗人自己借以抒情的化身。②意大利是文化氛围浓厚的国度，厌倦魏玛公国小朝廷的庸俗公务的歌德渴望到意大利汲取创作灵感，接受古希腊和古罗马艺术的滋养。在创作</a:t>
            </a:r>
            <a:r>
              <a:rPr lang="en-US" altLang="zh-CN">
                <a:solidFill>
                  <a:srgbClr val="C00000"/>
                </a:solidFill>
                <a:latin typeface="Microsoft YaHei" panose="020B0503020204020204" pitchFamily="34" charset="-122"/>
                <a:ea typeface="Microsoft YaHei" panose="020B0503020204020204" pitchFamily="34" charset="-122"/>
              </a:rPr>
              <a:t>《</a:t>
            </a:r>
            <a:r>
              <a:rPr lang="zh-CN" altLang="en-US">
                <a:solidFill>
                  <a:srgbClr val="C00000"/>
                </a:solidFill>
                <a:latin typeface="Microsoft YaHei" panose="020B0503020204020204" pitchFamily="34" charset="-122"/>
                <a:ea typeface="Microsoft YaHei" panose="020B0503020204020204" pitchFamily="34" charset="-122"/>
              </a:rPr>
              <a:t>迷娘曲</a:t>
            </a:r>
            <a:r>
              <a:rPr lang="en-US" altLang="zh-CN">
                <a:solidFill>
                  <a:srgbClr val="C00000"/>
                </a:solidFill>
                <a:latin typeface="Microsoft YaHei" panose="020B0503020204020204" pitchFamily="34" charset="-122"/>
                <a:ea typeface="Microsoft YaHei" panose="020B0503020204020204" pitchFamily="34" charset="-122"/>
              </a:rPr>
              <a:t>》</a:t>
            </a:r>
            <a:r>
              <a:rPr lang="zh-CN" altLang="en-US">
                <a:solidFill>
                  <a:srgbClr val="C00000"/>
                </a:solidFill>
                <a:latin typeface="Microsoft YaHei" panose="020B0503020204020204" pitchFamily="34" charset="-122"/>
                <a:ea typeface="Microsoft YaHei" panose="020B0503020204020204" pitchFamily="34" charset="-122"/>
              </a:rPr>
              <a:t>之前，歌德已经两次从瑞士的山上眺望过山南的意大利，并在创作此诗三年后前往意大利居住。诗中的美好景象是诗人对意大利的想象。③</a:t>
            </a:r>
            <a:r>
              <a:rPr lang="en-US" altLang="zh-CN">
                <a:solidFill>
                  <a:srgbClr val="C00000"/>
                </a:solidFill>
                <a:latin typeface="Microsoft YaHei" panose="020B0503020204020204" pitchFamily="34" charset="-122"/>
                <a:ea typeface="Microsoft YaHei" panose="020B0503020204020204" pitchFamily="34" charset="-122"/>
              </a:rPr>
              <a:t>《</a:t>
            </a:r>
            <a:r>
              <a:rPr lang="zh-CN" altLang="en-US">
                <a:solidFill>
                  <a:srgbClr val="C00000"/>
                </a:solidFill>
                <a:latin typeface="Microsoft YaHei" panose="020B0503020204020204" pitchFamily="34" charset="-122"/>
                <a:ea typeface="Microsoft YaHei" panose="020B0503020204020204" pitchFamily="34" charset="-122"/>
              </a:rPr>
              <a:t>威廉</a:t>
            </a:r>
            <a:r>
              <a:rPr lang="en-US" altLang="zh-CN">
                <a:solidFill>
                  <a:srgbClr val="C00000"/>
                </a:solidFill>
                <a:latin typeface="Microsoft YaHei" panose="020B0503020204020204" pitchFamily="34" charset="-122"/>
                <a:ea typeface="Microsoft YaHei" panose="020B0503020204020204" pitchFamily="34" charset="-122"/>
              </a:rPr>
              <a:t>•</a:t>
            </a:r>
            <a:r>
              <a:rPr lang="zh-CN" altLang="en-US">
                <a:solidFill>
                  <a:srgbClr val="C00000"/>
                </a:solidFill>
                <a:latin typeface="Microsoft YaHei" panose="020B0503020204020204" pitchFamily="34" charset="-122"/>
                <a:ea typeface="Microsoft YaHei" panose="020B0503020204020204" pitchFamily="34" charset="-122"/>
              </a:rPr>
              <a:t>迈斯特的学习时代</a:t>
            </a:r>
            <a:r>
              <a:rPr lang="en-US" altLang="zh-CN">
                <a:solidFill>
                  <a:srgbClr val="C00000"/>
                </a:solidFill>
                <a:latin typeface="Microsoft YaHei" panose="020B0503020204020204" pitchFamily="34" charset="-122"/>
                <a:ea typeface="Microsoft YaHei" panose="020B0503020204020204" pitchFamily="34" charset="-122"/>
              </a:rPr>
              <a:t>》</a:t>
            </a:r>
            <a:r>
              <a:rPr lang="zh-CN" altLang="en-US">
                <a:solidFill>
                  <a:srgbClr val="C00000"/>
                </a:solidFill>
                <a:latin typeface="Microsoft YaHei" panose="020B0503020204020204" pitchFamily="34" charset="-122"/>
                <a:ea typeface="Microsoft YaHei" panose="020B0503020204020204" pitchFamily="34" charset="-122"/>
              </a:rPr>
              <a:t>是一部成长小说，主人公迈斯特是个满怀理想、充满朝气的热血青年，他不满现实的平庸和混沌污浊，追求人性完善和崇高的美好世界。</a:t>
            </a:r>
          </a:p>
        </p:txBody>
      </p:sp>
      <p:sp>
        <p:nvSpPr>
          <p:cNvPr id="11" name="矩形 10">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2DE0358A-42C0-514A-89D1-8DE87975DD9C}"/>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49746CC3-2C44-1B4E-839B-E7F3CF720494}"/>
              </a:ext>
            </a:extLst>
          </p:cNvPr>
          <p:cNvSpPr txBox="1"/>
          <p:nvPr/>
        </p:nvSpPr>
        <p:spPr>
          <a:xfrm>
            <a:off x="6995171" y="433471"/>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Microsoft YaHei" panose="020B0503020204020204" pitchFamily="34" charset="-122"/>
                <a:ea typeface="Microsoft YaHei" panose="020B0503020204020204" pitchFamily="34" charset="-122"/>
              </a:rPr>
              <a:t>问题探究</a:t>
            </a:r>
          </a:p>
        </p:txBody>
      </p:sp>
      <p:pic>
        <p:nvPicPr>
          <p:cNvPr id="5" name="图片 4">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870A65C9-4A71-6048-99FD-57B68A698E06}"/>
              </a:ext>
            </a:extLst>
          </p:cNvPr>
          <p:cNvPicPr>
            <a:picLocks noChangeAspect="1"/>
          </p:cNvPicPr>
          <p:nvPr/>
        </p:nvPicPr>
        <p:blipFill>
          <a:blip r:embed="rId2">
            <a:extLst>
              <a:ext uri="{28A0092B-C50C-407E-A947-70E740481C1C}">
                <a14:useLocalDpi xmlns:a14="http://schemas.microsoft.com/office/drawing/2010/main" xmlns:p159="http://schemas.microsoft.com/office/powerpoint/2015/09/main" xmlns:p15="http://schemas.microsoft.com/office/powerpoint/2012/main" xmlns:p14="http://schemas.microsoft.com/office/powerpoint/2010/main" xmlns:mc="http://schemas.openxmlformats.org/markup-compatibility/2006" xmlns:wp="http://schemas.openxmlformats.org/drawingml/2006/wordprocessingDrawing" xmlns:w="http://schemas.openxmlformats.org/wordprocessingml/2006/main" xmlns:m="http://schemas.openxmlformats.org/officeDocument/2006/math" xmlns="" val="0"/>
              </a:ext>
            </a:extLst>
          </a:blip>
          <a:stretch>
            <a:fillRect/>
          </a:stretch>
        </p:blipFill>
        <p:spPr>
          <a:xfrm>
            <a:off x="922866" y="1684867"/>
            <a:ext cx="3175000" cy="2901950"/>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p:spPr>
      </p:pic>
    </p:spTree>
    <p:extLst>
      <p:ext uri="{BB962C8B-B14F-4D97-AF65-F5344CB8AC3E}">
        <p14:creationId xmlns:p14="http://schemas.microsoft.com/office/powerpoint/2010/main" xmlns:p159="http://schemas.microsoft.com/office/powerpoint/2015/09/main" xmlns:p15="http://schemas.microsoft.com/office/powerpoint/2012/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val="2581729001"/>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36">
                                            <p:txEl>
                                              <p:pRg st="1" end="1"/>
                                            </p:txEl>
                                          </p:spTgt>
                                        </p:tgtEl>
                                        <p:attrNameLst>
                                          <p:attrName>style.visibility</p:attrName>
                                        </p:attrNameLst>
                                      </p:cBhvr>
                                      <p:to>
                                        <p:strVal val="visible"/>
                                      </p:to>
                                    </p:set>
                                    <p:animEffect transition="in" filter="dissolve">
                                      <p:cBhvr>
                                        <p:cTn id="14" dur="500"/>
                                        <p:tgtEl>
                                          <p:spTgt spid="36">
                                            <p:txEl>
                                              <p:pRg st="1" end="1"/>
                                            </p:txEl>
                                          </p:spTgt>
                                        </p:tgtEl>
                                      </p:cBhvr>
                                    </p:animEffect>
                                  </p:childTnLst>
                                </p:cTn>
                              </p:par>
                              <p:par>
                                <p:cTn id="15" presetID="9" presetClass="entr" presetSubtype="0" fill="hold" nodeType="withEffect">
                                  <p:stCondLst>
                                    <p:cond delay="0"/>
                                  </p:stCondLst>
                                  <p:childTnLst>
                                    <p:set>
                                      <p:cBhvr>
                                        <p:cTn id="16" dur="1" fill="hold">
                                          <p:stCondLst>
                                            <p:cond delay="0"/>
                                          </p:stCondLst>
                                        </p:cTn>
                                        <p:tgtEl>
                                          <p:spTgt spid="36">
                                            <p:txEl>
                                              <p:pRg st="2" end="2"/>
                                            </p:txEl>
                                          </p:spTgt>
                                        </p:tgtEl>
                                        <p:attrNameLst>
                                          <p:attrName>style.visibility</p:attrName>
                                        </p:attrNameLst>
                                      </p:cBhvr>
                                      <p:to>
                                        <p:strVal val="visible"/>
                                      </p:to>
                                    </p:set>
                                    <p:animEffect transition="in" filter="dissolve">
                                      <p:cBhvr>
                                        <p:cTn id="17" dur="500"/>
                                        <p:tgtEl>
                                          <p:spTgt spid="3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6" name="文本框 35"/>
          <p:cNvSpPr txBox="1"/>
          <p:nvPr/>
        </p:nvSpPr>
        <p:spPr>
          <a:xfrm>
            <a:off x="1757246" y="587215"/>
            <a:ext cx="3034750" cy="5860387"/>
          </a:xfrm>
          <a:prstGeom prst="rect">
            <a:avLst/>
          </a:prstGeom>
          <a:noFill/>
        </p:spPr>
        <p:txBody>
          <a:bodyPr wrap="square" rtlCol="0">
            <a:spAutoFit/>
          </a:bodyPr>
          <a:lstStyle/>
          <a:p>
            <a:pPr>
              <a:lnSpc>
                <a:spcPct val="150000"/>
              </a:lnSpc>
            </a:pP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思考</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6】</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拓展阅读</a:t>
            </a:r>
          </a:p>
          <a:p>
            <a:pPr algn="ctr">
              <a:lnSpc>
                <a:spcPct val="150000"/>
              </a:lnSpc>
            </a:pP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迷娘曲（之二）</a:t>
            </a:r>
          </a:p>
          <a:p>
            <a:pPr algn="ctr">
              <a:lnSpc>
                <a:spcPct val="150000"/>
              </a:lnSpc>
            </a:pP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只有懂得相思的人，</a:t>
            </a:r>
          </a:p>
          <a:p>
            <a:pPr algn="ctr">
              <a:lnSpc>
                <a:spcPct val="150000"/>
              </a:lnSpc>
            </a:pP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才了解我的苦难！</a:t>
            </a:r>
          </a:p>
          <a:p>
            <a:pPr algn="ctr">
              <a:lnSpc>
                <a:spcPct val="150000"/>
              </a:lnSpc>
            </a:pP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形只影单；失去了</a:t>
            </a:r>
          </a:p>
          <a:p>
            <a:pPr algn="ctr">
              <a:lnSpc>
                <a:spcPct val="150000"/>
              </a:lnSpc>
            </a:pP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一切欢乐，</a:t>
            </a:r>
          </a:p>
          <a:p>
            <a:pPr algn="ctr">
              <a:lnSpc>
                <a:spcPct val="150000"/>
              </a:lnSpc>
            </a:pP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我仰望苍穹，</a:t>
            </a:r>
          </a:p>
          <a:p>
            <a:pPr algn="ctr">
              <a:lnSpc>
                <a:spcPct val="150000"/>
              </a:lnSpc>
            </a:pP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向远方送去思念。</a:t>
            </a:r>
          </a:p>
          <a:p>
            <a:pPr algn="ctr">
              <a:lnSpc>
                <a:spcPct val="150000"/>
              </a:lnSpc>
            </a:pP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哎，那知我爱我者，</a:t>
            </a:r>
          </a:p>
          <a:p>
            <a:pPr algn="ctr">
              <a:lnSpc>
                <a:spcPct val="150000"/>
              </a:lnSpc>
            </a:pP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他远在天边。</a:t>
            </a:r>
          </a:p>
          <a:p>
            <a:pPr algn="ctr">
              <a:lnSpc>
                <a:spcPct val="150000"/>
              </a:lnSpc>
            </a:pP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我五内俱焚，</a:t>
            </a:r>
          </a:p>
          <a:p>
            <a:pPr algn="ctr">
              <a:lnSpc>
                <a:spcPct val="150000"/>
              </a:lnSpc>
            </a:pP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头晕目眩。</a:t>
            </a:r>
          </a:p>
          <a:p>
            <a:pPr algn="ctr">
              <a:lnSpc>
                <a:spcPct val="150000"/>
              </a:lnSpc>
            </a:pP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只有懂得相思的人，</a:t>
            </a:r>
          </a:p>
          <a:p>
            <a:pPr algn="ctr">
              <a:lnSpc>
                <a:spcPct val="150000"/>
              </a:lnSpc>
            </a:pP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才了解我的苦难！</a:t>
            </a:r>
          </a:p>
        </p:txBody>
      </p:sp>
      <p:sp>
        <p:nvSpPr>
          <p:cNvPr id="11" name="矩形 10">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2DE0358A-42C0-514A-89D1-8DE87975DD9C}"/>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49746CC3-2C44-1B4E-839B-E7F3CF720494}"/>
              </a:ext>
            </a:extLst>
          </p:cNvPr>
          <p:cNvSpPr txBox="1"/>
          <p:nvPr/>
        </p:nvSpPr>
        <p:spPr>
          <a:xfrm>
            <a:off x="7980823" y="267217"/>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Microsoft YaHei" panose="020B0503020204020204" pitchFamily="34" charset="-122"/>
                <a:ea typeface="Microsoft YaHei" panose="020B0503020204020204" pitchFamily="34" charset="-122"/>
              </a:rPr>
              <a:t>问题探究</a:t>
            </a:r>
          </a:p>
        </p:txBody>
      </p:sp>
      <p:sp>
        <p:nvSpPr>
          <p:cNvPr id="5" name="文本框 4">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1CB1E45E-D23A-F147-97F0-087941D5BFBF}"/>
              </a:ext>
            </a:extLst>
          </p:cNvPr>
          <p:cNvSpPr txBox="1"/>
          <p:nvPr/>
        </p:nvSpPr>
        <p:spPr>
          <a:xfrm>
            <a:off x="5824847" y="1002714"/>
            <a:ext cx="3991401" cy="5444888"/>
          </a:xfrm>
          <a:prstGeom prst="rect">
            <a:avLst/>
          </a:prstGeom>
          <a:noFill/>
        </p:spPr>
        <p:txBody>
          <a:bodyPr wrap="square" rtlCol="0">
            <a:spAutoFit/>
          </a:bodyPr>
          <a:lstStyle/>
          <a:p>
            <a:pPr algn="ctr">
              <a:lnSpc>
                <a:spcPct val="150000"/>
              </a:lnSpc>
            </a:pP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迷娘曲（之三）</a:t>
            </a:r>
          </a:p>
          <a:p>
            <a:pPr algn="ctr">
              <a:lnSpc>
                <a:spcPct val="150000"/>
              </a:lnSpc>
            </a:pP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别让我讲，让我沉默，</a:t>
            </a:r>
          </a:p>
          <a:p>
            <a:pPr algn="ctr">
              <a:lnSpc>
                <a:spcPct val="150000"/>
              </a:lnSpc>
            </a:pP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我有义务保守秘密，</a:t>
            </a:r>
          </a:p>
          <a:p>
            <a:pPr algn="ctr">
              <a:lnSpc>
                <a:spcPct val="150000"/>
              </a:lnSpc>
            </a:pP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我本想向你倾诉衷肠，</a:t>
            </a:r>
          </a:p>
          <a:p>
            <a:pPr algn="ctr">
              <a:lnSpc>
                <a:spcPct val="150000"/>
              </a:lnSpc>
            </a:pP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只是命运它不愿意。</a:t>
            </a:r>
          </a:p>
          <a:p>
            <a:pPr algn="ctr">
              <a:lnSpc>
                <a:spcPct val="150000"/>
              </a:lnSpc>
            </a:pP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时候到了，日出会驱散</a:t>
            </a:r>
          </a:p>
          <a:p>
            <a:pPr algn="ctr">
              <a:lnSpc>
                <a:spcPct val="150000"/>
              </a:lnSpc>
            </a:pP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黑夜，天空豁然明爽；</a:t>
            </a:r>
          </a:p>
          <a:p>
            <a:pPr algn="ctr">
              <a:lnSpc>
                <a:spcPct val="150000"/>
              </a:lnSpc>
            </a:pP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坚硬的岩石会敞开胸怀，</a:t>
            </a:r>
          </a:p>
          <a:p>
            <a:pPr algn="ctr">
              <a:lnSpc>
                <a:spcPct val="150000"/>
              </a:lnSpc>
            </a:pP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让深藏的泉水流到地上。</a:t>
            </a:r>
          </a:p>
          <a:p>
            <a:pPr algn="ctr">
              <a:lnSpc>
                <a:spcPct val="150000"/>
              </a:lnSpc>
            </a:pP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谁不愿躺在友人怀中，</a:t>
            </a:r>
          </a:p>
          <a:p>
            <a:pPr algn="ctr">
              <a:lnSpc>
                <a:spcPct val="150000"/>
              </a:lnSpc>
            </a:pP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倾听他胸中的积郁；</a:t>
            </a:r>
          </a:p>
          <a:p>
            <a:pPr algn="ctr">
              <a:lnSpc>
                <a:spcPct val="150000"/>
              </a:lnSpc>
            </a:pP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只是誓言迫使我缄默，</a:t>
            </a:r>
          </a:p>
          <a:p>
            <a:pPr algn="ctr">
              <a:lnSpc>
                <a:spcPct val="150000"/>
              </a:lnSpc>
            </a:pP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只有神能开启我的嘴唇。</a:t>
            </a:r>
          </a:p>
        </p:txBody>
      </p:sp>
    </p:spTree>
    <p:extLst>
      <p:ext uri="{BB962C8B-B14F-4D97-AF65-F5344CB8AC3E}">
        <p14:creationId xmlns:p14="http://schemas.microsoft.com/office/powerpoint/2010/main" xmlns:p159="http://schemas.microsoft.com/office/powerpoint/2015/09/main" xmlns:p15="http://schemas.microsoft.com/office/powerpoint/2012/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val="1795573559"/>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500"/>
                                        <p:tgtEl>
                                          <p:spTgt spid="5"/>
                                        </p:tgtEl>
                                      </p:cBhvr>
                                    </p:animEffect>
                                    <p:anim calcmode="lin" valueType="num">
                                      <p:cBhvr>
                                        <p:cTn id="14" dur="500" fill="hold"/>
                                        <p:tgtEl>
                                          <p:spTgt spid="5"/>
                                        </p:tgtEl>
                                        <p:attrNameLst>
                                          <p:attrName>ppt_x</p:attrName>
                                        </p:attrNameLst>
                                      </p:cBhvr>
                                      <p:tavLst>
                                        <p:tav tm="0">
                                          <p:val>
                                            <p:strVal val="#ppt_x"/>
                                          </p:val>
                                        </p:tav>
                                        <p:tav tm="100000">
                                          <p:val>
                                            <p:strVal val="#ppt_x"/>
                                          </p:val>
                                        </p:tav>
                                      </p:tavLst>
                                    </p:anim>
                                    <p:anim calcmode="lin" valueType="num">
                                      <p:cBhvr>
                                        <p:cTn id="15" dur="5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5" grpId="0"/>
    </p:bld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2" name="文本框 21"/>
          <p:cNvSpPr txBox="1"/>
          <p:nvPr/>
        </p:nvSpPr>
        <p:spPr>
          <a:xfrm>
            <a:off x="917551" y="1598824"/>
            <a:ext cx="10356897" cy="1689052"/>
          </a:xfrm>
          <a:prstGeom prst="rect">
            <a:avLst/>
          </a:prstGeom>
          <a:solidFill>
            <a:schemeClr val="bg1"/>
          </a:solidFill>
          <a:effectLst/>
        </p:spPr>
        <p:txBody>
          <a:bodyPr wrap="square" rtlCol="0">
            <a:spAutoFit/>
          </a:bodyPr>
          <a:lstStyle/>
          <a:p>
            <a:pPr>
              <a:lnSpc>
                <a:spcPct val="150000"/>
              </a:lnSpc>
            </a:pPr>
            <a:r>
              <a:rPr lang="zh-CN" altLang="en-US" sz="2400">
                <a:latin typeface="Microsoft YaHei" panose="020B0503020204020204" pitchFamily="34" charset="-122"/>
                <a:ea typeface="Microsoft YaHei" panose="020B0503020204020204" pitchFamily="34" charset="-122"/>
                <a:sym typeface="+mn-ea"/>
              </a:rPr>
              <a:t>      通过描述故国意大利美好的景物、迷娘幼年生活的房子以及她被诱拐到德国时路过的云径、山冈、悬崖、瀑布等，抒发了迷娘对故乡的思念，以及对美好世界的追求之情。</a:t>
            </a:r>
          </a:p>
        </p:txBody>
      </p:sp>
      <p:sp>
        <p:nvSpPr>
          <p:cNvPr id="19" name="文本框 18">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1A74FB89-E978-0B40-AEBC-CF9DFBD0B113}"/>
              </a:ext>
            </a:extLst>
          </p:cNvPr>
          <p:cNvSpPr txBox="1"/>
          <p:nvPr/>
        </p:nvSpPr>
        <p:spPr>
          <a:xfrm>
            <a:off x="4940740" y="401627"/>
            <a:ext cx="2310520" cy="461665"/>
          </a:xfrm>
          <a:prstGeom prst="rect">
            <a:avLst/>
          </a:prstGeom>
          <a:noFill/>
          <a:effectLst>
            <a:reflection blurRad="6350" stA="50000" endA="300" endPos="55000" dir="5400000" sy="-100000" algn="bl" rotWithShape="0"/>
          </a:effectLst>
        </p:spPr>
        <p:txBody>
          <a:bodyPr wrap="square" rtlCol="0">
            <a:spAutoFit/>
          </a:bodyPr>
          <a:lstStyle/>
          <a:p>
            <a:pPr algn="dist"/>
            <a:r>
              <a:rPr kumimoji="1" lang="zh-CN" altLang="en-US" sz="2400" b="1">
                <a:latin typeface="Microsoft YaHei" panose="020B0503020204020204" pitchFamily="34" charset="-122"/>
                <a:ea typeface="Microsoft YaHei" panose="020B0503020204020204" pitchFamily="34" charset="-122"/>
              </a:rPr>
              <a:t>明晰主旨</a:t>
            </a:r>
          </a:p>
        </p:txBody>
      </p:sp>
      <p:sp>
        <p:nvSpPr>
          <p:cNvPr id="18" name="矩形 17">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EF9F86FD-6A7D-1041-9AE0-8D2613087BB5}"/>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3" name="图片 2">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36B2B58C-6111-D341-8934-D0DE0C98E170}"/>
              </a:ext>
            </a:extLst>
          </p:cNvPr>
          <p:cNvPicPr>
            <a:picLocks noChangeAspect="1"/>
          </p:cNvPicPr>
          <p:nvPr/>
        </p:nvPicPr>
        <p:blipFill>
          <a:blip r:embed="rId2">
            <a:extLst>
              <a:ext uri="{28A0092B-C50C-407E-A947-70E740481C1C}">
                <a14:useLocalDpi xmlns:a14="http://schemas.microsoft.com/office/drawing/2010/main" xmlns:p159="http://schemas.microsoft.com/office/powerpoint/2015/09/main" xmlns:p15="http://schemas.microsoft.com/office/powerpoint/2012/main" xmlns:p14="http://schemas.microsoft.com/office/powerpoint/2010/main" xmlns:mc="http://schemas.openxmlformats.org/markup-compatibility/2006" xmlns:wp="http://schemas.openxmlformats.org/drawingml/2006/wordprocessingDrawing" xmlns:w="http://schemas.openxmlformats.org/wordprocessingml/2006/main" xmlns:m="http://schemas.openxmlformats.org/officeDocument/2006/math" xmlns="" val="0"/>
              </a:ext>
            </a:extLst>
          </a:blip>
          <a:stretch>
            <a:fillRect/>
          </a:stretch>
        </p:blipFill>
        <p:spPr>
          <a:xfrm>
            <a:off x="0" y="4182894"/>
            <a:ext cx="12192000" cy="2675106"/>
          </a:xfrm>
          <a:prstGeom prst="rect">
            <a:avLst/>
          </a:prstGeom>
        </p:spPr>
      </p:pic>
    </p:spTree>
    <p:extLst>
      <p:ext uri="{BB962C8B-B14F-4D97-AF65-F5344CB8AC3E}">
        <p14:creationId xmlns:p14="http://schemas.microsoft.com/office/powerpoint/2010/main" xmlns:p159="http://schemas.microsoft.com/office/powerpoint/2015/09/main" xmlns:p15="http://schemas.microsoft.com/office/powerpoint/2012/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val="3117992744"/>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p:tgtEl>
                                          <p:spTgt spid="22"/>
                                        </p:tgtEl>
                                        <p:attrNameLst>
                                          <p:attrName>ppt_y</p:attrName>
                                        </p:attrNameLst>
                                      </p:cBhvr>
                                      <p:tavLst>
                                        <p:tav tm="0">
                                          <p:val>
                                            <p:strVal val="#ppt_y+#ppt_h*1.125000"/>
                                          </p:val>
                                        </p:tav>
                                        <p:tav tm="100000">
                                          <p:val>
                                            <p:strVal val="#ppt_y"/>
                                          </p:val>
                                        </p:tav>
                                      </p:tavLst>
                                    </p:anim>
                                    <p:animEffect transition="in" filter="wipe(up)">
                                      <p:cBhvr>
                                        <p:cTn id="8"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0" y="2914650"/>
            <a:ext cx="12264571" cy="3943350"/>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961285" y="1410304"/>
            <a:ext cx="10342000" cy="4794550"/>
          </a:xfrm>
          <a:prstGeom prst="rect">
            <a:avLst/>
          </a:prstGeom>
          <a:solidFill>
            <a:schemeClr val="bg2">
              <a:lumMod val="25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lang="zh-CN" altLang="en-US" sz="2800">
                <a:solidFill>
                  <a:schemeClr val="bg1">
                    <a:lumMod val="95000"/>
                  </a:schemeClr>
                </a:solidFill>
                <a:latin typeface="Microsoft YaHei" panose="020B0503020204020204" pitchFamily="34" charset="-122"/>
                <a:ea typeface="Microsoft YaHei" panose="020B0503020204020204" pitchFamily="34" charset="-122"/>
              </a:rPr>
              <a:t>      家乡是一种情绪，是一种情怀，是每个人精神的归宿。当一个人漂泊在外的时候，会想起什么？会念起什么？让我们一起走近歌德的</a:t>
            </a:r>
            <a:r>
              <a:rPr lang="en-US" altLang="zh-CN" sz="2800">
                <a:solidFill>
                  <a:schemeClr val="bg1">
                    <a:lumMod val="95000"/>
                  </a:schemeClr>
                </a:solidFill>
                <a:latin typeface="Microsoft YaHei" panose="020B0503020204020204" pitchFamily="34" charset="-122"/>
                <a:ea typeface="Microsoft YaHei" panose="020B0503020204020204" pitchFamily="34" charset="-122"/>
              </a:rPr>
              <a:t>《</a:t>
            </a:r>
            <a:r>
              <a:rPr lang="zh-CN" altLang="en-US" sz="2800">
                <a:solidFill>
                  <a:schemeClr val="bg1">
                    <a:lumMod val="95000"/>
                  </a:schemeClr>
                </a:solidFill>
                <a:latin typeface="Microsoft YaHei" panose="020B0503020204020204" pitchFamily="34" charset="-122"/>
                <a:ea typeface="Microsoft YaHei" panose="020B0503020204020204" pitchFamily="34" charset="-122"/>
              </a:rPr>
              <a:t>迷娘（其一）</a:t>
            </a:r>
            <a:r>
              <a:rPr lang="en-US" altLang="zh-CN" sz="2800">
                <a:solidFill>
                  <a:schemeClr val="bg1">
                    <a:lumMod val="95000"/>
                  </a:schemeClr>
                </a:solidFill>
                <a:latin typeface="Microsoft YaHei" panose="020B0503020204020204" pitchFamily="34" charset="-122"/>
                <a:ea typeface="Microsoft YaHei" panose="020B0503020204020204" pitchFamily="34" charset="-122"/>
              </a:rPr>
              <a:t>》</a:t>
            </a:r>
            <a:r>
              <a:rPr lang="zh-CN" altLang="en-US" sz="2800">
                <a:solidFill>
                  <a:schemeClr val="bg1">
                    <a:lumMod val="95000"/>
                  </a:schemeClr>
                </a:solidFill>
                <a:latin typeface="Microsoft YaHei" panose="020B0503020204020204" pitchFamily="34" charset="-122"/>
                <a:ea typeface="Microsoft YaHei" panose="020B0503020204020204" pitchFamily="34" charset="-122"/>
              </a:rPr>
              <a:t>。</a:t>
            </a:r>
          </a:p>
        </p:txBody>
      </p:sp>
      <p:sp>
        <p:nvSpPr>
          <p:cNvPr id="11" name="文本框 10">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5EE04EBF-4EF2-CD4E-9955-81040A1517F4}"/>
              </a:ext>
            </a:extLst>
          </p:cNvPr>
          <p:cNvSpPr txBox="1"/>
          <p:nvPr/>
        </p:nvSpPr>
        <p:spPr>
          <a:xfrm>
            <a:off x="4820375" y="530911"/>
            <a:ext cx="2928620" cy="646331"/>
          </a:xfrm>
          <a:prstGeom prst="rect">
            <a:avLst/>
          </a:prstGeom>
          <a:noFill/>
          <a:effectLst>
            <a:reflection blurRad="6350" stA="50000" endA="300" endPos="55000" dir="5400000" sy="-100000" algn="bl" rotWithShape="0"/>
          </a:effectLst>
        </p:spPr>
        <p:txBody>
          <a:bodyPr wrap="square" rtlCol="0">
            <a:spAutoFit/>
          </a:bodyPr>
          <a:lstStyle/>
          <a:p>
            <a:pPr marL="457200" indent="-457200" algn="l">
              <a:buFont typeface="Wingdings" pitchFamily="2" charset="2"/>
              <a:buChar char="n"/>
            </a:pPr>
            <a:r>
              <a:rPr lang="zh-CN" altLang="en-US" sz="3600" b="1">
                <a:latin typeface="Microsoft YaHei" panose="020B0503020204020204" pitchFamily="34" charset="-122"/>
                <a:ea typeface="Microsoft YaHei" panose="020B0503020204020204" pitchFamily="34" charset="-122"/>
                <a:sym typeface="+mn-ea"/>
              </a:rPr>
              <a:t>激趣导入</a:t>
            </a:r>
            <a:endParaRPr lang="en-US" altLang="zh-CN" sz="2800">
              <a:solidFill>
                <a:schemeClr val="tx1"/>
              </a:solidFill>
              <a:latin typeface="Microsoft YaHei" panose="020B0503020204020204" pitchFamily="34" charset="-122"/>
              <a:ea typeface="Microsoft YaHei" panose="020B0503020204020204" pitchFamily="34" charset="-122"/>
              <a:sym typeface="+mn-ea"/>
            </a:endParaRPr>
          </a:p>
        </p:txBody>
      </p:sp>
    </p:spTree>
    <p:extLst>
      <p:ext uri="{BB962C8B-B14F-4D97-AF65-F5344CB8AC3E}">
        <p14:creationId xmlns:p14="http://schemas.microsoft.com/office/powerpoint/2010/main" xmlns:p159="http://schemas.microsoft.com/office/powerpoint/2015/09/main" xmlns:p15="http://schemas.microsoft.com/office/powerpoint/2012/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val="560491913"/>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p:tgtEl>
                                          <p:spTgt spid="11"/>
                                        </p:tgtEl>
                                        <p:attrNameLst>
                                          <p:attrName>ppt_y</p:attrName>
                                        </p:attrNameLst>
                                      </p:cBhvr>
                                      <p:tavLst>
                                        <p:tav tm="0">
                                          <p:val>
                                            <p:strVal val="#ppt_y+#ppt_h*1.125000"/>
                                          </p:val>
                                        </p:tav>
                                        <p:tav tm="100000">
                                          <p:val>
                                            <p:strVal val="#ppt_y"/>
                                          </p:val>
                                        </p:tav>
                                      </p:tavLst>
                                    </p:anim>
                                    <p:animEffect transition="in" filter="wipe(up)">
                                      <p:cBhvr>
                                        <p:cTn id="8" dur="500"/>
                                        <p:tgtEl>
                                          <p:spTgt spid="11"/>
                                        </p:tgtEl>
                                      </p:cBhvr>
                                    </p:animEffect>
                                  </p:childTnLst>
                                </p:cTn>
                              </p:par>
                            </p:childTnLst>
                          </p:cTn>
                        </p:par>
                        <p:par>
                          <p:cTn id="9" fill="hold" nodeType="afterGroup">
                            <p:stCondLst>
                              <p:cond delay="500"/>
                            </p:stCondLst>
                            <p:childTnLst>
                              <p:par>
                                <p:cTn id="10" presetID="12" presetClass="entr" presetSubtype="4" fill="hold" grpId="0" nodeType="after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additive="base">
                                        <p:cTn id="12" dur="500"/>
                                        <p:tgtEl>
                                          <p:spTgt spid="2"/>
                                        </p:tgtEl>
                                        <p:attrNameLst>
                                          <p:attrName>ppt_y</p:attrName>
                                        </p:attrNameLst>
                                      </p:cBhvr>
                                      <p:tavLst>
                                        <p:tav tm="0">
                                          <p:val>
                                            <p:strVal val="#ppt_y+#ppt_h*1.125000"/>
                                          </p:val>
                                        </p:tav>
                                        <p:tav tm="100000">
                                          <p:val>
                                            <p:strVal val="#ppt_y"/>
                                          </p:val>
                                        </p:tav>
                                      </p:tavLst>
                                    </p:anim>
                                    <p:animEffect transition="in" filter="wipe(up)">
                                      <p:cBhvr>
                                        <p:cTn id="13" dur="500"/>
                                        <p:tgtEl>
                                          <p:spTgt spid="2"/>
                                        </p:tgtEl>
                                      </p:cBhvr>
                                    </p:animEffect>
                                  </p:childTnLst>
                                </p:cTn>
                              </p:par>
                            </p:childTnLst>
                          </p:cTn>
                        </p:par>
                        <p:par>
                          <p:cTn id="14" fill="hold" nodeType="afterGroup">
                            <p:stCondLst>
                              <p:cond delay="1000"/>
                            </p:stCondLst>
                            <p:childTnLst>
                              <p:par>
                                <p:cTn id="15" presetID="12" presetClass="entr" presetSubtype="4" fill="hold" grpId="0" nodeType="after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additive="base">
                                        <p:cTn id="17" dur="500"/>
                                        <p:tgtEl>
                                          <p:spTgt spid="4"/>
                                        </p:tgtEl>
                                        <p:attrNameLst>
                                          <p:attrName>ppt_y</p:attrName>
                                        </p:attrNameLst>
                                      </p:cBhvr>
                                      <p:tavLst>
                                        <p:tav tm="0">
                                          <p:val>
                                            <p:strVal val="#ppt_y+#ppt_h*1.125000"/>
                                          </p:val>
                                        </p:tav>
                                        <p:tav tm="100000">
                                          <p:val>
                                            <p:strVal val="#ppt_y"/>
                                          </p:val>
                                        </p:tav>
                                      </p:tavLst>
                                    </p:anim>
                                    <p:animEffect transition="in" filter="wipe(up)">
                                      <p:cBhvr>
                                        <p:cTn id="18"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P spid="11" grpId="0"/>
    </p:bld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6" name="组合 5"/>
          <p:cNvGrpSpPr/>
          <p:nvPr/>
        </p:nvGrpSpPr>
        <p:grpSpPr>
          <a:xfrm>
            <a:off x="213360" y="274780"/>
            <a:ext cx="11765280" cy="6452235"/>
            <a:chOff x="213360" y="202565"/>
            <a:chExt cx="11765280" cy="6452235"/>
          </a:xfrm>
        </p:grpSpPr>
        <p:pic>
          <p:nvPicPr>
            <p:cNvPr id="5" name="图片 4"/>
            <p:cNvPicPr>
              <a:picLocks noChangeAspect="1"/>
            </p:cNvPicPr>
            <p:nvPr/>
          </p:nvPicPr>
          <p:blipFill>
            <a:blip r:embed="rId3" cstate="print">
              <a:extLst>
                <a:ext uri="{28A0092B-C50C-407E-A947-70E740481C1C}">
                  <a14:useLocalDpi xmlns:a14="http://schemas.microsoft.com/office/drawing/2010/main" xmlns:p159="http://schemas.microsoft.com/office/powerpoint/2015/09/main" xmlns:p15="http://schemas.microsoft.com/office/powerpoint/2012/main" xmlns:p14="http://schemas.microsoft.com/office/powerpoint/2010/main" xmlns:mc="http://schemas.openxmlformats.org/markup-compatibility/2006" xmlns:wp="http://schemas.openxmlformats.org/drawingml/2006/wordprocessingDrawing" xmlns:w="http://schemas.openxmlformats.org/wordprocessingml/2006/main" xmlns:m="http://schemas.openxmlformats.org/officeDocument/2006/math" xmlns="" val="0"/>
                </a:ext>
              </a:extLst>
            </a:blip>
            <a:srcRect t="1303" b="1303"/>
            <a:stretch>
              <a:fillRect/>
            </a:stretch>
          </p:blipFill>
          <p:spPr>
            <a:xfrm>
              <a:off x="213360" y="202565"/>
              <a:ext cx="11765280" cy="6452235"/>
            </a:xfrm>
            <a:prstGeom prst="rect">
              <a:avLst/>
            </a:prstGeom>
          </p:spPr>
        </p:pic>
        <p:sp>
          <p:nvSpPr>
            <p:cNvPr id="9" name="矩形 8"/>
            <p:cNvSpPr/>
            <p:nvPr/>
          </p:nvSpPr>
          <p:spPr>
            <a:xfrm>
              <a:off x="213360" y="202565"/>
              <a:ext cx="11765280" cy="6452235"/>
            </a:xfrm>
            <a:prstGeom prst="rect">
              <a:avLst/>
            </a:prstGeom>
            <a:solidFill>
              <a:schemeClr val="tx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grpSp>
      <p:sp>
        <p:nvSpPr>
          <p:cNvPr id="15" name="Freeform: Shape 14"/>
          <p:cNvSpPr/>
          <p:nvPr/>
        </p:nvSpPr>
        <p:spPr bwMode="auto">
          <a:xfrm>
            <a:off x="958531" y="927099"/>
            <a:ext cx="3634105" cy="4159250"/>
          </a:xfrm>
          <a:custGeom>
            <a:avLst/>
            <a:gdLst>
              <a:gd name="connsiteX0" fmla="*/ 0 w 9074052"/>
              <a:gd name="connsiteY0" fmla="*/ 0 h 9074052"/>
              <a:gd name="connsiteX1" fmla="*/ 9074052 w 9074052"/>
              <a:gd name="connsiteY1" fmla="*/ 0 h 9074052"/>
              <a:gd name="connsiteX2" fmla="*/ 9074052 w 9074052"/>
              <a:gd name="connsiteY2" fmla="*/ 6552727 h 9074052"/>
              <a:gd name="connsiteX3" fmla="*/ 6552727 w 9074052"/>
              <a:gd name="connsiteY3" fmla="*/ 9074052 h 9074052"/>
              <a:gd name="connsiteX4" fmla="*/ 0 w 9074052"/>
              <a:gd name="connsiteY4" fmla="*/ 9074052 h 90740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074052" h="9074052">
                <a:moveTo>
                  <a:pt x="0" y="0"/>
                </a:moveTo>
                <a:lnTo>
                  <a:pt x="9074052" y="0"/>
                </a:lnTo>
                <a:lnTo>
                  <a:pt x="9074052" y="6552727"/>
                </a:lnTo>
                <a:lnTo>
                  <a:pt x="6552727" y="9074052"/>
                </a:lnTo>
                <a:lnTo>
                  <a:pt x="0" y="9074052"/>
                </a:lnTo>
                <a:close/>
              </a:path>
            </a:pathLst>
          </a:custGeom>
          <a:solidFill>
            <a:schemeClr val="accent1">
              <a:lumMod val="20000"/>
              <a:lumOff val="80000"/>
              <a:alpha val="32000"/>
            </a:schemeClr>
          </a:solidFill>
          <a:ln w="63500">
            <a:solidFill>
              <a:schemeClr val="bg1"/>
            </a:solidFill>
            <a:miter lim="800000"/>
          </a:ln>
        </p:spPr>
        <p:txBody>
          <a:bodyPr vert="horz" wrap="square" lIns="91440" tIns="45720" rIns="91440" bIns="45720" numCol="1" rtlCol="0" anchor="t" anchorCtr="0" compatLnSpc="1"/>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id-ID" sz="1800" b="0" i="0" u="none" strike="noStrike" kern="0" cap="none" spc="0" normalizeH="0" baseline="0" noProof="0">
              <a:ln>
                <a:noFill/>
              </a:ln>
              <a:solidFill>
                <a:sysClr val="windowText" lastClr="000000"/>
              </a:solidFill>
              <a:effectLst/>
              <a:uLnTx/>
              <a:uFillTx/>
              <a:latin typeface="Microsoft YaHei" panose="020B0503020204020204" pitchFamily="34" charset="-122"/>
              <a:ea typeface="Microsoft YaHei" panose="020B0503020204020204" pitchFamily="34" charset="-122"/>
            </a:endParaRPr>
          </a:p>
        </p:txBody>
      </p:sp>
      <p:sp>
        <p:nvSpPr>
          <p:cNvPr id="16" name="TextBox 15"/>
          <p:cNvSpPr txBox="1"/>
          <p:nvPr/>
        </p:nvSpPr>
        <p:spPr>
          <a:xfrm>
            <a:off x="1255077" y="2512551"/>
            <a:ext cx="3041015" cy="988347"/>
          </a:xfrm>
          <a:prstGeom prst="rect">
            <a:avLst/>
          </a:prstGeom>
          <a:noFill/>
        </p:spPr>
        <p:txBody>
          <a:bodyPr wrap="square" rtlCol="0">
            <a:spAutoFit/>
          </a:bodyPr>
          <a:lstStyle/>
          <a:p>
            <a:pPr marL="571500" marR="0" indent="-571500" algn="l" defTabSz="914400" fontAlgn="auto">
              <a:lnSpc>
                <a:spcPct val="150000"/>
              </a:lnSpc>
              <a:spcBef>
                <a:spcPct val="0"/>
              </a:spcBef>
              <a:spcAft>
                <a:spcPct val="0"/>
              </a:spcAft>
              <a:buClrTx/>
              <a:buSzTx/>
              <a:buFont typeface="Wingdings" pitchFamily="2" charset="2"/>
              <a:buChar char="n"/>
              <a:defRPr/>
            </a:pPr>
            <a:r>
              <a:rPr lang="zh-CN" altLang="en-US" sz="4400" b="1">
                <a:solidFill>
                  <a:schemeClr val="bg1"/>
                </a:solidFill>
                <a:latin typeface="Microsoft YaHei" panose="020B0503020204020204" pitchFamily="34" charset="-122"/>
                <a:ea typeface="Microsoft YaHei" panose="020B0503020204020204" pitchFamily="34" charset="-122"/>
                <a:sym typeface="+mn-ea"/>
              </a:rPr>
              <a:t>技巧点拨</a:t>
            </a:r>
            <a:endParaRPr kumimoji="0" lang="zh-CN" altLang="en-US" sz="4400" b="1" i="1" kern="0" cap="none" spc="600" normalizeH="0" baseline="0" noProof="0">
              <a:solidFill>
                <a:schemeClr val="bg1"/>
              </a:solidFill>
              <a:latin typeface="Microsoft YaHei" panose="020B0503020204020204" pitchFamily="34" charset="-122"/>
              <a:ea typeface="Microsoft YaHei" panose="020B0503020204020204" pitchFamily="34" charset="-122"/>
              <a:sym typeface="+mn-ea"/>
            </a:endParaRPr>
          </a:p>
        </p:txBody>
      </p:sp>
      <p:sp>
        <p:nvSpPr>
          <p:cNvPr id="7" name="文本框 6"/>
          <p:cNvSpPr txBox="1"/>
          <p:nvPr/>
        </p:nvSpPr>
        <p:spPr>
          <a:xfrm>
            <a:off x="1238250" y="1816735"/>
            <a:ext cx="2738755" cy="584775"/>
          </a:xfrm>
          <a:prstGeom prst="rect">
            <a:avLst/>
          </a:prstGeom>
          <a:noFill/>
        </p:spPr>
        <p:txBody>
          <a:bodyPr wrap="square" rtlCol="0">
            <a:spAutoFit/>
          </a:bodyPr>
          <a:lstStyle/>
          <a:p>
            <a:r>
              <a:rPr lang="zh-CN" altLang="en-US" sz="3200" b="1">
                <a:solidFill>
                  <a:schemeClr val="bg1"/>
                </a:solidFill>
                <a:latin typeface="Microsoft YaHei" panose="020B0503020204020204" pitchFamily="34" charset="-122"/>
                <a:ea typeface="Microsoft YaHei" panose="020B0503020204020204" pitchFamily="34" charset="-122"/>
              </a:rPr>
              <a:t>第四部分</a:t>
            </a:r>
            <a:endParaRPr lang="en-US" altLang="zh-CN" sz="3200" b="1">
              <a:solidFill>
                <a:schemeClr val="bg1"/>
              </a:solidFill>
              <a:latin typeface="Microsoft YaHei" panose="020B0503020204020204" pitchFamily="34" charset="-122"/>
              <a:ea typeface="Microsoft YaHei" panose="020B0503020204020204" pitchFamily="34" charset="-122"/>
            </a:endParaRPr>
          </a:p>
        </p:txBody>
      </p:sp>
    </p:spTree>
    <p:extLst>
      <p:ext uri="{BB962C8B-B14F-4D97-AF65-F5344CB8AC3E}">
        <p14:creationId xmlns:p14="http://schemas.microsoft.com/office/powerpoint/2010/main" xmlns:p159="http://schemas.microsoft.com/office/powerpoint/2015/09/main" xmlns:p15="http://schemas.microsoft.com/office/powerpoint/2012/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val="3512211229"/>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par>
                          <p:cTn id="10" fill="hold" nodeType="afterGroup">
                            <p:stCondLst>
                              <p:cond delay="500"/>
                            </p:stCondLst>
                            <p:childTnLst>
                              <p:par>
                                <p:cTn id="11" presetID="21" presetClass="entr" presetSubtype="1" fill="hold" grpId="0" nodeType="after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wheel(1)">
                                      <p:cBhvr>
                                        <p:cTn id="13" dur="500"/>
                                        <p:tgtEl>
                                          <p:spTgt spid="15"/>
                                        </p:tgtEl>
                                      </p:cBhvr>
                                    </p:animEffect>
                                  </p:childTnLst>
                                </p:cTn>
                              </p:par>
                            </p:childTnLst>
                          </p:cTn>
                        </p:par>
                        <p:par>
                          <p:cTn id="14" fill="hold" nodeType="afterGroup">
                            <p:stCondLst>
                              <p:cond delay="1000"/>
                            </p:stCondLst>
                            <p:childTnLst>
                              <p:par>
                                <p:cTn id="15" presetID="29" presetClass="entr" presetSubtype="0"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p:cTn id="17" dur="500" fill="hold"/>
                                        <p:tgtEl>
                                          <p:spTgt spid="7"/>
                                        </p:tgtEl>
                                        <p:attrNameLst>
                                          <p:attrName>ppt_x</p:attrName>
                                        </p:attrNameLst>
                                      </p:cBhvr>
                                      <p:tavLst>
                                        <p:tav tm="0">
                                          <p:val>
                                            <p:strVal val="#ppt_x-.2"/>
                                          </p:val>
                                        </p:tav>
                                        <p:tav tm="100000">
                                          <p:val>
                                            <p:strVal val="#ppt_x"/>
                                          </p:val>
                                        </p:tav>
                                      </p:tavLst>
                                    </p:anim>
                                    <p:anim calcmode="lin" valueType="num">
                                      <p:cBhvr>
                                        <p:cTn id="18" dur="500" fill="hold"/>
                                        <p:tgtEl>
                                          <p:spTgt spid="7"/>
                                        </p:tgtEl>
                                        <p:attrNameLst>
                                          <p:attrName>ppt_y</p:attrName>
                                        </p:attrNameLst>
                                      </p:cBhvr>
                                      <p:tavLst>
                                        <p:tav tm="0">
                                          <p:val>
                                            <p:strVal val="#ppt_y"/>
                                          </p:val>
                                        </p:tav>
                                        <p:tav tm="100000">
                                          <p:val>
                                            <p:strVal val="#ppt_y"/>
                                          </p:val>
                                        </p:tav>
                                      </p:tavLst>
                                    </p:anim>
                                    <p:animEffect transition="in" filter="wipe(right)" prLst="gradientSize: 0.1">
                                      <p:cBhvr>
                                        <p:cTn id="19" dur="500"/>
                                        <p:tgtEl>
                                          <p:spTgt spid="7"/>
                                        </p:tgtEl>
                                      </p:cBhvr>
                                    </p:animEffect>
                                  </p:childTnLst>
                                </p:cTn>
                              </p:par>
                            </p:childTnLst>
                          </p:cTn>
                        </p:par>
                        <p:par>
                          <p:cTn id="20" fill="hold" nodeType="afterGroup">
                            <p:stCondLst>
                              <p:cond delay="1500"/>
                            </p:stCondLst>
                            <p:childTnLst>
                              <p:par>
                                <p:cTn id="21" presetID="42" presetClass="entr" presetSubtype="0" fill="hold" grpId="0" nodeType="after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fade">
                                      <p:cBhvr>
                                        <p:cTn id="23" dur="500"/>
                                        <p:tgtEl>
                                          <p:spTgt spid="16"/>
                                        </p:tgtEl>
                                      </p:cBhvr>
                                    </p:animEffect>
                                    <p:anim calcmode="lin" valueType="num">
                                      <p:cBhvr>
                                        <p:cTn id="24" dur="500" fill="hold"/>
                                        <p:tgtEl>
                                          <p:spTgt spid="16"/>
                                        </p:tgtEl>
                                        <p:attrNameLst>
                                          <p:attrName>ppt_x</p:attrName>
                                        </p:attrNameLst>
                                      </p:cBhvr>
                                      <p:tavLst>
                                        <p:tav tm="0">
                                          <p:val>
                                            <p:strVal val="#ppt_x"/>
                                          </p:val>
                                        </p:tav>
                                        <p:tav tm="100000">
                                          <p:val>
                                            <p:strVal val="#ppt_x"/>
                                          </p:val>
                                        </p:tav>
                                      </p:tavLst>
                                    </p:anim>
                                    <p:anim calcmode="lin" valueType="num">
                                      <p:cBhvr>
                                        <p:cTn id="25" dur="5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p:bldP spid="7" grpId="0"/>
    </p:bld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p:nvPr/>
        </p:nvSpPr>
        <p:spPr>
          <a:xfrm>
            <a:off x="4030054" y="579076"/>
            <a:ext cx="4507865" cy="2365375"/>
          </a:xfrm>
          <a:prstGeom prst="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sp>
        <p:nvSpPr>
          <p:cNvPr id="5" name="文本框 4"/>
          <p:cNvSpPr txBox="1"/>
          <p:nvPr/>
        </p:nvSpPr>
        <p:spPr>
          <a:xfrm>
            <a:off x="741296" y="533204"/>
            <a:ext cx="492443" cy="5922177"/>
          </a:xfrm>
          <a:prstGeom prst="rect">
            <a:avLst/>
          </a:prstGeom>
          <a:noFill/>
        </p:spPr>
        <p:txBody>
          <a:bodyPr vert="eaVert" wrap="square" rtlCol="0">
            <a:spAutoFit/>
          </a:bodyPr>
          <a:lstStyle/>
          <a:p>
            <a:pPr marL="457200" indent="-457200">
              <a:buFont typeface="Wingdings" pitchFamily="2" charset="2"/>
              <a:buChar char="n"/>
            </a:pPr>
            <a:r>
              <a:rPr lang="zh-CN" altLang="en-US" sz="2000" b="1" spc="600">
                <a:solidFill>
                  <a:schemeClr val="tx1">
                    <a:lumMod val="50000"/>
                    <a:lumOff val="50000"/>
                  </a:schemeClr>
                </a:solidFill>
                <a:latin typeface="FangSong" panose="02010609060101010101" pitchFamily="49" charset="-122"/>
                <a:ea typeface="FangSong" panose="02010609060101010101" pitchFamily="49" charset="-122"/>
              </a:rPr>
              <a:t>技巧点拨</a:t>
            </a:r>
            <a:r>
              <a:rPr lang="en-US" altLang="zh-CN" sz="2000" b="1" spc="600">
                <a:solidFill>
                  <a:schemeClr val="tx1">
                    <a:lumMod val="50000"/>
                    <a:lumOff val="50000"/>
                  </a:schemeClr>
                </a:solidFill>
                <a:latin typeface="FangSong" panose="02010609060101010101" pitchFamily="49" charset="-122"/>
                <a:ea typeface="FangSong" panose="02010609060101010101" pitchFamily="49" charset="-122"/>
              </a:rPr>
              <a:t>--</a:t>
            </a:r>
            <a:r>
              <a:rPr lang="zh-CN" altLang="en-US" sz="2000" b="1" spc="600">
                <a:solidFill>
                  <a:schemeClr val="tx1">
                    <a:lumMod val="50000"/>
                    <a:lumOff val="50000"/>
                  </a:schemeClr>
                </a:solidFill>
                <a:latin typeface="FangSong" panose="02010609060101010101" pitchFamily="49" charset="-122"/>
                <a:ea typeface="FangSong" panose="02010609060101010101" pitchFamily="49" charset="-122"/>
              </a:rPr>
              <a:t>复沓叠唱的结构技巧 </a:t>
            </a:r>
          </a:p>
        </p:txBody>
      </p:sp>
      <p:sp>
        <p:nvSpPr>
          <p:cNvPr id="7" name="文本框 6"/>
          <p:cNvSpPr txBox="1"/>
          <p:nvPr/>
        </p:nvSpPr>
        <p:spPr>
          <a:xfrm>
            <a:off x="1552416" y="3219318"/>
            <a:ext cx="10158609" cy="2807885"/>
          </a:xfrm>
          <a:prstGeom prst="rect">
            <a:avLst/>
          </a:prstGeom>
          <a:noFill/>
        </p:spPr>
        <p:txBody>
          <a:bodyPr wrap="square" rtlCol="0">
            <a:spAutoFit/>
          </a:bodyPr>
          <a:lstStyle/>
          <a:p>
            <a:pPr>
              <a:lnSpc>
                <a:spcPct val="150000"/>
              </a:lnSpc>
            </a:pPr>
            <a:r>
              <a:rPr lang="en-US" altLang="zh-CN" sz="2000" b="1">
                <a:latin typeface="Microsoft YaHei" panose="020B0503020204020204" pitchFamily="34" charset="-122"/>
                <a:ea typeface="Microsoft YaHei" panose="020B0503020204020204" pitchFamily="34" charset="-122"/>
                <a:sym typeface="+mn-ea"/>
              </a:rPr>
              <a:t>【</a:t>
            </a:r>
            <a:r>
              <a:rPr lang="zh-CN" altLang="en-US" sz="2000" b="1">
                <a:latin typeface="Microsoft YaHei" panose="020B0503020204020204" pitchFamily="34" charset="-122"/>
                <a:ea typeface="Microsoft YaHei" panose="020B0503020204020204" pitchFamily="34" charset="-122"/>
                <a:sym typeface="+mn-ea"/>
              </a:rPr>
              <a:t>任务引导</a:t>
            </a:r>
            <a:r>
              <a:rPr lang="en-US" altLang="zh-CN" sz="2000" b="1">
                <a:latin typeface="Microsoft YaHei" panose="020B0503020204020204" pitchFamily="34" charset="-122"/>
                <a:ea typeface="Microsoft YaHei" panose="020B0503020204020204" pitchFamily="34" charset="-122"/>
                <a:sym typeface="+mn-ea"/>
              </a:rPr>
              <a:t>】</a:t>
            </a:r>
            <a:r>
              <a:rPr lang="zh-CN" altLang="en-US" sz="2000">
                <a:latin typeface="Microsoft YaHei" panose="020B0503020204020204" pitchFamily="34" charset="-122"/>
                <a:ea typeface="Microsoft YaHei" panose="020B0503020204020204" pitchFamily="34" charset="-122"/>
                <a:sym typeface="+mn-ea"/>
              </a:rPr>
              <a:t>复沓又重章，重言、复重复，是文章中重复使用同一词语、句子或句群的一种写作手法。依据复沓成分的不同，可分为叠字、叠词、叠句和叠章；依据复沓位置的不同，可分为连续复沓和间隔复沓。叠字是复沓手法中一种基本的方法，在日常的写作中，学生会经常用到叠字的方法。叠字运用得恰如其分，能使文章锦上添花，收到意想不到的效果。</a:t>
            </a:r>
          </a:p>
          <a:p>
            <a:pPr>
              <a:lnSpc>
                <a:spcPct val="150000"/>
              </a:lnSpc>
            </a:pPr>
            <a:endParaRPr lang="zh-CN" altLang="en-US" sz="2000">
              <a:latin typeface="Microsoft YaHei" panose="020B0503020204020204" pitchFamily="34" charset="-122"/>
              <a:ea typeface="Microsoft YaHei" panose="020B0503020204020204" pitchFamily="34" charset="-122"/>
              <a:sym typeface="+mn-ea"/>
            </a:endParaRPr>
          </a:p>
        </p:txBody>
      </p:sp>
      <p:sp>
        <p:nvSpPr>
          <p:cNvPr id="9" name="矩形 8">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A9AB07F5-0C8F-A346-8A83-DFA45EEEE087}"/>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0" name="矩形 9">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B0464DE5-7554-DD4A-812C-A6E231F5BD6E}"/>
              </a:ext>
            </a:extLst>
          </p:cNvPr>
          <p:cNvSpPr/>
          <p:nvPr/>
        </p:nvSpPr>
        <p:spPr>
          <a:xfrm>
            <a:off x="3842067" y="304209"/>
            <a:ext cx="4507865" cy="2365375"/>
          </a:xfrm>
          <a:prstGeom prst="rect">
            <a:avLst/>
          </a:prstGeom>
          <a:blipFill>
            <a:blip r:embed="rId2">
              <a:extLst>
                <a:ext uri="{28A0092B-C50C-407E-A947-70E740481C1C}">
                  <a14:useLocalDpi xmlns:a14="http://schemas.microsoft.com/office/drawing/2010/main" xmlns:p159="http://schemas.microsoft.com/office/powerpoint/2015/09/main" xmlns:p15="http://schemas.microsoft.com/office/powerpoint/2012/main" xmlns:p14="http://schemas.microsoft.com/office/powerpoint/2010/main" xmlns:mc="http://schemas.openxmlformats.org/markup-compatibility/2006" xmlns:wp="http://schemas.openxmlformats.org/drawingml/2006/wordprocessingDrawing" xmlns:w="http://schemas.openxmlformats.org/wordprocessingml/2006/main" xmlns:m="http://schemas.openxmlformats.org/officeDocument/2006/math" xmlns="" val="0"/>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spTree>
    <p:extLst>
      <p:ext uri="{BB962C8B-B14F-4D97-AF65-F5344CB8AC3E}">
        <p14:creationId xmlns:p14="http://schemas.microsoft.com/office/powerpoint/2010/main" xmlns:p159="http://schemas.microsoft.com/office/powerpoint/2015/09/main" xmlns:p15="http://schemas.microsoft.com/office/powerpoint/2012/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val="1769421390"/>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p:tgtEl>
                                          <p:spTgt spid="5"/>
                                        </p:tgtEl>
                                        <p:attrNameLst>
                                          <p:attrName>ppt_x</p:attrName>
                                        </p:attrNameLst>
                                      </p:cBhvr>
                                      <p:tavLst>
                                        <p:tav tm="0">
                                          <p:val>
                                            <p:strVal val="#ppt_x-#ppt_w*1.125000"/>
                                          </p:val>
                                        </p:tav>
                                        <p:tav tm="100000">
                                          <p:val>
                                            <p:strVal val="#ppt_x"/>
                                          </p:val>
                                        </p:tav>
                                      </p:tavLst>
                                    </p:anim>
                                    <p:animEffect transition="in" filter="wipe(right)">
                                      <p:cBhvr>
                                        <p:cTn id="8" dur="500"/>
                                        <p:tgtEl>
                                          <p:spTgt spid="5"/>
                                        </p:tgtEl>
                                      </p:cBhvr>
                                    </p:animEffect>
                                  </p:childTnLst>
                                </p:cTn>
                              </p:par>
                            </p:childTnLst>
                          </p:cTn>
                        </p:par>
                        <p:par>
                          <p:cTn id="9" fill="hold" nodeType="afterGroup">
                            <p:stCondLst>
                              <p:cond delay="500"/>
                            </p:stCondLst>
                            <p:childTnLst>
                              <p:par>
                                <p:cTn id="10" presetID="16" presetClass="entr" presetSubtype="21" fill="hold" grpId="0" nodeType="after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arn(inVertical)">
                                      <p:cBhvr>
                                        <p:cTn id="12" dur="500"/>
                                        <p:tgtEl>
                                          <p:spTgt spid="3"/>
                                        </p:tgtEl>
                                      </p:cBhvr>
                                    </p:animEffect>
                                  </p:childTnLst>
                                </p:cTn>
                              </p:par>
                            </p:childTnLst>
                          </p:cTn>
                        </p:par>
                        <p:par>
                          <p:cTn id="13" fill="hold" nodeType="afterGroup">
                            <p:stCondLst>
                              <p:cond delay="1000"/>
                            </p:stCondLst>
                            <p:childTnLst>
                              <p:par>
                                <p:cTn id="14" presetID="42" presetClass="entr" presetSubtype="0" fill="hold" grpId="0" nodeType="after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fade">
                                      <p:cBhvr>
                                        <p:cTn id="16" dur="500"/>
                                        <p:tgtEl>
                                          <p:spTgt spid="7"/>
                                        </p:tgtEl>
                                      </p:cBhvr>
                                    </p:animEffect>
                                    <p:anim calcmode="lin" valueType="num">
                                      <p:cBhvr>
                                        <p:cTn id="17" dur="500" fill="hold"/>
                                        <p:tgtEl>
                                          <p:spTgt spid="7"/>
                                        </p:tgtEl>
                                        <p:attrNameLst>
                                          <p:attrName>ppt_x</p:attrName>
                                        </p:attrNameLst>
                                      </p:cBhvr>
                                      <p:tavLst>
                                        <p:tav tm="0">
                                          <p:val>
                                            <p:strVal val="#ppt_x"/>
                                          </p:val>
                                        </p:tav>
                                        <p:tav tm="100000">
                                          <p:val>
                                            <p:strVal val="#ppt_x"/>
                                          </p:val>
                                        </p:tav>
                                      </p:tavLst>
                                    </p:anim>
                                    <p:anim calcmode="lin" valueType="num">
                                      <p:cBhvr>
                                        <p:cTn id="18" dur="5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p:bldP spid="7" grpId="0"/>
    </p:bldLst>
  </p:timing>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 name="文本框 11"/>
          <p:cNvSpPr txBox="1"/>
          <p:nvPr/>
        </p:nvSpPr>
        <p:spPr>
          <a:xfrm>
            <a:off x="4241478" y="1547332"/>
            <a:ext cx="7275384" cy="3269549"/>
          </a:xfrm>
          <a:prstGeom prst="rect">
            <a:avLst/>
          </a:prstGeom>
          <a:noFill/>
        </p:spPr>
        <p:txBody>
          <a:bodyPr wrap="square" rtlCol="0">
            <a:spAutoFit/>
          </a:bodyPr>
          <a:lstStyle/>
          <a:p>
            <a:pPr>
              <a:lnSpc>
                <a:spcPct val="150000"/>
              </a:lnSpc>
            </a:pPr>
            <a:r>
              <a:rPr lang="en-US" altLang="zh-CN" sz="2000" b="1">
                <a:latin typeface="Microsoft YaHei" panose="020B0503020204020204" pitchFamily="34" charset="-122"/>
                <a:ea typeface="Microsoft YaHei" panose="020B0503020204020204" pitchFamily="34" charset="-122"/>
              </a:rPr>
              <a:t>【</a:t>
            </a:r>
            <a:r>
              <a:rPr lang="zh-CN" altLang="en-US" sz="2000" b="1">
                <a:latin typeface="Microsoft YaHei" panose="020B0503020204020204" pitchFamily="34" charset="-122"/>
                <a:ea typeface="Microsoft YaHei" panose="020B0503020204020204" pitchFamily="34" charset="-122"/>
              </a:rPr>
              <a:t>课文分析</a:t>
            </a:r>
            <a:r>
              <a:rPr lang="en-US" altLang="zh-CN" sz="2000" b="1">
                <a:latin typeface="Microsoft YaHei" panose="020B0503020204020204" pitchFamily="34" charset="-122"/>
                <a:ea typeface="Microsoft YaHei" panose="020B0503020204020204" pitchFamily="34" charset="-122"/>
              </a:rPr>
              <a:t>】</a:t>
            </a:r>
          </a:p>
          <a:p>
            <a:pPr>
              <a:lnSpc>
                <a:spcPct val="150000"/>
              </a:lnSpc>
            </a:pPr>
            <a:r>
              <a:rPr lang="zh-CN" altLang="en-US" sz="2000">
                <a:solidFill>
                  <a:srgbClr val="C00000"/>
                </a:solidFill>
                <a:latin typeface="Microsoft YaHei" panose="020B0503020204020204" pitchFamily="34" charset="-122"/>
                <a:ea typeface="Microsoft YaHei" panose="020B0503020204020204" pitchFamily="34" charset="-122"/>
              </a:rPr>
              <a:t>这首诗的三节正歌第一句开头和第五行都采用了诗句反复的手法，加强了询问力量，增加了想念的程度；副歌部分采用了基本相同的架构句式，只在个别关键的地方替换一两个字，不仅使诗歌的思想内涵增大，使诗歌所表达的感情更加热切和复杂，而且使诗歌具有音乐复唱的旋律美感，增强了诗歌的抒情性和艺术感染力。</a:t>
            </a:r>
          </a:p>
        </p:txBody>
      </p:sp>
      <p:sp>
        <p:nvSpPr>
          <p:cNvPr id="14" name="矩形 13">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1583E858-858B-B44E-85D1-0714BFD1CCB3}"/>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5" name="图片 4">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477CEF8E-C8EC-CE42-B47E-77F488993F07}"/>
              </a:ext>
            </a:extLst>
          </p:cNvPr>
          <p:cNvPicPr>
            <a:picLocks noChangeAspect="1"/>
          </p:cNvPicPr>
          <p:nvPr/>
        </p:nvPicPr>
        <p:blipFill>
          <a:blip r:embed="rId2">
            <a:extLst>
              <a:ext uri="{28A0092B-C50C-407E-A947-70E740481C1C}">
                <a14:useLocalDpi xmlns:a14="http://schemas.microsoft.com/office/drawing/2010/main" xmlns:p159="http://schemas.microsoft.com/office/powerpoint/2015/09/main" xmlns:p15="http://schemas.microsoft.com/office/powerpoint/2012/main" xmlns:p14="http://schemas.microsoft.com/office/powerpoint/2010/main" xmlns:mc="http://schemas.openxmlformats.org/markup-compatibility/2006" xmlns:wp="http://schemas.openxmlformats.org/drawingml/2006/wordprocessingDrawing" xmlns:w="http://schemas.openxmlformats.org/wordprocessingml/2006/main" xmlns:m="http://schemas.openxmlformats.org/officeDocument/2006/math" xmlns="" val="0"/>
              </a:ext>
            </a:extLst>
          </a:blip>
          <a:stretch>
            <a:fillRect/>
          </a:stretch>
        </p:blipFill>
        <p:spPr>
          <a:xfrm>
            <a:off x="873879" y="1760922"/>
            <a:ext cx="2989346" cy="3330217"/>
          </a:xfrm>
          <a:prstGeom prst="rect">
            <a:avLst/>
          </a:prstGeom>
          <a:solidFill>
            <a:srgbClr val="FFFFFF">
              <a:shade val="85000"/>
            </a:srgbClr>
          </a:solid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2" name="文本框 1">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2039FF50-8D81-8646-9C72-B131A1FA7D6A}"/>
              </a:ext>
            </a:extLst>
          </p:cNvPr>
          <p:cNvSpPr txBox="1"/>
          <p:nvPr/>
        </p:nvSpPr>
        <p:spPr>
          <a:xfrm>
            <a:off x="1680434" y="1035495"/>
            <a:ext cx="1573406" cy="400110"/>
          </a:xfrm>
          <a:prstGeom prst="rect">
            <a:avLst/>
          </a:prstGeom>
          <a:noFill/>
        </p:spPr>
        <p:txBody>
          <a:bodyPr wrap="square" rtlCol="0">
            <a:spAutoFit/>
          </a:bodyPr>
          <a:lstStyle/>
          <a:p>
            <a:r>
              <a:rPr lang="zh-CN" altLang="en-US" sz="2000" b="1"/>
              <a:t>重章复沓</a:t>
            </a:r>
            <a:endParaRPr kumimoji="1" lang="zh-CN" altLang="en-US" sz="2400" b="1"/>
          </a:p>
        </p:txBody>
      </p:sp>
    </p:spTree>
    <p:extLst>
      <p:ext uri="{BB962C8B-B14F-4D97-AF65-F5344CB8AC3E}">
        <p14:creationId xmlns:p14="http://schemas.microsoft.com/office/powerpoint/2010/main" xmlns:p159="http://schemas.microsoft.com/office/powerpoint/2015/09/main" xmlns:p15="http://schemas.microsoft.com/office/powerpoint/2012/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val="1469616752"/>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 name="文本框 11"/>
          <p:cNvSpPr txBox="1"/>
          <p:nvPr/>
        </p:nvSpPr>
        <p:spPr>
          <a:xfrm>
            <a:off x="422675" y="608585"/>
            <a:ext cx="6512515" cy="5577874"/>
          </a:xfrm>
          <a:prstGeom prst="rect">
            <a:avLst/>
          </a:prstGeom>
          <a:noFill/>
        </p:spPr>
        <p:txBody>
          <a:bodyPr wrap="square" rtlCol="0">
            <a:spAutoFit/>
          </a:bodyPr>
          <a:lstStyle/>
          <a:p>
            <a:pPr>
              <a:lnSpc>
                <a:spcPct val="150000"/>
              </a:lnSpc>
            </a:pPr>
            <a:r>
              <a:rPr lang="en-US" altLang="zh-CN" sz="2000">
                <a:latin typeface="Microsoft YaHei" panose="020B0503020204020204" pitchFamily="34" charset="-122"/>
                <a:ea typeface="Microsoft YaHei" panose="020B0503020204020204" pitchFamily="34" charset="-122"/>
              </a:rPr>
              <a:t>【</a:t>
            </a:r>
            <a:r>
              <a:rPr lang="zh-CN" altLang="en-US" sz="2000">
                <a:latin typeface="Microsoft YaHei" panose="020B0503020204020204" pitchFamily="34" charset="-122"/>
                <a:ea typeface="Microsoft YaHei" panose="020B0503020204020204" pitchFamily="34" charset="-122"/>
              </a:rPr>
              <a:t>迁移运用</a:t>
            </a:r>
            <a:r>
              <a:rPr lang="en-US" altLang="zh-CN" sz="2000">
                <a:latin typeface="Microsoft YaHei" panose="020B0503020204020204" pitchFamily="34" charset="-122"/>
                <a:ea typeface="Microsoft YaHei" panose="020B0503020204020204" pitchFamily="34" charset="-122"/>
              </a:rPr>
              <a:t>】</a:t>
            </a:r>
          </a:p>
          <a:p>
            <a:pPr>
              <a:lnSpc>
                <a:spcPct val="150000"/>
              </a:lnSpc>
            </a:pPr>
            <a:r>
              <a:rPr lang="zh-CN" altLang="en-US" sz="2000">
                <a:latin typeface="Microsoft YaHei" panose="020B0503020204020204" pitchFamily="34" charset="-122"/>
                <a:ea typeface="Microsoft YaHei" panose="020B0503020204020204" pitchFamily="34" charset="-122"/>
              </a:rPr>
              <a:t>请你运用反复的手法，描摹一种事物。</a:t>
            </a:r>
            <a:r>
              <a:rPr lang="en-US" altLang="zh-CN" sz="2000">
                <a:latin typeface="Microsoft YaHei" panose="020B0503020204020204" pitchFamily="34" charset="-122"/>
                <a:ea typeface="Microsoft YaHei" panose="020B0503020204020204" pitchFamily="34" charset="-122"/>
              </a:rPr>
              <a:t>150</a:t>
            </a:r>
            <a:r>
              <a:rPr lang="zh-CN" altLang="en-US" sz="2000">
                <a:latin typeface="Microsoft YaHei" panose="020B0503020204020204" pitchFamily="34" charset="-122"/>
                <a:ea typeface="Microsoft YaHei" panose="020B0503020204020204" pitchFamily="34" charset="-122"/>
              </a:rPr>
              <a:t>字左右。</a:t>
            </a:r>
          </a:p>
          <a:p>
            <a:pPr>
              <a:lnSpc>
                <a:spcPct val="150000"/>
              </a:lnSpc>
            </a:pPr>
            <a:r>
              <a:rPr lang="zh-CN" altLang="en-US" sz="2000">
                <a:solidFill>
                  <a:srgbClr val="C00000"/>
                </a:solidFill>
                <a:latin typeface="Microsoft YaHei" panose="020B0503020204020204" pitchFamily="34" charset="-122"/>
                <a:ea typeface="Microsoft YaHei" panose="020B0503020204020204" pitchFamily="34" charset="-122"/>
              </a:rPr>
              <a:t>明确                           我是一只蜜蜂，</a:t>
            </a:r>
          </a:p>
          <a:p>
            <a:pPr>
              <a:lnSpc>
                <a:spcPct val="150000"/>
              </a:lnSpc>
            </a:pPr>
            <a:r>
              <a:rPr lang="zh-CN" altLang="en-US" sz="2000">
                <a:solidFill>
                  <a:srgbClr val="C00000"/>
                </a:solidFill>
                <a:latin typeface="Microsoft YaHei" panose="020B0503020204020204" pitchFamily="34" charset="-122"/>
                <a:ea typeface="Microsoft YaHei" panose="020B0503020204020204" pitchFamily="34" charset="-122"/>
              </a:rPr>
              <a:t>在知识的海洋中采蜜</a:t>
            </a:r>
            <a:r>
              <a:rPr lang="en-US" altLang="zh-CN" sz="2000">
                <a:solidFill>
                  <a:srgbClr val="C00000"/>
                </a:solidFill>
                <a:latin typeface="Microsoft YaHei" panose="020B0503020204020204" pitchFamily="34" charset="-122"/>
                <a:ea typeface="Microsoft YaHei" panose="020B0503020204020204" pitchFamily="34" charset="-122"/>
              </a:rPr>
              <a:t>——</a:t>
            </a:r>
          </a:p>
          <a:p>
            <a:pPr>
              <a:lnSpc>
                <a:spcPct val="150000"/>
              </a:lnSpc>
            </a:pPr>
            <a:r>
              <a:rPr lang="zh-CN" altLang="en-US" sz="2000">
                <a:solidFill>
                  <a:srgbClr val="C00000"/>
                </a:solidFill>
                <a:latin typeface="Microsoft YaHei" panose="020B0503020204020204" pitchFamily="34" charset="-122"/>
                <a:ea typeface="Microsoft YaHei" panose="020B0503020204020204" pitchFamily="34" charset="-122"/>
              </a:rPr>
              <a:t>色彩斑斓的花朵，金灿灿的花粉</a:t>
            </a:r>
          </a:p>
          <a:p>
            <a:pPr>
              <a:lnSpc>
                <a:spcPct val="150000"/>
              </a:lnSpc>
            </a:pPr>
            <a:r>
              <a:rPr lang="zh-CN" altLang="en-US" sz="2000">
                <a:solidFill>
                  <a:srgbClr val="C00000"/>
                </a:solidFill>
                <a:latin typeface="Microsoft YaHei" panose="020B0503020204020204" pitchFamily="34" charset="-122"/>
                <a:ea typeface="Microsoft YaHei" panose="020B0503020204020204" pitchFamily="34" charset="-122"/>
              </a:rPr>
              <a:t>吮吸着太阳与宇宙的光辉，</a:t>
            </a:r>
          </a:p>
          <a:p>
            <a:pPr>
              <a:lnSpc>
                <a:spcPct val="150000"/>
              </a:lnSpc>
            </a:pPr>
            <a:r>
              <a:rPr lang="zh-CN" altLang="en-US" sz="2000">
                <a:solidFill>
                  <a:srgbClr val="C00000"/>
                </a:solidFill>
                <a:latin typeface="Microsoft YaHei" panose="020B0503020204020204" pitchFamily="34" charset="-122"/>
                <a:ea typeface="Microsoft YaHei" panose="020B0503020204020204" pitchFamily="34" charset="-122"/>
              </a:rPr>
              <a:t>我，在寻求！</a:t>
            </a:r>
          </a:p>
          <a:p>
            <a:pPr>
              <a:lnSpc>
                <a:spcPct val="150000"/>
              </a:lnSpc>
            </a:pPr>
            <a:r>
              <a:rPr lang="zh-CN" altLang="en-US" sz="2000">
                <a:solidFill>
                  <a:srgbClr val="C00000"/>
                </a:solidFill>
                <a:latin typeface="Microsoft YaHei" panose="020B0503020204020204" pitchFamily="34" charset="-122"/>
                <a:ea typeface="Microsoft YaHei" panose="020B0503020204020204" pitchFamily="34" charset="-122"/>
              </a:rPr>
              <a:t>我是一只蜜蜂，</a:t>
            </a:r>
          </a:p>
          <a:p>
            <a:pPr>
              <a:lnSpc>
                <a:spcPct val="150000"/>
              </a:lnSpc>
            </a:pPr>
            <a:r>
              <a:rPr lang="zh-CN" altLang="en-US" sz="2000">
                <a:solidFill>
                  <a:srgbClr val="C00000"/>
                </a:solidFill>
                <a:latin typeface="Microsoft YaHei" panose="020B0503020204020204" pitchFamily="34" charset="-122"/>
                <a:ea typeface="Microsoft YaHei" panose="020B0503020204020204" pitchFamily="34" charset="-122"/>
              </a:rPr>
              <a:t>在岁月的里程上储蜜</a:t>
            </a:r>
            <a:r>
              <a:rPr lang="en-US" altLang="zh-CN" sz="2000">
                <a:solidFill>
                  <a:srgbClr val="C00000"/>
                </a:solidFill>
                <a:latin typeface="Microsoft YaHei" panose="020B0503020204020204" pitchFamily="34" charset="-122"/>
                <a:ea typeface="Microsoft YaHei" panose="020B0503020204020204" pitchFamily="34" charset="-122"/>
              </a:rPr>
              <a:t>——</a:t>
            </a:r>
          </a:p>
          <a:p>
            <a:pPr>
              <a:lnSpc>
                <a:spcPct val="150000"/>
              </a:lnSpc>
            </a:pPr>
            <a:r>
              <a:rPr lang="zh-CN" altLang="en-US" sz="2000">
                <a:solidFill>
                  <a:srgbClr val="C00000"/>
                </a:solidFill>
                <a:latin typeface="Microsoft YaHei" panose="020B0503020204020204" pitchFamily="34" charset="-122"/>
                <a:ea typeface="Microsoft YaHei" panose="020B0503020204020204" pitchFamily="34" charset="-122"/>
              </a:rPr>
              <a:t>忙碌的身影，优美的舞步。</a:t>
            </a:r>
          </a:p>
          <a:p>
            <a:pPr>
              <a:lnSpc>
                <a:spcPct val="150000"/>
              </a:lnSpc>
            </a:pPr>
            <a:r>
              <a:rPr lang="zh-CN" altLang="en-US" sz="2000">
                <a:solidFill>
                  <a:srgbClr val="C00000"/>
                </a:solidFill>
                <a:latin typeface="Microsoft YaHei" panose="020B0503020204020204" pitchFamily="34" charset="-122"/>
                <a:ea typeface="Microsoft YaHei" panose="020B0503020204020204" pitchFamily="34" charset="-122"/>
              </a:rPr>
              <a:t>感激着春天与大地的恩赐，</a:t>
            </a:r>
          </a:p>
          <a:p>
            <a:pPr>
              <a:lnSpc>
                <a:spcPct val="150000"/>
              </a:lnSpc>
            </a:pPr>
            <a:endParaRPr lang="zh-CN" altLang="en-US" sz="2000">
              <a:latin typeface="Microsoft YaHei" panose="020B0503020204020204" pitchFamily="34" charset="-122"/>
              <a:ea typeface="Microsoft YaHei" panose="020B0503020204020204" pitchFamily="34" charset="-122"/>
            </a:endParaRPr>
          </a:p>
        </p:txBody>
      </p:sp>
      <p:sp>
        <p:nvSpPr>
          <p:cNvPr id="14" name="矩形 13">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1583E858-858B-B44E-85D1-0714BFD1CCB3}"/>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4" name="文本框 3">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B07209B3-66A7-8E48-A575-2E70E5BD8B3B}"/>
              </a:ext>
            </a:extLst>
          </p:cNvPr>
          <p:cNvSpPr txBox="1"/>
          <p:nvPr/>
        </p:nvSpPr>
        <p:spPr>
          <a:xfrm>
            <a:off x="6080166" y="1996018"/>
            <a:ext cx="6512515" cy="3731214"/>
          </a:xfrm>
          <a:prstGeom prst="rect">
            <a:avLst/>
          </a:prstGeom>
          <a:noFill/>
        </p:spPr>
        <p:txBody>
          <a:bodyPr wrap="square" rtlCol="0">
            <a:spAutoFit/>
          </a:bodyPr>
          <a:lstStyle/>
          <a:p>
            <a:pPr>
              <a:lnSpc>
                <a:spcPct val="150000"/>
              </a:lnSpc>
            </a:pPr>
            <a:r>
              <a:rPr lang="zh-CN" altLang="en-US" sz="2000">
                <a:solidFill>
                  <a:srgbClr val="C00000"/>
                </a:solidFill>
                <a:latin typeface="Microsoft YaHei" panose="020B0503020204020204" pitchFamily="34" charset="-122"/>
                <a:ea typeface="Microsoft YaHei" panose="020B0503020204020204" pitchFamily="34" charset="-122"/>
              </a:rPr>
              <a:t>我，在成长！</a:t>
            </a:r>
          </a:p>
          <a:p>
            <a:pPr>
              <a:lnSpc>
                <a:spcPct val="150000"/>
              </a:lnSpc>
            </a:pPr>
            <a:r>
              <a:rPr lang="zh-CN" altLang="en-US" sz="2000">
                <a:solidFill>
                  <a:srgbClr val="C00000"/>
                </a:solidFill>
                <a:latin typeface="Microsoft YaHei" panose="020B0503020204020204" pitchFamily="34" charset="-122"/>
                <a:ea typeface="Microsoft YaHei" panose="020B0503020204020204" pitchFamily="34" charset="-122"/>
              </a:rPr>
              <a:t>我是一只蜜蜂，</a:t>
            </a:r>
          </a:p>
          <a:p>
            <a:pPr>
              <a:lnSpc>
                <a:spcPct val="150000"/>
              </a:lnSpc>
            </a:pPr>
            <a:r>
              <a:rPr lang="zh-CN" altLang="en-US" sz="2000">
                <a:solidFill>
                  <a:srgbClr val="C00000"/>
                </a:solidFill>
                <a:latin typeface="Microsoft YaHei" panose="020B0503020204020204" pitchFamily="34" charset="-122"/>
                <a:ea typeface="Microsoft YaHei" panose="020B0503020204020204" pitchFamily="34" charset="-122"/>
              </a:rPr>
              <a:t>在生活的蜂房里酿蜜</a:t>
            </a:r>
            <a:r>
              <a:rPr lang="en-US" altLang="zh-CN" sz="2000">
                <a:solidFill>
                  <a:srgbClr val="C00000"/>
                </a:solidFill>
                <a:latin typeface="Microsoft YaHei" panose="020B0503020204020204" pitchFamily="34" charset="-122"/>
                <a:ea typeface="Microsoft YaHei" panose="020B0503020204020204" pitchFamily="34" charset="-122"/>
              </a:rPr>
              <a:t>——</a:t>
            </a:r>
          </a:p>
          <a:p>
            <a:pPr>
              <a:lnSpc>
                <a:spcPct val="150000"/>
              </a:lnSpc>
            </a:pPr>
            <a:r>
              <a:rPr lang="zh-CN" altLang="en-US" sz="2000">
                <a:solidFill>
                  <a:srgbClr val="C00000"/>
                </a:solidFill>
                <a:latin typeface="Microsoft YaHei" panose="020B0503020204020204" pitchFamily="34" charset="-122"/>
                <a:ea typeface="Microsoft YaHei" panose="020B0503020204020204" pitchFamily="34" charset="-122"/>
              </a:rPr>
              <a:t>甜蜜的液汁，活力的源泉。</a:t>
            </a:r>
          </a:p>
          <a:p>
            <a:pPr>
              <a:lnSpc>
                <a:spcPct val="150000"/>
              </a:lnSpc>
            </a:pPr>
            <a:r>
              <a:rPr lang="zh-CN" altLang="en-US" sz="2000">
                <a:solidFill>
                  <a:srgbClr val="C00000"/>
                </a:solidFill>
                <a:latin typeface="Microsoft YaHei" panose="020B0503020204020204" pitchFamily="34" charset="-122"/>
                <a:ea typeface="Microsoft YaHei" panose="020B0503020204020204" pitchFamily="34" charset="-122"/>
              </a:rPr>
              <a:t>来自大地的，将回报给大地。</a:t>
            </a:r>
          </a:p>
          <a:p>
            <a:pPr>
              <a:lnSpc>
                <a:spcPct val="150000"/>
              </a:lnSpc>
            </a:pPr>
            <a:r>
              <a:rPr lang="zh-CN" altLang="en-US" sz="2000">
                <a:solidFill>
                  <a:srgbClr val="C00000"/>
                </a:solidFill>
                <a:latin typeface="Microsoft YaHei" panose="020B0503020204020204" pitchFamily="34" charset="-122"/>
                <a:ea typeface="Microsoft YaHei" panose="020B0503020204020204" pitchFamily="34" charset="-122"/>
              </a:rPr>
              <a:t>我，在欣慰！</a:t>
            </a:r>
          </a:p>
          <a:p>
            <a:pPr>
              <a:lnSpc>
                <a:spcPct val="150000"/>
              </a:lnSpc>
            </a:pPr>
            <a:r>
              <a:rPr lang="zh-CN" altLang="en-US" sz="2000">
                <a:solidFill>
                  <a:srgbClr val="C00000"/>
                </a:solidFill>
                <a:latin typeface="Microsoft YaHei" panose="020B0503020204020204" pitchFamily="34" charset="-122"/>
                <a:ea typeface="Microsoft YaHei" panose="020B0503020204020204" pitchFamily="34" charset="-122"/>
              </a:rPr>
              <a:t>我是一只蜜蜂，</a:t>
            </a:r>
          </a:p>
          <a:p>
            <a:pPr>
              <a:lnSpc>
                <a:spcPct val="150000"/>
              </a:lnSpc>
            </a:pPr>
            <a:r>
              <a:rPr lang="zh-CN" altLang="en-US" sz="2000">
                <a:solidFill>
                  <a:srgbClr val="C00000"/>
                </a:solidFill>
                <a:latin typeface="Microsoft YaHei" panose="020B0503020204020204" pitchFamily="34" charset="-122"/>
                <a:ea typeface="Microsoft YaHei" panose="020B0503020204020204" pitchFamily="34" charset="-122"/>
              </a:rPr>
              <a:t>我愿做一只平凡朴实的蜜蜂！</a:t>
            </a:r>
          </a:p>
        </p:txBody>
      </p:sp>
    </p:spTree>
    <p:extLst>
      <p:ext uri="{BB962C8B-B14F-4D97-AF65-F5344CB8AC3E}">
        <p14:creationId xmlns:p14="http://schemas.microsoft.com/office/powerpoint/2010/main" xmlns:p159="http://schemas.microsoft.com/office/powerpoint/2015/09/main" xmlns:p15="http://schemas.microsoft.com/office/powerpoint/2012/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val="1871130944"/>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12">
                                            <p:txEl>
                                              <p:pRg st="2" end="2"/>
                                            </p:txEl>
                                          </p:spTgt>
                                        </p:tgtEl>
                                        <p:attrNameLst>
                                          <p:attrName>style.visibility</p:attrName>
                                        </p:attrNameLst>
                                      </p:cBhvr>
                                      <p:to>
                                        <p:strVal val="visible"/>
                                      </p:to>
                                    </p:set>
                                    <p:animEffect transition="in" filter="dissolve">
                                      <p:cBhvr>
                                        <p:cTn id="14" dur="500"/>
                                        <p:tgtEl>
                                          <p:spTgt spid="12">
                                            <p:txEl>
                                              <p:pRg st="2" end="2"/>
                                            </p:txEl>
                                          </p:spTgt>
                                        </p:tgtEl>
                                      </p:cBhvr>
                                    </p:animEffect>
                                  </p:childTnLst>
                                </p:cTn>
                              </p:par>
                              <p:par>
                                <p:cTn id="15" presetID="9" presetClass="entr" presetSubtype="0" fill="hold" nodeType="withEffect">
                                  <p:stCondLst>
                                    <p:cond delay="0"/>
                                  </p:stCondLst>
                                  <p:childTnLst>
                                    <p:set>
                                      <p:cBhvr>
                                        <p:cTn id="16" dur="1" fill="hold">
                                          <p:stCondLst>
                                            <p:cond delay="0"/>
                                          </p:stCondLst>
                                        </p:cTn>
                                        <p:tgtEl>
                                          <p:spTgt spid="12">
                                            <p:txEl>
                                              <p:pRg st="3" end="3"/>
                                            </p:txEl>
                                          </p:spTgt>
                                        </p:tgtEl>
                                        <p:attrNameLst>
                                          <p:attrName>style.visibility</p:attrName>
                                        </p:attrNameLst>
                                      </p:cBhvr>
                                      <p:to>
                                        <p:strVal val="visible"/>
                                      </p:to>
                                    </p:set>
                                    <p:animEffect transition="in" filter="dissolve">
                                      <p:cBhvr>
                                        <p:cTn id="17" dur="500"/>
                                        <p:tgtEl>
                                          <p:spTgt spid="12">
                                            <p:txEl>
                                              <p:pRg st="3" end="3"/>
                                            </p:txEl>
                                          </p:spTgt>
                                        </p:tgtEl>
                                      </p:cBhvr>
                                    </p:animEffect>
                                  </p:childTnLst>
                                </p:cTn>
                              </p:par>
                              <p:par>
                                <p:cTn id="18" presetID="9" presetClass="entr" presetSubtype="0" fill="hold" nodeType="withEffect">
                                  <p:stCondLst>
                                    <p:cond delay="0"/>
                                  </p:stCondLst>
                                  <p:childTnLst>
                                    <p:set>
                                      <p:cBhvr>
                                        <p:cTn id="19" dur="1" fill="hold">
                                          <p:stCondLst>
                                            <p:cond delay="0"/>
                                          </p:stCondLst>
                                        </p:cTn>
                                        <p:tgtEl>
                                          <p:spTgt spid="12">
                                            <p:txEl>
                                              <p:pRg st="4" end="4"/>
                                            </p:txEl>
                                          </p:spTgt>
                                        </p:tgtEl>
                                        <p:attrNameLst>
                                          <p:attrName>style.visibility</p:attrName>
                                        </p:attrNameLst>
                                      </p:cBhvr>
                                      <p:to>
                                        <p:strVal val="visible"/>
                                      </p:to>
                                    </p:set>
                                    <p:animEffect transition="in" filter="dissolve">
                                      <p:cBhvr>
                                        <p:cTn id="20" dur="500"/>
                                        <p:tgtEl>
                                          <p:spTgt spid="12">
                                            <p:txEl>
                                              <p:pRg st="4" end="4"/>
                                            </p:txEl>
                                          </p:spTgt>
                                        </p:tgtEl>
                                      </p:cBhvr>
                                    </p:animEffect>
                                  </p:childTnLst>
                                </p:cTn>
                              </p:par>
                              <p:par>
                                <p:cTn id="21" presetID="9" presetClass="entr" presetSubtype="0" fill="hold" nodeType="withEffect">
                                  <p:stCondLst>
                                    <p:cond delay="0"/>
                                  </p:stCondLst>
                                  <p:childTnLst>
                                    <p:set>
                                      <p:cBhvr>
                                        <p:cTn id="22" dur="1" fill="hold">
                                          <p:stCondLst>
                                            <p:cond delay="0"/>
                                          </p:stCondLst>
                                        </p:cTn>
                                        <p:tgtEl>
                                          <p:spTgt spid="12">
                                            <p:txEl>
                                              <p:pRg st="5" end="5"/>
                                            </p:txEl>
                                          </p:spTgt>
                                        </p:tgtEl>
                                        <p:attrNameLst>
                                          <p:attrName>style.visibility</p:attrName>
                                        </p:attrNameLst>
                                      </p:cBhvr>
                                      <p:to>
                                        <p:strVal val="visible"/>
                                      </p:to>
                                    </p:set>
                                    <p:animEffect transition="in" filter="dissolve">
                                      <p:cBhvr>
                                        <p:cTn id="23" dur="500"/>
                                        <p:tgtEl>
                                          <p:spTgt spid="12">
                                            <p:txEl>
                                              <p:pRg st="5" end="5"/>
                                            </p:txEl>
                                          </p:spTgt>
                                        </p:tgtEl>
                                      </p:cBhvr>
                                    </p:animEffect>
                                  </p:childTnLst>
                                </p:cTn>
                              </p:par>
                              <p:par>
                                <p:cTn id="24" presetID="9" presetClass="entr" presetSubtype="0" fill="hold" nodeType="withEffect">
                                  <p:stCondLst>
                                    <p:cond delay="0"/>
                                  </p:stCondLst>
                                  <p:childTnLst>
                                    <p:set>
                                      <p:cBhvr>
                                        <p:cTn id="25" dur="1" fill="hold">
                                          <p:stCondLst>
                                            <p:cond delay="0"/>
                                          </p:stCondLst>
                                        </p:cTn>
                                        <p:tgtEl>
                                          <p:spTgt spid="12">
                                            <p:txEl>
                                              <p:pRg st="6" end="6"/>
                                            </p:txEl>
                                          </p:spTgt>
                                        </p:tgtEl>
                                        <p:attrNameLst>
                                          <p:attrName>style.visibility</p:attrName>
                                        </p:attrNameLst>
                                      </p:cBhvr>
                                      <p:to>
                                        <p:strVal val="visible"/>
                                      </p:to>
                                    </p:set>
                                    <p:animEffect transition="in" filter="dissolve">
                                      <p:cBhvr>
                                        <p:cTn id="26" dur="500"/>
                                        <p:tgtEl>
                                          <p:spTgt spid="12">
                                            <p:txEl>
                                              <p:pRg st="6" end="6"/>
                                            </p:txEl>
                                          </p:spTgt>
                                        </p:tgtEl>
                                      </p:cBhvr>
                                    </p:animEffect>
                                  </p:childTnLst>
                                </p:cTn>
                              </p:par>
                              <p:par>
                                <p:cTn id="27" presetID="9" presetClass="entr" presetSubtype="0" fill="hold" nodeType="withEffect">
                                  <p:stCondLst>
                                    <p:cond delay="0"/>
                                  </p:stCondLst>
                                  <p:childTnLst>
                                    <p:set>
                                      <p:cBhvr>
                                        <p:cTn id="28" dur="1" fill="hold">
                                          <p:stCondLst>
                                            <p:cond delay="0"/>
                                          </p:stCondLst>
                                        </p:cTn>
                                        <p:tgtEl>
                                          <p:spTgt spid="12">
                                            <p:txEl>
                                              <p:pRg st="7" end="7"/>
                                            </p:txEl>
                                          </p:spTgt>
                                        </p:tgtEl>
                                        <p:attrNameLst>
                                          <p:attrName>style.visibility</p:attrName>
                                        </p:attrNameLst>
                                      </p:cBhvr>
                                      <p:to>
                                        <p:strVal val="visible"/>
                                      </p:to>
                                    </p:set>
                                    <p:animEffect transition="in" filter="dissolve">
                                      <p:cBhvr>
                                        <p:cTn id="29" dur="500"/>
                                        <p:tgtEl>
                                          <p:spTgt spid="12">
                                            <p:txEl>
                                              <p:pRg st="7" end="7"/>
                                            </p:txEl>
                                          </p:spTgt>
                                        </p:tgtEl>
                                      </p:cBhvr>
                                    </p:animEffect>
                                  </p:childTnLst>
                                </p:cTn>
                              </p:par>
                              <p:par>
                                <p:cTn id="30" presetID="9" presetClass="entr" presetSubtype="0" fill="hold" nodeType="withEffect">
                                  <p:stCondLst>
                                    <p:cond delay="0"/>
                                  </p:stCondLst>
                                  <p:childTnLst>
                                    <p:set>
                                      <p:cBhvr>
                                        <p:cTn id="31" dur="1" fill="hold">
                                          <p:stCondLst>
                                            <p:cond delay="0"/>
                                          </p:stCondLst>
                                        </p:cTn>
                                        <p:tgtEl>
                                          <p:spTgt spid="12">
                                            <p:txEl>
                                              <p:pRg st="8" end="8"/>
                                            </p:txEl>
                                          </p:spTgt>
                                        </p:tgtEl>
                                        <p:attrNameLst>
                                          <p:attrName>style.visibility</p:attrName>
                                        </p:attrNameLst>
                                      </p:cBhvr>
                                      <p:to>
                                        <p:strVal val="visible"/>
                                      </p:to>
                                    </p:set>
                                    <p:animEffect transition="in" filter="dissolve">
                                      <p:cBhvr>
                                        <p:cTn id="32" dur="500"/>
                                        <p:tgtEl>
                                          <p:spTgt spid="12">
                                            <p:txEl>
                                              <p:pRg st="8" end="8"/>
                                            </p:txEl>
                                          </p:spTgt>
                                        </p:tgtEl>
                                      </p:cBhvr>
                                    </p:animEffect>
                                  </p:childTnLst>
                                </p:cTn>
                              </p:par>
                              <p:par>
                                <p:cTn id="33" presetID="9" presetClass="entr" presetSubtype="0" fill="hold" nodeType="withEffect">
                                  <p:stCondLst>
                                    <p:cond delay="0"/>
                                  </p:stCondLst>
                                  <p:childTnLst>
                                    <p:set>
                                      <p:cBhvr>
                                        <p:cTn id="34" dur="1" fill="hold">
                                          <p:stCondLst>
                                            <p:cond delay="0"/>
                                          </p:stCondLst>
                                        </p:cTn>
                                        <p:tgtEl>
                                          <p:spTgt spid="12">
                                            <p:txEl>
                                              <p:pRg st="9" end="9"/>
                                            </p:txEl>
                                          </p:spTgt>
                                        </p:tgtEl>
                                        <p:attrNameLst>
                                          <p:attrName>style.visibility</p:attrName>
                                        </p:attrNameLst>
                                      </p:cBhvr>
                                      <p:to>
                                        <p:strVal val="visible"/>
                                      </p:to>
                                    </p:set>
                                    <p:animEffect transition="in" filter="dissolve">
                                      <p:cBhvr>
                                        <p:cTn id="35" dur="500"/>
                                        <p:tgtEl>
                                          <p:spTgt spid="12">
                                            <p:txEl>
                                              <p:pRg st="9" end="9"/>
                                            </p:txEl>
                                          </p:spTgt>
                                        </p:tgtEl>
                                      </p:cBhvr>
                                    </p:animEffect>
                                  </p:childTnLst>
                                </p:cTn>
                              </p:par>
                              <p:par>
                                <p:cTn id="36" presetID="9" presetClass="entr" presetSubtype="0" fill="hold" nodeType="withEffect">
                                  <p:stCondLst>
                                    <p:cond delay="0"/>
                                  </p:stCondLst>
                                  <p:childTnLst>
                                    <p:set>
                                      <p:cBhvr>
                                        <p:cTn id="37" dur="1" fill="hold">
                                          <p:stCondLst>
                                            <p:cond delay="0"/>
                                          </p:stCondLst>
                                        </p:cTn>
                                        <p:tgtEl>
                                          <p:spTgt spid="12">
                                            <p:txEl>
                                              <p:pRg st="10" end="10"/>
                                            </p:txEl>
                                          </p:spTgt>
                                        </p:tgtEl>
                                        <p:attrNameLst>
                                          <p:attrName>style.visibility</p:attrName>
                                        </p:attrNameLst>
                                      </p:cBhvr>
                                      <p:to>
                                        <p:strVal val="visible"/>
                                      </p:to>
                                    </p:set>
                                    <p:animEffect transition="in" filter="dissolve">
                                      <p:cBhvr>
                                        <p:cTn id="38" dur="500"/>
                                        <p:tgtEl>
                                          <p:spTgt spid="12">
                                            <p:txEl>
                                              <p:pRg st="10" end="10"/>
                                            </p:txEl>
                                          </p:spTgt>
                                        </p:tgtEl>
                                      </p:cBhvr>
                                    </p:animEffect>
                                  </p:childTnLst>
                                </p:cTn>
                              </p:par>
                            </p:childTnLst>
                          </p:cTn>
                        </p:par>
                      </p:childTnLst>
                    </p:cTn>
                  </p:par>
                  <p:par>
                    <p:cTn id="39" fill="hold" nodeType="clickPar">
                      <p:stCondLst>
                        <p:cond delay="indefinite"/>
                        <p:cond evt="onBegin" delay="0">
                          <p:tn val="38"/>
                        </p:cond>
                      </p:stCondLst>
                      <p:childTnLst>
                        <p:par>
                          <p:cTn id="40" fill="hold" nodeType="afterGroup">
                            <p:stCondLst>
                              <p:cond delay="0"/>
                            </p:stCondLst>
                            <p:childTnLst>
                              <p:par>
                                <p:cTn id="41" presetID="9" presetClass="entr" presetSubtype="0" fill="hold" grpId="1" nodeType="clickEffect">
                                  <p:stCondLst>
                                    <p:cond delay="0"/>
                                  </p:stCondLst>
                                  <p:childTnLst>
                                    <p:set>
                                      <p:cBhvr>
                                        <p:cTn id="42" dur="1" fill="hold">
                                          <p:stCondLst>
                                            <p:cond delay="0"/>
                                          </p:stCondLst>
                                        </p:cTn>
                                        <p:tgtEl>
                                          <p:spTgt spid="4"/>
                                        </p:tgtEl>
                                        <p:attrNameLst>
                                          <p:attrName>style.visibility</p:attrName>
                                        </p:attrNameLst>
                                      </p:cBhvr>
                                      <p:to>
                                        <p:strVal val="visible"/>
                                      </p:to>
                                    </p:set>
                                    <p:animEffect transition="in" filter="dissolve">
                                      <p:cBhvr>
                                        <p:cTn id="4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4" grpId="1"/>
    </p:bldLst>
  </p:timing>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 name="文本框 11"/>
          <p:cNvSpPr txBox="1"/>
          <p:nvPr/>
        </p:nvSpPr>
        <p:spPr>
          <a:xfrm>
            <a:off x="517310" y="1034351"/>
            <a:ext cx="11125711" cy="5262979"/>
          </a:xfrm>
          <a:prstGeom prst="rect">
            <a:avLst/>
          </a:prstGeom>
          <a:noFill/>
        </p:spPr>
        <p:txBody>
          <a:bodyPr wrap="square" rtlCol="0">
            <a:spAutoFit/>
          </a:bodyPr>
          <a:lstStyle/>
          <a:p>
            <a:pPr algn="ctr" fontAlgn="ctr">
              <a:lnSpc>
                <a:spcPct val="150000"/>
              </a:lnSpc>
            </a:pPr>
            <a:r>
              <a:rPr lang="zh-CN" altLang="en-US" sz="1600">
                <a:latin typeface="Microsoft YaHei" panose="020B0503020204020204" pitchFamily="34" charset="-122"/>
                <a:ea typeface="Microsoft YaHei" panose="020B0503020204020204" pitchFamily="34" charset="-122"/>
              </a:rPr>
              <a:t>歌德之勺</a:t>
            </a:r>
          </a:p>
          <a:p>
            <a:pPr algn="ctr" fontAlgn="ctr">
              <a:lnSpc>
                <a:spcPct val="150000"/>
              </a:lnSpc>
            </a:pPr>
            <a:r>
              <a:rPr lang="zh-CN" altLang="en-US" sz="1600">
                <a:latin typeface="Microsoft YaHei" panose="020B0503020204020204" pitchFamily="34" charset="-122"/>
                <a:ea typeface="Microsoft YaHei" panose="020B0503020204020204" pitchFamily="34" charset="-122"/>
              </a:rPr>
              <a:t>张炜</a:t>
            </a:r>
          </a:p>
          <a:p>
            <a:pPr fontAlgn="ctr">
              <a:lnSpc>
                <a:spcPct val="150000"/>
              </a:lnSpc>
            </a:pPr>
            <a:r>
              <a:rPr lang="zh-CN" altLang="en-US" sz="1600">
                <a:latin typeface="Microsoft YaHei" panose="020B0503020204020204" pitchFamily="34" charset="-122"/>
                <a:ea typeface="Microsoft YaHei" panose="020B0503020204020204" pitchFamily="34" charset="-122"/>
              </a:rPr>
              <a:t>      </a:t>
            </a:r>
            <a:r>
              <a:rPr lang="en-US" altLang="zh-CN" sz="1600">
                <a:latin typeface="Microsoft YaHei" panose="020B0503020204020204" pitchFamily="34" charset="-122"/>
                <a:ea typeface="Microsoft YaHei" panose="020B0503020204020204" pitchFamily="34" charset="-122"/>
              </a:rPr>
              <a:t>1987</a:t>
            </a:r>
            <a:r>
              <a:rPr lang="zh-CN" altLang="en-US" sz="1600">
                <a:latin typeface="Microsoft YaHei" panose="020B0503020204020204" pitchFamily="34" charset="-122"/>
                <a:ea typeface="Microsoft YaHei" panose="020B0503020204020204" pitchFamily="34" charset="-122"/>
              </a:rPr>
              <a:t>年，从北到南走了一趟德国。一天，我和朋友在法兰克福大街上闲走，突然想起了歌德。这儿有他最重要的故居啊。我和几个朋友立刻匆匆去寻。</a:t>
            </a:r>
          </a:p>
          <a:p>
            <a:pPr fontAlgn="ctr">
              <a:lnSpc>
                <a:spcPct val="150000"/>
              </a:lnSpc>
            </a:pPr>
            <a:r>
              <a:rPr lang="zh-CN" altLang="en-US" sz="1600">
                <a:latin typeface="Microsoft YaHei" panose="020B0503020204020204" pitchFamily="34" charset="-122"/>
                <a:ea typeface="Microsoft YaHei" panose="020B0503020204020204" pitchFamily="34" charset="-122"/>
              </a:rPr>
              <a:t>      这是一个奇特的人物。在文学的星云中，像他一样的文坛“恒星”大概不会太多。在中国，也只有屈原、李白等才能和他媲美。第一次读</a:t>
            </a:r>
            <a:r>
              <a:rPr lang="en-US" altLang="zh-CN" sz="1600">
                <a:latin typeface="Microsoft YaHei" panose="020B0503020204020204" pitchFamily="34" charset="-122"/>
                <a:ea typeface="Microsoft YaHei" panose="020B0503020204020204" pitchFamily="34" charset="-122"/>
              </a:rPr>
              <a:t>《</a:t>
            </a:r>
            <a:r>
              <a:rPr lang="zh-CN" altLang="en-US" sz="1600">
                <a:latin typeface="Microsoft YaHei" panose="020B0503020204020204" pitchFamily="34" charset="-122"/>
                <a:ea typeface="Microsoft YaHei" panose="020B0503020204020204" pitchFamily="34" charset="-122"/>
              </a:rPr>
              <a:t>少年维特之烦恼</a:t>
            </a:r>
            <a:r>
              <a:rPr lang="en-US" altLang="zh-CN" sz="1600">
                <a:latin typeface="Microsoft YaHei" panose="020B0503020204020204" pitchFamily="34" charset="-122"/>
                <a:ea typeface="Microsoft YaHei" panose="020B0503020204020204" pitchFamily="34" charset="-122"/>
              </a:rPr>
              <a:t>》</a:t>
            </a:r>
            <a:r>
              <a:rPr lang="zh-CN" altLang="en-US" sz="1600">
                <a:latin typeface="Microsoft YaHei" panose="020B0503020204020204" pitchFamily="34" charset="-122"/>
                <a:ea typeface="Microsoft YaHei" panose="020B0503020204020204" pitchFamily="34" charset="-122"/>
              </a:rPr>
              <a:t>，掰指计算作家当时的年龄，感受一个少年的全部热烈。那时觉得如此饱满的情感只会来自一种写实，而不需要什么神奇的技巧。现在看这种理解有一多半是对的。一件伟大的艺术品，究竟需要多少技巧？不知道。我们只知道它会是一位伟大的艺术家写的，它只要源于那样的一颗心灵。心灵的性质重于一切。</a:t>
            </a:r>
          </a:p>
          <a:p>
            <a:pPr fontAlgn="ctr">
              <a:lnSpc>
                <a:spcPct val="150000"/>
              </a:lnSpc>
            </a:pPr>
            <a:r>
              <a:rPr lang="zh-CN" altLang="en-US" sz="1600">
                <a:latin typeface="Microsoft YaHei" panose="020B0503020204020204" pitchFamily="34" charset="-122"/>
                <a:ea typeface="Microsoft YaHei" panose="020B0503020204020204" pitchFamily="34" charset="-122"/>
              </a:rPr>
              <a:t>      今天终于以另一种方式接近了你。今天来到了从小觉得神秘的这位艺术家生活过的实实在在的空间。多么不可思议，多么幸福。我们可以用手摸一下诗人出没的东西，小心翼翼。我们试图通过逝去的诗人遗留在器物的神秘，去接通那颗伟大的灵魂。</a:t>
            </a:r>
          </a:p>
          <a:p>
            <a:pPr fontAlgn="ctr">
              <a:lnSpc>
                <a:spcPct val="150000"/>
              </a:lnSpc>
            </a:pPr>
            <a:r>
              <a:rPr lang="zh-CN" altLang="en-US" sz="1600">
                <a:latin typeface="Microsoft YaHei" panose="020B0503020204020204" pitchFamily="34" charset="-122"/>
                <a:ea typeface="Microsoft YaHei" panose="020B0503020204020204" pitchFamily="34" charset="-122"/>
              </a:rPr>
              <a:t>      歌德故居是一幢三层楼房，当然很宽敞，很气派，与想象中的差不多。书房，卧室，客厅，最后又是厨房。我不知道为什么，对这个宽大的厨房特别这样注意起来，在那个阔大的铁锅跟前站了许久。记得锅上垂了一个巨型排气铁罩。所有炊事器具一律黝黑粗大，煎锅、铲子；特别是那把高悬在墙上的平底铜勺，简直把我吓了一跳。</a:t>
            </a:r>
          </a:p>
        </p:txBody>
      </p:sp>
      <p:sp>
        <p:nvSpPr>
          <p:cNvPr id="14" name="矩形 13">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1583E858-858B-B44E-85D1-0714BFD1CCB3}"/>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4" name="文本框 3">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7088F2C8-37DD-DE4A-BB9A-5D2245885B52}"/>
              </a:ext>
            </a:extLst>
          </p:cNvPr>
          <p:cNvSpPr txBox="1"/>
          <p:nvPr/>
        </p:nvSpPr>
        <p:spPr>
          <a:xfrm>
            <a:off x="398078" y="130629"/>
            <a:ext cx="1944290" cy="738664"/>
          </a:xfrm>
          <a:prstGeom prst="rect">
            <a:avLst/>
          </a:prstGeom>
          <a:noFill/>
        </p:spPr>
        <p:txBody>
          <a:bodyPr wrap="square" rtlCol="0">
            <a:spAutoFit/>
          </a:bodyPr>
          <a:lstStyle/>
          <a:p>
            <a:pPr fontAlgn="ctr">
              <a:lnSpc>
                <a:spcPct val="150000"/>
              </a:lnSpc>
            </a:pPr>
            <a:r>
              <a:rPr lang="zh-CN" altLang="en-US" sz="2800" b="1">
                <a:latin typeface="Microsoft YaHei" panose="020B0503020204020204" pitchFamily="34" charset="-122"/>
                <a:ea typeface="Microsoft YaHei" panose="020B0503020204020204" pitchFamily="34" charset="-122"/>
              </a:rPr>
              <a:t>拓展阅读</a:t>
            </a:r>
            <a:endParaRPr lang="en-US" altLang="zh-CN" sz="2800" b="1">
              <a:latin typeface="Microsoft YaHei" panose="020B0503020204020204" pitchFamily="34" charset="-122"/>
              <a:ea typeface="Microsoft YaHei" panose="020B0503020204020204" pitchFamily="34" charset="-122"/>
            </a:endParaRPr>
          </a:p>
        </p:txBody>
      </p:sp>
    </p:spTree>
    <p:extLst>
      <p:ext uri="{BB962C8B-B14F-4D97-AF65-F5344CB8AC3E}">
        <p14:creationId xmlns:p14="http://schemas.microsoft.com/office/powerpoint/2010/main" xmlns:p159="http://schemas.microsoft.com/office/powerpoint/2015/09/main" xmlns:p15="http://schemas.microsoft.com/office/powerpoint/2012/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val="1499251775"/>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
                                          </p:val>
                                        </p:tav>
                                        <p:tav tm="100000">
                                          <p:val>
                                            <p:strVal val="#ppt_x"/>
                                          </p:val>
                                        </p:tav>
                                      </p:tavLst>
                                    </p:anim>
                                    <p:anim calcmode="lin" valueType="num">
                                      <p:cBhvr>
                                        <p:cTn id="9" dur="500" fill="hold"/>
                                        <p:tgtEl>
                                          <p:spTgt spid="4"/>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fade">
                                      <p:cBhvr>
                                        <p:cTn id="13" dur="500"/>
                                        <p:tgtEl>
                                          <p:spTgt spid="12"/>
                                        </p:tgtEl>
                                      </p:cBhvr>
                                    </p:animEffect>
                                    <p:anim calcmode="lin" valueType="num">
                                      <p:cBhvr>
                                        <p:cTn id="14" dur="500" fill="hold"/>
                                        <p:tgtEl>
                                          <p:spTgt spid="12"/>
                                        </p:tgtEl>
                                        <p:attrNameLst>
                                          <p:attrName>ppt_x</p:attrName>
                                        </p:attrNameLst>
                                      </p:cBhvr>
                                      <p:tavLst>
                                        <p:tav tm="0">
                                          <p:val>
                                            <p:strVal val="#ppt_x"/>
                                          </p:val>
                                        </p:tav>
                                        <p:tav tm="100000">
                                          <p:val>
                                            <p:strVal val="#ppt_x"/>
                                          </p:val>
                                        </p:tav>
                                      </p:tavLst>
                                    </p:anim>
                                    <p:anim calcmode="lin" valueType="num">
                                      <p:cBhvr>
                                        <p:cTn id="15"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4" grpId="0"/>
    </p:bldLst>
  </p:timing>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 name="文本框 11"/>
          <p:cNvSpPr txBox="1"/>
          <p:nvPr/>
        </p:nvSpPr>
        <p:spPr>
          <a:xfrm>
            <a:off x="517310" y="1034351"/>
            <a:ext cx="11125711" cy="5262979"/>
          </a:xfrm>
          <a:prstGeom prst="rect">
            <a:avLst/>
          </a:prstGeom>
          <a:noFill/>
        </p:spPr>
        <p:txBody>
          <a:bodyPr wrap="square" rtlCol="0">
            <a:spAutoFit/>
          </a:bodyPr>
          <a:lstStyle/>
          <a:p>
            <a:pPr fontAlgn="ctr">
              <a:lnSpc>
                <a:spcPct val="150000"/>
              </a:lnSpc>
            </a:pPr>
            <a:r>
              <a:rPr lang="zh-CN" altLang="en-US" sz="1600">
                <a:latin typeface="Microsoft YaHei" panose="020B0503020204020204" pitchFamily="34" charset="-122"/>
                <a:ea typeface="Microsoft YaHei" panose="020B0503020204020204" pitchFamily="34" charset="-122"/>
              </a:rPr>
              <a:t>      我从来没有见过这么大一把炊勺。</a:t>
            </a:r>
          </a:p>
          <a:p>
            <a:pPr fontAlgn="ctr">
              <a:lnSpc>
                <a:spcPct val="150000"/>
              </a:lnSpc>
            </a:pPr>
            <a:r>
              <a:rPr lang="zh-CN" altLang="en-US" sz="1600">
                <a:latin typeface="Microsoft YaHei" panose="020B0503020204020204" pitchFamily="34" charset="-122"/>
                <a:ea typeface="Microsoft YaHei" panose="020B0503020204020204" pitchFamily="34" charset="-122"/>
              </a:rPr>
              <a:t>      这样的炊具有没有办法做出精致的菜肴，我不知道。但我可以想象出当年这里一定是高朋满座，常常让诗人有一场大欢乐大陶醉。可以想象像酒酣耳热之时，那一场诗人的豪放。大厨房约可以让十几个厨子同时运作，他们或烹或炸，或煎或炒，大铁勺碰得哐哐有声。</a:t>
            </a:r>
          </a:p>
          <a:p>
            <a:pPr fontAlgn="ctr">
              <a:lnSpc>
                <a:spcPct val="150000"/>
              </a:lnSpc>
            </a:pPr>
            <a:r>
              <a:rPr lang="zh-CN" altLang="en-US" sz="1600">
                <a:latin typeface="Microsoft YaHei" panose="020B0503020204020204" pitchFamily="34" charset="-122"/>
                <a:ea typeface="Microsoft YaHei" panose="020B0503020204020204" pitchFamily="34" charset="-122"/>
              </a:rPr>
              <a:t>      诗人的一颗心有多么纤细。我难以想象他需要这样的一间厨房。为什么，想不出。这样一间厨房足可以做一家大饭店的操作间，太大，太奇怪。   </a:t>
            </a:r>
          </a:p>
          <a:p>
            <a:pPr fontAlgn="ctr">
              <a:lnSpc>
                <a:spcPct val="150000"/>
              </a:lnSpc>
            </a:pPr>
            <a:r>
              <a:rPr lang="zh-CN" altLang="en-US" sz="1600">
                <a:latin typeface="Microsoft YaHei" panose="020B0503020204020204" pitchFamily="34" charset="-122"/>
                <a:ea typeface="Microsoft YaHei" panose="020B0503020204020204" pitchFamily="34" charset="-122"/>
              </a:rPr>
              <a:t>      主要是勺子太大。  </a:t>
            </a:r>
          </a:p>
          <a:p>
            <a:pPr fontAlgn="ctr">
              <a:lnSpc>
                <a:spcPct val="150000"/>
              </a:lnSpc>
            </a:pPr>
            <a:r>
              <a:rPr lang="zh-CN" altLang="en-US" sz="1600">
                <a:latin typeface="Microsoft YaHei" panose="020B0503020204020204" pitchFamily="34" charset="-122"/>
                <a:ea typeface="Microsoft YaHei" panose="020B0503020204020204" pitchFamily="34" charset="-122"/>
              </a:rPr>
              <a:t>      从厨房中走出，到二楼，又到三楼</a:t>
            </a:r>
            <a:r>
              <a:rPr lang="en-US" altLang="zh-CN" sz="1600">
                <a:latin typeface="Microsoft YaHei" panose="020B0503020204020204" pitchFamily="34" charset="-122"/>
                <a:ea typeface="Microsoft YaHei" panose="020B0503020204020204" pitchFamily="34" charset="-122"/>
              </a:rPr>
              <a:t>——</a:t>
            </a:r>
            <a:r>
              <a:rPr lang="zh-CN" altLang="en-US" sz="1600">
                <a:latin typeface="Microsoft YaHei" panose="020B0503020204020204" pitchFamily="34" charset="-122"/>
                <a:ea typeface="Microsoft YaHei" panose="020B0503020204020204" pitchFamily="34" charset="-122"/>
              </a:rPr>
              <a:t>那里主要是一些关于诗人的各种图片，它们悬满了墙。我没有看到心里去。我好像还在想着那把大勺子。它是铜的，平底，勺柄极长。我就是弄不懂它是做什么用的</a:t>
            </a:r>
            <a:r>
              <a:rPr lang="en-US" altLang="zh-CN" sz="1600">
                <a:latin typeface="Microsoft YaHei" panose="020B0503020204020204" pitchFamily="34" charset="-122"/>
                <a:ea typeface="Microsoft YaHei" panose="020B0503020204020204" pitchFamily="34" charset="-122"/>
              </a:rPr>
              <a:t>……</a:t>
            </a:r>
            <a:r>
              <a:rPr lang="zh-CN" altLang="en-US" sz="1600">
                <a:latin typeface="Microsoft YaHei" panose="020B0503020204020204" pitchFamily="34" charset="-122"/>
                <a:ea typeface="Microsoft YaHei" panose="020B0503020204020204" pitchFamily="34" charset="-122"/>
              </a:rPr>
              <a:t>人的一生无非是“取一勺饮”，而对于像歌德这样的天才，其勺必大。这样一想，似乎倒也明白了。   　</a:t>
            </a:r>
          </a:p>
          <a:p>
            <a:pPr fontAlgn="ctr">
              <a:lnSpc>
                <a:spcPct val="150000"/>
              </a:lnSpc>
            </a:pPr>
            <a:r>
              <a:rPr lang="zh-CN" altLang="en-US" sz="1600">
                <a:latin typeface="Microsoft YaHei" panose="020B0503020204020204" pitchFamily="34" charset="-122"/>
                <a:ea typeface="Microsoft YaHei" panose="020B0503020204020204" pitchFamily="34" charset="-122"/>
              </a:rPr>
              <a:t>      关于诗人的全部故事，我所知道的一些故事，都在这个时刻从脑际一一划过。回想他那两卷回忆录</a:t>
            </a:r>
            <a:r>
              <a:rPr lang="en-US" altLang="zh-CN" sz="1600">
                <a:latin typeface="Microsoft YaHei" panose="020B0503020204020204" pitchFamily="34" charset="-122"/>
                <a:ea typeface="Microsoft YaHei" panose="020B0503020204020204" pitchFamily="34" charset="-122"/>
              </a:rPr>
              <a:t>《</a:t>
            </a:r>
            <a:r>
              <a:rPr lang="zh-CN" altLang="en-US" sz="1600">
                <a:latin typeface="Microsoft YaHei" panose="020B0503020204020204" pitchFamily="34" charset="-122"/>
                <a:ea typeface="Microsoft YaHei" panose="020B0503020204020204" pitchFamily="34" charset="-122"/>
              </a:rPr>
              <a:t>诗与真</a:t>
            </a:r>
            <a:r>
              <a:rPr lang="en-US" altLang="zh-CN" sz="1600">
                <a:latin typeface="Microsoft YaHei" panose="020B0503020204020204" pitchFamily="34" charset="-122"/>
                <a:ea typeface="Microsoft YaHei" panose="020B0503020204020204" pitchFamily="34" charset="-122"/>
              </a:rPr>
              <a:t>》</a:t>
            </a:r>
            <a:r>
              <a:rPr lang="zh-CN" altLang="en-US" sz="1600">
                <a:latin typeface="Microsoft YaHei" panose="020B0503020204020204" pitchFamily="34" charset="-122"/>
                <a:ea typeface="Microsoft YaHei" panose="020B0503020204020204" pitchFamily="34" charset="-122"/>
              </a:rPr>
              <a:t>，还有他与那个年轻人的谈话录（爱克曼</a:t>
            </a:r>
            <a:r>
              <a:rPr lang="en-US" altLang="zh-CN" sz="1600">
                <a:latin typeface="Microsoft YaHei" panose="020B0503020204020204" pitchFamily="34" charset="-122"/>
                <a:ea typeface="Microsoft YaHei" panose="020B0503020204020204" pitchFamily="34" charset="-122"/>
              </a:rPr>
              <a:t>《</a:t>
            </a:r>
            <a:r>
              <a:rPr lang="zh-CN" altLang="en-US" sz="1600">
                <a:latin typeface="Microsoft YaHei" panose="020B0503020204020204" pitchFamily="34" charset="-122"/>
                <a:ea typeface="Microsoft YaHei" panose="020B0503020204020204" pitchFamily="34" charset="-122"/>
              </a:rPr>
              <a:t>歌德谈话录</a:t>
            </a:r>
            <a:r>
              <a:rPr lang="en-US" altLang="zh-CN" sz="1600">
                <a:latin typeface="Microsoft YaHei" panose="020B0503020204020204" pitchFamily="34" charset="-122"/>
                <a:ea typeface="Microsoft YaHei" panose="020B0503020204020204" pitchFamily="34" charset="-122"/>
              </a:rPr>
              <a:t>》</a:t>
            </a:r>
            <a:r>
              <a:rPr lang="zh-CN" altLang="en-US" sz="1600">
                <a:latin typeface="Microsoft YaHei" panose="020B0503020204020204" pitchFamily="34" charset="-122"/>
                <a:ea typeface="Microsoft YaHei" panose="020B0503020204020204" pitchFamily="34" charset="-122"/>
              </a:rPr>
              <a:t>），感受着一个长寿老人的全部丰厚。他在魏玛宫廷任过显赫的官职，一度迷过光学研究。长篇短篇戏剧样样皆精，一部</a:t>
            </a:r>
            <a:r>
              <a:rPr lang="en-US" altLang="zh-CN" sz="1600">
                <a:latin typeface="Microsoft YaHei" panose="020B0503020204020204" pitchFamily="34" charset="-122"/>
                <a:ea typeface="Microsoft YaHei" panose="020B0503020204020204" pitchFamily="34" charset="-122"/>
              </a:rPr>
              <a:t>《</a:t>
            </a:r>
            <a:r>
              <a:rPr lang="zh-CN" altLang="en-US" sz="1600">
                <a:latin typeface="Microsoft YaHei" panose="020B0503020204020204" pitchFamily="34" charset="-122"/>
                <a:ea typeface="Microsoft YaHei" panose="020B0503020204020204" pitchFamily="34" charset="-122"/>
              </a:rPr>
              <a:t>浮士德</a:t>
            </a:r>
            <a:r>
              <a:rPr lang="en-US" altLang="zh-CN" sz="1600">
                <a:latin typeface="Microsoft YaHei" panose="020B0503020204020204" pitchFamily="34" charset="-122"/>
                <a:ea typeface="Microsoft YaHei" panose="020B0503020204020204" pitchFamily="34" charset="-122"/>
              </a:rPr>
              <a:t>》</a:t>
            </a:r>
            <a:r>
              <a:rPr lang="zh-CN" altLang="en-US" sz="1600">
                <a:latin typeface="Microsoft YaHei" panose="020B0503020204020204" pitchFamily="34" charset="-122"/>
                <a:ea typeface="Microsoft YaHei" panose="020B0503020204020204" pitchFamily="34" charset="-122"/>
              </a:rPr>
              <a:t>写了几十年</a:t>
            </a:r>
            <a:r>
              <a:rPr lang="en-US" altLang="zh-CN" sz="1600">
                <a:latin typeface="Microsoft YaHei" panose="020B0503020204020204" pitchFamily="34" charset="-122"/>
                <a:ea typeface="Microsoft YaHei" panose="020B0503020204020204" pitchFamily="34" charset="-122"/>
              </a:rPr>
              <a:t>……</a:t>
            </a:r>
            <a:r>
              <a:rPr lang="zh-CN" altLang="en-US" sz="1600">
                <a:latin typeface="Microsoft YaHei" panose="020B0503020204020204" pitchFamily="34" charset="-122"/>
                <a:ea typeface="Microsoft YaHei" panose="020B0503020204020204" pitchFamily="34" charset="-122"/>
              </a:rPr>
              <a:t>是的，他像所有人一样，只是一个过客，只是“取一勺饮”。然而他的“勺子”真的比一般人大上十倍二十倍。   　  </a:t>
            </a:r>
          </a:p>
        </p:txBody>
      </p:sp>
      <p:sp>
        <p:nvSpPr>
          <p:cNvPr id="14" name="矩形 13">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1583E858-858B-B44E-85D1-0714BFD1CCB3}"/>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4" name="文本框 3">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7088F2C8-37DD-DE4A-BB9A-5D2245885B52}"/>
              </a:ext>
            </a:extLst>
          </p:cNvPr>
          <p:cNvSpPr txBox="1"/>
          <p:nvPr/>
        </p:nvSpPr>
        <p:spPr>
          <a:xfrm>
            <a:off x="398078" y="130629"/>
            <a:ext cx="1944290" cy="738664"/>
          </a:xfrm>
          <a:prstGeom prst="rect">
            <a:avLst/>
          </a:prstGeom>
          <a:noFill/>
        </p:spPr>
        <p:txBody>
          <a:bodyPr wrap="square" rtlCol="0">
            <a:spAutoFit/>
          </a:bodyPr>
          <a:lstStyle/>
          <a:p>
            <a:pPr fontAlgn="ctr">
              <a:lnSpc>
                <a:spcPct val="150000"/>
              </a:lnSpc>
            </a:pPr>
            <a:r>
              <a:rPr lang="zh-CN" altLang="en-US" sz="2800" b="1">
                <a:latin typeface="Microsoft YaHei" panose="020B0503020204020204" pitchFamily="34" charset="-122"/>
                <a:ea typeface="Microsoft YaHei" panose="020B0503020204020204" pitchFamily="34" charset="-122"/>
              </a:rPr>
              <a:t>拓展阅读</a:t>
            </a:r>
            <a:endParaRPr lang="en-US" altLang="zh-CN" sz="2800" b="1">
              <a:latin typeface="Microsoft YaHei" panose="020B0503020204020204" pitchFamily="34" charset="-122"/>
              <a:ea typeface="Microsoft YaHei" panose="020B0503020204020204" pitchFamily="34" charset="-122"/>
            </a:endParaRPr>
          </a:p>
        </p:txBody>
      </p:sp>
    </p:spTree>
    <p:extLst>
      <p:ext uri="{BB962C8B-B14F-4D97-AF65-F5344CB8AC3E}">
        <p14:creationId xmlns:p14="http://schemas.microsoft.com/office/powerpoint/2010/main" xmlns:p159="http://schemas.microsoft.com/office/powerpoint/2015/09/main" xmlns:p15="http://schemas.microsoft.com/office/powerpoint/2012/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val="3269688807"/>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
                                          </p:val>
                                        </p:tav>
                                        <p:tav tm="100000">
                                          <p:val>
                                            <p:strVal val="#ppt_x"/>
                                          </p:val>
                                        </p:tav>
                                      </p:tavLst>
                                    </p:anim>
                                    <p:anim calcmode="lin" valueType="num">
                                      <p:cBhvr>
                                        <p:cTn id="9" dur="500" fill="hold"/>
                                        <p:tgtEl>
                                          <p:spTgt spid="4"/>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fade">
                                      <p:cBhvr>
                                        <p:cTn id="13" dur="500"/>
                                        <p:tgtEl>
                                          <p:spTgt spid="12"/>
                                        </p:tgtEl>
                                      </p:cBhvr>
                                    </p:animEffect>
                                    <p:anim calcmode="lin" valueType="num">
                                      <p:cBhvr>
                                        <p:cTn id="14" dur="500" fill="hold"/>
                                        <p:tgtEl>
                                          <p:spTgt spid="12"/>
                                        </p:tgtEl>
                                        <p:attrNameLst>
                                          <p:attrName>ppt_x</p:attrName>
                                        </p:attrNameLst>
                                      </p:cBhvr>
                                      <p:tavLst>
                                        <p:tav tm="0">
                                          <p:val>
                                            <p:strVal val="#ppt_x"/>
                                          </p:val>
                                        </p:tav>
                                        <p:tav tm="100000">
                                          <p:val>
                                            <p:strVal val="#ppt_x"/>
                                          </p:val>
                                        </p:tav>
                                      </p:tavLst>
                                    </p:anim>
                                    <p:anim calcmode="lin" valueType="num">
                                      <p:cBhvr>
                                        <p:cTn id="15"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4" grpId="0"/>
    </p:bldLst>
  </p:timing>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 name="文本框 11"/>
          <p:cNvSpPr txBox="1"/>
          <p:nvPr/>
        </p:nvSpPr>
        <p:spPr>
          <a:xfrm>
            <a:off x="517310" y="1034351"/>
            <a:ext cx="11125711" cy="5170646"/>
          </a:xfrm>
          <a:prstGeom prst="rect">
            <a:avLst/>
          </a:prstGeom>
          <a:noFill/>
        </p:spPr>
        <p:txBody>
          <a:bodyPr wrap="square" rtlCol="0">
            <a:spAutoFit/>
          </a:bodyPr>
          <a:lstStyle/>
          <a:p>
            <a:pPr fontAlgn="ctr">
              <a:lnSpc>
                <a:spcPct val="150000"/>
              </a:lnSpc>
            </a:pPr>
            <a:r>
              <a:rPr lang="zh-CN" altLang="en-US" sz="2000">
                <a:latin typeface="Microsoft YaHei" panose="020B0503020204020204" pitchFamily="34" charset="-122"/>
                <a:ea typeface="Microsoft YaHei" panose="020B0503020204020204" pitchFamily="34" charset="-122"/>
              </a:rPr>
              <a:t>      关于歌德，有一段话我们是耳熟能详了。恩格斯曾这样说：“在他心中经常进行着天才诗人和法兰克福市议员的谨慎的儿子、可敬的魏玛的枢密顾问之间的斗争；前者厌恶周围环境的鄙俗气，而后者却不得不对这种鄙俗气妥协，迁就。因此，歌德有时非常伟大，有时极为渺小；有时是叛逆的、爱嘲笑的、鄙视世界的天才，有时则是谨小慎微、事事知足、胸襟狭隘的庸人。”   　 </a:t>
            </a:r>
          </a:p>
          <a:p>
            <a:pPr fontAlgn="ctr">
              <a:lnSpc>
                <a:spcPct val="150000"/>
              </a:lnSpc>
            </a:pPr>
            <a:r>
              <a:rPr lang="zh-CN" altLang="en-US" sz="2000">
                <a:latin typeface="Microsoft YaHei" panose="020B0503020204020204" pitchFamily="34" charset="-122"/>
                <a:ea typeface="Microsoft YaHei" panose="020B0503020204020204" pitchFamily="34" charset="-122"/>
              </a:rPr>
              <a:t>      在法兰克福的歌德之家，我们能够很具体地理解恩格斯的这段话吗？在他的故居中，徘徊于诗人的物品之间。突然，上一个世纪的特异气息浓烈地涌来</a:t>
            </a:r>
            <a:r>
              <a:rPr lang="en-US" altLang="zh-CN" sz="2000">
                <a:latin typeface="Microsoft YaHei" panose="020B0503020204020204" pitchFamily="34" charset="-122"/>
                <a:ea typeface="Microsoft YaHei" panose="020B0503020204020204" pitchFamily="34" charset="-122"/>
              </a:rPr>
              <a:t>……</a:t>
            </a:r>
          </a:p>
          <a:p>
            <a:pPr fontAlgn="ctr">
              <a:lnSpc>
                <a:spcPct val="150000"/>
              </a:lnSpc>
            </a:pPr>
            <a:r>
              <a:rPr lang="zh-CN" altLang="en-US" sz="2000" b="1">
                <a:latin typeface="Microsoft YaHei" panose="020B0503020204020204" pitchFamily="34" charset="-122"/>
                <a:ea typeface="Microsoft YaHei" panose="020B0503020204020204" pitchFamily="34" charset="-122"/>
              </a:rPr>
              <a:t>问题：文章倒数第二段引用了恩格斯的一段话。作者为什么要引用这段话？这段话表达了恩格斯怎样的观点？</a:t>
            </a:r>
          </a:p>
          <a:p>
            <a:pPr fontAlgn="ctr">
              <a:lnSpc>
                <a:spcPct val="150000"/>
              </a:lnSpc>
            </a:pPr>
            <a:r>
              <a:rPr lang="zh-CN" altLang="en-US" sz="2000">
                <a:solidFill>
                  <a:srgbClr val="C00000"/>
                </a:solidFill>
                <a:latin typeface="Microsoft YaHei" panose="020B0503020204020204" pitchFamily="34" charset="-122"/>
                <a:ea typeface="Microsoft YaHei" panose="020B0503020204020204" pitchFamily="34" charset="-122"/>
              </a:rPr>
              <a:t>明确   （</a:t>
            </a:r>
            <a:r>
              <a:rPr lang="en-US" altLang="zh-CN" sz="2000">
                <a:solidFill>
                  <a:srgbClr val="C00000"/>
                </a:solidFill>
                <a:latin typeface="Microsoft YaHei" panose="020B0503020204020204" pitchFamily="34" charset="-122"/>
                <a:ea typeface="Microsoft YaHei" panose="020B0503020204020204" pitchFamily="34" charset="-122"/>
              </a:rPr>
              <a:t>1</a:t>
            </a:r>
            <a:r>
              <a:rPr lang="zh-CN" altLang="en-US" sz="2000">
                <a:solidFill>
                  <a:srgbClr val="C00000"/>
                </a:solidFill>
                <a:latin typeface="Microsoft YaHei" panose="020B0503020204020204" pitchFamily="34" charset="-122"/>
                <a:ea typeface="Microsoft YaHei" panose="020B0503020204020204" pitchFamily="34" charset="-122"/>
              </a:rPr>
              <a:t>）借用伟人的话对歌德进行评价。答出因为恩格斯是伟人，他的话有着很强的权威性和说服力，广为人知，我们耳熟能详这样的意思也可。（</a:t>
            </a:r>
            <a:r>
              <a:rPr lang="en-US" altLang="zh-CN" sz="2000">
                <a:solidFill>
                  <a:srgbClr val="C00000"/>
                </a:solidFill>
                <a:latin typeface="Microsoft YaHei" panose="020B0503020204020204" pitchFamily="34" charset="-122"/>
                <a:ea typeface="Microsoft YaHei" panose="020B0503020204020204" pitchFamily="34" charset="-122"/>
              </a:rPr>
              <a:t>2</a:t>
            </a:r>
            <a:r>
              <a:rPr lang="zh-CN" altLang="en-US" sz="2000">
                <a:solidFill>
                  <a:srgbClr val="C00000"/>
                </a:solidFill>
                <a:latin typeface="Microsoft YaHei" panose="020B0503020204020204" pitchFamily="34" charset="-122"/>
                <a:ea typeface="Microsoft YaHei" panose="020B0503020204020204" pitchFamily="34" charset="-122"/>
              </a:rPr>
              <a:t>）歌德在人格上具有两面性。把两面性答为矛盾性多样性、复杂性、双重性也可。</a:t>
            </a:r>
          </a:p>
        </p:txBody>
      </p:sp>
      <p:sp>
        <p:nvSpPr>
          <p:cNvPr id="14" name="矩形 13">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1583E858-858B-B44E-85D1-0714BFD1CCB3}"/>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4" name="文本框 3">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7088F2C8-37DD-DE4A-BB9A-5D2245885B52}"/>
              </a:ext>
            </a:extLst>
          </p:cNvPr>
          <p:cNvSpPr txBox="1"/>
          <p:nvPr/>
        </p:nvSpPr>
        <p:spPr>
          <a:xfrm>
            <a:off x="398078" y="130629"/>
            <a:ext cx="1944290" cy="738664"/>
          </a:xfrm>
          <a:prstGeom prst="rect">
            <a:avLst/>
          </a:prstGeom>
          <a:noFill/>
        </p:spPr>
        <p:txBody>
          <a:bodyPr wrap="square" rtlCol="0">
            <a:spAutoFit/>
          </a:bodyPr>
          <a:lstStyle/>
          <a:p>
            <a:pPr fontAlgn="ctr">
              <a:lnSpc>
                <a:spcPct val="150000"/>
              </a:lnSpc>
            </a:pPr>
            <a:r>
              <a:rPr lang="zh-CN" altLang="en-US" sz="2800" b="1">
                <a:latin typeface="Microsoft YaHei" panose="020B0503020204020204" pitchFamily="34" charset="-122"/>
                <a:ea typeface="Microsoft YaHei" panose="020B0503020204020204" pitchFamily="34" charset="-122"/>
              </a:rPr>
              <a:t>拓展阅读</a:t>
            </a:r>
            <a:endParaRPr lang="en-US" altLang="zh-CN" sz="2800" b="1">
              <a:latin typeface="Microsoft YaHei" panose="020B0503020204020204" pitchFamily="34" charset="-122"/>
              <a:ea typeface="Microsoft YaHei" panose="020B0503020204020204" pitchFamily="34" charset="-122"/>
            </a:endParaRPr>
          </a:p>
        </p:txBody>
      </p:sp>
    </p:spTree>
    <p:extLst>
      <p:ext uri="{BB962C8B-B14F-4D97-AF65-F5344CB8AC3E}">
        <p14:creationId xmlns:p14="http://schemas.microsoft.com/office/powerpoint/2010/main" xmlns:p159="http://schemas.microsoft.com/office/powerpoint/2015/09/main" xmlns:p15="http://schemas.microsoft.com/office/powerpoint/2012/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val="2939723021"/>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
                                          </p:val>
                                        </p:tav>
                                        <p:tav tm="100000">
                                          <p:val>
                                            <p:strVal val="#ppt_x"/>
                                          </p:val>
                                        </p:tav>
                                      </p:tavLst>
                                    </p:anim>
                                    <p:anim calcmode="lin" valueType="num">
                                      <p:cBhvr>
                                        <p:cTn id="9" dur="500" fill="hold"/>
                                        <p:tgtEl>
                                          <p:spTgt spid="4"/>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fade">
                                      <p:cBhvr>
                                        <p:cTn id="13" dur="500"/>
                                        <p:tgtEl>
                                          <p:spTgt spid="12"/>
                                        </p:tgtEl>
                                      </p:cBhvr>
                                    </p:animEffect>
                                    <p:anim calcmode="lin" valueType="num">
                                      <p:cBhvr>
                                        <p:cTn id="14" dur="500" fill="hold"/>
                                        <p:tgtEl>
                                          <p:spTgt spid="12"/>
                                        </p:tgtEl>
                                        <p:attrNameLst>
                                          <p:attrName>ppt_x</p:attrName>
                                        </p:attrNameLst>
                                      </p:cBhvr>
                                      <p:tavLst>
                                        <p:tav tm="0">
                                          <p:val>
                                            <p:strVal val="#ppt_x"/>
                                          </p:val>
                                        </p:tav>
                                        <p:tav tm="100000">
                                          <p:val>
                                            <p:strVal val="#ppt_x"/>
                                          </p:val>
                                        </p:tav>
                                      </p:tavLst>
                                    </p:anim>
                                    <p:anim calcmode="lin" valueType="num">
                                      <p:cBhvr>
                                        <p:cTn id="15" dur="5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16" fill="hold" nodeType="clickPar">
                      <p:stCondLst>
                        <p:cond delay="indefinite"/>
                        <p:cond evt="onBegin" delay="0">
                          <p:tn val="15"/>
                        </p:cond>
                      </p:stCondLst>
                      <p:childTnLst>
                        <p:par>
                          <p:cTn id="17" fill="hold" nodeType="afterGroup">
                            <p:stCondLst>
                              <p:cond delay="0"/>
                            </p:stCondLst>
                            <p:childTnLst>
                              <p:par>
                                <p:cTn id="18" presetID="9" presetClass="entr" presetSubtype="0" fill="hold" nodeType="clickEffect">
                                  <p:stCondLst>
                                    <p:cond delay="0"/>
                                  </p:stCondLst>
                                  <p:childTnLst>
                                    <p:set>
                                      <p:cBhvr>
                                        <p:cTn id="19" dur="1" fill="hold">
                                          <p:stCondLst>
                                            <p:cond delay="0"/>
                                          </p:stCondLst>
                                        </p:cTn>
                                        <p:tgtEl>
                                          <p:spTgt spid="12">
                                            <p:txEl>
                                              <p:pRg st="3" end="3"/>
                                            </p:txEl>
                                          </p:spTgt>
                                        </p:tgtEl>
                                        <p:attrNameLst>
                                          <p:attrName>style.visibility</p:attrName>
                                        </p:attrNameLst>
                                      </p:cBhvr>
                                      <p:to>
                                        <p:strVal val="visible"/>
                                      </p:to>
                                    </p:set>
                                    <p:animEffect transition="in" filter="dissolve">
                                      <p:cBhvr>
                                        <p:cTn id="20" dur="500"/>
                                        <p:tgtEl>
                                          <p:spTgt spid="1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4" grpId="0"/>
    </p:bldLst>
  </p:timing>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 name="文本框 11"/>
          <p:cNvSpPr txBox="1"/>
          <p:nvPr/>
        </p:nvSpPr>
        <p:spPr>
          <a:xfrm>
            <a:off x="665527" y="1575505"/>
            <a:ext cx="11364177" cy="3046988"/>
          </a:xfrm>
          <a:prstGeom prst="rect">
            <a:avLst/>
          </a:prstGeom>
          <a:noFill/>
        </p:spPr>
        <p:txBody>
          <a:bodyPr wrap="square" rtlCol="0">
            <a:spAutoFit/>
          </a:bodyPr>
          <a:lstStyle/>
          <a:p>
            <a:pPr marL="285750" indent="-285750" fontAlgn="ctr">
              <a:lnSpc>
                <a:spcPct val="150000"/>
              </a:lnSpc>
              <a:buFont typeface="Wingdings" pitchFamily="2" charset="2"/>
              <a:buChar char="n"/>
            </a:pPr>
            <a:r>
              <a:rPr lang="zh-CN" altLang="en-US" sz="2800" b="1">
                <a:latin typeface="Microsoft YaHei" panose="020B0503020204020204" pitchFamily="34" charset="-122"/>
                <a:ea typeface="Microsoft YaHei" panose="020B0503020204020204" pitchFamily="34" charset="-122"/>
              </a:rPr>
              <a:t>素材积累</a:t>
            </a:r>
            <a:r>
              <a:rPr lang="en-US" altLang="zh-CN" sz="2800" b="1">
                <a:latin typeface="Microsoft YaHei" panose="020B0503020204020204" pitchFamily="34" charset="-122"/>
                <a:ea typeface="Microsoft YaHei" panose="020B0503020204020204" pitchFamily="34" charset="-122"/>
              </a:rPr>
              <a:t>—</a:t>
            </a:r>
            <a:r>
              <a:rPr lang="zh-CN" altLang="en-US" sz="2800" b="1">
                <a:latin typeface="Microsoft YaHei" panose="020B0503020204020204" pitchFamily="34" charset="-122"/>
                <a:ea typeface="Microsoft YaHei" panose="020B0503020204020204" pitchFamily="34" charset="-122"/>
              </a:rPr>
              <a:t>歌德名句</a:t>
            </a:r>
          </a:p>
          <a:p>
            <a:pPr fontAlgn="ctr">
              <a:lnSpc>
                <a:spcPct val="150000"/>
              </a:lnSpc>
            </a:pPr>
            <a:r>
              <a:rPr lang="en-US" altLang="zh-CN" sz="2000">
                <a:latin typeface="Microsoft YaHei" panose="020B0503020204020204" pitchFamily="34" charset="-122"/>
                <a:ea typeface="Microsoft YaHei" panose="020B0503020204020204" pitchFamily="34" charset="-122"/>
              </a:rPr>
              <a:t>1.</a:t>
            </a:r>
            <a:r>
              <a:rPr lang="zh-CN" altLang="en-US" sz="2000">
                <a:latin typeface="Microsoft YaHei" panose="020B0503020204020204" pitchFamily="34" charset="-122"/>
                <a:ea typeface="Microsoft YaHei" panose="020B0503020204020204" pitchFamily="34" charset="-122"/>
              </a:rPr>
              <a:t>正确的人是能够抓住机会的人。</a:t>
            </a:r>
          </a:p>
          <a:p>
            <a:pPr fontAlgn="ctr">
              <a:lnSpc>
                <a:spcPct val="150000"/>
              </a:lnSpc>
            </a:pPr>
            <a:r>
              <a:rPr lang="en-US" altLang="zh-CN" sz="2000">
                <a:latin typeface="Microsoft YaHei" panose="020B0503020204020204" pitchFamily="34" charset="-122"/>
                <a:ea typeface="Microsoft YaHei" panose="020B0503020204020204" pitchFamily="34" charset="-122"/>
              </a:rPr>
              <a:t>2.</a:t>
            </a:r>
            <a:r>
              <a:rPr lang="zh-CN" altLang="en-US" sz="2000">
                <a:latin typeface="Microsoft YaHei" panose="020B0503020204020204" pitchFamily="34" charset="-122"/>
                <a:ea typeface="Microsoft YaHei" panose="020B0503020204020204" pitchFamily="34" charset="-122"/>
              </a:rPr>
              <a:t>好勇斗很</a:t>
            </a:r>
            <a:r>
              <a:rPr lang="en-US" altLang="zh-CN" sz="2000">
                <a:latin typeface="Microsoft YaHei" panose="020B0503020204020204" pitchFamily="34" charset="-122"/>
                <a:ea typeface="Microsoft YaHei" panose="020B0503020204020204" pitchFamily="34" charset="-122"/>
              </a:rPr>
              <a:t>,</a:t>
            </a:r>
            <a:r>
              <a:rPr lang="zh-CN" altLang="en-US" sz="2000">
                <a:latin typeface="Microsoft YaHei" panose="020B0503020204020204" pitchFamily="34" charset="-122"/>
                <a:ea typeface="Microsoft YaHei" panose="020B0503020204020204" pitchFamily="34" charset="-122"/>
              </a:rPr>
              <a:t>本来是人类的天性</a:t>
            </a:r>
            <a:r>
              <a:rPr lang="en-US" altLang="zh-CN" sz="2000">
                <a:latin typeface="Microsoft YaHei" panose="020B0503020204020204" pitchFamily="34" charset="-122"/>
                <a:ea typeface="Microsoft YaHei" panose="020B0503020204020204" pitchFamily="34" charset="-122"/>
              </a:rPr>
              <a:t>,</a:t>
            </a:r>
            <a:r>
              <a:rPr lang="zh-CN" altLang="en-US" sz="2000">
                <a:latin typeface="Microsoft YaHei" panose="020B0503020204020204" pitchFamily="34" charset="-122"/>
                <a:ea typeface="Microsoft YaHei" panose="020B0503020204020204" pitchFamily="34" charset="-122"/>
              </a:rPr>
              <a:t>人类必须保卫自己</a:t>
            </a:r>
            <a:r>
              <a:rPr lang="en-US" altLang="zh-CN" sz="2000">
                <a:latin typeface="Microsoft YaHei" panose="020B0503020204020204" pitchFamily="34" charset="-122"/>
                <a:ea typeface="Microsoft YaHei" panose="020B0503020204020204" pitchFamily="34" charset="-122"/>
              </a:rPr>
              <a:t>,</a:t>
            </a:r>
            <a:r>
              <a:rPr lang="zh-CN" altLang="en-US" sz="2000">
                <a:latin typeface="Microsoft YaHei" panose="020B0503020204020204" pitchFamily="34" charset="-122"/>
                <a:ea typeface="Microsoft YaHei" panose="020B0503020204020204" pitchFamily="34" charset="-122"/>
              </a:rPr>
              <a:t>尽其可能</a:t>
            </a:r>
            <a:r>
              <a:rPr lang="en-US" altLang="zh-CN" sz="2000">
                <a:latin typeface="Microsoft YaHei" panose="020B0503020204020204" pitchFamily="34" charset="-122"/>
                <a:ea typeface="Microsoft YaHei" panose="020B0503020204020204" pitchFamily="34" charset="-122"/>
              </a:rPr>
              <a:t>,</a:t>
            </a:r>
            <a:r>
              <a:rPr lang="zh-CN" altLang="en-US" sz="2000">
                <a:latin typeface="Microsoft YaHei" panose="020B0503020204020204" pitchFamily="34" charset="-122"/>
                <a:ea typeface="Microsoft YaHei" panose="020B0503020204020204" pitchFamily="34" charset="-122"/>
              </a:rPr>
              <a:t>从幼小起头</a:t>
            </a:r>
            <a:r>
              <a:rPr lang="en-US" altLang="zh-CN" sz="2000">
                <a:latin typeface="Microsoft YaHei" panose="020B0503020204020204" pitchFamily="34" charset="-122"/>
                <a:ea typeface="Microsoft YaHei" panose="020B0503020204020204" pitchFamily="34" charset="-122"/>
              </a:rPr>
              <a:t>,</a:t>
            </a:r>
            <a:r>
              <a:rPr lang="zh-CN" altLang="en-US" sz="2000">
                <a:latin typeface="Microsoft YaHei" panose="020B0503020204020204" pitchFamily="34" charset="-122"/>
                <a:ea typeface="Microsoft YaHei" panose="020B0503020204020204" pitchFamily="34" charset="-122"/>
              </a:rPr>
              <a:t>一直到成人时分。</a:t>
            </a:r>
          </a:p>
          <a:p>
            <a:pPr fontAlgn="ctr">
              <a:lnSpc>
                <a:spcPct val="150000"/>
              </a:lnSpc>
            </a:pPr>
            <a:r>
              <a:rPr lang="en-US" altLang="zh-CN" sz="2000">
                <a:latin typeface="Microsoft YaHei" panose="020B0503020204020204" pitchFamily="34" charset="-122"/>
                <a:ea typeface="Microsoft YaHei" panose="020B0503020204020204" pitchFamily="34" charset="-122"/>
              </a:rPr>
              <a:t>3.</a:t>
            </a:r>
            <a:r>
              <a:rPr lang="zh-CN" altLang="en-US" sz="2000">
                <a:latin typeface="Microsoft YaHei" panose="020B0503020204020204" pitchFamily="34" charset="-122"/>
                <a:ea typeface="Microsoft YaHei" panose="020B0503020204020204" pitchFamily="34" charset="-122"/>
              </a:rPr>
              <a:t>我们比较容易承认行为上的错误、过失和缺点</a:t>
            </a:r>
            <a:r>
              <a:rPr lang="en-US" altLang="zh-CN" sz="2000">
                <a:latin typeface="Microsoft YaHei" panose="020B0503020204020204" pitchFamily="34" charset="-122"/>
                <a:ea typeface="Microsoft YaHei" panose="020B0503020204020204" pitchFamily="34" charset="-122"/>
              </a:rPr>
              <a:t>,</a:t>
            </a:r>
            <a:r>
              <a:rPr lang="zh-CN" altLang="en-US" sz="2000">
                <a:latin typeface="Microsoft YaHei" panose="020B0503020204020204" pitchFamily="34" charset="-122"/>
                <a:ea typeface="Microsoft YaHei" panose="020B0503020204020204" pitchFamily="34" charset="-122"/>
              </a:rPr>
              <a:t>而对于思想上的错误、过失和缺点则不然。</a:t>
            </a:r>
          </a:p>
          <a:p>
            <a:pPr fontAlgn="ctr">
              <a:lnSpc>
                <a:spcPct val="150000"/>
              </a:lnSpc>
            </a:pPr>
            <a:r>
              <a:rPr lang="en-US" altLang="zh-CN" sz="2000">
                <a:latin typeface="Microsoft YaHei" panose="020B0503020204020204" pitchFamily="34" charset="-122"/>
                <a:ea typeface="Microsoft YaHei" panose="020B0503020204020204" pitchFamily="34" charset="-122"/>
              </a:rPr>
              <a:t>4.</a:t>
            </a:r>
            <a:r>
              <a:rPr lang="zh-CN" altLang="en-US" sz="2000">
                <a:latin typeface="Microsoft YaHei" panose="020B0503020204020204" pitchFamily="34" charset="-122"/>
                <a:ea typeface="Microsoft YaHei" panose="020B0503020204020204" pitchFamily="34" charset="-122"/>
              </a:rPr>
              <a:t>志向和热爱是伟大行为的双翼。</a:t>
            </a:r>
          </a:p>
          <a:p>
            <a:pPr fontAlgn="ctr">
              <a:lnSpc>
                <a:spcPct val="150000"/>
              </a:lnSpc>
            </a:pPr>
            <a:r>
              <a:rPr lang="en-US" altLang="zh-CN" sz="2000">
                <a:latin typeface="Microsoft YaHei" panose="020B0503020204020204" pitchFamily="34" charset="-122"/>
                <a:ea typeface="Microsoft YaHei" panose="020B0503020204020204" pitchFamily="34" charset="-122"/>
              </a:rPr>
              <a:t>5.</a:t>
            </a:r>
            <a:r>
              <a:rPr lang="zh-CN" altLang="en-US" sz="2000">
                <a:latin typeface="Microsoft YaHei" panose="020B0503020204020204" pitchFamily="34" charset="-122"/>
                <a:ea typeface="Microsoft YaHei" panose="020B0503020204020204" pitchFamily="34" charset="-122"/>
              </a:rPr>
              <a:t>要放浪游戏</a:t>
            </a:r>
            <a:r>
              <a:rPr lang="en-US" altLang="zh-CN" sz="2000">
                <a:latin typeface="Microsoft YaHei" panose="020B0503020204020204" pitchFamily="34" charset="-122"/>
                <a:ea typeface="Microsoft YaHei" panose="020B0503020204020204" pitchFamily="34" charset="-122"/>
              </a:rPr>
              <a:t>,</a:t>
            </a:r>
            <a:r>
              <a:rPr lang="zh-CN" altLang="en-US" sz="2000">
                <a:latin typeface="Microsoft YaHei" panose="020B0503020204020204" pitchFamily="34" charset="-122"/>
                <a:ea typeface="Microsoft YaHei" panose="020B0503020204020204" pitchFamily="34" charset="-122"/>
              </a:rPr>
              <a:t>年纪未免太老</a:t>
            </a:r>
            <a:r>
              <a:rPr lang="en-US" altLang="zh-CN" sz="2000">
                <a:latin typeface="Microsoft YaHei" panose="020B0503020204020204" pitchFamily="34" charset="-122"/>
                <a:ea typeface="Microsoft YaHei" panose="020B0503020204020204" pitchFamily="34" charset="-122"/>
              </a:rPr>
              <a:t>,</a:t>
            </a:r>
            <a:r>
              <a:rPr lang="zh-CN" altLang="en-US" sz="2000">
                <a:latin typeface="Microsoft YaHei" panose="020B0503020204020204" pitchFamily="34" charset="-122"/>
                <a:ea typeface="Microsoft YaHei" panose="020B0503020204020204" pitchFamily="34" charset="-122"/>
              </a:rPr>
              <a:t>要心如死灰</a:t>
            </a:r>
            <a:r>
              <a:rPr lang="en-US" altLang="zh-CN" sz="2000">
                <a:latin typeface="Microsoft YaHei" panose="020B0503020204020204" pitchFamily="34" charset="-122"/>
                <a:ea typeface="Microsoft YaHei" panose="020B0503020204020204" pitchFamily="34" charset="-122"/>
              </a:rPr>
              <a:t>,</a:t>
            </a:r>
            <a:r>
              <a:rPr lang="zh-CN" altLang="en-US" sz="2000">
                <a:latin typeface="Microsoft YaHei" panose="020B0503020204020204" pitchFamily="34" charset="-122"/>
                <a:ea typeface="Microsoft YaHei" panose="020B0503020204020204" pitchFamily="34" charset="-122"/>
              </a:rPr>
              <a:t>年纪未免太轻。</a:t>
            </a:r>
          </a:p>
        </p:txBody>
      </p:sp>
      <p:sp>
        <p:nvSpPr>
          <p:cNvPr id="14" name="矩形 13">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1583E858-858B-B44E-85D1-0714BFD1CCB3}"/>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extLst>
      <p:ext uri="{BB962C8B-B14F-4D97-AF65-F5344CB8AC3E}">
        <p14:creationId xmlns:p14="http://schemas.microsoft.com/office/powerpoint/2010/main" xmlns:p159="http://schemas.microsoft.com/office/powerpoint/2015/09/main" xmlns:p15="http://schemas.microsoft.com/office/powerpoint/2012/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val="3093997209"/>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3" name="组合 2">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39259A4A-B2B1-D947-9ED7-B91CD5AB4F64}"/>
              </a:ext>
            </a:extLst>
          </p:cNvPr>
          <p:cNvGrpSpPr/>
          <p:nvPr/>
        </p:nvGrpSpPr>
        <p:grpSpPr>
          <a:xfrm>
            <a:off x="825586" y="2432286"/>
            <a:ext cx="3630504" cy="1650318"/>
            <a:chOff x="115910" y="768032"/>
            <a:chExt cx="4954270" cy="4954270"/>
          </a:xfrm>
        </p:grpSpPr>
        <p:pic>
          <p:nvPicPr>
            <p:cNvPr id="2" name="图片 1"/>
            <p:cNvPicPr>
              <a:picLocks noChangeAspect="1"/>
            </p:cNvPicPr>
            <p:nvPr/>
          </p:nvPicPr>
          <p:blipFill>
            <a:blip r:embed="rId3" cstate="print">
              <a:extLst>
                <a:ext uri="{BEBA8EAE-BF5A-486C-A8C5-ECC9F3942E4B}">
                  <a14:imgProps xmlns:a14="http://schemas.microsoft.com/office/drawing/2010/main" xmlns:p159="http://schemas.microsoft.com/office/powerpoint/2015/09/main" xmlns:p15="http://schemas.microsoft.com/office/powerpoint/2012/main" xmlns:p14="http://schemas.microsoft.com/office/powerpoint/2010/main" xmlns:mc="http://schemas.openxmlformats.org/markup-compatibility/2006" xmlns:wp="http://schemas.openxmlformats.org/drawingml/2006/wordprocessingDrawing" xmlns:w="http://schemas.openxmlformats.org/wordprocessingml/2006/main" xmlns:m="http://schemas.openxmlformats.org/officeDocument/2006/math" xmlns="">
                    <a14:imgLayer r:embed="rId4">
                      <a14:imgEffect>
                        <a14:sharpenSoften amount="-50000"/>
                      </a14:imgEffect>
                    </a14:imgLayer>
                  </a14:imgProps>
                </a:ext>
                <a:ext uri="{28A0092B-C50C-407E-A947-70E740481C1C}">
                  <a14:useLocalDpi xmlns:a14="http://schemas.microsoft.com/office/drawing/2010/main" xmlns:p159="http://schemas.microsoft.com/office/powerpoint/2015/09/main" xmlns:p15="http://schemas.microsoft.com/office/powerpoint/2012/main" xmlns:p14="http://schemas.microsoft.com/office/powerpoint/2010/main" xmlns:mc="http://schemas.openxmlformats.org/markup-compatibility/2006" xmlns:wp="http://schemas.openxmlformats.org/drawingml/2006/wordprocessingDrawing" xmlns:w="http://schemas.openxmlformats.org/wordprocessingml/2006/main" xmlns:m="http://schemas.openxmlformats.org/officeDocument/2006/math" xmlns="" val="0"/>
                </a:ext>
              </a:extLst>
            </a:blip>
            <a:srcRect l="23894" r="23894"/>
            <a:stretch>
              <a:fillRect/>
            </a:stretch>
          </p:blipFill>
          <p:spPr>
            <a:xfrm>
              <a:off x="115910" y="768032"/>
              <a:ext cx="4954270" cy="4954270"/>
            </a:xfrm>
            <a:prstGeom prst="roundRect">
              <a:avLst>
                <a:gd name="adj" fmla="val 11111"/>
              </a:avLst>
            </a:prstGeom>
            <a:ln w="190500" cap="rnd">
              <a:solidFill>
                <a:srgbClr val="C8C6BD"/>
              </a:solidFill>
              <a:prstDash val="solid"/>
            </a:ln>
            <a:effectLst>
              <a:outerShdw blurRad="101600" dist="50800" dir="7200000" algn="tl" rotWithShape="0">
                <a:srgbClr val="000000">
                  <a:alpha val="45000"/>
                </a:srgbClr>
              </a:outerShdw>
            </a:effectLst>
            <a:scene3d>
              <a:camera prst="perspectiveFront" fov="5400000"/>
              <a:lightRig rig="threePt" dir="t">
                <a:rot lat="0" lon="0" rev="19200000"/>
              </a:lightRig>
            </a:scene3d>
            <a:sp3d extrusionH="25400">
              <a:bevelT w="304800" h="152400" prst="hardEdge"/>
              <a:extrusionClr>
                <a:srgbClr val="FFFFFF"/>
              </a:extrusionClr>
            </a:sp3d>
          </p:spPr>
        </p:pic>
        <p:sp>
          <p:nvSpPr>
            <p:cNvPr id="6" name="文本框 5"/>
            <p:cNvSpPr txBox="1"/>
            <p:nvPr/>
          </p:nvSpPr>
          <p:spPr>
            <a:xfrm>
              <a:off x="1342390" y="2553968"/>
              <a:ext cx="2522219" cy="945950"/>
            </a:xfrm>
            <a:prstGeom prst="rect">
              <a:avLst/>
            </a:prstGeom>
            <a:solidFill>
              <a:schemeClr val="accent2">
                <a:lumMod val="20000"/>
                <a:lumOff val="80000"/>
                <a:alpha val="62000"/>
              </a:schemeClr>
            </a:solidFill>
          </p:spPr>
          <p:txBody>
            <a:bodyPr wrap="square" rtlCol="0">
              <a:spAutoFit/>
            </a:bodyPr>
            <a:lstStyle/>
            <a:p>
              <a:pPr algn="l">
                <a:lnSpc>
                  <a:spcPct val="120000"/>
                </a:lnSpc>
              </a:pPr>
              <a:r>
                <a:rPr lang="zh-CN" altLang="en-US" sz="3200" b="1">
                  <a:latin typeface="Microsoft YaHei" panose="020B0503020204020204" pitchFamily="34" charset="-122"/>
                  <a:ea typeface="Microsoft YaHei" panose="020B0503020204020204" pitchFamily="34" charset="-122"/>
                </a:rPr>
                <a:t>素养目标</a:t>
              </a:r>
              <a:endParaRPr lang="en-US" altLang="zh-CN" sz="3200" b="1">
                <a:latin typeface="Microsoft YaHei" panose="020B0503020204020204" pitchFamily="34" charset="-122"/>
                <a:ea typeface="Microsoft YaHei" panose="020B0503020204020204" pitchFamily="34" charset="-122"/>
              </a:endParaRPr>
            </a:p>
          </p:txBody>
        </p:sp>
      </p:grpSp>
      <p:sp>
        <p:nvSpPr>
          <p:cNvPr id="17" name="文本框 16">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80BF7935-3655-4047-BE88-ABD7E0840718}"/>
              </a:ext>
            </a:extLst>
          </p:cNvPr>
          <p:cNvSpPr txBox="1"/>
          <p:nvPr/>
        </p:nvSpPr>
        <p:spPr>
          <a:xfrm>
            <a:off x="5072631" y="2084335"/>
            <a:ext cx="6612687" cy="1884555"/>
          </a:xfrm>
          <a:prstGeom prst="rect">
            <a:avLst/>
          </a:prstGeom>
          <a:noFill/>
        </p:spPr>
        <p:txBody>
          <a:bodyPr wrap="square" rtlCol="0">
            <a:spAutoFit/>
          </a:bodyPr>
          <a:lstStyle/>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1.</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了解歌德的生平及作品，了解诗歌的创作背景。</a:t>
            </a:r>
          </a:p>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2.</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分析诗歌的意象特点，概括意象在主旨表达方面的作用。</a:t>
            </a:r>
          </a:p>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3.</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分析诗中称呼转变的作用，体会诗歌在抒情方面的艺术技巧。</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500"/>
                                        <p:tgtEl>
                                          <p:spTgt spid="17"/>
                                        </p:tgtEl>
                                      </p:cBhvr>
                                    </p:animEffect>
                                    <p:anim calcmode="lin" valueType="num">
                                      <p:cBhvr>
                                        <p:cTn id="8" dur="500" fill="hold"/>
                                        <p:tgtEl>
                                          <p:spTgt spid="17"/>
                                        </p:tgtEl>
                                        <p:attrNameLst>
                                          <p:attrName>ppt_x</p:attrName>
                                        </p:attrNameLst>
                                      </p:cBhvr>
                                      <p:tavLst>
                                        <p:tav tm="0">
                                          <p:val>
                                            <p:strVal val="#ppt_x"/>
                                          </p:val>
                                        </p:tav>
                                        <p:tav tm="100000">
                                          <p:val>
                                            <p:strVal val="#ppt_x"/>
                                          </p:val>
                                        </p:tav>
                                      </p:tavLst>
                                    </p:anim>
                                    <p:anim calcmode="lin" valueType="num">
                                      <p:cBhvr>
                                        <p:cTn id="9" dur="5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等腰三角形 4"/>
          <p:cNvSpPr/>
          <p:nvPr/>
        </p:nvSpPr>
        <p:spPr>
          <a:xfrm rot="16200000">
            <a:off x="6224270" y="1241425"/>
            <a:ext cx="7632700" cy="4374515"/>
          </a:xfrm>
          <a:prstGeom prst="triangl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grpSp>
        <p:nvGrpSpPr>
          <p:cNvPr id="7" name="组合 6"/>
          <p:cNvGrpSpPr/>
          <p:nvPr/>
        </p:nvGrpSpPr>
        <p:grpSpPr>
          <a:xfrm>
            <a:off x="8211185" y="-10795"/>
            <a:ext cx="3985895" cy="6894830"/>
            <a:chOff x="12931" y="-12"/>
            <a:chExt cx="6277" cy="10858"/>
          </a:xfrm>
        </p:grpSpPr>
        <p:sp>
          <p:nvSpPr>
            <p:cNvPr id="4" name="等腰三角形 3"/>
            <p:cNvSpPr/>
            <p:nvPr/>
          </p:nvSpPr>
          <p:spPr>
            <a:xfrm rot="16200000">
              <a:off x="10687" y="2301"/>
              <a:ext cx="10833" cy="6208"/>
            </a:xfrm>
            <a:prstGeom prst="triangle">
              <a:avLst/>
            </a:prstGeom>
            <a:blipFill>
              <a:blip r:embed="rId2">
                <a:extLst>
                  <a:ext uri="{28A0092B-C50C-407E-A947-70E740481C1C}">
                    <a14:useLocalDpi xmlns:a14="http://schemas.microsoft.com/office/drawing/2010/main" xmlns:p159="http://schemas.microsoft.com/office/powerpoint/2015/09/main" xmlns:p15="http://schemas.microsoft.com/office/powerpoint/2012/main" xmlns:p14="http://schemas.microsoft.com/office/powerpoint/2010/main" xmlns:mc="http://schemas.openxmlformats.org/markup-compatibility/2006" xmlns:wp="http://schemas.openxmlformats.org/drawingml/2006/wordprocessingDrawing" xmlns:w="http://schemas.openxmlformats.org/wordprocessingml/2006/main" xmlns:m="http://schemas.openxmlformats.org/officeDocument/2006/math" xmlns="" val="0"/>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sp>
          <p:nvSpPr>
            <p:cNvPr id="6" name="等腰三角形 5"/>
            <p:cNvSpPr/>
            <p:nvPr/>
          </p:nvSpPr>
          <p:spPr>
            <a:xfrm rot="16200000">
              <a:off x="10618" y="2326"/>
              <a:ext cx="10833" cy="6208"/>
            </a:xfrm>
            <a:prstGeom prst="triangle">
              <a:avLst/>
            </a:prstGeom>
            <a:solidFill>
              <a:schemeClr val="tx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grpSp>
      <p:sp>
        <p:nvSpPr>
          <p:cNvPr id="8" name="文本框 7"/>
          <p:cNvSpPr txBox="1"/>
          <p:nvPr/>
        </p:nvSpPr>
        <p:spPr>
          <a:xfrm>
            <a:off x="8957310" y="3079115"/>
            <a:ext cx="2908300" cy="701040"/>
          </a:xfrm>
          <a:prstGeom prst="rect">
            <a:avLst/>
          </a:prstGeom>
          <a:noFill/>
          <a:effectLst/>
        </p:spPr>
        <p:txBody>
          <a:bodyPr wrap="square" rtlCol="0">
            <a:spAutoFit/>
          </a:bodyPr>
          <a:lstStyle/>
          <a:p>
            <a:pPr algn="l"/>
            <a:r>
              <a:rPr lang="zh-CN" altLang="en-US" sz="4000" b="1">
                <a:solidFill>
                  <a:schemeClr val="bg1"/>
                </a:solidFill>
                <a:latin typeface="Microsoft YaHei" panose="020B0503020204020204" pitchFamily="34" charset="-122"/>
                <a:ea typeface="Microsoft YaHei" panose="020B0503020204020204" pitchFamily="34" charset="-122"/>
                <a:sym typeface="+mn-ea"/>
              </a:rPr>
              <a:t>目  录</a:t>
            </a:r>
            <a:endParaRPr lang="en-US" altLang="zh-CN" sz="4000" b="1">
              <a:solidFill>
                <a:schemeClr val="bg1"/>
              </a:solidFill>
              <a:latin typeface="Microsoft YaHei" panose="020B0503020204020204" pitchFamily="34" charset="-122"/>
              <a:ea typeface="Microsoft YaHei" panose="020B0503020204020204" pitchFamily="34" charset="-122"/>
              <a:sym typeface="+mn-ea"/>
            </a:endParaRPr>
          </a:p>
        </p:txBody>
      </p:sp>
      <p:grpSp>
        <p:nvGrpSpPr>
          <p:cNvPr id="2" name="组合 1">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611643B7-28D3-3946-BC2A-3E2D65F56A87}"/>
              </a:ext>
            </a:extLst>
          </p:cNvPr>
          <p:cNvGrpSpPr/>
          <p:nvPr/>
        </p:nvGrpSpPr>
        <p:grpSpPr>
          <a:xfrm>
            <a:off x="1064260" y="887095"/>
            <a:ext cx="6149975" cy="822960"/>
            <a:chOff x="1064260" y="887095"/>
            <a:chExt cx="6149975" cy="822960"/>
          </a:xfrm>
        </p:grpSpPr>
        <p:grpSp>
          <p:nvGrpSpPr>
            <p:cNvPr id="11" name="组合 10"/>
            <p:cNvGrpSpPr/>
            <p:nvPr/>
          </p:nvGrpSpPr>
          <p:grpSpPr>
            <a:xfrm>
              <a:off x="1064260" y="970280"/>
              <a:ext cx="732155" cy="656590"/>
              <a:chOff x="3668" y="3216"/>
              <a:chExt cx="1257" cy="1127"/>
            </a:xfrm>
          </p:grpSpPr>
          <p:sp>
            <p:nvSpPr>
              <p:cNvPr id="10" name="等腰三角形 9"/>
              <p:cNvSpPr/>
              <p:nvPr/>
            </p:nvSpPr>
            <p:spPr>
              <a:xfrm rot="5400000">
                <a:off x="3590" y="3294"/>
                <a:ext cx="1127" cy="971"/>
              </a:xfrm>
              <a:prstGeom prst="triangle">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sp>
            <p:nvSpPr>
              <p:cNvPr id="9" name="等腰三角形 8"/>
              <p:cNvSpPr/>
              <p:nvPr/>
            </p:nvSpPr>
            <p:spPr>
              <a:xfrm rot="5400000">
                <a:off x="3876" y="3294"/>
                <a:ext cx="1127" cy="971"/>
              </a:xfrm>
              <a:prstGeom prst="triangl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grpSp>
        <p:sp>
          <p:nvSpPr>
            <p:cNvPr id="13" name="文本框 12"/>
            <p:cNvSpPr txBox="1"/>
            <p:nvPr/>
          </p:nvSpPr>
          <p:spPr>
            <a:xfrm>
              <a:off x="3062605" y="1069975"/>
              <a:ext cx="4151630" cy="523220"/>
            </a:xfrm>
            <a:prstGeom prst="rect">
              <a:avLst/>
            </a:prstGeom>
            <a:noFill/>
          </p:spPr>
          <p:txBody>
            <a:bodyPr wrap="square" rtlCol="0">
              <a:spAutoFit/>
            </a:bodyPr>
            <a:lstStyle/>
            <a:p>
              <a:pPr algn="l" fontAlgn="auto">
                <a:lnSpc>
                  <a:spcPct val="100000"/>
                </a:lnSpc>
              </a:pPr>
              <a:r>
                <a:rPr lang="zh-CN" altLang="en-US" sz="2800" b="1">
                  <a:solidFill>
                    <a:schemeClr val="tx1">
                      <a:lumMod val="85000"/>
                      <a:lumOff val="15000"/>
                    </a:schemeClr>
                  </a:solidFill>
                  <a:latin typeface="Microsoft YaHei" panose="020B0503020204020204" pitchFamily="34" charset="-122"/>
                  <a:ea typeface="Microsoft YaHei" panose="020B0503020204020204" pitchFamily="34" charset="-122"/>
                  <a:sym typeface="+mn-ea"/>
                </a:rPr>
                <a:t>知人论世</a:t>
              </a:r>
              <a:endParaRPr lang="en-US" altLang="zh-CN" sz="2800" b="1">
                <a:solidFill>
                  <a:schemeClr val="tx1">
                    <a:lumMod val="85000"/>
                    <a:lumOff val="15000"/>
                  </a:schemeClr>
                </a:solidFill>
                <a:latin typeface="Microsoft YaHei" panose="020B0503020204020204" pitchFamily="34" charset="-122"/>
                <a:ea typeface="Microsoft YaHei" panose="020B0503020204020204" pitchFamily="34" charset="-122"/>
                <a:sym typeface="+mn-ea"/>
              </a:endParaRPr>
            </a:p>
          </p:txBody>
        </p:sp>
        <p:sp>
          <p:nvSpPr>
            <p:cNvPr id="12" name="文本框 11"/>
            <p:cNvSpPr txBox="1"/>
            <p:nvPr/>
          </p:nvSpPr>
          <p:spPr>
            <a:xfrm>
              <a:off x="1889760" y="887095"/>
              <a:ext cx="1056005" cy="822960"/>
            </a:xfrm>
            <a:prstGeom prst="rect">
              <a:avLst/>
            </a:prstGeom>
            <a:noFill/>
          </p:spPr>
          <p:txBody>
            <a:bodyPr wrap="square" rtlCol="0">
              <a:spAutoFit/>
            </a:bodyPr>
            <a:lstStyle/>
            <a:p>
              <a:r>
                <a:rPr lang="en-US" altLang="zh-CN" sz="4800" b="1">
                  <a:solidFill>
                    <a:schemeClr val="tx1">
                      <a:lumMod val="75000"/>
                      <a:lumOff val="25000"/>
                    </a:schemeClr>
                  </a:solidFill>
                  <a:latin typeface="Microsoft YaHei" panose="020B0503020204020204" pitchFamily="34" charset="-122"/>
                  <a:ea typeface="Microsoft YaHei" panose="020B0503020204020204" pitchFamily="34" charset="-122"/>
                </a:rPr>
                <a:t>01</a:t>
              </a:r>
            </a:p>
          </p:txBody>
        </p:sp>
      </p:grpSp>
      <p:grpSp>
        <p:nvGrpSpPr>
          <p:cNvPr id="3" name="组合 2">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9149C12A-16F1-D345-8276-090F4ABAE3B0}"/>
              </a:ext>
            </a:extLst>
          </p:cNvPr>
          <p:cNvGrpSpPr/>
          <p:nvPr/>
        </p:nvGrpSpPr>
        <p:grpSpPr>
          <a:xfrm>
            <a:off x="1064260" y="2308860"/>
            <a:ext cx="6149975" cy="822960"/>
            <a:chOff x="1064260" y="2308860"/>
            <a:chExt cx="6149975" cy="822960"/>
          </a:xfrm>
        </p:grpSpPr>
        <p:grpSp>
          <p:nvGrpSpPr>
            <p:cNvPr id="14" name="组合 13"/>
            <p:cNvGrpSpPr/>
            <p:nvPr/>
          </p:nvGrpSpPr>
          <p:grpSpPr>
            <a:xfrm>
              <a:off x="1064260" y="2392045"/>
              <a:ext cx="732155" cy="656590"/>
              <a:chOff x="3668" y="3216"/>
              <a:chExt cx="1257" cy="1127"/>
            </a:xfrm>
          </p:grpSpPr>
          <p:sp>
            <p:nvSpPr>
              <p:cNvPr id="15" name="等腰三角形 14"/>
              <p:cNvSpPr/>
              <p:nvPr/>
            </p:nvSpPr>
            <p:spPr>
              <a:xfrm rot="5400000">
                <a:off x="3590" y="3294"/>
                <a:ext cx="1127" cy="971"/>
              </a:xfrm>
              <a:prstGeom prst="triangle">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sp>
            <p:nvSpPr>
              <p:cNvPr id="16" name="等腰三角形 15"/>
              <p:cNvSpPr/>
              <p:nvPr/>
            </p:nvSpPr>
            <p:spPr>
              <a:xfrm rot="5400000">
                <a:off x="3876" y="3294"/>
                <a:ext cx="1127" cy="971"/>
              </a:xfrm>
              <a:prstGeom prst="triangl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grpSp>
        <p:sp>
          <p:nvSpPr>
            <p:cNvPr id="17" name="文本框 16"/>
            <p:cNvSpPr txBox="1"/>
            <p:nvPr/>
          </p:nvSpPr>
          <p:spPr>
            <a:xfrm>
              <a:off x="3062605" y="2491740"/>
              <a:ext cx="4151630" cy="523220"/>
            </a:xfrm>
            <a:prstGeom prst="rect">
              <a:avLst/>
            </a:prstGeom>
            <a:noFill/>
          </p:spPr>
          <p:txBody>
            <a:bodyPr wrap="square" rtlCol="0">
              <a:spAutoFit/>
            </a:bodyPr>
            <a:lstStyle/>
            <a:p>
              <a:pPr algn="l" fontAlgn="auto">
                <a:lnSpc>
                  <a:spcPct val="100000"/>
                </a:lnSpc>
              </a:pPr>
              <a:r>
                <a:rPr lang="zh-CN" altLang="en-US" sz="2800" b="1">
                  <a:solidFill>
                    <a:schemeClr val="tx1">
                      <a:lumMod val="85000"/>
                      <a:lumOff val="15000"/>
                    </a:schemeClr>
                  </a:solidFill>
                  <a:latin typeface="Microsoft YaHei" panose="020B0503020204020204" pitchFamily="34" charset="-122"/>
                  <a:ea typeface="Microsoft YaHei" panose="020B0503020204020204" pitchFamily="34" charset="-122"/>
                  <a:sym typeface="+mn-ea"/>
                </a:rPr>
                <a:t>初读课文</a:t>
              </a:r>
              <a:endParaRPr lang="en-US" altLang="zh-CN" sz="2800" b="1">
                <a:solidFill>
                  <a:schemeClr val="tx1">
                    <a:lumMod val="85000"/>
                    <a:lumOff val="15000"/>
                  </a:schemeClr>
                </a:solidFill>
                <a:latin typeface="Microsoft YaHei" panose="020B0503020204020204" pitchFamily="34" charset="-122"/>
                <a:ea typeface="Microsoft YaHei" panose="020B0503020204020204" pitchFamily="34" charset="-122"/>
                <a:sym typeface="+mn-ea"/>
              </a:endParaRPr>
            </a:p>
          </p:txBody>
        </p:sp>
        <p:sp>
          <p:nvSpPr>
            <p:cNvPr id="18" name="文本框 17"/>
            <p:cNvSpPr txBox="1"/>
            <p:nvPr/>
          </p:nvSpPr>
          <p:spPr>
            <a:xfrm>
              <a:off x="1889760" y="2308860"/>
              <a:ext cx="1056005" cy="822960"/>
            </a:xfrm>
            <a:prstGeom prst="rect">
              <a:avLst/>
            </a:prstGeom>
            <a:noFill/>
          </p:spPr>
          <p:txBody>
            <a:bodyPr wrap="square" rtlCol="0">
              <a:spAutoFit/>
            </a:bodyPr>
            <a:lstStyle/>
            <a:p>
              <a:r>
                <a:rPr lang="en-US" altLang="zh-CN" sz="4800" b="1">
                  <a:solidFill>
                    <a:schemeClr val="tx1">
                      <a:lumMod val="75000"/>
                      <a:lumOff val="25000"/>
                    </a:schemeClr>
                  </a:solidFill>
                  <a:latin typeface="Microsoft YaHei" panose="020B0503020204020204" pitchFamily="34" charset="-122"/>
                  <a:ea typeface="Microsoft YaHei" panose="020B0503020204020204" pitchFamily="34" charset="-122"/>
                </a:rPr>
                <a:t>02</a:t>
              </a:r>
            </a:p>
          </p:txBody>
        </p:sp>
      </p:grpSp>
      <p:grpSp>
        <p:nvGrpSpPr>
          <p:cNvPr id="29" name="组合 28">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12497D40-7695-DF4B-AE6E-BBE0586AAACF}"/>
              </a:ext>
            </a:extLst>
          </p:cNvPr>
          <p:cNvGrpSpPr/>
          <p:nvPr/>
        </p:nvGrpSpPr>
        <p:grpSpPr>
          <a:xfrm>
            <a:off x="1064260" y="3731260"/>
            <a:ext cx="6149975" cy="822960"/>
            <a:chOff x="1064260" y="3731260"/>
            <a:chExt cx="6149975" cy="822960"/>
          </a:xfrm>
        </p:grpSpPr>
        <p:grpSp>
          <p:nvGrpSpPr>
            <p:cNvPr id="19" name="组合 18"/>
            <p:cNvGrpSpPr/>
            <p:nvPr/>
          </p:nvGrpSpPr>
          <p:grpSpPr>
            <a:xfrm>
              <a:off x="1064260" y="3814445"/>
              <a:ext cx="732155" cy="656590"/>
              <a:chOff x="3668" y="3216"/>
              <a:chExt cx="1257" cy="1127"/>
            </a:xfrm>
          </p:grpSpPr>
          <p:sp>
            <p:nvSpPr>
              <p:cNvPr id="20" name="等腰三角形 19"/>
              <p:cNvSpPr/>
              <p:nvPr/>
            </p:nvSpPr>
            <p:spPr>
              <a:xfrm rot="5400000">
                <a:off x="3590" y="3294"/>
                <a:ext cx="1127" cy="971"/>
              </a:xfrm>
              <a:prstGeom prst="triangle">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sp>
            <p:nvSpPr>
              <p:cNvPr id="21" name="等腰三角形 20"/>
              <p:cNvSpPr/>
              <p:nvPr/>
            </p:nvSpPr>
            <p:spPr>
              <a:xfrm rot="5400000">
                <a:off x="3876" y="3294"/>
                <a:ext cx="1127" cy="971"/>
              </a:xfrm>
              <a:prstGeom prst="triangl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grpSp>
        <p:sp>
          <p:nvSpPr>
            <p:cNvPr id="22" name="文本框 21"/>
            <p:cNvSpPr txBox="1"/>
            <p:nvPr/>
          </p:nvSpPr>
          <p:spPr>
            <a:xfrm>
              <a:off x="3062605" y="3914140"/>
              <a:ext cx="4151630" cy="523220"/>
            </a:xfrm>
            <a:prstGeom prst="rect">
              <a:avLst/>
            </a:prstGeom>
            <a:noFill/>
          </p:spPr>
          <p:txBody>
            <a:bodyPr wrap="square" rtlCol="0">
              <a:spAutoFit/>
            </a:bodyPr>
            <a:lstStyle/>
            <a:p>
              <a:pPr algn="l" fontAlgn="auto">
                <a:lnSpc>
                  <a:spcPct val="100000"/>
                </a:lnSpc>
              </a:pPr>
              <a:r>
                <a:rPr lang="zh-CN" altLang="en-US" sz="2800" b="1">
                  <a:solidFill>
                    <a:schemeClr val="tx1">
                      <a:lumMod val="85000"/>
                      <a:lumOff val="15000"/>
                    </a:schemeClr>
                  </a:solidFill>
                  <a:latin typeface="Microsoft YaHei" panose="020B0503020204020204" pitchFamily="34" charset="-122"/>
                  <a:ea typeface="Microsoft YaHei" panose="020B0503020204020204" pitchFamily="34" charset="-122"/>
                  <a:sym typeface="+mn-ea"/>
                </a:rPr>
                <a:t>文本研读</a:t>
              </a:r>
              <a:endParaRPr lang="en-US" altLang="zh-CN" sz="2800" b="1">
                <a:solidFill>
                  <a:schemeClr val="tx1">
                    <a:lumMod val="85000"/>
                    <a:lumOff val="15000"/>
                  </a:schemeClr>
                </a:solidFill>
                <a:latin typeface="Microsoft YaHei" panose="020B0503020204020204" pitchFamily="34" charset="-122"/>
                <a:ea typeface="Microsoft YaHei" panose="020B0503020204020204" pitchFamily="34" charset="-122"/>
                <a:sym typeface="+mn-ea"/>
              </a:endParaRPr>
            </a:p>
          </p:txBody>
        </p:sp>
        <p:sp>
          <p:nvSpPr>
            <p:cNvPr id="23" name="文本框 22"/>
            <p:cNvSpPr txBox="1"/>
            <p:nvPr/>
          </p:nvSpPr>
          <p:spPr>
            <a:xfrm>
              <a:off x="1889760" y="3731260"/>
              <a:ext cx="1056005" cy="822960"/>
            </a:xfrm>
            <a:prstGeom prst="rect">
              <a:avLst/>
            </a:prstGeom>
            <a:noFill/>
          </p:spPr>
          <p:txBody>
            <a:bodyPr wrap="square" rtlCol="0">
              <a:spAutoFit/>
            </a:bodyPr>
            <a:lstStyle/>
            <a:p>
              <a:r>
                <a:rPr lang="en-US" altLang="zh-CN" sz="4800" b="1">
                  <a:solidFill>
                    <a:schemeClr val="tx1">
                      <a:lumMod val="75000"/>
                      <a:lumOff val="25000"/>
                    </a:schemeClr>
                  </a:solidFill>
                  <a:latin typeface="Microsoft YaHei" panose="020B0503020204020204" pitchFamily="34" charset="-122"/>
                  <a:ea typeface="Microsoft YaHei" panose="020B0503020204020204" pitchFamily="34" charset="-122"/>
                </a:rPr>
                <a:t>03</a:t>
              </a:r>
            </a:p>
          </p:txBody>
        </p:sp>
      </p:grpSp>
      <p:grpSp>
        <p:nvGrpSpPr>
          <p:cNvPr id="30" name="组合 29">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BF8A6793-3BE9-6C45-9AF3-80A18BC5D178}"/>
              </a:ext>
            </a:extLst>
          </p:cNvPr>
          <p:cNvGrpSpPr/>
          <p:nvPr/>
        </p:nvGrpSpPr>
        <p:grpSpPr>
          <a:xfrm>
            <a:off x="1064260" y="5168265"/>
            <a:ext cx="6149975" cy="822960"/>
            <a:chOff x="1064260" y="5168265"/>
            <a:chExt cx="6149975" cy="822960"/>
          </a:xfrm>
        </p:grpSpPr>
        <p:grpSp>
          <p:nvGrpSpPr>
            <p:cNvPr id="24" name="组合 23"/>
            <p:cNvGrpSpPr/>
            <p:nvPr/>
          </p:nvGrpSpPr>
          <p:grpSpPr>
            <a:xfrm>
              <a:off x="1064260" y="5251450"/>
              <a:ext cx="732155" cy="656590"/>
              <a:chOff x="3668" y="3216"/>
              <a:chExt cx="1257" cy="1127"/>
            </a:xfrm>
          </p:grpSpPr>
          <p:sp>
            <p:nvSpPr>
              <p:cNvPr id="25" name="等腰三角形 24"/>
              <p:cNvSpPr/>
              <p:nvPr/>
            </p:nvSpPr>
            <p:spPr>
              <a:xfrm rot="5400000">
                <a:off x="3590" y="3294"/>
                <a:ext cx="1127" cy="971"/>
              </a:xfrm>
              <a:prstGeom prst="triangle">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sp>
            <p:nvSpPr>
              <p:cNvPr id="26" name="等腰三角形 25"/>
              <p:cNvSpPr/>
              <p:nvPr/>
            </p:nvSpPr>
            <p:spPr>
              <a:xfrm rot="5400000">
                <a:off x="3876" y="3294"/>
                <a:ext cx="1127" cy="971"/>
              </a:xfrm>
              <a:prstGeom prst="triangl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grpSp>
        <p:sp>
          <p:nvSpPr>
            <p:cNvPr id="27" name="文本框 26"/>
            <p:cNvSpPr txBox="1"/>
            <p:nvPr/>
          </p:nvSpPr>
          <p:spPr>
            <a:xfrm>
              <a:off x="3062605" y="5351145"/>
              <a:ext cx="4151630" cy="523220"/>
            </a:xfrm>
            <a:prstGeom prst="rect">
              <a:avLst/>
            </a:prstGeom>
            <a:noFill/>
          </p:spPr>
          <p:txBody>
            <a:bodyPr wrap="square" rtlCol="0">
              <a:spAutoFit/>
            </a:bodyPr>
            <a:lstStyle/>
            <a:p>
              <a:pPr algn="l" fontAlgn="auto">
                <a:lnSpc>
                  <a:spcPct val="100000"/>
                </a:lnSpc>
              </a:pPr>
              <a:r>
                <a:rPr lang="zh-CN" altLang="en-US" sz="2800" b="1">
                  <a:solidFill>
                    <a:schemeClr val="tx1">
                      <a:lumMod val="85000"/>
                      <a:lumOff val="15000"/>
                    </a:schemeClr>
                  </a:solidFill>
                  <a:latin typeface="Microsoft YaHei" panose="020B0503020204020204" pitchFamily="34" charset="-122"/>
                  <a:ea typeface="Microsoft YaHei" panose="020B0503020204020204" pitchFamily="34" charset="-122"/>
                  <a:sym typeface="+mn-ea"/>
                </a:rPr>
                <a:t>技巧点拨</a:t>
              </a:r>
              <a:endParaRPr lang="en-US" altLang="zh-CN" sz="2800" b="1">
                <a:solidFill>
                  <a:schemeClr val="tx1">
                    <a:lumMod val="85000"/>
                    <a:lumOff val="15000"/>
                  </a:schemeClr>
                </a:solidFill>
                <a:latin typeface="Microsoft YaHei" panose="020B0503020204020204" pitchFamily="34" charset="-122"/>
                <a:ea typeface="Microsoft YaHei" panose="020B0503020204020204" pitchFamily="34" charset="-122"/>
                <a:sym typeface="+mn-ea"/>
              </a:endParaRPr>
            </a:p>
          </p:txBody>
        </p:sp>
        <p:sp>
          <p:nvSpPr>
            <p:cNvPr id="28" name="文本框 27"/>
            <p:cNvSpPr txBox="1"/>
            <p:nvPr/>
          </p:nvSpPr>
          <p:spPr>
            <a:xfrm>
              <a:off x="1889760" y="5168265"/>
              <a:ext cx="1056005" cy="822960"/>
            </a:xfrm>
            <a:prstGeom prst="rect">
              <a:avLst/>
            </a:prstGeom>
            <a:noFill/>
          </p:spPr>
          <p:txBody>
            <a:bodyPr wrap="square" rtlCol="0">
              <a:spAutoFit/>
            </a:bodyPr>
            <a:lstStyle/>
            <a:p>
              <a:r>
                <a:rPr lang="en-US" altLang="zh-CN" sz="4800" b="1">
                  <a:solidFill>
                    <a:schemeClr val="tx1">
                      <a:lumMod val="75000"/>
                      <a:lumOff val="25000"/>
                    </a:schemeClr>
                  </a:solidFill>
                  <a:latin typeface="Microsoft YaHei" panose="020B0503020204020204" pitchFamily="34" charset="-122"/>
                  <a:ea typeface="Microsoft YaHei" panose="020B0503020204020204" pitchFamily="34" charset="-122"/>
                </a:rPr>
                <a:t>04</a:t>
              </a:r>
            </a:p>
          </p:txBody>
        </p:sp>
      </p:grpSp>
    </p:spTree>
    <p:extLst>
      <p:ext uri="{BB962C8B-B14F-4D97-AF65-F5344CB8AC3E}">
        <p14:creationId xmlns:p14="http://schemas.microsoft.com/office/powerpoint/2010/main" xmlns:p159="http://schemas.microsoft.com/office/powerpoint/2015/09/main" xmlns:p15="http://schemas.microsoft.com/office/powerpoint/2012/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val="3435970149"/>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edge">
                                      <p:cBhvr>
                                        <p:cTn id="7" dur="500"/>
                                        <p:tgtEl>
                                          <p:spTgt spid="5"/>
                                        </p:tgtEl>
                                      </p:cBhvr>
                                    </p:animEffect>
                                  </p:childTnLst>
                                </p:cTn>
                              </p:par>
                            </p:childTnLst>
                          </p:cTn>
                        </p:par>
                        <p:par>
                          <p:cTn id="8" fill="hold" nodeType="afterGroup">
                            <p:stCondLst>
                              <p:cond delay="500"/>
                            </p:stCondLst>
                            <p:childTnLst>
                              <p:par>
                                <p:cTn id="9" presetID="29"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p:cTn id="11" dur="500" fill="hold"/>
                                        <p:tgtEl>
                                          <p:spTgt spid="7"/>
                                        </p:tgtEl>
                                        <p:attrNameLst>
                                          <p:attrName>ppt_x</p:attrName>
                                        </p:attrNameLst>
                                      </p:cBhvr>
                                      <p:tavLst>
                                        <p:tav tm="0">
                                          <p:val>
                                            <p:strVal val="#ppt_x-.2"/>
                                          </p:val>
                                        </p:tav>
                                        <p:tav tm="100000">
                                          <p:val>
                                            <p:strVal val="#ppt_x"/>
                                          </p:val>
                                        </p:tav>
                                      </p:tavLst>
                                    </p:anim>
                                    <p:anim calcmode="lin" valueType="num">
                                      <p:cBhvr>
                                        <p:cTn id="12" dur="500" fill="hold"/>
                                        <p:tgtEl>
                                          <p:spTgt spid="7"/>
                                        </p:tgtEl>
                                        <p:attrNameLst>
                                          <p:attrName>ppt_y</p:attrName>
                                        </p:attrNameLst>
                                      </p:cBhvr>
                                      <p:tavLst>
                                        <p:tav tm="0">
                                          <p:val>
                                            <p:strVal val="#ppt_y"/>
                                          </p:val>
                                        </p:tav>
                                        <p:tav tm="100000">
                                          <p:val>
                                            <p:strVal val="#ppt_y"/>
                                          </p:val>
                                        </p:tav>
                                      </p:tavLst>
                                    </p:anim>
                                    <p:animEffect transition="in" filter="wipe(right)" prLst="gradientSize: 0.1">
                                      <p:cBhvr>
                                        <p:cTn id="13" dur="500"/>
                                        <p:tgtEl>
                                          <p:spTgt spid="7"/>
                                        </p:tgtEl>
                                      </p:cBhvr>
                                    </p:animEffect>
                                  </p:childTnLst>
                                </p:cTn>
                              </p:par>
                            </p:childTnLst>
                          </p:cTn>
                        </p:par>
                        <p:par>
                          <p:cTn id="14" fill="hold" nodeType="afterGroup">
                            <p:stCondLst>
                              <p:cond delay="1000"/>
                            </p:stCondLst>
                            <p:childTnLst>
                              <p:par>
                                <p:cTn id="15" presetID="12" presetClass="entr" presetSubtype="4" fill="hold" grpId="0" nodeType="after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additive="base">
                                        <p:cTn id="17" dur="500"/>
                                        <p:tgtEl>
                                          <p:spTgt spid="8"/>
                                        </p:tgtEl>
                                        <p:attrNameLst>
                                          <p:attrName>ppt_y</p:attrName>
                                        </p:attrNameLst>
                                      </p:cBhvr>
                                      <p:tavLst>
                                        <p:tav tm="0">
                                          <p:val>
                                            <p:strVal val="#ppt_y+#ppt_h*1.125000"/>
                                          </p:val>
                                        </p:tav>
                                        <p:tav tm="100000">
                                          <p:val>
                                            <p:strVal val="#ppt_y"/>
                                          </p:val>
                                        </p:tav>
                                      </p:tavLst>
                                    </p:anim>
                                    <p:animEffect transition="in" filter="wipe(up)">
                                      <p:cBhvr>
                                        <p:cTn id="18"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8" grpId="0"/>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6" name="组合 5"/>
          <p:cNvGrpSpPr/>
          <p:nvPr/>
        </p:nvGrpSpPr>
        <p:grpSpPr>
          <a:xfrm>
            <a:off x="213360" y="274780"/>
            <a:ext cx="11765280" cy="6452236"/>
            <a:chOff x="213360" y="202564"/>
            <a:chExt cx="11765280" cy="6452236"/>
          </a:xfrm>
        </p:grpSpPr>
        <p:pic>
          <p:nvPicPr>
            <p:cNvPr id="5" name="图片 4"/>
            <p:cNvPicPr>
              <a:picLocks noChangeAspect="1"/>
            </p:cNvPicPr>
            <p:nvPr/>
          </p:nvPicPr>
          <p:blipFill>
            <a:blip r:embed="rId3" cstate="print">
              <a:extLst>
                <a:ext uri="{28A0092B-C50C-407E-A947-70E740481C1C}">
                  <a14:useLocalDpi xmlns:a14="http://schemas.microsoft.com/office/drawing/2010/main" xmlns:p159="http://schemas.microsoft.com/office/powerpoint/2015/09/main" xmlns:p15="http://schemas.microsoft.com/office/powerpoint/2012/main" xmlns:p14="http://schemas.microsoft.com/office/powerpoint/2010/main" xmlns:mc="http://schemas.openxmlformats.org/markup-compatibility/2006" xmlns:wp="http://schemas.openxmlformats.org/drawingml/2006/wordprocessingDrawing" xmlns:w="http://schemas.openxmlformats.org/wordprocessingml/2006/main" xmlns:m="http://schemas.openxmlformats.org/officeDocument/2006/math" xmlns="" val="0"/>
                </a:ext>
              </a:extLst>
            </a:blip>
            <a:srcRect t="1303" b="1303"/>
            <a:stretch>
              <a:fillRect/>
            </a:stretch>
          </p:blipFill>
          <p:spPr>
            <a:xfrm>
              <a:off x="213360" y="202565"/>
              <a:ext cx="11765280" cy="6452235"/>
            </a:xfrm>
            <a:prstGeom prst="rect">
              <a:avLst/>
            </a:prstGeom>
          </p:spPr>
        </p:pic>
        <p:sp>
          <p:nvSpPr>
            <p:cNvPr id="9" name="矩形 8"/>
            <p:cNvSpPr/>
            <p:nvPr/>
          </p:nvSpPr>
          <p:spPr>
            <a:xfrm>
              <a:off x="213360" y="202564"/>
              <a:ext cx="11765280" cy="6452235"/>
            </a:xfrm>
            <a:prstGeom prst="rect">
              <a:avLst/>
            </a:prstGeom>
            <a:solidFill>
              <a:schemeClr val="tx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grpSp>
      <p:sp>
        <p:nvSpPr>
          <p:cNvPr id="15" name="Freeform: Shape 14"/>
          <p:cNvSpPr/>
          <p:nvPr/>
        </p:nvSpPr>
        <p:spPr bwMode="auto">
          <a:xfrm>
            <a:off x="958531" y="927099"/>
            <a:ext cx="3634105" cy="4159250"/>
          </a:xfrm>
          <a:custGeom>
            <a:avLst/>
            <a:gdLst>
              <a:gd name="connsiteX0" fmla="*/ 0 w 9074052"/>
              <a:gd name="connsiteY0" fmla="*/ 0 h 9074052"/>
              <a:gd name="connsiteX1" fmla="*/ 9074052 w 9074052"/>
              <a:gd name="connsiteY1" fmla="*/ 0 h 9074052"/>
              <a:gd name="connsiteX2" fmla="*/ 9074052 w 9074052"/>
              <a:gd name="connsiteY2" fmla="*/ 6552727 h 9074052"/>
              <a:gd name="connsiteX3" fmla="*/ 6552727 w 9074052"/>
              <a:gd name="connsiteY3" fmla="*/ 9074052 h 9074052"/>
              <a:gd name="connsiteX4" fmla="*/ 0 w 9074052"/>
              <a:gd name="connsiteY4" fmla="*/ 9074052 h 90740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074052" h="9074052">
                <a:moveTo>
                  <a:pt x="0" y="0"/>
                </a:moveTo>
                <a:lnTo>
                  <a:pt x="9074052" y="0"/>
                </a:lnTo>
                <a:lnTo>
                  <a:pt x="9074052" y="6552727"/>
                </a:lnTo>
                <a:lnTo>
                  <a:pt x="6552727" y="9074052"/>
                </a:lnTo>
                <a:lnTo>
                  <a:pt x="0" y="9074052"/>
                </a:lnTo>
                <a:close/>
              </a:path>
            </a:pathLst>
          </a:custGeom>
          <a:solidFill>
            <a:schemeClr val="accent1">
              <a:lumMod val="20000"/>
              <a:lumOff val="80000"/>
              <a:alpha val="32000"/>
            </a:schemeClr>
          </a:solidFill>
          <a:ln w="63500">
            <a:solidFill>
              <a:schemeClr val="bg1"/>
            </a:solidFill>
            <a:miter lim="800000"/>
          </a:ln>
        </p:spPr>
        <p:txBody>
          <a:bodyPr vert="horz" wrap="square" lIns="91440" tIns="45720" rIns="91440" bIns="45720" numCol="1" rtlCol="0" anchor="t" anchorCtr="0" compatLnSpc="1"/>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id-ID" sz="1800" b="0" i="0" u="none" strike="noStrike" kern="0" cap="none" spc="0" normalizeH="0" baseline="0" noProof="0">
              <a:ln>
                <a:noFill/>
              </a:ln>
              <a:solidFill>
                <a:sysClr val="windowText" lastClr="000000"/>
              </a:solidFill>
              <a:effectLst/>
              <a:uLnTx/>
              <a:uFillTx/>
              <a:latin typeface="Microsoft YaHei" panose="020B0503020204020204" pitchFamily="34" charset="-122"/>
              <a:ea typeface="Microsoft YaHei" panose="020B0503020204020204" pitchFamily="34" charset="-122"/>
            </a:endParaRPr>
          </a:p>
        </p:txBody>
      </p:sp>
      <p:sp>
        <p:nvSpPr>
          <p:cNvPr id="16" name="TextBox 15"/>
          <p:cNvSpPr txBox="1"/>
          <p:nvPr/>
        </p:nvSpPr>
        <p:spPr>
          <a:xfrm>
            <a:off x="1255077" y="2512551"/>
            <a:ext cx="3041015" cy="988347"/>
          </a:xfrm>
          <a:prstGeom prst="rect">
            <a:avLst/>
          </a:prstGeom>
          <a:noFill/>
        </p:spPr>
        <p:txBody>
          <a:bodyPr wrap="square" rtlCol="0">
            <a:spAutoFit/>
          </a:bodyPr>
          <a:lstStyle/>
          <a:p>
            <a:pPr marL="571500" marR="0" indent="-571500" algn="l" defTabSz="914400" fontAlgn="auto">
              <a:lnSpc>
                <a:spcPct val="150000"/>
              </a:lnSpc>
              <a:spcBef>
                <a:spcPct val="0"/>
              </a:spcBef>
              <a:spcAft>
                <a:spcPct val="0"/>
              </a:spcAft>
              <a:buClrTx/>
              <a:buSzTx/>
              <a:buFont typeface="Wingdings" pitchFamily="2" charset="2"/>
              <a:buChar char="n"/>
              <a:defRPr/>
            </a:pPr>
            <a:r>
              <a:rPr lang="zh-CN" altLang="en-US" sz="4400" b="1">
                <a:solidFill>
                  <a:schemeClr val="bg1"/>
                </a:solidFill>
                <a:latin typeface="Microsoft YaHei" panose="020B0503020204020204" pitchFamily="34" charset="-122"/>
                <a:ea typeface="Microsoft YaHei" panose="020B0503020204020204" pitchFamily="34" charset="-122"/>
                <a:sym typeface="+mn-ea"/>
              </a:rPr>
              <a:t>知人论世</a:t>
            </a:r>
            <a:endParaRPr kumimoji="0" lang="zh-CN" altLang="en-US" sz="4400" b="1" i="1" kern="0" cap="none" spc="600" normalizeH="0" baseline="0" noProof="0">
              <a:solidFill>
                <a:schemeClr val="bg1"/>
              </a:solidFill>
              <a:latin typeface="Microsoft YaHei" panose="020B0503020204020204" pitchFamily="34" charset="-122"/>
              <a:ea typeface="Microsoft YaHei" panose="020B0503020204020204" pitchFamily="34" charset="-122"/>
              <a:sym typeface="+mn-ea"/>
            </a:endParaRPr>
          </a:p>
        </p:txBody>
      </p:sp>
      <p:sp>
        <p:nvSpPr>
          <p:cNvPr id="7" name="文本框 6"/>
          <p:cNvSpPr txBox="1"/>
          <p:nvPr/>
        </p:nvSpPr>
        <p:spPr>
          <a:xfrm>
            <a:off x="1238250" y="1816735"/>
            <a:ext cx="2738755" cy="584775"/>
          </a:xfrm>
          <a:prstGeom prst="rect">
            <a:avLst/>
          </a:prstGeom>
          <a:noFill/>
        </p:spPr>
        <p:txBody>
          <a:bodyPr wrap="square" rtlCol="0">
            <a:spAutoFit/>
          </a:bodyPr>
          <a:lstStyle/>
          <a:p>
            <a:r>
              <a:rPr lang="zh-CN" altLang="en-US" sz="3200" b="1">
                <a:solidFill>
                  <a:schemeClr val="bg1"/>
                </a:solidFill>
                <a:latin typeface="Microsoft YaHei" panose="020B0503020204020204" pitchFamily="34" charset="-122"/>
                <a:ea typeface="Microsoft YaHei" panose="020B0503020204020204" pitchFamily="34" charset="-122"/>
              </a:rPr>
              <a:t>第一部分</a:t>
            </a:r>
            <a:endParaRPr lang="en-US" altLang="zh-CN" sz="3200" b="1">
              <a:solidFill>
                <a:schemeClr val="bg1"/>
              </a:solidFill>
              <a:latin typeface="Microsoft YaHei" panose="020B0503020204020204" pitchFamily="34" charset="-122"/>
              <a:ea typeface="Microsoft YaHei" panose="020B0503020204020204"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par>
                          <p:cTn id="10" fill="hold" nodeType="afterGroup">
                            <p:stCondLst>
                              <p:cond delay="500"/>
                            </p:stCondLst>
                            <p:childTnLst>
                              <p:par>
                                <p:cTn id="11" presetID="21" presetClass="entr" presetSubtype="1" fill="hold" grpId="0" nodeType="after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wheel(1)">
                                      <p:cBhvr>
                                        <p:cTn id="13" dur="500"/>
                                        <p:tgtEl>
                                          <p:spTgt spid="15"/>
                                        </p:tgtEl>
                                      </p:cBhvr>
                                    </p:animEffect>
                                  </p:childTnLst>
                                </p:cTn>
                              </p:par>
                            </p:childTnLst>
                          </p:cTn>
                        </p:par>
                        <p:par>
                          <p:cTn id="14" fill="hold" nodeType="afterGroup">
                            <p:stCondLst>
                              <p:cond delay="1000"/>
                            </p:stCondLst>
                            <p:childTnLst>
                              <p:par>
                                <p:cTn id="15" presetID="29" presetClass="entr" presetSubtype="0"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p:cTn id="17" dur="500" fill="hold"/>
                                        <p:tgtEl>
                                          <p:spTgt spid="7"/>
                                        </p:tgtEl>
                                        <p:attrNameLst>
                                          <p:attrName>ppt_x</p:attrName>
                                        </p:attrNameLst>
                                      </p:cBhvr>
                                      <p:tavLst>
                                        <p:tav tm="0">
                                          <p:val>
                                            <p:strVal val="#ppt_x-.2"/>
                                          </p:val>
                                        </p:tav>
                                        <p:tav tm="100000">
                                          <p:val>
                                            <p:strVal val="#ppt_x"/>
                                          </p:val>
                                        </p:tav>
                                      </p:tavLst>
                                    </p:anim>
                                    <p:anim calcmode="lin" valueType="num">
                                      <p:cBhvr>
                                        <p:cTn id="18" dur="500" fill="hold"/>
                                        <p:tgtEl>
                                          <p:spTgt spid="7"/>
                                        </p:tgtEl>
                                        <p:attrNameLst>
                                          <p:attrName>ppt_y</p:attrName>
                                        </p:attrNameLst>
                                      </p:cBhvr>
                                      <p:tavLst>
                                        <p:tav tm="0">
                                          <p:val>
                                            <p:strVal val="#ppt_y"/>
                                          </p:val>
                                        </p:tav>
                                        <p:tav tm="100000">
                                          <p:val>
                                            <p:strVal val="#ppt_y"/>
                                          </p:val>
                                        </p:tav>
                                      </p:tavLst>
                                    </p:anim>
                                    <p:animEffect transition="in" filter="wipe(right)" prLst="gradientSize: 0.1">
                                      <p:cBhvr>
                                        <p:cTn id="19" dur="500"/>
                                        <p:tgtEl>
                                          <p:spTgt spid="7"/>
                                        </p:tgtEl>
                                      </p:cBhvr>
                                    </p:animEffect>
                                  </p:childTnLst>
                                </p:cTn>
                              </p:par>
                            </p:childTnLst>
                          </p:cTn>
                        </p:par>
                        <p:par>
                          <p:cTn id="20" fill="hold" nodeType="afterGroup">
                            <p:stCondLst>
                              <p:cond delay="1500"/>
                            </p:stCondLst>
                            <p:childTnLst>
                              <p:par>
                                <p:cTn id="21" presetID="42" presetClass="entr" presetSubtype="0" fill="hold" grpId="0" nodeType="after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fade">
                                      <p:cBhvr>
                                        <p:cTn id="23" dur="500"/>
                                        <p:tgtEl>
                                          <p:spTgt spid="16"/>
                                        </p:tgtEl>
                                      </p:cBhvr>
                                    </p:animEffect>
                                    <p:anim calcmode="lin" valueType="num">
                                      <p:cBhvr>
                                        <p:cTn id="24" dur="500" fill="hold"/>
                                        <p:tgtEl>
                                          <p:spTgt spid="16"/>
                                        </p:tgtEl>
                                        <p:attrNameLst>
                                          <p:attrName>ppt_x</p:attrName>
                                        </p:attrNameLst>
                                      </p:cBhvr>
                                      <p:tavLst>
                                        <p:tav tm="0">
                                          <p:val>
                                            <p:strVal val="#ppt_x"/>
                                          </p:val>
                                        </p:tav>
                                        <p:tav tm="100000">
                                          <p:val>
                                            <p:strVal val="#ppt_x"/>
                                          </p:val>
                                        </p:tav>
                                      </p:tavLst>
                                    </p:anim>
                                    <p:anim calcmode="lin" valueType="num">
                                      <p:cBhvr>
                                        <p:cTn id="25" dur="5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p:bldP spid="7" grpId="0"/>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extLst>
              <a:ext uri="{28A0092B-C50C-407E-A947-70E740481C1C}">
                <a14:useLocalDpi xmlns:a14="http://schemas.microsoft.com/office/drawing/2010/main" xmlns:p159="http://schemas.microsoft.com/office/powerpoint/2015/09/main" xmlns:p15="http://schemas.microsoft.com/office/powerpoint/2012/main" xmlns:p14="http://schemas.microsoft.com/office/powerpoint/2010/main" xmlns:mc="http://schemas.openxmlformats.org/markup-compatibility/2006" xmlns:wp="http://schemas.openxmlformats.org/drawingml/2006/wordprocessingDrawing" xmlns:w="http://schemas.openxmlformats.org/wordprocessingml/2006/main" xmlns:m="http://schemas.openxmlformats.org/officeDocument/2006/math" xmlns="" val="0"/>
              </a:ext>
            </a:extLst>
          </a:blip>
          <a:srcRect t="6092" b="6092"/>
          <a:stretch>
            <a:fillRect/>
          </a:stretch>
        </p:blipFill>
        <p:spPr>
          <a:xfrm>
            <a:off x="155331" y="779050"/>
            <a:ext cx="4895536" cy="5299899"/>
          </a:xfrm>
          <a:prstGeom prst="rect">
            <a:avLst/>
          </a:prstGeom>
          <a:ln w="88900" cap="sq" cmpd="thickThin">
            <a:solidFill>
              <a:srgbClr val="000000"/>
            </a:solidFill>
            <a:prstDash val="solid"/>
            <a:miter lim="800000"/>
          </a:ln>
          <a:effectLst>
            <a:innerShdw blurRad="76200">
              <a:srgbClr val="000000"/>
            </a:innerShdw>
          </a:effectLst>
        </p:spPr>
      </p:pic>
      <p:sp>
        <p:nvSpPr>
          <p:cNvPr id="5" name="矩形 4"/>
          <p:cNvSpPr/>
          <p:nvPr/>
        </p:nvSpPr>
        <p:spPr>
          <a:xfrm>
            <a:off x="4321581" y="941678"/>
            <a:ext cx="7715088" cy="4865355"/>
          </a:xfrm>
          <a:prstGeom prst="rect">
            <a:avLst/>
          </a:prstGeom>
          <a:solidFill>
            <a:schemeClr val="tx1">
              <a:lumMod val="50000"/>
              <a:lumOff val="50000"/>
            </a:schemeClr>
          </a:solidFill>
          <a:ln w="5715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sp>
        <p:nvSpPr>
          <p:cNvPr id="6" name="文本框 5"/>
          <p:cNvSpPr txBox="1"/>
          <p:nvPr/>
        </p:nvSpPr>
        <p:spPr>
          <a:xfrm>
            <a:off x="8500279" y="157810"/>
            <a:ext cx="4293235" cy="783869"/>
          </a:xfrm>
          <a:prstGeom prst="rect">
            <a:avLst/>
          </a:prstGeom>
          <a:noFill/>
        </p:spPr>
        <p:txBody>
          <a:bodyPr wrap="square" rtlCol="0">
            <a:spAutoFit/>
          </a:bodyPr>
          <a:lstStyle/>
          <a:p>
            <a:pPr algn="l">
              <a:lnSpc>
                <a:spcPct val="140000"/>
              </a:lnSpc>
            </a:pPr>
            <a:r>
              <a:rPr lang="zh-CN" altLang="en-US" sz="3600" b="1">
                <a:solidFill>
                  <a:schemeClr val="tx1"/>
                </a:solidFill>
                <a:latin typeface="Microsoft YaHei" panose="020B0503020204020204" pitchFamily="34" charset="-122"/>
                <a:ea typeface="Microsoft YaHei" panose="020B0503020204020204" pitchFamily="34" charset="-122"/>
              </a:rPr>
              <a:t>了解作者</a:t>
            </a:r>
            <a:endParaRPr sz="3600" b="1">
              <a:solidFill>
                <a:schemeClr val="tx1"/>
              </a:solidFill>
              <a:latin typeface="Microsoft YaHei" panose="020B0503020204020204" pitchFamily="34" charset="-122"/>
              <a:ea typeface="Microsoft YaHei" panose="020B0503020204020204" pitchFamily="34" charset="-122"/>
            </a:endParaRPr>
          </a:p>
        </p:txBody>
      </p:sp>
      <p:sp>
        <p:nvSpPr>
          <p:cNvPr id="17" name="文本框 16"/>
          <p:cNvSpPr txBox="1"/>
          <p:nvPr/>
        </p:nvSpPr>
        <p:spPr>
          <a:xfrm>
            <a:off x="4436207" y="1193141"/>
            <a:ext cx="7485836" cy="4613892"/>
          </a:xfrm>
          <a:prstGeom prst="rect">
            <a:avLst/>
          </a:prstGeom>
          <a:noFill/>
        </p:spPr>
        <p:txBody>
          <a:bodyPr wrap="square" rtlCol="0">
            <a:spAutoFit/>
          </a:bodyPr>
          <a:lstStyle/>
          <a:p>
            <a:pPr>
              <a:lnSpc>
                <a:spcPct val="150000"/>
              </a:lnSpc>
            </a:pPr>
            <a:r>
              <a:rPr lang="zh-CN" altLang="en-US">
                <a:solidFill>
                  <a:schemeClr val="bg1"/>
                </a:solidFill>
                <a:latin typeface="Microsoft YaHei" panose="020B0503020204020204" pitchFamily="34" charset="-122"/>
                <a:ea typeface="Microsoft YaHei" panose="020B0503020204020204" pitchFamily="34" charset="-122"/>
                <a:sym typeface="+mn-ea"/>
              </a:rPr>
              <a:t>      </a:t>
            </a:r>
            <a:r>
              <a:rPr lang="zh-CN" altLang="en-US" b="1">
                <a:solidFill>
                  <a:schemeClr val="accent1">
                    <a:lumMod val="40000"/>
                    <a:lumOff val="60000"/>
                  </a:schemeClr>
                </a:solidFill>
                <a:latin typeface="Microsoft YaHei" panose="020B0503020204020204" pitchFamily="34" charset="-122"/>
                <a:ea typeface="Microsoft YaHei" panose="020B0503020204020204" pitchFamily="34" charset="-122"/>
                <a:sym typeface="+mn-ea"/>
              </a:rPr>
              <a:t>歌德</a:t>
            </a:r>
            <a:r>
              <a:rPr lang="en-US" altLang="zh-CN" b="1">
                <a:solidFill>
                  <a:schemeClr val="accent1">
                    <a:lumMod val="40000"/>
                    <a:lumOff val="60000"/>
                  </a:schemeClr>
                </a:solidFill>
                <a:latin typeface="Microsoft YaHei" panose="020B0503020204020204" pitchFamily="34" charset="-122"/>
                <a:ea typeface="Microsoft YaHei" panose="020B0503020204020204" pitchFamily="34" charset="-122"/>
                <a:sym typeface="+mn-ea"/>
              </a:rPr>
              <a:t>(1749—1832),</a:t>
            </a:r>
            <a:r>
              <a:rPr lang="zh-CN" altLang="en-US" b="1">
                <a:solidFill>
                  <a:schemeClr val="accent1">
                    <a:lumMod val="40000"/>
                    <a:lumOff val="60000"/>
                  </a:schemeClr>
                </a:solidFill>
                <a:latin typeface="Microsoft YaHei" panose="020B0503020204020204" pitchFamily="34" charset="-122"/>
                <a:ea typeface="Microsoft YaHei" panose="020B0503020204020204" pitchFamily="34" charset="-122"/>
                <a:sym typeface="+mn-ea"/>
              </a:rPr>
              <a:t>德国诗人、剧作家。</a:t>
            </a:r>
            <a:r>
              <a:rPr lang="zh-CN" altLang="en-US">
                <a:solidFill>
                  <a:schemeClr val="bg1"/>
                </a:solidFill>
                <a:latin typeface="Microsoft YaHei" panose="020B0503020204020204" pitchFamily="34" charset="-122"/>
                <a:ea typeface="Microsoft YaHei" panose="020B0503020204020204" pitchFamily="34" charset="-122"/>
                <a:sym typeface="+mn-ea"/>
              </a:rPr>
              <a:t>生于美因河畔法兰克福富裕市民家庭。曾获斯特拉斯堡大学法学博士学位。深受卢梭、莱辛和斯宾诺莎的影响</a:t>
            </a:r>
            <a:r>
              <a:rPr lang="en-US" altLang="zh-CN">
                <a:solidFill>
                  <a:schemeClr val="bg1"/>
                </a:solidFill>
                <a:latin typeface="Microsoft YaHei" panose="020B0503020204020204" pitchFamily="34" charset="-122"/>
                <a:ea typeface="Microsoft YaHei" panose="020B0503020204020204" pitchFamily="34" charset="-122"/>
                <a:sym typeface="+mn-ea"/>
              </a:rPr>
              <a:t>;</a:t>
            </a:r>
            <a:r>
              <a:rPr lang="zh-CN" altLang="en-US">
                <a:solidFill>
                  <a:schemeClr val="bg1"/>
                </a:solidFill>
                <a:latin typeface="Microsoft YaHei" panose="020B0503020204020204" pitchFamily="34" charset="-122"/>
                <a:ea typeface="Microsoft YaHei" panose="020B0503020204020204" pitchFamily="34" charset="-122"/>
                <a:sym typeface="+mn-ea"/>
              </a:rPr>
              <a:t>和席勒交谊深厚</a:t>
            </a:r>
            <a:r>
              <a:rPr lang="en-US" altLang="zh-CN">
                <a:solidFill>
                  <a:schemeClr val="bg1"/>
                </a:solidFill>
                <a:latin typeface="Microsoft YaHei" panose="020B0503020204020204" pitchFamily="34" charset="-122"/>
                <a:ea typeface="Microsoft YaHei" panose="020B0503020204020204" pitchFamily="34" charset="-122"/>
                <a:sym typeface="+mn-ea"/>
              </a:rPr>
              <a:t>,</a:t>
            </a:r>
            <a:r>
              <a:rPr lang="zh-CN" altLang="en-US">
                <a:solidFill>
                  <a:schemeClr val="bg1"/>
                </a:solidFill>
                <a:latin typeface="Microsoft YaHei" panose="020B0503020204020204" pitchFamily="34" charset="-122"/>
                <a:ea typeface="Microsoft YaHei" panose="020B0503020204020204" pitchFamily="34" charset="-122"/>
                <a:sym typeface="+mn-ea"/>
              </a:rPr>
              <a:t>青年时为狂飙运动的主要人物。政治上反对封建割据</a:t>
            </a:r>
            <a:r>
              <a:rPr lang="en-US" altLang="zh-CN">
                <a:solidFill>
                  <a:schemeClr val="bg1"/>
                </a:solidFill>
                <a:latin typeface="Microsoft YaHei" panose="020B0503020204020204" pitchFamily="34" charset="-122"/>
                <a:ea typeface="Microsoft YaHei" panose="020B0503020204020204" pitchFamily="34" charset="-122"/>
                <a:sym typeface="+mn-ea"/>
              </a:rPr>
              <a:t>,</a:t>
            </a:r>
            <a:r>
              <a:rPr lang="zh-CN" altLang="en-US">
                <a:solidFill>
                  <a:schemeClr val="bg1"/>
                </a:solidFill>
                <a:latin typeface="Microsoft YaHei" panose="020B0503020204020204" pitchFamily="34" charset="-122"/>
                <a:ea typeface="Microsoft YaHei" panose="020B0503020204020204" pitchFamily="34" charset="-122"/>
                <a:sym typeface="+mn-ea"/>
              </a:rPr>
              <a:t>渴望德意志统一</a:t>
            </a:r>
            <a:r>
              <a:rPr lang="en-US" altLang="zh-CN">
                <a:solidFill>
                  <a:schemeClr val="bg1"/>
                </a:solidFill>
                <a:latin typeface="Microsoft YaHei" panose="020B0503020204020204" pitchFamily="34" charset="-122"/>
                <a:ea typeface="Microsoft YaHei" panose="020B0503020204020204" pitchFamily="34" charset="-122"/>
                <a:sym typeface="+mn-ea"/>
              </a:rPr>
              <a:t>,</a:t>
            </a:r>
            <a:r>
              <a:rPr lang="zh-CN" altLang="en-US">
                <a:solidFill>
                  <a:schemeClr val="bg1"/>
                </a:solidFill>
                <a:latin typeface="Microsoft YaHei" panose="020B0503020204020204" pitchFamily="34" charset="-122"/>
                <a:ea typeface="Microsoft YaHei" panose="020B0503020204020204" pitchFamily="34" charset="-122"/>
                <a:sym typeface="+mn-ea"/>
              </a:rPr>
              <a:t>主张自上而下的社会改革。</a:t>
            </a:r>
          </a:p>
          <a:p>
            <a:pPr>
              <a:lnSpc>
                <a:spcPct val="150000"/>
              </a:lnSpc>
            </a:pPr>
            <a:r>
              <a:rPr lang="zh-CN" altLang="en-US">
                <a:solidFill>
                  <a:schemeClr val="bg1"/>
                </a:solidFill>
                <a:latin typeface="Microsoft YaHei" panose="020B0503020204020204" pitchFamily="34" charset="-122"/>
                <a:ea typeface="Microsoft YaHei" panose="020B0503020204020204" pitchFamily="34" charset="-122"/>
                <a:sym typeface="+mn-ea"/>
              </a:rPr>
              <a:t>      </a:t>
            </a:r>
            <a:r>
              <a:rPr lang="zh-CN" altLang="en-US" b="1">
                <a:solidFill>
                  <a:schemeClr val="accent1">
                    <a:lumMod val="40000"/>
                    <a:lumOff val="60000"/>
                  </a:schemeClr>
                </a:solidFill>
                <a:latin typeface="Microsoft YaHei" panose="020B0503020204020204" pitchFamily="34" charset="-122"/>
                <a:ea typeface="Microsoft YaHei" panose="020B0503020204020204" pitchFamily="34" charset="-122"/>
                <a:sym typeface="+mn-ea"/>
              </a:rPr>
              <a:t>代表作诗剧</a:t>
            </a:r>
            <a:r>
              <a:rPr lang="en-US" altLang="zh-CN" b="1">
                <a:solidFill>
                  <a:schemeClr val="accent1">
                    <a:lumMod val="40000"/>
                    <a:lumOff val="60000"/>
                  </a:schemeClr>
                </a:solidFill>
                <a:latin typeface="Microsoft YaHei" panose="020B0503020204020204" pitchFamily="34" charset="-122"/>
                <a:ea typeface="Microsoft YaHei" panose="020B0503020204020204" pitchFamily="34" charset="-122"/>
                <a:sym typeface="+mn-ea"/>
              </a:rPr>
              <a:t>《</a:t>
            </a:r>
            <a:r>
              <a:rPr lang="zh-CN" altLang="en-US" b="1">
                <a:solidFill>
                  <a:schemeClr val="accent1">
                    <a:lumMod val="40000"/>
                    <a:lumOff val="60000"/>
                  </a:schemeClr>
                </a:solidFill>
                <a:latin typeface="Microsoft YaHei" panose="020B0503020204020204" pitchFamily="34" charset="-122"/>
                <a:ea typeface="Microsoft YaHei" panose="020B0503020204020204" pitchFamily="34" charset="-122"/>
                <a:sym typeface="+mn-ea"/>
              </a:rPr>
              <a:t>浮士德</a:t>
            </a:r>
            <a:r>
              <a:rPr lang="en-US" altLang="zh-CN" b="1">
                <a:solidFill>
                  <a:schemeClr val="accent1">
                    <a:lumMod val="40000"/>
                    <a:lumOff val="60000"/>
                  </a:schemeClr>
                </a:solidFill>
                <a:latin typeface="Microsoft YaHei" panose="020B0503020204020204" pitchFamily="34" charset="-122"/>
                <a:ea typeface="Microsoft YaHei" panose="020B0503020204020204" pitchFamily="34" charset="-122"/>
                <a:sym typeface="+mn-ea"/>
              </a:rPr>
              <a:t>》</a:t>
            </a:r>
            <a:r>
              <a:rPr lang="zh-CN" altLang="en-US" b="1">
                <a:solidFill>
                  <a:schemeClr val="accent1">
                    <a:lumMod val="40000"/>
                    <a:lumOff val="60000"/>
                  </a:schemeClr>
                </a:solidFill>
                <a:latin typeface="Microsoft YaHei" panose="020B0503020204020204" pitchFamily="34" charset="-122"/>
                <a:ea typeface="Microsoft YaHei" panose="020B0503020204020204" pitchFamily="34" charset="-122"/>
                <a:sym typeface="+mn-ea"/>
              </a:rPr>
              <a:t>描写主人公浮士德一生探求真理的痛苦经历</a:t>
            </a:r>
            <a:r>
              <a:rPr lang="en-US" altLang="zh-CN" b="1">
                <a:solidFill>
                  <a:schemeClr val="accent1">
                    <a:lumMod val="40000"/>
                    <a:lumOff val="60000"/>
                  </a:schemeClr>
                </a:solidFill>
                <a:latin typeface="Microsoft YaHei" panose="020B0503020204020204" pitchFamily="34" charset="-122"/>
                <a:ea typeface="Microsoft YaHei" panose="020B0503020204020204" pitchFamily="34" charset="-122"/>
                <a:sym typeface="+mn-ea"/>
              </a:rPr>
              <a:t>,</a:t>
            </a:r>
            <a:r>
              <a:rPr lang="zh-CN" altLang="en-US" b="1">
                <a:solidFill>
                  <a:schemeClr val="accent1">
                    <a:lumMod val="40000"/>
                    <a:lumOff val="60000"/>
                  </a:schemeClr>
                </a:solidFill>
                <a:latin typeface="Microsoft YaHei" panose="020B0503020204020204" pitchFamily="34" charset="-122"/>
                <a:ea typeface="Microsoft YaHei" panose="020B0503020204020204" pitchFamily="34" charset="-122"/>
                <a:sym typeface="+mn-ea"/>
              </a:rPr>
              <a:t>反映从文艺复兴至</a:t>
            </a:r>
            <a:r>
              <a:rPr lang="en-US" altLang="zh-CN" b="1">
                <a:solidFill>
                  <a:schemeClr val="accent1">
                    <a:lumMod val="40000"/>
                    <a:lumOff val="60000"/>
                  </a:schemeClr>
                </a:solidFill>
                <a:latin typeface="Microsoft YaHei" panose="020B0503020204020204" pitchFamily="34" charset="-122"/>
                <a:ea typeface="Microsoft YaHei" panose="020B0503020204020204" pitchFamily="34" charset="-122"/>
                <a:sym typeface="+mn-ea"/>
              </a:rPr>
              <a:t>19</a:t>
            </a:r>
            <a:r>
              <a:rPr lang="zh-CN" altLang="en-US" b="1">
                <a:solidFill>
                  <a:schemeClr val="accent1">
                    <a:lumMod val="40000"/>
                    <a:lumOff val="60000"/>
                  </a:schemeClr>
                </a:solidFill>
                <a:latin typeface="Microsoft YaHei" panose="020B0503020204020204" pitchFamily="34" charset="-122"/>
                <a:ea typeface="Microsoft YaHei" panose="020B0503020204020204" pitchFamily="34" charset="-122"/>
                <a:sym typeface="+mn-ea"/>
              </a:rPr>
              <a:t>世纪初德国进步的、科学的力量和反动的、神秘的力量之间的斗争</a:t>
            </a:r>
            <a:r>
              <a:rPr lang="en-US" altLang="zh-CN" b="1">
                <a:solidFill>
                  <a:schemeClr val="accent1">
                    <a:lumMod val="40000"/>
                    <a:lumOff val="60000"/>
                  </a:schemeClr>
                </a:solidFill>
                <a:latin typeface="Microsoft YaHei" panose="020B0503020204020204" pitchFamily="34" charset="-122"/>
                <a:ea typeface="Microsoft YaHei" panose="020B0503020204020204" pitchFamily="34" charset="-122"/>
                <a:sym typeface="+mn-ea"/>
              </a:rPr>
              <a:t>,</a:t>
            </a:r>
            <a:r>
              <a:rPr lang="zh-CN" altLang="en-US" b="1">
                <a:solidFill>
                  <a:schemeClr val="accent1">
                    <a:lumMod val="40000"/>
                    <a:lumOff val="60000"/>
                  </a:schemeClr>
                </a:solidFill>
                <a:latin typeface="Microsoft YaHei" panose="020B0503020204020204" pitchFamily="34" charset="-122"/>
                <a:ea typeface="Microsoft YaHei" panose="020B0503020204020204" pitchFamily="34" charset="-122"/>
                <a:sym typeface="+mn-ea"/>
              </a:rPr>
              <a:t>宣扬人道主义思想。</a:t>
            </a:r>
            <a:r>
              <a:rPr lang="zh-CN" altLang="en-US">
                <a:solidFill>
                  <a:schemeClr val="bg1"/>
                </a:solidFill>
                <a:latin typeface="Microsoft YaHei" panose="020B0503020204020204" pitchFamily="34" charset="-122"/>
                <a:ea typeface="Microsoft YaHei" panose="020B0503020204020204" pitchFamily="34" charset="-122"/>
                <a:sym typeface="+mn-ea"/>
              </a:rPr>
              <a:t>重要作品还有自传</a:t>
            </a:r>
            <a:r>
              <a:rPr lang="en-US" altLang="zh-CN">
                <a:solidFill>
                  <a:schemeClr val="bg1"/>
                </a:solidFill>
                <a:latin typeface="Microsoft YaHei" panose="020B0503020204020204" pitchFamily="34" charset="-122"/>
                <a:ea typeface="Microsoft YaHei" panose="020B0503020204020204" pitchFamily="34" charset="-122"/>
                <a:sym typeface="+mn-ea"/>
              </a:rPr>
              <a:t>《</a:t>
            </a:r>
            <a:r>
              <a:rPr lang="zh-CN" altLang="en-US">
                <a:solidFill>
                  <a:schemeClr val="bg1"/>
                </a:solidFill>
                <a:latin typeface="Microsoft YaHei" panose="020B0503020204020204" pitchFamily="34" charset="-122"/>
                <a:ea typeface="Microsoft YaHei" panose="020B0503020204020204" pitchFamily="34" charset="-122"/>
                <a:sym typeface="+mn-ea"/>
              </a:rPr>
              <a:t>诗与真</a:t>
            </a:r>
            <a:r>
              <a:rPr lang="en-US" altLang="zh-CN">
                <a:solidFill>
                  <a:schemeClr val="bg1"/>
                </a:solidFill>
                <a:latin typeface="Microsoft YaHei" panose="020B0503020204020204" pitchFamily="34" charset="-122"/>
                <a:ea typeface="Microsoft YaHei" panose="020B0503020204020204" pitchFamily="34" charset="-122"/>
                <a:sym typeface="+mn-ea"/>
              </a:rPr>
              <a:t>》</a:t>
            </a:r>
            <a:r>
              <a:rPr lang="zh-CN" altLang="en-US">
                <a:solidFill>
                  <a:schemeClr val="bg1"/>
                </a:solidFill>
                <a:latin typeface="Microsoft YaHei" panose="020B0503020204020204" pitchFamily="34" charset="-122"/>
                <a:ea typeface="Microsoft YaHei" panose="020B0503020204020204" pitchFamily="34" charset="-122"/>
                <a:sym typeface="+mn-ea"/>
              </a:rPr>
              <a:t>和小说</a:t>
            </a:r>
            <a:r>
              <a:rPr lang="en-US" altLang="zh-CN">
                <a:solidFill>
                  <a:schemeClr val="bg1"/>
                </a:solidFill>
                <a:latin typeface="Microsoft YaHei" panose="020B0503020204020204" pitchFamily="34" charset="-122"/>
                <a:ea typeface="Microsoft YaHei" panose="020B0503020204020204" pitchFamily="34" charset="-122"/>
                <a:sym typeface="+mn-ea"/>
              </a:rPr>
              <a:t>《</a:t>
            </a:r>
            <a:r>
              <a:rPr lang="zh-CN" altLang="en-US">
                <a:solidFill>
                  <a:schemeClr val="bg1"/>
                </a:solidFill>
                <a:latin typeface="Microsoft YaHei" panose="020B0503020204020204" pitchFamily="34" charset="-122"/>
                <a:ea typeface="Microsoft YaHei" panose="020B0503020204020204" pitchFamily="34" charset="-122"/>
                <a:sym typeface="+mn-ea"/>
              </a:rPr>
              <a:t>威廉</a:t>
            </a:r>
            <a:r>
              <a:rPr lang="en-US" altLang="zh-CN">
                <a:solidFill>
                  <a:schemeClr val="bg1"/>
                </a:solidFill>
                <a:latin typeface="Microsoft YaHei" panose="020B0503020204020204" pitchFamily="34" charset="-122"/>
                <a:ea typeface="Microsoft YaHei" panose="020B0503020204020204" pitchFamily="34" charset="-122"/>
                <a:sym typeface="+mn-ea"/>
              </a:rPr>
              <a:t>·</a:t>
            </a:r>
            <a:r>
              <a:rPr lang="zh-CN" altLang="en-US">
                <a:solidFill>
                  <a:schemeClr val="bg1"/>
                </a:solidFill>
                <a:latin typeface="Microsoft YaHei" panose="020B0503020204020204" pitchFamily="34" charset="-122"/>
                <a:ea typeface="Microsoft YaHei" panose="020B0503020204020204" pitchFamily="34" charset="-122"/>
                <a:sym typeface="+mn-ea"/>
              </a:rPr>
              <a:t>迈斯特的学习时代和漫游时代</a:t>
            </a:r>
            <a:r>
              <a:rPr lang="en-US" altLang="zh-CN">
                <a:solidFill>
                  <a:schemeClr val="bg1"/>
                </a:solidFill>
                <a:latin typeface="Microsoft YaHei" panose="020B0503020204020204" pitchFamily="34" charset="-122"/>
                <a:ea typeface="Microsoft YaHei" panose="020B0503020204020204" pitchFamily="34" charset="-122"/>
                <a:sym typeface="+mn-ea"/>
              </a:rPr>
              <a:t>》</a:t>
            </a:r>
            <a:r>
              <a:rPr lang="zh-CN" altLang="en-US">
                <a:solidFill>
                  <a:schemeClr val="bg1"/>
                </a:solidFill>
                <a:latin typeface="Microsoft YaHei" panose="020B0503020204020204" pitchFamily="34" charset="-122"/>
                <a:ea typeface="Microsoft YaHei" panose="020B0503020204020204" pitchFamily="34" charset="-122"/>
                <a:sym typeface="+mn-ea"/>
              </a:rPr>
              <a:t>。所作抒情诗语言优美</a:t>
            </a:r>
            <a:r>
              <a:rPr lang="en-US" altLang="zh-CN">
                <a:solidFill>
                  <a:schemeClr val="bg1"/>
                </a:solidFill>
                <a:latin typeface="Microsoft YaHei" panose="020B0503020204020204" pitchFamily="34" charset="-122"/>
                <a:ea typeface="Microsoft YaHei" panose="020B0503020204020204" pitchFamily="34" charset="-122"/>
                <a:sym typeface="+mn-ea"/>
              </a:rPr>
              <a:t>,</a:t>
            </a:r>
            <a:r>
              <a:rPr lang="zh-CN" altLang="en-US">
                <a:solidFill>
                  <a:schemeClr val="bg1"/>
                </a:solidFill>
                <a:latin typeface="Microsoft YaHei" panose="020B0503020204020204" pitchFamily="34" charset="-122"/>
                <a:ea typeface="Microsoft YaHei" panose="020B0503020204020204" pitchFamily="34" charset="-122"/>
                <a:sym typeface="+mn-ea"/>
              </a:rPr>
              <a:t>内涵深广</a:t>
            </a:r>
            <a:r>
              <a:rPr lang="en-US" altLang="zh-CN">
                <a:solidFill>
                  <a:schemeClr val="bg1"/>
                </a:solidFill>
                <a:latin typeface="Microsoft YaHei" panose="020B0503020204020204" pitchFamily="34" charset="-122"/>
                <a:ea typeface="Microsoft YaHei" panose="020B0503020204020204" pitchFamily="34" charset="-122"/>
                <a:sym typeface="+mn-ea"/>
              </a:rPr>
              <a:t>,</a:t>
            </a:r>
            <a:r>
              <a:rPr lang="zh-CN" altLang="en-US">
                <a:solidFill>
                  <a:schemeClr val="bg1"/>
                </a:solidFill>
                <a:latin typeface="Microsoft YaHei" panose="020B0503020204020204" pitchFamily="34" charset="-122"/>
                <a:ea typeface="Microsoft YaHei" panose="020B0503020204020204" pitchFamily="34" charset="-122"/>
                <a:sym typeface="+mn-ea"/>
              </a:rPr>
              <a:t>是德国诗歌的瑰宝。其作品对德国和世界文学有很大影响。在自然科学方面也有不少贡献</a:t>
            </a:r>
            <a:r>
              <a:rPr lang="en-US" altLang="zh-CN">
                <a:solidFill>
                  <a:schemeClr val="bg1"/>
                </a:solidFill>
                <a:latin typeface="Microsoft YaHei" panose="020B0503020204020204" pitchFamily="34" charset="-122"/>
                <a:ea typeface="Microsoft YaHei" panose="020B0503020204020204" pitchFamily="34" charset="-122"/>
                <a:sym typeface="+mn-ea"/>
              </a:rPr>
              <a:t>,</a:t>
            </a:r>
            <a:r>
              <a:rPr lang="zh-CN" altLang="en-US">
                <a:solidFill>
                  <a:schemeClr val="bg1"/>
                </a:solidFill>
                <a:latin typeface="Microsoft YaHei" panose="020B0503020204020204" pitchFamily="34" charset="-122"/>
                <a:ea typeface="Microsoft YaHei" panose="020B0503020204020204" pitchFamily="34" charset="-122"/>
                <a:sym typeface="+mn-ea"/>
              </a:rPr>
              <a:t>如发现人类颚间骨</a:t>
            </a:r>
            <a:r>
              <a:rPr lang="en-US" altLang="zh-CN">
                <a:solidFill>
                  <a:schemeClr val="bg1"/>
                </a:solidFill>
                <a:latin typeface="Microsoft YaHei" panose="020B0503020204020204" pitchFamily="34" charset="-122"/>
                <a:ea typeface="Microsoft YaHei" panose="020B0503020204020204" pitchFamily="34" charset="-122"/>
                <a:sym typeface="+mn-ea"/>
              </a:rPr>
              <a:t>,</a:t>
            </a:r>
            <a:r>
              <a:rPr lang="zh-CN" altLang="en-US">
                <a:solidFill>
                  <a:schemeClr val="bg1"/>
                </a:solidFill>
                <a:latin typeface="Microsoft YaHei" panose="020B0503020204020204" pitchFamily="34" charset="-122"/>
                <a:ea typeface="Microsoft YaHei" panose="020B0503020204020204" pitchFamily="34" charset="-122"/>
                <a:sym typeface="+mn-ea"/>
              </a:rPr>
              <a:t>并著有关于植物形态学和颜色学的论文。</a:t>
            </a:r>
          </a:p>
        </p:txBody>
      </p:sp>
    </p:spTree>
    <p:extLst>
      <p:ext uri="{BB962C8B-B14F-4D97-AF65-F5344CB8AC3E}">
        <p14:creationId xmlns:p14="http://schemas.microsoft.com/office/powerpoint/2010/main" xmlns:p159="http://schemas.microsoft.com/office/powerpoint/2015/09/main" xmlns:p15="http://schemas.microsoft.com/office/powerpoint/2012/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val="1781533579"/>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6"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500"/>
                                        <p:tgtEl>
                                          <p:spTgt spid="2"/>
                                        </p:tgtEl>
                                      </p:cBhvr>
                                    </p:animEffect>
                                  </p:childTnLst>
                                </p:cTn>
                              </p:par>
                            </p:childTnLst>
                          </p:cTn>
                        </p:par>
                        <p:par>
                          <p:cTn id="8" fill="hold" nodeType="afterGroup">
                            <p:stCondLst>
                              <p:cond delay="500"/>
                            </p:stCondLst>
                            <p:childTnLst>
                              <p:par>
                                <p:cTn id="9" presetID="41" presetClass="entr" presetSubtype="0" fill="hold" grpId="1" nodeType="afterEffect">
                                  <p:stCondLst>
                                    <p:cond delay="0"/>
                                  </p:stCondLst>
                                  <p:iterate type="lt">
                                    <p:tmPct val="10000"/>
                                  </p:iterate>
                                  <p:childTnLst>
                                    <p:set>
                                      <p:cBhvr>
                                        <p:cTn id="10" dur="1" fill="hold">
                                          <p:stCondLst>
                                            <p:cond delay="0"/>
                                          </p:stCondLst>
                                        </p:cTn>
                                        <p:tgtEl>
                                          <p:spTgt spid="6"/>
                                        </p:tgtEl>
                                        <p:attrNameLst>
                                          <p:attrName>style.visibility</p:attrName>
                                        </p:attrNameLst>
                                      </p:cBhvr>
                                      <p:to>
                                        <p:strVal val="visible"/>
                                      </p:to>
                                    </p:set>
                                    <p:anim calcmode="lin" valueType="num">
                                      <p:cBhvr>
                                        <p:cTn id="11"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6"/>
                                        </p:tgtEl>
                                        <p:attrNameLst>
                                          <p:attrName>ppt_y</p:attrName>
                                        </p:attrNameLst>
                                      </p:cBhvr>
                                      <p:tavLst>
                                        <p:tav tm="0">
                                          <p:val>
                                            <p:strVal val="#ppt_y"/>
                                          </p:val>
                                        </p:tav>
                                        <p:tav tm="100000">
                                          <p:val>
                                            <p:strVal val="#ppt_y"/>
                                          </p:val>
                                        </p:tav>
                                      </p:tavLst>
                                    </p:anim>
                                    <p:anim calcmode="lin" valueType="num">
                                      <p:cBhvr>
                                        <p:cTn id="13"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15" dur="500" tmFilter="0,0; .5, 1; 1, 1"/>
                                        <p:tgtEl>
                                          <p:spTgt spid="6"/>
                                        </p:tgtEl>
                                      </p:cBhvr>
                                    </p:animEffect>
                                  </p:childTnLst>
                                </p:cTn>
                              </p:par>
                            </p:childTnLst>
                          </p:cTn>
                        </p:par>
                        <p:par>
                          <p:cTn id="16" fill="hold" nodeType="afterGroup">
                            <p:stCondLst>
                              <p:cond delay="1000"/>
                            </p:stCondLst>
                            <p:childTnLst>
                              <p:par>
                                <p:cTn id="17" presetID="42" presetClass="entr" presetSubtype="0"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500"/>
                                        <p:tgtEl>
                                          <p:spTgt spid="5"/>
                                        </p:tgtEl>
                                      </p:cBhvr>
                                    </p:animEffect>
                                    <p:anim calcmode="lin" valueType="num">
                                      <p:cBhvr>
                                        <p:cTn id="20" dur="500" fill="hold"/>
                                        <p:tgtEl>
                                          <p:spTgt spid="5"/>
                                        </p:tgtEl>
                                        <p:attrNameLst>
                                          <p:attrName>ppt_x</p:attrName>
                                        </p:attrNameLst>
                                      </p:cBhvr>
                                      <p:tavLst>
                                        <p:tav tm="0">
                                          <p:val>
                                            <p:strVal val="#ppt_x"/>
                                          </p:val>
                                        </p:tav>
                                        <p:tav tm="100000">
                                          <p:val>
                                            <p:strVal val="#ppt_x"/>
                                          </p:val>
                                        </p:tav>
                                      </p:tavLst>
                                    </p:anim>
                                    <p:anim calcmode="lin" valueType="num">
                                      <p:cBhvr>
                                        <p:cTn id="21" dur="500" fill="hold"/>
                                        <p:tgtEl>
                                          <p:spTgt spid="5"/>
                                        </p:tgtEl>
                                        <p:attrNameLst>
                                          <p:attrName>ppt_y</p:attrName>
                                        </p:attrNameLst>
                                      </p:cBhvr>
                                      <p:tavLst>
                                        <p:tav tm="0">
                                          <p:val>
                                            <p:strVal val="#ppt_y+.1"/>
                                          </p:val>
                                        </p:tav>
                                        <p:tav tm="100000">
                                          <p:val>
                                            <p:strVal val="#ppt_y"/>
                                          </p:val>
                                        </p:tav>
                                      </p:tavLst>
                                    </p:anim>
                                  </p:childTnLst>
                                </p:cTn>
                              </p:par>
                            </p:childTnLst>
                          </p:cTn>
                        </p:par>
                        <p:par>
                          <p:cTn id="22" fill="hold" nodeType="afterGroup">
                            <p:stCondLst>
                              <p:cond delay="1500"/>
                            </p:stCondLst>
                            <p:childTnLst>
                              <p:par>
                                <p:cTn id="23" presetID="47" presetClass="entr" presetSubtype="0" fill="hold" grpId="0" nodeType="afterEffect">
                                  <p:stCondLst>
                                    <p:cond delay="0"/>
                                  </p:stCondLst>
                                  <p:childTnLst>
                                    <p:set>
                                      <p:cBhvr>
                                        <p:cTn id="24" dur="1" fill="hold">
                                          <p:stCondLst>
                                            <p:cond delay="0"/>
                                          </p:stCondLst>
                                        </p:cTn>
                                        <p:tgtEl>
                                          <p:spTgt spid="17"/>
                                        </p:tgtEl>
                                        <p:attrNameLst>
                                          <p:attrName>style.visibility</p:attrName>
                                        </p:attrNameLst>
                                      </p:cBhvr>
                                      <p:to>
                                        <p:strVal val="visible"/>
                                      </p:to>
                                    </p:set>
                                    <p:animEffect transition="in" filter="fade">
                                      <p:cBhvr>
                                        <p:cTn id="25" dur="500"/>
                                        <p:tgtEl>
                                          <p:spTgt spid="17"/>
                                        </p:tgtEl>
                                      </p:cBhvr>
                                    </p:animEffect>
                                    <p:anim calcmode="lin" valueType="num">
                                      <p:cBhvr>
                                        <p:cTn id="26" dur="500" fill="hold"/>
                                        <p:tgtEl>
                                          <p:spTgt spid="17"/>
                                        </p:tgtEl>
                                        <p:attrNameLst>
                                          <p:attrName>ppt_x</p:attrName>
                                        </p:attrNameLst>
                                      </p:cBhvr>
                                      <p:tavLst>
                                        <p:tav tm="0">
                                          <p:val>
                                            <p:strVal val="#ppt_x"/>
                                          </p:val>
                                        </p:tav>
                                        <p:tav tm="100000">
                                          <p:val>
                                            <p:strVal val="#ppt_x"/>
                                          </p:val>
                                        </p:tav>
                                      </p:tavLst>
                                    </p:anim>
                                    <p:anim calcmode="lin" valueType="num">
                                      <p:cBhvr>
                                        <p:cTn id="27" dur="5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1"/>
      <p:bldP spid="17" grpId="0"/>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11" name="组合 10"/>
          <p:cNvGrpSpPr/>
          <p:nvPr/>
        </p:nvGrpSpPr>
        <p:grpSpPr>
          <a:xfrm>
            <a:off x="284480" y="288290"/>
            <a:ext cx="11623040" cy="6294120"/>
            <a:chOff x="448" y="464"/>
            <a:chExt cx="18304" cy="9912"/>
          </a:xfrm>
        </p:grpSpPr>
        <p:sp>
          <p:nvSpPr>
            <p:cNvPr id="9" name="矩形 8"/>
            <p:cNvSpPr/>
            <p:nvPr/>
          </p:nvSpPr>
          <p:spPr>
            <a:xfrm>
              <a:off x="448" y="464"/>
              <a:ext cx="18304" cy="9892"/>
            </a:xfrm>
            <a:prstGeom prst="rect">
              <a:avLst/>
            </a:prstGeom>
            <a:blipFill>
              <a:blip r:embed="rId2">
                <a:extLst>
                  <a:ext uri="{28A0092B-C50C-407E-A947-70E740481C1C}">
                    <a14:useLocalDpi xmlns:a14="http://schemas.microsoft.com/office/drawing/2010/main" xmlns:p159="http://schemas.microsoft.com/office/powerpoint/2015/09/main" xmlns:p15="http://schemas.microsoft.com/office/powerpoint/2012/main" xmlns:p14="http://schemas.microsoft.com/office/powerpoint/2010/main" xmlns:mc="http://schemas.openxmlformats.org/markup-compatibility/2006" xmlns:wp="http://schemas.openxmlformats.org/drawingml/2006/wordprocessingDrawing" xmlns:w="http://schemas.openxmlformats.org/wordprocessingml/2006/main" xmlns:m="http://schemas.openxmlformats.org/officeDocument/2006/math" xmlns="" val="0"/>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sp>
          <p:nvSpPr>
            <p:cNvPr id="10" name="矩形 9"/>
            <p:cNvSpPr/>
            <p:nvPr/>
          </p:nvSpPr>
          <p:spPr>
            <a:xfrm>
              <a:off x="448" y="464"/>
              <a:ext cx="18304" cy="9912"/>
            </a:xfrm>
            <a:prstGeom prst="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grpSp>
      <p:sp>
        <p:nvSpPr>
          <p:cNvPr id="5" name="文本框 4"/>
          <p:cNvSpPr txBox="1"/>
          <p:nvPr/>
        </p:nvSpPr>
        <p:spPr>
          <a:xfrm>
            <a:off x="601516" y="-266700"/>
            <a:ext cx="923330" cy="6842760"/>
          </a:xfrm>
          <a:prstGeom prst="rect">
            <a:avLst/>
          </a:prstGeom>
          <a:noFill/>
        </p:spPr>
        <p:txBody>
          <a:bodyPr vert="eaVert" wrap="square" rtlCol="0">
            <a:spAutoFit/>
          </a:bodyPr>
          <a:lstStyle/>
          <a:p>
            <a:pPr algn="ctr"/>
            <a:r>
              <a:rPr lang="zh-CN" altLang="en-US" sz="4800" b="1">
                <a:solidFill>
                  <a:schemeClr val="bg1"/>
                </a:solidFill>
                <a:latin typeface="Microsoft YaHei" panose="020B0503020204020204" pitchFamily="34" charset="-122"/>
                <a:ea typeface="Microsoft YaHei" panose="020B0503020204020204" pitchFamily="34" charset="-122"/>
                <a:sym typeface="+mn-ea"/>
              </a:rPr>
              <a:t>相关背景</a:t>
            </a:r>
            <a:endParaRPr lang="en-US" altLang="zh-CN" sz="4800" b="1">
              <a:solidFill>
                <a:schemeClr val="bg1"/>
              </a:solidFill>
              <a:latin typeface="Microsoft YaHei" panose="020B0503020204020204" pitchFamily="34" charset="-122"/>
              <a:ea typeface="Microsoft YaHei" panose="020B0503020204020204" pitchFamily="34" charset="-122"/>
              <a:sym typeface="+mn-ea"/>
            </a:endParaRPr>
          </a:p>
        </p:txBody>
      </p:sp>
      <p:sp>
        <p:nvSpPr>
          <p:cNvPr id="12" name="椭圆 11"/>
          <p:cNvSpPr/>
          <p:nvPr/>
        </p:nvSpPr>
        <p:spPr>
          <a:xfrm>
            <a:off x="4167484" y="288290"/>
            <a:ext cx="8799852" cy="8160386"/>
          </a:xfrm>
          <a:prstGeom prst="ellipse">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sp>
        <p:nvSpPr>
          <p:cNvPr id="82" name="文本框 81"/>
          <p:cNvSpPr txBox="1"/>
          <p:nvPr/>
        </p:nvSpPr>
        <p:spPr>
          <a:xfrm>
            <a:off x="5001390" y="2101317"/>
            <a:ext cx="6775502" cy="3782895"/>
          </a:xfrm>
          <a:prstGeom prst="rect">
            <a:avLst/>
          </a:prstGeom>
          <a:noFill/>
          <a:effectLst/>
        </p:spPr>
        <p:txBody>
          <a:bodyPr wrap="square" rtlCol="0">
            <a:spAutoFit/>
          </a:bodyPr>
          <a:lstStyle/>
          <a:p>
            <a:pPr>
              <a:lnSpc>
                <a:spcPct val="150000"/>
              </a:lnSpc>
            </a:pPr>
            <a:r>
              <a:rPr lang="en-US" altLang="zh-CN" b="1">
                <a:latin typeface="Microsoft YaHei" panose="020B0503020204020204" pitchFamily="34" charset="-122"/>
                <a:ea typeface="Microsoft YaHei" panose="020B0503020204020204" pitchFamily="34" charset="-122"/>
              </a:rPr>
              <a:t>《</a:t>
            </a:r>
            <a:r>
              <a:rPr lang="zh-CN" altLang="en-US" b="1">
                <a:latin typeface="Microsoft YaHei" panose="020B0503020204020204" pitchFamily="34" charset="-122"/>
                <a:ea typeface="Microsoft YaHei" panose="020B0503020204020204" pitchFamily="34" charset="-122"/>
              </a:rPr>
              <a:t>迷娘</a:t>
            </a:r>
            <a:r>
              <a:rPr lang="en-US" altLang="zh-CN" b="1">
                <a:latin typeface="Microsoft YaHei" panose="020B0503020204020204" pitchFamily="34" charset="-122"/>
                <a:ea typeface="Microsoft YaHei" panose="020B0503020204020204" pitchFamily="34" charset="-122"/>
              </a:rPr>
              <a:t>》</a:t>
            </a:r>
            <a:r>
              <a:rPr lang="zh-CN" altLang="en-US" b="1">
                <a:latin typeface="Microsoft YaHei" panose="020B0503020204020204" pitchFamily="34" charset="-122"/>
                <a:ea typeface="Microsoft YaHei" panose="020B0503020204020204" pitchFamily="34" charset="-122"/>
              </a:rPr>
              <a:t>创作于</a:t>
            </a:r>
            <a:r>
              <a:rPr lang="en-US" altLang="zh-CN" b="1">
                <a:latin typeface="Microsoft YaHei" panose="020B0503020204020204" pitchFamily="34" charset="-122"/>
                <a:ea typeface="Microsoft YaHei" panose="020B0503020204020204" pitchFamily="34" charset="-122"/>
              </a:rPr>
              <a:t>1783</a:t>
            </a:r>
            <a:r>
              <a:rPr lang="zh-CN" altLang="en-US" b="1">
                <a:latin typeface="Microsoft YaHei" panose="020B0503020204020204" pitchFamily="34" charset="-122"/>
                <a:ea typeface="Microsoft YaHei" panose="020B0503020204020204" pitchFamily="34" charset="-122"/>
              </a:rPr>
              <a:t>年之前</a:t>
            </a:r>
            <a:r>
              <a:rPr lang="en-US" altLang="zh-CN" b="1">
                <a:latin typeface="Microsoft YaHei" panose="020B0503020204020204" pitchFamily="34" charset="-122"/>
                <a:ea typeface="Microsoft YaHei" panose="020B0503020204020204" pitchFamily="34" charset="-122"/>
              </a:rPr>
              <a:t>,</a:t>
            </a:r>
            <a:r>
              <a:rPr lang="zh-CN" altLang="en-US" b="1">
                <a:latin typeface="Microsoft YaHei" panose="020B0503020204020204" pitchFamily="34" charset="-122"/>
                <a:ea typeface="Microsoft YaHei" panose="020B0503020204020204" pitchFamily="34" charset="-122"/>
              </a:rPr>
              <a:t>后收入歌德的长篇小说</a:t>
            </a:r>
            <a:r>
              <a:rPr lang="en-US" altLang="zh-CN" b="1">
                <a:latin typeface="Microsoft YaHei" panose="020B0503020204020204" pitchFamily="34" charset="-122"/>
                <a:ea typeface="Microsoft YaHei" panose="020B0503020204020204" pitchFamily="34" charset="-122"/>
              </a:rPr>
              <a:t>《</a:t>
            </a:r>
            <a:r>
              <a:rPr lang="zh-CN" altLang="en-US" b="1">
                <a:latin typeface="Microsoft YaHei" panose="020B0503020204020204" pitchFamily="34" charset="-122"/>
                <a:ea typeface="Microsoft YaHei" panose="020B0503020204020204" pitchFamily="34" charset="-122"/>
              </a:rPr>
              <a:t>威廉</a:t>
            </a:r>
            <a:r>
              <a:rPr lang="en-US" altLang="zh-CN" b="1">
                <a:latin typeface="Microsoft YaHei" panose="020B0503020204020204" pitchFamily="34" charset="-122"/>
                <a:ea typeface="Microsoft YaHei" panose="020B0503020204020204" pitchFamily="34" charset="-122"/>
              </a:rPr>
              <a:t>·</a:t>
            </a:r>
            <a:r>
              <a:rPr lang="zh-CN" altLang="en-US" b="1">
                <a:latin typeface="Microsoft YaHei" panose="020B0503020204020204" pitchFamily="34" charset="-122"/>
                <a:ea typeface="Microsoft YaHei" panose="020B0503020204020204" pitchFamily="34" charset="-122"/>
              </a:rPr>
              <a:t>迈斯特的学习时代</a:t>
            </a:r>
            <a:r>
              <a:rPr lang="en-US" altLang="zh-CN" b="1">
                <a:latin typeface="Microsoft YaHei" panose="020B0503020204020204" pitchFamily="34" charset="-122"/>
                <a:ea typeface="Microsoft YaHei" panose="020B0503020204020204" pitchFamily="34" charset="-122"/>
              </a:rPr>
              <a:t>》</a:t>
            </a:r>
            <a:r>
              <a:rPr lang="zh-CN" altLang="en-US" b="1">
                <a:latin typeface="Microsoft YaHei" panose="020B0503020204020204" pitchFamily="34" charset="-122"/>
                <a:ea typeface="Microsoft YaHei" panose="020B0503020204020204" pitchFamily="34" charset="-122"/>
              </a:rPr>
              <a:t>中</a:t>
            </a:r>
            <a:r>
              <a:rPr lang="en-US" altLang="zh-CN" b="1">
                <a:latin typeface="Microsoft YaHei" panose="020B0503020204020204" pitchFamily="34" charset="-122"/>
                <a:ea typeface="Microsoft YaHei" panose="020B0503020204020204" pitchFamily="34" charset="-122"/>
              </a:rPr>
              <a:t>,</a:t>
            </a:r>
            <a:r>
              <a:rPr lang="zh-CN" altLang="en-US" b="1">
                <a:latin typeface="Microsoft YaHei" panose="020B0503020204020204" pitchFamily="34" charset="-122"/>
                <a:ea typeface="Microsoft YaHei" panose="020B0503020204020204" pitchFamily="34" charset="-122"/>
              </a:rPr>
              <a:t>作为小说人物迷娘的唱词。</a:t>
            </a:r>
            <a:r>
              <a:rPr lang="zh-CN" altLang="en-US" b="1">
                <a:solidFill>
                  <a:srgbClr val="C00000"/>
                </a:solidFill>
                <a:latin typeface="Microsoft YaHei" panose="020B0503020204020204" pitchFamily="34" charset="-122"/>
                <a:ea typeface="Microsoft YaHei" panose="020B0503020204020204" pitchFamily="34" charset="-122"/>
              </a:rPr>
              <a:t>迷娘是马戏团里一个走钢丝的演员</a:t>
            </a:r>
            <a:r>
              <a:rPr lang="en-US" altLang="zh-CN" b="1">
                <a:solidFill>
                  <a:srgbClr val="C00000"/>
                </a:solidFill>
                <a:latin typeface="Microsoft YaHei" panose="020B0503020204020204" pitchFamily="34" charset="-122"/>
                <a:ea typeface="Microsoft YaHei" panose="020B0503020204020204" pitchFamily="34" charset="-122"/>
              </a:rPr>
              <a:t>,</a:t>
            </a:r>
            <a:r>
              <a:rPr lang="zh-CN" altLang="en-US" b="1">
                <a:solidFill>
                  <a:srgbClr val="C00000"/>
                </a:solidFill>
                <a:latin typeface="Microsoft YaHei" panose="020B0503020204020204" pitchFamily="34" charset="-122"/>
                <a:ea typeface="Microsoft YaHei" panose="020B0503020204020204" pitchFamily="34" charset="-122"/>
              </a:rPr>
              <a:t>后来被主人公威廉</a:t>
            </a:r>
            <a:r>
              <a:rPr lang="en-US" altLang="zh-CN" b="1">
                <a:solidFill>
                  <a:srgbClr val="C00000"/>
                </a:solidFill>
                <a:latin typeface="Microsoft YaHei" panose="020B0503020204020204" pitchFamily="34" charset="-122"/>
                <a:ea typeface="Microsoft YaHei" panose="020B0503020204020204" pitchFamily="34" charset="-122"/>
              </a:rPr>
              <a:t>·</a:t>
            </a:r>
            <a:r>
              <a:rPr lang="zh-CN" altLang="en-US" b="1">
                <a:solidFill>
                  <a:srgbClr val="C00000"/>
                </a:solidFill>
                <a:latin typeface="Microsoft YaHei" panose="020B0503020204020204" pitchFamily="34" charset="-122"/>
                <a:ea typeface="Microsoft YaHei" panose="020B0503020204020204" pitchFamily="34" charset="-122"/>
              </a:rPr>
              <a:t>迈斯特赎买</a:t>
            </a:r>
            <a:r>
              <a:rPr lang="en-US" altLang="zh-CN" b="1">
                <a:solidFill>
                  <a:srgbClr val="C00000"/>
                </a:solidFill>
                <a:latin typeface="Microsoft YaHei" panose="020B0503020204020204" pitchFamily="34" charset="-122"/>
                <a:ea typeface="Microsoft YaHei" panose="020B0503020204020204" pitchFamily="34" charset="-122"/>
              </a:rPr>
              <a:t>,</a:t>
            </a:r>
            <a:r>
              <a:rPr lang="zh-CN" altLang="en-US" b="1">
                <a:solidFill>
                  <a:srgbClr val="C00000"/>
                </a:solidFill>
                <a:latin typeface="Microsoft YaHei" panose="020B0503020204020204" pitchFamily="34" charset="-122"/>
                <a:ea typeface="Microsoft YaHei" panose="020B0503020204020204" pitchFamily="34" charset="-122"/>
              </a:rPr>
              <a:t>收留在身边。她是一位性格内向、身体瘦弱的少女</a:t>
            </a:r>
            <a:r>
              <a:rPr lang="en-US" altLang="zh-CN" b="1">
                <a:solidFill>
                  <a:srgbClr val="C00000"/>
                </a:solidFill>
                <a:latin typeface="Microsoft YaHei" panose="020B0503020204020204" pitchFamily="34" charset="-122"/>
                <a:ea typeface="Microsoft YaHei" panose="020B0503020204020204" pitchFamily="34" charset="-122"/>
              </a:rPr>
              <a:t>,</a:t>
            </a:r>
            <a:r>
              <a:rPr lang="zh-CN" altLang="en-US" b="1">
                <a:solidFill>
                  <a:srgbClr val="C00000"/>
                </a:solidFill>
                <a:latin typeface="Microsoft YaHei" panose="020B0503020204020204" pitchFamily="34" charset="-122"/>
                <a:ea typeface="Microsoft YaHei" panose="020B0503020204020204" pitchFamily="34" charset="-122"/>
              </a:rPr>
              <a:t>却有着谜一样的性格魅力。她出生于意大利</a:t>
            </a:r>
            <a:r>
              <a:rPr lang="en-US" altLang="zh-CN" b="1">
                <a:solidFill>
                  <a:srgbClr val="C00000"/>
                </a:solidFill>
                <a:latin typeface="Microsoft YaHei" panose="020B0503020204020204" pitchFamily="34" charset="-122"/>
                <a:ea typeface="Microsoft YaHei" panose="020B0503020204020204" pitchFamily="34" charset="-122"/>
              </a:rPr>
              <a:t>,</a:t>
            </a:r>
            <a:r>
              <a:rPr lang="zh-CN" altLang="en-US" b="1">
                <a:solidFill>
                  <a:srgbClr val="C00000"/>
                </a:solidFill>
                <a:latin typeface="Microsoft YaHei" panose="020B0503020204020204" pitchFamily="34" charset="-122"/>
                <a:ea typeface="Microsoft YaHei" panose="020B0503020204020204" pitchFamily="34" charset="-122"/>
              </a:rPr>
              <a:t>很小的时候就被人诱拐到德国</a:t>
            </a:r>
            <a:r>
              <a:rPr lang="en-US" altLang="zh-CN" b="1">
                <a:solidFill>
                  <a:srgbClr val="C00000"/>
                </a:solidFill>
                <a:latin typeface="Microsoft YaHei" panose="020B0503020204020204" pitchFamily="34" charset="-122"/>
                <a:ea typeface="Microsoft YaHei" panose="020B0503020204020204" pitchFamily="34" charset="-122"/>
              </a:rPr>
              <a:t>,</a:t>
            </a:r>
            <a:r>
              <a:rPr lang="zh-CN" altLang="en-US" b="1">
                <a:solidFill>
                  <a:srgbClr val="C00000"/>
                </a:solidFill>
                <a:latin typeface="Microsoft YaHei" panose="020B0503020204020204" pitchFamily="34" charset="-122"/>
                <a:ea typeface="Microsoft YaHei" panose="020B0503020204020204" pitchFamily="34" charset="-122"/>
              </a:rPr>
              <a:t>过着饥寒交迫、颠沛流离的生活。她的父亲后来流落街头</a:t>
            </a:r>
            <a:r>
              <a:rPr lang="en-US" altLang="zh-CN" b="1">
                <a:solidFill>
                  <a:srgbClr val="C00000"/>
                </a:solidFill>
                <a:latin typeface="Microsoft YaHei" panose="020B0503020204020204" pitchFamily="34" charset="-122"/>
                <a:ea typeface="Microsoft YaHei" panose="020B0503020204020204" pitchFamily="34" charset="-122"/>
              </a:rPr>
              <a:t>,</a:t>
            </a:r>
            <a:r>
              <a:rPr lang="zh-CN" altLang="en-US" b="1">
                <a:solidFill>
                  <a:srgbClr val="C00000"/>
                </a:solidFill>
                <a:latin typeface="Microsoft YaHei" panose="020B0503020204020204" pitchFamily="34" charset="-122"/>
                <a:ea typeface="Microsoft YaHei" panose="020B0503020204020204" pitchFamily="34" charset="-122"/>
              </a:rPr>
              <a:t>以弹琴卖艺为生</a:t>
            </a:r>
            <a:r>
              <a:rPr lang="en-US" altLang="zh-CN" b="1">
                <a:solidFill>
                  <a:srgbClr val="C00000"/>
                </a:solidFill>
                <a:latin typeface="Microsoft YaHei" panose="020B0503020204020204" pitchFamily="34" charset="-122"/>
                <a:ea typeface="Microsoft YaHei" panose="020B0503020204020204" pitchFamily="34" charset="-122"/>
              </a:rPr>
              <a:t>,</a:t>
            </a:r>
            <a:r>
              <a:rPr lang="zh-CN" altLang="en-US" b="1">
                <a:solidFill>
                  <a:srgbClr val="C00000"/>
                </a:solidFill>
                <a:latin typeface="Microsoft YaHei" panose="020B0503020204020204" pitchFamily="34" charset="-122"/>
                <a:ea typeface="Microsoft YaHei" panose="020B0503020204020204" pitchFamily="34" charset="-122"/>
              </a:rPr>
              <a:t>后来也被威廉</a:t>
            </a:r>
            <a:r>
              <a:rPr lang="en-US" altLang="zh-CN" b="1">
                <a:solidFill>
                  <a:srgbClr val="C00000"/>
                </a:solidFill>
                <a:latin typeface="Microsoft YaHei" panose="020B0503020204020204" pitchFamily="34" charset="-122"/>
                <a:ea typeface="Microsoft YaHei" panose="020B0503020204020204" pitchFamily="34" charset="-122"/>
              </a:rPr>
              <a:t>·</a:t>
            </a:r>
            <a:r>
              <a:rPr lang="zh-CN" altLang="en-US" b="1">
                <a:solidFill>
                  <a:srgbClr val="C00000"/>
                </a:solidFill>
                <a:latin typeface="Microsoft YaHei" panose="020B0503020204020204" pitchFamily="34" charset="-122"/>
                <a:ea typeface="Microsoft YaHei" panose="020B0503020204020204" pitchFamily="34" charset="-122"/>
              </a:rPr>
              <a:t>迈斯特收留。迷娘自从遇到迈斯特</a:t>
            </a:r>
            <a:r>
              <a:rPr lang="en-US" altLang="zh-CN" b="1">
                <a:solidFill>
                  <a:srgbClr val="C00000"/>
                </a:solidFill>
                <a:latin typeface="Microsoft YaHei" panose="020B0503020204020204" pitchFamily="34" charset="-122"/>
                <a:ea typeface="Microsoft YaHei" panose="020B0503020204020204" pitchFamily="34" charset="-122"/>
              </a:rPr>
              <a:t>,</a:t>
            </a:r>
            <a:r>
              <a:rPr lang="zh-CN" altLang="en-US" b="1">
                <a:solidFill>
                  <a:srgbClr val="C00000"/>
                </a:solidFill>
                <a:latin typeface="Microsoft YaHei" panose="020B0503020204020204" pitchFamily="34" charset="-122"/>
                <a:ea typeface="Microsoft YaHei" panose="020B0503020204020204" pitchFamily="34" charset="-122"/>
              </a:rPr>
              <a:t>便过上了最美好最幸福的日子</a:t>
            </a:r>
            <a:r>
              <a:rPr lang="en-US" altLang="zh-CN" b="1">
                <a:solidFill>
                  <a:srgbClr val="C00000"/>
                </a:solidFill>
                <a:latin typeface="Microsoft YaHei" panose="020B0503020204020204" pitchFamily="34" charset="-122"/>
                <a:ea typeface="Microsoft YaHei" panose="020B0503020204020204" pitchFamily="34" charset="-122"/>
              </a:rPr>
              <a:t>,</a:t>
            </a:r>
            <a:r>
              <a:rPr lang="zh-CN" altLang="en-US" b="1">
                <a:solidFill>
                  <a:srgbClr val="C00000"/>
                </a:solidFill>
                <a:latin typeface="Microsoft YaHei" panose="020B0503020204020204" pitchFamily="34" charset="-122"/>
                <a:ea typeface="Microsoft YaHei" panose="020B0503020204020204" pitchFamily="34" charset="-122"/>
              </a:rPr>
              <a:t>并且强烈地爱上了迈斯特。可是由于疾病</a:t>
            </a:r>
            <a:r>
              <a:rPr lang="en-US" altLang="zh-CN" b="1">
                <a:solidFill>
                  <a:srgbClr val="C00000"/>
                </a:solidFill>
                <a:latin typeface="Microsoft YaHei" panose="020B0503020204020204" pitchFamily="34" charset="-122"/>
                <a:ea typeface="Microsoft YaHei" panose="020B0503020204020204" pitchFamily="34" charset="-122"/>
              </a:rPr>
              <a:t>,</a:t>
            </a:r>
            <a:r>
              <a:rPr lang="zh-CN" altLang="en-US" b="1">
                <a:solidFill>
                  <a:srgbClr val="C00000"/>
                </a:solidFill>
                <a:latin typeface="Microsoft YaHei" panose="020B0503020204020204" pitchFamily="34" charset="-122"/>
                <a:ea typeface="Microsoft YaHei" panose="020B0503020204020204" pitchFamily="34" charset="-122"/>
              </a:rPr>
              <a:t>她不久就去世了。</a:t>
            </a:r>
            <a:r>
              <a:rPr lang="en-US" altLang="zh-CN" b="1">
                <a:latin typeface="Microsoft YaHei" panose="020B0503020204020204" pitchFamily="34" charset="-122"/>
                <a:ea typeface="Microsoft YaHei" panose="020B0503020204020204" pitchFamily="34" charset="-122"/>
              </a:rPr>
              <a:t>《</a:t>
            </a:r>
            <a:r>
              <a:rPr lang="zh-CN" altLang="en-US" b="1">
                <a:latin typeface="Microsoft YaHei" panose="020B0503020204020204" pitchFamily="34" charset="-122"/>
                <a:ea typeface="Microsoft YaHei" panose="020B0503020204020204" pitchFamily="34" charset="-122"/>
              </a:rPr>
              <a:t>迷娘</a:t>
            </a:r>
            <a:r>
              <a:rPr lang="en-US" altLang="zh-CN" b="1">
                <a:latin typeface="Microsoft YaHei" panose="020B0503020204020204" pitchFamily="34" charset="-122"/>
                <a:ea typeface="Microsoft YaHei" panose="020B0503020204020204" pitchFamily="34" charset="-122"/>
              </a:rPr>
              <a:t>》</a:t>
            </a:r>
            <a:r>
              <a:rPr lang="zh-CN" altLang="en-US" b="1">
                <a:latin typeface="Microsoft YaHei" panose="020B0503020204020204" pitchFamily="34" charset="-122"/>
                <a:ea typeface="Microsoft YaHei" panose="020B0503020204020204" pitchFamily="34" charset="-122"/>
              </a:rPr>
              <a:t>就是在这样的背景下产生的一首委婉优美的诗歌。</a:t>
            </a:r>
          </a:p>
        </p:txBody>
      </p:sp>
    </p:spTree>
    <p:extLst>
      <p:ext uri="{BB962C8B-B14F-4D97-AF65-F5344CB8AC3E}">
        <p14:creationId xmlns:p14="http://schemas.microsoft.com/office/powerpoint/2010/main" xmlns:p159="http://schemas.microsoft.com/office/powerpoint/2015/09/main" xmlns:p15="http://schemas.microsoft.com/office/powerpoint/2012/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val="3256050343"/>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4" presetClass="entr" presetSubtype="5"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randombar(vertical)">
                                      <p:cBhvr>
                                        <p:cTn id="7" dur="500"/>
                                        <p:tgtEl>
                                          <p:spTgt spid="11"/>
                                        </p:tgtEl>
                                      </p:cBhvr>
                                    </p:animEffect>
                                  </p:childTnLst>
                                </p:cTn>
                              </p:par>
                            </p:childTnLst>
                          </p:cTn>
                        </p:par>
                        <p:par>
                          <p:cTn id="8" fill="hold" nodeType="afterGroup">
                            <p:stCondLst>
                              <p:cond delay="500"/>
                            </p:stCondLst>
                            <p:childTnLst>
                              <p:par>
                                <p:cTn id="9" presetID="12" presetClass="entr" presetSubtype="8"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p:tgtEl>
                                          <p:spTgt spid="5"/>
                                        </p:tgtEl>
                                        <p:attrNameLst>
                                          <p:attrName>ppt_x</p:attrName>
                                        </p:attrNameLst>
                                      </p:cBhvr>
                                      <p:tavLst>
                                        <p:tav tm="0">
                                          <p:val>
                                            <p:strVal val="#ppt_x-#ppt_w*1.125000"/>
                                          </p:val>
                                        </p:tav>
                                        <p:tav tm="100000">
                                          <p:val>
                                            <p:strVal val="#ppt_x"/>
                                          </p:val>
                                        </p:tav>
                                      </p:tavLst>
                                    </p:anim>
                                    <p:animEffect transition="in" filter="wipe(right)">
                                      <p:cBhvr>
                                        <p:cTn id="12" dur="500"/>
                                        <p:tgtEl>
                                          <p:spTgt spid="5"/>
                                        </p:tgtEl>
                                      </p:cBhvr>
                                    </p:animEffect>
                                  </p:childTnLst>
                                </p:cTn>
                              </p:par>
                            </p:childTnLst>
                          </p:cTn>
                        </p:par>
                        <p:par>
                          <p:cTn id="13" fill="hold" nodeType="afterGroup">
                            <p:stCondLst>
                              <p:cond delay="1000"/>
                            </p:stCondLst>
                            <p:childTnLst>
                              <p:par>
                                <p:cTn id="14" presetID="42" presetClass="entr" presetSubtype="0" fill="hold" grpId="0" nodeType="after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fade">
                                      <p:cBhvr>
                                        <p:cTn id="16" dur="500"/>
                                        <p:tgtEl>
                                          <p:spTgt spid="12"/>
                                        </p:tgtEl>
                                      </p:cBhvr>
                                    </p:animEffect>
                                    <p:anim calcmode="lin" valueType="num">
                                      <p:cBhvr>
                                        <p:cTn id="17" dur="500" fill="hold"/>
                                        <p:tgtEl>
                                          <p:spTgt spid="12"/>
                                        </p:tgtEl>
                                        <p:attrNameLst>
                                          <p:attrName>ppt_x</p:attrName>
                                        </p:attrNameLst>
                                      </p:cBhvr>
                                      <p:tavLst>
                                        <p:tav tm="0">
                                          <p:val>
                                            <p:strVal val="#ppt_x"/>
                                          </p:val>
                                        </p:tav>
                                        <p:tav tm="100000">
                                          <p:val>
                                            <p:strVal val="#ppt_x"/>
                                          </p:val>
                                        </p:tav>
                                      </p:tavLst>
                                    </p:anim>
                                    <p:anim calcmode="lin" valueType="num">
                                      <p:cBhvr>
                                        <p:cTn id="18" dur="500" fill="hold"/>
                                        <p:tgtEl>
                                          <p:spTgt spid="12"/>
                                        </p:tgtEl>
                                        <p:attrNameLst>
                                          <p:attrName>ppt_y</p:attrName>
                                        </p:attrNameLst>
                                      </p:cBhvr>
                                      <p:tavLst>
                                        <p:tav tm="0">
                                          <p:val>
                                            <p:strVal val="#ppt_y+.1"/>
                                          </p:val>
                                        </p:tav>
                                        <p:tav tm="100000">
                                          <p:val>
                                            <p:strVal val="#ppt_y"/>
                                          </p:val>
                                        </p:tav>
                                      </p:tavLst>
                                    </p:anim>
                                  </p:childTnLst>
                                </p:cTn>
                              </p:par>
                            </p:childTnLst>
                          </p:cTn>
                        </p:par>
                        <p:par>
                          <p:cTn id="19" fill="hold" nodeType="afterGroup">
                            <p:stCondLst>
                              <p:cond delay="1500"/>
                            </p:stCondLst>
                            <p:childTnLst>
                              <p:par>
                                <p:cTn id="20" presetID="12" presetClass="entr" presetSubtype="4" fill="hold" grpId="0" nodeType="afterEffect">
                                  <p:stCondLst>
                                    <p:cond delay="0"/>
                                  </p:stCondLst>
                                  <p:childTnLst>
                                    <p:set>
                                      <p:cBhvr>
                                        <p:cTn id="21" dur="1" fill="hold">
                                          <p:stCondLst>
                                            <p:cond delay="0"/>
                                          </p:stCondLst>
                                        </p:cTn>
                                        <p:tgtEl>
                                          <p:spTgt spid="82"/>
                                        </p:tgtEl>
                                        <p:attrNameLst>
                                          <p:attrName>style.visibility</p:attrName>
                                        </p:attrNameLst>
                                      </p:cBhvr>
                                      <p:to>
                                        <p:strVal val="visible"/>
                                      </p:to>
                                    </p:set>
                                    <p:anim calcmode="lin" valueType="num">
                                      <p:cBhvr additive="base">
                                        <p:cTn id="22" dur="500"/>
                                        <p:tgtEl>
                                          <p:spTgt spid="82"/>
                                        </p:tgtEl>
                                        <p:attrNameLst>
                                          <p:attrName>ppt_y</p:attrName>
                                        </p:attrNameLst>
                                      </p:cBhvr>
                                      <p:tavLst>
                                        <p:tav tm="0">
                                          <p:val>
                                            <p:strVal val="#ppt_y+#ppt_h*1.125000"/>
                                          </p:val>
                                        </p:tav>
                                        <p:tav tm="100000">
                                          <p:val>
                                            <p:strVal val="#ppt_y"/>
                                          </p:val>
                                        </p:tav>
                                      </p:tavLst>
                                    </p:anim>
                                    <p:animEffect transition="in" filter="wipe(up)">
                                      <p:cBhvr>
                                        <p:cTn id="23" dur="5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2" grpId="0" animBg="1"/>
      <p:bldP spid="82" grpId="0"/>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矩形 9"/>
          <p:cNvSpPr/>
          <p:nvPr/>
        </p:nvSpPr>
        <p:spPr>
          <a:xfrm>
            <a:off x="3287395" y="776605"/>
            <a:ext cx="76200" cy="5304155"/>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Calibri"/>
                <a:ea typeface="宋体" panose="02010600030101010101" pitchFamily="2" charset="-122"/>
              </a:defRPr>
            </a:lvl1pPr>
            <a:lvl2pPr marL="457200" lvl="1" indent="0" algn="l" defTabSz="914400" eaLnBrk="1" fontAlgn="base" latinLnBrk="0" hangingPunct="1">
              <a:lnSpc>
                <a:spcPct val="100000"/>
              </a:lnSpc>
              <a:spcBef>
                <a:spcPct val="0"/>
              </a:spcBef>
              <a:spcAft>
                <a:spcPct val="0"/>
              </a:spcAft>
              <a:buNone/>
              <a:defRPr sz="1800" b="0" i="0" u="none" kern="1200" baseline="0">
                <a:solidFill>
                  <a:schemeClr val="tx1"/>
                </a:solidFill>
                <a:latin typeface="Calibri"/>
                <a:ea typeface="宋体" panose="02010600030101010101" pitchFamily="2" charset="-122"/>
              </a:defRPr>
            </a:lvl2pPr>
            <a:lvl3pPr marL="914400" lvl="2" indent="0" algn="l" defTabSz="914400" eaLnBrk="1" fontAlgn="base" latinLnBrk="0" hangingPunct="1">
              <a:lnSpc>
                <a:spcPct val="100000"/>
              </a:lnSpc>
              <a:spcBef>
                <a:spcPct val="0"/>
              </a:spcBef>
              <a:spcAft>
                <a:spcPct val="0"/>
              </a:spcAft>
              <a:buNone/>
              <a:defRPr sz="1800" b="0" i="0" u="none" kern="1200" baseline="0">
                <a:solidFill>
                  <a:schemeClr val="tx1"/>
                </a:solidFill>
                <a:latin typeface="Calibri"/>
                <a:ea typeface="宋体" panose="02010600030101010101" pitchFamily="2" charset="-122"/>
              </a:defRPr>
            </a:lvl3pPr>
            <a:lvl4pPr marL="1371600" lvl="3" indent="0" algn="l" defTabSz="914400" eaLnBrk="1" fontAlgn="base" latinLnBrk="0" hangingPunct="1">
              <a:lnSpc>
                <a:spcPct val="100000"/>
              </a:lnSpc>
              <a:spcBef>
                <a:spcPct val="0"/>
              </a:spcBef>
              <a:spcAft>
                <a:spcPct val="0"/>
              </a:spcAft>
              <a:buNone/>
              <a:defRPr sz="1800" b="0" i="0" u="none" kern="1200" baseline="0">
                <a:solidFill>
                  <a:schemeClr val="tx1"/>
                </a:solidFill>
                <a:latin typeface="Calibri"/>
                <a:ea typeface="宋体" panose="02010600030101010101" pitchFamily="2" charset="-122"/>
              </a:defRPr>
            </a:lvl4pPr>
            <a:lvl5pPr marL="1828800" lvl="4" indent="0" algn="l" defTabSz="914400" eaLnBrk="1" fontAlgn="base" latinLnBrk="0" hangingPunct="1">
              <a:lnSpc>
                <a:spcPct val="100000"/>
              </a:lnSpc>
              <a:spcBef>
                <a:spcPct val="0"/>
              </a:spcBef>
              <a:spcAft>
                <a:spcPct val="0"/>
              </a:spcAft>
              <a:buNone/>
              <a:defRPr sz="1800" b="0" i="0" u="none" kern="1200" baseline="0">
                <a:solidFill>
                  <a:schemeClr val="tx1"/>
                </a:solidFill>
                <a:latin typeface="Calibri"/>
                <a:ea typeface="宋体" panose="02010600030101010101" pitchFamily="2" charset="-122"/>
              </a:defRPr>
            </a:lvl5pPr>
          </a:lstStyle>
          <a:p>
            <a:pPr lvl="0" algn="ctr"/>
            <a:endParaRPr lang="zh-CN" altLang="en-US">
              <a:solidFill>
                <a:srgbClr val="FFFFFF"/>
              </a:solidFill>
              <a:latin typeface="Calibri"/>
              <a:ea typeface="MComic PRC Medium"/>
            </a:endParaRPr>
          </a:p>
        </p:txBody>
      </p:sp>
      <p:sp>
        <p:nvSpPr>
          <p:cNvPr id="6" name="矩形 5"/>
          <p:cNvSpPr/>
          <p:nvPr/>
        </p:nvSpPr>
        <p:spPr>
          <a:xfrm>
            <a:off x="1413933" y="776605"/>
            <a:ext cx="1117601" cy="2226945"/>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文本框 25"/>
          <p:cNvSpPr txBox="1"/>
          <p:nvPr/>
        </p:nvSpPr>
        <p:spPr>
          <a:xfrm>
            <a:off x="1679998" y="1099820"/>
            <a:ext cx="620818" cy="1396473"/>
          </a:xfrm>
          <a:prstGeom prst="rect">
            <a:avLst/>
          </a:prstGeom>
          <a:noFill/>
        </p:spPr>
        <p:txBody>
          <a:bodyPr wrap="square" rtlCol="0">
            <a:spAutoFit/>
          </a:bodyPr>
          <a:lstStyle/>
          <a:p>
            <a:pPr algn="l">
              <a:lnSpc>
                <a:spcPct val="140000"/>
              </a:lnSpc>
            </a:pPr>
            <a:r>
              <a:rPr lang="zh-CN" altLang="en-US" sz="3200">
                <a:solidFill>
                  <a:schemeClr val="tx1"/>
                </a:solidFill>
                <a:latin typeface="Microsoft YaHei" panose="020B0503020204020204" pitchFamily="34" charset="-122"/>
                <a:ea typeface="Microsoft YaHei" panose="020B0503020204020204" pitchFamily="34" charset="-122"/>
                <a:sym typeface="+mn-ea"/>
              </a:rPr>
              <a:t>解题</a:t>
            </a:r>
            <a:endParaRPr lang="en-US" altLang="zh-CN" sz="3200">
              <a:solidFill>
                <a:schemeClr val="tx1"/>
              </a:solidFill>
              <a:latin typeface="Microsoft YaHei" panose="020B0503020204020204" pitchFamily="34" charset="-122"/>
              <a:ea typeface="Microsoft YaHei" panose="020B0503020204020204" pitchFamily="34" charset="-122"/>
              <a:sym typeface="+mn-ea"/>
            </a:endParaRPr>
          </a:p>
        </p:txBody>
      </p:sp>
      <p:sp>
        <p:nvSpPr>
          <p:cNvPr id="9" name="文本框 8">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BB0B13A2-7723-1441-96E7-6DF92B897931}"/>
              </a:ext>
            </a:extLst>
          </p:cNvPr>
          <p:cNvSpPr txBox="1"/>
          <p:nvPr/>
        </p:nvSpPr>
        <p:spPr>
          <a:xfrm>
            <a:off x="4119456" y="1890077"/>
            <a:ext cx="7426586" cy="1581330"/>
          </a:xfrm>
          <a:prstGeom prst="rect">
            <a:avLst/>
          </a:prstGeom>
          <a:noFill/>
        </p:spPr>
        <p:txBody>
          <a:bodyPr wrap="square" rtlCol="0">
            <a:spAutoFit/>
          </a:bodyPr>
          <a:lstStyle/>
          <a:p>
            <a:pPr algn="ctr">
              <a:lnSpc>
                <a:spcPct val="200000"/>
              </a:lnSpc>
            </a:pPr>
            <a:r>
              <a:rPr lang="en-US" altLang="zh-CN" sz="2800" b="1">
                <a:latin typeface="Microsoft YaHei" panose="020B0503020204020204" pitchFamily="34" charset="-122"/>
                <a:ea typeface="Microsoft YaHei" panose="020B0503020204020204" pitchFamily="34" charset="-122"/>
              </a:rPr>
              <a:t>《</a:t>
            </a:r>
            <a:r>
              <a:rPr lang="zh-CN" altLang="en-US" sz="2800" b="1">
                <a:latin typeface="Microsoft YaHei" panose="020B0503020204020204" pitchFamily="34" charset="-122"/>
                <a:ea typeface="Microsoft YaHei" panose="020B0503020204020204" pitchFamily="34" charset="-122"/>
              </a:rPr>
              <a:t>迷娘（之一）</a:t>
            </a:r>
            <a:r>
              <a:rPr lang="en-US" altLang="zh-CN" sz="2800" b="1">
                <a:latin typeface="Microsoft YaHei" panose="020B0503020204020204" pitchFamily="34" charset="-122"/>
                <a:ea typeface="Microsoft YaHei" panose="020B0503020204020204" pitchFamily="34" charset="-122"/>
              </a:rPr>
              <a:t>》</a:t>
            </a:r>
          </a:p>
          <a:p>
            <a:pPr>
              <a:lnSpc>
                <a:spcPct val="200000"/>
              </a:lnSpc>
            </a:pPr>
            <a:r>
              <a:rPr lang="zh-CN" altLang="en-US" sz="2400" b="1">
                <a:solidFill>
                  <a:srgbClr val="C00000"/>
                </a:solidFill>
                <a:latin typeface="Microsoft YaHei" panose="020B0503020204020204" pitchFamily="34" charset="-122"/>
                <a:ea typeface="Microsoft YaHei" panose="020B0503020204020204" pitchFamily="34" charset="-122"/>
              </a:rPr>
              <a:t>①“迷娘”，</a:t>
            </a:r>
            <a:r>
              <a:rPr lang="en-US" altLang="zh-CN" sz="2400">
                <a:latin typeface="Microsoft YaHei" panose="020B0503020204020204" pitchFamily="34" charset="-122"/>
                <a:ea typeface="Microsoft YaHei" panose="020B0503020204020204" pitchFamily="34" charset="-122"/>
              </a:rPr>
              <a:t>《</a:t>
            </a:r>
            <a:r>
              <a:rPr lang="zh-CN" altLang="en-US" sz="2400">
                <a:latin typeface="Microsoft YaHei" panose="020B0503020204020204" pitchFamily="34" charset="-122"/>
                <a:ea typeface="Microsoft YaHei" panose="020B0503020204020204" pitchFamily="34" charset="-122"/>
              </a:rPr>
              <a:t>威廉</a:t>
            </a:r>
            <a:r>
              <a:rPr lang="en-US" altLang="zh-CN" sz="2400">
                <a:latin typeface="Microsoft YaHei" panose="020B0503020204020204" pitchFamily="34" charset="-122"/>
                <a:ea typeface="Microsoft YaHei" panose="020B0503020204020204" pitchFamily="34" charset="-122"/>
              </a:rPr>
              <a:t>·</a:t>
            </a:r>
            <a:r>
              <a:rPr lang="zh-CN" altLang="en-US" sz="2400">
                <a:latin typeface="Microsoft YaHei" panose="020B0503020204020204" pitchFamily="34" charset="-122"/>
                <a:ea typeface="Microsoft YaHei" panose="020B0503020204020204" pitchFamily="34" charset="-122"/>
              </a:rPr>
              <a:t>麦斯特的学习时代</a:t>
            </a:r>
            <a:r>
              <a:rPr lang="en-US" altLang="zh-CN" sz="2400">
                <a:latin typeface="Microsoft YaHei" panose="020B0503020204020204" pitchFamily="34" charset="-122"/>
                <a:ea typeface="Microsoft YaHei" panose="020B0503020204020204" pitchFamily="34" charset="-122"/>
              </a:rPr>
              <a:t>》</a:t>
            </a:r>
            <a:r>
              <a:rPr lang="zh-CN" altLang="en-US" sz="2400">
                <a:latin typeface="Microsoft YaHei" panose="020B0503020204020204" pitchFamily="34" charset="-122"/>
                <a:ea typeface="Microsoft YaHei" panose="020B0503020204020204" pitchFamily="34" charset="-122"/>
              </a:rPr>
              <a:t>的小说人物</a:t>
            </a:r>
          </a:p>
        </p:txBody>
      </p:sp>
    </p:spTree>
    <p:extLst>
      <p:ext uri="{BB962C8B-B14F-4D97-AF65-F5344CB8AC3E}">
        <p14:creationId xmlns:p14="http://schemas.microsoft.com/office/powerpoint/2010/main" xmlns:p159="http://schemas.microsoft.com/office/powerpoint/2015/09/main" xmlns:p15="http://schemas.microsoft.com/office/powerpoint/2012/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val="3004511906"/>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0" presetClass="entr" presetSubtype="0" fill="hold" grpId="1"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edge">
                                      <p:cBhvr>
                                        <p:cTn id="7" dur="500"/>
                                        <p:tgtEl>
                                          <p:spTgt spid="6"/>
                                        </p:tgtEl>
                                      </p:cBhvr>
                                    </p:animEffect>
                                  </p:childTnLst>
                                </p:cTn>
                              </p:par>
                            </p:childTnLst>
                          </p:cTn>
                        </p:par>
                        <p:par>
                          <p:cTn id="8" fill="hold" nodeType="afterGroup">
                            <p:stCondLst>
                              <p:cond delay="500"/>
                            </p:stCondLst>
                            <p:childTnLst>
                              <p:par>
                                <p:cTn id="9" presetID="29" presetClass="entr" presetSubtype="0" fill="hold" grpId="0" nodeType="afterEffect">
                                  <p:stCondLst>
                                    <p:cond delay="0"/>
                                  </p:stCondLst>
                                  <p:childTnLst>
                                    <p:set>
                                      <p:cBhvr>
                                        <p:cTn id="10" dur="1" fill="hold">
                                          <p:stCondLst>
                                            <p:cond delay="0"/>
                                          </p:stCondLst>
                                        </p:cTn>
                                        <p:tgtEl>
                                          <p:spTgt spid="26"/>
                                        </p:tgtEl>
                                        <p:attrNameLst>
                                          <p:attrName>style.visibility</p:attrName>
                                        </p:attrNameLst>
                                      </p:cBhvr>
                                      <p:to>
                                        <p:strVal val="visible"/>
                                      </p:to>
                                    </p:set>
                                    <p:anim calcmode="lin" valueType="num">
                                      <p:cBhvr>
                                        <p:cTn id="11" dur="500" fill="hold"/>
                                        <p:tgtEl>
                                          <p:spTgt spid="26"/>
                                        </p:tgtEl>
                                        <p:attrNameLst>
                                          <p:attrName>ppt_x</p:attrName>
                                        </p:attrNameLst>
                                      </p:cBhvr>
                                      <p:tavLst>
                                        <p:tav tm="0">
                                          <p:val>
                                            <p:strVal val="#ppt_x-.2"/>
                                          </p:val>
                                        </p:tav>
                                        <p:tav tm="100000">
                                          <p:val>
                                            <p:strVal val="#ppt_x"/>
                                          </p:val>
                                        </p:tav>
                                      </p:tavLst>
                                    </p:anim>
                                    <p:anim calcmode="lin" valueType="num">
                                      <p:cBhvr>
                                        <p:cTn id="12" dur="500" fill="hold"/>
                                        <p:tgtEl>
                                          <p:spTgt spid="26"/>
                                        </p:tgtEl>
                                        <p:attrNameLst>
                                          <p:attrName>ppt_y</p:attrName>
                                        </p:attrNameLst>
                                      </p:cBhvr>
                                      <p:tavLst>
                                        <p:tav tm="0">
                                          <p:val>
                                            <p:strVal val="#ppt_y"/>
                                          </p:val>
                                        </p:tav>
                                        <p:tav tm="100000">
                                          <p:val>
                                            <p:strVal val="#ppt_y"/>
                                          </p:val>
                                        </p:tav>
                                      </p:tavLst>
                                    </p:anim>
                                    <p:animEffect transition="in" filter="wipe(right)" prLst="gradientSize: 0.1">
                                      <p:cBhvr>
                                        <p:cTn id="13" dur="500"/>
                                        <p:tgtEl>
                                          <p:spTgt spid="26"/>
                                        </p:tgtEl>
                                      </p:cBhvr>
                                    </p:animEffect>
                                  </p:childTnLst>
                                </p:cTn>
                              </p:par>
                            </p:childTnLst>
                          </p:cTn>
                        </p:par>
                        <p:par>
                          <p:cTn id="14" fill="hold" nodeType="afterGroup">
                            <p:stCondLst>
                              <p:cond delay="1000"/>
                            </p:stCondLst>
                            <p:childTnLst>
                              <p:par>
                                <p:cTn id="15" presetID="22" presetClass="entr" presetSubtype="1" fill="hold" grpId="0" nodeType="after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up)">
                                      <p:cBhvr>
                                        <p:cTn id="17" dur="500"/>
                                        <p:tgtEl>
                                          <p:spTgt spid="10"/>
                                        </p:tgtEl>
                                      </p:cBhvr>
                                    </p:animEffect>
                                  </p:childTnLst>
                                </p:cTn>
                              </p:par>
                            </p:childTnLst>
                          </p:cTn>
                        </p:par>
                        <p:par>
                          <p:cTn id="18" fill="hold" nodeType="afterGroup">
                            <p:stCondLst>
                              <p:cond delay="1500"/>
                            </p:stCondLst>
                            <p:childTnLst>
                              <p:par>
                                <p:cTn id="19" presetID="42" presetClass="entr" presetSubtype="0" fill="hold" grpId="0" nodeType="after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fade">
                                      <p:cBhvr>
                                        <p:cTn id="21" dur="500"/>
                                        <p:tgtEl>
                                          <p:spTgt spid="9"/>
                                        </p:tgtEl>
                                      </p:cBhvr>
                                    </p:animEffect>
                                    <p:anim calcmode="lin" valueType="num">
                                      <p:cBhvr>
                                        <p:cTn id="22" dur="500" fill="hold"/>
                                        <p:tgtEl>
                                          <p:spTgt spid="9"/>
                                        </p:tgtEl>
                                        <p:attrNameLst>
                                          <p:attrName>ppt_x</p:attrName>
                                        </p:attrNameLst>
                                      </p:cBhvr>
                                      <p:tavLst>
                                        <p:tav tm="0">
                                          <p:val>
                                            <p:strVal val="#ppt_x"/>
                                          </p:val>
                                        </p:tav>
                                        <p:tav tm="100000">
                                          <p:val>
                                            <p:strVal val="#ppt_x"/>
                                          </p:val>
                                        </p:tav>
                                      </p:tavLst>
                                    </p:anim>
                                    <p:anim calcmode="lin" valueType="num">
                                      <p:cBhvr>
                                        <p:cTn id="23" dur="5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6" grpId="1" animBg="1"/>
      <p:bldP spid="26" grpId="0"/>
      <p:bldP spid="9" grpId="0"/>
    </p:bldLst>
  </p:timing>
</p:sld>
</file>

<file path=ppt/tags/tag1.xml><?xml version="1.0" encoding="utf-8"?>
<p:tagLst xmlns:a="http://schemas.openxmlformats.org/drawingml/2006/main" xmlns:r="http://schemas.openxmlformats.org/officeDocument/2006/relationships" xmlns:p="http://schemas.openxmlformats.org/presentationml/2006/main">
  <p:tag name="AS_OS" val="Unix 3.10 unknown"/>
  <p:tag name="AS_RELEASE_DATE" val="2020.11.30"/>
  <p:tag name="AS_TITLE" val="Aspose.Slides for Java"/>
  <p:tag name="AS_VERSION" val="20.11"/>
  <p:tag name="ISPRING_PRESENTATION_TITLE" val="PowerPoint 演示文稿"/>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TotalTime>
  <Words>4124</Words>
  <Application>Aspose.Slides for Java</Application>
  <PresentationFormat>自定义</PresentationFormat>
  <Paragraphs>193</Paragraphs>
  <Slides>37</Slides>
  <Notes>11</Notes>
  <HiddenSlides>0</HiddenSlides>
  <MMClips>0</MMClips>
  <ScaleCrop>false</ScaleCrop>
  <HeadingPairs>
    <vt:vector size="4" baseType="variant">
      <vt:variant>
        <vt:lpstr>主题</vt:lpstr>
      </vt:variant>
      <vt:variant>
        <vt:i4>1</vt:i4>
      </vt:variant>
      <vt:variant>
        <vt:lpstr>幻灯片标题</vt:lpstr>
      </vt:variant>
      <vt:variant>
        <vt:i4>37</vt:i4>
      </vt:variant>
    </vt:vector>
  </HeadingPairs>
  <TitlesOfParts>
    <vt:vector size="38" baseType="lpstr">
      <vt:lpstr>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vector>
  </TitlesOfParts>
  <Company>学科网</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rbm.xkw.com</dc:creator>
  <cp:lastModifiedBy>ProBook</cp:lastModifiedBy>
  <cp:revision>2</cp:revision>
  <cp:lastPrinted>2020-12-28T16:28:06Z</cp:lastPrinted>
  <dcterms:created xsi:type="dcterms:W3CDTF">2020-12-28T16:28:06Z</dcterms:created>
  <dcterms:modified xsi:type="dcterms:W3CDTF">2022-01-12T10:58:57Z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