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69"/>
  </p:notesMasterIdLst>
  <p:sldIdLst>
    <p:sldId id="274" r:id="rId3"/>
    <p:sldId id="482" r:id="rId4"/>
    <p:sldId id="338" r:id="rId5"/>
    <p:sldId id="349" r:id="rId6"/>
    <p:sldId id="289" r:id="rId7"/>
    <p:sldId id="269" r:id="rId8"/>
    <p:sldId id="483" r:id="rId9"/>
    <p:sldId id="339" r:id="rId10"/>
    <p:sldId id="417" r:id="rId11"/>
    <p:sldId id="340" r:id="rId12"/>
    <p:sldId id="341" r:id="rId13"/>
    <p:sldId id="415" r:id="rId14"/>
    <p:sldId id="416" r:id="rId15"/>
    <p:sldId id="418" r:id="rId16"/>
    <p:sldId id="342" r:id="rId17"/>
    <p:sldId id="344" r:id="rId18"/>
    <p:sldId id="347" r:id="rId19"/>
    <p:sldId id="343" r:id="rId20"/>
    <p:sldId id="282" r:id="rId21"/>
    <p:sldId id="290" r:id="rId22"/>
    <p:sldId id="298" r:id="rId23"/>
    <p:sldId id="299" r:id="rId24"/>
    <p:sldId id="301" r:id="rId25"/>
    <p:sldId id="302" r:id="rId26"/>
    <p:sldId id="300" r:id="rId27"/>
    <p:sldId id="350" r:id="rId28"/>
    <p:sldId id="291" r:id="rId29"/>
    <p:sldId id="351" r:id="rId30"/>
    <p:sldId id="292" r:id="rId31"/>
    <p:sldId id="303" r:id="rId32"/>
    <p:sldId id="278" r:id="rId33"/>
    <p:sldId id="279" r:id="rId34"/>
    <p:sldId id="352" r:id="rId35"/>
    <p:sldId id="293" r:id="rId36"/>
    <p:sldId id="353" r:id="rId37"/>
    <p:sldId id="281" r:id="rId38"/>
    <p:sldId id="294" r:id="rId39"/>
    <p:sldId id="295" r:id="rId40"/>
    <p:sldId id="305" r:id="rId41"/>
    <p:sldId id="355" r:id="rId42"/>
    <p:sldId id="306" r:id="rId43"/>
    <p:sldId id="296" r:id="rId44"/>
    <p:sldId id="297" r:id="rId45"/>
    <p:sldId id="477" r:id="rId46"/>
    <p:sldId id="307" r:id="rId47"/>
    <p:sldId id="478" r:id="rId48"/>
    <p:sldId id="315" r:id="rId49"/>
    <p:sldId id="309" r:id="rId50"/>
    <p:sldId id="311" r:id="rId51"/>
    <p:sldId id="331" r:id="rId52"/>
    <p:sldId id="332" r:id="rId53"/>
    <p:sldId id="333" r:id="rId54"/>
    <p:sldId id="334" r:id="rId55"/>
    <p:sldId id="335" r:id="rId56"/>
    <p:sldId id="479" r:id="rId57"/>
    <p:sldId id="314" r:id="rId58"/>
    <p:sldId id="419" r:id="rId59"/>
    <p:sldId id="480" r:id="rId60"/>
    <p:sldId id="320" r:id="rId61"/>
    <p:sldId id="481" r:id="rId62"/>
    <p:sldId id="325" r:id="rId63"/>
    <p:sldId id="326" r:id="rId64"/>
    <p:sldId id="327" r:id="rId65"/>
    <p:sldId id="328" r:id="rId66"/>
    <p:sldId id="329" r:id="rId67"/>
    <p:sldId id="330" r:id="rId68"/>
  </p:sldIdLst>
  <p:sldSz cx="12192000" cy="6858000"/>
  <p:notesSz cx="6858000" cy="9144000"/>
  <p:custDataLst>
    <p:tags r:id="rId7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sorterViewPr>
    <p:cViewPr>
      <p:scale>
        <a:sx n="100" d="100"/>
        <a:sy n="100" d="100"/>
      </p:scale>
      <p:origin x="0" y="-14454"/>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 Type="http://schemas.openxmlformats.org/officeDocument/2006/relationships/slide" Target="slides/slide5.xml"/><Relationship Id="rId71"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gs" Target="tags/tag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423465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2021-10-19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2021-10-19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2021-10-19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2021-10-19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1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16.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4.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image" Target="../media/image2.png"/><Relationship Id="rId4" Type="http://schemas.openxmlformats.org/officeDocument/2006/relationships/tags" Target="../tags/tag5.xml"/><Relationship Id="rId9"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17.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18.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19.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20.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21.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22.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23.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12.xml"/><Relationship Id="rId1" Type="http://schemas.openxmlformats.org/officeDocument/2006/relationships/tags" Target="../tags/tag24.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25.xml"/><Relationship Id="rId4" Type="http://schemas.openxmlformats.org/officeDocument/2006/relationships/image" Target="../media/image23.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26.xml"/><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27.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28.xml"/><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31.xml"/><Relationship Id="rId7" Type="http://schemas.openxmlformats.org/officeDocument/2006/relationships/slideLayout" Target="../slideLayouts/slideLayout12.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tags" Target="../tags/tag37.xml"/><Relationship Id="rId7" Type="http://schemas.openxmlformats.org/officeDocument/2006/relationships/slideLayout" Target="../slideLayouts/slideLayout12.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9" Type="http://schemas.openxmlformats.org/officeDocument/2006/relationships/image" Target="../media/image25.png"/></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tags" Target="../tags/tag43.xml"/><Relationship Id="rId7" Type="http://schemas.openxmlformats.org/officeDocument/2006/relationships/image" Target="../media/image25.pn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Layout" Target="../slideLayouts/slideLayout12.xml"/><Relationship Id="rId5" Type="http://schemas.openxmlformats.org/officeDocument/2006/relationships/tags" Target="../tags/tag45.xml"/><Relationship Id="rId4" Type="http://schemas.openxmlformats.org/officeDocument/2006/relationships/tags" Target="../tags/tag44.xml"/></Relationships>
</file>

<file path=ppt/slides/_rels/slide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46.xml"/></Relationships>
</file>

<file path=ppt/slides/_rels/slide58.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18" Type="http://schemas.openxmlformats.org/officeDocument/2006/relationships/tags" Target="../tags/tag64.xml"/><Relationship Id="rId3" Type="http://schemas.openxmlformats.org/officeDocument/2006/relationships/tags" Target="../tags/tag49.xml"/><Relationship Id="rId21" Type="http://schemas.openxmlformats.org/officeDocument/2006/relationships/slideLayout" Target="../slideLayouts/slideLayout12.xml"/><Relationship Id="rId7" Type="http://schemas.openxmlformats.org/officeDocument/2006/relationships/tags" Target="../tags/tag53.xml"/><Relationship Id="rId12" Type="http://schemas.openxmlformats.org/officeDocument/2006/relationships/tags" Target="../tags/tag58.xml"/><Relationship Id="rId17" Type="http://schemas.openxmlformats.org/officeDocument/2006/relationships/tags" Target="../tags/tag63.xml"/><Relationship Id="rId2" Type="http://schemas.openxmlformats.org/officeDocument/2006/relationships/tags" Target="../tags/tag48.xml"/><Relationship Id="rId16" Type="http://schemas.openxmlformats.org/officeDocument/2006/relationships/tags" Target="../tags/tag62.xml"/><Relationship Id="rId20" Type="http://schemas.openxmlformats.org/officeDocument/2006/relationships/tags" Target="../tags/tag66.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5" Type="http://schemas.openxmlformats.org/officeDocument/2006/relationships/tags" Target="../tags/tag61.xml"/><Relationship Id="rId10" Type="http://schemas.openxmlformats.org/officeDocument/2006/relationships/tags" Target="../tags/tag56.xml"/><Relationship Id="rId19" Type="http://schemas.openxmlformats.org/officeDocument/2006/relationships/tags" Target="../tags/tag65.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tags" Target="../tags/tag60.xml"/><Relationship Id="rId22" Type="http://schemas.openxmlformats.org/officeDocument/2006/relationships/image" Target="../media/image25.png"/></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70.xml"/><Relationship Id="rId7" Type="http://schemas.openxmlformats.org/officeDocument/2006/relationships/slideLayout" Target="../slideLayouts/slideLayout12.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9" Type="http://schemas.openxmlformats.org/officeDocument/2006/relationships/image" Target="../media/image25.png"/></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74.xml"/><Relationship Id="rId4" Type="http://schemas.openxmlformats.org/officeDocument/2006/relationships/image" Target="../media/image8.png"/></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75.xml"/><Relationship Id="rId4" Type="http://schemas.openxmlformats.org/officeDocument/2006/relationships/image" Target="../media/image24.pn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76.xml"/><Relationship Id="rId4" Type="http://schemas.openxmlformats.org/officeDocument/2006/relationships/image" Target="../media/image21.png"/></Relationships>
</file>

<file path=ppt/slides/_rels/slide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9.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Layout" Target="../slideLayouts/slideLayout12.xml"/><Relationship Id="rId5" Type="http://schemas.openxmlformats.org/officeDocument/2006/relationships/tags" Target="../tags/tag13.xml"/><Relationship Id="rId4" Type="http://schemas.openxmlformats.org/officeDocument/2006/relationships/tags" Target="../tags/tag1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692900" y="2131695"/>
            <a:ext cx="4937125" cy="707886"/>
          </a:xfrm>
          <a:prstGeom prst="rect">
            <a:avLst/>
          </a:prstGeom>
          <a:noFill/>
          <a:ln w="9525">
            <a:noFill/>
          </a:ln>
        </p:spPr>
        <p:txBody>
          <a:bodyPr wrap="square">
            <a:spAutoFit/>
          </a:bodyPr>
          <a:lstStyle/>
          <a:p>
            <a:pPr indent="0"/>
            <a:r>
              <a:rPr lang="zh-CN" sz="4000">
                <a:solidFill>
                  <a:srgbClr val="E7E6E6">
                    <a:lumMod val="25000"/>
                  </a:srgbClr>
                </a:solidFill>
                <a:latin typeface="思源黑体 CN Bold" panose="020B0800000000000000" pitchFamily="34" charset="-122"/>
                <a:ea typeface="思源黑体 CN Bold" panose="020B0800000000000000" pitchFamily="34" charset="-122"/>
              </a:rPr>
              <a:t>屈原列传（第</a:t>
            </a:r>
            <a:r>
              <a:rPr lang="en-US" altLang="zh-CN" sz="4000">
                <a:solidFill>
                  <a:srgbClr val="E7E6E6">
                    <a:lumMod val="25000"/>
                  </a:srgbClr>
                </a:solidFill>
                <a:latin typeface="思源黑体 CN Bold" panose="020B0800000000000000" pitchFamily="34" charset="-122"/>
                <a:ea typeface="思源黑体 CN Bold" panose="020B0800000000000000" pitchFamily="34" charset="-122"/>
              </a:rPr>
              <a:t>1</a:t>
            </a:r>
            <a:r>
              <a:rPr lang="zh-CN" altLang="en-US" sz="4000">
                <a:solidFill>
                  <a:srgbClr val="E7E6E6">
                    <a:lumMod val="25000"/>
                  </a:srgbClr>
                </a:solidFill>
                <a:latin typeface="思源黑体 CN Bold" panose="020B0800000000000000" pitchFamily="34" charset="-122"/>
                <a:ea typeface="思源黑体 CN Bold" panose="020B0800000000000000" pitchFamily="34" charset="-122"/>
              </a:rPr>
              <a:t>课时</a:t>
            </a:r>
            <a:r>
              <a:rPr lang="zh-CN" sz="4000">
                <a:solidFill>
                  <a:srgbClr val="E7E6E6">
                    <a:lumMod val="25000"/>
                  </a:srgbClr>
                </a:solidFill>
                <a:latin typeface="思源黑体 CN Bold" panose="020B0800000000000000" pitchFamily="34" charset="-122"/>
                <a:ea typeface="思源黑体 CN Bold" panose="020B0800000000000000" pitchFamily="34" charset="-122"/>
              </a:rPr>
              <a:t>）</a:t>
            </a:r>
            <a:endParaRPr lang="zh-CN" altLang="en-US" sz="4000">
              <a:solidFill>
                <a:srgbClr val="E7E6E6">
                  <a:lumMod val="25000"/>
                </a:srgbClr>
              </a:solidFill>
              <a:latin typeface="思源黑体 CN Bold" panose="020B0800000000000000" pitchFamily="34" charset="-122"/>
              <a:ea typeface="思源黑体 CN Bold" panose="020B0800000000000000" pitchFamily="34" charset="-122"/>
            </a:endParaRPr>
          </a:p>
        </p:txBody>
      </p:sp>
      <p:sp>
        <p:nvSpPr>
          <p:cNvPr id="4" name="矩形 3"/>
          <p:cNvSpPr/>
          <p:nvPr/>
        </p:nvSpPr>
        <p:spPr>
          <a:xfrm>
            <a:off x="7032445" y="3936312"/>
            <a:ext cx="4698722" cy="584775"/>
          </a:xfrm>
          <a:prstGeom prst="rect">
            <a:avLst/>
          </a:prstGeom>
        </p:spPr>
        <p:txBody>
          <a:bodyPr wrap="none">
            <a:spAutoFit/>
          </a:bodyPr>
          <a:lstStyle/>
          <a:p>
            <a:r>
              <a:rPr lang="zh-CN" altLang="en-US" sz="3200" b="1">
                <a:solidFill>
                  <a:srgbClr val="008651"/>
                </a:solidFill>
                <a:latin typeface="微软雅黑" panose="020B0503020204020204" pitchFamily="34" charset="-122"/>
                <a:ea typeface="微软雅黑" panose="020B0503020204020204" pitchFamily="34" charset="-122"/>
              </a:rPr>
              <a:t>高中语文选择性必修中册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作品背景</a:t>
            </a:r>
          </a:p>
        </p:txBody>
      </p:sp>
      <p:sp>
        <p:nvSpPr>
          <p:cNvPr id="2" name="矩形 1"/>
          <p:cNvSpPr>
            <a:spLocks noChangeAspect="1"/>
          </p:cNvSpPr>
          <p:nvPr/>
        </p:nvSpPr>
        <p:spPr>
          <a:xfrm>
            <a:off x="489167" y="1677843"/>
            <a:ext cx="11315655" cy="4486741"/>
          </a:xfrm>
          <a:prstGeom prst="rect">
            <a:avLst/>
          </a:prstGeom>
        </p:spPr>
        <p:txBody>
          <a:bodyPr wrap="square">
            <a:spAutoFit/>
          </a:bodyPr>
          <a:lstStyle/>
          <a:p>
            <a:pPr>
              <a:lnSpc>
                <a:spcPct val="120000"/>
              </a:lnSpc>
              <a:spcAft>
                <a:spcPct val="0"/>
              </a:spcAft>
              <a:tabLst>
                <a:tab pos="1188085" algn="l"/>
                <a:tab pos="2163445" algn="l"/>
                <a:tab pos="3142615" algn="l"/>
                <a:tab pos="4190365" algn="l"/>
              </a:tabLst>
            </a:pPr>
            <a:r>
              <a:rPr lang="en-US" altLang="zh-CN"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课文</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节选自《史记</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屈原贾生列传》。司马迁大概是因为屈原、贾谊都是文学家</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又都怀才不遇</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贾谊还作过《吊屈原赋》</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所以就把他们合写一传。课文选的是屈原的传文部分</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有删节</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。《史记》中的这篇传记</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是现已知的记载屈原生平事迹最早、最完整的文献</a:t>
            </a:r>
            <a:r>
              <a:rPr lang="zh-CN" altLang="zh-CN"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屈原</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一生经历了楚威王、楚怀王、楚襄王三个时期</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而主要活动于楚怀王时期。这个时期正是中国即将实现大一统的前夕</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横则秦帝</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纵则楚王</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。屈原出身贵族</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又明于治乱</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娴于辞令</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早年深受楚怀王的宠信</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位为左徒、三闾大夫。屈原对内积极辅佐怀王变法图强</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对外坚决主张联齐抗秦</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使楚国一度出现了国富兵强、威震诸侯的局面。但由于在内政外交上与楚国腐朽贵族集团产生了尖锐的矛盾</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屈原后来遭到群小的诬陷和楚怀王的疏远。</a:t>
            </a:r>
            <a:endParaRPr lang="zh-CN" altLang="zh-CN" sz="2400" b="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作品背景</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 name="矩形 2"/>
          <p:cNvSpPr>
            <a:spLocks noChangeAspect="1"/>
          </p:cNvSpPr>
          <p:nvPr/>
        </p:nvSpPr>
        <p:spPr>
          <a:xfrm>
            <a:off x="489167" y="1727269"/>
            <a:ext cx="11262016" cy="4081117"/>
          </a:xfrm>
          <a:prstGeom prst="rect">
            <a:avLst/>
          </a:prstGeom>
        </p:spPr>
        <p:txBody>
          <a:bodyPr wrap="square">
            <a:spAutoFit/>
          </a:bodyPr>
          <a:lstStyle/>
          <a:p>
            <a:pPr>
              <a:lnSpc>
                <a:spcPct val="120000"/>
              </a:lnSpc>
              <a:spcAft>
                <a:spcPct val="0"/>
              </a:spcAft>
              <a:tabLst>
                <a:tab pos="1188085" algn="l"/>
                <a:tab pos="2163445" algn="l"/>
                <a:tab pos="3142615" algn="l"/>
                <a:tab pos="4190365" algn="l"/>
              </a:tabLst>
            </a:pPr>
            <a:r>
              <a:rPr lang="en-US" altLang="zh-CN" sz="2400" b="1" smtClean="0">
                <a:solidFill>
                  <a:srgbClr val="000000"/>
                </a:solidFill>
                <a:latin typeface="+mn-ea"/>
                <a:cs typeface="Times New Roman" panose="02020603050405020304" pitchFamily="18" charset="0"/>
              </a:rPr>
              <a:t>      </a:t>
            </a:r>
            <a:r>
              <a:rPr lang="zh-CN" altLang="zh-CN" sz="2400" b="1" smtClean="0">
                <a:solidFill>
                  <a:srgbClr val="000000"/>
                </a:solidFill>
                <a:latin typeface="+mn-ea"/>
                <a:cs typeface="Times New Roman" panose="02020603050405020304" pitchFamily="18" charset="0"/>
              </a:rPr>
              <a:t>怀</a:t>
            </a:r>
            <a:r>
              <a:rPr lang="zh-CN" altLang="zh-CN" sz="2400" b="1">
                <a:solidFill>
                  <a:srgbClr val="000000"/>
                </a:solidFill>
                <a:latin typeface="+mn-ea"/>
                <a:cs typeface="Times New Roman" panose="02020603050405020304" pitchFamily="18" charset="0"/>
              </a:rPr>
              <a:t>王十六年</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张仪由秦至楚</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以</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献商、於之地六百里</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诱骗怀王</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致使齐楚断交。怀王受骗后恼羞成怒</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两度向秦出兵</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均遭惨败</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屈原奉命出使齐国重修齐楚旧好。此后张仪又一次由秦至楚</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进行瓦解齐楚联盟的活动</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使齐楚联盟未能成功。秦楚结黄棘之盟</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楚国彻底投入了秦的怀抱。屈原亦被逐出郢都</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到了汉北。</a:t>
            </a:r>
          </a:p>
          <a:p>
            <a:pPr>
              <a:lnSpc>
                <a:spcPct val="120000"/>
              </a:lnSpc>
              <a:spcAft>
                <a:spcPct val="0"/>
              </a:spcAft>
              <a:tabLst>
                <a:tab pos="1188085" algn="l"/>
                <a:tab pos="2163445" algn="l"/>
                <a:tab pos="3142615" algn="l"/>
                <a:tab pos="4190365" algn="l"/>
              </a:tabLst>
            </a:pPr>
            <a:r>
              <a:rPr lang="en-US" altLang="zh-CN" sz="2400" b="1" smtClean="0">
                <a:solidFill>
                  <a:srgbClr val="000000"/>
                </a:solidFill>
                <a:latin typeface="+mn-ea"/>
                <a:cs typeface="Times New Roman" panose="02020603050405020304" pitchFamily="18" charset="0"/>
              </a:rPr>
              <a:t>     </a:t>
            </a:r>
            <a:r>
              <a:rPr lang="zh-CN" altLang="zh-CN" sz="2400" b="1" smtClean="0">
                <a:solidFill>
                  <a:srgbClr val="000000"/>
                </a:solidFill>
                <a:latin typeface="+mn-ea"/>
                <a:cs typeface="Times New Roman" panose="02020603050405020304" pitchFamily="18" charset="0"/>
              </a:rPr>
              <a:t>怀</a:t>
            </a:r>
            <a:r>
              <a:rPr lang="zh-CN" altLang="zh-CN" sz="2400" b="1">
                <a:solidFill>
                  <a:srgbClr val="000000"/>
                </a:solidFill>
                <a:latin typeface="+mn-ea"/>
                <a:cs typeface="Times New Roman" panose="02020603050405020304" pitchFamily="18" charset="0"/>
              </a:rPr>
              <a:t>王三十年</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屈原回到郢都。同年</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秦约怀王武关相会</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怀王遂被秦扣留</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最终客死秦国。</a:t>
            </a:r>
          </a:p>
          <a:p>
            <a:pPr>
              <a:lnSpc>
                <a:spcPct val="120000"/>
              </a:lnSpc>
              <a:spcAft>
                <a:spcPct val="0"/>
              </a:spcAft>
              <a:tabLst>
                <a:tab pos="1188085" algn="l"/>
                <a:tab pos="2163445" algn="l"/>
                <a:tab pos="3142615" algn="l"/>
                <a:tab pos="4190365" algn="l"/>
              </a:tabLst>
            </a:pPr>
            <a:r>
              <a:rPr lang="en-US" altLang="zh-CN" sz="2400" b="1" smtClean="0">
                <a:solidFill>
                  <a:srgbClr val="000000"/>
                </a:solidFill>
                <a:latin typeface="+mn-ea"/>
                <a:cs typeface="Times New Roman" panose="02020603050405020304" pitchFamily="18" charset="0"/>
              </a:rPr>
              <a:t>     </a:t>
            </a:r>
            <a:r>
              <a:rPr lang="zh-CN" altLang="zh-CN" sz="2400" b="1" smtClean="0">
                <a:solidFill>
                  <a:srgbClr val="000000"/>
                </a:solidFill>
                <a:latin typeface="+mn-ea"/>
                <a:cs typeface="Times New Roman" panose="02020603050405020304" pitchFamily="18" charset="0"/>
              </a:rPr>
              <a:t>楚襄王</a:t>
            </a:r>
            <a:r>
              <a:rPr lang="zh-CN" altLang="zh-CN" sz="2400" b="1">
                <a:solidFill>
                  <a:srgbClr val="000000"/>
                </a:solidFill>
                <a:latin typeface="+mn-ea"/>
                <a:cs typeface="Times New Roman" panose="02020603050405020304" pitchFamily="18" charset="0"/>
              </a:rPr>
              <a:t>即位后继续实施投降政策</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屈原再次被逐出郢都</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流放江南</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辗转流离于沅、湘二水之间。楚襄王二十一年</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秦将白起攻破郢都</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屈原悲愤不已</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遂自沉汨罗江</a:t>
            </a:r>
            <a:r>
              <a:rPr lang="en-US" altLang="zh-CN" sz="2400" b="1">
                <a:solidFill>
                  <a:srgbClr val="000000"/>
                </a:solidFill>
                <a:latin typeface="+mn-ea"/>
                <a:cs typeface="Times New Roman" panose="02020603050405020304" pitchFamily="18" charset="0"/>
              </a:rPr>
              <a:t>,</a:t>
            </a:r>
            <a:r>
              <a:rPr lang="zh-CN" altLang="zh-CN" sz="2400" b="1">
                <a:solidFill>
                  <a:srgbClr val="000000"/>
                </a:solidFill>
                <a:latin typeface="+mn-ea"/>
                <a:cs typeface="Times New Roman" panose="02020603050405020304" pitchFamily="18" charset="0"/>
              </a:rPr>
              <a:t>以身殉了自己的政治理想。</a:t>
            </a:r>
            <a:endParaRPr lang="zh-CN" altLang="zh-CN" sz="2400" b="1">
              <a:solidFill>
                <a:srgbClr val="000000"/>
              </a:solidFill>
              <a:effectLst/>
              <a:latin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了解史记</a:t>
            </a:r>
          </a:p>
        </p:txBody>
      </p:sp>
      <p:sp>
        <p:nvSpPr>
          <p:cNvPr id="100" name="文本框 99"/>
          <p:cNvSpPr txBox="1"/>
          <p:nvPr/>
        </p:nvSpPr>
        <p:spPr>
          <a:xfrm>
            <a:off x="411892" y="1777485"/>
            <a:ext cx="11434119" cy="3093154"/>
          </a:xfrm>
          <a:prstGeom prst="rect">
            <a:avLst/>
          </a:prstGeom>
          <a:noFill/>
          <a:ln w="28575">
            <a:solidFill>
              <a:schemeClr val="tx1"/>
            </a:solidFill>
          </a:ln>
        </p:spPr>
        <p:txBody>
          <a:bodyPr wrap="square">
            <a:spAutoFit/>
          </a:bodyPr>
          <a:lstStyle/>
          <a:p>
            <a:pPr>
              <a:lnSpc>
                <a:spcPct val="150000"/>
              </a:lnSpc>
            </a:pPr>
            <a:r>
              <a:rPr lang="zh-CN" sz="2600" b="1">
                <a:latin typeface="微软雅黑" panose="020B0503020204020204" pitchFamily="34" charset="-122"/>
                <a:ea typeface="微软雅黑" panose="020B0503020204020204" pitchFamily="34" charset="-122"/>
              </a:rPr>
              <a:t>《史记》，二十四史之一，最初称为《太史公书》或《太史公记》、《太史记》，是西汉史学家司马迁撰写的纪传体史书，是中国历史上第一部纪传体通史，记载了上至上古传说中的黄帝时代，下至汉武帝太初四年间共</a:t>
            </a:r>
            <a:r>
              <a:rPr lang="en-US" sz="2600" b="1">
                <a:latin typeface="微软雅黑" panose="020B0503020204020204" pitchFamily="34" charset="-122"/>
                <a:ea typeface="微软雅黑" panose="020B0503020204020204" pitchFamily="34" charset="-122"/>
              </a:rPr>
              <a:t>3000</a:t>
            </a:r>
            <a:r>
              <a:rPr lang="zh-CN" sz="2600" b="1">
                <a:latin typeface="微软雅黑" panose="020B0503020204020204" pitchFamily="34" charset="-122"/>
                <a:ea typeface="微软雅黑" panose="020B0503020204020204" pitchFamily="34" charset="-122"/>
              </a:rPr>
              <a:t>多年的历史。太初元年（前</a:t>
            </a:r>
            <a:r>
              <a:rPr lang="en-US" sz="2600" b="1">
                <a:latin typeface="微软雅黑" panose="020B0503020204020204" pitchFamily="34" charset="-122"/>
                <a:ea typeface="微软雅黑" panose="020B0503020204020204" pitchFamily="34" charset="-122"/>
              </a:rPr>
              <a:t>104</a:t>
            </a:r>
            <a:r>
              <a:rPr lang="zh-CN" sz="2600" b="1">
                <a:latin typeface="微软雅黑" panose="020B0503020204020204" pitchFamily="34" charset="-122"/>
                <a:ea typeface="微软雅黑" panose="020B0503020204020204" pitchFamily="34" charset="-122"/>
              </a:rPr>
              <a:t>年），司马迁开始了《太史公书》即后来被称为《史记》的史书创作。该著作前后经历了</a:t>
            </a:r>
            <a:r>
              <a:rPr lang="en-US" sz="2600" b="1">
                <a:latin typeface="微软雅黑" panose="020B0503020204020204" pitchFamily="34" charset="-122"/>
                <a:ea typeface="微软雅黑" panose="020B0503020204020204" pitchFamily="34" charset="-122"/>
              </a:rPr>
              <a:t>14</a:t>
            </a:r>
            <a:r>
              <a:rPr lang="zh-CN" sz="2600" b="1">
                <a:latin typeface="微软雅黑" panose="020B0503020204020204" pitchFamily="34" charset="-122"/>
                <a:ea typeface="微软雅黑" panose="020B0503020204020204" pitchFamily="34" charset="-122"/>
              </a:rPr>
              <a:t>年，才得以完成。</a:t>
            </a:r>
            <a:endParaRPr lang="zh-CN" altLang="en-US" sz="26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9711136" y="4323589"/>
            <a:ext cx="1850009" cy="21673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了解史记</a:t>
            </a:r>
          </a:p>
        </p:txBody>
      </p:sp>
      <p:sp>
        <p:nvSpPr>
          <p:cNvPr id="100" name="文本框 99"/>
          <p:cNvSpPr txBox="1"/>
          <p:nvPr/>
        </p:nvSpPr>
        <p:spPr>
          <a:xfrm>
            <a:off x="2370196" y="1423410"/>
            <a:ext cx="9679459" cy="4893647"/>
          </a:xfrm>
          <a:prstGeom prst="rect">
            <a:avLst/>
          </a:prstGeom>
          <a:solidFill>
            <a:srgbClr val="9E875C"/>
          </a:solidFill>
          <a:ln w="9525">
            <a:noFill/>
          </a:ln>
        </p:spPr>
        <p:txBody>
          <a:bodyPr wrap="square">
            <a:spAutoFit/>
          </a:bodyPr>
          <a:lstStyle/>
          <a:p>
            <a:pPr indent="304800">
              <a:lnSpc>
                <a:spcPct val="150000"/>
              </a:lnSpc>
            </a:pPr>
            <a:r>
              <a:rPr lang="zh-CN" sz="2600" b="1">
                <a:solidFill>
                  <a:schemeClr val="bg1"/>
                </a:solidFill>
                <a:latin typeface="微软雅黑" panose="020B0503020204020204" pitchFamily="34" charset="-122"/>
                <a:ea typeface="微软雅黑" panose="020B0503020204020204" pitchFamily="34" charset="-122"/>
              </a:rPr>
              <a:t>《史记》全书包括十二本纪（记历代帝王政绩）、三十世家（记诸侯国和汉代诸侯、勋贵兴亡）、七十列传（记重要人物的言行事迹，主要叙人臣，其中最后一篇为自序）、十表（大事年表）、八书（记各种典章制度记礼、乐、音律、历法、天文、封禅、水利、财用）。《史记》共一百三十篇，五十二万六千五百余字，比《淮南子》多三十九万五千余字，比《吕氏春秋》多二十八万八千余字。《史记》规模巨大，体系完备，而且对此后的纪传体史书影响很深，历朝正史皆采用这种体裁撰写。</a:t>
            </a:r>
            <a:r>
              <a:rPr lang="en-US" sz="2600" b="1">
                <a:solidFill>
                  <a:schemeClr val="bg1"/>
                </a:solidFill>
                <a:latin typeface="微软雅黑" panose="020B0503020204020204" pitchFamily="34" charset="-122"/>
                <a:ea typeface="微软雅黑" panose="020B0503020204020204" pitchFamily="34" charset="-122"/>
              </a:rPr>
              <a:t> </a:t>
            </a:r>
            <a:endParaRPr lang="zh-CN" altLang="en-US" sz="2600" b="1">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06722" y="2195612"/>
            <a:ext cx="1762121" cy="204658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了解史记</a:t>
            </a:r>
          </a:p>
        </p:txBody>
      </p:sp>
      <p:sp>
        <p:nvSpPr>
          <p:cNvPr id="2" name="文本框 1"/>
          <p:cNvSpPr txBox="1"/>
          <p:nvPr/>
        </p:nvSpPr>
        <p:spPr>
          <a:xfrm>
            <a:off x="661532" y="1522937"/>
            <a:ext cx="11168003" cy="3693319"/>
          </a:xfrm>
          <a:prstGeom prst="rect">
            <a:avLst/>
          </a:prstGeom>
          <a:noFill/>
          <a:ln w="28575">
            <a:solidFill>
              <a:schemeClr val="tx1"/>
            </a:solidFill>
          </a:ln>
        </p:spPr>
        <p:txBody>
          <a:bodyPr wrap="square">
            <a:spAutoFit/>
          </a:bodyPr>
          <a:lstStyle/>
          <a:p>
            <a:pPr indent="304800">
              <a:lnSpc>
                <a:spcPct val="150000"/>
              </a:lnSpc>
            </a:pPr>
            <a:r>
              <a:rPr lang="zh-CN" sz="2600" b="1">
                <a:latin typeface="微软雅黑" panose="020B0503020204020204" pitchFamily="34" charset="-122"/>
                <a:ea typeface="微软雅黑" panose="020B0503020204020204" pitchFamily="34" charset="-122"/>
              </a:rPr>
              <a:t>《史记》被列为</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二十四史</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之首，与《汉书》、《后汉书》、《三国志》合称</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前四史</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，对后世史学和文学的发展都产生了深远影响。其首创的纪传体编史方法为后来历代</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正史</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所传承。《史记》还被认为是一部优秀的文学著作，在中国文学史上有重要地位，被鲁迅誉为</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史家之绝唱，无韵之《离骚》</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，有很高的文学价值。刘向等人认为此书</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善序事理，辩而不华，质而不俚</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a:t>
            </a:r>
            <a:r>
              <a:rPr lang="en-US" sz="2600" b="1">
                <a:latin typeface="微软雅黑" panose="020B0503020204020204" pitchFamily="34" charset="-122"/>
                <a:ea typeface="微软雅黑" panose="020B0503020204020204" pitchFamily="34" charset="-122"/>
              </a:rPr>
              <a:t> </a:t>
            </a:r>
            <a:endParaRPr lang="zh-CN" altLang="en-US" sz="26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5296559" y="4609837"/>
            <a:ext cx="2323809" cy="197142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相关常识</a:t>
            </a:r>
          </a:p>
        </p:txBody>
      </p:sp>
      <p:sp>
        <p:nvSpPr>
          <p:cNvPr id="2" name="矩形 1"/>
          <p:cNvSpPr>
            <a:spLocks noChangeAspect="1"/>
          </p:cNvSpPr>
          <p:nvPr/>
        </p:nvSpPr>
        <p:spPr>
          <a:xfrm>
            <a:off x="308986" y="1828869"/>
            <a:ext cx="11403502" cy="3933384"/>
          </a:xfrm>
          <a:prstGeom prst="rect">
            <a:avLst/>
          </a:prstGeom>
        </p:spPr>
        <p:txBody>
          <a:bodyPr wrap="square">
            <a:spAutoFit/>
          </a:bodyPr>
          <a:lstStyle/>
          <a:p>
            <a:pPr algn="ctr">
              <a:lnSpc>
                <a:spcPct val="120000"/>
              </a:lnSpc>
              <a:spcAft>
                <a:spcPct val="0"/>
              </a:spcAft>
              <a:tabLst>
                <a:tab pos="1188085" algn="l"/>
                <a:tab pos="2163445" algn="l"/>
                <a:tab pos="3142615" algn="l"/>
                <a:tab pos="4190365" algn="l"/>
              </a:tabLst>
            </a:pP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楚辞</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与《楚辞》</a:t>
            </a:r>
          </a:p>
          <a:p>
            <a:pPr>
              <a:lnSpc>
                <a:spcPct val="120000"/>
              </a:lnSpc>
              <a:spcAft>
                <a:spcPct val="0"/>
              </a:spcAft>
              <a:tabLst>
                <a:tab pos="1188085" algn="l"/>
                <a:tab pos="2163445" algn="l"/>
                <a:tab pos="3142615" algn="l"/>
                <a:tab pos="4190365" algn="l"/>
              </a:tabLst>
            </a:pPr>
            <a:r>
              <a:rPr lang="en-US" altLang="zh-CN" sz="2600" b="1" smtClean="0">
                <a:latin typeface="微软雅黑" panose="020B0503020204020204" pitchFamily="34" charset="-122"/>
                <a:ea typeface="微软雅黑" panose="020B0503020204020204" pitchFamily="34" charset="-122"/>
              </a:rPr>
              <a:t>       </a:t>
            </a:r>
            <a:r>
              <a:rPr lang="zh-CN" altLang="zh-CN" sz="2600" b="1" smtClean="0">
                <a:latin typeface="微软雅黑" panose="020B0503020204020204" pitchFamily="34" charset="-122"/>
                <a:ea typeface="微软雅黑" panose="020B0503020204020204" pitchFamily="34" charset="-122"/>
              </a:rPr>
              <a:t>楚辞</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战国时代的伟大诗人屈原创造的一种新诗体。作品运用楚地的文学样式、方言声韵</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叙写楚地的山川人物、历史风情</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具有浓厚的地方特色。因其中最有代表性的是屈原的代表作《离骚》</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后人又把</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楚辞</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的体裁称为</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骚体</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a:t>
            </a:r>
          </a:p>
          <a:p>
            <a:pPr>
              <a:lnSpc>
                <a:spcPct val="120000"/>
              </a:lnSpc>
              <a:spcAft>
                <a:spcPct val="0"/>
              </a:spcAft>
              <a:tabLst>
                <a:tab pos="1188085" algn="l"/>
                <a:tab pos="2163445" algn="l"/>
                <a:tab pos="3142615" algn="l"/>
                <a:tab pos="4190365" algn="l"/>
              </a:tabLst>
            </a:pPr>
            <a:r>
              <a:rPr lang="en-US" altLang="zh-CN" sz="2600" b="1" smtClean="0">
                <a:latin typeface="微软雅黑" panose="020B0503020204020204" pitchFamily="34" charset="-122"/>
                <a:ea typeface="微软雅黑" panose="020B0503020204020204" pitchFamily="34" charset="-122"/>
              </a:rPr>
              <a:t>     </a:t>
            </a:r>
            <a:r>
              <a:rPr lang="zh-CN" altLang="zh-CN" sz="2600" b="1" smtClean="0">
                <a:latin typeface="微软雅黑" panose="020B0503020204020204" pitchFamily="34" charset="-122"/>
                <a:ea typeface="微软雅黑" panose="020B0503020204020204" pitchFamily="34" charset="-122"/>
              </a:rPr>
              <a:t>《楚辞》</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汉代时</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刘向把屈原、宋玉等人的作品编辑成集</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名为《楚辞》。它是中国文学史上第一部浪漫主义诗歌总集</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并成为继《诗经》以后</a:t>
            </a:r>
            <a:r>
              <a:rPr lang="en-US" altLang="zh-CN" sz="2600" b="1">
                <a:latin typeface="微软雅黑" panose="020B0503020204020204" pitchFamily="34" charset="-122"/>
                <a:ea typeface="微软雅黑" panose="020B0503020204020204" pitchFamily="34" charset="-122"/>
              </a:rPr>
              <a:t>,</a:t>
            </a:r>
            <a:r>
              <a:rPr lang="zh-CN" altLang="zh-CN" sz="2600" b="1">
                <a:latin typeface="微软雅黑" panose="020B0503020204020204" pitchFamily="34" charset="-122"/>
                <a:ea typeface="微软雅黑" panose="020B0503020204020204" pitchFamily="34" charset="-122"/>
              </a:rPr>
              <a:t>对后世诗歌具有深远影响的一部诗歌总集。</a:t>
            </a:r>
          </a:p>
        </p:txBody>
      </p:sp>
      <p:pic>
        <p:nvPicPr>
          <p:cNvPr id="9" name="图片 8"/>
          <p:cNvPicPr>
            <a:picLocks noChangeAspect="1"/>
          </p:cNvPicPr>
          <p:nvPr/>
        </p:nvPicPr>
        <p:blipFill>
          <a:blip r:embed="rId3"/>
          <a:stretch>
            <a:fillRect/>
          </a:stretch>
        </p:blipFill>
        <p:spPr>
          <a:xfrm>
            <a:off x="8929370" y="3949065"/>
            <a:ext cx="2771775" cy="25431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相关常识</a:t>
            </a:r>
          </a:p>
        </p:txBody>
      </p:sp>
      <p:sp>
        <p:nvSpPr>
          <p:cNvPr id="3" name="文本框 2"/>
          <p:cNvSpPr txBox="1"/>
          <p:nvPr/>
        </p:nvSpPr>
        <p:spPr>
          <a:xfrm>
            <a:off x="665315" y="1822125"/>
            <a:ext cx="11007701" cy="3622595"/>
          </a:xfrm>
          <a:prstGeom prst="rect">
            <a:avLst/>
          </a:prstGeom>
          <a:noFill/>
        </p:spPr>
        <p:txBody>
          <a:bodyPr wrap="square" rtlCol="0" anchor="t">
            <a:spAutoFit/>
          </a:bodyPr>
          <a:lstStyle/>
          <a:p>
            <a:pPr defTabSz="1171575">
              <a:lnSpc>
                <a:spcPct val="150000"/>
              </a:lnSpc>
            </a:pPr>
            <a:r>
              <a:rPr lang="en-US" altLang="zh-CN" sz="2600" b="1">
                <a:latin typeface="微软雅黑" panose="020B0503020204020204" pitchFamily="34" charset="-122"/>
                <a:ea typeface="微软雅黑" panose="020B0503020204020204" pitchFamily="34" charset="-122"/>
                <a:sym typeface="+mn-ea"/>
              </a:rPr>
              <a:t>1.</a:t>
            </a:r>
            <a:r>
              <a:rPr lang="zh-CN" altLang="en-US" sz="2600" b="1">
                <a:latin typeface="微软雅黑" panose="020B0503020204020204" pitchFamily="34" charset="-122"/>
                <a:ea typeface="微软雅黑" panose="020B0503020204020204" pitchFamily="34" charset="-122"/>
                <a:sym typeface="+mn-ea"/>
              </a:rPr>
              <a:t>左徒</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是春秋战国时楚国特有的官名</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中原诸侯国没有</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与后世左右拾遗相当</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主要职责是规谏皇帝、举荐人才。史记载春申君与屈原曾任左徒。</a:t>
            </a:r>
            <a:endParaRPr lang="zh-CN" altLang="en-US" sz="2600" b="1">
              <a:latin typeface="微软雅黑" panose="020B0503020204020204" pitchFamily="34" charset="-122"/>
              <a:ea typeface="微软雅黑" panose="020B0503020204020204" pitchFamily="34" charset="-122"/>
            </a:endParaRPr>
          </a:p>
          <a:p>
            <a:pPr defTabSz="1171575">
              <a:lnSpc>
                <a:spcPct val="150000"/>
              </a:lnSpc>
            </a:pPr>
            <a:endParaRPr lang="en-US" altLang="zh-CN" sz="2600" b="1">
              <a:latin typeface="微软雅黑" panose="020B0503020204020204" pitchFamily="34" charset="-122"/>
              <a:ea typeface="微软雅黑" panose="020B0503020204020204" pitchFamily="34" charset="-122"/>
              <a:sym typeface="+mn-ea"/>
            </a:endParaRPr>
          </a:p>
          <a:p>
            <a:pPr defTabSz="1171575">
              <a:lnSpc>
                <a:spcPct val="150000"/>
              </a:lnSpc>
            </a:pPr>
            <a:r>
              <a:rPr lang="en-US" altLang="zh-CN" sz="2600" b="1">
                <a:latin typeface="微软雅黑" panose="020B0503020204020204" pitchFamily="34" charset="-122"/>
                <a:ea typeface="微软雅黑" panose="020B0503020204020204" pitchFamily="34" charset="-122"/>
                <a:sym typeface="+mn-ea"/>
              </a:rPr>
              <a:t>2.</a:t>
            </a:r>
            <a:r>
              <a:rPr lang="zh-CN" altLang="en-US" sz="2600" b="1">
                <a:latin typeface="微软雅黑" panose="020B0503020204020204" pitchFamily="34" charset="-122"/>
                <a:ea typeface="微软雅黑" panose="020B0503020204020204" pitchFamily="34" charset="-122"/>
                <a:sym typeface="+mn-ea"/>
              </a:rPr>
              <a:t>太史</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官名</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也指复姓。三代为史官与历官之长</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朝廷大臣。后职位渐低</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秦称太史令</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汉属太常</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掌修史及天文历法。魏晋以后太史仅掌管推算历法。至明清两朝</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修史之事由翰林院负责</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又称翰林为太史。 </a:t>
            </a:r>
            <a:endParaRPr lang="zh-CN" altLang="en-US" sz="26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相关常识</a:t>
            </a:r>
          </a:p>
        </p:txBody>
      </p:sp>
      <p:sp>
        <p:nvSpPr>
          <p:cNvPr id="4" name="文本框 3"/>
          <p:cNvSpPr txBox="1"/>
          <p:nvPr/>
        </p:nvSpPr>
        <p:spPr>
          <a:xfrm>
            <a:off x="308986" y="2558363"/>
            <a:ext cx="7080113" cy="1892826"/>
          </a:xfrm>
          <a:prstGeom prst="rect">
            <a:avLst/>
          </a:prstGeom>
          <a:noFill/>
        </p:spPr>
        <p:txBody>
          <a:bodyPr wrap="square" rtlCol="0" anchor="t">
            <a:spAutoFit/>
          </a:bodyPr>
          <a:lstStyle/>
          <a:p>
            <a:pPr>
              <a:lnSpc>
                <a:spcPct val="150000"/>
              </a:lnSpc>
            </a:pPr>
            <a:r>
              <a:rPr lang="zh-CN" altLang="en-US" sz="2600" b="1">
                <a:solidFill>
                  <a:srgbClr val="C00000"/>
                </a:solidFill>
                <a:latin typeface="微软雅黑" panose="020B0503020204020204" pitchFamily="34" charset="-122"/>
                <a:ea typeface="微软雅黑" panose="020B0503020204020204" pitchFamily="34" charset="-122"/>
              </a:rPr>
              <a:t>纪传体通史:</a:t>
            </a:r>
            <a:r>
              <a:rPr lang="zh-CN" altLang="en-US" sz="2600" b="1">
                <a:latin typeface="微软雅黑" panose="020B0503020204020204" pitchFamily="34" charset="-122"/>
                <a:ea typeface="微软雅黑" panose="020B0503020204020204" pitchFamily="34" charset="-122"/>
              </a:rPr>
              <a:t>以人物为纲，按时间顺序，连贯地记述各个时代史实的史书体例。这一史书体例，为西汉司马迁所创并成功应用于《史记》中。</a:t>
            </a:r>
          </a:p>
        </p:txBody>
      </p:sp>
      <p:pic>
        <p:nvPicPr>
          <p:cNvPr id="2" name="图片 1"/>
          <p:cNvPicPr>
            <a:picLocks noChangeAspect="1"/>
          </p:cNvPicPr>
          <p:nvPr/>
        </p:nvPicPr>
        <p:blipFill>
          <a:blip r:embed="rId3"/>
          <a:stretch>
            <a:fillRect/>
          </a:stretch>
        </p:blipFill>
        <p:spPr>
          <a:xfrm>
            <a:off x="7794333" y="2257958"/>
            <a:ext cx="3520440" cy="30556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读准字音</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pic>
        <p:nvPicPr>
          <p:cNvPr id="10" name="图片 9"/>
          <p:cNvPicPr>
            <a:picLocks noChangeAspect="1"/>
          </p:cNvPicPr>
          <p:nvPr>
            <p:custDataLst>
              <p:tags r:id="rId1"/>
            </p:custDataLst>
          </p:nvPr>
        </p:nvPicPr>
        <p:blipFill>
          <a:blip r:embed="rId5"/>
          <a:stretch>
            <a:fillRect/>
          </a:stretch>
        </p:blipFill>
        <p:spPr>
          <a:xfrm>
            <a:off x="11422380" y="6665132"/>
            <a:ext cx="720090" cy="720090"/>
          </a:xfrm>
          <a:prstGeom prst="rect">
            <a:avLst/>
          </a:prstGeom>
        </p:spPr>
      </p:pic>
      <p:graphicFrame>
        <p:nvGraphicFramePr>
          <p:cNvPr id="12" name="表格 11"/>
          <p:cNvGraphicFramePr>
            <a:graphicFrameLocks noGrp="1"/>
          </p:cNvGraphicFramePr>
          <p:nvPr>
            <p:custDataLst>
              <p:tags r:id="rId2"/>
            </p:custDataLst>
          </p:nvPr>
        </p:nvGraphicFramePr>
        <p:xfrm>
          <a:off x="267335" y="1476547"/>
          <a:ext cx="11591290" cy="4959350"/>
        </p:xfrm>
        <a:graphic>
          <a:graphicData uri="http://schemas.openxmlformats.org/drawingml/2006/table">
            <a:tbl>
              <a:tblPr firstRow="1" bandRow="1">
                <a:tableStyleId>{5940675A-B579-460E-94D1-54222C63F5DA}</a:tableStyleId>
              </a:tblPr>
              <a:tblGrid>
                <a:gridCol w="2767330"/>
                <a:gridCol w="2553335"/>
                <a:gridCol w="3627120"/>
                <a:gridCol w="2643505"/>
              </a:tblGrid>
              <a:tr h="784860">
                <a:tc>
                  <a:txBody>
                    <a:bodyPr/>
                    <a:lstStyle/>
                    <a:p>
                      <a:pPr indent="0" algn="l">
                        <a:lnSpc>
                          <a:spcPct val="120000"/>
                        </a:lnSpc>
                        <a:spcBef>
                          <a:spcPct val="0"/>
                        </a:spcBef>
                        <a:spcAft>
                          <a:spcPct val="0"/>
                        </a:spcAft>
                        <a:buNone/>
                      </a:pPr>
                      <a:r>
                        <a:rPr 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属（    ）草稿</a:t>
                      </a:r>
                      <a:endParaRPr lang="en-US" alt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FFFFFF"/>
                      </a:solidFill>
                      <a:prstDash val="dot"/>
                    </a:lnR>
                    <a:lnT w="19050" cap="rnd">
                      <a:solidFill>
                        <a:srgbClr val="848587"/>
                      </a:solidFill>
                      <a:prstDash val="solid"/>
                    </a:lnT>
                    <a:lnB w="19050">
                      <a:solidFill>
                        <a:srgbClr val="848587"/>
                      </a:solidFill>
                      <a:prstDash val="solid"/>
                    </a:lnB>
                    <a:lnTlToBr>
                      <a:noFill/>
                    </a:lnTlToBr>
                    <a:lnBlToTr>
                      <a:noFill/>
                    </a:lnBlToTr>
                    <a:solidFill>
                      <a:srgbClr val="848587"/>
                    </a:solidFill>
                  </a:tcPr>
                </a:tc>
                <a:tc>
                  <a:txBody>
                    <a:bodyPr/>
                    <a:lstStyle/>
                    <a:p>
                      <a:pPr indent="0" algn="l">
                        <a:lnSpc>
                          <a:spcPct val="120000"/>
                        </a:lnSpc>
                        <a:spcBef>
                          <a:spcPct val="0"/>
                        </a:spcBef>
                        <a:spcAft>
                          <a:spcPct val="0"/>
                        </a:spcAft>
                        <a:buNone/>
                      </a:pPr>
                      <a:r>
                        <a:rPr 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相随属(       )</a:t>
                      </a:r>
                      <a:endParaRPr lang="en-US" alt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FFFFFF"/>
                      </a:solidFill>
                      <a:prstDash val="dot"/>
                    </a:lnL>
                    <a:lnR w="3175">
                      <a:solidFill>
                        <a:srgbClr val="FFFFFF"/>
                      </a:solidFill>
                      <a:prstDash val="dot"/>
                    </a:lnR>
                    <a:lnT w="19050" cap="rnd">
                      <a:solidFill>
                        <a:srgbClr val="848587"/>
                      </a:solidFill>
                      <a:prstDash val="solid"/>
                    </a:lnT>
                    <a:lnB w="19050">
                      <a:solidFill>
                        <a:srgbClr val="848587"/>
                      </a:solidFill>
                      <a:prstDash val="solid"/>
                    </a:lnB>
                    <a:lnTlToBr>
                      <a:noFill/>
                    </a:lnTlToBr>
                    <a:lnBlToTr>
                      <a:noFill/>
                    </a:lnBlToTr>
                    <a:solidFill>
                      <a:srgbClr val="848587"/>
                    </a:solidFill>
                  </a:tcPr>
                </a:tc>
                <a:tc>
                  <a:txBody>
                    <a:bodyPr/>
                    <a:lstStyle/>
                    <a:p>
                      <a:pPr indent="0" algn="l">
                        <a:lnSpc>
                          <a:spcPct val="120000"/>
                        </a:lnSpc>
                        <a:spcBef>
                          <a:spcPct val="0"/>
                        </a:spcBef>
                        <a:spcAft>
                          <a:spcPct val="0"/>
                        </a:spcAft>
                        <a:buNone/>
                      </a:pPr>
                      <a:r>
                        <a:rPr 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惨怛（    ）</a:t>
                      </a:r>
                      <a:endParaRPr lang="en-US" alt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FFFFFF"/>
                      </a:solidFill>
                      <a:prstDash val="dot"/>
                    </a:lnL>
                    <a:lnR w="3175">
                      <a:solidFill>
                        <a:srgbClr val="FFFFFF"/>
                      </a:solidFill>
                      <a:prstDash val="dot"/>
                    </a:lnR>
                    <a:lnT w="19050" cap="rnd">
                      <a:solidFill>
                        <a:srgbClr val="848587"/>
                      </a:solidFill>
                      <a:prstDash val="solid"/>
                    </a:lnT>
                    <a:lnB w="19050">
                      <a:solidFill>
                        <a:srgbClr val="848587"/>
                      </a:solidFill>
                      <a:prstDash val="solid"/>
                    </a:lnB>
                    <a:lnTlToBr>
                      <a:noFill/>
                    </a:lnTlToBr>
                    <a:lnBlToTr>
                      <a:noFill/>
                    </a:lnBlToTr>
                    <a:solidFill>
                      <a:srgbClr val="848587"/>
                    </a:solidFill>
                  </a:tcPr>
                </a:tc>
                <a:tc>
                  <a:txBody>
                    <a:bodyPr/>
                    <a:lstStyle/>
                    <a:p>
                      <a:pPr indent="0" algn="l">
                        <a:lnSpc>
                          <a:spcPct val="120000"/>
                        </a:lnSpc>
                        <a:spcBef>
                          <a:spcPct val="0"/>
                        </a:spcBef>
                        <a:spcAft>
                          <a:spcPct val="0"/>
                        </a:spcAft>
                        <a:buNone/>
                      </a:pPr>
                      <a:r>
                        <a:rPr 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帝喾（    ）</a:t>
                      </a:r>
                      <a:endParaRPr lang="en-US" alt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FFFFFF"/>
                      </a:solidFill>
                      <a:prstDash val="dot"/>
                    </a:lnL>
                    <a:lnR w="19050" cap="rnd">
                      <a:solidFill>
                        <a:srgbClr val="848587"/>
                      </a:solidFill>
                      <a:prstDash val="solid"/>
                    </a:lnR>
                    <a:lnT w="19050" cap="rnd">
                      <a:solidFill>
                        <a:srgbClr val="848587"/>
                      </a:solidFill>
                      <a:prstDash val="solid"/>
                    </a:lnT>
                    <a:lnB w="19050">
                      <a:solidFill>
                        <a:srgbClr val="848587"/>
                      </a:solidFill>
                      <a:prstDash val="solid"/>
                    </a:lnB>
                    <a:lnTlToBr>
                      <a:noFill/>
                    </a:lnTlToBr>
                    <a:lnBlToTr>
                      <a:noFill/>
                    </a:lnBlToTr>
                    <a:solidFill>
                      <a:srgbClr val="848587"/>
                    </a:solidFill>
                  </a:tcPr>
                </a:tc>
              </a:tr>
              <a:tr h="695325">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举类迩（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848587"/>
                      </a:solidFill>
                      <a:prstDash val="dot"/>
                    </a:lnR>
                    <a:lnT w="19050">
                      <a:solidFill>
                        <a:srgbClr val="848587"/>
                      </a:solidFill>
                      <a:prstDash val="solid"/>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见（    ）义远</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19050">
                      <a:solidFill>
                        <a:srgbClr val="848587"/>
                      </a:solidFill>
                      <a:prstDash val="solid"/>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濯（    ）淖（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19050">
                      <a:solidFill>
                        <a:srgbClr val="848587"/>
                      </a:solidFill>
                      <a:prstDash val="solid"/>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滋垢（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19050" cap="rnd">
                      <a:solidFill>
                        <a:srgbClr val="848587"/>
                      </a:solidFill>
                      <a:prstDash val="solid"/>
                    </a:lnR>
                    <a:lnT w="19050">
                      <a:solidFill>
                        <a:srgbClr val="848587"/>
                      </a:solidFill>
                      <a:prstDash val="solid"/>
                    </a:lnT>
                    <a:lnB w="3175">
                      <a:solidFill>
                        <a:srgbClr val="848587"/>
                      </a:solidFill>
                      <a:prstDash val="dot"/>
                    </a:lnB>
                    <a:lnTlToBr>
                      <a:noFill/>
                    </a:lnTlToBr>
                    <a:lnBlToTr>
                      <a:noFill/>
                    </a:lnBlToTr>
                    <a:solidFill>
                      <a:srgbClr val="F2F2F2"/>
                    </a:solidFill>
                  </a:tcPr>
                </a:tc>
              </a:tr>
              <a:tr h="695325">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皭（     ）然</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绌（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详（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离（     ）忧</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19050" cap="rnd">
                      <a:solidFill>
                        <a:srgbClr val="848587"/>
                      </a:solidFill>
                      <a:prstDash val="solid"/>
                    </a:lnR>
                    <a:lnT w="3175">
                      <a:solidFill>
                        <a:srgbClr val="848587"/>
                      </a:solidFill>
                      <a:prstDash val="dot"/>
                    </a:lnT>
                    <a:lnB w="3175">
                      <a:solidFill>
                        <a:srgbClr val="848587"/>
                      </a:solidFill>
                      <a:prstDash val="dot"/>
                    </a:lnB>
                    <a:lnTlToBr>
                      <a:noFill/>
                    </a:lnTlToBr>
                    <a:lnBlToTr>
                      <a:noFill/>
                    </a:lnBlToTr>
                    <a:solidFill>
                      <a:srgbClr val="FFFFFF"/>
                    </a:solidFill>
                  </a:tcPr>
                </a:tc>
              </a:tr>
              <a:tr h="695960">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屈匄（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靳（    ）尚</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被（      ）发</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枯槁（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19050" cap="rnd">
                      <a:solidFill>
                        <a:srgbClr val="848587"/>
                      </a:solidFill>
                      <a:prstDash val="solid"/>
                    </a:lnR>
                    <a:lnT w="3175">
                      <a:solidFill>
                        <a:srgbClr val="848587"/>
                      </a:solidFill>
                      <a:prstDash val="dot"/>
                    </a:lnT>
                    <a:lnB w="3175">
                      <a:solidFill>
                        <a:srgbClr val="848587"/>
                      </a:solidFill>
                      <a:prstDash val="dot"/>
                    </a:lnB>
                    <a:lnTlToBr>
                      <a:noFill/>
                    </a:lnTlToBr>
                    <a:lnBlToTr>
                      <a:noFill/>
                    </a:lnBlToTr>
                    <a:solidFill>
                      <a:srgbClr val="F2F2F2"/>
                    </a:solidFill>
                  </a:tcPr>
                </a:tc>
              </a:tr>
              <a:tr h="696595">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哀郢（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赵不内（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三闾（    ）大夫</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温蠖(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19050" cap="rnd">
                      <a:solidFill>
                        <a:srgbClr val="848587"/>
                      </a:solidFill>
                      <a:prstDash val="solid"/>
                    </a:lnR>
                    <a:lnT w="3175">
                      <a:solidFill>
                        <a:srgbClr val="848587"/>
                      </a:solidFill>
                      <a:prstDash val="dot"/>
                    </a:lnT>
                    <a:lnB w="3175">
                      <a:solidFill>
                        <a:srgbClr val="848587"/>
                      </a:solidFill>
                      <a:prstDash val="dot"/>
                    </a:lnB>
                    <a:lnTlToBr>
                      <a:noFill/>
                    </a:lnTlToBr>
                    <a:lnBlToTr>
                      <a:noFill/>
                    </a:lnBlToTr>
                    <a:solidFill>
                      <a:srgbClr val="FFFFFF"/>
                    </a:solidFill>
                  </a:tcPr>
                </a:tc>
              </a:tr>
              <a:tr h="695960">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汨(        )罗</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汶汶（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餔（     ）其糟</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啜（    ）其醨</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19050" cap="rnd">
                      <a:solidFill>
                        <a:srgbClr val="848587"/>
                      </a:solidFill>
                      <a:prstDash val="solid"/>
                    </a:lnR>
                    <a:lnT w="3175">
                      <a:solidFill>
                        <a:srgbClr val="848587"/>
                      </a:solidFill>
                      <a:prstDash val="dot"/>
                    </a:lnT>
                    <a:lnB w="3175">
                      <a:solidFill>
                        <a:srgbClr val="848587"/>
                      </a:solidFill>
                      <a:prstDash val="dot"/>
                    </a:lnB>
                    <a:lnTlToBr>
                      <a:noFill/>
                    </a:lnTlToBr>
                    <a:lnBlToTr>
                      <a:noFill/>
                    </a:lnBlToTr>
                    <a:solidFill>
                      <a:srgbClr val="F2F2F2"/>
                    </a:solidFill>
                  </a:tcPr>
                </a:tc>
              </a:tr>
              <a:tr h="695325">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啜其醨（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848587"/>
                      </a:solidFill>
                      <a:prstDash val="dot"/>
                    </a:lnR>
                    <a:lnT w="3175">
                      <a:solidFill>
                        <a:srgbClr val="848587"/>
                      </a:solidFill>
                      <a:prstDash val="dot"/>
                    </a:lnT>
                    <a:lnB w="19050" cap="rnd">
                      <a:solidFill>
                        <a:srgbClr val="848587"/>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皓皓(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19050" cap="rnd">
                      <a:solidFill>
                        <a:srgbClr val="848587"/>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渔父（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19050" cap="rnd">
                      <a:solidFill>
                        <a:srgbClr val="848587"/>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endParaRPr lang="en-US" altLang="en-US" sz="2400" b="1" spc="120">
                        <a:solidFill>
                          <a:srgbClr val="404040"/>
                        </a:solidFill>
                        <a:latin typeface="微软雅黑" panose="020B0503020204020204" pitchFamily="34" charset="-122"/>
                        <a:ea typeface="微软雅黑" panose="020B0503020204020204" pitchFamily="34" charset="-122"/>
                      </a:endParaRPr>
                    </a:p>
                  </a:txBody>
                  <a:tcPr marL="25400" marR="25400" marT="25400" marB="25400" anchor="ctr">
                    <a:lnL w="3175">
                      <a:solidFill>
                        <a:srgbClr val="848587"/>
                      </a:solidFill>
                      <a:prstDash val="dot"/>
                    </a:lnL>
                    <a:lnR w="19050" cap="rnd">
                      <a:solidFill>
                        <a:srgbClr val="848587"/>
                      </a:solidFill>
                      <a:prstDash val="solid"/>
                    </a:lnR>
                    <a:lnT w="3175">
                      <a:solidFill>
                        <a:srgbClr val="848587"/>
                      </a:solidFill>
                      <a:prstDash val="dot"/>
                    </a:lnT>
                    <a:lnB w="19050" cap="rnd">
                      <a:solidFill>
                        <a:srgbClr val="848587"/>
                      </a:solidFill>
                      <a:prstDash val="solid"/>
                    </a:lnB>
                    <a:lnTlToBr>
                      <a:noFill/>
                    </a:lnTlToBr>
                    <a:lnBlToTr>
                      <a:noFill/>
                    </a:lnBlToTr>
                    <a:solidFill>
                      <a:srgbClr val="FFFFFF"/>
                    </a:solidFill>
                  </a:tcPr>
                </a:tc>
              </a:tr>
            </a:tbl>
          </a:graphicData>
        </a:graphic>
      </p:graphicFrame>
      <p:sp>
        <p:nvSpPr>
          <p:cNvPr id="13" name="文本框 12"/>
          <p:cNvSpPr txBox="1"/>
          <p:nvPr/>
        </p:nvSpPr>
        <p:spPr>
          <a:xfrm>
            <a:off x="790575" y="1665142"/>
            <a:ext cx="1036320" cy="460375"/>
          </a:xfrm>
          <a:prstGeom prst="rect">
            <a:avLst/>
          </a:prstGeom>
          <a:noFill/>
          <a:ln w="9525">
            <a:noFill/>
          </a:ln>
        </p:spPr>
        <p:txBody>
          <a:bodyPr wrap="square">
            <a:spAutoFit/>
          </a:bodyPr>
          <a:lstStyle/>
          <a:p>
            <a:pPr indent="0"/>
            <a:r>
              <a:rPr lang="en-US" sz="2400" b="1">
                <a:solidFill>
                  <a:srgbClr val="FFFF00"/>
                </a:solidFill>
                <a:latin typeface="微软雅黑" panose="020B0503020204020204" pitchFamily="34" charset="-122"/>
                <a:ea typeface="微软雅黑" panose="020B0503020204020204" pitchFamily="34" charset="-122"/>
              </a:rPr>
              <a:t>zhǔ</a:t>
            </a:r>
            <a:endParaRPr lang="en-US" altLang="en-US" sz="2400" b="1">
              <a:solidFill>
                <a:srgbClr val="FFFF0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076065" y="1665142"/>
            <a:ext cx="1036320" cy="460375"/>
          </a:xfrm>
          <a:prstGeom prst="rect">
            <a:avLst/>
          </a:prstGeom>
          <a:noFill/>
          <a:ln w="9525">
            <a:noFill/>
          </a:ln>
        </p:spPr>
        <p:txBody>
          <a:bodyPr wrap="square">
            <a:spAutoFit/>
          </a:bodyPr>
          <a:lstStyle/>
          <a:p>
            <a:pPr indent="0"/>
            <a:r>
              <a:rPr lang="en-US" sz="2400" b="1">
                <a:solidFill>
                  <a:srgbClr val="FFFF00"/>
                </a:solidFill>
                <a:latin typeface="微软雅黑" panose="020B0503020204020204" pitchFamily="34" charset="-122"/>
                <a:ea typeface="微软雅黑" panose="020B0503020204020204" pitchFamily="34" charset="-122"/>
              </a:rPr>
              <a:t>zhǔ</a:t>
            </a:r>
            <a:endParaRPr lang="en-US" altLang="en-US" sz="2400" b="1">
              <a:solidFill>
                <a:srgbClr val="FFFF00"/>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392545" y="1665142"/>
            <a:ext cx="1036320" cy="460375"/>
          </a:xfrm>
          <a:prstGeom prst="rect">
            <a:avLst/>
          </a:prstGeom>
          <a:noFill/>
          <a:ln w="9525">
            <a:noFill/>
          </a:ln>
        </p:spPr>
        <p:txBody>
          <a:bodyPr wrap="square">
            <a:spAutoFit/>
          </a:bodyPr>
          <a:lstStyle/>
          <a:p>
            <a:pPr indent="0"/>
            <a:r>
              <a:rPr lang="en-US" sz="2400" b="1">
                <a:solidFill>
                  <a:srgbClr val="FFFF00"/>
                </a:solidFill>
                <a:latin typeface="微软雅黑" panose="020B0503020204020204" pitchFamily="34" charset="-122"/>
                <a:ea typeface="微软雅黑" panose="020B0503020204020204" pitchFamily="34" charset="-122"/>
              </a:rPr>
              <a:t>dá</a:t>
            </a:r>
          </a:p>
        </p:txBody>
      </p:sp>
      <p:sp>
        <p:nvSpPr>
          <p:cNvPr id="16" name="文本框 15"/>
          <p:cNvSpPr txBox="1"/>
          <p:nvPr/>
        </p:nvSpPr>
        <p:spPr>
          <a:xfrm>
            <a:off x="10046970" y="1724832"/>
            <a:ext cx="1036320" cy="460375"/>
          </a:xfrm>
          <a:prstGeom prst="rect">
            <a:avLst/>
          </a:prstGeom>
          <a:noFill/>
          <a:ln w="9525">
            <a:noFill/>
          </a:ln>
        </p:spPr>
        <p:txBody>
          <a:bodyPr wrap="square">
            <a:spAutoFit/>
          </a:bodyPr>
          <a:lstStyle/>
          <a:p>
            <a:pPr indent="0"/>
            <a:r>
              <a:rPr lang="en-US" sz="2400" b="1">
                <a:solidFill>
                  <a:srgbClr val="FFFF00"/>
                </a:solidFill>
                <a:latin typeface="微软雅黑" panose="020B0503020204020204" pitchFamily="34" charset="-122"/>
                <a:ea typeface="微软雅黑" panose="020B0503020204020204" pitchFamily="34" charset="-122"/>
              </a:rPr>
              <a:t>Kù</a:t>
            </a:r>
          </a:p>
        </p:txBody>
      </p:sp>
      <p:sp>
        <p:nvSpPr>
          <p:cNvPr id="17" name="文本框 16"/>
          <p:cNvSpPr txBox="1"/>
          <p:nvPr/>
        </p:nvSpPr>
        <p:spPr>
          <a:xfrm>
            <a:off x="1409065" y="2404282"/>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ěr</a:t>
            </a:r>
          </a:p>
        </p:txBody>
      </p:sp>
      <p:sp>
        <p:nvSpPr>
          <p:cNvPr id="18" name="文本框 17"/>
          <p:cNvSpPr txBox="1"/>
          <p:nvPr/>
        </p:nvSpPr>
        <p:spPr>
          <a:xfrm>
            <a:off x="3526790" y="2404282"/>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xiàn</a:t>
            </a:r>
          </a:p>
        </p:txBody>
      </p:sp>
      <p:sp>
        <p:nvSpPr>
          <p:cNvPr id="19" name="文本框 18"/>
          <p:cNvSpPr txBox="1"/>
          <p:nvPr/>
        </p:nvSpPr>
        <p:spPr>
          <a:xfrm>
            <a:off x="6072505" y="2404282"/>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zhuó</a:t>
            </a:r>
          </a:p>
        </p:txBody>
      </p:sp>
      <p:sp>
        <p:nvSpPr>
          <p:cNvPr id="20" name="文本框 19"/>
          <p:cNvSpPr txBox="1"/>
          <p:nvPr/>
        </p:nvSpPr>
        <p:spPr>
          <a:xfrm>
            <a:off x="7428865" y="2404282"/>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nào</a:t>
            </a:r>
          </a:p>
        </p:txBody>
      </p:sp>
      <p:sp>
        <p:nvSpPr>
          <p:cNvPr id="21" name="文本框 20"/>
          <p:cNvSpPr txBox="1"/>
          <p:nvPr/>
        </p:nvSpPr>
        <p:spPr>
          <a:xfrm>
            <a:off x="10046970" y="2404282"/>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gòu</a:t>
            </a:r>
          </a:p>
        </p:txBody>
      </p:sp>
      <p:sp>
        <p:nvSpPr>
          <p:cNvPr id="22" name="文本框 21"/>
          <p:cNvSpPr txBox="1"/>
          <p:nvPr/>
        </p:nvSpPr>
        <p:spPr>
          <a:xfrm>
            <a:off x="790575" y="314278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jiào </a:t>
            </a:r>
          </a:p>
        </p:txBody>
      </p:sp>
      <p:sp>
        <p:nvSpPr>
          <p:cNvPr id="23" name="文本框 22"/>
          <p:cNvSpPr txBox="1"/>
          <p:nvPr/>
        </p:nvSpPr>
        <p:spPr>
          <a:xfrm>
            <a:off x="3616325" y="3063412"/>
            <a:ext cx="134620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黜chù</a:t>
            </a:r>
          </a:p>
        </p:txBody>
      </p:sp>
      <p:sp>
        <p:nvSpPr>
          <p:cNvPr id="24" name="文本框 23"/>
          <p:cNvSpPr txBox="1"/>
          <p:nvPr/>
        </p:nvSpPr>
        <p:spPr>
          <a:xfrm>
            <a:off x="6142355" y="3063412"/>
            <a:ext cx="1416685"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佯yáng</a:t>
            </a:r>
          </a:p>
        </p:txBody>
      </p:sp>
      <p:sp>
        <p:nvSpPr>
          <p:cNvPr id="25" name="文本框 24"/>
          <p:cNvSpPr txBox="1"/>
          <p:nvPr/>
        </p:nvSpPr>
        <p:spPr>
          <a:xfrm>
            <a:off x="9637395" y="3063412"/>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罹lí</a:t>
            </a:r>
          </a:p>
        </p:txBody>
      </p:sp>
      <p:sp>
        <p:nvSpPr>
          <p:cNvPr id="26" name="文本框 25"/>
          <p:cNvSpPr txBox="1"/>
          <p:nvPr/>
        </p:nvSpPr>
        <p:spPr>
          <a:xfrm>
            <a:off x="1170305" y="381207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gài</a:t>
            </a:r>
          </a:p>
        </p:txBody>
      </p:sp>
      <p:sp>
        <p:nvSpPr>
          <p:cNvPr id="27" name="文本框 26"/>
          <p:cNvSpPr txBox="1"/>
          <p:nvPr/>
        </p:nvSpPr>
        <p:spPr>
          <a:xfrm>
            <a:off x="3526790" y="381207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jìn</a:t>
            </a:r>
          </a:p>
        </p:txBody>
      </p:sp>
      <p:sp>
        <p:nvSpPr>
          <p:cNvPr id="28" name="文本框 27"/>
          <p:cNvSpPr txBox="1"/>
          <p:nvPr/>
        </p:nvSpPr>
        <p:spPr>
          <a:xfrm>
            <a:off x="6072505" y="381207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披pī</a:t>
            </a:r>
          </a:p>
        </p:txBody>
      </p:sp>
      <p:sp>
        <p:nvSpPr>
          <p:cNvPr id="29" name="文本框 28"/>
          <p:cNvSpPr txBox="1"/>
          <p:nvPr/>
        </p:nvSpPr>
        <p:spPr>
          <a:xfrm>
            <a:off x="10046970" y="381207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gǎo</a:t>
            </a:r>
          </a:p>
        </p:txBody>
      </p:sp>
      <p:sp>
        <p:nvSpPr>
          <p:cNvPr id="30" name="文本框 29"/>
          <p:cNvSpPr txBox="1"/>
          <p:nvPr/>
        </p:nvSpPr>
        <p:spPr>
          <a:xfrm>
            <a:off x="1090295" y="453089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yíng</a:t>
            </a:r>
          </a:p>
        </p:txBody>
      </p:sp>
      <p:sp>
        <p:nvSpPr>
          <p:cNvPr id="31" name="文本框 30"/>
          <p:cNvSpPr txBox="1"/>
          <p:nvPr/>
        </p:nvSpPr>
        <p:spPr>
          <a:xfrm>
            <a:off x="4225290" y="453089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纳nà</a:t>
            </a:r>
          </a:p>
        </p:txBody>
      </p:sp>
      <p:sp>
        <p:nvSpPr>
          <p:cNvPr id="32" name="文本框 31"/>
          <p:cNvSpPr txBox="1"/>
          <p:nvPr/>
        </p:nvSpPr>
        <p:spPr>
          <a:xfrm>
            <a:off x="6452235" y="453089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lǚ</a:t>
            </a:r>
          </a:p>
        </p:txBody>
      </p:sp>
      <p:sp>
        <p:nvSpPr>
          <p:cNvPr id="33" name="文本框 32"/>
          <p:cNvSpPr txBox="1"/>
          <p:nvPr/>
        </p:nvSpPr>
        <p:spPr>
          <a:xfrm>
            <a:off x="10046970" y="453089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huò</a:t>
            </a:r>
          </a:p>
        </p:txBody>
      </p:sp>
      <p:sp>
        <p:nvSpPr>
          <p:cNvPr id="34" name="文本框 33"/>
          <p:cNvSpPr txBox="1"/>
          <p:nvPr/>
        </p:nvSpPr>
        <p:spPr>
          <a:xfrm>
            <a:off x="790575" y="514684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mì</a:t>
            </a:r>
          </a:p>
        </p:txBody>
      </p:sp>
      <p:sp>
        <p:nvSpPr>
          <p:cNvPr id="35" name="文本框 34"/>
          <p:cNvSpPr txBox="1"/>
          <p:nvPr/>
        </p:nvSpPr>
        <p:spPr>
          <a:xfrm>
            <a:off x="3926205" y="514684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mén</a:t>
            </a:r>
          </a:p>
        </p:txBody>
      </p:sp>
      <p:sp>
        <p:nvSpPr>
          <p:cNvPr id="36" name="文本框 35"/>
          <p:cNvSpPr txBox="1"/>
          <p:nvPr/>
        </p:nvSpPr>
        <p:spPr>
          <a:xfrm>
            <a:off x="6072505" y="514684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bū</a:t>
            </a:r>
          </a:p>
        </p:txBody>
      </p:sp>
      <p:sp>
        <p:nvSpPr>
          <p:cNvPr id="37" name="文本框 36"/>
          <p:cNvSpPr txBox="1"/>
          <p:nvPr/>
        </p:nvSpPr>
        <p:spPr>
          <a:xfrm>
            <a:off x="9717405" y="5146847"/>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chuò</a:t>
            </a:r>
          </a:p>
        </p:txBody>
      </p:sp>
      <p:sp>
        <p:nvSpPr>
          <p:cNvPr id="38" name="文本框 37"/>
          <p:cNvSpPr txBox="1"/>
          <p:nvPr/>
        </p:nvSpPr>
        <p:spPr>
          <a:xfrm>
            <a:off x="1409065" y="5889162"/>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lí</a:t>
            </a:r>
          </a:p>
        </p:txBody>
      </p:sp>
      <p:sp>
        <p:nvSpPr>
          <p:cNvPr id="39" name="文本框 38"/>
          <p:cNvSpPr txBox="1"/>
          <p:nvPr/>
        </p:nvSpPr>
        <p:spPr>
          <a:xfrm>
            <a:off x="3846195" y="5889162"/>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hào</a:t>
            </a:r>
          </a:p>
        </p:txBody>
      </p:sp>
      <p:sp>
        <p:nvSpPr>
          <p:cNvPr id="40" name="文本框 39"/>
          <p:cNvSpPr txBox="1"/>
          <p:nvPr/>
        </p:nvSpPr>
        <p:spPr>
          <a:xfrm>
            <a:off x="6522720" y="5889162"/>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fǔ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edge">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edge">
                                      <p:cBhvr>
                                        <p:cTn id="17" dur="20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edge">
                                      <p:cBhvr>
                                        <p:cTn id="22" dur="2000"/>
                                        <p:tgtEl>
                                          <p:spTgt spid="1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edge">
                                      <p:cBhvr>
                                        <p:cTn id="27" dur="2000"/>
                                        <p:tgtEl>
                                          <p:spTgt spid="1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edge">
                                      <p:cBhvr>
                                        <p:cTn id="32" dur="2000"/>
                                        <p:tgtEl>
                                          <p:spTgt spid="1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edge">
                                      <p:cBhvr>
                                        <p:cTn id="37" dur="2000"/>
                                        <p:tgtEl>
                                          <p:spTgt spid="1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edge">
                                      <p:cBhvr>
                                        <p:cTn id="42" dur="2000"/>
                                        <p:tgtEl>
                                          <p:spTgt spid="19"/>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edge">
                                      <p:cBhvr>
                                        <p:cTn id="47" dur="2000"/>
                                        <p:tgtEl>
                                          <p:spTgt spid="20"/>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0"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edge">
                                      <p:cBhvr>
                                        <p:cTn id="52" dur="2000"/>
                                        <p:tgtEl>
                                          <p:spTgt spid="21"/>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0" presetClass="entr" presetSubtype="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edge">
                                      <p:cBhvr>
                                        <p:cTn id="57" dur="2000"/>
                                        <p:tgtEl>
                                          <p:spTgt spid="22"/>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0" presetClass="entr" presetSubtype="0"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edge">
                                      <p:cBhvr>
                                        <p:cTn id="62" dur="2000"/>
                                        <p:tgtEl>
                                          <p:spTgt spid="23"/>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20"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edge">
                                      <p:cBhvr>
                                        <p:cTn id="67" dur="2000"/>
                                        <p:tgtEl>
                                          <p:spTgt spid="24"/>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20" presetClass="entr" presetSubtype="0" fill="hold" grpId="0"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wedge">
                                      <p:cBhvr>
                                        <p:cTn id="72" dur="2000"/>
                                        <p:tgtEl>
                                          <p:spTgt spid="25"/>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20" presetClass="entr" presetSubtype="0" fill="hold" grpId="0"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edge">
                                      <p:cBhvr>
                                        <p:cTn id="77" dur="2000"/>
                                        <p:tgtEl>
                                          <p:spTgt spid="26"/>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20" presetClass="entr" presetSubtype="0" fill="hold" grpId="0" nodeType="click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edge">
                                      <p:cBhvr>
                                        <p:cTn id="82" dur="2000"/>
                                        <p:tgtEl>
                                          <p:spTgt spid="27"/>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20" presetClass="entr" presetSubtype="0" fill="hold" grpId="0"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edge">
                                      <p:cBhvr>
                                        <p:cTn id="87" dur="2000"/>
                                        <p:tgtEl>
                                          <p:spTgt spid="28"/>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20" presetClass="entr" presetSubtype="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wedge">
                                      <p:cBhvr>
                                        <p:cTn id="92" dur="2000"/>
                                        <p:tgtEl>
                                          <p:spTgt spid="29"/>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20" presetClass="entr" presetSubtype="0" fill="hold" grpId="0" nodeType="click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wedge">
                                      <p:cBhvr>
                                        <p:cTn id="97" dur="2000"/>
                                        <p:tgtEl>
                                          <p:spTgt spid="30"/>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20" presetClass="entr" presetSubtype="0" fill="hold" grpId="0" nodeType="click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wedge">
                                      <p:cBhvr>
                                        <p:cTn id="102" dur="2000"/>
                                        <p:tgtEl>
                                          <p:spTgt spid="31"/>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20" presetClass="entr" presetSubtype="0" fill="hold" grpId="0" nodeType="click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wedge">
                                      <p:cBhvr>
                                        <p:cTn id="107" dur="2000"/>
                                        <p:tgtEl>
                                          <p:spTgt spid="32"/>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20" presetClass="entr" presetSubtype="0" fill="hold" grpId="0" nodeType="clickEffect">
                                  <p:stCondLst>
                                    <p:cond delay="0"/>
                                  </p:stCondLst>
                                  <p:childTnLst>
                                    <p:set>
                                      <p:cBhvr>
                                        <p:cTn id="111" dur="1" fill="hold">
                                          <p:stCondLst>
                                            <p:cond delay="0"/>
                                          </p:stCondLst>
                                        </p:cTn>
                                        <p:tgtEl>
                                          <p:spTgt spid="33"/>
                                        </p:tgtEl>
                                        <p:attrNameLst>
                                          <p:attrName>style.visibility</p:attrName>
                                        </p:attrNameLst>
                                      </p:cBhvr>
                                      <p:to>
                                        <p:strVal val="visible"/>
                                      </p:to>
                                    </p:set>
                                    <p:animEffect transition="in" filter="wedge">
                                      <p:cBhvr>
                                        <p:cTn id="112" dur="2000"/>
                                        <p:tgtEl>
                                          <p:spTgt spid="33"/>
                                        </p:tgtEl>
                                      </p:cBhvr>
                                    </p:animEffect>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20" presetClass="entr" presetSubtype="0" fill="hold" grpId="0" nodeType="click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wedge">
                                      <p:cBhvr>
                                        <p:cTn id="117" dur="2000"/>
                                        <p:tgtEl>
                                          <p:spTgt spid="34"/>
                                        </p:tgtEl>
                                      </p:cBhvr>
                                    </p:animEffect>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20" presetClass="entr" presetSubtype="0" fill="hold" grpId="0" nodeType="click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wedge">
                                      <p:cBhvr>
                                        <p:cTn id="122" dur="2000"/>
                                        <p:tgtEl>
                                          <p:spTgt spid="35"/>
                                        </p:tgtEl>
                                      </p:cBhvr>
                                    </p:animEffect>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20" presetClass="entr" presetSubtype="0" fill="hold" grpId="0" nodeType="clickEffect">
                                  <p:stCondLst>
                                    <p:cond delay="0"/>
                                  </p:stCondLst>
                                  <p:childTnLst>
                                    <p:set>
                                      <p:cBhvr>
                                        <p:cTn id="126" dur="1" fill="hold">
                                          <p:stCondLst>
                                            <p:cond delay="0"/>
                                          </p:stCondLst>
                                        </p:cTn>
                                        <p:tgtEl>
                                          <p:spTgt spid="36"/>
                                        </p:tgtEl>
                                        <p:attrNameLst>
                                          <p:attrName>style.visibility</p:attrName>
                                        </p:attrNameLst>
                                      </p:cBhvr>
                                      <p:to>
                                        <p:strVal val="visible"/>
                                      </p:to>
                                    </p:set>
                                    <p:animEffect transition="in" filter="wedge">
                                      <p:cBhvr>
                                        <p:cTn id="127" dur="2000"/>
                                        <p:tgtEl>
                                          <p:spTgt spid="36"/>
                                        </p:tgtEl>
                                      </p:cBhvr>
                                    </p:animEffect>
                                  </p:childTnLst>
                                </p:cTn>
                              </p:par>
                            </p:childTnLst>
                          </p:cTn>
                        </p:par>
                      </p:childTnLst>
                    </p:cTn>
                  </p:par>
                  <p:par>
                    <p:cTn id="128" fill="hold" nodeType="clickPar">
                      <p:stCondLst>
                        <p:cond delay="indefinite"/>
                      </p:stCondLst>
                      <p:childTnLst>
                        <p:par>
                          <p:cTn id="129" fill="hold" nodeType="afterGroup">
                            <p:stCondLst>
                              <p:cond delay="0"/>
                            </p:stCondLst>
                            <p:childTnLst>
                              <p:par>
                                <p:cTn id="130" presetID="20" presetClass="entr" presetSubtype="0" fill="hold" grpId="0" nodeType="clickEffect">
                                  <p:stCondLst>
                                    <p:cond delay="0"/>
                                  </p:stCondLst>
                                  <p:childTnLst>
                                    <p:set>
                                      <p:cBhvr>
                                        <p:cTn id="131" dur="1" fill="hold">
                                          <p:stCondLst>
                                            <p:cond delay="0"/>
                                          </p:stCondLst>
                                        </p:cTn>
                                        <p:tgtEl>
                                          <p:spTgt spid="37"/>
                                        </p:tgtEl>
                                        <p:attrNameLst>
                                          <p:attrName>style.visibility</p:attrName>
                                        </p:attrNameLst>
                                      </p:cBhvr>
                                      <p:to>
                                        <p:strVal val="visible"/>
                                      </p:to>
                                    </p:set>
                                    <p:animEffect transition="in" filter="wedge">
                                      <p:cBhvr>
                                        <p:cTn id="132" dur="2000"/>
                                        <p:tgtEl>
                                          <p:spTgt spid="37"/>
                                        </p:tgtEl>
                                      </p:cBhvr>
                                    </p:animEffect>
                                  </p:childTnLst>
                                </p:cTn>
                              </p:par>
                            </p:childTnLst>
                          </p:cTn>
                        </p:par>
                      </p:childTnLst>
                    </p:cTn>
                  </p:par>
                  <p:par>
                    <p:cTn id="133" fill="hold" nodeType="clickPar">
                      <p:stCondLst>
                        <p:cond delay="indefinite"/>
                      </p:stCondLst>
                      <p:childTnLst>
                        <p:par>
                          <p:cTn id="134" fill="hold" nodeType="afterGroup">
                            <p:stCondLst>
                              <p:cond delay="0"/>
                            </p:stCondLst>
                            <p:childTnLst>
                              <p:par>
                                <p:cTn id="135" presetID="20" presetClass="entr" presetSubtype="0" fill="hold" grpId="0" nodeType="clickEffect">
                                  <p:stCondLst>
                                    <p:cond delay="0"/>
                                  </p:stCondLst>
                                  <p:childTnLst>
                                    <p:set>
                                      <p:cBhvr>
                                        <p:cTn id="136" dur="1" fill="hold">
                                          <p:stCondLst>
                                            <p:cond delay="0"/>
                                          </p:stCondLst>
                                        </p:cTn>
                                        <p:tgtEl>
                                          <p:spTgt spid="38"/>
                                        </p:tgtEl>
                                        <p:attrNameLst>
                                          <p:attrName>style.visibility</p:attrName>
                                        </p:attrNameLst>
                                      </p:cBhvr>
                                      <p:to>
                                        <p:strVal val="visible"/>
                                      </p:to>
                                    </p:set>
                                    <p:animEffect transition="in" filter="wedge">
                                      <p:cBhvr>
                                        <p:cTn id="137" dur="2000"/>
                                        <p:tgtEl>
                                          <p:spTgt spid="38"/>
                                        </p:tgtEl>
                                      </p:cBhvr>
                                    </p:animEffect>
                                  </p:childTnLst>
                                </p:cTn>
                              </p:par>
                            </p:childTnLst>
                          </p:cTn>
                        </p:par>
                      </p:childTnLst>
                    </p:cTn>
                  </p:par>
                  <p:par>
                    <p:cTn id="138" fill="hold" nodeType="clickPar">
                      <p:stCondLst>
                        <p:cond delay="indefinite"/>
                      </p:stCondLst>
                      <p:childTnLst>
                        <p:par>
                          <p:cTn id="139" fill="hold" nodeType="afterGroup">
                            <p:stCondLst>
                              <p:cond delay="0"/>
                            </p:stCondLst>
                            <p:childTnLst>
                              <p:par>
                                <p:cTn id="140" presetID="20" presetClass="entr" presetSubtype="0" fill="hold" grpId="0" nodeType="clickEffect">
                                  <p:stCondLst>
                                    <p:cond delay="0"/>
                                  </p:stCondLst>
                                  <p:childTnLst>
                                    <p:set>
                                      <p:cBhvr>
                                        <p:cTn id="141" dur="1" fill="hold">
                                          <p:stCondLst>
                                            <p:cond delay="0"/>
                                          </p:stCondLst>
                                        </p:cTn>
                                        <p:tgtEl>
                                          <p:spTgt spid="39"/>
                                        </p:tgtEl>
                                        <p:attrNameLst>
                                          <p:attrName>style.visibility</p:attrName>
                                        </p:attrNameLst>
                                      </p:cBhvr>
                                      <p:to>
                                        <p:strVal val="visible"/>
                                      </p:to>
                                    </p:set>
                                    <p:animEffect transition="in" filter="wedge">
                                      <p:cBhvr>
                                        <p:cTn id="142" dur="2000"/>
                                        <p:tgtEl>
                                          <p:spTgt spid="39"/>
                                        </p:tgtEl>
                                      </p:cBhvr>
                                    </p:animEffect>
                                  </p:childTnLst>
                                </p:cTn>
                              </p:par>
                            </p:childTnLst>
                          </p:cTn>
                        </p:par>
                      </p:childTnLst>
                    </p:cTn>
                  </p:par>
                  <p:par>
                    <p:cTn id="143" fill="hold" nodeType="clickPar">
                      <p:stCondLst>
                        <p:cond delay="indefinite"/>
                      </p:stCondLst>
                      <p:childTnLst>
                        <p:par>
                          <p:cTn id="144" fill="hold" nodeType="afterGroup">
                            <p:stCondLst>
                              <p:cond delay="0"/>
                            </p:stCondLst>
                            <p:childTnLst>
                              <p:par>
                                <p:cTn id="145" presetID="20" presetClass="entr" presetSubtype="0" fill="hold" grpId="0" nodeType="clickEffect">
                                  <p:stCondLst>
                                    <p:cond delay="0"/>
                                  </p:stCondLst>
                                  <p:childTnLst>
                                    <p:set>
                                      <p:cBhvr>
                                        <p:cTn id="146" dur="1" fill="hold">
                                          <p:stCondLst>
                                            <p:cond delay="0"/>
                                          </p:stCondLst>
                                        </p:cTn>
                                        <p:tgtEl>
                                          <p:spTgt spid="40"/>
                                        </p:tgtEl>
                                        <p:attrNameLst>
                                          <p:attrName>style.visibility</p:attrName>
                                        </p:attrNameLst>
                                      </p:cBhvr>
                                      <p:to>
                                        <p:strVal val="visible"/>
                                      </p:to>
                                    </p:set>
                                    <p:animEffect transition="in" filter="wedge">
                                      <p:cBhvr>
                                        <p:cTn id="147"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671830" y="1577975"/>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mn-ea"/>
              </a:rPr>
              <a:t>1</a:t>
            </a:r>
            <a:r>
              <a:rPr lang="zh-CN" altLang="en-US" sz="2400" b="1">
                <a:latin typeface="微软雅黑" panose="020B0503020204020204" pitchFamily="34" charset="-122"/>
                <a:ea typeface="微软雅黑" panose="020B0503020204020204" pitchFamily="34" charset="-122"/>
                <a:cs typeface="+mn-cs"/>
                <a:sym typeface="+mn-ea"/>
              </a:rPr>
              <a:t>段（原文）：</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屈原者，名平， 楚之同姓也。 为楚怀王左徒。博闻强志，明于治乱，娴于辞令。入则与王图议国事，以出号令；  出则接遇宾客，应对诸侯。王甚任之。</a:t>
            </a:r>
          </a:p>
        </p:txBody>
      </p:sp>
      <p:sp>
        <p:nvSpPr>
          <p:cNvPr id="13315" name="文本框 13314"/>
          <p:cNvSpPr txBox="1"/>
          <p:nvPr/>
        </p:nvSpPr>
        <p:spPr>
          <a:xfrm>
            <a:off x="0" y="4055895"/>
            <a:ext cx="12192000" cy="2308324"/>
          </a:xfrm>
          <a:prstGeom prst="rect">
            <a:avLst/>
          </a:prstGeom>
          <a:solidFill>
            <a:schemeClr val="accent4">
              <a:lumMod val="50000"/>
            </a:schemeClr>
          </a:solidFill>
          <a:ln w="9525">
            <a:noFill/>
          </a:ln>
        </p:spPr>
        <p:txBody>
          <a:bodyPr wrap="square">
            <a:spAutoFit/>
          </a:bodyPr>
          <a:lstStyle/>
          <a:p>
            <a:pPr>
              <a:lnSpc>
                <a:spcPct val="150000"/>
              </a:lnSpc>
            </a:pPr>
            <a:r>
              <a:rPr lang="zh-CN" altLang="zh-CN" sz="2400" b="1">
                <a:solidFill>
                  <a:schemeClr val="bg1"/>
                </a:solidFill>
                <a:latin typeface="微软雅黑" panose="020B0503020204020204" pitchFamily="34" charset="-122"/>
                <a:sym typeface="+mn-ea"/>
              </a:rPr>
              <a:t>翻译</a:t>
            </a:r>
            <a:endParaRPr lang="zh-CN" altLang="zh-CN" sz="2400" b="1">
              <a:solidFill>
                <a:schemeClr val="bg1"/>
              </a:solidFill>
              <a:latin typeface="微软雅黑" panose="020B0503020204020204" pitchFamily="34" charset="-122"/>
            </a:endParaRPr>
          </a:p>
          <a:p>
            <a:pPr fontAlgn="auto">
              <a:lnSpc>
                <a:spcPct val="150000"/>
              </a:lnSpc>
              <a:spcBef>
                <a:spcPct val="0"/>
              </a:spcBef>
            </a:pPr>
            <a:r>
              <a:rPr lang="zh-CN" altLang="en-US" sz="2400" b="1" smtClean="0">
                <a:solidFill>
                  <a:schemeClr val="bg1"/>
                </a:solidFill>
                <a:latin typeface="微软雅黑" panose="020B0503020204020204" pitchFamily="34" charset="-122"/>
                <a:ea typeface="微软雅黑" panose="020B0503020204020204" pitchFamily="34" charset="-122"/>
                <a:sym typeface="+mn-ea"/>
              </a:rPr>
              <a:t>屈原</a:t>
            </a:r>
            <a:r>
              <a:rPr lang="zh-CN" altLang="en-US" sz="2400" b="1">
                <a:solidFill>
                  <a:schemeClr val="bg1"/>
                </a:solidFill>
                <a:latin typeface="微软雅黑" panose="020B0503020204020204" pitchFamily="34" charset="-122"/>
                <a:ea typeface="微软雅黑" panose="020B0503020204020204" pitchFamily="34" charset="-122"/>
                <a:sym typeface="+mn-ea"/>
              </a:rPr>
              <a:t>，名字叫平，是楚王的同姓。做楚怀王的左徒。  （他）知识广博，记忆力很强，通晓国家治乱的道理，擅长外交辞令。  对内，同楚王谋划商讨国家大事，颁发号令；对外，接待宾客，应酬答对各国诸侯。楚王很信任他。</a:t>
            </a:r>
          </a:p>
        </p:txBody>
      </p:sp>
      <p:pic>
        <p:nvPicPr>
          <p:cNvPr id="8194" name="图片 1" descr="2c7d2308f3d62601d21ec84ae692fc5_副本"/>
          <p:cNvPicPr>
            <a:picLocks noChangeAspect="1"/>
          </p:cNvPicPr>
          <p:nvPr/>
        </p:nvPicPr>
        <p:blipFill>
          <a:blip r:embed="rId4"/>
          <a:stretch>
            <a:fillRect/>
          </a:stretch>
        </p:blipFill>
        <p:spPr>
          <a:xfrm rot="14460000">
            <a:off x="10339070" y="-248602"/>
            <a:ext cx="1514475" cy="2159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 calcmode="lin" valueType="num">
                                      <p:cBhvr>
                                        <p:cTn id="9" dur="500" fill="hold"/>
                                        <p:tgtEl>
                                          <p:spTgt spid="13315"/>
                                        </p:tgtEl>
                                        <p:attrNameLst>
                                          <p:attrName>style.rotation</p:attrName>
                                        </p:attrNameLst>
                                      </p:cBhvr>
                                      <p:tavLst>
                                        <p:tav tm="0">
                                          <p:val>
                                            <p:fltVal val="360"/>
                                          </p:val>
                                        </p:tav>
                                        <p:tav tm="100000">
                                          <p:val>
                                            <p:fltVal val="0"/>
                                          </p:val>
                                        </p:tav>
                                      </p:tavLst>
                                    </p:anim>
                                    <p:animEffect transition="in" filter="fade">
                                      <p:cBhvr>
                                        <p:cTn id="10"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userDrawn="1">
            <p:custDataLst>
              <p:tags r:id="rId2"/>
            </p:custDataLst>
          </p:nvPr>
        </p:nvSpPr>
        <p:spPr>
          <a:xfrm>
            <a:off x="0" y="0"/>
            <a:ext cx="12192000" cy="113672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3" name="矩形 3"/>
          <p:cNvSpPr/>
          <p:nvPr>
            <p:custDataLst>
              <p:tags r:id="rId3"/>
            </p:custDataLst>
          </p:nvPr>
        </p:nvSpPr>
        <p:spPr>
          <a:xfrm>
            <a:off x="974231" y="1819275"/>
            <a:ext cx="3918894" cy="4267234"/>
          </a:xfrm>
          <a:prstGeom prst="rect">
            <a:avLst/>
          </a:prstGeom>
          <a:solidFill>
            <a:schemeClr val="tx2">
              <a:lumMod val="60000"/>
              <a:lumOff val="40000"/>
            </a:schemeClr>
          </a:soli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lt1"/>
              </a:solidFill>
              <a:latin typeface="微软雅黑" panose="020B0503020204020204" pitchFamily="34" charset="-122"/>
              <a:ea typeface="微软雅黑" panose="020B0503020204020204" pitchFamily="34" charset="-122"/>
            </a:endParaRPr>
          </a:p>
        </p:txBody>
      </p:sp>
      <p:sp>
        <p:nvSpPr>
          <p:cNvPr id="4" name="矩形 3"/>
          <p:cNvSpPr/>
          <p:nvPr>
            <p:custDataLst>
              <p:tags r:id="rId4"/>
            </p:custDataLst>
          </p:nvPr>
        </p:nvSpPr>
        <p:spPr>
          <a:xfrm>
            <a:off x="5502738" y="1819290"/>
            <a:ext cx="5834784" cy="4267234"/>
          </a:xfrm>
          <a:prstGeom prst="rect">
            <a:avLst/>
          </a:prstGeom>
          <a:solidFill>
            <a:schemeClr val="tx2">
              <a:lumMod val="60000"/>
              <a:lumOff val="40000"/>
            </a:schemeClr>
          </a:soli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lt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5"/>
            </p:custDataLst>
          </p:nvPr>
        </p:nvSpPr>
        <p:spPr>
          <a:xfrm>
            <a:off x="457155" y="199390"/>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400" b="1" spc="180">
                <a:solidFill>
                  <a:schemeClr val="lt1"/>
                </a:solidFill>
                <a:latin typeface="微软雅黑" panose="020B0503020204020204" pitchFamily="34" charset="-122"/>
                <a:ea typeface="微软雅黑" panose="020B0503020204020204" pitchFamily="34" charset="-122"/>
              </a:rPr>
              <a:t>新课导入</a:t>
            </a:r>
          </a:p>
        </p:txBody>
      </p:sp>
      <p:pic>
        <p:nvPicPr>
          <p:cNvPr id="11" name="图片 10"/>
          <p:cNvPicPr preferRelativeResize="0">
            <a:picLocks noChangeAspect="1"/>
          </p:cNvPicPr>
          <p:nvPr>
            <p:custDataLst>
              <p:tags r:id="rId6"/>
            </p:custDataLst>
          </p:nvPr>
        </p:nvPicPr>
        <p:blipFill>
          <a:blip r:embed="rId9"/>
          <a:srcRect t="-16298" b="-16298"/>
          <a:stretch>
            <a:fillRect/>
          </a:stretch>
        </p:blipFill>
        <p:spPr>
          <a:xfrm>
            <a:off x="1219162" y="2124078"/>
            <a:ext cx="3429025" cy="3657625"/>
          </a:xfrm>
          <a:custGeom>
            <a:avLst/>
            <a:gdLst/>
            <a:ahLst/>
            <a:cxnLst>
              <a:cxn ang="3">
                <a:pos x="hc" y="t"/>
              </a:cxn>
              <a:cxn ang="cd2">
                <a:pos x="l" y="vc"/>
              </a:cxn>
              <a:cxn ang="cd4">
                <a:pos x="hc" y="b"/>
              </a:cxn>
              <a:cxn ang="0">
                <a:pos x="r" y="vc"/>
              </a:cxn>
            </a:cxnLst>
            <a:rect l="l" t="t" r="r" b="b"/>
            <a:pathLst>
              <a:path w="6720" h="5760">
                <a:moveTo>
                  <a:pt x="0" y="0"/>
                </a:moveTo>
                <a:lnTo>
                  <a:pt x="6720" y="0"/>
                </a:lnTo>
                <a:lnTo>
                  <a:pt x="6720" y="5760"/>
                </a:lnTo>
                <a:lnTo>
                  <a:pt x="0" y="5760"/>
                </a:lnTo>
                <a:lnTo>
                  <a:pt x="0" y="0"/>
                </a:lnTo>
                <a:close/>
              </a:path>
            </a:pathLst>
          </a:custGeom>
          <a:blipFill rotWithShape="1">
            <a:blip r:embed="rId10"/>
            <a:stretch>
              <a:fillRect/>
            </a:stretch>
          </a:blipFill>
        </p:spPr>
      </p:pic>
      <p:pic>
        <p:nvPicPr>
          <p:cNvPr id="12" name="图片 11"/>
          <p:cNvPicPr preferRelativeResize="0">
            <a:picLocks noChangeAspect="1"/>
          </p:cNvPicPr>
          <p:nvPr>
            <p:custDataLst>
              <p:tags r:id="rId7"/>
            </p:custDataLst>
          </p:nvPr>
        </p:nvPicPr>
        <p:blipFill>
          <a:blip r:embed="rId11"/>
          <a:srcRect t="-13966" b="-13966"/>
          <a:stretch>
            <a:fillRect/>
          </a:stretch>
        </p:blipFill>
        <p:spPr>
          <a:xfrm>
            <a:off x="5867413" y="2124092"/>
            <a:ext cx="5105425" cy="3657625"/>
          </a:xfrm>
          <a:custGeom>
            <a:avLst/>
            <a:gdLst/>
            <a:ahLst/>
            <a:cxnLst>
              <a:cxn ang="3">
                <a:pos x="hc" y="t"/>
              </a:cxn>
              <a:cxn ang="cd2">
                <a:pos x="l" y="vc"/>
              </a:cxn>
              <a:cxn ang="cd4">
                <a:pos x="hc" y="b"/>
              </a:cxn>
              <a:cxn ang="0">
                <a:pos x="r" y="vc"/>
              </a:cxn>
            </a:cxnLst>
            <a:rect l="l" t="t" r="r" b="b"/>
            <a:pathLst>
              <a:path w="6720" h="5760">
                <a:moveTo>
                  <a:pt x="0" y="0"/>
                </a:moveTo>
                <a:lnTo>
                  <a:pt x="6720" y="0"/>
                </a:lnTo>
                <a:lnTo>
                  <a:pt x="6720" y="5760"/>
                </a:lnTo>
                <a:lnTo>
                  <a:pt x="0" y="5760"/>
                </a:lnTo>
                <a:lnTo>
                  <a:pt x="0" y="0"/>
                </a:lnTo>
                <a:close/>
              </a:path>
            </a:pathLst>
          </a:custGeom>
          <a:blipFill rotWithShape="1">
            <a:blip r:embed="rId12"/>
            <a:stretch>
              <a:fillRect/>
            </a:stretch>
          </a:blipFill>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Title 6"/>
          <p:cNvSpPr txBox="1"/>
          <p:nvPr>
            <p:custDataLst>
              <p:tags r:id="rId1"/>
            </p:custDataLst>
          </p:nvPr>
        </p:nvSpPr>
        <p:spPr>
          <a:xfrm>
            <a:off x="655136" y="1401838"/>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mn-ea"/>
              </a:rPr>
              <a:t>2</a:t>
            </a:r>
            <a:r>
              <a:rPr lang="zh-CN" altLang="en-US" sz="2400" b="1">
                <a:latin typeface="微软雅黑" panose="020B0503020204020204" pitchFamily="34" charset="-122"/>
                <a:ea typeface="微软雅黑" panose="020B0503020204020204" pitchFamily="34" charset="-122"/>
                <a:cs typeface="+mn-cs"/>
                <a:sym typeface="+mn-ea"/>
              </a:rPr>
              <a:t>段（原文）</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上官大夫与之同列，争宠而心害其能。怀王使屈原造为宪令，屈平属草稿未定，上官大夫见而欲夺之，屈平不与。因谗之曰：“王使屈平为令，众莫不知。每一令出，平伐其功，曰：以为‘非我莫能为’也。”王怒而疏屈平。</a:t>
            </a:r>
          </a:p>
        </p:txBody>
      </p:sp>
      <p:sp>
        <p:nvSpPr>
          <p:cNvPr id="6" name="文本框 5"/>
          <p:cNvSpPr txBox="1"/>
          <p:nvPr/>
        </p:nvSpPr>
        <p:spPr>
          <a:xfrm>
            <a:off x="-9864" y="3379298"/>
            <a:ext cx="12191676" cy="3416320"/>
          </a:xfrm>
          <a:prstGeom prst="rect">
            <a:avLst/>
          </a:prstGeom>
          <a:solidFill>
            <a:schemeClr val="accent4">
              <a:lumMod val="50000"/>
            </a:schemeClr>
          </a:solidFill>
          <a:ln w="9525">
            <a:noFill/>
          </a:ln>
        </p:spPr>
        <p:txBody>
          <a:bodyPr wrap="square">
            <a:spAutoFit/>
          </a:bodyPr>
          <a:lstStyle/>
          <a:p>
            <a:pPr>
              <a:lnSpc>
                <a:spcPct val="150000"/>
              </a:lnSpc>
            </a:pPr>
            <a:r>
              <a:rPr lang="zh-CN" altLang="zh-CN" sz="2400" b="1">
                <a:solidFill>
                  <a:schemeClr val="bg1"/>
                </a:solidFill>
                <a:latin typeface="微软雅黑" panose="020B0503020204020204" pitchFamily="34" charset="-122"/>
                <a:sym typeface="+mn-ea"/>
              </a:rPr>
              <a:t>翻译</a:t>
            </a:r>
            <a:endParaRPr lang="zh-CN" altLang="zh-CN" sz="2400" b="1">
              <a:solidFill>
                <a:schemeClr val="bg1"/>
              </a:solidFill>
              <a:latin typeface="微软雅黑" panose="020B0503020204020204" pitchFamily="34" charset="-122"/>
            </a:endParaRPr>
          </a:p>
          <a:p>
            <a:pPr fontAlgn="auto">
              <a:lnSpc>
                <a:spcPct val="150000"/>
              </a:lnSpc>
              <a:spcBef>
                <a:spcPct val="0"/>
              </a:spcBef>
            </a:pPr>
            <a:r>
              <a:rPr lang="zh-CN" altLang="en-US" sz="2400" b="1" smtClean="0">
                <a:solidFill>
                  <a:schemeClr val="bg1"/>
                </a:solidFill>
                <a:latin typeface="微软雅黑" panose="020B0503020204020204" pitchFamily="34" charset="-122"/>
                <a:ea typeface="微软雅黑" panose="020B0503020204020204" pitchFamily="34" charset="-122"/>
                <a:sym typeface="+mn-ea"/>
              </a:rPr>
              <a:t>上官大夫</a:t>
            </a:r>
            <a:r>
              <a:rPr lang="zh-CN" altLang="en-US" sz="2400" b="1">
                <a:solidFill>
                  <a:schemeClr val="bg1"/>
                </a:solidFill>
                <a:latin typeface="微软雅黑" panose="020B0503020204020204" pitchFamily="34" charset="-122"/>
                <a:ea typeface="微软雅黑" panose="020B0503020204020204" pitchFamily="34" charset="-122"/>
                <a:sym typeface="+mn-ea"/>
              </a:rPr>
              <a:t>和他同朝为官， 想争得楚王对他的宠爱，便心里忌妒屈原的贤能。 楚怀王派屈原制定国家的法令，屈原编写的草稿尚未定稿， 上官大夫看见了，就想要更改草稿，屈原不同意。 上官大夫就诋毁他说：“君王让屈原制定法令，大家没人不知道的，每出一道法令， 屈原就炫耀自己的功劳，说：‘除了我，没有人能制定法令了’。”楚王听了很生气，因而疏远了屈原。</a:t>
            </a:r>
          </a:p>
        </p:txBody>
      </p:sp>
      <p:pic>
        <p:nvPicPr>
          <p:cNvPr id="8194" name="图片 1" descr="2c7d2308f3d62601d21ec84ae692fc5_副本"/>
          <p:cNvPicPr>
            <a:picLocks noChangeAspect="1"/>
          </p:cNvPicPr>
          <p:nvPr/>
        </p:nvPicPr>
        <p:blipFill>
          <a:blip r:embed="rId4"/>
          <a:stretch>
            <a:fillRect/>
          </a:stretch>
        </p:blipFill>
        <p:spPr>
          <a:xfrm rot="14460000">
            <a:off x="10249344" y="-152595"/>
            <a:ext cx="1371259" cy="195483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53"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82FC80798DE4DF7FEF1CB23F52735800"/>
          <p:cNvPicPr>
            <a:picLocks noChangeAspect="1"/>
          </p:cNvPicPr>
          <p:nvPr/>
        </p:nvPicPr>
        <p:blipFill>
          <a:blip r:embed="rId2"/>
          <a:stretch>
            <a:fillRect/>
          </a:stretch>
        </p:blipFill>
        <p:spPr>
          <a:xfrm>
            <a:off x="7851054" y="1564243"/>
            <a:ext cx="3928470" cy="3928470"/>
          </a:xfrm>
          <a:prstGeom prst="rect">
            <a:avLst/>
          </a:prstGeom>
        </p:spPr>
      </p:pic>
      <p:pic>
        <p:nvPicPr>
          <p:cNvPr id="3"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nvSpPr>
        <p:spPr>
          <a:xfrm>
            <a:off x="591116" y="1423408"/>
            <a:ext cx="7103419" cy="5013039"/>
          </a:xfrm>
          <a:prstGeom prst="rect">
            <a:avLst/>
          </a:prstGeom>
          <a:noFill/>
          <a:ln w="9525">
            <a:noFill/>
          </a:ln>
        </p:spPr>
        <p:txBody>
          <a:bodyPr wrap="square">
            <a:spAutoFit/>
          </a:bodyPr>
          <a:lstStyle/>
          <a:p>
            <a:pPr indent="0">
              <a:lnSpc>
                <a:spcPct val="150000"/>
              </a:lnSpc>
            </a:pPr>
            <a:r>
              <a:rPr lang="en-US" altLang="zh-CN" sz="2400" b="1">
                <a:latin typeface="微软雅黑" panose="020B0503020204020204" pitchFamily="34" charset="-122"/>
                <a:ea typeface="微软雅黑" panose="020B0503020204020204" pitchFamily="34" charset="-122"/>
              </a:rPr>
              <a:t>3</a:t>
            </a:r>
            <a:r>
              <a:rPr lang="zh-CN" altLang="en-US" sz="2400" b="1">
                <a:latin typeface="微软雅黑" panose="020B0503020204020204" pitchFamily="34" charset="-122"/>
                <a:ea typeface="微软雅黑" panose="020B0503020204020204" pitchFamily="34" charset="-122"/>
              </a:rPr>
              <a:t>段（</a:t>
            </a:r>
            <a:r>
              <a:rPr lang="zh-CN" sz="2400" b="1">
                <a:latin typeface="微软雅黑" panose="020B0503020204020204" pitchFamily="34" charset="-122"/>
                <a:ea typeface="微软雅黑" panose="020B0503020204020204" pitchFamily="34" charset="-122"/>
                <a:sym typeface="+mn-ea"/>
              </a:rPr>
              <a:t>原文</a:t>
            </a:r>
            <a:r>
              <a:rPr lang="zh-CN" alt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屈平疾王听之不聪也，谗谄之蔽明也，邪曲之害公也，方正之不容也，故忧愁幽思而作《离骚》。“离骚”者，犹离忧也。夫天者，人之始也；父母者，人之本也。人穷则反本，故劳苦倦极，未尝不呼天也；疾痛惨怛，未尝不呼父母也。屈平正道直行，竭忠尽智，以事其君，谗人间之，可谓穷矣。信而见疑，忠而被谤，能无怨乎？屈平之作《离骚》，盖自怨生也。《国风》好色而不淫，《小雅》怨诽而不乱。</a:t>
            </a:r>
            <a:endParaRPr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nvSpPr>
        <p:spPr>
          <a:xfrm>
            <a:off x="0" y="1511540"/>
            <a:ext cx="12192000" cy="5078313"/>
          </a:xfrm>
          <a:prstGeom prst="rect">
            <a:avLst/>
          </a:prstGeom>
          <a:solidFill>
            <a:schemeClr val="accent4">
              <a:lumMod val="50000"/>
            </a:schemeClr>
          </a:solidFill>
          <a:ln w="9525">
            <a:noFill/>
          </a:ln>
        </p:spPr>
        <p:txBody>
          <a:bodyPr wrap="square">
            <a:spAutoFit/>
          </a:bodyPr>
          <a:lstStyle/>
          <a:p>
            <a:pPr indent="0">
              <a:lnSpc>
                <a:spcPct val="150000"/>
              </a:lnSpc>
            </a:pPr>
            <a:r>
              <a:rPr lang="zh-CN" altLang="zh-CN" sz="2400" b="1">
                <a:solidFill>
                  <a:schemeClr val="bg1"/>
                </a:solidFill>
                <a:latin typeface="微软雅黑" panose="020B0503020204020204" pitchFamily="34" charset="-122"/>
                <a:ea typeface="微软雅黑" panose="020B0503020204020204" pitchFamily="34" charset="-122"/>
                <a:sym typeface="+mn-ea"/>
              </a:rPr>
              <a:t>翻译</a:t>
            </a:r>
            <a:endParaRPr lang="zh-CN" altLang="zh-CN" sz="2400" b="1">
              <a:solidFill>
                <a:schemeClr val="bg1"/>
              </a:solidFill>
              <a:latin typeface="微软雅黑" panose="020B0503020204020204" pitchFamily="34" charset="-122"/>
              <a:ea typeface="微软雅黑" panose="020B0503020204020204" pitchFamily="34" charset="-122"/>
            </a:endParaRPr>
          </a:p>
          <a:p>
            <a:pPr indent="0">
              <a:lnSpc>
                <a:spcPct val="150000"/>
              </a:lnSpc>
            </a:pPr>
            <a:r>
              <a:rPr lang="zh-CN" sz="2400" b="1">
                <a:solidFill>
                  <a:schemeClr val="bg1"/>
                </a:solidFill>
                <a:latin typeface="微软雅黑" panose="020B0503020204020204" pitchFamily="34" charset="-122"/>
                <a:ea typeface="微软雅黑" panose="020B0503020204020204" pitchFamily="34" charset="-122"/>
              </a:rPr>
              <a:t>屈原痛心楚怀王听信谗言，不能分辨是非，谄媚国君的人遮蔽了楚怀王的明见，邪恶的小人危害公正无私的人</a:t>
            </a:r>
            <a:r>
              <a:rPr lang="zh-CN" sz="2400" b="1" smtClean="0">
                <a:solidFill>
                  <a:schemeClr val="bg1"/>
                </a:solidFill>
                <a:latin typeface="微软雅黑" panose="020B0503020204020204" pitchFamily="34" charset="-122"/>
                <a:ea typeface="微软雅黑" panose="020B0503020204020204" pitchFamily="34" charset="-122"/>
              </a:rPr>
              <a:t>，</a:t>
            </a:r>
            <a:r>
              <a:rPr lang="zh-CN" altLang="en-US" sz="2400" b="1">
                <a:solidFill>
                  <a:schemeClr val="bg1"/>
                </a:solidFill>
                <a:latin typeface="微软雅黑" panose="020B0503020204020204" pitchFamily="34" charset="-122"/>
              </a:rPr>
              <a:t>端方</a:t>
            </a:r>
            <a:r>
              <a:rPr lang="zh-CN" sz="2400" b="1" smtClean="0">
                <a:solidFill>
                  <a:schemeClr val="bg1"/>
                </a:solidFill>
                <a:latin typeface="微软雅黑" panose="020B0503020204020204" pitchFamily="34" charset="-122"/>
                <a:ea typeface="微软雅黑" panose="020B0503020204020204" pitchFamily="34" charset="-122"/>
              </a:rPr>
              <a:t>正直</a:t>
            </a:r>
            <a:r>
              <a:rPr lang="zh-CN" sz="2400" b="1">
                <a:solidFill>
                  <a:schemeClr val="bg1"/>
                </a:solidFill>
                <a:latin typeface="微软雅黑" panose="020B0503020204020204" pitchFamily="34" charset="-122"/>
                <a:ea typeface="微软雅黑" panose="020B0503020204020204" pitchFamily="34" charset="-122"/>
              </a:rPr>
              <a:t>的人不被昏君谗臣所容，所以忧愁深思，就创作了《离骚》。</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离骚</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就是遭遇忧愁的意思。上天，是人的原始；父母，是人的根本。人处境困难时，总是要追念上天和父母（希望给以援助），所以劳累疲倦时，没有不呼叫上天的；病痛和内心悲伤时，没有不呼叫父母的。屈原正大光明行为正直，竭尽忠心用尽智慧来侍奉他的国君，却被小人离间，可以说处境很困难。诚信而被怀疑，尽忠却被诽谤，能没有怨愤吗？屈原作《离骚》，是从怨愤引起的。《诗经》中的国风，描写爱情而不淫荡，小雅有怨刺之言，但不直切愤怒。</a:t>
            </a:r>
            <a:endParaRPr lang="zh-CN" altLang="en-US" sz="2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559435" y="2363968"/>
            <a:ext cx="11073130" cy="2797048"/>
          </a:xfrm>
          <a:prstGeom prst="rect">
            <a:avLst/>
          </a:prstGeom>
          <a:noFill/>
        </p:spPr>
        <p:txBody>
          <a:bodyPr wrap="square" rtlCol="0" anchor="t">
            <a:spAutoFit/>
          </a:bodyPr>
          <a:lstStyle/>
          <a:p>
            <a:pPr indent="0">
              <a:lnSpc>
                <a:spcPct val="150000"/>
              </a:lnSpc>
            </a:pPr>
            <a:r>
              <a:rPr lang="en-US" altLang="zh-CN" sz="2400" b="1">
                <a:latin typeface="微软雅黑" panose="020B0503020204020204" pitchFamily="34" charset="-122"/>
                <a:ea typeface="微软雅黑" panose="020B0503020204020204" pitchFamily="34" charset="-122"/>
                <a:sym typeface="+mn-ea"/>
              </a:rPr>
              <a:t>3</a:t>
            </a:r>
            <a:r>
              <a:rPr lang="zh-CN" altLang="en-US" sz="2400" b="1">
                <a:latin typeface="微软雅黑" panose="020B0503020204020204" pitchFamily="34" charset="-122"/>
                <a:ea typeface="微软雅黑" panose="020B0503020204020204" pitchFamily="34" charset="-122"/>
                <a:sym typeface="+mn-ea"/>
              </a:rPr>
              <a:t>段（</a:t>
            </a:r>
            <a:r>
              <a:rPr lang="zh-CN" sz="2400" b="1">
                <a:latin typeface="微软雅黑" panose="020B0503020204020204" pitchFamily="34" charset="-122"/>
                <a:ea typeface="微软雅黑" panose="020B0503020204020204" pitchFamily="34" charset="-122"/>
                <a:sym typeface="+mn-ea"/>
              </a:rPr>
              <a:t>原文</a:t>
            </a:r>
            <a:r>
              <a:rPr lang="zh-CN" altLang="en-US" sz="2400" b="1">
                <a:latin typeface="微软雅黑" panose="020B0503020204020204" pitchFamily="34" charset="-122"/>
                <a:ea typeface="微软雅黑" panose="020B0503020204020204" pitchFamily="34" charset="-122"/>
                <a:sym typeface="+mn-ea"/>
              </a:rPr>
              <a:t>）</a:t>
            </a:r>
            <a:r>
              <a:rPr lang="zh-CN" sz="2400" b="1">
                <a:latin typeface="微软雅黑" panose="020B0503020204020204" pitchFamily="34" charset="-122"/>
                <a:ea typeface="微软雅黑" panose="020B0503020204020204" pitchFamily="34" charset="-122"/>
                <a:sym typeface="+mn-ea"/>
              </a:rPr>
              <a:t>：若《离骚》者，可谓兼之矣。上称帝喾，下道齐桓，中述汤、武，以刺世事。明道德之广崇，治乱之条贯，靡不毕见。其文约，其辞微，其志洁，其行廉。其称文小而其指极大，举类迩而见义远。其志洁，故其称物芳；其行廉，故死而不容。自疏濯淖污泥之中，蝉蜕于浊秽，以浮游尘埃之外，不获世之滋垢，皭然泥而不滓者也。推此志也，虽与日月争光可也。</a:t>
            </a:r>
            <a:endParaRPr lang="zh-CN" altLang="en-US" sz="2400" b="1">
              <a:latin typeface="微软雅黑" panose="020B0503020204020204" pitchFamily="34" charset="-122"/>
              <a:ea typeface="微软雅黑" panose="020B0503020204020204" pitchFamily="34" charset="-122"/>
            </a:endParaRPr>
          </a:p>
        </p:txBody>
      </p:sp>
      <p:pic>
        <p:nvPicPr>
          <p:cNvPr id="8194" name="图片 1" descr="2c7d2308f3d62601d21ec84ae692fc5_副本"/>
          <p:cNvPicPr>
            <a:picLocks noChangeAspect="1"/>
          </p:cNvPicPr>
          <p:nvPr/>
        </p:nvPicPr>
        <p:blipFill>
          <a:blip r:embed="rId3"/>
          <a:stretch>
            <a:fillRect/>
          </a:stretch>
        </p:blipFill>
        <p:spPr>
          <a:xfrm rot="14460000">
            <a:off x="10339070" y="-248602"/>
            <a:ext cx="1514475" cy="2159000"/>
          </a:xfrm>
          <a:prstGeom prst="rect">
            <a:avLst/>
          </a:prstGeom>
          <a:noFill/>
          <a:ln w="9525">
            <a:noFill/>
          </a:ln>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6" name="文本框 5"/>
          <p:cNvSpPr txBox="1"/>
          <p:nvPr/>
        </p:nvSpPr>
        <p:spPr>
          <a:xfrm>
            <a:off x="0" y="1617104"/>
            <a:ext cx="12192000" cy="5078313"/>
          </a:xfrm>
          <a:prstGeom prst="rect">
            <a:avLst/>
          </a:prstGeom>
          <a:solidFill>
            <a:schemeClr val="accent4">
              <a:lumMod val="50000"/>
            </a:schemeClr>
          </a:solidFill>
        </p:spPr>
        <p:txBody>
          <a:bodyPr wrap="square" rtlCol="0" anchor="t">
            <a:spAutoFit/>
          </a:bodyPr>
          <a:lstStyle/>
          <a:p>
            <a:pPr indent="0">
              <a:lnSpc>
                <a:spcPct val="150000"/>
              </a:lnSpc>
            </a:pPr>
            <a:r>
              <a:rPr lang="zh-CN" altLang="zh-CN" sz="2400" b="1">
                <a:solidFill>
                  <a:schemeClr val="bg1"/>
                </a:solidFill>
                <a:latin typeface="微软雅黑" panose="020B0503020204020204" pitchFamily="34" charset="-122"/>
                <a:ea typeface="微软雅黑" panose="020B0503020204020204" pitchFamily="34" charset="-122"/>
                <a:sym typeface="+mn-ea"/>
              </a:rPr>
              <a:t>翻译</a:t>
            </a:r>
            <a:endParaRPr lang="zh-CN" altLang="zh-CN" sz="2400" b="1">
              <a:solidFill>
                <a:schemeClr val="bg1"/>
              </a:solidFill>
              <a:latin typeface="微软雅黑" panose="020B0503020204020204" pitchFamily="34" charset="-122"/>
              <a:ea typeface="微软雅黑" panose="020B0503020204020204" pitchFamily="34" charset="-122"/>
            </a:endParaRPr>
          </a:p>
          <a:p>
            <a:pPr indent="0">
              <a:lnSpc>
                <a:spcPct val="150000"/>
              </a:lnSpc>
            </a:pPr>
            <a:r>
              <a:rPr lang="zh-CN" sz="2400" b="1">
                <a:solidFill>
                  <a:schemeClr val="bg1"/>
                </a:solidFill>
                <a:latin typeface="微软雅黑" panose="020B0503020204020204" pitchFamily="34" charset="-122"/>
                <a:ea typeface="微软雅黑" panose="020B0503020204020204" pitchFamily="34" charset="-122"/>
                <a:sym typeface="+mn-ea"/>
              </a:rPr>
              <a:t>屈原的《离骚》诗，则两者之美兼而有之。（他）远古提到帝喾，近古提到齐桓公，中古提道商汤、周武王，利用古代帝王这些事用来讽刺当世社会。阐明道德的广大崇高，治乱的条理，没有不全表现出来的。他的文章简约，语言含蓄，他的志趣高洁，行为正直。就其文字来看，不过是寻常事情，但是它的旨趣是极大的，列举的虽是肯前事物，但是表达意思很深远。他的志趣高洁，所以作品中多用美人芳草作比喻；他的行为正直，所以至死不容于世。他自动地远离污泥浊水，象蝉脱壳那样摆脱污秽环境，以便超脱世俗之外，不沾染尘世的污垢，出于污泥而不染，依旧保持高洁的品德，推究这种志行，即使同日月争光都可以。</a:t>
            </a:r>
            <a:endParaRPr lang="zh-CN" altLang="en-US" sz="2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489167" y="2402223"/>
            <a:ext cx="6037580"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Arial" panose="020B0604020202020204" pitchFamily="34" charset="0"/>
              </a:rPr>
              <a:t>4</a:t>
            </a:r>
            <a:r>
              <a:rPr lang="zh-CN" altLang="zh-CN" sz="2400" b="1">
                <a:latin typeface="微软雅黑" panose="020B0503020204020204" pitchFamily="34" charset="-122"/>
                <a:ea typeface="微软雅黑" panose="020B0503020204020204" pitchFamily="34" charset="-122"/>
                <a:cs typeface="+mn-cs"/>
                <a:sym typeface="Arial" panose="020B0604020202020204" pitchFamily="34" charset="0"/>
              </a:rPr>
              <a:t>段（原文） ：</a:t>
            </a:r>
            <a:r>
              <a:rPr lang="zh-CN" altLang="en-US" sz="2400" b="1">
                <a:latin typeface="微软雅黑" panose="020B0503020204020204" pitchFamily="34" charset="-122"/>
                <a:ea typeface="微软雅黑" panose="020B0503020204020204" pitchFamily="34" charset="-122"/>
                <a:cs typeface="+mn-cs"/>
                <a:sym typeface="+mn-ea"/>
              </a:rPr>
              <a:t>屈平既绌</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其后秦欲伐齐</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齐与楚从亲。惠王患之</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乃令张仪详去秦 </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厚币委质事楚</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曰： “秦甚憎齐</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齐与楚从亲</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楚诚能绝齐</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秦愿献商於之地六百里。”楚怀王贪而信张仪</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遂绝齐</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使使如秦受地。张仪诈之曰：“仪与王约六里，不闻六百里。”</a:t>
            </a:r>
          </a:p>
        </p:txBody>
      </p:sp>
      <p:pic>
        <p:nvPicPr>
          <p:cNvPr id="6" name="图片 5"/>
          <p:cNvPicPr>
            <a:picLocks noChangeAspect="1"/>
          </p:cNvPicPr>
          <p:nvPr/>
        </p:nvPicPr>
        <p:blipFill>
          <a:blip r:embed="rId4"/>
          <a:stretch>
            <a:fillRect/>
          </a:stretch>
        </p:blipFill>
        <p:spPr>
          <a:xfrm>
            <a:off x="6935470" y="1851660"/>
            <a:ext cx="4671695" cy="3361055"/>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3315" name="文本框 13314"/>
          <p:cNvSpPr txBox="1"/>
          <p:nvPr/>
        </p:nvSpPr>
        <p:spPr>
          <a:xfrm>
            <a:off x="0" y="2270125"/>
            <a:ext cx="12192000" cy="2862322"/>
          </a:xfrm>
          <a:prstGeom prst="rect">
            <a:avLst/>
          </a:prstGeom>
          <a:solidFill>
            <a:schemeClr val="accent4">
              <a:lumMod val="50000"/>
            </a:schemeClr>
          </a:solidFill>
          <a:ln w="9525">
            <a:noFill/>
          </a:ln>
        </p:spPr>
        <p:txBody>
          <a:bodyPr wrap="square">
            <a:spAutoFit/>
          </a:bodyPr>
          <a:lstStyle/>
          <a:p>
            <a:pPr fontAlgn="auto">
              <a:lnSpc>
                <a:spcPct val="150000"/>
              </a:lnSpc>
              <a:spcBef>
                <a:spcPct val="0"/>
              </a:spcBef>
            </a:pPr>
            <a:r>
              <a:rPr lang="zh-CN" altLang="en-US" sz="2400" b="1">
                <a:solidFill>
                  <a:schemeClr val="bg1"/>
                </a:solidFill>
                <a:latin typeface="微软雅黑" panose="020B0503020204020204" pitchFamily="34" charset="-122"/>
                <a:ea typeface="微软雅黑" panose="020B0503020204020204" pitchFamily="34" charset="-122"/>
                <a:sym typeface="+mn-ea"/>
              </a:rPr>
              <a:t>翻译：屈原已</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被</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免官</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后来秦国想进攻齐国</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齐国与楚国联合。秦惠王很担心</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便派张仪假装离开秦国</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拿着丰厚礼物献给楚国作为见面礼</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表示愿意侍奉楚王</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说：“秦国很憎恨齐国</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齐国却同楚国联合</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楚国果真能同齐国绝交</a:t>
            </a:r>
            <a:r>
              <a:rPr lang="en-US" altLang="zh-CN" sz="2400" b="1">
                <a:solidFill>
                  <a:schemeClr val="bg1"/>
                </a:solidFill>
                <a:latin typeface="微软雅黑" panose="020B0503020204020204" pitchFamily="34" charset="-122"/>
                <a:ea typeface="微软雅黑" panose="020B0503020204020204" pitchFamily="34" charset="-122"/>
                <a:sym typeface="+mn-ea"/>
              </a:rPr>
              <a:t>, </a:t>
            </a:r>
            <a:r>
              <a:rPr lang="zh-CN" altLang="en-US" sz="2400" b="1">
                <a:solidFill>
                  <a:schemeClr val="bg1"/>
                </a:solidFill>
                <a:latin typeface="微软雅黑" panose="020B0503020204020204" pitchFamily="34" charset="-122"/>
                <a:ea typeface="微软雅黑" panose="020B0503020204020204" pitchFamily="34" charset="-122"/>
                <a:sym typeface="+mn-ea"/>
              </a:rPr>
              <a:t>秦国愿意献上商於一带六百里地方。”  楚怀王贪心就相信了张仪的话</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于是同齐国绝交</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派使者到秦国接受土地。张仪欺骗楚使说：“我同楚王约定是六里地方</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没说给六百里。”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 calcmode="lin" valueType="num">
                                      <p:cBhvr>
                                        <p:cTn id="9" dur="500" fill="hold"/>
                                        <p:tgtEl>
                                          <p:spTgt spid="13315"/>
                                        </p:tgtEl>
                                        <p:attrNameLst>
                                          <p:attrName>style.rotation</p:attrName>
                                        </p:attrNameLst>
                                      </p:cBhvr>
                                      <p:tavLst>
                                        <p:tav tm="0">
                                          <p:val>
                                            <p:fltVal val="360"/>
                                          </p:val>
                                        </p:tav>
                                        <p:tav tm="100000">
                                          <p:val>
                                            <p:fltVal val="0"/>
                                          </p:val>
                                        </p:tav>
                                      </p:tavLst>
                                    </p:anim>
                                    <p:animEffect transition="in" filter="fade">
                                      <p:cBhvr>
                                        <p:cTn id="10"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1" name="Title 6"/>
          <p:cNvSpPr txBox="1"/>
          <p:nvPr>
            <p:custDataLst>
              <p:tags r:id="rId1"/>
            </p:custDataLst>
          </p:nvPr>
        </p:nvSpPr>
        <p:spPr>
          <a:xfrm>
            <a:off x="665480" y="241681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Arial" panose="020B0604020202020204" pitchFamily="34" charset="0"/>
              </a:rPr>
              <a:t>4</a:t>
            </a:r>
            <a:r>
              <a:rPr lang="zh-CN" altLang="zh-CN" sz="2400" b="1">
                <a:latin typeface="微软雅黑" panose="020B0503020204020204" pitchFamily="34" charset="-122"/>
                <a:ea typeface="微软雅黑" panose="020B0503020204020204" pitchFamily="34" charset="-122"/>
                <a:cs typeface="+mn-cs"/>
                <a:sym typeface="Arial" panose="020B0604020202020204" pitchFamily="34" charset="0"/>
              </a:rPr>
              <a:t>段原文</a:t>
            </a:r>
            <a:r>
              <a:rPr altLang="zh-CN" sz="2400" b="1">
                <a:latin typeface="微软雅黑" panose="020B0503020204020204" pitchFamily="34" charset="-122"/>
                <a:ea typeface="微软雅黑" panose="020B0503020204020204" pitchFamily="34" charset="-122"/>
                <a:cs typeface="+mn-cs"/>
                <a:sym typeface="Arial" panose="020B0604020202020204" pitchFamily="34" charset="0"/>
              </a:rPr>
              <a:t>:</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楚使怒去，归告怀王。怀王怒，大兴师伐秦。秦发兵击之，大破楚师于丹、淅，斩首八万，虏楚将屈匄，遂取楚之汉中地。怀王乃悉发国中兵，以深入击秦，战于蓝田。魏闻之，袭楚至邓。楚兵惧，自秦归。而齐竟怒不救楚，楚大困。</a:t>
            </a:r>
          </a:p>
        </p:txBody>
      </p:sp>
      <p:pic>
        <p:nvPicPr>
          <p:cNvPr id="8200" name="图片 7" descr="7"/>
          <p:cNvPicPr>
            <a:picLocks noChangeAspect="1"/>
          </p:cNvPicPr>
          <p:nvPr/>
        </p:nvPicPr>
        <p:blipFill>
          <a:blip r:embed="rId4"/>
          <a:stretch>
            <a:fillRect/>
          </a:stretch>
        </p:blipFill>
        <p:spPr>
          <a:xfrm>
            <a:off x="566738" y="4826318"/>
            <a:ext cx="1346200" cy="1852612"/>
          </a:xfrm>
          <a:prstGeom prst="rect">
            <a:avLst/>
          </a:prstGeom>
          <a:noFill/>
          <a:ln w="9525">
            <a:noFill/>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3315" name="文本框 13314"/>
          <p:cNvSpPr txBox="1"/>
          <p:nvPr/>
        </p:nvSpPr>
        <p:spPr>
          <a:xfrm>
            <a:off x="0" y="2298923"/>
            <a:ext cx="12192000" cy="2862322"/>
          </a:xfrm>
          <a:prstGeom prst="rect">
            <a:avLst/>
          </a:prstGeom>
          <a:solidFill>
            <a:schemeClr val="accent4">
              <a:lumMod val="50000"/>
            </a:schemeClr>
          </a:solidFill>
          <a:ln w="9525">
            <a:noFill/>
          </a:ln>
        </p:spPr>
        <p:txBody>
          <a:bodyPr wrap="square">
            <a:spAutoFit/>
          </a:bodyPr>
          <a:lstStyle/>
          <a:p>
            <a:pPr>
              <a:lnSpc>
                <a:spcPct val="150000"/>
              </a:lnSpc>
            </a:pPr>
            <a:r>
              <a:rPr lang="zh-CN" altLang="zh-CN" sz="2400" b="1">
                <a:solidFill>
                  <a:schemeClr val="bg1"/>
                </a:solidFill>
                <a:latin typeface="微软雅黑" panose="020B0503020204020204" pitchFamily="34" charset="-122"/>
                <a:sym typeface="+mn-ea"/>
              </a:rPr>
              <a:t>翻译</a:t>
            </a:r>
            <a:endParaRPr lang="zh-CN" altLang="zh-CN" sz="2400" b="1">
              <a:solidFill>
                <a:schemeClr val="bg1"/>
              </a:solidFill>
              <a:latin typeface="微软雅黑" panose="020B0503020204020204" pitchFamily="34" charset="-122"/>
            </a:endParaRPr>
          </a:p>
          <a:p>
            <a:pPr fontAlgn="auto">
              <a:lnSpc>
                <a:spcPct val="150000"/>
              </a:lnSpc>
              <a:spcBef>
                <a:spcPct val="0"/>
              </a:spcBef>
            </a:pPr>
            <a:r>
              <a:rPr lang="zh-CN" altLang="en-US" sz="2400" b="1" smtClean="0">
                <a:solidFill>
                  <a:schemeClr val="bg1"/>
                </a:solidFill>
                <a:latin typeface="微软雅黑" panose="020B0503020204020204" pitchFamily="34" charset="-122"/>
                <a:ea typeface="微软雅黑" panose="020B0503020204020204" pitchFamily="34" charset="-122"/>
                <a:sym typeface="+mn-ea"/>
              </a:rPr>
              <a:t>楚</a:t>
            </a:r>
            <a:r>
              <a:rPr lang="zh-CN" altLang="en-US" sz="2400" b="1">
                <a:solidFill>
                  <a:schemeClr val="bg1"/>
                </a:solidFill>
                <a:latin typeface="微软雅黑" panose="020B0503020204020204" pitchFamily="34" charset="-122"/>
                <a:ea typeface="微软雅黑" panose="020B0503020204020204" pitchFamily="34" charset="-122"/>
                <a:sym typeface="+mn-ea"/>
              </a:rPr>
              <a:t>使生气离去</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回报楚怀王。怀王发怒，便大规模调动军队攻秦。秦派兵迎击楚军</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在丹水和淅水一带把楚军打得大败</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杀死八万人</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俘虏楚将屈匄</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便夺取楚国汉中地区。 怀王于是全面调动国家军队</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深入秦境进攻秦军</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在蓝田开战。魏国听说这消息</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偷袭楚国</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一直攻打到邓地，楚军害怕了，从秦撤回。但是齐国始终怨恨楚国绝交不救楚国</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楚国处境十分困难。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1000" fill="hold"/>
                                        <p:tgtEl>
                                          <p:spTgt spid="13315"/>
                                        </p:tgtEl>
                                        <p:attrNameLst>
                                          <p:attrName>ppt_w</p:attrName>
                                        </p:attrNameLst>
                                      </p:cBhvr>
                                      <p:tavLst>
                                        <p:tav tm="0">
                                          <p:val>
                                            <p:fltVal val="0"/>
                                          </p:val>
                                        </p:tav>
                                        <p:tav tm="100000">
                                          <p:val>
                                            <p:strVal val="#ppt_w"/>
                                          </p:val>
                                        </p:tav>
                                      </p:tavLst>
                                    </p:anim>
                                    <p:anim calcmode="lin" valueType="num">
                                      <p:cBhvr>
                                        <p:cTn id="8" dur="1000" fill="hold"/>
                                        <p:tgtEl>
                                          <p:spTgt spid="13315"/>
                                        </p:tgtEl>
                                        <p:attrNameLst>
                                          <p:attrName>ppt_h</p:attrName>
                                        </p:attrNameLst>
                                      </p:cBhvr>
                                      <p:tavLst>
                                        <p:tav tm="0">
                                          <p:val>
                                            <p:fltVal val="0"/>
                                          </p:val>
                                        </p:tav>
                                        <p:tav tm="100000">
                                          <p:val>
                                            <p:strVal val="#ppt_h"/>
                                          </p:val>
                                        </p:tav>
                                      </p:tavLst>
                                    </p:anim>
                                    <p:anim calcmode="lin" valueType="num">
                                      <p:cBhvr>
                                        <p:cTn id="9" dur="1000" fill="hold"/>
                                        <p:tgtEl>
                                          <p:spTgt spid="13315"/>
                                        </p:tgtEl>
                                        <p:attrNameLst>
                                          <p:attrName>style.rotation</p:attrName>
                                        </p:attrNameLst>
                                      </p:cBhvr>
                                      <p:tavLst>
                                        <p:tav tm="0">
                                          <p:val>
                                            <p:fltVal val="90"/>
                                          </p:val>
                                        </p:tav>
                                        <p:tav tm="100000">
                                          <p:val>
                                            <p:fltVal val="0"/>
                                          </p:val>
                                        </p:tav>
                                      </p:tavLst>
                                    </p:anim>
                                    <p:animEffect transition="in" filter="fade">
                                      <p:cBhvr>
                                        <p:cTn id="10" dur="10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1" name="Title 6"/>
          <p:cNvSpPr txBox="1"/>
          <p:nvPr>
            <p:custDataLst>
              <p:tags r:id="rId1"/>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mn-ea"/>
              </a:rPr>
              <a:t>5</a:t>
            </a:r>
            <a:r>
              <a:rPr lang="zh-CN" altLang="zh-CN" sz="2400" b="1">
                <a:latin typeface="微软雅黑" panose="020B0503020204020204" pitchFamily="34" charset="-122"/>
                <a:ea typeface="微软雅黑" panose="020B0503020204020204" pitchFamily="34" charset="-122"/>
                <a:cs typeface="+mn-cs"/>
                <a:sym typeface="+mn-ea"/>
              </a:rPr>
              <a:t>段（原文）：</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明年</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秦割汉中地与楚以和。楚王曰：“不愿得地</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愿得张仪而甘心焉。”张仪闻</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乃曰：“以一仪而当汉中地</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臣请往如楚。”如楚</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又因厚币用事者臣靳尚</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而设诡辩于怀王之宠姬郑袖。</a:t>
            </a:r>
            <a:endParaRPr lang="zh-CN" altLang="en-US" sz="2400" b="1">
              <a:latin typeface="微软雅黑" panose="020B0503020204020204" pitchFamily="34" charset="-122"/>
              <a:ea typeface="微软雅黑" panose="020B0503020204020204" pitchFamily="34" charset="-122"/>
              <a:cs typeface="+mn-cs"/>
            </a:endParaRPr>
          </a:p>
          <a:p>
            <a:pPr fontAlgn="auto">
              <a:lnSpc>
                <a:spcPct val="150000"/>
              </a:lnSpc>
              <a:spcBef>
                <a:spcPct val="0"/>
              </a:spcBef>
            </a:pPr>
            <a:endParaRPr lang="zh-CN" altLang="en-US" sz="2400" b="1">
              <a:latin typeface="微软雅黑" panose="020B0503020204020204" pitchFamily="34" charset="-122"/>
              <a:ea typeface="微软雅黑" panose="020B0503020204020204" pitchFamily="34" charset="-122"/>
              <a:cs typeface="+mn-cs"/>
              <a:sym typeface="+mn-ea"/>
            </a:endParaRPr>
          </a:p>
        </p:txBody>
      </p:sp>
      <p:sp>
        <p:nvSpPr>
          <p:cNvPr id="13315" name="文本框 13314"/>
          <p:cNvSpPr txBox="1"/>
          <p:nvPr/>
        </p:nvSpPr>
        <p:spPr>
          <a:xfrm>
            <a:off x="3573780" y="3262610"/>
            <a:ext cx="8618220" cy="3416320"/>
          </a:xfrm>
          <a:prstGeom prst="rect">
            <a:avLst/>
          </a:prstGeom>
          <a:solidFill>
            <a:schemeClr val="accent4">
              <a:lumMod val="50000"/>
            </a:schemeClr>
          </a:solidFill>
          <a:ln w="9525">
            <a:noFill/>
          </a:ln>
        </p:spPr>
        <p:txBody>
          <a:bodyPr wrap="square">
            <a:spAutoFit/>
          </a:bodyPr>
          <a:lstStyle/>
          <a:p>
            <a:pPr>
              <a:lnSpc>
                <a:spcPct val="150000"/>
              </a:lnSpc>
            </a:pPr>
            <a:r>
              <a:rPr lang="zh-CN" altLang="zh-CN" sz="2400" b="1">
                <a:solidFill>
                  <a:schemeClr val="bg1"/>
                </a:solidFill>
                <a:latin typeface="微软雅黑" panose="020B0503020204020204" pitchFamily="34" charset="-122"/>
                <a:sym typeface="+mn-ea"/>
              </a:rPr>
              <a:t>翻译</a:t>
            </a:r>
            <a:endParaRPr lang="zh-CN" altLang="zh-CN" sz="2400" b="1">
              <a:solidFill>
                <a:schemeClr val="bg1"/>
              </a:solidFill>
              <a:latin typeface="微软雅黑" panose="020B0503020204020204" pitchFamily="34" charset="-122"/>
            </a:endParaRPr>
          </a:p>
          <a:p>
            <a:pPr fontAlgn="auto">
              <a:lnSpc>
                <a:spcPct val="150000"/>
              </a:lnSpc>
              <a:spcBef>
                <a:spcPct val="0"/>
              </a:spcBef>
            </a:pPr>
            <a:r>
              <a:rPr lang="zh-CN" altLang="en-US" sz="2400" b="1" smtClean="0">
                <a:solidFill>
                  <a:schemeClr val="bg1"/>
                </a:solidFill>
                <a:latin typeface="微软雅黑" panose="020B0503020204020204" pitchFamily="34" charset="-122"/>
                <a:ea typeface="微软雅黑" panose="020B0503020204020204" pitchFamily="34" charset="-122"/>
                <a:sym typeface="+mn-ea"/>
              </a:rPr>
              <a:t>第二年</a:t>
            </a:r>
            <a:r>
              <a:rPr lang="zh-CN" altLang="en-US" sz="2400" b="1">
                <a:solidFill>
                  <a:schemeClr val="bg1"/>
                </a:solidFill>
                <a:latin typeface="微软雅黑" panose="020B0503020204020204" pitchFamily="34" charset="-122"/>
                <a:ea typeface="微软雅黑" panose="020B0503020204020204" pitchFamily="34" charset="-122"/>
                <a:sym typeface="+mn-ea"/>
              </a:rPr>
              <a:t>，秦国割还汉中土地来同楚国讲和。楚王说</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不愿得到土地，希望得到张仪就心甘情愿了。”张仪听说了，就说</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用一个张仪可抵汉中土地，臣请求前往到楚国。” 到楚国后，张仪又用丰厚的礼物贿赂楚国当权的大臣靳尚， 让他在怀王宠妃郑袖面前编造假话。</a:t>
            </a:r>
          </a:p>
        </p:txBody>
      </p:sp>
      <p:pic>
        <p:nvPicPr>
          <p:cNvPr id="8200" name="图片 7" descr="7"/>
          <p:cNvPicPr>
            <a:picLocks noChangeAspect="1"/>
          </p:cNvPicPr>
          <p:nvPr/>
        </p:nvPicPr>
        <p:blipFill>
          <a:blip r:embed="rId4"/>
          <a:stretch>
            <a:fillRect/>
          </a:stretch>
        </p:blipFill>
        <p:spPr>
          <a:xfrm>
            <a:off x="566737" y="3876453"/>
            <a:ext cx="2036419" cy="280247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046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新课导入</a:t>
            </a:r>
          </a:p>
        </p:txBody>
      </p:sp>
      <p:sp>
        <p:nvSpPr>
          <p:cNvPr id="10" name="矩形 9"/>
          <p:cNvSpPr/>
          <p:nvPr/>
        </p:nvSpPr>
        <p:spPr>
          <a:xfrm>
            <a:off x="591957" y="2171726"/>
            <a:ext cx="10581452" cy="3688134"/>
          </a:xfrm>
          <a:prstGeom prst="rect">
            <a:avLst/>
          </a:prstGeom>
          <a:solidFill>
            <a:srgbClr val="9B1E2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cxnSp>
        <p:nvCxnSpPr>
          <p:cNvPr id="16" name="直接连接符 15"/>
          <p:cNvCxnSpPr/>
          <p:nvPr/>
        </p:nvCxnSpPr>
        <p:spPr>
          <a:xfrm>
            <a:off x="1229435" y="3991337"/>
            <a:ext cx="492496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434320" y="2350353"/>
            <a:ext cx="2125723" cy="441960"/>
          </a:xfrm>
          <a:prstGeom prst="rect">
            <a:avLst/>
          </a:prstGeom>
        </p:spPr>
        <p:txBody>
          <a:bodyPr wrap="square">
            <a:spAutoFit/>
          </a:bodyPr>
          <a:lstStyle/>
          <a:p>
            <a:pPr algn="just">
              <a:lnSpc>
                <a:spcPct val="120000"/>
              </a:lnSpc>
            </a:pPr>
            <a:endParaRPr lang="zh-CN" altLang="en-US" sz="1895">
              <a:solidFill>
                <a:schemeClr val="bg1"/>
              </a:solidFill>
              <a:latin typeface="迷你简菱心" panose="02010609000101010101" pitchFamily="49" charset="-122"/>
              <a:ea typeface="迷你简菱心" panose="02010609000101010101" pitchFamily="49" charset="-122"/>
            </a:endParaRPr>
          </a:p>
        </p:txBody>
      </p:sp>
      <p:sp>
        <p:nvSpPr>
          <p:cNvPr id="25" name="矩形 24"/>
          <p:cNvSpPr/>
          <p:nvPr/>
        </p:nvSpPr>
        <p:spPr>
          <a:xfrm>
            <a:off x="1434320" y="4641459"/>
            <a:ext cx="2125723" cy="441960"/>
          </a:xfrm>
          <a:prstGeom prst="rect">
            <a:avLst/>
          </a:prstGeom>
        </p:spPr>
        <p:txBody>
          <a:bodyPr wrap="square">
            <a:spAutoFit/>
          </a:bodyPr>
          <a:lstStyle/>
          <a:p>
            <a:pPr algn="just">
              <a:lnSpc>
                <a:spcPct val="120000"/>
              </a:lnSpc>
            </a:pPr>
            <a:endParaRPr lang="zh-CN" altLang="en-US" sz="1895">
              <a:solidFill>
                <a:schemeClr val="bg1"/>
              </a:solidFill>
              <a:latin typeface="迷你简菱心" panose="02010609000101010101" pitchFamily="49" charset="-122"/>
              <a:ea typeface="迷你简菱心" panose="02010609000101010101" pitchFamily="49" charset="-122"/>
            </a:endParaRPr>
          </a:p>
        </p:txBody>
      </p:sp>
      <p:sp>
        <p:nvSpPr>
          <p:cNvPr id="15" name="文本框 14"/>
          <p:cNvSpPr txBox="1"/>
          <p:nvPr/>
        </p:nvSpPr>
        <p:spPr>
          <a:xfrm>
            <a:off x="863214" y="1329565"/>
            <a:ext cx="5588000" cy="500380"/>
          </a:xfrm>
          <a:prstGeom prst="rect">
            <a:avLst/>
          </a:prstGeom>
          <a:noFill/>
        </p:spPr>
        <p:txBody>
          <a:bodyPr wrap="none" rtlCol="0">
            <a:spAutoFit/>
            <a:scene3d>
              <a:camera prst="orthographicFront"/>
              <a:lightRig rig="threePt" dir="t"/>
            </a:scene3d>
            <a:sp3d contourW="12700"/>
          </a:bodyPr>
          <a:lstStyle>
            <a:defPPr>
              <a:defRPr lang="zh-CN"/>
            </a:defPPr>
            <a:lvl1pPr>
              <a:defRPr sz="2800">
                <a:solidFill>
                  <a:srgbClr val="9B1E23"/>
                </a:solidFill>
                <a:latin typeface="微软雅黑" panose="020B0503020204020204" pitchFamily="34" charset="-122"/>
                <a:ea typeface="微软雅黑" panose="020B0503020204020204" pitchFamily="34" charset="-122"/>
              </a:defRPr>
            </a:lvl1pPr>
          </a:lstStyle>
          <a:p>
            <a:pPr marL="0" indent="0" algn="l">
              <a:lnSpc>
                <a:spcPct val="100000"/>
              </a:lnSpc>
              <a:spcBef>
                <a:spcPct val="0"/>
              </a:spcBef>
              <a:spcAft>
                <a:spcPct val="0"/>
              </a:spcAft>
              <a:buSzTx/>
            </a:pPr>
            <a:r>
              <a:rPr lang="zh-CN" sz="2655" b="1"/>
              <a:t>路漫漫其修远兮，吾将上下而求索！</a:t>
            </a:r>
          </a:p>
        </p:txBody>
      </p:sp>
      <p:sp>
        <p:nvSpPr>
          <p:cNvPr id="20" name="文本框 19"/>
          <p:cNvSpPr txBox="1"/>
          <p:nvPr/>
        </p:nvSpPr>
        <p:spPr>
          <a:xfrm>
            <a:off x="1163387" y="4258310"/>
            <a:ext cx="4651451" cy="1073785"/>
          </a:xfrm>
          <a:prstGeom prst="rect">
            <a:avLst/>
          </a:prstGeom>
        </p:spPr>
        <p:txBody>
          <a:bodyPr wrap="square">
            <a:spAutoFit/>
          </a:bodyPr>
          <a:lstStyle>
            <a:defPPr>
              <a:defRPr lang="zh-CN"/>
            </a:defPPr>
            <a:lvl1pPr>
              <a:lnSpc>
                <a:spcPct val="120000"/>
              </a:lnSpc>
              <a:spcBef>
                <a:spcPct val="20000"/>
              </a:spcBef>
              <a:defRPr sz="2000" b="1">
                <a:solidFill>
                  <a:schemeClr val="bg1"/>
                </a:solidFill>
                <a:latin typeface="微软雅黑" panose="020B0503020204020204" pitchFamily="34" charset="-122"/>
                <a:ea typeface="微软雅黑" panose="020B0503020204020204" pitchFamily="34" charset="-122"/>
              </a:defRPr>
            </a:lvl1pPr>
          </a:lstStyle>
          <a:p>
            <a:pPr marL="0" indent="0" algn="l">
              <a:lnSpc>
                <a:spcPct val="120000"/>
              </a:lnSpc>
              <a:spcBef>
                <a:spcPts val="100"/>
              </a:spcBef>
              <a:spcAft>
                <a:spcPct val="0"/>
              </a:spcAft>
              <a:buSzTx/>
            </a:pPr>
            <a:r>
              <a:rPr lang="zh-CN" sz="2655"/>
              <a:t>何处招魂，香草还生三户地；当年呵壁，湘流应识九歌心。</a:t>
            </a:r>
          </a:p>
        </p:txBody>
      </p:sp>
      <p:sp>
        <p:nvSpPr>
          <p:cNvPr id="21" name="文本框 20"/>
          <p:cNvSpPr txBox="1"/>
          <p:nvPr/>
        </p:nvSpPr>
        <p:spPr>
          <a:xfrm>
            <a:off x="1229435" y="2739472"/>
            <a:ext cx="4940620" cy="541110"/>
          </a:xfrm>
          <a:prstGeom prst="rect">
            <a:avLst/>
          </a:prstGeom>
        </p:spPr>
        <p:txBody>
          <a:bodyPr wrap="square">
            <a:spAutoFit/>
          </a:bodyPr>
          <a:lstStyle>
            <a:defPPr>
              <a:defRPr lang="zh-CN"/>
            </a:defPPr>
            <a:lvl1pPr>
              <a:lnSpc>
                <a:spcPct val="120000"/>
              </a:lnSpc>
              <a:spcBef>
                <a:spcPct val="20000"/>
              </a:spcBef>
              <a:defRPr sz="2000" b="1">
                <a:solidFill>
                  <a:schemeClr val="bg1"/>
                </a:solidFill>
                <a:latin typeface="微软雅黑" panose="020B0503020204020204" pitchFamily="34" charset="-122"/>
                <a:ea typeface="微软雅黑" panose="020B0503020204020204" pitchFamily="34" charset="-122"/>
              </a:defRPr>
            </a:lvl1pPr>
          </a:lstStyle>
          <a:p>
            <a:pPr>
              <a:spcBef>
                <a:spcPts val="100"/>
              </a:spcBef>
              <a:buSzTx/>
            </a:pPr>
            <a:r>
              <a:rPr lang="zh-CN" altLang="en-US" sz="2655"/>
              <a:t>长沙屈原祠对联</a:t>
            </a:r>
            <a:endParaRPr lang="zh-CN" sz="2655"/>
          </a:p>
        </p:txBody>
      </p:sp>
      <p:pic>
        <p:nvPicPr>
          <p:cNvPr id="6" name="图片 5" descr="B2023ADFAA761539118218732576B200"/>
          <p:cNvPicPr>
            <a:picLocks noChangeAspect="1"/>
          </p:cNvPicPr>
          <p:nvPr/>
        </p:nvPicPr>
        <p:blipFill>
          <a:blip r:embed="rId3"/>
          <a:stretch>
            <a:fillRect/>
          </a:stretch>
        </p:blipFill>
        <p:spPr>
          <a:xfrm>
            <a:off x="7705090" y="619125"/>
            <a:ext cx="3575685" cy="47129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671830" y="1626870"/>
            <a:ext cx="10861675" cy="13188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mn-ea"/>
              </a:rPr>
              <a:t>5</a:t>
            </a:r>
            <a:r>
              <a:rPr lang="zh-CN" altLang="zh-CN" sz="2400" b="1">
                <a:latin typeface="微软雅黑" panose="020B0503020204020204" pitchFamily="34" charset="-122"/>
                <a:ea typeface="微软雅黑" panose="020B0503020204020204" pitchFamily="34" charset="-122"/>
                <a:cs typeface="+mn-cs"/>
                <a:sym typeface="+mn-ea"/>
              </a:rPr>
              <a:t>段（原文）：</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怀王竟听郑袖，复释去张仪。是时屈平既疏，不复在位，使于齐</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顾反，谏怀王曰：“何不杀张仪？”怀王悔，追张仪，不及。</a:t>
            </a:r>
          </a:p>
        </p:txBody>
      </p:sp>
      <p:sp>
        <p:nvSpPr>
          <p:cNvPr id="13315" name="文本框 13314"/>
          <p:cNvSpPr txBox="1"/>
          <p:nvPr/>
        </p:nvSpPr>
        <p:spPr>
          <a:xfrm>
            <a:off x="0" y="3910876"/>
            <a:ext cx="10157254" cy="2797048"/>
          </a:xfrm>
          <a:prstGeom prst="rect">
            <a:avLst/>
          </a:prstGeom>
          <a:solidFill>
            <a:schemeClr val="accent4">
              <a:lumMod val="50000"/>
            </a:schemeClr>
          </a:solidFill>
          <a:ln w="9525">
            <a:noFill/>
          </a:ln>
        </p:spPr>
        <p:txBody>
          <a:bodyPr wrap="square">
            <a:spAutoFit/>
          </a:bodyPr>
          <a:lstStyle/>
          <a:p>
            <a:pPr fontAlgn="auto">
              <a:lnSpc>
                <a:spcPct val="150000"/>
              </a:lnSpc>
              <a:spcBef>
                <a:spcPct val="0"/>
              </a:spcBef>
            </a:pPr>
            <a:r>
              <a:rPr lang="zh-CN" altLang="en-US" sz="2400" b="1">
                <a:solidFill>
                  <a:schemeClr val="bg1"/>
                </a:solidFill>
                <a:latin typeface="微软雅黑" panose="020B0503020204020204" pitchFamily="34" charset="-122"/>
                <a:ea typeface="微软雅黑" panose="020B0503020204020204" pitchFamily="34" charset="-122"/>
                <a:sym typeface="+mn-ea"/>
              </a:rPr>
              <a:t>怀王居然听信了郑袖的话，又放走了张仪。这时屈原已被疏远，又不在朝廷做官，出使到齐国，回来后，劝谏怀王说：“为什么不杀张仪？”怀王后悔了，派人追赶张仪，没有追上。 </a:t>
            </a:r>
            <a:endParaRPr lang="en-US" altLang="zh-CN" sz="2400" b="1" smtClean="0">
              <a:solidFill>
                <a:schemeClr val="bg1"/>
              </a:solidFill>
              <a:latin typeface="微软雅黑" panose="020B0503020204020204" pitchFamily="34" charset="-122"/>
              <a:ea typeface="微软雅黑" panose="020B0503020204020204" pitchFamily="34" charset="-122"/>
              <a:sym typeface="+mn-ea"/>
            </a:endParaRPr>
          </a:p>
          <a:p>
            <a:pPr fontAlgn="auto">
              <a:lnSpc>
                <a:spcPct val="150000"/>
              </a:lnSpc>
              <a:spcBef>
                <a:spcPct val="0"/>
              </a:spcBef>
            </a:pPr>
            <a:endParaRPr lang="en-US" altLang="zh-CN" sz="2400" b="1" smtClean="0">
              <a:solidFill>
                <a:schemeClr val="bg1"/>
              </a:solidFill>
              <a:latin typeface="微软雅黑" panose="020B0503020204020204" pitchFamily="34" charset="-122"/>
              <a:ea typeface="微软雅黑" panose="020B0503020204020204" pitchFamily="34" charset="-122"/>
              <a:sym typeface="+mn-ea"/>
            </a:endParaRPr>
          </a:p>
          <a:p>
            <a:pPr fontAlgn="auto">
              <a:lnSpc>
                <a:spcPct val="150000"/>
              </a:lnSpc>
              <a:spcBef>
                <a:spcPct val="0"/>
              </a:spcBef>
            </a:pPr>
            <a:endParaRPr lang="zh-CN" altLang="en-US" sz="2400" b="1">
              <a:solidFill>
                <a:schemeClr val="bg1"/>
              </a:solidFill>
              <a:latin typeface="微软雅黑" panose="020B0503020204020204" pitchFamily="34" charset="-122"/>
              <a:ea typeface="微软雅黑" panose="020B0503020204020204" pitchFamily="34" charset="-122"/>
              <a:sym typeface="+mn-ea"/>
            </a:endParaRPr>
          </a:p>
        </p:txBody>
      </p:sp>
      <p:pic>
        <p:nvPicPr>
          <p:cNvPr id="8200" name="图片 7" descr="7"/>
          <p:cNvPicPr>
            <a:picLocks noChangeAspect="1"/>
          </p:cNvPicPr>
          <p:nvPr/>
        </p:nvPicPr>
        <p:blipFill>
          <a:blip r:embed="rId4"/>
          <a:stretch>
            <a:fillRect/>
          </a:stretch>
        </p:blipFill>
        <p:spPr>
          <a:xfrm>
            <a:off x="8604438" y="5024440"/>
            <a:ext cx="1223303" cy="1683484"/>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mn-ea"/>
              </a:rPr>
              <a:t>6</a:t>
            </a:r>
            <a:r>
              <a:rPr lang="zh-CN" altLang="zh-CN" sz="2400" b="1">
                <a:latin typeface="微软雅黑" panose="020B0503020204020204" pitchFamily="34" charset="-122"/>
                <a:ea typeface="微软雅黑" panose="020B0503020204020204" pitchFamily="34" charset="-122"/>
                <a:cs typeface="+mn-cs"/>
                <a:sym typeface="+mn-ea"/>
              </a:rPr>
              <a:t>段（原文）：</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其后诸侯共击楚，大破之，杀其将唐眜。</a:t>
            </a:r>
            <a:endParaRPr lang="zh-CN" altLang="en-US" sz="2400" b="1">
              <a:latin typeface="微软雅黑" panose="020B0503020204020204" pitchFamily="34" charset="-122"/>
              <a:ea typeface="微软雅黑" panose="020B0503020204020204" pitchFamily="34" charset="-122"/>
              <a:cs typeface="+mn-cs"/>
            </a:endParaRPr>
          </a:p>
          <a:p>
            <a:pPr fontAlgn="auto">
              <a:lnSpc>
                <a:spcPct val="150000"/>
              </a:lnSpc>
              <a:spcBef>
                <a:spcPct val="0"/>
              </a:spcBef>
            </a:pPr>
            <a:endParaRPr lang="zh-CN" altLang="en-US" sz="2400" b="1">
              <a:latin typeface="微软雅黑" panose="020B0503020204020204" pitchFamily="34" charset="-122"/>
              <a:ea typeface="微软雅黑" panose="020B0503020204020204" pitchFamily="34" charset="-122"/>
              <a:cs typeface="+mn-cs"/>
              <a:sym typeface="+mn-ea"/>
            </a:endParaRPr>
          </a:p>
        </p:txBody>
      </p:sp>
      <p:sp>
        <p:nvSpPr>
          <p:cNvPr id="13315" name="文本框 13314"/>
          <p:cNvSpPr txBox="1"/>
          <p:nvPr/>
        </p:nvSpPr>
        <p:spPr>
          <a:xfrm>
            <a:off x="671830" y="3803015"/>
            <a:ext cx="10861675" cy="581057"/>
          </a:xfrm>
          <a:prstGeom prst="rect">
            <a:avLst/>
          </a:prstGeom>
          <a:solidFill>
            <a:schemeClr val="accent4">
              <a:lumMod val="50000"/>
            </a:schemeClr>
          </a:solidFill>
          <a:ln w="9525">
            <a:noFill/>
          </a:ln>
        </p:spPr>
        <p:txBody>
          <a:bodyPr wrap="square">
            <a:spAutoFit/>
          </a:bodyPr>
          <a:lstStyle/>
          <a:p>
            <a:pPr fontAlgn="auto">
              <a:lnSpc>
                <a:spcPct val="150000"/>
              </a:lnSpc>
              <a:spcBef>
                <a:spcPct val="0"/>
              </a:spcBef>
            </a:pPr>
            <a:r>
              <a:rPr lang="zh-CN" altLang="en-US" sz="2400" b="1">
                <a:solidFill>
                  <a:schemeClr val="bg1"/>
                </a:solidFill>
                <a:latin typeface="微软雅黑" panose="020B0503020204020204" pitchFamily="34" charset="-122"/>
                <a:ea typeface="微软雅黑" panose="020B0503020204020204" pitchFamily="34" charset="-122"/>
                <a:sym typeface="+mn-ea"/>
              </a:rPr>
              <a:t>在这以后， 诸侯联合进攻楚国，把楚国打得大败，杀死楚国的大将唐眜。</a:t>
            </a:r>
          </a:p>
        </p:txBody>
      </p:sp>
      <p:pic>
        <p:nvPicPr>
          <p:cNvPr id="8200" name="图片 7" descr="7"/>
          <p:cNvPicPr>
            <a:picLocks noChangeAspect="1"/>
          </p:cNvPicPr>
          <p:nvPr/>
        </p:nvPicPr>
        <p:blipFill>
          <a:blip r:embed="rId4"/>
          <a:stretch>
            <a:fillRect/>
          </a:stretch>
        </p:blipFill>
        <p:spPr>
          <a:xfrm>
            <a:off x="7099618" y="4826318"/>
            <a:ext cx="1346200" cy="18526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ppt_x"/>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565785" y="1988820"/>
            <a:ext cx="10861675" cy="26314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mn-ea"/>
              </a:rPr>
              <a:t>7</a:t>
            </a:r>
            <a:r>
              <a:rPr lang="zh-CN" altLang="zh-CN" sz="2400" b="1">
                <a:latin typeface="微软雅黑" panose="020B0503020204020204" pitchFamily="34" charset="-122"/>
                <a:ea typeface="微软雅黑" panose="020B0503020204020204" pitchFamily="34" charset="-122"/>
                <a:cs typeface="+mn-cs"/>
                <a:sym typeface="+mn-ea"/>
              </a:rPr>
              <a:t>段（原文）：</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时秦昭王与楚婚</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欲与怀王会。怀王欲行</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屈平曰：“秦</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虎狼之国</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不可信。不如毋行。”怀王稚子子兰劝王行：“奈何绝秦欢？” 怀王卒行。 入武关</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秦伏兵绝其后</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因留怀王以求割地。怀王怒</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不听。亡走赵</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赵不内。复之秦</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竟死于秦而归葬。</a:t>
            </a:r>
            <a:endParaRPr lang="zh-CN" altLang="en-US" sz="2400" b="1">
              <a:latin typeface="微软雅黑" panose="020B0503020204020204" pitchFamily="34" charset="-122"/>
              <a:ea typeface="微软雅黑" panose="020B0503020204020204" pitchFamily="34" charset="-122"/>
              <a:cs typeface="+mn-cs"/>
            </a:endParaRPr>
          </a:p>
          <a:p>
            <a:pPr fontAlgn="auto">
              <a:lnSpc>
                <a:spcPct val="150000"/>
              </a:lnSpc>
              <a:spcBef>
                <a:spcPct val="0"/>
              </a:spcBef>
            </a:pPr>
            <a:endParaRPr lang="zh-CN" altLang="en-US" sz="2400" b="1">
              <a:latin typeface="微软雅黑" panose="020B0503020204020204" pitchFamily="34" charset="-122"/>
              <a:ea typeface="微软雅黑" panose="020B0503020204020204" pitchFamily="34" charset="-122"/>
              <a:cs typeface="+mn-cs"/>
              <a:sym typeface="+mn-ea"/>
            </a:endParaRPr>
          </a:p>
        </p:txBody>
      </p:sp>
      <p:pic>
        <p:nvPicPr>
          <p:cNvPr id="8195" name="图片 3" descr="f13aee3da5fecaf7f80af7cd3cca4db_副本"/>
          <p:cNvPicPr>
            <a:picLocks noChangeAspect="1"/>
          </p:cNvPicPr>
          <p:nvPr/>
        </p:nvPicPr>
        <p:blipFill>
          <a:blip r:embed="rId4"/>
          <a:stretch>
            <a:fillRect/>
          </a:stretch>
        </p:blipFill>
        <p:spPr>
          <a:xfrm>
            <a:off x="9072880" y="4620260"/>
            <a:ext cx="1930400" cy="2136775"/>
          </a:xfrm>
          <a:prstGeom prst="rect">
            <a:avLst/>
          </a:prstGeom>
          <a:noFill/>
          <a:ln w="9525">
            <a:no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3315" name="文本框 13314"/>
          <p:cNvSpPr txBox="1"/>
          <p:nvPr/>
        </p:nvSpPr>
        <p:spPr>
          <a:xfrm>
            <a:off x="0" y="2267585"/>
            <a:ext cx="12191999" cy="2851550"/>
          </a:xfrm>
          <a:prstGeom prst="rect">
            <a:avLst/>
          </a:prstGeom>
          <a:solidFill>
            <a:schemeClr val="accent4">
              <a:lumMod val="50000"/>
            </a:schemeClr>
          </a:solidFill>
          <a:ln w="9525">
            <a:noFill/>
          </a:ln>
        </p:spPr>
        <p:txBody>
          <a:bodyPr wrap="square">
            <a:spAutoFit/>
          </a:bodyPr>
          <a:lstStyle/>
          <a:p>
            <a:pPr>
              <a:lnSpc>
                <a:spcPts val="3480"/>
              </a:lnSpc>
            </a:pPr>
            <a:r>
              <a:rPr lang="zh-CN" altLang="zh-CN" sz="2400" b="1">
                <a:solidFill>
                  <a:schemeClr val="bg1"/>
                </a:solidFill>
                <a:latin typeface="微软雅黑" panose="020B0503020204020204" pitchFamily="34" charset="-122"/>
                <a:sym typeface="+mn-ea"/>
              </a:rPr>
              <a:t>翻译</a:t>
            </a:r>
            <a:endParaRPr lang="zh-CN" altLang="zh-CN" sz="2400" b="1">
              <a:solidFill>
                <a:schemeClr val="bg1"/>
              </a:solidFill>
              <a:latin typeface="微软雅黑" panose="020B0503020204020204" pitchFamily="34" charset="-122"/>
            </a:endParaRPr>
          </a:p>
          <a:p>
            <a:pPr fontAlgn="auto">
              <a:lnSpc>
                <a:spcPts val="3480"/>
              </a:lnSpc>
              <a:spcBef>
                <a:spcPct val="0"/>
              </a:spcBef>
            </a:pPr>
            <a:r>
              <a:rPr lang="zh-CN" altLang="en-US" sz="2400" b="1" smtClean="0">
                <a:solidFill>
                  <a:schemeClr val="bg1"/>
                </a:solidFill>
                <a:latin typeface="微软雅黑" panose="020B0503020204020204" pitchFamily="34" charset="-122"/>
                <a:ea typeface="微软雅黑" panose="020B0503020204020204" pitchFamily="34" charset="-122"/>
                <a:sym typeface="+mn-ea"/>
              </a:rPr>
              <a:t>这时</a:t>
            </a:r>
            <a:r>
              <a:rPr lang="zh-CN" altLang="en-US" sz="2400" b="1">
                <a:solidFill>
                  <a:schemeClr val="bg1"/>
                </a:solidFill>
                <a:latin typeface="微软雅黑" panose="020B0503020204020204" pitchFamily="34" charset="-122"/>
                <a:ea typeface="微软雅黑" panose="020B0503020204020204" pitchFamily="34" charset="-122"/>
                <a:sym typeface="+mn-ea"/>
              </a:rPr>
              <a:t>秦昭王和楚国通婚</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想要同怀王会见。怀王打算去</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屈原说：“秦国如虎狼</a:t>
            </a:r>
            <a:r>
              <a:rPr lang="en-US" altLang="zh-CN" sz="2400" b="1">
                <a:solidFill>
                  <a:schemeClr val="bg1"/>
                </a:solidFill>
                <a:latin typeface="微软雅黑" panose="020B0503020204020204" pitchFamily="34" charset="-122"/>
                <a:ea typeface="微软雅黑" panose="020B0503020204020204" pitchFamily="34" charset="-122"/>
                <a:sym typeface="+mn-ea"/>
              </a:rPr>
              <a:t>, </a:t>
            </a:r>
            <a:r>
              <a:rPr lang="zh-CN" altLang="en-US" sz="2400" b="1">
                <a:solidFill>
                  <a:schemeClr val="bg1"/>
                </a:solidFill>
                <a:latin typeface="微软雅黑" panose="020B0503020204020204" pitchFamily="34" charset="-122"/>
                <a:ea typeface="微软雅黑" panose="020B0503020204020204" pitchFamily="34" charset="-122"/>
                <a:sym typeface="+mn-ea"/>
              </a:rPr>
              <a:t>不能相信他。不如不去。”怀王的小儿子子兰劝怀王去，说</a:t>
            </a:r>
            <a:r>
              <a:rPr lang="en-US" altLang="zh-CN" sz="2400" b="1">
                <a:solidFill>
                  <a:schemeClr val="bg1"/>
                </a:solidFill>
                <a:latin typeface="微软雅黑" panose="020B0503020204020204" pitchFamily="34" charset="-122"/>
                <a:ea typeface="微软雅黑" panose="020B0503020204020204" pitchFamily="34" charset="-122"/>
                <a:sym typeface="+mn-ea"/>
              </a:rPr>
              <a:t>: “</a:t>
            </a:r>
            <a:r>
              <a:rPr lang="zh-CN" altLang="en-US" sz="2400" b="1">
                <a:solidFill>
                  <a:schemeClr val="bg1"/>
                </a:solidFill>
                <a:latin typeface="微软雅黑" panose="020B0503020204020204" pitchFamily="34" charset="-122"/>
                <a:ea typeface="微软雅黑" panose="020B0503020204020204" pitchFamily="34" charset="-122"/>
                <a:sym typeface="+mn-ea"/>
              </a:rPr>
              <a:t>为何断绝和秦国的友好关系？”怀王终于去了。进入武关后</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秦国伏兵截断了怀王的后路。于是扣留怀王来强求楚国割让土地。怀王很生气</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不答应。逃跑到赵国</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赵国不敢接纳。又回到秦国</a:t>
            </a:r>
            <a:r>
              <a:rPr lang="en-US" altLang="zh-CN" sz="2400" b="1">
                <a:solidFill>
                  <a:schemeClr val="bg1"/>
                </a:solidFill>
                <a:latin typeface="微软雅黑" panose="020B0503020204020204" pitchFamily="34" charset="-122"/>
                <a:ea typeface="微软雅黑" panose="020B0503020204020204" pitchFamily="34" charset="-122"/>
                <a:sym typeface="+mn-ea"/>
              </a:rPr>
              <a:t>, </a:t>
            </a:r>
            <a:r>
              <a:rPr lang="zh-CN" altLang="en-US" sz="2400" b="1">
                <a:solidFill>
                  <a:schemeClr val="bg1"/>
                </a:solidFill>
                <a:latin typeface="微软雅黑" panose="020B0503020204020204" pitchFamily="34" charset="-122"/>
                <a:ea typeface="微软雅黑" panose="020B0503020204020204" pitchFamily="34" charset="-122"/>
                <a:sym typeface="+mn-ea"/>
              </a:rPr>
              <a:t>最终死在秦国</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尸体被运回楚国埋葬。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arn(inVertical)">
                                      <p:cBhvr>
                                        <p:cTn id="7"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descr="92D35E9ADFFC9C5BF3A2428521CDDAAE"/>
          <p:cNvPicPr>
            <a:picLocks noChangeAspect="1"/>
          </p:cNvPicPr>
          <p:nvPr/>
        </p:nvPicPr>
        <p:blipFill>
          <a:blip r:embed="rId3"/>
          <a:stretch>
            <a:fillRect/>
          </a:stretch>
        </p:blipFill>
        <p:spPr>
          <a:xfrm>
            <a:off x="449580" y="1200150"/>
            <a:ext cx="5156835" cy="5156835"/>
          </a:xfrm>
          <a:prstGeom prst="rect">
            <a:avLst/>
          </a:prstGeom>
        </p:spPr>
      </p:pic>
      <p:pic>
        <p:nvPicPr>
          <p:cNvPr id="2" name="图片 1" descr="组48325同意"/>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6069965" y="2766695"/>
            <a:ext cx="5457190"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mn-ea"/>
              </a:rPr>
              <a:t>8</a:t>
            </a:r>
            <a:r>
              <a:rPr lang="zh-CN" altLang="zh-CN" sz="2400" b="1">
                <a:latin typeface="微软雅黑" panose="020B0503020204020204" pitchFamily="34" charset="-122"/>
                <a:ea typeface="微软雅黑" panose="020B0503020204020204" pitchFamily="34" charset="-122"/>
                <a:cs typeface="+mn-cs"/>
                <a:sym typeface="+mn-ea"/>
              </a:rPr>
              <a:t>段（原文）：</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长子倾向王立</a:t>
            </a:r>
            <a:r>
              <a:rPr altLang="zh-CN" sz="2400" b="1">
                <a:latin typeface="微软雅黑" panose="020B0503020204020204" pitchFamily="34" charset="-122"/>
                <a:ea typeface="微软雅黑" panose="020B0503020204020204" pitchFamily="34" charset="-122"/>
                <a:cs typeface="+mn-cs"/>
                <a:sym typeface="+mn-ea"/>
              </a:rPr>
              <a:t>,</a:t>
            </a:r>
            <a:r>
              <a:rPr lang="zh-CN" altLang="en-US" sz="2400" b="1">
                <a:latin typeface="微软雅黑" panose="020B0503020204020204" pitchFamily="34" charset="-122"/>
                <a:ea typeface="微软雅黑" panose="020B0503020204020204" pitchFamily="34" charset="-122"/>
                <a:cs typeface="+mn-cs"/>
                <a:sym typeface="+mn-ea"/>
              </a:rPr>
              <a:t>以其弟子兰为令尹。楚人既咎子兰以劝怀王入秦而不反也；屈平既嫉之，虽放流，眷顾楚国，系心怀王，不忘欲反，冀幸君之一悟，俗之一改也。其存君兴国而欲反复之，一篇之中三致志焉。然终无可奈何，故不可以反。卒以此见怀王之终不悟也。</a:t>
            </a:r>
            <a:endParaRPr lang="zh-CN" altLang="en-US" sz="2400" b="1">
              <a:latin typeface="微软雅黑" panose="020B0503020204020204" pitchFamily="34" charset="-122"/>
              <a:ea typeface="微软雅黑" panose="020B0503020204020204" pitchFamily="34" charset="-122"/>
              <a:cs typeface="+mn-cs"/>
            </a:endParaRPr>
          </a:p>
          <a:p>
            <a:pPr fontAlgn="auto">
              <a:lnSpc>
                <a:spcPct val="150000"/>
              </a:lnSpc>
              <a:spcBef>
                <a:spcPct val="0"/>
              </a:spcBef>
            </a:pPr>
            <a:endParaRPr lang="zh-CN" altLang="en-US" sz="2400" b="1">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3315" name="文本框 13314"/>
          <p:cNvSpPr txBox="1"/>
          <p:nvPr/>
        </p:nvSpPr>
        <p:spPr>
          <a:xfrm>
            <a:off x="1" y="2289895"/>
            <a:ext cx="12191999" cy="2862322"/>
          </a:xfrm>
          <a:prstGeom prst="rect">
            <a:avLst/>
          </a:prstGeom>
          <a:solidFill>
            <a:schemeClr val="accent4">
              <a:lumMod val="50000"/>
            </a:schemeClr>
          </a:solidFill>
          <a:ln w="9525">
            <a:noFill/>
          </a:ln>
        </p:spPr>
        <p:txBody>
          <a:bodyPr wrap="square">
            <a:spAutoFit/>
          </a:bodyPr>
          <a:lstStyle/>
          <a:p>
            <a:pPr fontAlgn="auto">
              <a:lnSpc>
                <a:spcPct val="150000"/>
              </a:lnSpc>
              <a:spcBef>
                <a:spcPct val="0"/>
              </a:spcBef>
            </a:pPr>
            <a:r>
              <a:rPr lang="zh-CN" altLang="en-US" sz="2400" b="1">
                <a:solidFill>
                  <a:schemeClr val="bg1"/>
                </a:solidFill>
                <a:latin typeface="微软雅黑" panose="020B0503020204020204" pitchFamily="34" charset="-122"/>
                <a:ea typeface="微软雅黑" panose="020B0503020204020204" pitchFamily="34" charset="-122"/>
                <a:sym typeface="+mn-ea"/>
              </a:rPr>
              <a:t>怀王的长子顷襄王继位</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用他的弟弟子兰做令尹。楚国人抱怨子兰，因为他劝说怀王到秦国去却没有返回；屈原虽痛恨子兰，但即使被流放，也眷恋楚国，关心怀王，不忘祖国想返朝中，希望君王能觉悟，楚国坏的习俗能改变。他关心君王振兴国家，想把楚国从衰弱的局势中挽救过来，在（</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离骚</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）一篇作品里再三表达这种意愿。然而终于无济于事，所以不能返回朝中，最终从这些事情看出怀王始终没有醒悟。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ppt_x"/>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862965" y="132969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mn-ea"/>
              </a:rPr>
              <a:t>8</a:t>
            </a:r>
            <a:r>
              <a:rPr lang="zh-CN" altLang="zh-CN" sz="2400" b="1">
                <a:latin typeface="微软雅黑" panose="020B0503020204020204" pitchFamily="34" charset="-122"/>
                <a:ea typeface="微软雅黑" panose="020B0503020204020204" pitchFamily="34" charset="-122"/>
                <a:cs typeface="+mn-cs"/>
                <a:sym typeface="+mn-ea"/>
              </a:rPr>
              <a:t>段（原文）：</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人君无愚智、贤不肖，莫不欲求忠以自为，举贤以自佐；然亡国破家相随属，而圣君治国累世而不见者，其所谓忠者不忠，而所谓贤者不贤也。</a:t>
            </a:r>
          </a:p>
        </p:txBody>
      </p:sp>
      <p:sp>
        <p:nvSpPr>
          <p:cNvPr id="13315" name="文本框 13314"/>
          <p:cNvSpPr txBox="1"/>
          <p:nvPr/>
        </p:nvSpPr>
        <p:spPr>
          <a:xfrm>
            <a:off x="665480" y="3930650"/>
            <a:ext cx="10523220" cy="2306955"/>
          </a:xfrm>
          <a:prstGeom prst="rect">
            <a:avLst/>
          </a:prstGeom>
          <a:solidFill>
            <a:schemeClr val="accent4">
              <a:lumMod val="50000"/>
            </a:schemeClr>
          </a:solidFill>
          <a:ln w="9525">
            <a:noFill/>
          </a:ln>
        </p:spPr>
        <p:txBody>
          <a:bodyPr wrap="square">
            <a:spAutoFit/>
          </a:bodyPr>
          <a:lstStyle/>
          <a:p>
            <a:pPr fontAlgn="auto">
              <a:lnSpc>
                <a:spcPct val="150000"/>
              </a:lnSpc>
              <a:spcBef>
                <a:spcPct val="0"/>
              </a:spcBef>
            </a:pPr>
            <a:r>
              <a:rPr lang="zh-CN" altLang="en-US" sz="2400" b="1">
                <a:solidFill>
                  <a:schemeClr val="bg1"/>
                </a:solidFill>
                <a:latin typeface="微软雅黑" panose="020B0503020204020204" pitchFamily="34" charset="-122"/>
                <a:ea typeface="微软雅黑" panose="020B0503020204020204" pitchFamily="34" charset="-122"/>
                <a:sym typeface="+mn-ea"/>
              </a:rPr>
              <a:t>一国之君无论愚昧还是聪明，贤能还是不贤能，没有不想用忠臣来侍奉自己，选拔贤才来辅佐自己；  然而国破家亡的事情却接二连三地发生，圣明的君主和兴盛的国家历经好几个朝代也难以见到，就是因为人君认为是忠臣的人并不忠诚，认为是贤臣的人并不贤明啊。</a:t>
            </a:r>
          </a:p>
        </p:txBody>
      </p:sp>
      <p:pic>
        <p:nvPicPr>
          <p:cNvPr id="8193" name="图片 7" descr="023c12b23c090f4de29f102eeb3de23_副本"/>
          <p:cNvPicPr>
            <a:picLocks noChangeAspect="1"/>
          </p:cNvPicPr>
          <p:nvPr/>
        </p:nvPicPr>
        <p:blipFill>
          <a:blip r:embed="rId4"/>
          <a:stretch>
            <a:fillRect/>
          </a:stretch>
        </p:blipFill>
        <p:spPr>
          <a:xfrm>
            <a:off x="10580370" y="0"/>
            <a:ext cx="1611630" cy="208661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 calcmode="lin" valueType="num">
                                      <p:cBhvr>
                                        <p:cTn id="9" dur="500" fill="hold"/>
                                        <p:tgtEl>
                                          <p:spTgt spid="13315"/>
                                        </p:tgtEl>
                                        <p:attrNameLst>
                                          <p:attrName>style.rotation</p:attrName>
                                        </p:attrNameLst>
                                      </p:cBhvr>
                                      <p:tavLst>
                                        <p:tav tm="0">
                                          <p:val>
                                            <p:fltVal val="360"/>
                                          </p:val>
                                        </p:tav>
                                        <p:tav tm="100000">
                                          <p:val>
                                            <p:fltVal val="0"/>
                                          </p:val>
                                        </p:tav>
                                      </p:tavLst>
                                    </p:anim>
                                    <p:animEffect transition="in" filter="fade">
                                      <p:cBhvr>
                                        <p:cTn id="10"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mn-ea"/>
              </a:rPr>
              <a:t>8</a:t>
            </a:r>
            <a:r>
              <a:rPr lang="zh-CN" altLang="zh-CN" sz="2400" b="1">
                <a:latin typeface="微软雅黑" panose="020B0503020204020204" pitchFamily="34" charset="-122"/>
                <a:ea typeface="微软雅黑" panose="020B0503020204020204" pitchFamily="34" charset="-122"/>
                <a:cs typeface="+mn-cs"/>
                <a:sym typeface="+mn-ea"/>
              </a:rPr>
              <a:t>段（原文）：</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怀王以不知忠臣之分，故内惑于郑袖，外欺于张仪， 疏屈平而信上官大夫、令尹子兰。  兵挫地削，亡其六郡，身客死于秦，为天下笑。此不知人之祸也。</a:t>
            </a:r>
          </a:p>
        </p:txBody>
      </p:sp>
      <p:sp>
        <p:nvSpPr>
          <p:cNvPr id="5" name="文本框 4"/>
          <p:cNvSpPr txBox="1"/>
          <p:nvPr/>
        </p:nvSpPr>
        <p:spPr>
          <a:xfrm>
            <a:off x="4946650" y="3267778"/>
            <a:ext cx="6586855" cy="3416320"/>
          </a:xfrm>
          <a:prstGeom prst="rect">
            <a:avLst/>
          </a:prstGeom>
          <a:solidFill>
            <a:schemeClr val="accent4">
              <a:lumMod val="50000"/>
            </a:schemeClr>
          </a:solidFill>
          <a:ln w="9525">
            <a:noFill/>
          </a:ln>
        </p:spPr>
        <p:txBody>
          <a:bodyPr wrap="square">
            <a:spAutoFit/>
          </a:bodyPr>
          <a:lstStyle/>
          <a:p>
            <a:pPr>
              <a:lnSpc>
                <a:spcPct val="150000"/>
              </a:lnSpc>
            </a:pPr>
            <a:r>
              <a:rPr lang="zh-CN" altLang="zh-CN" sz="2400" b="1">
                <a:solidFill>
                  <a:schemeClr val="bg1"/>
                </a:solidFill>
                <a:latin typeface="微软雅黑" panose="020B0503020204020204" pitchFamily="34" charset="-122"/>
                <a:sym typeface="+mn-ea"/>
              </a:rPr>
              <a:t>翻译</a:t>
            </a:r>
            <a:endParaRPr lang="zh-CN" altLang="zh-CN" sz="2400" b="1">
              <a:solidFill>
                <a:schemeClr val="bg1"/>
              </a:solidFill>
              <a:latin typeface="微软雅黑" panose="020B0503020204020204" pitchFamily="34" charset="-122"/>
            </a:endParaRPr>
          </a:p>
          <a:p>
            <a:pPr fontAlgn="auto">
              <a:lnSpc>
                <a:spcPct val="150000"/>
              </a:lnSpc>
              <a:spcBef>
                <a:spcPct val="0"/>
              </a:spcBef>
            </a:pPr>
            <a:r>
              <a:rPr lang="zh-CN" altLang="en-US" sz="2400" b="1" smtClean="0">
                <a:solidFill>
                  <a:schemeClr val="bg1"/>
                </a:solidFill>
                <a:latin typeface="微软雅黑" panose="020B0503020204020204" pitchFamily="34" charset="-122"/>
                <a:ea typeface="微软雅黑" panose="020B0503020204020204" pitchFamily="34" charset="-122"/>
                <a:sym typeface="+mn-ea"/>
              </a:rPr>
              <a:t>怀</a:t>
            </a:r>
            <a:r>
              <a:rPr lang="zh-CN" altLang="en-US" sz="2400" b="1">
                <a:solidFill>
                  <a:schemeClr val="bg1"/>
                </a:solidFill>
                <a:latin typeface="微软雅黑" panose="020B0503020204020204" pitchFamily="34" charset="-122"/>
                <a:ea typeface="微软雅黑" panose="020B0503020204020204" pitchFamily="34" charset="-122"/>
                <a:sym typeface="+mn-ea"/>
              </a:rPr>
              <a:t>王因为不知道忠臣</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奸臣</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的区别，所以在内被郑袖迷惑，在外被张仪欺骗，疏远屈原而相信上官大夫、令尹子兰。</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结果</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军队被打败，国土被割削，丢失了汉中六郡，自己客死在秦国，被天下人耻笑。这就是不识人的祸害了。</a:t>
            </a:r>
          </a:p>
        </p:txBody>
      </p:sp>
      <p:pic>
        <p:nvPicPr>
          <p:cNvPr id="7" name="图片 6" descr="3D2E22FDC689A0D35C7961B79D6065B1"/>
          <p:cNvPicPr>
            <a:picLocks noChangeAspect="1"/>
          </p:cNvPicPr>
          <p:nvPr/>
        </p:nvPicPr>
        <p:blipFill>
          <a:blip r:embed="rId4"/>
          <a:stretch>
            <a:fillRect/>
          </a:stretch>
        </p:blipFill>
        <p:spPr>
          <a:xfrm>
            <a:off x="671830" y="3605530"/>
            <a:ext cx="2823210" cy="28581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671829" y="1454785"/>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mn-ea"/>
              </a:rPr>
              <a:t>9</a:t>
            </a:r>
            <a:r>
              <a:rPr lang="zh-CN" altLang="zh-CN" sz="2400" b="1">
                <a:latin typeface="微软雅黑" panose="020B0503020204020204" pitchFamily="34" charset="-122"/>
                <a:ea typeface="微软雅黑" panose="020B0503020204020204" pitchFamily="34" charset="-122"/>
                <a:cs typeface="+mn-cs"/>
                <a:sym typeface="+mn-ea"/>
              </a:rPr>
              <a:t>段（原文）：</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令尹子兰闻之大怒，卒使上官大夫短屈原于顷襄王，顷襄王怒而迁之。</a:t>
            </a:r>
          </a:p>
        </p:txBody>
      </p:sp>
      <p:sp>
        <p:nvSpPr>
          <p:cNvPr id="13315" name="文本框 13314"/>
          <p:cNvSpPr txBox="1"/>
          <p:nvPr/>
        </p:nvSpPr>
        <p:spPr>
          <a:xfrm>
            <a:off x="671829" y="4063417"/>
            <a:ext cx="10861675" cy="1754326"/>
          </a:xfrm>
          <a:prstGeom prst="rect">
            <a:avLst/>
          </a:prstGeom>
          <a:solidFill>
            <a:schemeClr val="accent4">
              <a:lumMod val="50000"/>
            </a:schemeClr>
          </a:solidFill>
          <a:ln w="9525">
            <a:noFill/>
          </a:ln>
        </p:spPr>
        <p:txBody>
          <a:bodyPr wrap="square">
            <a:spAutoFit/>
          </a:bodyPr>
          <a:lstStyle/>
          <a:p>
            <a:pPr>
              <a:lnSpc>
                <a:spcPct val="150000"/>
              </a:lnSpc>
            </a:pPr>
            <a:r>
              <a:rPr lang="zh-CN" altLang="zh-CN" sz="2400" b="1">
                <a:solidFill>
                  <a:schemeClr val="bg1"/>
                </a:solidFill>
                <a:latin typeface="微软雅黑" panose="020B0503020204020204" pitchFamily="34" charset="-122"/>
                <a:sym typeface="+mn-ea"/>
              </a:rPr>
              <a:t>翻译</a:t>
            </a:r>
            <a:endParaRPr lang="zh-CN" altLang="zh-CN" sz="2400" b="1">
              <a:solidFill>
                <a:schemeClr val="bg1"/>
              </a:solidFill>
              <a:latin typeface="微软雅黑" panose="020B0503020204020204" pitchFamily="34" charset="-122"/>
            </a:endParaRPr>
          </a:p>
          <a:p>
            <a:pPr fontAlgn="auto">
              <a:lnSpc>
                <a:spcPct val="150000"/>
              </a:lnSpc>
              <a:spcBef>
                <a:spcPct val="0"/>
              </a:spcBef>
            </a:pPr>
            <a:r>
              <a:rPr lang="zh-CN" altLang="en-US" sz="2400" b="1" smtClean="0">
                <a:solidFill>
                  <a:schemeClr val="bg1"/>
                </a:solidFill>
                <a:latin typeface="微软雅黑" panose="020B0503020204020204" pitchFamily="34" charset="-122"/>
                <a:ea typeface="微软雅黑" panose="020B0503020204020204" pitchFamily="34" charset="-122"/>
                <a:sym typeface="+mn-ea"/>
              </a:rPr>
              <a:t>令</a:t>
            </a:r>
            <a:r>
              <a:rPr lang="zh-CN" altLang="en-US" sz="2400" b="1">
                <a:solidFill>
                  <a:schemeClr val="bg1"/>
                </a:solidFill>
                <a:latin typeface="微软雅黑" panose="020B0503020204020204" pitchFamily="34" charset="-122"/>
                <a:ea typeface="微软雅黑" panose="020B0503020204020204" pitchFamily="34" charset="-122"/>
                <a:sym typeface="+mn-ea"/>
              </a:rPr>
              <a:t>尹子兰听说屈原愤恨他的话后很生气，最终派上官大夫在顷襄王面前诋毁屈原，顷襄王很恼怒，把屈原放逐了。</a:t>
            </a:r>
          </a:p>
        </p:txBody>
      </p:sp>
      <p:pic>
        <p:nvPicPr>
          <p:cNvPr id="8193" name="图片 7" descr="023c12b23c090f4de29f102eeb3de23_副本"/>
          <p:cNvPicPr>
            <a:picLocks noChangeAspect="1"/>
          </p:cNvPicPr>
          <p:nvPr/>
        </p:nvPicPr>
        <p:blipFill>
          <a:blip r:embed="rId4"/>
          <a:stretch>
            <a:fillRect/>
          </a:stretch>
        </p:blipFill>
        <p:spPr>
          <a:xfrm>
            <a:off x="10580370" y="0"/>
            <a:ext cx="1611630" cy="208661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80">
                                          <p:stCondLst>
                                            <p:cond delay="0"/>
                                          </p:stCondLst>
                                        </p:cTn>
                                        <p:tgtEl>
                                          <p:spTgt spid="13315"/>
                                        </p:tgtEl>
                                      </p:cBhvr>
                                    </p:animEffect>
                                    <p:anim calcmode="lin" valueType="num">
                                      <p:cBhvr>
                                        <p:cTn id="8" dur="1822" tmFilter="0,0; 0.14,0.36; 0.43,0.73; 0.71,0.91; 1.0,1.0">
                                          <p:stCondLst>
                                            <p:cond delay="0"/>
                                          </p:stCondLst>
                                        </p:cTn>
                                        <p:tgtEl>
                                          <p:spTgt spid="133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3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3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3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3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3315"/>
                                        </p:tgtEl>
                                      </p:cBhvr>
                                      <p:to x="100000" y="60000"/>
                                    </p:animScale>
                                    <p:animScale>
                                      <p:cBhvr>
                                        <p:cTn id="14" dur="166" decel="50000">
                                          <p:stCondLst>
                                            <p:cond delay="676"/>
                                          </p:stCondLst>
                                        </p:cTn>
                                        <p:tgtEl>
                                          <p:spTgt spid="13315"/>
                                        </p:tgtEl>
                                      </p:cBhvr>
                                      <p:to x="100000" y="100000"/>
                                    </p:animScale>
                                    <p:animScale>
                                      <p:cBhvr>
                                        <p:cTn id="15" dur="26">
                                          <p:stCondLst>
                                            <p:cond delay="1312"/>
                                          </p:stCondLst>
                                        </p:cTn>
                                        <p:tgtEl>
                                          <p:spTgt spid="13315"/>
                                        </p:tgtEl>
                                      </p:cBhvr>
                                      <p:to x="100000" y="80000"/>
                                    </p:animScale>
                                    <p:animScale>
                                      <p:cBhvr>
                                        <p:cTn id="16" dur="166" decel="50000">
                                          <p:stCondLst>
                                            <p:cond delay="1338"/>
                                          </p:stCondLst>
                                        </p:cTn>
                                        <p:tgtEl>
                                          <p:spTgt spid="13315"/>
                                        </p:tgtEl>
                                      </p:cBhvr>
                                      <p:to x="100000" y="100000"/>
                                    </p:animScale>
                                    <p:animScale>
                                      <p:cBhvr>
                                        <p:cTn id="17" dur="26">
                                          <p:stCondLst>
                                            <p:cond delay="1642"/>
                                          </p:stCondLst>
                                        </p:cTn>
                                        <p:tgtEl>
                                          <p:spTgt spid="13315"/>
                                        </p:tgtEl>
                                      </p:cBhvr>
                                      <p:to x="100000" y="90000"/>
                                    </p:animScale>
                                    <p:animScale>
                                      <p:cBhvr>
                                        <p:cTn id="18" dur="166" decel="50000">
                                          <p:stCondLst>
                                            <p:cond delay="1668"/>
                                          </p:stCondLst>
                                        </p:cTn>
                                        <p:tgtEl>
                                          <p:spTgt spid="13315"/>
                                        </p:tgtEl>
                                      </p:cBhvr>
                                      <p:to x="100000" y="100000"/>
                                    </p:animScale>
                                    <p:animScale>
                                      <p:cBhvr>
                                        <p:cTn id="19" dur="26">
                                          <p:stCondLst>
                                            <p:cond delay="1808"/>
                                          </p:stCondLst>
                                        </p:cTn>
                                        <p:tgtEl>
                                          <p:spTgt spid="13315"/>
                                        </p:tgtEl>
                                      </p:cBhvr>
                                      <p:to x="100000" y="95000"/>
                                    </p:animScale>
                                    <p:animScale>
                                      <p:cBhvr>
                                        <p:cTn id="20" dur="166" decel="50000">
                                          <p:stCondLst>
                                            <p:cond delay="1834"/>
                                          </p:stCondLst>
                                        </p:cTn>
                                        <p:tgtEl>
                                          <p:spTgt spid="133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805815" y="1793367"/>
            <a:ext cx="10780395" cy="2797048"/>
          </a:xfrm>
          <a:prstGeom prst="rect">
            <a:avLst/>
          </a:prstGeom>
          <a:noFill/>
        </p:spPr>
        <p:txBody>
          <a:bodyPr wrap="square" rtlCol="0" anchor="t">
            <a:spAutoFit/>
          </a:body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sym typeface="+mn-ea"/>
              </a:rPr>
              <a:t>10</a:t>
            </a:r>
            <a:r>
              <a:rPr lang="zh-CN" altLang="zh-CN" sz="2400" b="1">
                <a:latin typeface="微软雅黑" panose="020B0503020204020204" pitchFamily="34" charset="-122"/>
                <a:ea typeface="微软雅黑" panose="020B0503020204020204" pitchFamily="34" charset="-122"/>
                <a:sym typeface="+mn-ea"/>
              </a:rPr>
              <a:t>段（原文）：</a:t>
            </a:r>
            <a:r>
              <a:rPr lang="zh-CN" altLang="en-US" sz="2400" b="1">
                <a:latin typeface="微软雅黑" panose="020B0503020204020204" pitchFamily="34" charset="-122"/>
                <a:ea typeface="微软雅黑" panose="020B0503020204020204" pitchFamily="34" charset="-122"/>
                <a:sym typeface="Arial" panose="020B0604020202020204" pitchFamily="34" charset="0"/>
              </a:rPr>
              <a:t>屈原至于江滨，被发行吟泽畔，颜色憔悴，形容枯槁。渔父见而问之曰：“子非三闾大夫欤？何故而至此？”屈原曰：“举世混浊而我独清，众人皆醉而我独醒，①是以见放。”渔父曰：“夫圣人者，②不凝滞于物，而能与世推移。举世混浊，何不随其流而扬其波？ ③众人皆醉，何不其餔糟而啜其醨？何故怀瑾握瑜，而自令见放为？”</a:t>
            </a:r>
            <a:endParaRPr lang="zh-CN" altLang="en-US" sz="2400" b="1">
              <a:latin typeface="微软雅黑" panose="020B0503020204020204" pitchFamily="34" charset="-122"/>
              <a:ea typeface="微软雅黑" panose="020B0503020204020204" pitchFamily="34" charset="-122"/>
            </a:endParaRPr>
          </a:p>
        </p:txBody>
      </p:sp>
      <p:pic>
        <p:nvPicPr>
          <p:cNvPr id="8193" name="图片 7" descr="023c12b23c090f4de29f102eeb3de23_副本"/>
          <p:cNvPicPr>
            <a:picLocks noChangeAspect="1"/>
          </p:cNvPicPr>
          <p:nvPr/>
        </p:nvPicPr>
        <p:blipFill>
          <a:blip r:embed="rId3"/>
          <a:stretch>
            <a:fillRect/>
          </a:stretch>
        </p:blipFill>
        <p:spPr>
          <a:xfrm rot="10800000">
            <a:off x="0" y="4501515"/>
            <a:ext cx="1611630" cy="2086610"/>
          </a:xfrm>
          <a:prstGeom prst="rect">
            <a:avLst/>
          </a:prstGeom>
          <a:noFill/>
          <a:ln w="9525">
            <a:no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046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新课导入</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nvSpPr>
        <p:spPr>
          <a:xfrm>
            <a:off x="953633" y="1588564"/>
            <a:ext cx="10941805" cy="1384995"/>
          </a:xfrm>
          <a:prstGeom prst="rect">
            <a:avLst/>
          </a:prstGeom>
          <a:noFill/>
          <a:ln w="28575">
            <a:solidFill>
              <a:schemeClr val="tx1"/>
            </a:solidFill>
          </a:ln>
        </p:spPr>
        <p:txBody>
          <a:bodyPr wrap="square">
            <a:spAutoFit/>
          </a:bodyPr>
          <a:lstStyle/>
          <a:p>
            <a:pPr indent="0">
              <a:lnSpc>
                <a:spcPct val="150000"/>
              </a:lnSpc>
            </a:pPr>
            <a:r>
              <a:rPr lang="zh-CN" sz="2800" b="1">
                <a:latin typeface="微软雅黑" panose="020B0503020204020204" pitchFamily="34" charset="-122"/>
                <a:ea typeface="微软雅黑" panose="020B0503020204020204" pitchFamily="34" charset="-122"/>
              </a:rPr>
              <a:t>两千多年前的夏历五月</a:t>
            </a:r>
            <a:r>
              <a:rPr lang="en-US" sz="2800" b="1">
                <a:latin typeface="微软雅黑" panose="020B0503020204020204" pitchFamily="34" charset="-122"/>
                <a:ea typeface="微软雅黑" panose="020B0503020204020204" pitchFamily="34" charset="-122"/>
              </a:rPr>
              <a:t>,</a:t>
            </a:r>
            <a:r>
              <a:rPr lang="zh-CN" sz="2800" b="1">
                <a:latin typeface="微软雅黑" panose="020B0503020204020204" pitchFamily="34" charset="-122"/>
                <a:ea typeface="微软雅黑" panose="020B0503020204020204" pitchFamily="34" charset="-122"/>
              </a:rPr>
              <a:t>屈原抱石投江以身殉国。西汉时</a:t>
            </a:r>
            <a:r>
              <a:rPr lang="en-US" sz="2800" b="1">
                <a:latin typeface="微软雅黑" panose="020B0503020204020204" pitchFamily="34" charset="-122"/>
                <a:ea typeface="微软雅黑" panose="020B0503020204020204" pitchFamily="34" charset="-122"/>
              </a:rPr>
              <a:t>,</a:t>
            </a:r>
            <a:r>
              <a:rPr lang="zh-CN" sz="2800" b="1">
                <a:latin typeface="微软雅黑" panose="020B0503020204020204" pitchFamily="34" charset="-122"/>
                <a:ea typeface="微软雅黑" panose="020B0503020204020204" pitchFamily="34" charset="-122"/>
              </a:rPr>
              <a:t>司马迁在《屈原列传》中评价屈原的才华与品行</a:t>
            </a:r>
            <a:r>
              <a:rPr lang="en-US" sz="2800" b="1">
                <a:latin typeface="微软雅黑" panose="020B0503020204020204" pitchFamily="34" charset="-122"/>
                <a:ea typeface="微软雅黑" panose="020B0503020204020204" pitchFamily="34" charset="-122"/>
              </a:rPr>
              <a:t>“</a:t>
            </a:r>
            <a:r>
              <a:rPr lang="zh-CN" sz="2800" b="1">
                <a:latin typeface="微软雅黑" panose="020B0503020204020204" pitchFamily="34" charset="-122"/>
                <a:ea typeface="微软雅黑" panose="020B0503020204020204" pitchFamily="34" charset="-122"/>
              </a:rPr>
              <a:t>虽与日月争光可也</a:t>
            </a:r>
            <a:r>
              <a:rPr lang="en-US" sz="2800" b="1">
                <a:latin typeface="微软雅黑" panose="020B0503020204020204" pitchFamily="34" charset="-122"/>
                <a:ea typeface="微软雅黑" panose="020B0503020204020204" pitchFamily="34" charset="-122"/>
              </a:rPr>
              <a:t>”</a:t>
            </a:r>
            <a:r>
              <a:rPr lang="zh-CN" sz="2800" b="1">
                <a:latin typeface="微软雅黑" panose="020B0503020204020204" pitchFamily="34" charset="-122"/>
                <a:ea typeface="微软雅黑" panose="020B0503020204020204" pitchFamily="34" charset="-122"/>
              </a:rPr>
              <a:t>。</a:t>
            </a:r>
            <a:endParaRPr lang="zh-CN" altLang="en-US" sz="2800" b="1">
              <a:latin typeface="微软雅黑" panose="020B0503020204020204" pitchFamily="34" charset="-122"/>
              <a:ea typeface="微软雅黑" panose="020B0503020204020204" pitchFamily="34" charset="-122"/>
            </a:endParaRPr>
          </a:p>
        </p:txBody>
      </p:sp>
      <p:pic>
        <p:nvPicPr>
          <p:cNvPr id="7" name="图片 6" descr="C4CE3149A893A518C6CC3F7409FE308B"/>
          <p:cNvPicPr>
            <a:picLocks noChangeAspect="1"/>
          </p:cNvPicPr>
          <p:nvPr/>
        </p:nvPicPr>
        <p:blipFill>
          <a:blip r:embed="rId3"/>
          <a:stretch>
            <a:fillRect/>
          </a:stretch>
        </p:blipFill>
        <p:spPr>
          <a:xfrm>
            <a:off x="3052290" y="3098853"/>
            <a:ext cx="5465634" cy="33231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nvSpPr>
        <p:spPr>
          <a:xfrm>
            <a:off x="0" y="2032463"/>
            <a:ext cx="12192000" cy="3970318"/>
          </a:xfrm>
          <a:prstGeom prst="rect">
            <a:avLst/>
          </a:prstGeom>
          <a:solidFill>
            <a:schemeClr val="accent4">
              <a:lumMod val="50000"/>
            </a:schemeClr>
          </a:solidFill>
          <a:ln w="9525">
            <a:noFill/>
          </a:ln>
        </p:spPr>
        <p:txBody>
          <a:bodyPr wrap="square">
            <a:spAutoFit/>
          </a:bodyPr>
          <a:lstStyle/>
          <a:p>
            <a:pPr>
              <a:lnSpc>
                <a:spcPct val="150000"/>
              </a:lnSpc>
            </a:pPr>
            <a:r>
              <a:rPr lang="zh-CN" altLang="zh-CN" sz="2400" b="1">
                <a:solidFill>
                  <a:schemeClr val="bg1"/>
                </a:solidFill>
                <a:latin typeface="微软雅黑" panose="020B0503020204020204" pitchFamily="34" charset="-122"/>
                <a:sym typeface="+mn-ea"/>
              </a:rPr>
              <a:t>翻译</a:t>
            </a:r>
            <a:endParaRPr lang="zh-CN" altLang="zh-CN" sz="2400" b="1">
              <a:solidFill>
                <a:schemeClr val="bg1"/>
              </a:solidFill>
              <a:latin typeface="微软雅黑" panose="020B0503020204020204" pitchFamily="34" charset="-122"/>
            </a:endParaRPr>
          </a:p>
          <a:p>
            <a:pPr indent="0">
              <a:lnSpc>
                <a:spcPct val="150000"/>
              </a:lnSpc>
            </a:pPr>
            <a:r>
              <a:rPr lang="zh-CN" sz="2400" b="1" smtClean="0">
                <a:solidFill>
                  <a:schemeClr val="bg1"/>
                </a:solidFill>
                <a:latin typeface="微软雅黑" panose="020B0503020204020204" pitchFamily="34" charset="-122"/>
                <a:ea typeface="微软雅黑" panose="020B0503020204020204" pitchFamily="34" charset="-122"/>
              </a:rPr>
              <a:t>屈原</a:t>
            </a:r>
            <a:r>
              <a:rPr lang="zh-CN" sz="2400" b="1">
                <a:solidFill>
                  <a:schemeClr val="bg1"/>
                </a:solidFill>
                <a:latin typeface="微软雅黑" panose="020B0503020204020204" pitchFamily="34" charset="-122"/>
                <a:ea typeface="微软雅黑" panose="020B0503020204020204" pitchFamily="34" charset="-122"/>
              </a:rPr>
              <a:t>到了江滨，披散头发，在水泽边一面走，一面吟咏着。脸色憔悴，形体面貌像枯死的树木一样毫无生气。渔父看见他，便问道：</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您不是三闾大夫吗？为什么来到这儿？</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屈原说：</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整个世界都是混浊的，只有我一人清白；众人都沉醉，只有我一人清醒。因此被放逐。</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渔父说：</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聪明贤哲的人，不受外界事物的束缚，而能够随着世俗变化。整个世界都混浊，为什么不随大流而且推波助澜呢？众人都沉醉，为什么不吃点酒糟，喝点薄酒？为什么要怀抱美玉一般的品质，却使自己被放逐呢？</a:t>
            </a:r>
            <a:r>
              <a:rPr lang="en-US" sz="2400" b="1">
                <a:solidFill>
                  <a:schemeClr val="bg1"/>
                </a:solidFill>
                <a:latin typeface="微软雅黑" panose="020B0503020204020204" pitchFamily="34" charset="-122"/>
                <a:ea typeface="微软雅黑" panose="020B0503020204020204" pitchFamily="34" charset="-122"/>
              </a:rPr>
              <a:t>”</a:t>
            </a:r>
            <a:endParaRPr lang="zh-CN" altLang="en-US" sz="2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539722" y="1704301"/>
            <a:ext cx="10329545" cy="2243050"/>
          </a:xfrm>
          <a:prstGeom prst="rect">
            <a:avLst/>
          </a:prstGeom>
          <a:noFill/>
        </p:spPr>
        <p:txBody>
          <a:bodyPr wrap="square" rtlCol="0" anchor="t">
            <a:spAutoFit/>
          </a:body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sym typeface="+mn-ea"/>
              </a:rPr>
              <a:t>10</a:t>
            </a:r>
            <a:r>
              <a:rPr lang="zh-CN" altLang="zh-CN" sz="2400" b="1">
                <a:latin typeface="微软雅黑" panose="020B0503020204020204" pitchFamily="34" charset="-122"/>
                <a:ea typeface="微软雅黑" panose="020B0503020204020204" pitchFamily="34" charset="-122"/>
                <a:sym typeface="+mn-ea"/>
              </a:rPr>
              <a:t>段（原文）：</a:t>
            </a:r>
            <a:r>
              <a:rPr altLang="zh-CN" sz="2400" b="1">
                <a:latin typeface="微软雅黑" panose="020B0503020204020204" pitchFamily="34" charset="-122"/>
                <a:ea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sym typeface="Arial" panose="020B0604020202020204" pitchFamily="34" charset="0"/>
              </a:rPr>
              <a:t>屈原曰：“吾闻之，新沐者必弹冠，新浴者必振衣。①人又谁能以身之察察，受物之汶汶者乎？（翻译）宁赴常流而葬乎江鱼腹中耳，②又安能以皓皓之白，而蒙世之温蠖乎</a:t>
            </a:r>
            <a:r>
              <a:rPr altLang="zh-CN" sz="2400" b="1">
                <a:latin typeface="微软雅黑" panose="020B0503020204020204" pitchFamily="34" charset="-122"/>
                <a:ea typeface="微软雅黑" panose="020B0503020204020204" pitchFamily="34" charset="-122"/>
                <a:sym typeface="Arial" panose="020B0604020202020204" pitchFamily="34" charset="0"/>
              </a:rPr>
              <a:t>？”乃作《</a:t>
            </a:r>
            <a:r>
              <a:rPr lang="zh-CN" altLang="en-US" sz="2400" b="1">
                <a:latin typeface="微软雅黑" panose="020B0503020204020204" pitchFamily="34" charset="-122"/>
                <a:ea typeface="微软雅黑" panose="020B0503020204020204" pitchFamily="34" charset="-122"/>
                <a:sym typeface="Arial" panose="020B0604020202020204" pitchFamily="34" charset="0"/>
              </a:rPr>
              <a:t>怀沙</a:t>
            </a:r>
            <a:r>
              <a:rPr altLang="zh-CN" sz="2400" b="1">
                <a:latin typeface="微软雅黑" panose="020B0503020204020204" pitchFamily="34" charset="-122"/>
                <a:ea typeface="微软雅黑" panose="020B0503020204020204" pitchFamily="34" charset="-122"/>
                <a:sym typeface="Arial" panose="020B0604020202020204" pitchFamily="34" charset="0"/>
              </a:rPr>
              <a:t>》</a:t>
            </a:r>
            <a:r>
              <a:rPr lang="zh-CN" altLang="en-US" sz="2400" b="1">
                <a:latin typeface="微软雅黑" panose="020B0503020204020204" pitchFamily="34" charset="-122"/>
                <a:ea typeface="微软雅黑" panose="020B0503020204020204" pitchFamily="34" charset="-122"/>
                <a:sym typeface="Arial" panose="020B0604020202020204" pitchFamily="34" charset="0"/>
              </a:rPr>
              <a:t>之赋。</a:t>
            </a:r>
            <a:r>
              <a:rPr lang="en-US" altLang="zh-CN" sz="2400" b="1">
                <a:latin typeface="微软雅黑" panose="020B0503020204020204" pitchFamily="34" charset="-122"/>
                <a:ea typeface="微软雅黑" panose="020B0503020204020204" pitchFamily="34" charset="-122"/>
                <a:sym typeface="Arial" panose="020B0604020202020204" pitchFamily="34" charset="0"/>
              </a:rPr>
              <a:t>……</a:t>
            </a:r>
            <a:r>
              <a:rPr lang="zh-CN" altLang="en-US" sz="2400" b="1">
                <a:latin typeface="微软雅黑" panose="020B0503020204020204" pitchFamily="34" charset="-122"/>
                <a:ea typeface="微软雅黑" panose="020B0503020204020204" pitchFamily="34" charset="-122"/>
                <a:sym typeface="Arial" panose="020B0604020202020204" pitchFamily="34" charset="0"/>
              </a:rPr>
              <a:t>于是怀石，遂自投汩罗以死。</a:t>
            </a:r>
            <a:endParaRPr lang="zh-CN" altLang="en-US" sz="2400" b="1">
              <a:latin typeface="微软雅黑" panose="020B0503020204020204" pitchFamily="34" charset="-122"/>
              <a:ea typeface="微软雅黑" panose="020B0503020204020204" pitchFamily="34" charset="-122"/>
            </a:endParaRPr>
          </a:p>
        </p:txBody>
      </p:sp>
      <p:sp>
        <p:nvSpPr>
          <p:cNvPr id="100" name="文本框 99"/>
          <p:cNvSpPr txBox="1"/>
          <p:nvPr/>
        </p:nvSpPr>
        <p:spPr>
          <a:xfrm>
            <a:off x="0" y="4310707"/>
            <a:ext cx="12192000" cy="1938992"/>
          </a:xfrm>
          <a:prstGeom prst="rect">
            <a:avLst/>
          </a:prstGeom>
          <a:solidFill>
            <a:schemeClr val="accent4">
              <a:lumMod val="50000"/>
            </a:schemeClr>
          </a:solidFill>
          <a:ln w="9525">
            <a:noFill/>
          </a:ln>
        </p:spPr>
        <p:txBody>
          <a:bodyPr wrap="square">
            <a:spAutoFit/>
          </a:bodyPr>
          <a:lstStyle/>
          <a:p>
            <a:r>
              <a:rPr lang="zh-CN" altLang="zh-CN" sz="2400" b="1">
                <a:solidFill>
                  <a:schemeClr val="bg1"/>
                </a:solidFill>
                <a:latin typeface="微软雅黑" panose="020B0503020204020204" pitchFamily="34" charset="-122"/>
                <a:sym typeface="+mn-ea"/>
              </a:rPr>
              <a:t>翻译</a:t>
            </a:r>
            <a:endParaRPr lang="zh-CN" altLang="zh-CN" sz="2400" b="1">
              <a:solidFill>
                <a:schemeClr val="bg1"/>
              </a:solidFill>
              <a:latin typeface="微软雅黑" panose="020B0503020204020204" pitchFamily="34" charset="-122"/>
            </a:endParaRPr>
          </a:p>
          <a:p>
            <a:pPr indent="0"/>
            <a:r>
              <a:rPr lang="zh-CN" sz="2400" b="1" smtClean="0">
                <a:solidFill>
                  <a:schemeClr val="bg1"/>
                </a:solidFill>
                <a:latin typeface="微软雅黑" panose="020B0503020204020204" pitchFamily="34" charset="-122"/>
                <a:ea typeface="微软雅黑" panose="020B0503020204020204" pitchFamily="34" charset="-122"/>
              </a:rPr>
              <a:t>屈原</a:t>
            </a:r>
            <a:r>
              <a:rPr lang="zh-CN" sz="2400" b="1">
                <a:solidFill>
                  <a:schemeClr val="bg1"/>
                </a:solidFill>
                <a:latin typeface="微软雅黑" panose="020B0503020204020204" pitchFamily="34" charset="-122"/>
                <a:ea typeface="微软雅黑" panose="020B0503020204020204" pitchFamily="34" charset="-122"/>
              </a:rPr>
              <a:t>说：</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我听说，刚洗过头的一定要弹去帽上的灰沙，刚洗过澡的一定要抖掉衣上的尘土。谁能让自己清白的身躯，蒙受外物的污染呢？宁可投入长流的大江而葬身于江鱼的腹中。又哪能使自己高洁的品质，去蒙受世俗的尘垢呢？</a:t>
            </a:r>
            <a:r>
              <a:rPr lang="en-US" sz="2400" b="1">
                <a:solidFill>
                  <a:schemeClr val="bg1"/>
                </a:solidFill>
                <a:latin typeface="微软雅黑" panose="020B0503020204020204" pitchFamily="34" charset="-122"/>
                <a:ea typeface="微软雅黑" panose="020B0503020204020204" pitchFamily="34" charset="-122"/>
              </a:rPr>
              <a:t>”</a:t>
            </a:r>
            <a:r>
              <a:rPr lang="zh-CN" sz="2400" b="1">
                <a:solidFill>
                  <a:schemeClr val="bg1"/>
                </a:solidFill>
                <a:latin typeface="微软雅黑" panose="020B0503020204020204" pitchFamily="34" charset="-122"/>
                <a:ea typeface="微软雅黑" panose="020B0503020204020204" pitchFamily="34" charset="-122"/>
              </a:rPr>
              <a:t>于是他写了《怀沙》赋。因此抱着石头，就自投汨罗江而死。</a:t>
            </a:r>
            <a:endParaRPr lang="zh-CN" altLang="en-US" sz="2400" b="1">
              <a:solidFill>
                <a:schemeClr val="bg1"/>
              </a:solidFill>
              <a:latin typeface="微软雅黑" panose="020B0503020204020204" pitchFamily="34" charset="-122"/>
              <a:ea typeface="微软雅黑" panose="020B0503020204020204" pitchFamily="34" charset="-122"/>
            </a:endParaRPr>
          </a:p>
        </p:txBody>
      </p:sp>
      <p:pic>
        <p:nvPicPr>
          <p:cNvPr id="8193" name="图片 7" descr="023c12b23c090f4de29f102eeb3de23_副本"/>
          <p:cNvPicPr>
            <a:picLocks noChangeAspect="1"/>
          </p:cNvPicPr>
          <p:nvPr/>
        </p:nvPicPr>
        <p:blipFill>
          <a:blip r:embed="rId3"/>
          <a:stretch>
            <a:fillRect/>
          </a:stretch>
        </p:blipFill>
        <p:spPr>
          <a:xfrm>
            <a:off x="10580370" y="0"/>
            <a:ext cx="1611630" cy="208661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altLang="zh-CN" sz="2400" b="1">
                <a:latin typeface="微软雅黑" panose="020B0503020204020204" pitchFamily="34" charset="-122"/>
                <a:ea typeface="微软雅黑" panose="020B0503020204020204" pitchFamily="34" charset="-122"/>
                <a:cs typeface="+mn-cs"/>
                <a:sym typeface="+mn-ea"/>
              </a:rPr>
              <a:t>11</a:t>
            </a:r>
            <a:r>
              <a:rPr lang="zh-CN" altLang="zh-CN" sz="2400" b="1">
                <a:latin typeface="微软雅黑" panose="020B0503020204020204" pitchFamily="34" charset="-122"/>
                <a:ea typeface="微软雅黑" panose="020B0503020204020204" pitchFamily="34" charset="-122"/>
                <a:cs typeface="+mn-cs"/>
                <a:sym typeface="+mn-ea"/>
              </a:rPr>
              <a:t>段（原文）：</a:t>
            </a:r>
            <a:r>
              <a:rPr altLang="zh-CN" sz="2400" b="1">
                <a:latin typeface="微软雅黑" panose="020B0503020204020204" pitchFamily="34" charset="-122"/>
                <a:ea typeface="微软雅黑" panose="020B0503020204020204" pitchFamily="34" charset="-122"/>
                <a:cs typeface="+mn-cs"/>
                <a:sym typeface="+mn-ea"/>
              </a:rPr>
              <a:t> </a:t>
            </a:r>
            <a:r>
              <a:rPr lang="zh-CN" altLang="en-US" sz="2400" b="1">
                <a:latin typeface="微软雅黑" panose="020B0503020204020204" pitchFamily="34" charset="-122"/>
                <a:ea typeface="微软雅黑" panose="020B0503020204020204" pitchFamily="34" charset="-122"/>
                <a:cs typeface="+mn-cs"/>
                <a:sym typeface="+mn-ea"/>
              </a:rPr>
              <a:t>屈原既死之后，楚有宋玉、唐勒、景差之徒者，皆好辞而以赋见称；  然皆祖屈原之从容辞令，终莫敢直谏。其后楚日以削，数十年，竟为秦所灭。</a:t>
            </a:r>
            <a:r>
              <a:rPr altLang="zh-CN" sz="2400" b="1">
                <a:latin typeface="微软雅黑" panose="020B0503020204020204" pitchFamily="34" charset="-122"/>
                <a:ea typeface="微软雅黑" panose="020B0503020204020204" pitchFamily="34" charset="-122"/>
                <a:cs typeface="+mn-cs"/>
                <a:sym typeface="+mn-ea"/>
              </a:rPr>
              <a:t>……</a:t>
            </a:r>
          </a:p>
        </p:txBody>
      </p:sp>
      <p:sp>
        <p:nvSpPr>
          <p:cNvPr id="13315" name="文本框 13314"/>
          <p:cNvSpPr txBox="1"/>
          <p:nvPr/>
        </p:nvSpPr>
        <p:spPr>
          <a:xfrm>
            <a:off x="2963992" y="3199350"/>
            <a:ext cx="8660130" cy="3416320"/>
          </a:xfrm>
          <a:prstGeom prst="rect">
            <a:avLst/>
          </a:prstGeom>
          <a:solidFill>
            <a:schemeClr val="accent4">
              <a:lumMod val="50000"/>
            </a:schemeClr>
          </a:solidFill>
          <a:ln w="9525">
            <a:noFill/>
          </a:ln>
        </p:spPr>
        <p:txBody>
          <a:bodyPr wrap="square">
            <a:spAutoFit/>
          </a:bodyPr>
          <a:lstStyle/>
          <a:p>
            <a:pPr>
              <a:lnSpc>
                <a:spcPct val="150000"/>
              </a:lnSpc>
            </a:pPr>
            <a:r>
              <a:rPr lang="zh-CN" altLang="zh-CN" sz="2400" b="1">
                <a:solidFill>
                  <a:schemeClr val="bg1"/>
                </a:solidFill>
                <a:latin typeface="微软雅黑" panose="020B0503020204020204" pitchFamily="34" charset="-122"/>
                <a:sym typeface="+mn-ea"/>
              </a:rPr>
              <a:t>翻译</a:t>
            </a:r>
            <a:endParaRPr lang="zh-CN" altLang="zh-CN" sz="2400" b="1">
              <a:solidFill>
                <a:schemeClr val="bg1"/>
              </a:solidFill>
              <a:latin typeface="微软雅黑" panose="020B0503020204020204" pitchFamily="34" charset="-122"/>
            </a:endParaRPr>
          </a:p>
          <a:p>
            <a:pPr fontAlgn="auto">
              <a:lnSpc>
                <a:spcPct val="150000"/>
              </a:lnSpc>
              <a:spcBef>
                <a:spcPct val="0"/>
              </a:spcBef>
            </a:pPr>
            <a:r>
              <a:rPr lang="zh-CN" altLang="en-US" sz="2400" b="1" smtClean="0">
                <a:solidFill>
                  <a:schemeClr val="bg1"/>
                </a:solidFill>
                <a:latin typeface="微软雅黑" panose="020B0503020204020204" pitchFamily="34" charset="-122"/>
                <a:ea typeface="微软雅黑" panose="020B0503020204020204" pitchFamily="34" charset="-122"/>
                <a:sym typeface="+mn-ea"/>
              </a:rPr>
              <a:t>屈原</a:t>
            </a:r>
            <a:r>
              <a:rPr lang="zh-CN" altLang="en-US" sz="2400" b="1">
                <a:solidFill>
                  <a:schemeClr val="bg1"/>
                </a:solidFill>
                <a:latin typeface="微软雅黑" panose="020B0503020204020204" pitchFamily="34" charset="-122"/>
                <a:ea typeface="微软雅黑" panose="020B0503020204020204" pitchFamily="34" charset="-122"/>
                <a:sym typeface="+mn-ea"/>
              </a:rPr>
              <a:t>死后，楚国（还）有宋玉、唐勒、景差一些人，都爱好文辞并因善于作赋被人们称赞；然而他们都只能效法屈原说话得体善于应酬的一面，始终没有人能像屈原那样敢于直谏。从这以后，楚国的领土一天天地缩小，几十年后，终于被秦国所灭亡。</a:t>
            </a:r>
            <a:r>
              <a:rPr lang="en-US" altLang="zh-CN" sz="2400" b="1">
                <a:solidFill>
                  <a:schemeClr val="bg1"/>
                </a:solidFill>
                <a:latin typeface="微软雅黑" panose="020B0503020204020204" pitchFamily="34" charset="-122"/>
                <a:ea typeface="微软雅黑" panose="020B0503020204020204" pitchFamily="34" charset="-122"/>
                <a:sym typeface="+mn-ea"/>
              </a:rPr>
              <a:t>……</a:t>
            </a:r>
          </a:p>
        </p:txBody>
      </p:sp>
      <p:pic>
        <p:nvPicPr>
          <p:cNvPr id="5" name="图片 7" descr="023c12b23c090f4de29f102eeb3de23_副本"/>
          <p:cNvPicPr>
            <a:picLocks noChangeAspect="1"/>
          </p:cNvPicPr>
          <p:nvPr/>
        </p:nvPicPr>
        <p:blipFill>
          <a:blip r:embed="rId4"/>
          <a:stretch>
            <a:fillRect/>
          </a:stretch>
        </p:blipFill>
        <p:spPr>
          <a:xfrm rot="10800000">
            <a:off x="0" y="4501515"/>
            <a:ext cx="1611630" cy="208661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 calcmode="lin" valueType="num">
                                      <p:cBhvr>
                                        <p:cTn id="9" dur="500" fill="hold"/>
                                        <p:tgtEl>
                                          <p:spTgt spid="13315"/>
                                        </p:tgtEl>
                                        <p:attrNameLst>
                                          <p:attrName>style.rotation</p:attrName>
                                        </p:attrNameLst>
                                      </p:cBhvr>
                                      <p:tavLst>
                                        <p:tav tm="0">
                                          <p:val>
                                            <p:fltVal val="360"/>
                                          </p:val>
                                        </p:tav>
                                        <p:tav tm="100000">
                                          <p:val>
                                            <p:fltVal val="0"/>
                                          </p:val>
                                        </p:tav>
                                      </p:tavLst>
                                    </p:anim>
                                    <p:animEffect transition="in" filter="fade">
                                      <p:cBhvr>
                                        <p:cTn id="10"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308986" y="1532005"/>
            <a:ext cx="10713241" cy="1569660"/>
          </a:xfrm>
          <a:prstGeom prst="rect">
            <a:avLst/>
          </a:prstGeom>
          <a:noFill/>
        </p:spPr>
        <p:txBody>
          <a:bodyPr wrap="square" rtlCol="0" anchor="t">
            <a:spAutoFit/>
          </a:bodyPr>
          <a:lstStyle/>
          <a:p>
            <a:pPr>
              <a:buFontTx/>
              <a:buNone/>
            </a:pPr>
            <a:r>
              <a:rPr altLang="zh-CN" sz="2400" b="1">
                <a:latin typeface="微软雅黑" panose="020B0503020204020204" pitchFamily="34" charset="-122"/>
                <a:ea typeface="微软雅黑" panose="020B0503020204020204" pitchFamily="34" charset="-122"/>
                <a:sym typeface="+mn-ea"/>
              </a:rPr>
              <a:t>1</a:t>
            </a:r>
            <a:r>
              <a:rPr lang="en-US" sz="2400" b="1">
                <a:latin typeface="微软雅黑" panose="020B0503020204020204" pitchFamily="34" charset="-122"/>
                <a:ea typeface="微软雅黑" panose="020B0503020204020204" pitchFamily="34" charset="-122"/>
                <a:sym typeface="+mn-ea"/>
              </a:rPr>
              <a:t>2</a:t>
            </a:r>
            <a:r>
              <a:rPr lang="zh-CN" altLang="zh-CN" sz="2400" b="1">
                <a:latin typeface="微软雅黑" panose="020B0503020204020204" pitchFamily="34" charset="-122"/>
                <a:ea typeface="微软雅黑" panose="020B0503020204020204" pitchFamily="34" charset="-122"/>
                <a:sym typeface="+mn-ea"/>
              </a:rPr>
              <a:t>段（原文）：</a:t>
            </a:r>
            <a:r>
              <a:rPr lang="zh-CN" altLang="en-US" sz="2400" b="1">
                <a:latin typeface="微软雅黑" panose="020B0503020204020204" pitchFamily="34" charset="-122"/>
                <a:ea typeface="微软雅黑" panose="020B0503020204020204" pitchFamily="34" charset="-122"/>
                <a:sym typeface="Arial" panose="020B0604020202020204" pitchFamily="34" charset="0"/>
              </a:rPr>
              <a:t>太史公曰：“余读</a:t>
            </a:r>
            <a:r>
              <a:rPr lang="en-US" altLang="zh-CN" sz="2400" b="1">
                <a:latin typeface="微软雅黑" panose="020B0503020204020204" pitchFamily="34" charset="-122"/>
                <a:ea typeface="微软雅黑" panose="020B0503020204020204" pitchFamily="34" charset="-122"/>
                <a:sym typeface="Arial" panose="020B0604020202020204" pitchFamily="34" charset="0"/>
              </a:rPr>
              <a:t>《</a:t>
            </a:r>
            <a:r>
              <a:rPr lang="zh-CN" altLang="en-US" sz="2400" b="1">
                <a:latin typeface="微软雅黑" panose="020B0503020204020204" pitchFamily="34" charset="-122"/>
                <a:ea typeface="微软雅黑" panose="020B0503020204020204" pitchFamily="34" charset="-122"/>
                <a:sym typeface="Arial" panose="020B0604020202020204" pitchFamily="34" charset="0"/>
              </a:rPr>
              <a:t>离骚</a:t>
            </a:r>
            <a:r>
              <a:rPr lang="en-US" altLang="zh-CN" sz="2400" b="1">
                <a:latin typeface="微软雅黑" panose="020B0503020204020204" pitchFamily="34" charset="-122"/>
                <a:ea typeface="微软雅黑" panose="020B0503020204020204" pitchFamily="34" charset="-122"/>
                <a:sym typeface="Arial" panose="020B0604020202020204" pitchFamily="34" charset="0"/>
              </a:rPr>
              <a:t>》</a:t>
            </a:r>
            <a:r>
              <a:rPr lang="zh-CN" altLang="en-US" sz="2400" b="1">
                <a:latin typeface="微软雅黑" panose="020B0503020204020204" pitchFamily="34" charset="-122"/>
                <a:ea typeface="微软雅黑" panose="020B0503020204020204" pitchFamily="34" charset="-122"/>
                <a:sym typeface="Arial" panose="020B0604020202020204" pitchFamily="34" charset="0"/>
              </a:rPr>
              <a:t>、</a:t>
            </a:r>
            <a:r>
              <a:rPr lang="en-US" altLang="zh-CN" sz="2400" b="1">
                <a:latin typeface="微软雅黑" panose="020B0503020204020204" pitchFamily="34" charset="-122"/>
                <a:ea typeface="微软雅黑" panose="020B0503020204020204" pitchFamily="34" charset="-122"/>
                <a:sym typeface="Arial" panose="020B0604020202020204" pitchFamily="34" charset="0"/>
              </a:rPr>
              <a:t>《</a:t>
            </a:r>
            <a:r>
              <a:rPr lang="zh-CN" altLang="en-US" sz="2400" b="1">
                <a:latin typeface="微软雅黑" panose="020B0503020204020204" pitchFamily="34" charset="-122"/>
                <a:ea typeface="微软雅黑" panose="020B0503020204020204" pitchFamily="34" charset="-122"/>
                <a:sym typeface="Arial" panose="020B0604020202020204" pitchFamily="34" charset="0"/>
              </a:rPr>
              <a:t>天问</a:t>
            </a:r>
            <a:r>
              <a:rPr lang="en-US" altLang="zh-CN" sz="2400" b="1">
                <a:latin typeface="微软雅黑" panose="020B0503020204020204" pitchFamily="34" charset="-122"/>
                <a:ea typeface="微软雅黑" panose="020B0503020204020204" pitchFamily="34" charset="-122"/>
                <a:sym typeface="Arial" panose="020B0604020202020204" pitchFamily="34" charset="0"/>
              </a:rPr>
              <a:t>》</a:t>
            </a:r>
            <a:r>
              <a:rPr lang="zh-CN" altLang="en-US" sz="2400" b="1">
                <a:latin typeface="微软雅黑" panose="020B0503020204020204" pitchFamily="34" charset="-122"/>
                <a:ea typeface="微软雅黑" panose="020B0503020204020204" pitchFamily="34" charset="-122"/>
                <a:sym typeface="Arial" panose="020B0604020202020204" pitchFamily="34" charset="0"/>
              </a:rPr>
              <a:t>、</a:t>
            </a:r>
            <a:r>
              <a:rPr lang="en-US" altLang="zh-CN" sz="2400" b="1">
                <a:latin typeface="微软雅黑" panose="020B0503020204020204" pitchFamily="34" charset="-122"/>
                <a:ea typeface="微软雅黑" panose="020B0503020204020204" pitchFamily="34" charset="-122"/>
                <a:sym typeface="Arial" panose="020B0604020202020204" pitchFamily="34" charset="0"/>
              </a:rPr>
              <a:t>《</a:t>
            </a:r>
            <a:r>
              <a:rPr lang="zh-CN" altLang="en-US" sz="2400" b="1">
                <a:latin typeface="微软雅黑" panose="020B0503020204020204" pitchFamily="34" charset="-122"/>
                <a:ea typeface="微软雅黑" panose="020B0503020204020204" pitchFamily="34" charset="-122"/>
                <a:sym typeface="Arial" panose="020B0604020202020204" pitchFamily="34" charset="0"/>
              </a:rPr>
              <a:t>招魂</a:t>
            </a:r>
            <a:r>
              <a:rPr lang="en-US" altLang="zh-CN" sz="2400" b="1">
                <a:latin typeface="微软雅黑" panose="020B0503020204020204" pitchFamily="34" charset="-122"/>
                <a:ea typeface="微软雅黑" panose="020B0503020204020204" pitchFamily="34" charset="-122"/>
                <a:sym typeface="Arial" panose="020B0604020202020204" pitchFamily="34" charset="0"/>
              </a:rPr>
              <a:t>》</a:t>
            </a:r>
            <a:r>
              <a:rPr lang="zh-CN" altLang="en-US" sz="2400" b="1">
                <a:latin typeface="微软雅黑" panose="020B0503020204020204" pitchFamily="34" charset="-122"/>
                <a:ea typeface="微软雅黑" panose="020B0503020204020204" pitchFamily="34" charset="-122"/>
                <a:sym typeface="Arial" panose="020B0604020202020204" pitchFamily="34" charset="0"/>
              </a:rPr>
              <a:t>、</a:t>
            </a:r>
            <a:r>
              <a:rPr lang="en-US" altLang="zh-CN" sz="2400" b="1">
                <a:latin typeface="微软雅黑" panose="020B0503020204020204" pitchFamily="34" charset="-122"/>
                <a:ea typeface="微软雅黑" panose="020B0503020204020204" pitchFamily="34" charset="-122"/>
                <a:sym typeface="Arial" panose="020B0604020202020204" pitchFamily="34" charset="0"/>
              </a:rPr>
              <a:t>《</a:t>
            </a:r>
            <a:r>
              <a:rPr lang="zh-CN" altLang="en-US" sz="2400" b="1">
                <a:latin typeface="微软雅黑" panose="020B0503020204020204" pitchFamily="34" charset="-122"/>
                <a:ea typeface="微软雅黑" panose="020B0503020204020204" pitchFamily="34" charset="-122"/>
                <a:sym typeface="Arial" panose="020B0604020202020204" pitchFamily="34" charset="0"/>
              </a:rPr>
              <a:t>哀郢</a:t>
            </a:r>
            <a:r>
              <a:rPr lang="en-US" altLang="zh-CN" sz="2400" b="1">
                <a:latin typeface="微软雅黑" panose="020B0503020204020204" pitchFamily="34" charset="-122"/>
                <a:ea typeface="微软雅黑" panose="020B0503020204020204" pitchFamily="34" charset="-122"/>
                <a:sym typeface="Arial" panose="020B0604020202020204" pitchFamily="34" charset="0"/>
              </a:rPr>
              <a:t>》</a:t>
            </a:r>
            <a:r>
              <a:rPr lang="zh-CN" altLang="en-US" sz="2400" b="1">
                <a:latin typeface="微软雅黑" panose="020B0503020204020204" pitchFamily="34" charset="-122"/>
                <a:ea typeface="微软雅黑" panose="020B0503020204020204" pitchFamily="34" charset="-122"/>
                <a:sym typeface="Arial" panose="020B0604020202020204" pitchFamily="34" charset="0"/>
              </a:rPr>
              <a:t>，悲其志。适长沙，观屈原所自沉渊，未尝不垂涕，想见其为人。①及见贾生吊之，又怪屈原以彼其材，游诸侯，何国不容，而自令若是。</a:t>
            </a:r>
            <a:r>
              <a:rPr lang="en-US" altLang="zh-CN" sz="2400" b="1">
                <a:latin typeface="微软雅黑" panose="020B0503020204020204" pitchFamily="34" charset="-122"/>
                <a:ea typeface="微软雅黑" panose="020B0503020204020204" pitchFamily="34" charset="-122"/>
                <a:sym typeface="Arial" panose="020B0604020202020204" pitchFamily="34" charset="0"/>
              </a:rPr>
              <a:t>读《</a:t>
            </a:r>
            <a:r>
              <a:rPr lang="zh-CN" altLang="en-US" sz="2400" b="1">
                <a:latin typeface="微软雅黑" panose="020B0503020204020204" pitchFamily="34" charset="-122"/>
                <a:ea typeface="微软雅黑" panose="020B0503020204020204" pitchFamily="34" charset="-122"/>
                <a:sym typeface="Arial" panose="020B0604020202020204" pitchFamily="34" charset="0"/>
              </a:rPr>
              <a:t>鵩鸟赋</a:t>
            </a:r>
            <a:r>
              <a:rPr lang="en-US" altLang="zh-CN" sz="2400" b="1">
                <a:latin typeface="微软雅黑" panose="020B0503020204020204" pitchFamily="34" charset="-122"/>
                <a:ea typeface="微软雅黑" panose="020B0503020204020204" pitchFamily="34" charset="-122"/>
                <a:sym typeface="Arial" panose="020B0604020202020204" pitchFamily="34" charset="0"/>
              </a:rPr>
              <a:t>》</a:t>
            </a:r>
            <a:r>
              <a:rPr lang="zh-CN" altLang="en-US" sz="2400" b="1">
                <a:latin typeface="微软雅黑" panose="020B0503020204020204" pitchFamily="34" charset="-122"/>
                <a:ea typeface="微软雅黑" panose="020B0503020204020204" pitchFamily="34" charset="-122"/>
                <a:sym typeface="Arial" panose="020B0604020202020204" pitchFamily="34" charset="0"/>
              </a:rPr>
              <a:t>，同死生，轻去就，又爽然自失矣。”</a:t>
            </a:r>
            <a:endParaRPr lang="zh-CN" altLang="en-US" sz="2400" b="1">
              <a:latin typeface="微软雅黑" panose="020B0503020204020204" pitchFamily="34" charset="-122"/>
              <a:ea typeface="微软雅黑" panose="020B0503020204020204" pitchFamily="34" charset="-122"/>
            </a:endParaRPr>
          </a:p>
        </p:txBody>
      </p:sp>
      <p:sp>
        <p:nvSpPr>
          <p:cNvPr id="100" name="文本框 99"/>
          <p:cNvSpPr txBox="1"/>
          <p:nvPr/>
        </p:nvSpPr>
        <p:spPr>
          <a:xfrm>
            <a:off x="0" y="3296236"/>
            <a:ext cx="12192000" cy="3416320"/>
          </a:xfrm>
          <a:prstGeom prst="rect">
            <a:avLst/>
          </a:prstGeom>
          <a:solidFill>
            <a:schemeClr val="accent4">
              <a:lumMod val="50000"/>
            </a:schemeClr>
          </a:solidFill>
          <a:ln w="9525">
            <a:noFill/>
          </a:ln>
        </p:spPr>
        <p:txBody>
          <a:bodyPr wrap="square">
            <a:spAutoFit/>
          </a:bodyPr>
          <a:lstStyle/>
          <a:p>
            <a:pPr>
              <a:lnSpc>
                <a:spcPct val="150000"/>
              </a:lnSpc>
            </a:pPr>
            <a:r>
              <a:rPr lang="zh-CN" altLang="zh-CN" sz="2400" b="1">
                <a:solidFill>
                  <a:schemeClr val="bg1"/>
                </a:solidFill>
                <a:latin typeface="微软雅黑" panose="020B0503020204020204" pitchFamily="34" charset="-122"/>
                <a:sym typeface="+mn-ea"/>
              </a:rPr>
              <a:t>翻译</a:t>
            </a:r>
            <a:endParaRPr lang="zh-CN" altLang="zh-CN" sz="2400" b="1">
              <a:solidFill>
                <a:schemeClr val="bg1"/>
              </a:solidFill>
              <a:latin typeface="微软雅黑" panose="020B0503020204020204" pitchFamily="34" charset="-122"/>
            </a:endParaRPr>
          </a:p>
          <a:p>
            <a:pPr indent="0">
              <a:lnSpc>
                <a:spcPct val="150000"/>
              </a:lnSpc>
            </a:pPr>
            <a:r>
              <a:rPr lang="zh-CN" sz="2400" b="1" smtClean="0">
                <a:solidFill>
                  <a:schemeClr val="bg1"/>
                </a:solidFill>
                <a:latin typeface="微软雅黑" panose="020B0503020204020204" pitchFamily="34" charset="-122"/>
                <a:ea typeface="微软雅黑" panose="020B0503020204020204" pitchFamily="34" charset="-122"/>
              </a:rPr>
              <a:t>太</a:t>
            </a:r>
            <a:r>
              <a:rPr lang="zh-CN" sz="2400" b="1">
                <a:solidFill>
                  <a:schemeClr val="bg1"/>
                </a:solidFill>
                <a:latin typeface="微软雅黑" panose="020B0503020204020204" pitchFamily="34" charset="-122"/>
                <a:ea typeface="微软雅黑" panose="020B0503020204020204" pitchFamily="34" charset="-122"/>
              </a:rPr>
              <a:t>史公说：我读《离骚》、《天问》、《招魂》、《哀郢》，为他的志向不能实现而悲伤。到长沙，经过屈原自沉的地方，未尝不流下眼泪，追怀他的为人。看到贾谊凭吊他的文章，文中又责怪屈原如果凭他的才能去游说诸侯，哪个国家不会容纳，却自己选择了这样的道路！读了《服鸟赋》，把生和死等同看待，认为被贬和任用是不重要的，这又使我感到茫茫然失落什么了。</a:t>
            </a:r>
            <a:endParaRPr lang="zh-CN" altLang="en-US" sz="2400" b="1">
              <a:solidFill>
                <a:schemeClr val="bg1"/>
              </a:solidFill>
              <a:latin typeface="微软雅黑" panose="020B0503020204020204" pitchFamily="34" charset="-122"/>
              <a:ea typeface="微软雅黑" panose="020B0503020204020204" pitchFamily="34" charset="-122"/>
            </a:endParaRPr>
          </a:p>
        </p:txBody>
      </p:sp>
      <p:pic>
        <p:nvPicPr>
          <p:cNvPr id="8193" name="图片 7" descr="023c12b23c090f4de29f102eeb3de23_副本"/>
          <p:cNvPicPr>
            <a:picLocks noChangeAspect="1"/>
          </p:cNvPicPr>
          <p:nvPr/>
        </p:nvPicPr>
        <p:blipFill>
          <a:blip r:embed="rId3"/>
          <a:stretch>
            <a:fillRect/>
          </a:stretch>
        </p:blipFill>
        <p:spPr>
          <a:xfrm>
            <a:off x="10580370" y="0"/>
            <a:ext cx="1611630" cy="2086610"/>
          </a:xfrm>
          <a:prstGeom prst="rect">
            <a:avLst/>
          </a:prstGeom>
          <a:noFill/>
          <a:ln w="9525">
            <a:noFill/>
          </a:ln>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4"/>
          <p:cNvSpPr/>
          <p:nvPr>
            <p:custDataLst>
              <p:tags r:id="rId2"/>
            </p:custDataLst>
          </p:nvPr>
        </p:nvSpPr>
        <p:spPr>
          <a:xfrm>
            <a:off x="609555" y="1524000"/>
            <a:ext cx="7467600" cy="4724400"/>
          </a:xfrm>
          <a:prstGeom prst="rect">
            <a:avLst/>
          </a:prstGeom>
          <a:solidFill>
            <a:schemeClr val="tx2">
              <a:lumMod val="60000"/>
              <a:lumOff val="40000"/>
            </a:schemeClr>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8" name="直角三角形 2"/>
          <p:cNvSpPr/>
          <p:nvPr>
            <p:custDataLst>
              <p:tags r:id="rId3"/>
            </p:custDataLst>
          </p:nvPr>
        </p:nvSpPr>
        <p:spPr>
          <a:xfrm flipH="1">
            <a:off x="7315155" y="5486400"/>
            <a:ext cx="762000" cy="762000"/>
          </a:xfrm>
          <a:prstGeom prst="rtTriangle">
            <a:avLst/>
          </a:prstGeom>
          <a:solidFill>
            <a:schemeClr val="accent1">
              <a:lumMod val="50000"/>
            </a:schemeClr>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9" name="直角三角形 1"/>
          <p:cNvSpPr/>
          <p:nvPr>
            <p:custDataLst>
              <p:tags r:id="rId4"/>
            </p:custDataLst>
          </p:nvPr>
        </p:nvSpPr>
        <p:spPr>
          <a:xfrm flipV="1">
            <a:off x="609555" y="1524000"/>
            <a:ext cx="762000" cy="762000"/>
          </a:xfrm>
          <a:prstGeom prst="rtTriangle">
            <a:avLst/>
          </a:prstGeom>
          <a:solidFill>
            <a:schemeClr val="accent1">
              <a:lumMod val="50000"/>
            </a:schemeClr>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5"/>
            </p:custDataLst>
          </p:nvPr>
        </p:nvPicPr>
        <p:blipFill>
          <a:blip r:embed="rId8"/>
          <a:srcRect t="23498" b="23498"/>
          <a:stretch>
            <a:fillRect/>
          </a:stretch>
        </p:blipFill>
        <p:spPr>
          <a:xfrm>
            <a:off x="914355" y="1829435"/>
            <a:ext cx="6858000" cy="4114800"/>
          </a:xfrm>
          <a:custGeom>
            <a:avLst/>
            <a:gdLst/>
            <a:ahLst/>
            <a:cxnLst>
              <a:cxn ang="3">
                <a:pos x="hc" y="t"/>
              </a:cxn>
              <a:cxn ang="cd2">
                <a:pos x="l" y="vc"/>
              </a:cxn>
              <a:cxn ang="cd4">
                <a:pos x="hc" y="b"/>
              </a:cxn>
              <a:cxn ang="0">
                <a:pos x="r" y="vc"/>
              </a:cxn>
            </a:cxnLst>
            <a:rect l="l" t="t" r="r" b="b"/>
            <a:pathLst>
              <a:path w="9120" h="6480">
                <a:moveTo>
                  <a:pt x="0" y="0"/>
                </a:moveTo>
                <a:lnTo>
                  <a:pt x="9120" y="0"/>
                </a:lnTo>
                <a:lnTo>
                  <a:pt x="9120" y="6480"/>
                </a:lnTo>
                <a:lnTo>
                  <a:pt x="0" y="6480"/>
                </a:lnTo>
                <a:lnTo>
                  <a:pt x="0" y="0"/>
                </a:lnTo>
                <a:close/>
              </a:path>
            </a:pathLst>
          </a:custGeom>
        </p:spPr>
      </p:pic>
      <p:sp>
        <p:nvSpPr>
          <p:cNvPr id="12" name="Title 6"/>
          <p:cNvSpPr txBox="1"/>
          <p:nvPr>
            <p:custDataLst>
              <p:tags r:id="rId6"/>
            </p:custDataLst>
          </p:nvPr>
        </p:nvSpPr>
        <p:spPr>
          <a:xfrm>
            <a:off x="8534415" y="2664143"/>
            <a:ext cx="3048025" cy="244411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sz="6400" spc="4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通假字</a:t>
            </a:r>
          </a:p>
        </p:txBody>
      </p:sp>
    </p:spTree>
    <p:custDataLst>
      <p:tags r:id="rId1"/>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课堂小结</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6" name="文本框 5"/>
          <p:cNvSpPr txBox="1"/>
          <p:nvPr/>
        </p:nvSpPr>
        <p:spPr>
          <a:xfrm>
            <a:off x="1570909" y="1615165"/>
            <a:ext cx="9017000" cy="4523105"/>
          </a:xfrm>
          <a:prstGeom prst="rect">
            <a:avLst/>
          </a:prstGeom>
          <a:noFill/>
          <a:ln w="28575">
            <a:solidFill>
              <a:schemeClr val="tx1"/>
            </a:solidFill>
          </a:ln>
        </p:spPr>
        <p:txBody>
          <a:bodyPr wrap="square">
            <a:spAutoFit/>
          </a:bodyPr>
          <a:lstStyle/>
          <a:p>
            <a:pPr indent="0"/>
            <a:r>
              <a:rPr lang="zh-CN" sz="2400" b="1">
                <a:latin typeface="微软雅黑" panose="020B0503020204020204" pitchFamily="34" charset="-122"/>
                <a:ea typeface="微软雅黑" panose="020B0503020204020204" pitchFamily="34" charset="-122"/>
              </a:rPr>
              <a:t>人穷则</a:t>
            </a:r>
            <a:r>
              <a:rPr lang="zh-CN" sz="2400" b="1">
                <a:solidFill>
                  <a:srgbClr val="C00000"/>
                </a:solidFill>
                <a:latin typeface="微软雅黑" panose="020B0503020204020204" pitchFamily="34" charset="-122"/>
                <a:ea typeface="微软雅黑" panose="020B0503020204020204" pitchFamily="34" charset="-122"/>
              </a:rPr>
              <a:t>反</a:t>
            </a:r>
            <a:r>
              <a:rPr lang="zh-CN" sz="2400" b="1">
                <a:latin typeface="微软雅黑" panose="020B0503020204020204" pitchFamily="34" charset="-122"/>
                <a:ea typeface="微软雅黑" panose="020B0503020204020204" pitchFamily="34" charset="-122"/>
              </a:rPr>
              <a:t>本。（反，通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返</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，返回。）</a:t>
            </a:r>
          </a:p>
          <a:p>
            <a:pPr indent="0"/>
            <a:r>
              <a:rPr lang="zh-CN" sz="2400" b="1">
                <a:latin typeface="微软雅黑" panose="020B0503020204020204" pitchFamily="34" charset="-122"/>
                <a:ea typeface="微软雅黑" panose="020B0503020204020204" pitchFamily="34" charset="-122"/>
              </a:rPr>
              <a:t>犹</a:t>
            </a:r>
            <a:r>
              <a:rPr lang="zh-CN" sz="2400" b="1">
                <a:solidFill>
                  <a:srgbClr val="C00000"/>
                </a:solidFill>
                <a:latin typeface="微软雅黑" panose="020B0503020204020204" pitchFamily="34" charset="-122"/>
                <a:ea typeface="微软雅黑" panose="020B0503020204020204" pitchFamily="34" charset="-122"/>
              </a:rPr>
              <a:t>离</a:t>
            </a:r>
            <a:r>
              <a:rPr lang="zh-CN" sz="2400" b="1">
                <a:latin typeface="微软雅黑" panose="020B0503020204020204" pitchFamily="34" charset="-122"/>
                <a:ea typeface="微软雅黑" panose="020B0503020204020204" pitchFamily="34" charset="-122"/>
              </a:rPr>
              <a:t>忧也。（离，通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罹</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，遭遇。）</a:t>
            </a:r>
          </a:p>
          <a:p>
            <a:pPr indent="0"/>
            <a:r>
              <a:rPr lang="zh-CN" sz="2400" b="1">
                <a:latin typeface="微软雅黑" panose="020B0503020204020204" pitchFamily="34" charset="-122"/>
                <a:ea typeface="微软雅黑" panose="020B0503020204020204" pitchFamily="34" charset="-122"/>
              </a:rPr>
              <a:t>靡不毕</a:t>
            </a:r>
            <a:r>
              <a:rPr lang="zh-CN" sz="2400" b="1">
                <a:solidFill>
                  <a:srgbClr val="C00000"/>
                </a:solidFill>
                <a:latin typeface="微软雅黑" panose="020B0503020204020204" pitchFamily="34" charset="-122"/>
                <a:ea typeface="微软雅黑" panose="020B0503020204020204" pitchFamily="34" charset="-122"/>
              </a:rPr>
              <a:t>见</a:t>
            </a:r>
            <a:r>
              <a:rPr lang="zh-CN" sz="2400" b="1">
                <a:latin typeface="微软雅黑" panose="020B0503020204020204" pitchFamily="34" charset="-122"/>
                <a:ea typeface="微软雅黑" panose="020B0503020204020204" pitchFamily="34" charset="-122"/>
              </a:rPr>
              <a:t>。（见，用</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现</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，出现。）</a:t>
            </a:r>
          </a:p>
          <a:p>
            <a:pPr indent="0"/>
            <a:r>
              <a:rPr lang="zh-CN" sz="2400" b="1">
                <a:latin typeface="微软雅黑" panose="020B0503020204020204" pitchFamily="34" charset="-122"/>
                <a:ea typeface="微软雅黑" panose="020B0503020204020204" pitchFamily="34" charset="-122"/>
              </a:rPr>
              <a:t>其称文小而其</a:t>
            </a:r>
            <a:r>
              <a:rPr lang="zh-CN" sz="2400" b="1">
                <a:solidFill>
                  <a:srgbClr val="C00000"/>
                </a:solidFill>
                <a:latin typeface="微软雅黑" panose="020B0503020204020204" pitchFamily="34" charset="-122"/>
                <a:ea typeface="微软雅黑" panose="020B0503020204020204" pitchFamily="34" charset="-122"/>
              </a:rPr>
              <a:t>指</a:t>
            </a:r>
            <a:r>
              <a:rPr lang="zh-CN" sz="2400" b="1">
                <a:latin typeface="微软雅黑" panose="020B0503020204020204" pitchFamily="34" charset="-122"/>
                <a:ea typeface="微软雅黑" panose="020B0503020204020204" pitchFamily="34" charset="-122"/>
              </a:rPr>
              <a:t>极大，（指，通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旨</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，意旨，旨趣。）</a:t>
            </a:r>
          </a:p>
          <a:p>
            <a:pPr indent="0"/>
            <a:r>
              <a:rPr lang="zh-CN" sz="2400" b="1">
                <a:latin typeface="微软雅黑" panose="020B0503020204020204" pitchFamily="34" charset="-122"/>
                <a:ea typeface="微软雅黑" panose="020B0503020204020204" pitchFamily="34" charset="-122"/>
              </a:rPr>
              <a:t>自疏</a:t>
            </a:r>
            <a:r>
              <a:rPr lang="zh-CN" sz="2400" b="1">
                <a:solidFill>
                  <a:srgbClr val="C00000"/>
                </a:solidFill>
                <a:latin typeface="微软雅黑" panose="020B0503020204020204" pitchFamily="34" charset="-122"/>
                <a:ea typeface="微软雅黑" panose="020B0503020204020204" pitchFamily="34" charset="-122"/>
              </a:rPr>
              <a:t>濯</a:t>
            </a:r>
            <a:r>
              <a:rPr lang="zh-CN" sz="2400" b="1">
                <a:latin typeface="微软雅黑" panose="020B0503020204020204" pitchFamily="34" charset="-122"/>
                <a:ea typeface="微软雅黑" panose="020B0503020204020204" pitchFamily="34" charset="-122"/>
              </a:rPr>
              <a:t>淖污泥之中。（濯</a:t>
            </a:r>
            <a:r>
              <a:rPr lang="en-US" sz="2400" b="1">
                <a:latin typeface="微软雅黑" panose="020B0503020204020204" pitchFamily="34" charset="-122"/>
                <a:ea typeface="微软雅黑" panose="020B0503020204020204" pitchFamily="34" charset="-122"/>
              </a:rPr>
              <a:t> </a:t>
            </a:r>
            <a:r>
              <a:rPr lang="zh-CN" sz="2400" b="1">
                <a:latin typeface="微软雅黑" panose="020B0503020204020204" pitchFamily="34" charset="-122"/>
                <a:ea typeface="微软雅黑" panose="020B0503020204020204" pitchFamily="34" charset="-122"/>
              </a:rPr>
              <a:t>，通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浊</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，污浊。）</a:t>
            </a:r>
          </a:p>
          <a:p>
            <a:pPr indent="0"/>
            <a:r>
              <a:rPr lang="zh-CN" sz="2400" b="1">
                <a:latin typeface="微软雅黑" panose="020B0503020204020204" pitchFamily="34" charset="-122"/>
                <a:ea typeface="微软雅黑" panose="020B0503020204020204" pitchFamily="34" charset="-122"/>
              </a:rPr>
              <a:t>皭然</a:t>
            </a:r>
            <a:r>
              <a:rPr lang="zh-CN" sz="2400" b="1">
                <a:solidFill>
                  <a:srgbClr val="C00000"/>
                </a:solidFill>
                <a:latin typeface="微软雅黑" panose="020B0503020204020204" pitchFamily="34" charset="-122"/>
                <a:ea typeface="微软雅黑" panose="020B0503020204020204" pitchFamily="34" charset="-122"/>
              </a:rPr>
              <a:t>泥</a:t>
            </a:r>
            <a:r>
              <a:rPr lang="zh-CN" sz="2400" b="1">
                <a:latin typeface="微软雅黑" panose="020B0503020204020204" pitchFamily="34" charset="-122"/>
                <a:ea typeface="微软雅黑" panose="020B0503020204020204" pitchFamily="34" charset="-122"/>
              </a:rPr>
              <a:t>而不滓者也。（泥，通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涅</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，染黑。）</a:t>
            </a:r>
          </a:p>
          <a:p>
            <a:pPr indent="0"/>
            <a:r>
              <a:rPr lang="zh-CN" sz="2400" b="1">
                <a:latin typeface="微软雅黑" panose="020B0503020204020204" pitchFamily="34" charset="-122"/>
                <a:ea typeface="微软雅黑" panose="020B0503020204020204" pitchFamily="34" charset="-122"/>
              </a:rPr>
              <a:t>屈平既</a:t>
            </a:r>
            <a:r>
              <a:rPr lang="zh-CN" sz="2400" b="1">
                <a:solidFill>
                  <a:srgbClr val="C00000"/>
                </a:solidFill>
                <a:latin typeface="微软雅黑" panose="020B0503020204020204" pitchFamily="34" charset="-122"/>
                <a:ea typeface="微软雅黑" panose="020B0503020204020204" pitchFamily="34" charset="-122"/>
              </a:rPr>
              <a:t>绌</a:t>
            </a:r>
            <a:r>
              <a:rPr lang="zh-CN" sz="2400" b="1">
                <a:latin typeface="微软雅黑" panose="020B0503020204020204" pitchFamily="34" charset="-122"/>
                <a:ea typeface="微软雅黑" panose="020B0503020204020204" pitchFamily="34" charset="-122"/>
              </a:rPr>
              <a:t>。</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绌</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黜</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，被罢黜。）</a:t>
            </a:r>
          </a:p>
          <a:p>
            <a:pPr indent="0"/>
            <a:r>
              <a:rPr lang="zh-CN" sz="2400" b="1">
                <a:latin typeface="微软雅黑" panose="020B0503020204020204" pitchFamily="34" charset="-122"/>
                <a:ea typeface="微软雅黑" panose="020B0503020204020204" pitchFamily="34" charset="-122"/>
              </a:rPr>
              <a:t>齐与楚</a:t>
            </a:r>
            <a:r>
              <a:rPr lang="zh-CN" sz="2400" b="1">
                <a:solidFill>
                  <a:srgbClr val="C00000"/>
                </a:solidFill>
                <a:latin typeface="微软雅黑" panose="020B0503020204020204" pitchFamily="34" charset="-122"/>
                <a:ea typeface="微软雅黑" panose="020B0503020204020204" pitchFamily="34" charset="-122"/>
              </a:rPr>
              <a:t>从</a:t>
            </a:r>
            <a:r>
              <a:rPr lang="zh-CN" sz="2400" b="1">
                <a:latin typeface="微软雅黑" panose="020B0503020204020204" pitchFamily="34" charset="-122"/>
                <a:ea typeface="微软雅黑" panose="020B0503020204020204" pitchFamily="34" charset="-122"/>
              </a:rPr>
              <a:t>亲。（从，通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纵</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，合纵。）</a:t>
            </a:r>
          </a:p>
          <a:p>
            <a:pPr indent="0"/>
            <a:r>
              <a:rPr lang="zh-CN" sz="2400" b="1">
                <a:latin typeface="微软雅黑" panose="020B0503020204020204" pitchFamily="34" charset="-122"/>
                <a:ea typeface="微软雅黑" panose="020B0503020204020204" pitchFamily="34" charset="-122"/>
              </a:rPr>
              <a:t>厚币委</a:t>
            </a:r>
            <a:r>
              <a:rPr lang="zh-CN" sz="2400" b="1">
                <a:solidFill>
                  <a:srgbClr val="C00000"/>
                </a:solidFill>
                <a:latin typeface="微软雅黑" panose="020B0503020204020204" pitchFamily="34" charset="-122"/>
                <a:ea typeface="微软雅黑" panose="020B0503020204020204" pitchFamily="34" charset="-122"/>
              </a:rPr>
              <a:t>质</a:t>
            </a:r>
            <a:r>
              <a:rPr lang="zh-CN" sz="2400" b="1">
                <a:latin typeface="微软雅黑" panose="020B0503020204020204" pitchFamily="34" charset="-122"/>
                <a:ea typeface="微软雅黑" panose="020B0503020204020204" pitchFamily="34" charset="-122"/>
              </a:rPr>
              <a:t>事楚（质，通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贽</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，见面礼。）</a:t>
            </a:r>
          </a:p>
          <a:p>
            <a:pPr indent="0"/>
            <a:r>
              <a:rPr lang="zh-CN" sz="2400" b="1">
                <a:latin typeface="微软雅黑" panose="020B0503020204020204" pitchFamily="34" charset="-122"/>
                <a:ea typeface="微软雅黑" panose="020B0503020204020204" pitchFamily="34" charset="-122"/>
              </a:rPr>
              <a:t>顾</a:t>
            </a:r>
            <a:r>
              <a:rPr lang="zh-CN" sz="2400" b="1">
                <a:solidFill>
                  <a:srgbClr val="C00000"/>
                </a:solidFill>
                <a:latin typeface="微软雅黑" panose="020B0503020204020204" pitchFamily="34" charset="-122"/>
                <a:ea typeface="微软雅黑" panose="020B0503020204020204" pitchFamily="34" charset="-122"/>
              </a:rPr>
              <a:t>反</a:t>
            </a:r>
            <a:r>
              <a:rPr lang="zh-CN" sz="2400" b="1">
                <a:latin typeface="微软雅黑" panose="020B0503020204020204" pitchFamily="34" charset="-122"/>
                <a:ea typeface="微软雅黑" panose="020B0503020204020204" pitchFamily="34" charset="-122"/>
              </a:rPr>
              <a:t>。（反，通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返</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，返回。）</a:t>
            </a:r>
          </a:p>
          <a:p>
            <a:pPr indent="0"/>
            <a:r>
              <a:rPr lang="zh-CN" sz="2400" b="1">
                <a:latin typeface="微软雅黑" panose="020B0503020204020204" pitchFamily="34" charset="-122"/>
                <a:ea typeface="微软雅黑" panose="020B0503020204020204" pitchFamily="34" charset="-122"/>
              </a:rPr>
              <a:t>赵不</a:t>
            </a:r>
            <a:r>
              <a:rPr lang="zh-CN" sz="2400" b="1">
                <a:solidFill>
                  <a:srgbClr val="C00000"/>
                </a:solidFill>
                <a:latin typeface="微软雅黑" panose="020B0503020204020204" pitchFamily="34" charset="-122"/>
                <a:ea typeface="微软雅黑" panose="020B0503020204020204" pitchFamily="34" charset="-122"/>
              </a:rPr>
              <a:t>内</a:t>
            </a:r>
            <a:r>
              <a:rPr lang="zh-CN" sz="2400" b="1">
                <a:latin typeface="微软雅黑" panose="020B0503020204020204" pitchFamily="34" charset="-122"/>
                <a:ea typeface="微软雅黑" panose="020B0503020204020204" pitchFamily="34" charset="-122"/>
              </a:rPr>
              <a:t>。（内，通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纳</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，接纳，收纳。）</a:t>
            </a:r>
          </a:p>
          <a:p>
            <a:pPr indent="0"/>
            <a:r>
              <a:rPr lang="zh-CN" sz="2400" b="1">
                <a:solidFill>
                  <a:srgbClr val="C00000"/>
                </a:solidFill>
                <a:latin typeface="微软雅黑" panose="020B0503020204020204" pitchFamily="34" charset="-122"/>
                <a:ea typeface="微软雅黑" panose="020B0503020204020204" pitchFamily="34" charset="-122"/>
              </a:rPr>
              <a:t>被</a:t>
            </a:r>
            <a:r>
              <a:rPr lang="zh-CN" sz="2400" b="1">
                <a:latin typeface="微软雅黑" panose="020B0503020204020204" pitchFamily="34" charset="-122"/>
                <a:ea typeface="微软雅黑" panose="020B0503020204020204" pitchFamily="34" charset="-122"/>
              </a:rPr>
              <a:t>发行吟泽畔。（被，通</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披</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，披散。）</a:t>
            </a:r>
            <a:endParaRPr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4" name="矩形 10"/>
          <p:cNvSpPr/>
          <p:nvPr>
            <p:custDataLst>
              <p:tags r:id="rId3"/>
            </p:custDataLst>
          </p:nvPr>
        </p:nvSpPr>
        <p:spPr>
          <a:xfrm>
            <a:off x="10795" y="5715"/>
            <a:ext cx="12180570" cy="303911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4"/>
            </p:custDataLst>
          </p:nvPr>
        </p:nvPicPr>
        <p:blipFill>
          <a:blip r:embed="rId8"/>
          <a:stretch>
            <a:fillRect/>
          </a:stretch>
        </p:blipFill>
        <p:spPr>
          <a:xfrm>
            <a:off x="2118995" y="1922145"/>
            <a:ext cx="7891145" cy="4634865"/>
          </a:xfrm>
          <a:prstGeom prst="rect">
            <a:avLst/>
          </a:prstGeom>
        </p:spPr>
      </p:pic>
      <p:sp>
        <p:nvSpPr>
          <p:cNvPr id="3" name="文本框 2"/>
          <p:cNvSpPr txBox="1"/>
          <p:nvPr>
            <p:custDataLst>
              <p:tags r:id="rId5"/>
            </p:custDataLst>
          </p:nvPr>
        </p:nvSpPr>
        <p:spPr>
          <a:xfrm>
            <a:off x="2133617" y="609605"/>
            <a:ext cx="7924864" cy="914400"/>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zh-CN" sz="5400" b="1" spc="380">
                <a:solidFill>
                  <a:schemeClr val="bg1"/>
                </a:solidFill>
                <a:latin typeface="微软雅黑" panose="020B0503020204020204" pitchFamily="34" charset="-122"/>
                <a:ea typeface="微软雅黑" panose="020B0503020204020204" pitchFamily="34" charset="-122"/>
              </a:rPr>
              <a:t>一词多义</a:t>
            </a:r>
          </a:p>
        </p:txBody>
      </p:sp>
      <p:pic>
        <p:nvPicPr>
          <p:cNvPr id="7" name="图片 6"/>
          <p:cNvPicPr>
            <a:picLocks noChangeAspect="1"/>
          </p:cNvPicPr>
          <p:nvPr>
            <p:custDataLst>
              <p:tags r:id="rId6"/>
            </p:custDataLst>
          </p:nvPr>
        </p:nvPicPr>
        <p:blipFill>
          <a:blip r:embed="rId9"/>
          <a:srcRect t="22045" b="22045"/>
          <a:stretch>
            <a:fillRect/>
          </a:stretch>
        </p:blipFill>
        <p:spPr>
          <a:xfrm>
            <a:off x="3055009" y="2209818"/>
            <a:ext cx="6019838" cy="3810025"/>
          </a:xfrm>
          <a:custGeom>
            <a:avLst/>
            <a:gdLst/>
            <a:ahLst/>
            <a:cxnLst>
              <a:cxn ang="3">
                <a:pos x="hc" y="t"/>
              </a:cxn>
              <a:cxn ang="cd2">
                <a:pos x="l" y="vc"/>
              </a:cxn>
              <a:cxn ang="cd4">
                <a:pos x="hc" y="b"/>
              </a:cxn>
              <a:cxn ang="0">
                <a:pos x="r" y="vc"/>
              </a:cxn>
            </a:cxnLst>
            <a:rect l="l" t="t" r="r" b="b"/>
            <a:pathLst>
              <a:path w="9480" h="6000">
                <a:moveTo>
                  <a:pt x="0" y="0"/>
                </a:moveTo>
                <a:lnTo>
                  <a:pt x="9480" y="0"/>
                </a:lnTo>
                <a:lnTo>
                  <a:pt x="9480" y="6000"/>
                </a:lnTo>
                <a:lnTo>
                  <a:pt x="0" y="6000"/>
                </a:lnTo>
                <a:lnTo>
                  <a:pt x="0" y="0"/>
                </a:lnTo>
                <a:close/>
              </a:path>
            </a:pathLst>
          </a:custGeom>
        </p:spPr>
      </p:pic>
    </p:spTree>
    <p:custDataLst>
      <p:tags r:id="rId1"/>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46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zh-CN"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241" name="文本框 2445328"/>
          <p:cNvSpPr txBox="1"/>
          <p:nvPr/>
        </p:nvSpPr>
        <p:spPr>
          <a:xfrm>
            <a:off x="863023" y="2293954"/>
            <a:ext cx="11460162" cy="2888311"/>
          </a:xfrm>
          <a:prstGeom prst="rect">
            <a:avLst/>
          </a:prstGeom>
          <a:noFill/>
          <a:ln w="9525">
            <a:noFill/>
          </a:ln>
        </p:spPr>
        <p:txBody>
          <a:bodyPr lIns="117176" tIns="58589" rIns="117176" bIns="58589" anchor="t">
            <a:spAutoFit/>
          </a:bodyPr>
          <a:lstStyle/>
          <a:p>
            <a:pPr defTabSz="1171575">
              <a:lnSpc>
                <a:spcPct val="150000"/>
              </a:lnSpc>
            </a:pPr>
            <a:r>
              <a:rPr lang="en-US" altLang="zh-CN" sz="2400" b="1" smtClean="0">
                <a:latin typeface="微软雅黑" panose="020B0503020204020204" pitchFamily="34" charset="-122"/>
                <a:ea typeface="微软雅黑" panose="020B0503020204020204" pitchFamily="34" charset="-122"/>
              </a:rPr>
              <a:t>1</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闻</a:t>
            </a:r>
          </a:p>
          <a:p>
            <a:pPr defTabSz="1171575">
              <a:lnSpc>
                <a:spcPct val="150000"/>
              </a:lnSpc>
            </a:pPr>
            <a:r>
              <a:rPr lang="en-US" altLang="zh-CN" sz="2400" b="1">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博</a:t>
            </a:r>
            <a:r>
              <a:rPr lang="zh-CN" altLang="en-US" sz="2400" b="1">
                <a:solidFill>
                  <a:srgbClr val="C00000"/>
                </a:solidFill>
                <a:latin typeface="微软雅黑" panose="020B0503020204020204" pitchFamily="34" charset="-122"/>
                <a:ea typeface="微软雅黑" panose="020B0503020204020204" pitchFamily="34" charset="-122"/>
              </a:rPr>
              <a:t>闻</a:t>
            </a:r>
            <a:r>
              <a:rPr lang="zh-CN" altLang="en-US" sz="2400" b="1">
                <a:latin typeface="微软雅黑" panose="020B0503020204020204" pitchFamily="34" charset="-122"/>
                <a:ea typeface="微软雅黑" panose="020B0503020204020204" pitchFamily="34" charset="-122"/>
              </a:rPr>
              <a:t>强志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rPr>
              <a:t>不</a:t>
            </a:r>
            <a:r>
              <a:rPr lang="zh-CN" altLang="en-US" sz="2400" b="1">
                <a:solidFill>
                  <a:srgbClr val="C00000"/>
                </a:solidFill>
                <a:latin typeface="微软雅黑" panose="020B0503020204020204" pitchFamily="34" charset="-122"/>
                <a:ea typeface="微软雅黑" panose="020B0503020204020204" pitchFamily="34" charset="-122"/>
              </a:rPr>
              <a:t>闻</a:t>
            </a:r>
            <a:r>
              <a:rPr lang="zh-CN" altLang="en-US" sz="2400" b="1">
                <a:latin typeface="微软雅黑" panose="020B0503020204020204" pitchFamily="34" charset="-122"/>
                <a:ea typeface="微软雅黑" panose="020B0503020204020204" pitchFamily="34" charset="-122"/>
              </a:rPr>
              <a:t>六百里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(3)</a:t>
            </a:r>
            <a:r>
              <a:rPr lang="zh-CN" altLang="en-US" sz="2400" b="1">
                <a:solidFill>
                  <a:srgbClr val="C00000"/>
                </a:solidFill>
                <a:latin typeface="微软雅黑" panose="020B0503020204020204" pitchFamily="34" charset="-122"/>
                <a:ea typeface="微软雅黑" panose="020B0503020204020204" pitchFamily="34" charset="-122"/>
              </a:rPr>
              <a:t>闻</a:t>
            </a:r>
            <a:r>
              <a:rPr lang="zh-CN" altLang="en-US" sz="2400" b="1">
                <a:latin typeface="微软雅黑" panose="020B0503020204020204" pitchFamily="34" charset="-122"/>
                <a:ea typeface="微软雅黑" panose="020B0503020204020204" pitchFamily="34" charset="-122"/>
              </a:rPr>
              <a:t>寡人之耳者</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邹忌讽齐王纳谏</a:t>
            </a:r>
            <a:r>
              <a:rPr lang="en-US" altLang="zh-CN" sz="2400" b="1">
                <a:latin typeface="微软雅黑" panose="020B0503020204020204" pitchFamily="34" charset="-122"/>
                <a:ea typeface="微软雅黑" panose="020B0503020204020204" pitchFamily="34" charset="-122"/>
              </a:rPr>
              <a:t>》)	(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(4)</a:t>
            </a:r>
            <a:r>
              <a:rPr lang="zh-CN" altLang="en-US" sz="2400" b="1">
                <a:latin typeface="微软雅黑" panose="020B0503020204020204" pitchFamily="34" charset="-122"/>
                <a:ea typeface="微软雅黑" panose="020B0503020204020204" pitchFamily="34" charset="-122"/>
              </a:rPr>
              <a:t>其</a:t>
            </a:r>
            <a:r>
              <a:rPr lang="zh-CN" altLang="en-US" sz="2400" b="1">
                <a:solidFill>
                  <a:srgbClr val="C00000"/>
                </a:solidFill>
                <a:latin typeface="微软雅黑" panose="020B0503020204020204" pitchFamily="34" charset="-122"/>
                <a:ea typeface="微软雅黑" panose="020B0503020204020204" pitchFamily="34" charset="-122"/>
              </a:rPr>
              <a:t>闻</a:t>
            </a:r>
            <a:r>
              <a:rPr lang="zh-CN" altLang="en-US" sz="2400" b="1">
                <a:latin typeface="微软雅黑" panose="020B0503020204020204" pitchFamily="34" charset="-122"/>
                <a:ea typeface="微软雅黑" panose="020B0503020204020204" pitchFamily="34" charset="-122"/>
              </a:rPr>
              <a:t>道也固先乎吾</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师说</a:t>
            </a:r>
            <a:r>
              <a:rPr lang="en-US" altLang="zh-CN" sz="2400" b="1">
                <a:latin typeface="微软雅黑" panose="020B0503020204020204" pitchFamily="34" charset="-122"/>
                <a:ea typeface="微软雅黑" panose="020B0503020204020204" pitchFamily="34" charset="-122"/>
              </a:rPr>
              <a:t>》)	(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p:txBody>
      </p:sp>
      <p:sp>
        <p:nvSpPr>
          <p:cNvPr id="2445330" name="文本框 2445329"/>
          <p:cNvSpPr txBox="1"/>
          <p:nvPr/>
        </p:nvSpPr>
        <p:spPr>
          <a:xfrm>
            <a:off x="3084616" y="2978443"/>
            <a:ext cx="2416175" cy="485775"/>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名词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学识</a:t>
            </a:r>
          </a:p>
        </p:txBody>
      </p:sp>
      <p:sp>
        <p:nvSpPr>
          <p:cNvPr id="2445331" name="文本框 2445330"/>
          <p:cNvSpPr txBox="1"/>
          <p:nvPr/>
        </p:nvSpPr>
        <p:spPr>
          <a:xfrm>
            <a:off x="3084615" y="3495223"/>
            <a:ext cx="2416175" cy="485775"/>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听说</a:t>
            </a:r>
          </a:p>
        </p:txBody>
      </p:sp>
      <p:sp>
        <p:nvSpPr>
          <p:cNvPr id="2445332" name="文本框 2445331"/>
          <p:cNvSpPr txBox="1"/>
          <p:nvPr/>
        </p:nvSpPr>
        <p:spPr>
          <a:xfrm>
            <a:off x="6593104" y="3980998"/>
            <a:ext cx="3806825" cy="485775"/>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使</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听到</a:t>
            </a:r>
          </a:p>
        </p:txBody>
      </p:sp>
      <p:sp>
        <p:nvSpPr>
          <p:cNvPr id="2445333" name="文本框 2445332"/>
          <p:cNvSpPr txBox="1"/>
          <p:nvPr/>
        </p:nvSpPr>
        <p:spPr>
          <a:xfrm>
            <a:off x="5418411" y="4651765"/>
            <a:ext cx="3575050" cy="485775"/>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懂得</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明白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45330"/>
                                        </p:tgtEl>
                                        <p:attrNameLst>
                                          <p:attrName>style.visibility</p:attrName>
                                        </p:attrNameLst>
                                      </p:cBhvr>
                                      <p:to>
                                        <p:strVal val="visible"/>
                                      </p:to>
                                    </p:set>
                                    <p:animEffect transition="in" filter="blinds(horizontal)">
                                      <p:cBhvr>
                                        <p:cTn id="7" dur="500"/>
                                        <p:tgtEl>
                                          <p:spTgt spid="244533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445331"/>
                                        </p:tgtEl>
                                        <p:attrNameLst>
                                          <p:attrName>style.visibility</p:attrName>
                                        </p:attrNameLst>
                                      </p:cBhvr>
                                      <p:to>
                                        <p:strVal val="visible"/>
                                      </p:to>
                                    </p:set>
                                    <p:animEffect transition="in" filter="fade">
                                      <p:cBhvr>
                                        <p:cTn id="12" dur="1000"/>
                                        <p:tgtEl>
                                          <p:spTgt spid="2445331"/>
                                        </p:tgtEl>
                                      </p:cBhvr>
                                    </p:animEffect>
                                    <p:anim calcmode="lin" valueType="num">
                                      <p:cBhvr>
                                        <p:cTn id="13" dur="1000" fill="hold"/>
                                        <p:tgtEl>
                                          <p:spTgt spid="2445331"/>
                                        </p:tgtEl>
                                        <p:attrNameLst>
                                          <p:attrName>ppt_x</p:attrName>
                                        </p:attrNameLst>
                                      </p:cBhvr>
                                      <p:tavLst>
                                        <p:tav tm="0">
                                          <p:val>
                                            <p:strVal val="#ppt_x"/>
                                          </p:val>
                                        </p:tav>
                                        <p:tav tm="100000">
                                          <p:val>
                                            <p:strVal val="#ppt_x"/>
                                          </p:val>
                                        </p:tav>
                                      </p:tavLst>
                                    </p:anim>
                                    <p:anim calcmode="lin" valueType="num">
                                      <p:cBhvr>
                                        <p:cTn id="14" dur="1000" fill="hold"/>
                                        <p:tgtEl>
                                          <p:spTgt spid="2445331"/>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445332"/>
                                        </p:tgtEl>
                                        <p:attrNameLst>
                                          <p:attrName>style.visibility</p:attrName>
                                        </p:attrNameLst>
                                      </p:cBhvr>
                                      <p:to>
                                        <p:strVal val="visible"/>
                                      </p:to>
                                    </p:set>
                                    <p:animEffect transition="in" filter="blinds(horizontal)">
                                      <p:cBhvr>
                                        <p:cTn id="19" dur="500"/>
                                        <p:tgtEl>
                                          <p:spTgt spid="2445332"/>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445333"/>
                                        </p:tgtEl>
                                        <p:attrNameLst>
                                          <p:attrName>style.visibility</p:attrName>
                                        </p:attrNameLst>
                                      </p:cBhvr>
                                      <p:to>
                                        <p:strVal val="visible"/>
                                      </p:to>
                                    </p:set>
                                    <p:animEffect transition="in" filter="barn(inVertical)">
                                      <p:cBhvr>
                                        <p:cTn id="24" dur="500"/>
                                        <p:tgtEl>
                                          <p:spTgt spid="2445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5330" grpId="0"/>
      <p:bldP spid="2445331" grpId="0"/>
      <p:bldP spid="2445332" grpId="0"/>
      <p:bldP spid="244533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46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zh-CN"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1265" name="文本框 2496513"/>
          <p:cNvSpPr txBox="1"/>
          <p:nvPr/>
        </p:nvSpPr>
        <p:spPr>
          <a:xfrm>
            <a:off x="862648" y="1876372"/>
            <a:ext cx="11460162" cy="3442309"/>
          </a:xfrm>
          <a:prstGeom prst="rect">
            <a:avLst/>
          </a:prstGeom>
          <a:noFill/>
          <a:ln w="9525">
            <a:noFill/>
          </a:ln>
        </p:spPr>
        <p:txBody>
          <a:bodyPr lIns="117176" tIns="58589" rIns="117176" bIns="58589" anchor="t">
            <a:spAutoFit/>
          </a:bodyPr>
          <a:lstStyle/>
          <a:p>
            <a:pPr defTabSz="1171575">
              <a:lnSpc>
                <a:spcPct val="150000"/>
              </a:lnSpc>
            </a:pPr>
            <a:r>
              <a:rPr lang="en-US" altLang="zh-CN" sz="2400" b="1">
                <a:latin typeface="微软雅黑" panose="020B0503020204020204" pitchFamily="34" charset="-122"/>
                <a:ea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rPr>
              <a:t>明</a:t>
            </a:r>
          </a:p>
          <a:p>
            <a:pPr defTabSz="1171575">
              <a:lnSpc>
                <a:spcPct val="150000"/>
              </a:lnSpc>
            </a:pPr>
            <a:r>
              <a:rPr lang="en-US" altLang="zh-CN" sz="2400" b="1">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明于治乱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rPr>
              <a:t>谗谄之蔽明也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(3)</a:t>
            </a:r>
            <a:r>
              <a:rPr lang="zh-CN" altLang="en-US" sz="2400" b="1">
                <a:latin typeface="微软雅黑" panose="020B0503020204020204" pitchFamily="34" charset="-122"/>
                <a:ea typeface="微软雅黑" panose="020B0503020204020204" pitchFamily="34" charset="-122"/>
              </a:rPr>
              <a:t>明道德之广崇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(4)</a:t>
            </a:r>
            <a:r>
              <a:rPr lang="zh-CN" altLang="en-US" sz="2400" b="1">
                <a:latin typeface="微软雅黑" panose="020B0503020204020204" pitchFamily="34" charset="-122"/>
                <a:ea typeface="微软雅黑" panose="020B0503020204020204" pitchFamily="34" charset="-122"/>
              </a:rPr>
              <a:t>月明星稀</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乌鹊南飞</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短歌行</a:t>
            </a:r>
            <a:r>
              <a:rPr lang="en-US" altLang="zh-CN" sz="2400" b="1">
                <a:latin typeface="微软雅黑" panose="020B0503020204020204" pitchFamily="34" charset="-122"/>
                <a:ea typeface="微软雅黑" panose="020B0503020204020204" pitchFamily="34" charset="-122"/>
              </a:rPr>
              <a:t>》)	(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(5)</a:t>
            </a:r>
            <a:r>
              <a:rPr lang="zh-CN" altLang="en-US" sz="2400" b="1">
                <a:latin typeface="微软雅黑" panose="020B0503020204020204" pitchFamily="34" charset="-122"/>
                <a:ea typeface="微软雅黑" panose="020B0503020204020204" pitchFamily="34" charset="-122"/>
              </a:rPr>
              <a:t>火尚足以明</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游褒禅山记</a:t>
            </a:r>
            <a:r>
              <a:rPr lang="en-US" altLang="zh-CN" sz="2400" b="1">
                <a:latin typeface="微软雅黑" panose="020B0503020204020204" pitchFamily="34" charset="-122"/>
                <a:ea typeface="微软雅黑" panose="020B0503020204020204" pitchFamily="34" charset="-122"/>
              </a:rPr>
              <a:t>》)	(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p:txBody>
      </p:sp>
      <p:sp>
        <p:nvSpPr>
          <p:cNvPr id="2496515" name="文本框 2496514"/>
          <p:cNvSpPr txBox="1"/>
          <p:nvPr/>
        </p:nvSpPr>
        <p:spPr>
          <a:xfrm>
            <a:off x="3114812" y="2534020"/>
            <a:ext cx="26670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明白</a:t>
            </a:r>
          </a:p>
        </p:txBody>
      </p:sp>
      <p:sp>
        <p:nvSpPr>
          <p:cNvPr id="2496516" name="文本框 2496515"/>
          <p:cNvSpPr txBox="1"/>
          <p:nvPr/>
        </p:nvSpPr>
        <p:spPr>
          <a:xfrm>
            <a:off x="2814441" y="3081490"/>
            <a:ext cx="3692525"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名词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聪明才智</a:t>
            </a:r>
          </a:p>
        </p:txBody>
      </p:sp>
      <p:sp>
        <p:nvSpPr>
          <p:cNvPr id="2496517" name="文本框 2496516"/>
          <p:cNvSpPr txBox="1"/>
          <p:nvPr/>
        </p:nvSpPr>
        <p:spPr>
          <a:xfrm>
            <a:off x="3203524" y="3663749"/>
            <a:ext cx="26670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smtClean="0">
                <a:solidFill>
                  <a:srgbClr val="C00000"/>
                </a:solidFill>
                <a:latin typeface="微软雅黑" panose="020B0503020204020204" pitchFamily="34" charset="-122"/>
                <a:ea typeface="微软雅黑" panose="020B0503020204020204" pitchFamily="34" charset="-122"/>
              </a:rPr>
              <a:t>阐明 </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2496518" name="文本框 2496517"/>
          <p:cNvSpPr txBox="1"/>
          <p:nvPr/>
        </p:nvSpPr>
        <p:spPr>
          <a:xfrm>
            <a:off x="6317614" y="4174803"/>
            <a:ext cx="3178175"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形容词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明亮</a:t>
            </a:r>
          </a:p>
        </p:txBody>
      </p:sp>
      <p:sp>
        <p:nvSpPr>
          <p:cNvPr id="2496519" name="文本框 2496518"/>
          <p:cNvSpPr txBox="1"/>
          <p:nvPr/>
        </p:nvSpPr>
        <p:spPr>
          <a:xfrm>
            <a:off x="5173466" y="4736422"/>
            <a:ext cx="26670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照明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96515"/>
                                        </p:tgtEl>
                                        <p:attrNameLst>
                                          <p:attrName>style.visibility</p:attrName>
                                        </p:attrNameLst>
                                      </p:cBhvr>
                                      <p:to>
                                        <p:strVal val="visible"/>
                                      </p:to>
                                    </p:set>
                                    <p:animEffect transition="in" filter="blinds(horizontal)">
                                      <p:cBhvr>
                                        <p:cTn id="7" dur="500"/>
                                        <p:tgtEl>
                                          <p:spTgt spid="24965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496516"/>
                                        </p:tgtEl>
                                        <p:attrNameLst>
                                          <p:attrName>style.visibility</p:attrName>
                                        </p:attrNameLst>
                                      </p:cBhvr>
                                      <p:to>
                                        <p:strVal val="visible"/>
                                      </p:to>
                                    </p:set>
                                    <p:animEffect transition="in" filter="wheel(1)">
                                      <p:cBhvr>
                                        <p:cTn id="12" dur="2000"/>
                                        <p:tgtEl>
                                          <p:spTgt spid="24965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96517"/>
                                        </p:tgtEl>
                                        <p:attrNameLst>
                                          <p:attrName>style.visibility</p:attrName>
                                        </p:attrNameLst>
                                      </p:cBhvr>
                                      <p:to>
                                        <p:strVal val="visible"/>
                                      </p:to>
                                    </p:set>
                                    <p:animEffect transition="in" filter="blinds(horizontal)">
                                      <p:cBhvr>
                                        <p:cTn id="17" dur="500"/>
                                        <p:tgtEl>
                                          <p:spTgt spid="24965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2496518"/>
                                        </p:tgtEl>
                                        <p:attrNameLst>
                                          <p:attrName>style.visibility</p:attrName>
                                        </p:attrNameLst>
                                      </p:cBhvr>
                                      <p:to>
                                        <p:strVal val="visible"/>
                                      </p:to>
                                    </p:set>
                                    <p:anim calcmode="lin" valueType="num">
                                      <p:cBhvr>
                                        <p:cTn id="22" dur="1000" fill="hold"/>
                                        <p:tgtEl>
                                          <p:spTgt spid="2496518"/>
                                        </p:tgtEl>
                                        <p:attrNameLst>
                                          <p:attrName>ppt_w</p:attrName>
                                        </p:attrNameLst>
                                      </p:cBhvr>
                                      <p:tavLst>
                                        <p:tav tm="0">
                                          <p:val>
                                            <p:fltVal val="0"/>
                                          </p:val>
                                        </p:tav>
                                        <p:tav tm="100000">
                                          <p:val>
                                            <p:strVal val="#ppt_w"/>
                                          </p:val>
                                        </p:tav>
                                      </p:tavLst>
                                    </p:anim>
                                    <p:anim calcmode="lin" valueType="num">
                                      <p:cBhvr>
                                        <p:cTn id="23" dur="1000" fill="hold"/>
                                        <p:tgtEl>
                                          <p:spTgt spid="2496518"/>
                                        </p:tgtEl>
                                        <p:attrNameLst>
                                          <p:attrName>ppt_h</p:attrName>
                                        </p:attrNameLst>
                                      </p:cBhvr>
                                      <p:tavLst>
                                        <p:tav tm="0">
                                          <p:val>
                                            <p:fltVal val="0"/>
                                          </p:val>
                                        </p:tav>
                                        <p:tav tm="100000">
                                          <p:val>
                                            <p:strVal val="#ppt_h"/>
                                          </p:val>
                                        </p:tav>
                                      </p:tavLst>
                                    </p:anim>
                                    <p:anim calcmode="lin" valueType="num">
                                      <p:cBhvr>
                                        <p:cTn id="24" dur="1000" fill="hold"/>
                                        <p:tgtEl>
                                          <p:spTgt spid="2496518"/>
                                        </p:tgtEl>
                                        <p:attrNameLst>
                                          <p:attrName>style.rotation</p:attrName>
                                        </p:attrNameLst>
                                      </p:cBhvr>
                                      <p:tavLst>
                                        <p:tav tm="0">
                                          <p:val>
                                            <p:fltVal val="90"/>
                                          </p:val>
                                        </p:tav>
                                        <p:tav tm="100000">
                                          <p:val>
                                            <p:fltVal val="0"/>
                                          </p:val>
                                        </p:tav>
                                      </p:tavLst>
                                    </p:anim>
                                    <p:animEffect transition="in" filter="fade">
                                      <p:cBhvr>
                                        <p:cTn id="25" dur="1000"/>
                                        <p:tgtEl>
                                          <p:spTgt spid="2496518"/>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496519"/>
                                        </p:tgtEl>
                                        <p:attrNameLst>
                                          <p:attrName>style.visibility</p:attrName>
                                        </p:attrNameLst>
                                      </p:cBhvr>
                                      <p:to>
                                        <p:strVal val="visible"/>
                                      </p:to>
                                    </p:set>
                                    <p:animEffect transition="in" filter="blinds(horizontal)">
                                      <p:cBhvr>
                                        <p:cTn id="30" dur="500"/>
                                        <p:tgtEl>
                                          <p:spTgt spid="2496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6515" grpId="0"/>
      <p:bldP spid="2496516" grpId="0"/>
      <p:bldP spid="2496517" grpId="0"/>
      <p:bldP spid="2496518" grpId="0"/>
      <p:bldP spid="2496519"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课堂小结</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2289" name="文本框 2497537"/>
          <p:cNvSpPr txBox="1"/>
          <p:nvPr/>
        </p:nvSpPr>
        <p:spPr>
          <a:xfrm>
            <a:off x="503238" y="1547178"/>
            <a:ext cx="11460162" cy="3996307"/>
          </a:xfrm>
          <a:prstGeom prst="rect">
            <a:avLst/>
          </a:prstGeom>
          <a:noFill/>
          <a:ln w="9525">
            <a:noFill/>
          </a:ln>
        </p:spPr>
        <p:txBody>
          <a:bodyPr lIns="117176" tIns="58589" rIns="117176" bIns="58589" anchor="t">
            <a:spAutoFit/>
          </a:bodyPr>
          <a:lstStyle/>
          <a:p>
            <a:pPr defTabSz="1171575">
              <a:lnSpc>
                <a:spcPct val="150000"/>
              </a:lnSpc>
            </a:pPr>
            <a:r>
              <a:rPr lang="en-US" altLang="zh-CN" sz="2400" b="1">
                <a:latin typeface="微软雅黑" panose="020B0503020204020204" pitchFamily="34" charset="-122"/>
                <a:ea typeface="微软雅黑" panose="020B0503020204020204" pitchFamily="34" charset="-122"/>
              </a:rPr>
              <a:t>3.</a:t>
            </a:r>
            <a:r>
              <a:rPr lang="zh-CN" altLang="en-US" sz="2400" b="1">
                <a:latin typeface="微软雅黑" panose="020B0503020204020204" pitchFamily="34" charset="-122"/>
                <a:ea typeface="微软雅黑" panose="020B0503020204020204" pitchFamily="34" charset="-122"/>
              </a:rPr>
              <a:t>志</a:t>
            </a:r>
          </a:p>
          <a:p>
            <a:pPr defTabSz="1171575">
              <a:lnSpc>
                <a:spcPct val="150000"/>
              </a:lnSpc>
            </a:pPr>
            <a:r>
              <a:rPr lang="en-US" altLang="zh-CN" sz="2400" b="1">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博闻强志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endParaRPr lang="en-US" altLang="zh-CN" sz="2400" b="1">
              <a:latin typeface="微软雅黑" panose="020B0503020204020204" pitchFamily="34" charset="-122"/>
              <a:ea typeface="微软雅黑" panose="020B0503020204020204" pitchFamily="34" charset="-122"/>
            </a:endParaRPr>
          </a:p>
          <a:p>
            <a:pPr defTabSz="1171575">
              <a:lnSpc>
                <a:spcPct val="150000"/>
              </a:lnSpc>
            </a:pPr>
            <a:r>
              <a:rPr lang="en-US" altLang="zh-CN" sz="2400" b="1">
                <a:latin typeface="微软雅黑" panose="020B0503020204020204" pitchFamily="34" charset="-122"/>
                <a:ea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rPr>
              <a:t>其志洁</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故其称物芳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(3)</a:t>
            </a:r>
            <a:r>
              <a:rPr lang="zh-CN" altLang="en-US" sz="2400" b="1">
                <a:latin typeface="微软雅黑" panose="020B0503020204020204" pitchFamily="34" charset="-122"/>
                <a:ea typeface="微软雅黑" panose="020B0503020204020204" pitchFamily="34" charset="-122"/>
              </a:rPr>
              <a:t>一篇之中三致志焉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(4)</a:t>
            </a:r>
            <a:r>
              <a:rPr lang="zh-CN" altLang="en-US" sz="2400" b="1">
                <a:latin typeface="微软雅黑" panose="020B0503020204020204" pitchFamily="34" charset="-122"/>
                <a:ea typeface="微软雅黑" panose="020B0503020204020204" pitchFamily="34" charset="-122"/>
              </a:rPr>
              <a:t>故非有志者不能至也</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游褒禅山记</a:t>
            </a:r>
            <a:r>
              <a:rPr lang="en-US" altLang="zh-CN" sz="2400" b="1">
                <a:latin typeface="微软雅黑" panose="020B0503020204020204" pitchFamily="34" charset="-122"/>
                <a:ea typeface="微软雅黑" panose="020B0503020204020204" pitchFamily="34" charset="-122"/>
              </a:rPr>
              <a:t>》)	(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(5)</a:t>
            </a:r>
            <a:r>
              <a:rPr lang="zh-CN" altLang="en-US" sz="2400" b="1">
                <a:latin typeface="微软雅黑" panose="020B0503020204020204" pitchFamily="34" charset="-122"/>
                <a:ea typeface="微软雅黑" panose="020B0503020204020204" pitchFamily="34" charset="-122"/>
              </a:rPr>
              <a:t>寻向所志</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桃花源记</a:t>
            </a:r>
            <a:r>
              <a:rPr lang="en-US" altLang="zh-CN" sz="2400" b="1">
                <a:latin typeface="微软雅黑" panose="020B0503020204020204" pitchFamily="34" charset="-122"/>
                <a:ea typeface="微软雅黑" panose="020B0503020204020204" pitchFamily="34" charset="-122"/>
              </a:rPr>
              <a:t>》)	(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(6)</a:t>
            </a:r>
            <a:r>
              <a:rPr lang="zh-CN" altLang="en-US" sz="2400" b="1">
                <a:latin typeface="微软雅黑" panose="020B0503020204020204" pitchFamily="34" charset="-122"/>
                <a:ea typeface="微软雅黑" panose="020B0503020204020204" pitchFamily="34" charset="-122"/>
              </a:rPr>
              <a:t>项脊轩志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p:txBody>
      </p:sp>
      <p:sp>
        <p:nvSpPr>
          <p:cNvPr id="2497539" name="文本框 2497538"/>
          <p:cNvSpPr txBox="1"/>
          <p:nvPr/>
        </p:nvSpPr>
        <p:spPr>
          <a:xfrm>
            <a:off x="2616200" y="2200657"/>
            <a:ext cx="2520950" cy="485775"/>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名词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记忆</a:t>
            </a:r>
          </a:p>
        </p:txBody>
      </p:sp>
      <p:sp>
        <p:nvSpPr>
          <p:cNvPr id="2497540" name="文本框 2497539"/>
          <p:cNvSpPr txBox="1"/>
          <p:nvPr/>
        </p:nvSpPr>
        <p:spPr>
          <a:xfrm>
            <a:off x="3712369" y="2761615"/>
            <a:ext cx="2520950" cy="485775"/>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名词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志趣</a:t>
            </a:r>
          </a:p>
        </p:txBody>
      </p:sp>
      <p:sp>
        <p:nvSpPr>
          <p:cNvPr id="2497541" name="文本框 2497540"/>
          <p:cNvSpPr txBox="1"/>
          <p:nvPr/>
        </p:nvSpPr>
        <p:spPr>
          <a:xfrm>
            <a:off x="3712369" y="3310833"/>
            <a:ext cx="2520950" cy="485775"/>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名词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志愿</a:t>
            </a:r>
          </a:p>
        </p:txBody>
      </p:sp>
      <p:sp>
        <p:nvSpPr>
          <p:cNvPr id="2497542" name="文本框 2497541"/>
          <p:cNvSpPr txBox="1"/>
          <p:nvPr/>
        </p:nvSpPr>
        <p:spPr>
          <a:xfrm>
            <a:off x="6057128" y="3812511"/>
            <a:ext cx="3727450" cy="485775"/>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名词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志气</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志向</a:t>
            </a:r>
          </a:p>
        </p:txBody>
      </p:sp>
      <p:sp>
        <p:nvSpPr>
          <p:cNvPr id="2497543" name="文本框 2497542"/>
          <p:cNvSpPr txBox="1"/>
          <p:nvPr/>
        </p:nvSpPr>
        <p:spPr>
          <a:xfrm>
            <a:off x="4808409" y="4403912"/>
            <a:ext cx="3486150" cy="485775"/>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名词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做的标记</a:t>
            </a:r>
          </a:p>
        </p:txBody>
      </p:sp>
      <p:sp>
        <p:nvSpPr>
          <p:cNvPr id="2497544" name="文本框 2497543"/>
          <p:cNvSpPr txBox="1"/>
          <p:nvPr/>
        </p:nvSpPr>
        <p:spPr>
          <a:xfrm>
            <a:off x="2582734" y="4951765"/>
            <a:ext cx="3968750" cy="485775"/>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名词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文体的一种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97539"/>
                                        </p:tgtEl>
                                        <p:attrNameLst>
                                          <p:attrName>style.visibility</p:attrName>
                                        </p:attrNameLst>
                                      </p:cBhvr>
                                      <p:to>
                                        <p:strVal val="visible"/>
                                      </p:to>
                                    </p:set>
                                    <p:animEffect transition="in" filter="blinds(horizontal)">
                                      <p:cBhvr>
                                        <p:cTn id="7" dur="500"/>
                                        <p:tgtEl>
                                          <p:spTgt spid="249753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97540"/>
                                        </p:tgtEl>
                                        <p:attrNameLst>
                                          <p:attrName>style.visibility</p:attrName>
                                        </p:attrNameLst>
                                      </p:cBhvr>
                                      <p:to>
                                        <p:strVal val="visible"/>
                                      </p:to>
                                    </p:set>
                                    <p:animEffect transition="in" filter="blinds(horizontal)">
                                      <p:cBhvr>
                                        <p:cTn id="12" dur="500"/>
                                        <p:tgtEl>
                                          <p:spTgt spid="249754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497541"/>
                                        </p:tgtEl>
                                        <p:attrNameLst>
                                          <p:attrName>style.visibility</p:attrName>
                                        </p:attrNameLst>
                                      </p:cBhvr>
                                      <p:to>
                                        <p:strVal val="visible"/>
                                      </p:to>
                                    </p:set>
                                    <p:animEffect transition="in" filter="wheel(1)">
                                      <p:cBhvr>
                                        <p:cTn id="17" dur="2000"/>
                                        <p:tgtEl>
                                          <p:spTgt spid="249754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497542"/>
                                        </p:tgtEl>
                                        <p:attrNameLst>
                                          <p:attrName>style.visibility</p:attrName>
                                        </p:attrNameLst>
                                      </p:cBhvr>
                                      <p:to>
                                        <p:strVal val="visible"/>
                                      </p:to>
                                    </p:set>
                                    <p:animEffect transition="in" filter="blinds(horizontal)">
                                      <p:cBhvr>
                                        <p:cTn id="22" dur="500"/>
                                        <p:tgtEl>
                                          <p:spTgt spid="249754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497543"/>
                                        </p:tgtEl>
                                        <p:attrNameLst>
                                          <p:attrName>style.visibility</p:attrName>
                                        </p:attrNameLst>
                                      </p:cBhvr>
                                      <p:to>
                                        <p:strVal val="visible"/>
                                      </p:to>
                                    </p:set>
                                    <p:anim calcmode="lin" valueType="num">
                                      <p:cBhvr additive="base">
                                        <p:cTn id="27" dur="500" fill="hold"/>
                                        <p:tgtEl>
                                          <p:spTgt spid="2497543"/>
                                        </p:tgtEl>
                                        <p:attrNameLst>
                                          <p:attrName>ppt_x</p:attrName>
                                        </p:attrNameLst>
                                      </p:cBhvr>
                                      <p:tavLst>
                                        <p:tav tm="0">
                                          <p:val>
                                            <p:strVal val="#ppt_x"/>
                                          </p:val>
                                        </p:tav>
                                        <p:tav tm="100000">
                                          <p:val>
                                            <p:strVal val="#ppt_x"/>
                                          </p:val>
                                        </p:tav>
                                      </p:tavLst>
                                    </p:anim>
                                    <p:anim calcmode="lin" valueType="num">
                                      <p:cBhvr additive="base">
                                        <p:cTn id="28" dur="500" fill="hold"/>
                                        <p:tgtEl>
                                          <p:spTgt spid="2497543"/>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497544"/>
                                        </p:tgtEl>
                                        <p:attrNameLst>
                                          <p:attrName>style.visibility</p:attrName>
                                        </p:attrNameLst>
                                      </p:cBhvr>
                                      <p:to>
                                        <p:strVal val="visible"/>
                                      </p:to>
                                    </p:set>
                                    <p:animEffect transition="in" filter="blinds(horizontal)">
                                      <p:cBhvr>
                                        <p:cTn id="33" dur="500"/>
                                        <p:tgtEl>
                                          <p:spTgt spid="2497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7539" grpId="0"/>
      <p:bldP spid="2497540" grpId="0"/>
      <p:bldP spid="2497541" grpId="0"/>
      <p:bldP spid="2497542" grpId="0"/>
      <p:bldP spid="2497543" grpId="0"/>
      <p:bldP spid="249754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7587615" y="1188085"/>
            <a:ext cx="4495800" cy="4733925"/>
          </a:xfrm>
          <a:prstGeom prst="rect">
            <a:avLst/>
          </a:prstGeom>
        </p:spPr>
      </p:pic>
      <p:sp>
        <p:nvSpPr>
          <p:cNvPr id="2" name="矩形 1"/>
          <p:cNvSpPr>
            <a:spLocks noChangeAspect="1"/>
          </p:cNvSpPr>
          <p:nvPr/>
        </p:nvSpPr>
        <p:spPr>
          <a:xfrm>
            <a:off x="495000" y="2400885"/>
            <a:ext cx="7079615" cy="2308324"/>
          </a:xfrm>
          <a:prstGeom prst="rect">
            <a:avLst/>
          </a:prstGeom>
        </p:spPr>
        <p:txBody>
          <a:bodyPr wrap="square">
            <a:spAutoFit/>
          </a:bodyPr>
          <a:lstStyle/>
          <a:p>
            <a:pPr fontAlgn="auto">
              <a:lnSpc>
                <a:spcPct val="150000"/>
              </a:lnSpc>
              <a:spcAft>
                <a:spcPct val="0"/>
              </a:spcAft>
              <a:tabLst>
                <a:tab pos="1188085" algn="l"/>
                <a:tab pos="2163445" algn="l"/>
                <a:tab pos="3142615" algn="l"/>
                <a:tab pos="4190365" algn="l"/>
              </a:tabLst>
            </a:pPr>
            <a:r>
              <a:rPr lang="en-US" altLang="zh-CN" sz="2400" b="1" smtClean="0">
                <a:latin typeface="微软雅黑" panose="020B0503020204020204" pitchFamily="34" charset="-122"/>
                <a:ea typeface="微软雅黑" panose="020B0503020204020204" pitchFamily="34" charset="-122"/>
              </a:rPr>
              <a:t>1</a:t>
            </a:r>
            <a:r>
              <a:rPr lang="zh-CN" sz="2400" b="1" smtClean="0">
                <a:latin typeface="微软雅黑" panose="020B0503020204020204" pitchFamily="34" charset="-122"/>
                <a:ea typeface="微软雅黑" panose="020B0503020204020204" pitchFamily="34" charset="-122"/>
              </a:rPr>
              <a:t>.</a:t>
            </a:r>
            <a:r>
              <a:rPr lang="zh-CN" altLang="en-US" sz="2400" b="1" smtClean="0">
                <a:latin typeface="微软雅黑" panose="020B0503020204020204" pitchFamily="34" charset="-122"/>
                <a:ea typeface="微软雅黑" panose="020B0503020204020204" pitchFamily="34" charset="-122"/>
              </a:rPr>
              <a:t>读准字音，了解作者、写作背景及相关文学常识</a:t>
            </a:r>
            <a:r>
              <a:rPr lang="zh-CN" sz="2400" b="1" smtClean="0">
                <a:latin typeface="微软雅黑" panose="020B0503020204020204" pitchFamily="34" charset="-122"/>
                <a:ea typeface="微软雅黑" panose="020B0503020204020204" pitchFamily="34" charset="-122"/>
              </a:rPr>
              <a:t>。</a:t>
            </a:r>
            <a:endParaRPr lang="zh-CN" sz="2400" b="1">
              <a:latin typeface="微软雅黑" panose="020B0503020204020204" pitchFamily="34" charset="-122"/>
              <a:ea typeface="微软雅黑" panose="020B0503020204020204" pitchFamily="34" charset="-122"/>
            </a:endParaRPr>
          </a:p>
          <a:p>
            <a:pPr>
              <a:lnSpc>
                <a:spcPct val="150000"/>
              </a:lnSpc>
            </a:pPr>
            <a:r>
              <a:rPr lang="en-US" altLang="zh-CN" sz="2400" b="1" smtClean="0">
                <a:latin typeface="微软雅黑" panose="020B0503020204020204" pitchFamily="34" charset="-122"/>
              </a:rPr>
              <a:t>2.</a:t>
            </a:r>
            <a:r>
              <a:rPr lang="zh-CN" altLang="en-US" sz="2400" b="1" smtClean="0">
                <a:latin typeface="微软雅黑" panose="020B0503020204020204" pitchFamily="34" charset="-122"/>
              </a:rPr>
              <a:t>通读全文，能进行正确翻译。</a:t>
            </a:r>
            <a:endParaRPr lang="en-US" altLang="zh-CN" sz="2400" b="1" smtClean="0">
              <a:latin typeface="微软雅黑" panose="020B0503020204020204" pitchFamily="34" charset="-122"/>
            </a:endParaRPr>
          </a:p>
          <a:p>
            <a:pPr>
              <a:lnSpc>
                <a:spcPct val="150000"/>
              </a:lnSpc>
            </a:pPr>
            <a:r>
              <a:rPr lang="en-US" altLang="zh-CN" sz="2400" b="1">
                <a:latin typeface="微软雅黑" panose="020B0503020204020204" pitchFamily="34" charset="-122"/>
              </a:rPr>
              <a:t>3</a:t>
            </a:r>
            <a:r>
              <a:rPr lang="zh-CN" altLang="zh-CN" sz="2400" b="1" smtClean="0">
                <a:latin typeface="微软雅黑" panose="020B0503020204020204" pitchFamily="34" charset="-122"/>
              </a:rPr>
              <a:t>.</a:t>
            </a:r>
            <a:r>
              <a:rPr lang="zh-CN" altLang="zh-CN" sz="2400" b="1">
                <a:latin typeface="微软雅黑" panose="020B0503020204020204" pitchFamily="34" charset="-122"/>
              </a:rPr>
              <a:t>掌握本课常见文言实词,熟记通假字,正确理解古今异义的</a:t>
            </a:r>
            <a:r>
              <a:rPr lang="zh-CN" altLang="zh-CN" sz="2400" b="1" smtClean="0">
                <a:latin typeface="微软雅黑" panose="020B0503020204020204" pitchFamily="34" charset="-122"/>
              </a:rPr>
              <a:t>词</a:t>
            </a:r>
            <a:r>
              <a:rPr lang="zh-CN" altLang="en-US" sz="2400" b="1" smtClean="0">
                <a:latin typeface="微软雅黑" panose="020B0503020204020204" pitchFamily="34" charset="-122"/>
              </a:rPr>
              <a:t>，掌握常见的文言句式</a:t>
            </a:r>
            <a:r>
              <a:rPr lang="zh-CN" altLang="zh-CN" sz="2400" b="1" smtClean="0">
                <a:latin typeface="微软雅黑" panose="020B0503020204020204" pitchFamily="34" charset="-122"/>
              </a:rPr>
              <a:t>。</a:t>
            </a:r>
            <a:endParaRPr lang="zh-CN" altLang="zh-CN" sz="2400" b="1">
              <a:latin typeface="微软雅黑" panose="020B0503020204020204" pitchFamily="34" charset="-122"/>
            </a:endParaRPr>
          </a:p>
        </p:txBody>
      </p:sp>
      <p:pic>
        <p:nvPicPr>
          <p:cNvPr id="9"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6400" y="658813"/>
            <a:ext cx="355123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7"/>
          <p:cNvSpPr txBox="1">
            <a:spLocks noChangeArrowheads="1"/>
          </p:cNvSpPr>
          <p:nvPr/>
        </p:nvSpPr>
        <p:spPr bwMode="auto">
          <a:xfrm>
            <a:off x="960438" y="752475"/>
            <a:ext cx="3111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46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zh-CN"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3313" name="文本框 2498561"/>
          <p:cNvSpPr txBox="1"/>
          <p:nvPr/>
        </p:nvSpPr>
        <p:spPr>
          <a:xfrm>
            <a:off x="489167" y="1611088"/>
            <a:ext cx="11460162" cy="3996307"/>
          </a:xfrm>
          <a:prstGeom prst="rect">
            <a:avLst/>
          </a:prstGeom>
          <a:noFill/>
          <a:ln w="9525">
            <a:noFill/>
          </a:ln>
        </p:spPr>
        <p:txBody>
          <a:bodyPr lIns="117176" tIns="58589" rIns="117176" bIns="58589" anchor="t">
            <a:spAutoFit/>
          </a:bodyPr>
          <a:lstStyle/>
          <a:p>
            <a:pPr defTabSz="1171575">
              <a:lnSpc>
                <a:spcPct val="150000"/>
              </a:lnSpc>
            </a:pPr>
            <a:r>
              <a:rPr lang="en-US" altLang="zh-CN" sz="2400" b="1">
                <a:latin typeface="微软雅黑" panose="020B0503020204020204" pitchFamily="34" charset="-122"/>
                <a:ea typeface="微软雅黑" panose="020B0503020204020204" pitchFamily="34" charset="-122"/>
              </a:rPr>
              <a:t>4.</a:t>
            </a:r>
            <a:r>
              <a:rPr lang="zh-CN" altLang="en-US" sz="2400" b="1">
                <a:latin typeface="微软雅黑" panose="020B0503020204020204" pitchFamily="34" charset="-122"/>
                <a:ea typeface="微软雅黑" panose="020B0503020204020204" pitchFamily="34" charset="-122"/>
              </a:rPr>
              <a:t>属</a:t>
            </a:r>
          </a:p>
          <a:p>
            <a:pPr defTabSz="1171575">
              <a:lnSpc>
                <a:spcPct val="150000"/>
              </a:lnSpc>
            </a:pPr>
            <a:r>
              <a:rPr lang="en-US" altLang="zh-CN" sz="2400" b="1">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屈平属草稿未定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rPr>
              <a:t>然亡国破家相随属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(3)</a:t>
            </a:r>
            <a:r>
              <a:rPr lang="zh-CN" altLang="en-US" sz="2400" b="1">
                <a:latin typeface="微软雅黑" panose="020B0503020204020204" pitchFamily="34" charset="-122"/>
                <a:ea typeface="微软雅黑" panose="020B0503020204020204" pitchFamily="34" charset="-122"/>
              </a:rPr>
              <a:t>属予作文以记之</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岳阳楼记</a:t>
            </a:r>
            <a:r>
              <a:rPr lang="en-US" altLang="zh-CN" sz="2400" b="1">
                <a:latin typeface="微软雅黑" panose="020B0503020204020204" pitchFamily="34" charset="-122"/>
                <a:ea typeface="微软雅黑" panose="020B0503020204020204" pitchFamily="34" charset="-122"/>
              </a:rPr>
              <a:t>》)	(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(4)</a:t>
            </a:r>
            <a:r>
              <a:rPr lang="zh-CN" altLang="en-US" sz="2400" b="1">
                <a:latin typeface="微软雅黑" panose="020B0503020204020204" pitchFamily="34" charset="-122"/>
                <a:ea typeface="微软雅黑" panose="020B0503020204020204" pitchFamily="34" charset="-122"/>
              </a:rPr>
              <a:t>名属教坊第一部</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琵琶行</a:t>
            </a:r>
            <a:r>
              <a:rPr lang="en-US" altLang="zh-CN" sz="2400" b="1">
                <a:latin typeface="微软雅黑" panose="020B0503020204020204" pitchFamily="34" charset="-122"/>
                <a:ea typeface="微软雅黑" panose="020B0503020204020204" pitchFamily="34" charset="-122"/>
              </a:rPr>
              <a:t>》)	(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(5)</a:t>
            </a:r>
            <a:r>
              <a:rPr lang="zh-CN" altLang="en-US" sz="2400" b="1">
                <a:latin typeface="微软雅黑" panose="020B0503020204020204" pitchFamily="34" charset="-122"/>
                <a:ea typeface="微软雅黑" panose="020B0503020204020204" pitchFamily="34" charset="-122"/>
              </a:rPr>
              <a:t>在骨髓</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司命之所属</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扁鹊见蔡桓公</a:t>
            </a:r>
            <a:r>
              <a:rPr lang="en-US" altLang="zh-CN" sz="2400" b="1">
                <a:latin typeface="微软雅黑" panose="020B0503020204020204" pitchFamily="34" charset="-122"/>
                <a:ea typeface="微软雅黑" panose="020B0503020204020204" pitchFamily="34" charset="-122"/>
              </a:rPr>
              <a:t>》)	(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(6)</a:t>
            </a:r>
            <a:r>
              <a:rPr lang="zh-CN" altLang="en-US" sz="2400" b="1">
                <a:latin typeface="微软雅黑" panose="020B0503020204020204" pitchFamily="34" charset="-122"/>
                <a:ea typeface="微软雅黑" panose="020B0503020204020204" pitchFamily="34" charset="-122"/>
              </a:rPr>
              <a:t>神情与苏、黄不属</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核舟记</a:t>
            </a:r>
            <a:r>
              <a:rPr lang="en-US" altLang="zh-CN" sz="2400" b="1">
                <a:latin typeface="微软雅黑" panose="020B0503020204020204" pitchFamily="34" charset="-122"/>
                <a:ea typeface="微软雅黑" panose="020B0503020204020204" pitchFamily="34" charset="-122"/>
              </a:rPr>
              <a:t>》)	(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p:txBody>
      </p:sp>
      <p:sp>
        <p:nvSpPr>
          <p:cNvPr id="2498563" name="文本框 2498562"/>
          <p:cNvSpPr txBox="1"/>
          <p:nvPr/>
        </p:nvSpPr>
        <p:spPr>
          <a:xfrm>
            <a:off x="4077867" y="2329815"/>
            <a:ext cx="25527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撰写</a:t>
            </a:r>
          </a:p>
        </p:txBody>
      </p:sp>
      <p:sp>
        <p:nvSpPr>
          <p:cNvPr id="2498564" name="文本框 2498563"/>
          <p:cNvSpPr txBox="1"/>
          <p:nvPr/>
        </p:nvSpPr>
        <p:spPr>
          <a:xfrm>
            <a:off x="4077867" y="2856459"/>
            <a:ext cx="25527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连接</a:t>
            </a:r>
          </a:p>
        </p:txBody>
      </p:sp>
      <p:sp>
        <p:nvSpPr>
          <p:cNvPr id="2498565" name="文本框 2498564"/>
          <p:cNvSpPr txBox="1"/>
          <p:nvPr/>
        </p:nvSpPr>
        <p:spPr>
          <a:xfrm>
            <a:off x="5137802" y="3383103"/>
            <a:ext cx="25527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嘱托</a:t>
            </a:r>
          </a:p>
        </p:txBody>
      </p:sp>
      <p:sp>
        <p:nvSpPr>
          <p:cNvPr id="2498566" name="文本框 2498565"/>
          <p:cNvSpPr txBox="1"/>
          <p:nvPr/>
        </p:nvSpPr>
        <p:spPr>
          <a:xfrm>
            <a:off x="5137802" y="3968605"/>
            <a:ext cx="25527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属于</a:t>
            </a:r>
          </a:p>
        </p:txBody>
      </p:sp>
      <p:sp>
        <p:nvSpPr>
          <p:cNvPr id="2498567" name="文本框 2498566"/>
          <p:cNvSpPr txBox="1"/>
          <p:nvPr/>
        </p:nvSpPr>
        <p:spPr>
          <a:xfrm>
            <a:off x="5894567" y="4449896"/>
            <a:ext cx="377825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隶属</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管辖</a:t>
            </a:r>
          </a:p>
        </p:txBody>
      </p:sp>
      <p:sp>
        <p:nvSpPr>
          <p:cNvPr id="2498568" name="文本框 2498567"/>
          <p:cNvSpPr txBox="1"/>
          <p:nvPr/>
        </p:nvSpPr>
        <p:spPr>
          <a:xfrm>
            <a:off x="5230992" y="5028645"/>
            <a:ext cx="25527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类似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98563"/>
                                        </p:tgtEl>
                                        <p:attrNameLst>
                                          <p:attrName>style.visibility</p:attrName>
                                        </p:attrNameLst>
                                      </p:cBhvr>
                                      <p:to>
                                        <p:strVal val="visible"/>
                                      </p:to>
                                    </p:set>
                                    <p:animEffect transition="in" filter="blinds(horizontal)">
                                      <p:cBhvr>
                                        <p:cTn id="7" dur="500"/>
                                        <p:tgtEl>
                                          <p:spTgt spid="249856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98564"/>
                                        </p:tgtEl>
                                        <p:attrNameLst>
                                          <p:attrName>style.visibility</p:attrName>
                                        </p:attrNameLst>
                                      </p:cBhvr>
                                      <p:to>
                                        <p:strVal val="visible"/>
                                      </p:to>
                                    </p:set>
                                    <p:animEffect transition="in" filter="blinds(horizontal)">
                                      <p:cBhvr>
                                        <p:cTn id="12" dur="500"/>
                                        <p:tgtEl>
                                          <p:spTgt spid="249856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98565"/>
                                        </p:tgtEl>
                                        <p:attrNameLst>
                                          <p:attrName>style.visibility</p:attrName>
                                        </p:attrNameLst>
                                      </p:cBhvr>
                                      <p:to>
                                        <p:strVal val="visible"/>
                                      </p:to>
                                    </p:set>
                                    <p:animEffect transition="in" filter="blinds(horizontal)">
                                      <p:cBhvr>
                                        <p:cTn id="17" dur="500"/>
                                        <p:tgtEl>
                                          <p:spTgt spid="249856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498566"/>
                                        </p:tgtEl>
                                        <p:attrNameLst>
                                          <p:attrName>style.visibility</p:attrName>
                                        </p:attrNameLst>
                                      </p:cBhvr>
                                      <p:to>
                                        <p:strVal val="visible"/>
                                      </p:to>
                                    </p:set>
                                    <p:animEffect transition="in" filter="blinds(horizontal)">
                                      <p:cBhvr>
                                        <p:cTn id="22" dur="500"/>
                                        <p:tgtEl>
                                          <p:spTgt spid="249856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98567"/>
                                        </p:tgtEl>
                                        <p:attrNameLst>
                                          <p:attrName>style.visibility</p:attrName>
                                        </p:attrNameLst>
                                      </p:cBhvr>
                                      <p:to>
                                        <p:strVal val="visible"/>
                                      </p:to>
                                    </p:set>
                                    <p:animEffect transition="in" filter="blinds(horizontal)">
                                      <p:cBhvr>
                                        <p:cTn id="27" dur="500"/>
                                        <p:tgtEl>
                                          <p:spTgt spid="249856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498568"/>
                                        </p:tgtEl>
                                        <p:attrNameLst>
                                          <p:attrName>style.visibility</p:attrName>
                                        </p:attrNameLst>
                                      </p:cBhvr>
                                      <p:to>
                                        <p:strVal val="visible"/>
                                      </p:to>
                                    </p:set>
                                    <p:animEffect transition="in" filter="blinds(horizontal)">
                                      <p:cBhvr>
                                        <p:cTn id="32" dur="500"/>
                                        <p:tgtEl>
                                          <p:spTgt spid="2498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63" grpId="0"/>
      <p:bldP spid="2498564" grpId="0"/>
      <p:bldP spid="2498565" grpId="0"/>
      <p:bldP spid="2498566" grpId="0"/>
      <p:bldP spid="2498567" grpId="0"/>
      <p:bldP spid="2498568"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46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zh-CN"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4337" name="文本框 2499585"/>
          <p:cNvSpPr txBox="1"/>
          <p:nvPr/>
        </p:nvSpPr>
        <p:spPr>
          <a:xfrm>
            <a:off x="576657" y="2555814"/>
            <a:ext cx="8732099" cy="1780316"/>
          </a:xfrm>
          <a:prstGeom prst="rect">
            <a:avLst/>
          </a:prstGeom>
          <a:noFill/>
          <a:ln w="9525">
            <a:noFill/>
          </a:ln>
        </p:spPr>
        <p:txBody>
          <a:bodyPr wrap="square" lIns="117176" tIns="58589" rIns="117176" bIns="58589" anchor="t">
            <a:spAutoFit/>
          </a:bodyPr>
          <a:lstStyle/>
          <a:p>
            <a:pPr defTabSz="1171575">
              <a:lnSpc>
                <a:spcPct val="150000"/>
              </a:lnSpc>
            </a:pPr>
            <a:r>
              <a:rPr lang="en-US" altLang="zh-CN" sz="2400" b="1">
                <a:latin typeface="微软雅黑" panose="020B0503020204020204" pitchFamily="34" charset="-122"/>
                <a:ea typeface="微软雅黑" panose="020B0503020204020204" pitchFamily="34" charset="-122"/>
              </a:rPr>
              <a:t>5.</a:t>
            </a:r>
            <a:r>
              <a:rPr lang="zh-CN" altLang="en-US" sz="2400" b="1">
                <a:latin typeface="微软雅黑" panose="020B0503020204020204" pitchFamily="34" charset="-122"/>
                <a:ea typeface="微软雅黑" panose="020B0503020204020204" pitchFamily="34" charset="-122"/>
              </a:rPr>
              <a:t>伐</a:t>
            </a:r>
          </a:p>
          <a:p>
            <a:pPr defTabSz="1171575">
              <a:lnSpc>
                <a:spcPct val="150000"/>
              </a:lnSpc>
            </a:pPr>
            <a:r>
              <a:rPr lang="en-US" altLang="zh-CN" sz="2400" b="1">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每一令出</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平伐其功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rPr>
              <a:t>其后秦欲伐齐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p:txBody>
      </p:sp>
      <p:sp>
        <p:nvSpPr>
          <p:cNvPr id="2499587" name="文本框 2499586"/>
          <p:cNvSpPr txBox="1"/>
          <p:nvPr/>
        </p:nvSpPr>
        <p:spPr>
          <a:xfrm>
            <a:off x="3614574" y="3202116"/>
            <a:ext cx="365125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自夸</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炫耀</a:t>
            </a:r>
          </a:p>
        </p:txBody>
      </p:sp>
      <p:sp>
        <p:nvSpPr>
          <p:cNvPr id="2499588" name="文本框 2499587"/>
          <p:cNvSpPr txBox="1"/>
          <p:nvPr/>
        </p:nvSpPr>
        <p:spPr>
          <a:xfrm>
            <a:off x="2673459" y="3769123"/>
            <a:ext cx="2466975" cy="487713"/>
          </a:xfrm>
          <a:prstGeom prst="rect">
            <a:avLst/>
          </a:prstGeom>
          <a:noFill/>
          <a:ln w="9525">
            <a:noFill/>
          </a:ln>
        </p:spPr>
        <p:txBody>
          <a:bodyPr lIns="117235" tIns="58618" rIns="117235" bIns="58618" anchor="b" anchorCtr="1">
            <a:spAutoFit/>
          </a:bodyPr>
          <a:lstStyle/>
          <a:p>
            <a:pPr defTabSz="1171575"/>
            <a:r>
              <a:rPr lang="zh-CN" altLang="en-US" sz="2400" b="1" smtClean="0">
                <a:solidFill>
                  <a:srgbClr val="C00000"/>
                </a:solidFill>
                <a:latin typeface="微软雅黑" panose="020B0503020204020204" pitchFamily="34" charset="-122"/>
                <a:ea typeface="微软雅黑" panose="020B0503020204020204" pitchFamily="34" charset="-122"/>
              </a:rPr>
              <a:t>动词</a:t>
            </a:r>
            <a:r>
              <a:rPr lang="en-US" altLang="zh-CN" sz="2400" b="1" smtClean="0">
                <a:solidFill>
                  <a:srgbClr val="C00000"/>
                </a:solidFill>
                <a:latin typeface="微软雅黑" panose="020B0503020204020204" pitchFamily="34" charset="-122"/>
                <a:ea typeface="微软雅黑" panose="020B0503020204020204" pitchFamily="34" charset="-122"/>
              </a:rPr>
              <a:t>,</a:t>
            </a:r>
            <a:r>
              <a:rPr lang="zh-CN" altLang="en-US" sz="2400" b="1" smtClean="0">
                <a:solidFill>
                  <a:srgbClr val="C00000"/>
                </a:solidFill>
                <a:latin typeface="微软雅黑" panose="020B0503020204020204" pitchFamily="34" charset="-122"/>
                <a:ea typeface="微软雅黑" panose="020B0503020204020204" pitchFamily="34" charset="-122"/>
              </a:rPr>
              <a:t>讨伐</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499587"/>
                                        </p:tgtEl>
                                        <p:attrNameLst>
                                          <p:attrName>style.visibility</p:attrName>
                                        </p:attrNameLst>
                                      </p:cBhvr>
                                      <p:to>
                                        <p:strVal val="visible"/>
                                      </p:to>
                                    </p:set>
                                    <p:anim calcmode="lin" valueType="num">
                                      <p:cBhvr>
                                        <p:cTn id="7" dur="500" fill="hold"/>
                                        <p:tgtEl>
                                          <p:spTgt spid="2499587"/>
                                        </p:tgtEl>
                                        <p:attrNameLst>
                                          <p:attrName>ppt_w</p:attrName>
                                        </p:attrNameLst>
                                      </p:cBhvr>
                                      <p:tavLst>
                                        <p:tav tm="0">
                                          <p:val>
                                            <p:fltVal val="0"/>
                                          </p:val>
                                        </p:tav>
                                        <p:tav tm="100000">
                                          <p:val>
                                            <p:strVal val="#ppt_w"/>
                                          </p:val>
                                        </p:tav>
                                      </p:tavLst>
                                    </p:anim>
                                    <p:anim calcmode="lin" valueType="num">
                                      <p:cBhvr>
                                        <p:cTn id="8" dur="500" fill="hold"/>
                                        <p:tgtEl>
                                          <p:spTgt spid="2499587"/>
                                        </p:tgtEl>
                                        <p:attrNameLst>
                                          <p:attrName>ppt_h</p:attrName>
                                        </p:attrNameLst>
                                      </p:cBhvr>
                                      <p:tavLst>
                                        <p:tav tm="0">
                                          <p:val>
                                            <p:fltVal val="0"/>
                                          </p:val>
                                        </p:tav>
                                        <p:tav tm="100000">
                                          <p:val>
                                            <p:strVal val="#ppt_h"/>
                                          </p:val>
                                        </p:tav>
                                      </p:tavLst>
                                    </p:anim>
                                    <p:animEffect transition="in" filter="fade">
                                      <p:cBhvr>
                                        <p:cTn id="9" dur="500"/>
                                        <p:tgtEl>
                                          <p:spTgt spid="2499587"/>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2499588"/>
                                        </p:tgtEl>
                                        <p:attrNameLst>
                                          <p:attrName>style.visibility</p:attrName>
                                        </p:attrNameLst>
                                      </p:cBhvr>
                                      <p:to>
                                        <p:strVal val="visible"/>
                                      </p:to>
                                    </p:set>
                                    <p:anim calcmode="lin" valueType="num">
                                      <p:cBhvr>
                                        <p:cTn id="14" dur="1000" fill="hold"/>
                                        <p:tgtEl>
                                          <p:spTgt spid="2499588"/>
                                        </p:tgtEl>
                                        <p:attrNameLst>
                                          <p:attrName>ppt_w</p:attrName>
                                        </p:attrNameLst>
                                      </p:cBhvr>
                                      <p:tavLst>
                                        <p:tav tm="0">
                                          <p:val>
                                            <p:fltVal val="0"/>
                                          </p:val>
                                        </p:tav>
                                        <p:tav tm="100000">
                                          <p:val>
                                            <p:strVal val="#ppt_w"/>
                                          </p:val>
                                        </p:tav>
                                      </p:tavLst>
                                    </p:anim>
                                    <p:anim calcmode="lin" valueType="num">
                                      <p:cBhvr>
                                        <p:cTn id="15" dur="1000" fill="hold"/>
                                        <p:tgtEl>
                                          <p:spTgt spid="2499588"/>
                                        </p:tgtEl>
                                        <p:attrNameLst>
                                          <p:attrName>ppt_h</p:attrName>
                                        </p:attrNameLst>
                                      </p:cBhvr>
                                      <p:tavLst>
                                        <p:tav tm="0">
                                          <p:val>
                                            <p:fltVal val="0"/>
                                          </p:val>
                                        </p:tav>
                                        <p:tav tm="100000">
                                          <p:val>
                                            <p:strVal val="#ppt_h"/>
                                          </p:val>
                                        </p:tav>
                                      </p:tavLst>
                                    </p:anim>
                                    <p:anim calcmode="lin" valueType="num">
                                      <p:cBhvr>
                                        <p:cTn id="16" dur="1000" fill="hold"/>
                                        <p:tgtEl>
                                          <p:spTgt spid="2499588"/>
                                        </p:tgtEl>
                                        <p:attrNameLst>
                                          <p:attrName>style.rotation</p:attrName>
                                        </p:attrNameLst>
                                      </p:cBhvr>
                                      <p:tavLst>
                                        <p:tav tm="0">
                                          <p:val>
                                            <p:fltVal val="90"/>
                                          </p:val>
                                        </p:tav>
                                        <p:tav tm="100000">
                                          <p:val>
                                            <p:fltVal val="0"/>
                                          </p:val>
                                        </p:tav>
                                      </p:tavLst>
                                    </p:anim>
                                    <p:animEffect transition="in" filter="fade">
                                      <p:cBhvr>
                                        <p:cTn id="17" dur="1000"/>
                                        <p:tgtEl>
                                          <p:spTgt spid="2499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9587" grpId="0"/>
      <p:bldP spid="2499588"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课堂小结</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5361" name="文本框 2520065"/>
          <p:cNvSpPr txBox="1"/>
          <p:nvPr/>
        </p:nvSpPr>
        <p:spPr>
          <a:xfrm>
            <a:off x="592138" y="1737678"/>
            <a:ext cx="11599862" cy="3442309"/>
          </a:xfrm>
          <a:prstGeom prst="rect">
            <a:avLst/>
          </a:prstGeom>
          <a:noFill/>
          <a:ln w="9525">
            <a:noFill/>
          </a:ln>
        </p:spPr>
        <p:txBody>
          <a:bodyPr lIns="117176" tIns="58589" rIns="117176" bIns="58589" anchor="t">
            <a:spAutoFit/>
          </a:bodyPr>
          <a:lstStyle/>
          <a:p>
            <a:pPr defTabSz="1171575">
              <a:lnSpc>
                <a:spcPct val="150000"/>
              </a:lnSpc>
            </a:pPr>
            <a:r>
              <a:rPr lang="en-US" altLang="zh-CN" sz="2400" b="1">
                <a:latin typeface="微软雅黑" panose="020B0503020204020204" pitchFamily="34" charset="-122"/>
                <a:ea typeface="微软雅黑" panose="020B0503020204020204" pitchFamily="34" charset="-122"/>
              </a:rPr>
              <a:t>6.</a:t>
            </a:r>
            <a:r>
              <a:rPr lang="zh-CN" altLang="en-US" sz="2400" b="1">
                <a:latin typeface="微软雅黑" panose="020B0503020204020204" pitchFamily="34" charset="-122"/>
                <a:ea typeface="微软雅黑" panose="020B0503020204020204" pitchFamily="34" charset="-122"/>
              </a:rPr>
              <a:t>见</a:t>
            </a:r>
          </a:p>
          <a:p>
            <a:pPr defTabSz="1171575">
              <a:lnSpc>
                <a:spcPct val="150000"/>
              </a:lnSpc>
            </a:pPr>
            <a:r>
              <a:rPr lang="en-US" altLang="zh-CN" sz="2400" b="1">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上官大夫见而欲夺之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rPr>
              <a:t>信而见疑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(3)</a:t>
            </a:r>
            <a:r>
              <a:rPr lang="zh-CN" altLang="en-US" sz="2400" b="1">
                <a:latin typeface="微软雅黑" panose="020B0503020204020204" pitchFamily="34" charset="-122"/>
                <a:ea typeface="微软雅黑" panose="020B0503020204020204" pitchFamily="34" charset="-122"/>
              </a:rPr>
              <a:t>靡不毕见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(4)</a:t>
            </a:r>
            <a:r>
              <a:rPr lang="zh-CN" altLang="en-US" sz="2400" b="1">
                <a:latin typeface="微软雅黑" panose="020B0503020204020204" pitchFamily="34" charset="-122"/>
                <a:ea typeface="微软雅黑" panose="020B0503020204020204" pitchFamily="34" charset="-122"/>
              </a:rPr>
              <a:t>卒以此见怀王之终不悟也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(5)</a:t>
            </a:r>
            <a:r>
              <a:rPr lang="zh-CN" altLang="en-US" sz="2400" b="1">
                <a:latin typeface="微软雅黑" panose="020B0503020204020204" pitchFamily="34" charset="-122"/>
                <a:ea typeface="微软雅黑" panose="020B0503020204020204" pitchFamily="34" charset="-122"/>
              </a:rPr>
              <a:t>而圣君治国累世而不见者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p:txBody>
      </p:sp>
      <p:sp>
        <p:nvSpPr>
          <p:cNvPr id="2520067" name="文本框 2520066"/>
          <p:cNvSpPr txBox="1"/>
          <p:nvPr/>
        </p:nvSpPr>
        <p:spPr>
          <a:xfrm>
            <a:off x="3762375" y="2376739"/>
            <a:ext cx="2746375"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看见</a:t>
            </a:r>
          </a:p>
        </p:txBody>
      </p:sp>
      <p:sp>
        <p:nvSpPr>
          <p:cNvPr id="2520068" name="文本框 2520067"/>
          <p:cNvSpPr txBox="1"/>
          <p:nvPr/>
        </p:nvSpPr>
        <p:spPr>
          <a:xfrm>
            <a:off x="2328069" y="2916489"/>
            <a:ext cx="40640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介词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表被动</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被</a:t>
            </a:r>
          </a:p>
        </p:txBody>
      </p:sp>
      <p:sp>
        <p:nvSpPr>
          <p:cNvPr id="2520069" name="文本框 2520068"/>
          <p:cNvSpPr txBox="1"/>
          <p:nvPr/>
        </p:nvSpPr>
        <p:spPr>
          <a:xfrm>
            <a:off x="2791555" y="3494339"/>
            <a:ext cx="2746375"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表现</a:t>
            </a:r>
          </a:p>
        </p:txBody>
      </p:sp>
      <p:sp>
        <p:nvSpPr>
          <p:cNvPr id="2520070" name="文本框 2520069"/>
          <p:cNvSpPr txBox="1"/>
          <p:nvPr/>
        </p:nvSpPr>
        <p:spPr>
          <a:xfrm>
            <a:off x="5021263" y="4093306"/>
            <a:ext cx="2746375"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看出</a:t>
            </a:r>
          </a:p>
        </p:txBody>
      </p:sp>
      <p:sp>
        <p:nvSpPr>
          <p:cNvPr id="2520071" name="文本框 2520070"/>
          <p:cNvSpPr txBox="1"/>
          <p:nvPr/>
        </p:nvSpPr>
        <p:spPr>
          <a:xfrm>
            <a:off x="5021263" y="4633056"/>
            <a:ext cx="2746375"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遇见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20067"/>
                                        </p:tgtEl>
                                        <p:attrNameLst>
                                          <p:attrName>style.visibility</p:attrName>
                                        </p:attrNameLst>
                                      </p:cBhvr>
                                      <p:to>
                                        <p:strVal val="visible"/>
                                      </p:to>
                                    </p:set>
                                    <p:animEffect transition="in" filter="blinds(horizontal)">
                                      <p:cBhvr>
                                        <p:cTn id="7" dur="500"/>
                                        <p:tgtEl>
                                          <p:spTgt spid="252006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2520068"/>
                                        </p:tgtEl>
                                        <p:attrNameLst>
                                          <p:attrName>style.visibility</p:attrName>
                                        </p:attrNameLst>
                                      </p:cBhvr>
                                      <p:to>
                                        <p:strVal val="visible"/>
                                      </p:to>
                                    </p:set>
                                    <p:anim calcmode="lin" valueType="num">
                                      <p:cBhvr>
                                        <p:cTn id="12" dur="500" fill="hold"/>
                                        <p:tgtEl>
                                          <p:spTgt spid="2520068"/>
                                        </p:tgtEl>
                                        <p:attrNameLst>
                                          <p:attrName>ppt_w</p:attrName>
                                        </p:attrNameLst>
                                      </p:cBhvr>
                                      <p:tavLst>
                                        <p:tav tm="0">
                                          <p:val>
                                            <p:fltVal val="0"/>
                                          </p:val>
                                        </p:tav>
                                        <p:tav tm="100000">
                                          <p:val>
                                            <p:strVal val="#ppt_w"/>
                                          </p:val>
                                        </p:tav>
                                      </p:tavLst>
                                    </p:anim>
                                    <p:anim calcmode="lin" valueType="num">
                                      <p:cBhvr>
                                        <p:cTn id="13" dur="500" fill="hold"/>
                                        <p:tgtEl>
                                          <p:spTgt spid="2520068"/>
                                        </p:tgtEl>
                                        <p:attrNameLst>
                                          <p:attrName>ppt_h</p:attrName>
                                        </p:attrNameLst>
                                      </p:cBhvr>
                                      <p:tavLst>
                                        <p:tav tm="0">
                                          <p:val>
                                            <p:fltVal val="0"/>
                                          </p:val>
                                        </p:tav>
                                        <p:tav tm="100000">
                                          <p:val>
                                            <p:strVal val="#ppt_h"/>
                                          </p:val>
                                        </p:tav>
                                      </p:tavLst>
                                    </p:anim>
                                    <p:animEffect transition="in" filter="fade">
                                      <p:cBhvr>
                                        <p:cTn id="14" dur="500"/>
                                        <p:tgtEl>
                                          <p:spTgt spid="2520068"/>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520069"/>
                                        </p:tgtEl>
                                        <p:attrNameLst>
                                          <p:attrName>style.visibility</p:attrName>
                                        </p:attrNameLst>
                                      </p:cBhvr>
                                      <p:to>
                                        <p:strVal val="visible"/>
                                      </p:to>
                                    </p:set>
                                    <p:animEffect transition="in" filter="blinds(horizontal)">
                                      <p:cBhvr>
                                        <p:cTn id="19" dur="500"/>
                                        <p:tgtEl>
                                          <p:spTgt spid="252006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6" presetClass="entr" presetSubtype="0" fill="hold" grpId="0" nodeType="clickEffect">
                                  <p:stCondLst>
                                    <p:cond delay="0"/>
                                  </p:stCondLst>
                                  <p:childTnLst>
                                    <p:set>
                                      <p:cBhvr>
                                        <p:cTn id="23" dur="1" fill="hold">
                                          <p:stCondLst>
                                            <p:cond delay="0"/>
                                          </p:stCondLst>
                                        </p:cTn>
                                        <p:tgtEl>
                                          <p:spTgt spid="2520070"/>
                                        </p:tgtEl>
                                        <p:attrNameLst>
                                          <p:attrName>style.visibility</p:attrName>
                                        </p:attrNameLst>
                                      </p:cBhvr>
                                      <p:to>
                                        <p:strVal val="visible"/>
                                      </p:to>
                                    </p:set>
                                    <p:animEffect transition="in" filter="wipe(down)">
                                      <p:cBhvr>
                                        <p:cTn id="24" dur="580">
                                          <p:stCondLst>
                                            <p:cond delay="0"/>
                                          </p:stCondLst>
                                        </p:cTn>
                                        <p:tgtEl>
                                          <p:spTgt spid="2520070"/>
                                        </p:tgtEl>
                                      </p:cBhvr>
                                    </p:animEffect>
                                    <p:anim calcmode="lin" valueType="num">
                                      <p:cBhvr>
                                        <p:cTn id="25" dur="1822" tmFilter="0,0; 0.14,0.36; 0.43,0.73; 0.71,0.91; 1.0,1.0">
                                          <p:stCondLst>
                                            <p:cond delay="0"/>
                                          </p:stCondLst>
                                        </p:cTn>
                                        <p:tgtEl>
                                          <p:spTgt spid="2520070"/>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2520070"/>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2520070"/>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2520070"/>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2520070"/>
                                        </p:tgtEl>
                                        <p:attrNameLst>
                                          <p:attrName>ppt_y</p:attrName>
                                        </p:attrNameLst>
                                      </p:cBhvr>
                                      <p:tavLst>
                                        <p:tav tm="0" fmla="#ppt_y-sin(pi*$)/81">
                                          <p:val>
                                            <p:fltVal val="0"/>
                                          </p:val>
                                        </p:tav>
                                        <p:tav tm="100000">
                                          <p:val>
                                            <p:fltVal val="1"/>
                                          </p:val>
                                        </p:tav>
                                      </p:tavLst>
                                    </p:anim>
                                    <p:animScale>
                                      <p:cBhvr>
                                        <p:cTn id="30" dur="26">
                                          <p:stCondLst>
                                            <p:cond delay="650"/>
                                          </p:stCondLst>
                                        </p:cTn>
                                        <p:tgtEl>
                                          <p:spTgt spid="2520070"/>
                                        </p:tgtEl>
                                      </p:cBhvr>
                                      <p:to x="100000" y="60000"/>
                                    </p:animScale>
                                    <p:animScale>
                                      <p:cBhvr>
                                        <p:cTn id="31" dur="166" decel="50000">
                                          <p:stCondLst>
                                            <p:cond delay="676"/>
                                          </p:stCondLst>
                                        </p:cTn>
                                        <p:tgtEl>
                                          <p:spTgt spid="2520070"/>
                                        </p:tgtEl>
                                      </p:cBhvr>
                                      <p:to x="100000" y="100000"/>
                                    </p:animScale>
                                    <p:animScale>
                                      <p:cBhvr>
                                        <p:cTn id="32" dur="26">
                                          <p:stCondLst>
                                            <p:cond delay="1312"/>
                                          </p:stCondLst>
                                        </p:cTn>
                                        <p:tgtEl>
                                          <p:spTgt spid="2520070"/>
                                        </p:tgtEl>
                                      </p:cBhvr>
                                      <p:to x="100000" y="80000"/>
                                    </p:animScale>
                                    <p:animScale>
                                      <p:cBhvr>
                                        <p:cTn id="33" dur="166" decel="50000">
                                          <p:stCondLst>
                                            <p:cond delay="1338"/>
                                          </p:stCondLst>
                                        </p:cTn>
                                        <p:tgtEl>
                                          <p:spTgt spid="2520070"/>
                                        </p:tgtEl>
                                      </p:cBhvr>
                                      <p:to x="100000" y="100000"/>
                                    </p:animScale>
                                    <p:animScale>
                                      <p:cBhvr>
                                        <p:cTn id="34" dur="26">
                                          <p:stCondLst>
                                            <p:cond delay="1642"/>
                                          </p:stCondLst>
                                        </p:cTn>
                                        <p:tgtEl>
                                          <p:spTgt spid="2520070"/>
                                        </p:tgtEl>
                                      </p:cBhvr>
                                      <p:to x="100000" y="90000"/>
                                    </p:animScale>
                                    <p:animScale>
                                      <p:cBhvr>
                                        <p:cTn id="35" dur="166" decel="50000">
                                          <p:stCondLst>
                                            <p:cond delay="1668"/>
                                          </p:stCondLst>
                                        </p:cTn>
                                        <p:tgtEl>
                                          <p:spTgt spid="2520070"/>
                                        </p:tgtEl>
                                      </p:cBhvr>
                                      <p:to x="100000" y="100000"/>
                                    </p:animScale>
                                    <p:animScale>
                                      <p:cBhvr>
                                        <p:cTn id="36" dur="26">
                                          <p:stCondLst>
                                            <p:cond delay="1808"/>
                                          </p:stCondLst>
                                        </p:cTn>
                                        <p:tgtEl>
                                          <p:spTgt spid="2520070"/>
                                        </p:tgtEl>
                                      </p:cBhvr>
                                      <p:to x="100000" y="95000"/>
                                    </p:animScale>
                                    <p:animScale>
                                      <p:cBhvr>
                                        <p:cTn id="37" dur="166" decel="50000">
                                          <p:stCondLst>
                                            <p:cond delay="1834"/>
                                          </p:stCondLst>
                                        </p:cTn>
                                        <p:tgtEl>
                                          <p:spTgt spid="2520070"/>
                                        </p:tgtEl>
                                      </p:cBhvr>
                                      <p:to x="100000" y="100000"/>
                                    </p:animScale>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520071"/>
                                        </p:tgtEl>
                                        <p:attrNameLst>
                                          <p:attrName>style.visibility</p:attrName>
                                        </p:attrNameLst>
                                      </p:cBhvr>
                                      <p:to>
                                        <p:strVal val="visible"/>
                                      </p:to>
                                    </p:set>
                                    <p:animEffect transition="in" filter="blinds(horizontal)">
                                      <p:cBhvr>
                                        <p:cTn id="42" dur="500"/>
                                        <p:tgtEl>
                                          <p:spTgt spid="2520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0067" grpId="0"/>
      <p:bldP spid="2520068" grpId="0"/>
      <p:bldP spid="2520069" grpId="0"/>
      <p:bldP spid="2520070" grpId="0"/>
      <p:bldP spid="2520071"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课堂小结</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6385" name="文本框 2521089"/>
          <p:cNvSpPr txBox="1"/>
          <p:nvPr/>
        </p:nvSpPr>
        <p:spPr>
          <a:xfrm>
            <a:off x="863023" y="1965974"/>
            <a:ext cx="11599862" cy="2888311"/>
          </a:xfrm>
          <a:prstGeom prst="rect">
            <a:avLst/>
          </a:prstGeom>
          <a:noFill/>
          <a:ln w="9525">
            <a:noFill/>
          </a:ln>
        </p:spPr>
        <p:txBody>
          <a:bodyPr lIns="117176" tIns="58589" rIns="117176" bIns="58589" anchor="t">
            <a:spAutoFit/>
          </a:bodyPr>
          <a:lstStyle/>
          <a:p>
            <a:pPr defTabSz="1171575">
              <a:lnSpc>
                <a:spcPct val="150000"/>
              </a:lnSpc>
            </a:pPr>
            <a:r>
              <a:rPr lang="en-US" altLang="zh-CN" sz="2400" b="1">
                <a:latin typeface="微软雅黑" panose="020B0503020204020204" pitchFamily="34" charset="-122"/>
                <a:ea typeface="微软雅黑" panose="020B0503020204020204" pitchFamily="34" charset="-122"/>
              </a:rPr>
              <a:t>7.</a:t>
            </a:r>
            <a:r>
              <a:rPr lang="zh-CN" altLang="en-US" sz="2400" b="1">
                <a:latin typeface="微软雅黑" panose="020B0503020204020204" pitchFamily="34" charset="-122"/>
                <a:ea typeface="微软雅黑" panose="020B0503020204020204" pitchFamily="34" charset="-122"/>
              </a:rPr>
              <a:t>与</a:t>
            </a:r>
          </a:p>
          <a:p>
            <a:pPr defTabSz="1171575">
              <a:lnSpc>
                <a:spcPct val="150000"/>
              </a:lnSpc>
            </a:pPr>
            <a:r>
              <a:rPr lang="en-US" altLang="zh-CN" sz="2400" b="1">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入则与王图议国事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rPr>
              <a:t>屈平不与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(3)</a:t>
            </a:r>
            <a:r>
              <a:rPr lang="zh-CN" altLang="en-US" sz="2400" b="1">
                <a:latin typeface="微软雅黑" panose="020B0503020204020204" pitchFamily="34" charset="-122"/>
                <a:ea typeface="微软雅黑" panose="020B0503020204020204" pitchFamily="34" charset="-122"/>
              </a:rPr>
              <a:t>齐与楚从亲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(4)</a:t>
            </a:r>
            <a:r>
              <a:rPr lang="zh-CN" altLang="en-US" sz="2400" b="1">
                <a:latin typeface="微软雅黑" panose="020B0503020204020204" pitchFamily="34" charset="-122"/>
                <a:ea typeface="微软雅黑" panose="020B0503020204020204" pitchFamily="34" charset="-122"/>
              </a:rPr>
              <a:t>与嬴而不助五国也</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六国论</a:t>
            </a:r>
            <a:r>
              <a:rPr lang="en-US" altLang="zh-CN" sz="2400" b="1">
                <a:latin typeface="微软雅黑" panose="020B0503020204020204" pitchFamily="34" charset="-122"/>
                <a:ea typeface="微软雅黑" panose="020B0503020204020204" pitchFamily="34" charset="-122"/>
              </a:rPr>
              <a:t>》)	(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 </a:t>
            </a:r>
          </a:p>
        </p:txBody>
      </p:sp>
      <p:sp>
        <p:nvSpPr>
          <p:cNvPr id="2521091" name="文本框 2521090"/>
          <p:cNvSpPr txBox="1"/>
          <p:nvPr/>
        </p:nvSpPr>
        <p:spPr>
          <a:xfrm>
            <a:off x="4032082" y="2670765"/>
            <a:ext cx="24638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介词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跟</a:t>
            </a:r>
          </a:p>
        </p:txBody>
      </p:sp>
      <p:sp>
        <p:nvSpPr>
          <p:cNvPr id="2521092" name="文本框 2521091"/>
          <p:cNvSpPr txBox="1"/>
          <p:nvPr/>
        </p:nvSpPr>
        <p:spPr>
          <a:xfrm>
            <a:off x="2937822" y="3195194"/>
            <a:ext cx="24638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给</a:t>
            </a:r>
          </a:p>
        </p:txBody>
      </p:sp>
      <p:sp>
        <p:nvSpPr>
          <p:cNvPr id="2521093" name="文本框 2521092"/>
          <p:cNvSpPr txBox="1"/>
          <p:nvPr/>
        </p:nvSpPr>
        <p:spPr>
          <a:xfrm>
            <a:off x="2937822" y="3762525"/>
            <a:ext cx="24638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连词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和</a:t>
            </a:r>
          </a:p>
        </p:txBody>
      </p:sp>
      <p:sp>
        <p:nvSpPr>
          <p:cNvPr id="2521094" name="文本框 2521093"/>
          <p:cNvSpPr txBox="1"/>
          <p:nvPr/>
        </p:nvSpPr>
        <p:spPr>
          <a:xfrm>
            <a:off x="5401622" y="4250238"/>
            <a:ext cx="3051175"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结交</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21091"/>
                                        </p:tgtEl>
                                        <p:attrNameLst>
                                          <p:attrName>style.visibility</p:attrName>
                                        </p:attrNameLst>
                                      </p:cBhvr>
                                      <p:to>
                                        <p:strVal val="visible"/>
                                      </p:to>
                                    </p:set>
                                    <p:animEffect transition="in" filter="blinds(horizontal)">
                                      <p:cBhvr>
                                        <p:cTn id="7" dur="500"/>
                                        <p:tgtEl>
                                          <p:spTgt spid="25210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521092"/>
                                        </p:tgtEl>
                                        <p:attrNameLst>
                                          <p:attrName>style.visibility</p:attrName>
                                        </p:attrNameLst>
                                      </p:cBhvr>
                                      <p:to>
                                        <p:strVal val="visible"/>
                                      </p:to>
                                    </p:set>
                                    <p:animEffect transition="in" filter="barn(inVertical)">
                                      <p:cBhvr>
                                        <p:cTn id="12" dur="500"/>
                                        <p:tgtEl>
                                          <p:spTgt spid="252109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21093"/>
                                        </p:tgtEl>
                                        <p:attrNameLst>
                                          <p:attrName>style.visibility</p:attrName>
                                        </p:attrNameLst>
                                      </p:cBhvr>
                                      <p:to>
                                        <p:strVal val="visible"/>
                                      </p:to>
                                    </p:set>
                                    <p:animEffect transition="in" filter="blinds(horizontal)">
                                      <p:cBhvr>
                                        <p:cTn id="17" dur="500"/>
                                        <p:tgtEl>
                                          <p:spTgt spid="252109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521094"/>
                                        </p:tgtEl>
                                        <p:attrNameLst>
                                          <p:attrName>style.visibility</p:attrName>
                                        </p:attrNameLst>
                                      </p:cBhvr>
                                      <p:to>
                                        <p:strVal val="visible"/>
                                      </p:to>
                                    </p:set>
                                    <p:anim calcmode="lin" valueType="num">
                                      <p:cBhvr additive="base">
                                        <p:cTn id="22" dur="500" fill="hold"/>
                                        <p:tgtEl>
                                          <p:spTgt spid="2521094"/>
                                        </p:tgtEl>
                                        <p:attrNameLst>
                                          <p:attrName>ppt_x</p:attrName>
                                        </p:attrNameLst>
                                      </p:cBhvr>
                                      <p:tavLst>
                                        <p:tav tm="0">
                                          <p:val>
                                            <p:strVal val="#ppt_x"/>
                                          </p:val>
                                        </p:tav>
                                        <p:tav tm="100000">
                                          <p:val>
                                            <p:strVal val="#ppt_x"/>
                                          </p:val>
                                        </p:tav>
                                      </p:tavLst>
                                    </p:anim>
                                    <p:anim calcmode="lin" valueType="num">
                                      <p:cBhvr additive="base">
                                        <p:cTn id="23" dur="500" fill="hold"/>
                                        <p:tgtEl>
                                          <p:spTgt spid="25210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1091" grpId="0"/>
      <p:bldP spid="2521092" grpId="0"/>
      <p:bldP spid="2521093" grpId="0"/>
      <p:bldP spid="2521094"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课堂小结</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7409" name="文本框 2522113"/>
          <p:cNvSpPr txBox="1"/>
          <p:nvPr/>
        </p:nvSpPr>
        <p:spPr>
          <a:xfrm>
            <a:off x="510223" y="1652588"/>
            <a:ext cx="11599862" cy="2888311"/>
          </a:xfrm>
          <a:prstGeom prst="rect">
            <a:avLst/>
          </a:prstGeom>
          <a:noFill/>
          <a:ln w="9525">
            <a:noFill/>
          </a:ln>
        </p:spPr>
        <p:txBody>
          <a:bodyPr lIns="117176" tIns="58589" rIns="117176" bIns="58589" anchor="t">
            <a:spAutoFit/>
          </a:bodyPr>
          <a:lstStyle/>
          <a:p>
            <a:pPr defTabSz="1171575">
              <a:lnSpc>
                <a:spcPct val="150000"/>
              </a:lnSpc>
            </a:pPr>
            <a:r>
              <a:rPr lang="en-US" altLang="zh-CN" sz="2400" b="1">
                <a:latin typeface="微软雅黑" panose="020B0503020204020204" pitchFamily="34" charset="-122"/>
                <a:ea typeface="微软雅黑" panose="020B0503020204020204" pitchFamily="34" charset="-122"/>
              </a:rPr>
              <a:t>8.</a:t>
            </a:r>
            <a:r>
              <a:rPr lang="zh-CN" altLang="en-US" sz="2400" b="1">
                <a:latin typeface="微软雅黑" panose="020B0503020204020204" pitchFamily="34" charset="-122"/>
                <a:ea typeface="微软雅黑" panose="020B0503020204020204" pitchFamily="34" charset="-122"/>
              </a:rPr>
              <a:t>之</a:t>
            </a:r>
          </a:p>
          <a:p>
            <a:pPr defTabSz="1171575">
              <a:lnSpc>
                <a:spcPct val="150000"/>
              </a:lnSpc>
            </a:pPr>
            <a:r>
              <a:rPr lang="en-US" altLang="zh-CN" sz="2400" b="1">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王甚任之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rPr>
              <a:t>屈平之作</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离骚</a:t>
            </a:r>
            <a:r>
              <a:rPr lang="en-US" altLang="zh-CN" sz="2400" b="1">
                <a:latin typeface="微软雅黑" panose="020B0503020204020204" pitchFamily="34" charset="-122"/>
                <a:ea typeface="微软雅黑" panose="020B0503020204020204" pitchFamily="34" charset="-122"/>
              </a:rPr>
              <a:t>》	(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(3)</a:t>
            </a:r>
            <a:r>
              <a:rPr lang="zh-CN" altLang="en-US" sz="2400" b="1">
                <a:latin typeface="微软雅黑" panose="020B0503020204020204" pitchFamily="34" charset="-122"/>
                <a:ea typeface="微软雅黑" panose="020B0503020204020204" pitchFamily="34" charset="-122"/>
              </a:rPr>
              <a:t>秦发兵击之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a:p>
            <a:pPr defTabSz="1171575">
              <a:lnSpc>
                <a:spcPct val="150000"/>
              </a:lnSpc>
            </a:pPr>
            <a:r>
              <a:rPr lang="en-US" altLang="zh-CN" sz="2400" b="1">
                <a:latin typeface="微软雅黑" panose="020B0503020204020204" pitchFamily="34" charset="-122"/>
                <a:ea typeface="微软雅黑" panose="020B0503020204020204" pitchFamily="34" charset="-122"/>
              </a:rPr>
              <a:t>(4)</a:t>
            </a:r>
            <a:r>
              <a:rPr lang="zh-CN" altLang="en-US" sz="2400" b="1">
                <a:latin typeface="微软雅黑" panose="020B0503020204020204" pitchFamily="34" charset="-122"/>
                <a:ea typeface="微软雅黑" panose="020B0503020204020204" pitchFamily="34" charset="-122"/>
              </a:rPr>
              <a:t>复之秦</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竟死于秦而归葬	</a:t>
            </a:r>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a:t>
            </a:r>
          </a:p>
        </p:txBody>
      </p:sp>
      <p:sp>
        <p:nvSpPr>
          <p:cNvPr id="2522115" name="文本框 2522114"/>
          <p:cNvSpPr txBox="1"/>
          <p:nvPr/>
        </p:nvSpPr>
        <p:spPr>
          <a:xfrm>
            <a:off x="3090682" y="2279635"/>
            <a:ext cx="29210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代词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代指屈原</a:t>
            </a:r>
          </a:p>
        </p:txBody>
      </p:sp>
      <p:sp>
        <p:nvSpPr>
          <p:cNvPr id="2522116" name="文本框 2522115"/>
          <p:cNvSpPr txBox="1"/>
          <p:nvPr/>
        </p:nvSpPr>
        <p:spPr>
          <a:xfrm>
            <a:off x="3464560" y="2876535"/>
            <a:ext cx="7172325"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助词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用于主谓之间</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取消句子的独立性</a:t>
            </a:r>
          </a:p>
        </p:txBody>
      </p:sp>
      <p:sp>
        <p:nvSpPr>
          <p:cNvPr id="2522117" name="文本框 2522116"/>
          <p:cNvSpPr txBox="1"/>
          <p:nvPr/>
        </p:nvSpPr>
        <p:spPr>
          <a:xfrm>
            <a:off x="2964026" y="3410267"/>
            <a:ext cx="2514600"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代词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指军队</a:t>
            </a:r>
          </a:p>
        </p:txBody>
      </p:sp>
      <p:sp>
        <p:nvSpPr>
          <p:cNvPr id="2522118" name="文本框 2522117"/>
          <p:cNvSpPr txBox="1"/>
          <p:nvPr/>
        </p:nvSpPr>
        <p:spPr>
          <a:xfrm>
            <a:off x="5519785" y="3991295"/>
            <a:ext cx="1704975" cy="487713"/>
          </a:xfrm>
          <a:prstGeom prst="rect">
            <a:avLst/>
          </a:prstGeom>
          <a:noFill/>
          <a:ln w="9525">
            <a:noFill/>
          </a:ln>
        </p:spPr>
        <p:txBody>
          <a:bodyPr lIns="117235" tIns="58618" rIns="117235" bIns="58618" anchor="b" anchorCtr="1">
            <a:spAutoFit/>
          </a:bodyPr>
          <a:lstStyle/>
          <a:p>
            <a:pPr defTabSz="1171575"/>
            <a:r>
              <a:rPr lang="zh-CN" altLang="en-US" sz="2400" b="1">
                <a:solidFill>
                  <a:srgbClr val="C00000"/>
                </a:solidFill>
                <a:latin typeface="微软雅黑" panose="020B0503020204020204" pitchFamily="34" charset="-122"/>
                <a:ea typeface="微软雅黑" panose="020B0503020204020204" pitchFamily="34" charset="-122"/>
              </a:rPr>
              <a:t>动词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22115"/>
                                        </p:tgtEl>
                                        <p:attrNameLst>
                                          <p:attrName>style.visibility</p:attrName>
                                        </p:attrNameLst>
                                      </p:cBhvr>
                                      <p:to>
                                        <p:strVal val="visible"/>
                                      </p:to>
                                    </p:set>
                                    <p:animEffect transition="in" filter="blinds(horizontal)">
                                      <p:cBhvr>
                                        <p:cTn id="7" dur="500"/>
                                        <p:tgtEl>
                                          <p:spTgt spid="25221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522116"/>
                                        </p:tgtEl>
                                        <p:attrNameLst>
                                          <p:attrName>style.visibility</p:attrName>
                                        </p:attrNameLst>
                                      </p:cBhvr>
                                      <p:to>
                                        <p:strVal val="visible"/>
                                      </p:to>
                                    </p:set>
                                    <p:animEffect transition="in" filter="circle(in)">
                                      <p:cBhvr>
                                        <p:cTn id="12" dur="2000"/>
                                        <p:tgtEl>
                                          <p:spTgt spid="25221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22117"/>
                                        </p:tgtEl>
                                        <p:attrNameLst>
                                          <p:attrName>style.visibility</p:attrName>
                                        </p:attrNameLst>
                                      </p:cBhvr>
                                      <p:to>
                                        <p:strVal val="visible"/>
                                      </p:to>
                                    </p:set>
                                    <p:animEffect transition="in" filter="blinds(horizontal)">
                                      <p:cBhvr>
                                        <p:cTn id="17" dur="500"/>
                                        <p:tgtEl>
                                          <p:spTgt spid="25221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2522118"/>
                                        </p:tgtEl>
                                        <p:attrNameLst>
                                          <p:attrName>style.visibility</p:attrName>
                                        </p:attrNameLst>
                                      </p:cBhvr>
                                      <p:to>
                                        <p:strVal val="visible"/>
                                      </p:to>
                                    </p:set>
                                    <p:animEffect transition="in" filter="wheel(1)">
                                      <p:cBhvr>
                                        <p:cTn id="22" dur="2000"/>
                                        <p:tgtEl>
                                          <p:spTgt spid="2522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2115" grpId="0"/>
      <p:bldP spid="2522116" grpId="0"/>
      <p:bldP spid="2522117" grpId="0"/>
      <p:bldP spid="2522118"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custDataLst>
              <p:tags r:id="rId2"/>
            </p:custDataLst>
          </p:nvPr>
        </p:nvSpPr>
        <p:spPr>
          <a:xfrm>
            <a:off x="609600" y="2790190"/>
            <a:ext cx="10964545" cy="2400300"/>
          </a:xfrm>
          <a:prstGeom prst="rect">
            <a:avLst/>
          </a:prstGeom>
          <a:pattFill prst="dkDnDiag">
            <a:fgClr>
              <a:srgbClr val="CDE2F8"/>
            </a:fgClr>
            <a:bgClr>
              <a:srgbClr val="D9D9D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任意多边形: 形状 27"/>
          <p:cNvSpPr/>
          <p:nvPr>
            <p:custDataLst>
              <p:tags r:id="rId3"/>
            </p:custDataLst>
          </p:nvPr>
        </p:nvSpPr>
        <p:spPr>
          <a:xfrm rot="10800000">
            <a:off x="10253980" y="1454785"/>
            <a:ext cx="974090" cy="56261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1534" h="885">
                <a:moveTo>
                  <a:pt x="372" y="0"/>
                </a:moveTo>
                <a:lnTo>
                  <a:pt x="725" y="0"/>
                </a:lnTo>
                <a:lnTo>
                  <a:pt x="514" y="886"/>
                </a:lnTo>
                <a:lnTo>
                  <a:pt x="0" y="886"/>
                </a:lnTo>
                <a:lnTo>
                  <a:pt x="372" y="0"/>
                </a:lnTo>
                <a:close/>
                <a:moveTo>
                  <a:pt x="1181" y="0"/>
                </a:moveTo>
                <a:lnTo>
                  <a:pt x="1534" y="0"/>
                </a:lnTo>
                <a:lnTo>
                  <a:pt x="1323" y="886"/>
                </a:lnTo>
                <a:lnTo>
                  <a:pt x="809" y="886"/>
                </a:lnTo>
                <a:lnTo>
                  <a:pt x="1181" y="0"/>
                </a:lnTo>
                <a:close/>
              </a:path>
            </a:pathLst>
          </a:custGeom>
          <a:solidFill>
            <a:srgbClr val="CDE2F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609556" y="5334033"/>
            <a:ext cx="10972889" cy="613409"/>
          </a:xfrm>
          <a:prstGeom prst="rect">
            <a:avLst/>
          </a:prstGeom>
          <a:noFill/>
        </p:spPr>
        <p:txBody>
          <a:bodyPr wrap="square" rtlCol="0" anchor="t">
            <a:noAutofit/>
          </a:bodyPr>
          <a:lstStyle/>
          <a:p>
            <a:pPr marL="0" indent="0" algn="ctr">
              <a:lnSpc>
                <a:spcPct val="100000"/>
              </a:lnSpc>
              <a:spcBef>
                <a:spcPct val="0"/>
              </a:spcBef>
              <a:spcAft>
                <a:spcPct val="0"/>
              </a:spcAft>
              <a:buSzTx/>
              <a:buNone/>
            </a:pPr>
            <a:r>
              <a:rPr lang="zh-CN" sz="3200" b="1" spc="160">
                <a:solidFill>
                  <a:schemeClr val="accent1">
                    <a:lumMod val="75000"/>
                  </a:schemeClr>
                </a:solidFill>
                <a:latin typeface="微软雅黑" panose="020B0503020204020204" pitchFamily="34" charset="-122"/>
                <a:ea typeface="微软雅黑" panose="020B0503020204020204" pitchFamily="34" charset="-122"/>
              </a:rPr>
              <a:t>词类活用</a:t>
            </a:r>
          </a:p>
        </p:txBody>
      </p:sp>
      <p:pic>
        <p:nvPicPr>
          <p:cNvPr id="5" name="图片 4"/>
          <p:cNvPicPr>
            <a:picLocks noChangeAspect="1"/>
          </p:cNvPicPr>
          <p:nvPr>
            <p:custDataLst>
              <p:tags r:id="rId5"/>
            </p:custDataLst>
          </p:nvPr>
        </p:nvPicPr>
        <p:blipFill>
          <a:blip r:embed="rId7"/>
          <a:srcRect t="16288" b="16288"/>
          <a:stretch>
            <a:fillRect/>
          </a:stretch>
        </p:blipFill>
        <p:spPr>
          <a:xfrm>
            <a:off x="3400406" y="762123"/>
            <a:ext cx="5391188" cy="4114711"/>
          </a:xfrm>
          <a:custGeom>
            <a:avLst/>
            <a:gdLst/>
            <a:ahLst/>
            <a:cxnLst>
              <a:cxn ang="3">
                <a:pos x="hc" y="t"/>
              </a:cxn>
              <a:cxn ang="cd2">
                <a:pos x="l" y="vc"/>
              </a:cxn>
              <a:cxn ang="cd4">
                <a:pos x="hc" y="b"/>
              </a:cxn>
              <a:cxn ang="0">
                <a:pos x="r" y="vc"/>
              </a:cxn>
            </a:cxnLst>
            <a:rect l="l" t="t" r="r" b="b"/>
            <a:pathLst>
              <a:path w="8160" h="6000">
                <a:moveTo>
                  <a:pt x="0" y="0"/>
                </a:moveTo>
                <a:lnTo>
                  <a:pt x="8160" y="0"/>
                </a:lnTo>
                <a:lnTo>
                  <a:pt x="8160" y="6000"/>
                </a:lnTo>
                <a:lnTo>
                  <a:pt x="0" y="6000"/>
                </a:lnTo>
                <a:lnTo>
                  <a:pt x="0" y="0"/>
                </a:lnTo>
                <a:close/>
              </a:path>
            </a:pathLst>
          </a:custGeom>
        </p:spPr>
      </p:pic>
    </p:spTree>
    <p:custDataLst>
      <p:tags r:id="rId1"/>
    </p:custData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nvSpPr>
        <p:spPr>
          <a:xfrm>
            <a:off x="489167" y="1843921"/>
            <a:ext cx="11356151" cy="2862322"/>
          </a:xfrm>
          <a:prstGeom prst="rect">
            <a:avLst/>
          </a:prstGeom>
          <a:noFill/>
          <a:ln w="9525">
            <a:noFill/>
          </a:ln>
        </p:spPr>
        <p:txBody>
          <a:bodyPr wrap="square">
            <a:spAutoFit/>
          </a:bodyPr>
          <a:lstStyle/>
          <a:p>
            <a:pPr indent="0">
              <a:lnSpc>
                <a:spcPct val="150000"/>
              </a:lnSpc>
            </a:pPr>
            <a:r>
              <a:rPr lang="zh-CN" sz="2400" b="1">
                <a:latin typeface="微软雅黑" panose="020B0503020204020204" pitchFamily="34" charset="-122"/>
                <a:ea typeface="微软雅黑" panose="020B0503020204020204" pitchFamily="34" charset="-122"/>
              </a:rPr>
              <a:t>屈平疾王听之不</a:t>
            </a:r>
            <a:r>
              <a:rPr lang="zh-CN" sz="2400" b="1">
                <a:solidFill>
                  <a:srgbClr val="C00000"/>
                </a:solidFill>
                <a:latin typeface="微软雅黑" panose="020B0503020204020204" pitchFamily="34" charset="-122"/>
                <a:ea typeface="微软雅黑" panose="020B0503020204020204" pitchFamily="34" charset="-122"/>
              </a:rPr>
              <a:t>聪</a:t>
            </a:r>
            <a:r>
              <a:rPr lang="zh-CN" sz="2400" b="1">
                <a:latin typeface="微软雅黑" panose="020B0503020204020204" pitchFamily="34" charset="-122"/>
                <a:ea typeface="微软雅黑" panose="020B0503020204020204" pitchFamily="34" charset="-122"/>
              </a:rPr>
              <a:t>也：动词活用作名词，听觉，听力，亦指人的聪明智慧和判断力。</a:t>
            </a:r>
          </a:p>
          <a:p>
            <a:pPr indent="0">
              <a:lnSpc>
                <a:spcPct val="150000"/>
              </a:lnSpc>
            </a:pPr>
            <a:r>
              <a:rPr lang="zh-CN" sz="2400" b="1" smtClean="0">
                <a:solidFill>
                  <a:srgbClr val="C00000"/>
                </a:solidFill>
                <a:latin typeface="微软雅黑" panose="020B0503020204020204" pitchFamily="34" charset="-122"/>
                <a:ea typeface="微软雅黑" panose="020B0503020204020204" pitchFamily="34" charset="-122"/>
              </a:rPr>
              <a:t>方</a:t>
            </a:r>
            <a:r>
              <a:rPr lang="zh-CN" sz="2400" b="1">
                <a:solidFill>
                  <a:srgbClr val="C00000"/>
                </a:solidFill>
                <a:latin typeface="微软雅黑" panose="020B0503020204020204" pitchFamily="34" charset="-122"/>
                <a:ea typeface="微软雅黑" panose="020B0503020204020204" pitchFamily="34" charset="-122"/>
              </a:rPr>
              <a:t>正</a:t>
            </a:r>
            <a:r>
              <a:rPr lang="zh-CN" sz="2400" b="1">
                <a:latin typeface="微软雅黑" panose="020B0503020204020204" pitchFamily="34" charset="-122"/>
                <a:ea typeface="微软雅黑" panose="020B0503020204020204" pitchFamily="34" charset="-122"/>
              </a:rPr>
              <a:t>之不容也：形容词活用作名词，方正之人。</a:t>
            </a:r>
          </a:p>
          <a:p>
            <a:pPr indent="0">
              <a:lnSpc>
                <a:spcPct val="150000"/>
              </a:lnSpc>
            </a:pPr>
            <a:r>
              <a:rPr lang="zh-CN" sz="2400" b="1">
                <a:solidFill>
                  <a:srgbClr val="C00000"/>
                </a:solidFill>
                <a:latin typeface="微软雅黑" panose="020B0503020204020204" pitchFamily="34" charset="-122"/>
                <a:ea typeface="微软雅黑" panose="020B0503020204020204" pitchFamily="34" charset="-122"/>
              </a:rPr>
              <a:t>明</a:t>
            </a:r>
            <a:r>
              <a:rPr lang="zh-CN" sz="2400" b="1">
                <a:latin typeface="微软雅黑" panose="020B0503020204020204" pitchFamily="34" charset="-122"/>
                <a:ea typeface="微软雅黑" panose="020B0503020204020204" pitchFamily="34" charset="-122"/>
              </a:rPr>
              <a:t>道德之广崇：形容词活用作动词，阐明。</a:t>
            </a:r>
          </a:p>
          <a:p>
            <a:pPr indent="0">
              <a:lnSpc>
                <a:spcPct val="150000"/>
              </a:lnSpc>
            </a:pPr>
            <a:r>
              <a:rPr lang="zh-CN" sz="2400" b="1">
                <a:solidFill>
                  <a:srgbClr val="C00000"/>
                </a:solidFill>
                <a:latin typeface="微软雅黑" panose="020B0503020204020204" pitchFamily="34" charset="-122"/>
                <a:ea typeface="微软雅黑" panose="020B0503020204020204" pitchFamily="34" charset="-122"/>
              </a:rPr>
              <a:t>蝉</a:t>
            </a:r>
            <a:r>
              <a:rPr lang="zh-CN" sz="2400" b="1">
                <a:latin typeface="微软雅黑" panose="020B0503020204020204" pitchFamily="34" charset="-122"/>
                <a:ea typeface="微软雅黑" panose="020B0503020204020204" pitchFamily="34" charset="-122"/>
              </a:rPr>
              <a:t>蜕于</a:t>
            </a:r>
            <a:r>
              <a:rPr lang="zh-CN" sz="2400" b="1">
                <a:solidFill>
                  <a:srgbClr val="C00000"/>
                </a:solidFill>
                <a:latin typeface="微软雅黑" panose="020B0503020204020204" pitchFamily="34" charset="-122"/>
                <a:ea typeface="微软雅黑" panose="020B0503020204020204" pitchFamily="34" charset="-122"/>
              </a:rPr>
              <a:t>浊秽</a:t>
            </a:r>
            <a:r>
              <a:rPr lang="zh-CN" sz="2400" b="1">
                <a:latin typeface="微软雅黑" panose="020B0503020204020204" pitchFamily="34" charset="-122"/>
                <a:ea typeface="微软雅黑" panose="020B0503020204020204" pitchFamily="34" charset="-122"/>
              </a:rPr>
              <a:t>：蝉：名词作状语，像蝉那样</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。浊秽：形容词活用作名词，污浊环境。</a:t>
            </a:r>
            <a:endParaRPr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676910" y="1052195"/>
            <a:ext cx="5195570" cy="53613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fontAlgn="auto">
              <a:lnSpc>
                <a:spcPts val="51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其后楚</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以削</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51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时秦昭天与楚</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婚</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亡</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国</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破</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家相随属 </a:t>
            </a:r>
            <a:endParaRPr lang="zh-CN" altLang="en-US" sz="2400" b="1" u="sng">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内</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惑于郑袖，</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外</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欺于张仪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身</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客</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死于秦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卒使上官大夫</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短</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屈原于顷襄王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存</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君</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兴</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国而欲反复之</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莫不欲求</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忠</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以自为，举贤以自佐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然皆</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祖</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屈原之从容辞令</a:t>
            </a:r>
            <a:endPar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493" name="文本框 63492"/>
          <p:cNvSpPr txBox="1"/>
          <p:nvPr/>
        </p:nvSpPr>
        <p:spPr>
          <a:xfrm>
            <a:off x="5441812" y="1505654"/>
            <a:ext cx="297561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sym typeface="+mn-ea"/>
              </a:rPr>
              <a:t>名作状，一天天地</a:t>
            </a:r>
            <a:endPar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5441812" y="2127954"/>
            <a:ext cx="362458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sym typeface="+mn-ea"/>
              </a:rPr>
              <a:t>名作动，结为婚姻</a:t>
            </a:r>
            <a:endPar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5441812" y="2649289"/>
            <a:ext cx="5501005"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ea typeface="+mn-lt"/>
                <a:cs typeface="+mn-lt"/>
                <a:sym typeface="+mn-ea"/>
              </a:rPr>
              <a:t>使动用法，使</a:t>
            </a:r>
            <a:r>
              <a:rPr lang="en-US" altLang="zh-CN" sz="2400" b="1">
                <a:solidFill>
                  <a:srgbClr val="C00000"/>
                </a:solidFill>
                <a:ea typeface="+mn-lt"/>
                <a:cs typeface="+mn-lt"/>
                <a:sym typeface="+mn-ea"/>
              </a:rPr>
              <a:t>……</a:t>
            </a:r>
            <a:r>
              <a:rPr lang="zh-CN" altLang="en-US" sz="2400" b="1">
                <a:solidFill>
                  <a:srgbClr val="C00000"/>
                </a:solidFill>
                <a:ea typeface="+mn-lt"/>
                <a:cs typeface="+mn-lt"/>
                <a:sym typeface="+mn-ea"/>
              </a:rPr>
              <a:t>灭亡，使</a:t>
            </a:r>
            <a:r>
              <a:rPr lang="en-US" altLang="zh-CN" sz="2400" b="1">
                <a:solidFill>
                  <a:srgbClr val="C00000"/>
                </a:solidFill>
                <a:ea typeface="+mn-lt"/>
                <a:cs typeface="+mn-lt"/>
                <a:sym typeface="+mn-ea"/>
              </a:rPr>
              <a:t>……</a:t>
            </a:r>
            <a:r>
              <a:rPr lang="zh-CN" altLang="en-US" sz="2400" b="1">
                <a:solidFill>
                  <a:srgbClr val="C00000"/>
                </a:solidFill>
                <a:ea typeface="+mn-lt"/>
                <a:cs typeface="+mn-lt"/>
                <a:sym typeface="+mn-ea"/>
              </a:rPr>
              <a:t>破败</a:t>
            </a:r>
          </a:p>
        </p:txBody>
      </p:sp>
      <p:sp>
        <p:nvSpPr>
          <p:cNvPr id="9" name="文本框 8"/>
          <p:cNvSpPr txBox="1"/>
          <p:nvPr/>
        </p:nvSpPr>
        <p:spPr>
          <a:xfrm>
            <a:off x="5441812" y="3109664"/>
            <a:ext cx="4284345"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mn-ea"/>
                <a:sym typeface="+mn-ea"/>
              </a:rPr>
              <a:t>名作状，在朝内，在国外</a:t>
            </a:r>
            <a:endParaRPr lang="zh-CN" altLang="en-US" sz="2400" b="1">
              <a:solidFill>
                <a:srgbClr val="C00000"/>
              </a:solidFill>
              <a:latin typeface="+mn-ea"/>
              <a:cs typeface="+mn-lt"/>
              <a:sym typeface="+mn-ea"/>
            </a:endParaRPr>
          </a:p>
        </p:txBody>
      </p:sp>
      <p:sp>
        <p:nvSpPr>
          <p:cNvPr id="10" name="文本框 9"/>
          <p:cNvSpPr txBox="1"/>
          <p:nvPr/>
        </p:nvSpPr>
        <p:spPr>
          <a:xfrm>
            <a:off x="5412602" y="3675449"/>
            <a:ext cx="300482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sym typeface="+mn-ea"/>
              </a:rPr>
              <a:t>名作状，象客那样</a:t>
            </a:r>
            <a:endParaRPr lang="zh-CN" altLang="en-US" sz="2400" b="1">
              <a:solidFill>
                <a:srgbClr val="C00000"/>
              </a:solidFill>
              <a:latin typeface="微软雅黑" panose="020B0503020204020204" pitchFamily="34" charset="-122"/>
              <a:ea typeface="微软雅黑" panose="020B0503020204020204" pitchFamily="34" charset="-122"/>
              <a:cs typeface="+mn-ea"/>
              <a:sym typeface="+mn-ea"/>
            </a:endParaRPr>
          </a:p>
        </p:txBody>
      </p:sp>
      <p:sp>
        <p:nvSpPr>
          <p:cNvPr id="12" name="文本框 11"/>
          <p:cNvSpPr txBox="1"/>
          <p:nvPr/>
        </p:nvSpPr>
        <p:spPr>
          <a:xfrm>
            <a:off x="5412602" y="4227264"/>
            <a:ext cx="6630035"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sym typeface="+mn-ea"/>
              </a:rPr>
              <a:t>形作动，说短处，诋毁</a:t>
            </a:r>
            <a:endPar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文本框 12"/>
          <p:cNvSpPr txBox="1"/>
          <p:nvPr/>
        </p:nvSpPr>
        <p:spPr>
          <a:xfrm>
            <a:off x="5412602" y="4687639"/>
            <a:ext cx="4572635"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mn-ea"/>
                <a:cs typeface="+mn-ea"/>
                <a:sym typeface="+mn-ea"/>
              </a:rPr>
              <a:t>动用法，使</a:t>
            </a:r>
            <a:r>
              <a:rPr lang="en-US" altLang="zh-CN" sz="2400" b="1">
                <a:solidFill>
                  <a:srgbClr val="C00000"/>
                </a:solidFill>
                <a:latin typeface="+mn-ea"/>
                <a:cs typeface="+mn-ea"/>
                <a:sym typeface="+mn-ea"/>
              </a:rPr>
              <a:t>……</a:t>
            </a:r>
            <a:r>
              <a:rPr lang="zh-CN" altLang="en-US" sz="2400" b="1">
                <a:solidFill>
                  <a:srgbClr val="C00000"/>
                </a:solidFill>
                <a:latin typeface="+mn-ea"/>
                <a:cs typeface="+mn-ea"/>
                <a:sym typeface="+mn-ea"/>
              </a:rPr>
              <a:t>存，使</a:t>
            </a:r>
            <a:r>
              <a:rPr lang="en-US" altLang="zh-CN" sz="2400" b="1">
                <a:solidFill>
                  <a:srgbClr val="C00000"/>
                </a:solidFill>
                <a:latin typeface="+mn-ea"/>
                <a:cs typeface="+mn-ea"/>
                <a:sym typeface="+mn-ea"/>
              </a:rPr>
              <a:t>……</a:t>
            </a:r>
            <a:r>
              <a:rPr lang="zh-CN" altLang="en-US" sz="2400" b="1">
                <a:solidFill>
                  <a:srgbClr val="C00000"/>
                </a:solidFill>
                <a:latin typeface="+mn-ea"/>
                <a:cs typeface="+mn-ea"/>
                <a:sym typeface="+mn-ea"/>
              </a:rPr>
              <a:t>兴</a:t>
            </a:r>
          </a:p>
        </p:txBody>
      </p:sp>
      <p:sp>
        <p:nvSpPr>
          <p:cNvPr id="14" name="文本框 13"/>
          <p:cNvSpPr txBox="1"/>
          <p:nvPr/>
        </p:nvSpPr>
        <p:spPr>
          <a:xfrm>
            <a:off x="5412602" y="5148014"/>
            <a:ext cx="3155315"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sym typeface="+mn-ea"/>
              </a:rPr>
              <a:t>形作名，忠诚之人</a:t>
            </a:r>
            <a:endPar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5426572" y="5729674"/>
            <a:ext cx="3155315"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ea typeface="+mn-lt"/>
                <a:sym typeface="+mn-ea"/>
              </a:rPr>
              <a:t>名作动，效法，模仿</a:t>
            </a:r>
            <a:endParaRPr lang="zh-CN" altLang="en-US" sz="2400" b="1">
              <a:solidFill>
                <a:srgbClr val="C00000"/>
              </a:solidFill>
              <a:ea typeface="+mn-lt"/>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3493"/>
                                        </p:tgtEl>
                                        <p:attrNameLst>
                                          <p:attrName>style.visibility</p:attrName>
                                        </p:attrNameLst>
                                      </p:cBhvr>
                                      <p:to>
                                        <p:strVal val="visible"/>
                                      </p:to>
                                    </p:set>
                                    <p:anim calcmode="lin" valueType="num">
                                      <p:cBhvr additive="base">
                                        <p:cTn id="7" dur="500" fill="hold"/>
                                        <p:tgtEl>
                                          <p:spTgt spid="63493"/>
                                        </p:tgtEl>
                                        <p:attrNameLst>
                                          <p:attrName>ppt_x</p:attrName>
                                        </p:attrNameLst>
                                      </p:cBhvr>
                                      <p:tavLst>
                                        <p:tav tm="0">
                                          <p:val>
                                            <p:strVal val="0-#ppt_w/2"/>
                                          </p:val>
                                        </p:tav>
                                        <p:tav tm="100000">
                                          <p:val>
                                            <p:strVal val="#ppt_x"/>
                                          </p:val>
                                        </p:tav>
                                      </p:tavLst>
                                    </p:anim>
                                    <p:anim calcmode="lin" valueType="num">
                                      <p:cBhvr additive="base">
                                        <p:cTn id="8" dur="500" fill="hold"/>
                                        <p:tgtEl>
                                          <p:spTgt spid="6349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45"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000"/>
                                        <p:tgtEl>
                                          <p:spTgt spid="9"/>
                                        </p:tgtEl>
                                      </p:cBhvr>
                                    </p:animEffect>
                                    <p:anim calcmode="lin" valueType="num">
                                      <p:cBhvr>
                                        <p:cTn id="27" dur="2000" fill="hold"/>
                                        <p:tgtEl>
                                          <p:spTgt spid="9"/>
                                        </p:tgtEl>
                                        <p:attrNameLst>
                                          <p:attrName>ppt_w</p:attrName>
                                        </p:attrNameLst>
                                      </p:cBhvr>
                                      <p:tavLst>
                                        <p:tav tm="0" fmla="#ppt_w*sin(2.5*pi*$)">
                                          <p:val>
                                            <p:fltVal val="0"/>
                                          </p:val>
                                        </p:tav>
                                        <p:tav tm="100000">
                                          <p:val>
                                            <p:fltVal val="1"/>
                                          </p:val>
                                        </p:tav>
                                      </p:tavLst>
                                    </p:anim>
                                    <p:anim calcmode="lin" valueType="num">
                                      <p:cBhvr>
                                        <p:cTn id="28"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80">
                                          <p:stCondLst>
                                            <p:cond delay="0"/>
                                          </p:stCondLst>
                                        </p:cTn>
                                        <p:tgtEl>
                                          <p:spTgt spid="12"/>
                                        </p:tgtEl>
                                      </p:cBhvr>
                                    </p:animEffect>
                                    <p:anim calcmode="lin" valueType="num">
                                      <p:cBhvr>
                                        <p:cTn id="40"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5" dur="26">
                                          <p:stCondLst>
                                            <p:cond delay="650"/>
                                          </p:stCondLst>
                                        </p:cTn>
                                        <p:tgtEl>
                                          <p:spTgt spid="12"/>
                                        </p:tgtEl>
                                      </p:cBhvr>
                                      <p:to x="100000" y="60000"/>
                                    </p:animScale>
                                    <p:animScale>
                                      <p:cBhvr>
                                        <p:cTn id="46" dur="166" decel="50000">
                                          <p:stCondLst>
                                            <p:cond delay="676"/>
                                          </p:stCondLst>
                                        </p:cTn>
                                        <p:tgtEl>
                                          <p:spTgt spid="12"/>
                                        </p:tgtEl>
                                      </p:cBhvr>
                                      <p:to x="100000" y="100000"/>
                                    </p:animScale>
                                    <p:animScale>
                                      <p:cBhvr>
                                        <p:cTn id="47" dur="26">
                                          <p:stCondLst>
                                            <p:cond delay="1312"/>
                                          </p:stCondLst>
                                        </p:cTn>
                                        <p:tgtEl>
                                          <p:spTgt spid="12"/>
                                        </p:tgtEl>
                                      </p:cBhvr>
                                      <p:to x="100000" y="80000"/>
                                    </p:animScale>
                                    <p:animScale>
                                      <p:cBhvr>
                                        <p:cTn id="48" dur="166" decel="50000">
                                          <p:stCondLst>
                                            <p:cond delay="1338"/>
                                          </p:stCondLst>
                                        </p:cTn>
                                        <p:tgtEl>
                                          <p:spTgt spid="12"/>
                                        </p:tgtEl>
                                      </p:cBhvr>
                                      <p:to x="100000" y="100000"/>
                                    </p:animScale>
                                    <p:animScale>
                                      <p:cBhvr>
                                        <p:cTn id="49" dur="26">
                                          <p:stCondLst>
                                            <p:cond delay="1642"/>
                                          </p:stCondLst>
                                        </p:cTn>
                                        <p:tgtEl>
                                          <p:spTgt spid="12"/>
                                        </p:tgtEl>
                                      </p:cBhvr>
                                      <p:to x="100000" y="90000"/>
                                    </p:animScale>
                                    <p:animScale>
                                      <p:cBhvr>
                                        <p:cTn id="50" dur="166" decel="50000">
                                          <p:stCondLst>
                                            <p:cond delay="1668"/>
                                          </p:stCondLst>
                                        </p:cTn>
                                        <p:tgtEl>
                                          <p:spTgt spid="12"/>
                                        </p:tgtEl>
                                      </p:cBhvr>
                                      <p:to x="100000" y="100000"/>
                                    </p:animScale>
                                    <p:animScale>
                                      <p:cBhvr>
                                        <p:cTn id="51" dur="26">
                                          <p:stCondLst>
                                            <p:cond delay="1808"/>
                                          </p:stCondLst>
                                        </p:cTn>
                                        <p:tgtEl>
                                          <p:spTgt spid="12"/>
                                        </p:tgtEl>
                                      </p:cBhvr>
                                      <p:to x="100000" y="95000"/>
                                    </p:animScale>
                                    <p:animScale>
                                      <p:cBhvr>
                                        <p:cTn id="52" dur="166" decel="50000">
                                          <p:stCondLst>
                                            <p:cond delay="1834"/>
                                          </p:stCondLst>
                                        </p:cTn>
                                        <p:tgtEl>
                                          <p:spTgt spid="12"/>
                                        </p:tgtEl>
                                      </p:cBhvr>
                                      <p:to x="100000" y="100000"/>
                                    </p:animScale>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0-#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500" fill="hold"/>
                                        <p:tgtEl>
                                          <p:spTgt spid="5"/>
                                        </p:tgtEl>
                                        <p:attrNameLst>
                                          <p:attrName>ppt_x</p:attrName>
                                        </p:attrNameLst>
                                      </p:cBhvr>
                                      <p:tavLst>
                                        <p:tav tm="0">
                                          <p:val>
                                            <p:strVal val="0-#ppt_w/2"/>
                                          </p:val>
                                        </p:tav>
                                        <p:tav tm="100000">
                                          <p:val>
                                            <p:strVal val="#ppt_x"/>
                                          </p:val>
                                        </p:tav>
                                      </p:tavLst>
                                    </p:anim>
                                    <p:anim calcmode="lin" valueType="num">
                                      <p:cBhvr additive="base">
                                        <p:cTn id="6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3" grpId="0"/>
      <p:bldP spid="7" grpId="0"/>
      <p:bldP spid="8" grpId="0"/>
      <p:bldP spid="9" grpId="0"/>
      <p:bldP spid="10" grpId="0"/>
      <p:bldP spid="12" grpId="0"/>
      <p:bldP spid="13" grpId="0"/>
      <p:bldP spid="14"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p:nvPr>
            <p:custDataLst>
              <p:tags r:id="rId2"/>
            </p:custDataLst>
          </p:nvPr>
        </p:nvSpPr>
        <p:spPr>
          <a:xfrm>
            <a:off x="1676365" y="914407"/>
            <a:ext cx="8839264" cy="762000"/>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zh-CN" altLang="en-US" sz="4400" b="1" spc="280">
                <a:solidFill>
                  <a:schemeClr val="accent1"/>
                </a:solidFill>
                <a:latin typeface="微软雅黑" panose="020B0503020204020204" pitchFamily="34" charset="-122"/>
                <a:ea typeface="微软雅黑" panose="020B0503020204020204" pitchFamily="34" charset="-122"/>
                <a:sym typeface="+mn-ea"/>
              </a:rPr>
              <a:t>古今异义</a:t>
            </a:r>
          </a:p>
        </p:txBody>
      </p:sp>
      <p:pic>
        <p:nvPicPr>
          <p:cNvPr id="20" name="图片 19"/>
          <p:cNvPicPr>
            <a:picLocks noChangeAspect="1"/>
          </p:cNvPicPr>
          <p:nvPr>
            <p:custDataLst>
              <p:tags r:id="rId3"/>
            </p:custDataLst>
          </p:nvPr>
        </p:nvPicPr>
        <p:blipFill>
          <a:blip r:embed="rId22"/>
          <a:srcRect t="21290" b="21290"/>
          <a:stretch>
            <a:fillRect/>
          </a:stretch>
        </p:blipFill>
        <p:spPr>
          <a:xfrm>
            <a:off x="3048039" y="1981216"/>
            <a:ext cx="6096038" cy="3962425"/>
          </a:xfrm>
          <a:custGeom>
            <a:avLst/>
            <a:gdLst/>
            <a:ahLst/>
            <a:cxnLst>
              <a:cxn ang="3">
                <a:pos x="hc" y="t"/>
              </a:cxn>
              <a:cxn ang="cd2">
                <a:pos x="l" y="vc"/>
              </a:cxn>
              <a:cxn ang="cd4">
                <a:pos x="hc" y="b"/>
              </a:cxn>
              <a:cxn ang="0">
                <a:pos x="r" y="vc"/>
              </a:cxn>
            </a:cxnLst>
            <a:rect l="l" t="t" r="r" b="b"/>
            <a:pathLst>
              <a:path w="9600" h="6240">
                <a:moveTo>
                  <a:pt x="0" y="0"/>
                </a:moveTo>
                <a:lnTo>
                  <a:pt x="9600" y="0"/>
                </a:lnTo>
                <a:lnTo>
                  <a:pt x="9600" y="6240"/>
                </a:lnTo>
                <a:lnTo>
                  <a:pt x="0" y="6240"/>
                </a:lnTo>
                <a:lnTo>
                  <a:pt x="0" y="0"/>
                </a:lnTo>
                <a:close/>
              </a:path>
            </a:pathLst>
          </a:custGeom>
        </p:spPr>
      </p:pic>
      <p:grpSp>
        <p:nvGrpSpPr>
          <p:cNvPr id="2" name="组合 1"/>
          <p:cNvGrpSpPr/>
          <p:nvPr>
            <p:custDataLst>
              <p:tags r:id="rId4"/>
            </p:custDataLst>
          </p:nvPr>
        </p:nvGrpSpPr>
        <p:grpSpPr>
          <a:xfrm>
            <a:off x="457200" y="457200"/>
            <a:ext cx="11277600" cy="5943600"/>
            <a:chOff x="720" y="720"/>
            <a:chExt cx="17760" cy="9360"/>
          </a:xfrm>
        </p:grpSpPr>
        <p:sp>
          <p:nvSpPr>
            <p:cNvPr id="3" name="图形 11"/>
            <p:cNvSpPr/>
            <p:nvPr>
              <p:custDataLst>
                <p:tags r:id="rId5"/>
              </p:custDataLst>
            </p:nvPr>
          </p:nvSpPr>
          <p:spPr>
            <a:xfrm>
              <a:off x="72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 name="图形 11"/>
            <p:cNvSpPr/>
            <p:nvPr>
              <p:custDataLst>
                <p:tags r:id="rId6"/>
              </p:custDataLst>
            </p:nvPr>
          </p:nvSpPr>
          <p:spPr>
            <a:xfrm rot="16200000">
              <a:off x="72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endParaRPr>
            </a:p>
          </p:txBody>
        </p:sp>
        <p:cxnSp>
          <p:nvCxnSpPr>
            <p:cNvPr id="5" name="直接连接符 4"/>
            <p:cNvCxnSpPr/>
            <p:nvPr>
              <p:custDataLst>
                <p:tags r:id="rId7"/>
              </p:custDataLst>
            </p:nvPr>
          </p:nvCxnSpPr>
          <p:spPr>
            <a:xfrm>
              <a:off x="1680" y="72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7" name="直接连接符 6"/>
            <p:cNvCxnSpPr/>
            <p:nvPr>
              <p:custDataLst>
                <p:tags r:id="rId8"/>
              </p:custDataLst>
            </p:nvPr>
          </p:nvCxnSpPr>
          <p:spPr>
            <a:xfrm>
              <a:off x="1680" y="984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8" name="直接连接符 7"/>
            <p:cNvCxnSpPr/>
            <p:nvPr>
              <p:custDataLst>
                <p:tags r:id="rId9"/>
              </p:custDataLst>
            </p:nvPr>
          </p:nvCxnSpPr>
          <p:spPr>
            <a:xfrm flipH="1">
              <a:off x="72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9" name="图形 11"/>
            <p:cNvSpPr/>
            <p:nvPr>
              <p:custDataLst>
                <p:tags r:id="rId10"/>
              </p:custDataLst>
            </p:nvPr>
          </p:nvSpPr>
          <p:spPr>
            <a:xfrm rot="5400000">
              <a:off x="1743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 name="图形 11"/>
            <p:cNvSpPr/>
            <p:nvPr>
              <p:custDataLst>
                <p:tags r:id="rId11"/>
              </p:custDataLst>
            </p:nvPr>
          </p:nvSpPr>
          <p:spPr>
            <a:xfrm rot="10800000">
              <a:off x="1743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endParaRPr>
            </a:p>
          </p:txBody>
        </p:sp>
        <p:cxnSp>
          <p:nvCxnSpPr>
            <p:cNvPr id="11" name="直接连接符 10"/>
            <p:cNvCxnSpPr/>
            <p:nvPr>
              <p:custDataLst>
                <p:tags r:id="rId12"/>
              </p:custDataLst>
            </p:nvPr>
          </p:nvCxnSpPr>
          <p:spPr>
            <a:xfrm flipH="1">
              <a:off x="1848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2" name="图形 11"/>
            <p:cNvSpPr/>
            <p:nvPr>
              <p:custDataLst>
                <p:tags r:id="rId13"/>
              </p:custDataLst>
            </p:nvPr>
          </p:nvSpPr>
          <p:spPr>
            <a:xfrm>
              <a:off x="96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 name="图形 11"/>
            <p:cNvSpPr/>
            <p:nvPr>
              <p:custDataLst>
                <p:tags r:id="rId14"/>
              </p:custDataLst>
            </p:nvPr>
          </p:nvSpPr>
          <p:spPr>
            <a:xfrm rot="16200000">
              <a:off x="96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15"/>
              </p:custDataLst>
            </p:nvPr>
          </p:nvCxnSpPr>
          <p:spPr>
            <a:xfrm>
              <a:off x="1680" y="96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5" name="直接连接符 14"/>
            <p:cNvCxnSpPr/>
            <p:nvPr>
              <p:custDataLst>
                <p:tags r:id="rId16"/>
              </p:custDataLst>
            </p:nvPr>
          </p:nvCxnSpPr>
          <p:spPr>
            <a:xfrm>
              <a:off x="1680" y="1008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6" name="直接连接符 15"/>
            <p:cNvCxnSpPr/>
            <p:nvPr>
              <p:custDataLst>
                <p:tags r:id="rId17"/>
              </p:custDataLst>
            </p:nvPr>
          </p:nvCxnSpPr>
          <p:spPr>
            <a:xfrm flipH="1">
              <a:off x="960" y="1784"/>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7" name="图形 11"/>
            <p:cNvSpPr/>
            <p:nvPr>
              <p:custDataLst>
                <p:tags r:id="rId18"/>
              </p:custDataLst>
            </p:nvPr>
          </p:nvSpPr>
          <p:spPr>
            <a:xfrm rot="5400000">
              <a:off x="1740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8" name="图形 11"/>
            <p:cNvSpPr/>
            <p:nvPr>
              <p:custDataLst>
                <p:tags r:id="rId19"/>
              </p:custDataLst>
            </p:nvPr>
          </p:nvSpPr>
          <p:spPr>
            <a:xfrm rot="10800000">
              <a:off x="1740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endParaRPr>
            </a:p>
          </p:txBody>
        </p:sp>
        <p:cxnSp>
          <p:nvCxnSpPr>
            <p:cNvPr id="21" name="直接连接符 20"/>
            <p:cNvCxnSpPr/>
            <p:nvPr>
              <p:custDataLst>
                <p:tags r:id="rId20"/>
              </p:custDataLst>
            </p:nvPr>
          </p:nvCxnSpPr>
          <p:spPr>
            <a:xfrm flipH="1">
              <a:off x="18240" y="1680"/>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grpSp>
    </p:spTree>
    <p:custDataLst>
      <p:tags r:id="rId1"/>
    </p:custData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267970" y="1108710"/>
            <a:ext cx="5195570" cy="53613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fontAlgn="auto">
              <a:lnSpc>
                <a:spcPts val="47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明年</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，秦割汉中地与楚以和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设</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诡辩</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于怀王之宠姬郑袖 </a:t>
            </a:r>
            <a:endParaRPr lang="zh-CN" altLang="en-US" sz="2400" b="1" u="sng">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奈何</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绝秦欢</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其存君兴国而欲</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反复</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之 </a:t>
            </a:r>
            <a:endParaRPr lang="zh-CN" altLang="en-US" sz="2400" b="1" u="sng">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颜色</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憔悴</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形容</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枯稿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而能与世</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推移</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皆祖屈原之</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从容</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辞令</a:t>
            </a:r>
            <a:endPar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493" name="文本框 63492"/>
          <p:cNvSpPr txBox="1"/>
          <p:nvPr/>
        </p:nvSpPr>
        <p:spPr>
          <a:xfrm>
            <a:off x="4662170" y="1541162"/>
            <a:ext cx="3794125"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sym typeface="+mn-ea"/>
              </a:rPr>
              <a:t>古：第二年；今：下一年</a:t>
            </a:r>
            <a:endPar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4662170" y="2119647"/>
            <a:ext cx="467233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古</a:t>
            </a:r>
            <a:r>
              <a:rPr lang="en-US" alt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欺诈言论；今</a:t>
            </a:r>
            <a:r>
              <a:rPr lang="en-US" alt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狡辩</a:t>
            </a:r>
            <a:r>
              <a:rPr lang="en-US" alt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动词</a:t>
            </a:r>
          </a:p>
        </p:txBody>
      </p:sp>
      <p:sp>
        <p:nvSpPr>
          <p:cNvPr id="8" name="文本框 7"/>
          <p:cNvSpPr txBox="1"/>
          <p:nvPr/>
        </p:nvSpPr>
        <p:spPr>
          <a:xfrm>
            <a:off x="4662170" y="2743852"/>
            <a:ext cx="5501005"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mj-ea"/>
                <a:ea typeface="+mj-ea"/>
                <a:cs typeface="+mj-ea"/>
                <a:sym typeface="+mn-ea"/>
              </a:rPr>
              <a:t>古</a:t>
            </a:r>
            <a:r>
              <a:rPr lang="en-US" altLang="zh-CN" sz="2400" b="1">
                <a:solidFill>
                  <a:srgbClr val="C00000"/>
                </a:solidFill>
                <a:latin typeface="+mj-ea"/>
                <a:ea typeface="+mj-ea"/>
                <a:cs typeface="+mj-ea"/>
                <a:sym typeface="+mn-ea"/>
              </a:rPr>
              <a:t>:</a:t>
            </a:r>
            <a:r>
              <a:rPr lang="zh-CN" altLang="en-US" sz="2400" b="1">
                <a:solidFill>
                  <a:srgbClr val="C00000"/>
                </a:solidFill>
                <a:latin typeface="+mj-ea"/>
                <a:ea typeface="+mj-ea"/>
                <a:cs typeface="+mj-ea"/>
                <a:sym typeface="+mn-ea"/>
              </a:rPr>
              <a:t>怎么</a:t>
            </a:r>
            <a:r>
              <a:rPr lang="en-US" altLang="zh-CN" sz="2400" b="1">
                <a:solidFill>
                  <a:srgbClr val="C00000"/>
                </a:solidFill>
                <a:latin typeface="+mj-ea"/>
                <a:ea typeface="+mj-ea"/>
                <a:cs typeface="+mj-ea"/>
                <a:sym typeface="+mn-ea"/>
              </a:rPr>
              <a:t>,</a:t>
            </a:r>
            <a:r>
              <a:rPr lang="zh-CN" altLang="en-US" sz="2400" b="1">
                <a:solidFill>
                  <a:srgbClr val="C00000"/>
                </a:solidFill>
                <a:latin typeface="+mj-ea"/>
                <a:ea typeface="+mj-ea"/>
                <a:cs typeface="+mj-ea"/>
                <a:sym typeface="+mn-ea"/>
              </a:rPr>
              <a:t>为什么；今</a:t>
            </a:r>
            <a:r>
              <a:rPr lang="en-US" altLang="zh-CN" sz="2400" b="1">
                <a:solidFill>
                  <a:srgbClr val="C00000"/>
                </a:solidFill>
                <a:latin typeface="+mj-ea"/>
                <a:ea typeface="+mj-ea"/>
                <a:cs typeface="+mj-ea"/>
                <a:sym typeface="+mn-ea"/>
              </a:rPr>
              <a:t>:</a:t>
            </a:r>
            <a:r>
              <a:rPr lang="zh-CN" altLang="en-US" sz="2400" b="1">
                <a:solidFill>
                  <a:srgbClr val="C00000"/>
                </a:solidFill>
                <a:latin typeface="+mj-ea"/>
                <a:ea typeface="+mj-ea"/>
                <a:cs typeface="+mj-ea"/>
                <a:sym typeface="+mn-ea"/>
              </a:rPr>
              <a:t>对付</a:t>
            </a:r>
            <a:r>
              <a:rPr lang="en-US" altLang="zh-CN" sz="2400" b="1">
                <a:solidFill>
                  <a:srgbClr val="C00000"/>
                </a:solidFill>
                <a:latin typeface="+mj-ea"/>
                <a:ea typeface="+mj-ea"/>
                <a:cs typeface="+mj-ea"/>
                <a:sym typeface="+mn-ea"/>
              </a:rPr>
              <a:t>,</a:t>
            </a:r>
            <a:r>
              <a:rPr lang="zh-CN" altLang="en-US" sz="2400" b="1">
                <a:solidFill>
                  <a:srgbClr val="C00000"/>
                </a:solidFill>
                <a:latin typeface="+mj-ea"/>
                <a:ea typeface="+mj-ea"/>
                <a:cs typeface="+mj-ea"/>
                <a:sym typeface="+mn-ea"/>
              </a:rPr>
              <a:t>处置</a:t>
            </a:r>
          </a:p>
        </p:txBody>
      </p:sp>
      <p:sp>
        <p:nvSpPr>
          <p:cNvPr id="9" name="文本框 8"/>
          <p:cNvSpPr txBox="1"/>
          <p:nvPr/>
        </p:nvSpPr>
        <p:spPr>
          <a:xfrm>
            <a:off x="4662170" y="3347102"/>
            <a:ext cx="502285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mn-ea"/>
                <a:cs typeface="+mn-ea"/>
                <a:sym typeface="+mn-ea"/>
              </a:rPr>
              <a:t>古</a:t>
            </a:r>
            <a:r>
              <a:rPr lang="en-US" altLang="zh-CN" sz="2400" b="1">
                <a:solidFill>
                  <a:srgbClr val="C00000"/>
                </a:solidFill>
                <a:latin typeface="+mn-ea"/>
                <a:cs typeface="+mn-ea"/>
                <a:sym typeface="+mn-ea"/>
              </a:rPr>
              <a:t>:</a:t>
            </a:r>
            <a:r>
              <a:rPr lang="zh-CN" altLang="en-US" sz="2400" b="1">
                <a:solidFill>
                  <a:srgbClr val="C00000"/>
                </a:solidFill>
                <a:latin typeface="+mn-ea"/>
                <a:cs typeface="+mn-ea"/>
                <a:sym typeface="+mn-ea"/>
              </a:rPr>
              <a:t>返回</a:t>
            </a:r>
            <a:r>
              <a:rPr lang="en-US" altLang="zh-CN" sz="2400" b="1">
                <a:solidFill>
                  <a:srgbClr val="C00000"/>
                </a:solidFill>
                <a:latin typeface="+mn-ea"/>
                <a:cs typeface="+mn-ea"/>
                <a:sym typeface="+mn-ea"/>
              </a:rPr>
              <a:t>(</a:t>
            </a:r>
            <a:r>
              <a:rPr lang="zh-CN" altLang="en-US" sz="2400" b="1">
                <a:solidFill>
                  <a:srgbClr val="C00000"/>
                </a:solidFill>
                <a:latin typeface="+mn-ea"/>
                <a:cs typeface="+mn-ea"/>
                <a:sym typeface="+mn-ea"/>
              </a:rPr>
              <a:t>楚国</a:t>
            </a:r>
            <a:r>
              <a:rPr lang="en-US" altLang="zh-CN" sz="2400" b="1">
                <a:solidFill>
                  <a:srgbClr val="C00000"/>
                </a:solidFill>
                <a:latin typeface="+mn-ea"/>
                <a:cs typeface="+mn-ea"/>
                <a:sym typeface="+mn-ea"/>
              </a:rPr>
              <a:t>)</a:t>
            </a:r>
            <a:r>
              <a:rPr lang="zh-CN" altLang="en-US" sz="2400" b="1">
                <a:solidFill>
                  <a:srgbClr val="C00000"/>
                </a:solidFill>
                <a:latin typeface="+mn-ea"/>
                <a:cs typeface="+mn-ea"/>
                <a:sym typeface="+mn-ea"/>
              </a:rPr>
              <a:t>恢复</a:t>
            </a:r>
            <a:r>
              <a:rPr lang="en-US" altLang="zh-CN" sz="2400" b="1">
                <a:solidFill>
                  <a:srgbClr val="C00000"/>
                </a:solidFill>
                <a:latin typeface="+mn-ea"/>
                <a:cs typeface="+mn-ea"/>
                <a:sym typeface="+mn-ea"/>
              </a:rPr>
              <a:t>(</a:t>
            </a:r>
            <a:r>
              <a:rPr lang="zh-CN" altLang="en-US" sz="2400" b="1">
                <a:solidFill>
                  <a:srgbClr val="C00000"/>
                </a:solidFill>
                <a:latin typeface="+mn-ea"/>
                <a:cs typeface="+mn-ea"/>
                <a:sym typeface="+mn-ea"/>
              </a:rPr>
              <a:t>国家</a:t>
            </a:r>
            <a:r>
              <a:rPr lang="en-US" altLang="zh-CN" sz="2400" b="1">
                <a:solidFill>
                  <a:srgbClr val="C00000"/>
                </a:solidFill>
                <a:latin typeface="+mn-ea"/>
                <a:cs typeface="+mn-ea"/>
                <a:sym typeface="+mn-ea"/>
              </a:rPr>
              <a:t>);</a:t>
            </a:r>
            <a:r>
              <a:rPr lang="zh-CN" altLang="en-US" sz="2400" b="1">
                <a:solidFill>
                  <a:srgbClr val="C00000"/>
                </a:solidFill>
                <a:latin typeface="+mn-ea"/>
                <a:cs typeface="+mn-ea"/>
                <a:sym typeface="+mn-ea"/>
              </a:rPr>
              <a:t>今</a:t>
            </a:r>
            <a:r>
              <a:rPr lang="en-US" altLang="zh-CN" sz="2400" b="1">
                <a:solidFill>
                  <a:srgbClr val="C00000"/>
                </a:solidFill>
                <a:latin typeface="+mn-ea"/>
                <a:cs typeface="+mn-ea"/>
                <a:sym typeface="+mn-ea"/>
              </a:rPr>
              <a:t>:</a:t>
            </a:r>
            <a:r>
              <a:rPr lang="zh-CN" altLang="en-US" sz="2400" b="1">
                <a:solidFill>
                  <a:srgbClr val="C00000"/>
                </a:solidFill>
                <a:latin typeface="+mn-ea"/>
                <a:cs typeface="+mn-ea"/>
                <a:sym typeface="+mn-ea"/>
              </a:rPr>
              <a:t>重复</a:t>
            </a:r>
          </a:p>
        </p:txBody>
      </p:sp>
      <p:sp>
        <p:nvSpPr>
          <p:cNvPr id="10" name="文本框 9"/>
          <p:cNvSpPr txBox="1"/>
          <p:nvPr/>
        </p:nvSpPr>
        <p:spPr>
          <a:xfrm>
            <a:off x="4662170" y="3932572"/>
            <a:ext cx="409194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sym typeface="+mn-ea"/>
              </a:rPr>
              <a:t>古：脸色；今：事物色彩</a:t>
            </a:r>
            <a:endParaRPr lang="zh-CN" altLang="en-US" sz="2400" b="1">
              <a:solidFill>
                <a:srgbClr val="C00000"/>
              </a:solidFill>
              <a:latin typeface="微软雅黑" panose="020B0503020204020204" pitchFamily="34" charset="-122"/>
              <a:ea typeface="微软雅黑" panose="020B0503020204020204" pitchFamily="34" charset="-122"/>
              <a:cs typeface="+mn-ea"/>
              <a:sym typeface="+mn-ea"/>
            </a:endParaRPr>
          </a:p>
        </p:txBody>
      </p:sp>
      <p:sp>
        <p:nvSpPr>
          <p:cNvPr id="12" name="文本框 11"/>
          <p:cNvSpPr txBox="1"/>
          <p:nvPr/>
        </p:nvSpPr>
        <p:spPr>
          <a:xfrm>
            <a:off x="4632960" y="4575192"/>
            <a:ext cx="6630035"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mn-ea"/>
                <a:cs typeface="+mn-ea"/>
                <a:sym typeface="+mn-ea"/>
              </a:rPr>
              <a:t>古</a:t>
            </a:r>
            <a:r>
              <a:rPr lang="en-US" altLang="zh-CN" sz="2400" b="1">
                <a:solidFill>
                  <a:srgbClr val="C00000"/>
                </a:solidFill>
                <a:latin typeface="+mn-ea"/>
                <a:cs typeface="+mn-ea"/>
                <a:sym typeface="+mn-ea"/>
              </a:rPr>
              <a:t>:</a:t>
            </a:r>
            <a:r>
              <a:rPr lang="zh-CN" altLang="en-US" sz="2400" b="1">
                <a:solidFill>
                  <a:srgbClr val="C00000"/>
                </a:solidFill>
                <a:latin typeface="+mn-ea"/>
                <a:cs typeface="+mn-ea"/>
                <a:sym typeface="+mn-ea"/>
              </a:rPr>
              <a:t>形</a:t>
            </a:r>
            <a:r>
              <a:rPr lang="en-US" altLang="zh-CN" sz="2400" b="1">
                <a:solidFill>
                  <a:srgbClr val="C00000"/>
                </a:solidFill>
                <a:latin typeface="+mn-ea"/>
                <a:cs typeface="+mn-ea"/>
                <a:sym typeface="+mn-ea"/>
              </a:rPr>
              <a:t>,</a:t>
            </a:r>
            <a:r>
              <a:rPr lang="zh-CN" altLang="en-US" sz="2400" b="1">
                <a:solidFill>
                  <a:srgbClr val="C00000"/>
                </a:solidFill>
                <a:latin typeface="+mn-ea"/>
                <a:cs typeface="+mn-ea"/>
                <a:sym typeface="+mn-ea"/>
              </a:rPr>
              <a:t>形体。容</a:t>
            </a:r>
            <a:r>
              <a:rPr lang="en-US" altLang="zh-CN" sz="2400" b="1">
                <a:solidFill>
                  <a:srgbClr val="C00000"/>
                </a:solidFill>
                <a:latin typeface="+mn-ea"/>
                <a:cs typeface="+mn-ea"/>
                <a:sym typeface="+mn-ea"/>
              </a:rPr>
              <a:t>,</a:t>
            </a:r>
            <a:r>
              <a:rPr lang="zh-CN" altLang="en-US" sz="2400" b="1">
                <a:solidFill>
                  <a:srgbClr val="C00000"/>
                </a:solidFill>
                <a:latin typeface="+mn-ea"/>
                <a:cs typeface="+mn-ea"/>
                <a:sym typeface="+mn-ea"/>
              </a:rPr>
              <a:t>容貌。今</a:t>
            </a:r>
            <a:r>
              <a:rPr lang="en-US" altLang="zh-CN" sz="2400" b="1">
                <a:solidFill>
                  <a:srgbClr val="C00000"/>
                </a:solidFill>
                <a:latin typeface="+mn-ea"/>
                <a:cs typeface="+mn-ea"/>
                <a:sym typeface="+mn-ea"/>
              </a:rPr>
              <a:t>:</a:t>
            </a:r>
            <a:r>
              <a:rPr lang="zh-CN" altLang="en-US" sz="2400" b="1">
                <a:solidFill>
                  <a:srgbClr val="C00000"/>
                </a:solidFill>
                <a:latin typeface="+mn-ea"/>
                <a:cs typeface="+mn-ea"/>
                <a:sym typeface="+mn-ea"/>
              </a:rPr>
              <a:t>描绘人或事物性状</a:t>
            </a:r>
          </a:p>
        </p:txBody>
      </p:sp>
      <p:sp>
        <p:nvSpPr>
          <p:cNvPr id="13" name="文本框 12"/>
          <p:cNvSpPr txBox="1"/>
          <p:nvPr/>
        </p:nvSpPr>
        <p:spPr>
          <a:xfrm>
            <a:off x="4632960" y="5142882"/>
            <a:ext cx="4572635"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sym typeface="+mn-ea"/>
              </a:rPr>
              <a:t>古：变化。今：移动</a:t>
            </a:r>
            <a:endParaRPr lang="zh-CN" altLang="en-US" sz="2400" b="1">
              <a:solidFill>
                <a:srgbClr val="C00000"/>
              </a:solidFill>
              <a:latin typeface="微软雅黑" panose="020B0503020204020204" pitchFamily="34" charset="-122"/>
              <a:ea typeface="微软雅黑" panose="020B0503020204020204" pitchFamily="34" charset="-122"/>
              <a:cs typeface="+mn-ea"/>
              <a:sym typeface="+mn-ea"/>
            </a:endParaRPr>
          </a:p>
        </p:txBody>
      </p:sp>
      <p:sp>
        <p:nvSpPr>
          <p:cNvPr id="14" name="文本框 13"/>
          <p:cNvSpPr txBox="1"/>
          <p:nvPr/>
        </p:nvSpPr>
        <p:spPr>
          <a:xfrm>
            <a:off x="4632960" y="5753735"/>
            <a:ext cx="5052695"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古</a:t>
            </a:r>
            <a:r>
              <a:rPr lang="en-US" alt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言行适度得体。今</a:t>
            </a:r>
            <a:r>
              <a:rPr lang="en-US" alt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镇定自若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3"/>
                                        </p:tgtEl>
                                        <p:attrNameLst>
                                          <p:attrName>style.visibility</p:attrName>
                                        </p:attrNameLst>
                                      </p:cBhvr>
                                      <p:to>
                                        <p:strVal val="visible"/>
                                      </p:to>
                                    </p:set>
                                    <p:anim calcmode="lin" valueType="num">
                                      <p:cBhvr additive="base">
                                        <p:cTn id="7" dur="500" fill="hold"/>
                                        <p:tgtEl>
                                          <p:spTgt spid="63493"/>
                                        </p:tgtEl>
                                        <p:attrNameLst>
                                          <p:attrName>ppt_x</p:attrName>
                                        </p:attrNameLst>
                                      </p:cBhvr>
                                      <p:tavLst>
                                        <p:tav tm="0">
                                          <p:val>
                                            <p:strVal val="#ppt_x"/>
                                          </p:val>
                                        </p:tav>
                                        <p:tav tm="100000">
                                          <p:val>
                                            <p:strVal val="#ppt_x"/>
                                          </p:val>
                                        </p:tav>
                                      </p:tavLst>
                                    </p:anim>
                                    <p:anim calcmode="lin" valueType="num">
                                      <p:cBhvr additive="base">
                                        <p:cTn id="8" dur="500" fill="hold"/>
                                        <p:tgtEl>
                                          <p:spTgt spid="6349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9"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53"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3"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1+#ppt_w/2"/>
                                          </p:val>
                                        </p:tav>
                                        <p:tav tm="100000">
                                          <p:val>
                                            <p:strVal val="#ppt_x"/>
                                          </p:val>
                                        </p:tav>
                                      </p:tavLst>
                                    </p:anim>
                                    <p:anim calcmode="lin" valueType="num">
                                      <p:cBhvr additive="base">
                                        <p:cTn id="35"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arn(inVertical)">
                                      <p:cBhvr>
                                        <p:cTn id="40" dur="500"/>
                                        <p:tgtEl>
                                          <p:spTgt spid="12"/>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6"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580">
                                          <p:stCondLst>
                                            <p:cond delay="0"/>
                                          </p:stCondLst>
                                        </p:cTn>
                                        <p:tgtEl>
                                          <p:spTgt spid="14"/>
                                        </p:tgtEl>
                                      </p:cBhvr>
                                    </p:animEffect>
                                    <p:anim calcmode="lin" valueType="num">
                                      <p:cBhvr>
                                        <p:cTn id="5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57" dur="26">
                                          <p:stCondLst>
                                            <p:cond delay="650"/>
                                          </p:stCondLst>
                                        </p:cTn>
                                        <p:tgtEl>
                                          <p:spTgt spid="14"/>
                                        </p:tgtEl>
                                      </p:cBhvr>
                                      <p:to x="100000" y="60000"/>
                                    </p:animScale>
                                    <p:animScale>
                                      <p:cBhvr>
                                        <p:cTn id="58" dur="166" decel="50000">
                                          <p:stCondLst>
                                            <p:cond delay="676"/>
                                          </p:stCondLst>
                                        </p:cTn>
                                        <p:tgtEl>
                                          <p:spTgt spid="14"/>
                                        </p:tgtEl>
                                      </p:cBhvr>
                                      <p:to x="100000" y="100000"/>
                                    </p:animScale>
                                    <p:animScale>
                                      <p:cBhvr>
                                        <p:cTn id="59" dur="26">
                                          <p:stCondLst>
                                            <p:cond delay="1312"/>
                                          </p:stCondLst>
                                        </p:cTn>
                                        <p:tgtEl>
                                          <p:spTgt spid="14"/>
                                        </p:tgtEl>
                                      </p:cBhvr>
                                      <p:to x="100000" y="80000"/>
                                    </p:animScale>
                                    <p:animScale>
                                      <p:cBhvr>
                                        <p:cTn id="60" dur="166" decel="50000">
                                          <p:stCondLst>
                                            <p:cond delay="1338"/>
                                          </p:stCondLst>
                                        </p:cTn>
                                        <p:tgtEl>
                                          <p:spTgt spid="14"/>
                                        </p:tgtEl>
                                      </p:cBhvr>
                                      <p:to x="100000" y="100000"/>
                                    </p:animScale>
                                    <p:animScale>
                                      <p:cBhvr>
                                        <p:cTn id="61" dur="26">
                                          <p:stCondLst>
                                            <p:cond delay="1642"/>
                                          </p:stCondLst>
                                        </p:cTn>
                                        <p:tgtEl>
                                          <p:spTgt spid="14"/>
                                        </p:tgtEl>
                                      </p:cBhvr>
                                      <p:to x="100000" y="90000"/>
                                    </p:animScale>
                                    <p:animScale>
                                      <p:cBhvr>
                                        <p:cTn id="62" dur="166" decel="50000">
                                          <p:stCondLst>
                                            <p:cond delay="1668"/>
                                          </p:stCondLst>
                                        </p:cTn>
                                        <p:tgtEl>
                                          <p:spTgt spid="14"/>
                                        </p:tgtEl>
                                      </p:cBhvr>
                                      <p:to x="100000" y="100000"/>
                                    </p:animScale>
                                    <p:animScale>
                                      <p:cBhvr>
                                        <p:cTn id="63" dur="26">
                                          <p:stCondLst>
                                            <p:cond delay="1808"/>
                                          </p:stCondLst>
                                        </p:cTn>
                                        <p:tgtEl>
                                          <p:spTgt spid="14"/>
                                        </p:tgtEl>
                                      </p:cBhvr>
                                      <p:to x="100000" y="95000"/>
                                    </p:animScale>
                                    <p:animScale>
                                      <p:cBhvr>
                                        <p:cTn id="64"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3" grpId="0"/>
      <p:bldP spid="7" grpId="0"/>
      <p:bldP spid="8" grpId="0"/>
      <p:bldP spid="9" grpId="0"/>
      <p:bldP spid="10"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89167" y="1377372"/>
            <a:ext cx="11403176" cy="5078313"/>
          </a:xfrm>
          <a:prstGeom prst="rect">
            <a:avLst/>
          </a:prstGeom>
          <a:noFill/>
          <a:ln w="9525">
            <a:noFill/>
          </a:ln>
        </p:spPr>
        <p:txBody>
          <a:bodyPr wrap="square">
            <a:spAutoFit/>
          </a:bodyPr>
          <a:lstStyle/>
          <a:p>
            <a:pPr indent="0">
              <a:lnSpc>
                <a:spcPct val="150000"/>
              </a:lnSpc>
            </a:pPr>
            <a:r>
              <a:rPr lang="zh-CN" sz="2400" b="1">
                <a:solidFill>
                  <a:srgbClr val="C00000"/>
                </a:solidFill>
                <a:latin typeface="微软雅黑" panose="020B0503020204020204" pitchFamily="34" charset="-122"/>
                <a:ea typeface="微软雅黑" panose="020B0503020204020204" pitchFamily="34" charset="-122"/>
              </a:rPr>
              <a:t>语言建构与运用   </a:t>
            </a:r>
            <a:r>
              <a:rPr lang="zh-CN" sz="2400" b="1">
                <a:latin typeface="微软雅黑" panose="020B0503020204020204" pitchFamily="34" charset="-122"/>
                <a:ea typeface="微软雅黑" panose="020B0503020204020204" pitchFamily="34" charset="-122"/>
              </a:rPr>
              <a:t>了解屈原的生平事迹；积累文中重要实词、虚词、特殊句式、古代文化常识等文言基础知识</a:t>
            </a:r>
            <a:r>
              <a:rPr lang="zh-CN" sz="2400" b="1" smtClean="0">
                <a:latin typeface="微软雅黑" panose="020B0503020204020204" pitchFamily="34" charset="-122"/>
                <a:ea typeface="微软雅黑" panose="020B0503020204020204" pitchFamily="34" charset="-122"/>
              </a:rPr>
              <a:t>。</a:t>
            </a:r>
            <a:endParaRPr lang="en-US" altLang="zh-CN" sz="2400" b="1" smtClean="0">
              <a:latin typeface="微软雅黑" panose="020B0503020204020204" pitchFamily="34" charset="-122"/>
              <a:ea typeface="微软雅黑" panose="020B0503020204020204" pitchFamily="34" charset="-122"/>
            </a:endParaRPr>
          </a:p>
          <a:p>
            <a:pPr indent="0">
              <a:lnSpc>
                <a:spcPct val="150000"/>
              </a:lnSpc>
            </a:pPr>
            <a:r>
              <a:rPr lang="zh-CN" sz="2400" b="1" smtClean="0">
                <a:solidFill>
                  <a:srgbClr val="C00000"/>
                </a:solidFill>
                <a:latin typeface="微软雅黑" panose="020B0503020204020204" pitchFamily="34" charset="-122"/>
                <a:ea typeface="微软雅黑" panose="020B0503020204020204" pitchFamily="34" charset="-122"/>
              </a:rPr>
              <a:t>思维</a:t>
            </a:r>
            <a:r>
              <a:rPr lang="zh-CN" sz="2400" b="1">
                <a:solidFill>
                  <a:srgbClr val="C00000"/>
                </a:solidFill>
                <a:latin typeface="微软雅黑" panose="020B0503020204020204" pitchFamily="34" charset="-122"/>
                <a:ea typeface="微软雅黑" panose="020B0503020204020204" pitchFamily="34" charset="-122"/>
              </a:rPr>
              <a:t>发展与提升  </a:t>
            </a:r>
            <a:r>
              <a:rPr lang="zh-CN" sz="2400" b="1">
                <a:latin typeface="微软雅黑" panose="020B0503020204020204" pitchFamily="34" charset="-122"/>
                <a:ea typeface="微软雅黑" panose="020B0503020204020204" pitchFamily="34" charset="-122"/>
              </a:rPr>
              <a:t>培养阅读文言文的能力，在学习《史记》的人物传记时，能将司马迁对人物的评价与人物事迹的介绍结合起来理解；学习本文选取典型事例并用叙议结合的方式凸显人物品格和精神的写作方法</a:t>
            </a:r>
            <a:r>
              <a:rPr lang="zh-CN" sz="2400" b="1" smtClean="0">
                <a:latin typeface="微软雅黑" panose="020B0503020204020204" pitchFamily="34" charset="-122"/>
                <a:ea typeface="微软雅黑" panose="020B0503020204020204" pitchFamily="34" charset="-122"/>
              </a:rPr>
              <a:t>。</a:t>
            </a:r>
            <a:endParaRPr lang="en-US" altLang="zh-CN" sz="2400" b="1" smtClean="0">
              <a:latin typeface="微软雅黑" panose="020B0503020204020204" pitchFamily="34" charset="-122"/>
              <a:ea typeface="微软雅黑" panose="020B0503020204020204" pitchFamily="34" charset="-122"/>
            </a:endParaRPr>
          </a:p>
          <a:p>
            <a:pPr indent="0">
              <a:lnSpc>
                <a:spcPct val="150000"/>
              </a:lnSpc>
            </a:pPr>
            <a:r>
              <a:rPr lang="zh-CN" sz="2400" b="1" smtClean="0">
                <a:solidFill>
                  <a:srgbClr val="C00000"/>
                </a:solidFill>
                <a:latin typeface="微软雅黑" panose="020B0503020204020204" pitchFamily="34" charset="-122"/>
                <a:ea typeface="微软雅黑" panose="020B0503020204020204" pitchFamily="34" charset="-122"/>
              </a:rPr>
              <a:t>审美</a:t>
            </a:r>
            <a:r>
              <a:rPr lang="zh-CN" sz="2400" b="1">
                <a:solidFill>
                  <a:srgbClr val="C00000"/>
                </a:solidFill>
                <a:latin typeface="微软雅黑" panose="020B0503020204020204" pitchFamily="34" charset="-122"/>
                <a:ea typeface="微软雅黑" panose="020B0503020204020204" pitchFamily="34" charset="-122"/>
              </a:rPr>
              <a:t>鉴赏与创造  </a:t>
            </a:r>
            <a:r>
              <a:rPr lang="zh-CN" sz="2400" b="1">
                <a:latin typeface="微软雅黑" panose="020B0503020204020204" pitchFamily="34" charset="-122"/>
                <a:ea typeface="微软雅黑" panose="020B0503020204020204" pitchFamily="34" charset="-122"/>
              </a:rPr>
              <a:t>理解屈原的生平事迹和他的政治主张，感受其热爱祖国和敢于同邪恶势力作斗争、绝不妥协的精神，学习其志洁行廉、刚正不阿的高尚品格</a:t>
            </a:r>
            <a:r>
              <a:rPr lang="zh-CN" sz="2400" b="1" smtClean="0">
                <a:latin typeface="微软雅黑" panose="020B0503020204020204" pitchFamily="34" charset="-122"/>
                <a:ea typeface="微软雅黑" panose="020B0503020204020204" pitchFamily="34" charset="-122"/>
              </a:rPr>
              <a:t>。</a:t>
            </a:r>
            <a:endParaRPr lang="en-US" altLang="zh-CN" sz="2400" b="1" smtClean="0">
              <a:latin typeface="微软雅黑" panose="020B0503020204020204" pitchFamily="34" charset="-122"/>
              <a:ea typeface="微软雅黑" panose="020B0503020204020204" pitchFamily="34" charset="-122"/>
            </a:endParaRPr>
          </a:p>
          <a:p>
            <a:pPr indent="0">
              <a:lnSpc>
                <a:spcPct val="150000"/>
              </a:lnSpc>
            </a:pPr>
            <a:r>
              <a:rPr lang="zh-CN" sz="2400" b="1" smtClean="0">
                <a:solidFill>
                  <a:srgbClr val="C00000"/>
                </a:solidFill>
                <a:latin typeface="微软雅黑" panose="020B0503020204020204" pitchFamily="34" charset="-122"/>
                <a:ea typeface="微软雅黑" panose="020B0503020204020204" pitchFamily="34" charset="-122"/>
              </a:rPr>
              <a:t>文化</a:t>
            </a:r>
            <a:r>
              <a:rPr lang="zh-CN" sz="2400" b="1">
                <a:solidFill>
                  <a:srgbClr val="C00000"/>
                </a:solidFill>
                <a:latin typeface="微软雅黑" panose="020B0503020204020204" pitchFamily="34" charset="-122"/>
                <a:ea typeface="微软雅黑" panose="020B0503020204020204" pitchFamily="34" charset="-122"/>
              </a:rPr>
              <a:t>传承与理解  </a:t>
            </a:r>
            <a:r>
              <a:rPr lang="zh-CN" sz="2400" b="1">
                <a:latin typeface="微软雅黑" panose="020B0503020204020204" pitchFamily="34" charset="-122"/>
                <a:ea typeface="微软雅黑" panose="020B0503020204020204" pitchFamily="34" charset="-122"/>
              </a:rPr>
              <a:t>根据自己的理解，对屈原的人生经历作出评价；体会司马迁为屈原立传目的，努力追求和构建高尚的人格。</a:t>
            </a:r>
          </a:p>
        </p:txBody>
      </p:sp>
      <p:pic>
        <p:nvPicPr>
          <p:cNvPr id="9"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355123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7"/>
          <p:cNvSpPr txBox="1">
            <a:spLocks noChangeArrowheads="1"/>
          </p:cNvSpPr>
          <p:nvPr/>
        </p:nvSpPr>
        <p:spPr bwMode="auto">
          <a:xfrm>
            <a:off x="960438" y="752475"/>
            <a:ext cx="3111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3" name="矩形 10"/>
          <p:cNvSpPr/>
          <p:nvPr>
            <p:custDataLst>
              <p:tags r:id="rId3"/>
            </p:custDataLst>
          </p:nvPr>
        </p:nvSpPr>
        <p:spPr>
          <a:xfrm>
            <a:off x="0" y="1142982"/>
            <a:ext cx="12192098" cy="4572036"/>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2" name="image 1402"/>
          <p:cNvPicPr>
            <a:picLocks noChangeAspect="1"/>
          </p:cNvPicPr>
          <p:nvPr>
            <p:custDataLst>
              <p:tags r:id="rId4"/>
            </p:custDataLst>
          </p:nvPr>
        </p:nvPicPr>
        <p:blipFill>
          <a:blip r:embed="rId8"/>
          <a:stretch>
            <a:fillRect/>
          </a:stretch>
        </p:blipFill>
        <p:spPr>
          <a:xfrm>
            <a:off x="781050" y="1525270"/>
            <a:ext cx="5184140" cy="4074795"/>
          </a:xfrm>
          <a:prstGeom prst="rect">
            <a:avLst/>
          </a:prstGeom>
          <a:ln>
            <a:noFill/>
          </a:ln>
        </p:spPr>
      </p:pic>
      <p:pic>
        <p:nvPicPr>
          <p:cNvPr id="4" name="图片 3"/>
          <p:cNvPicPr>
            <a:picLocks noChangeAspect="1"/>
          </p:cNvPicPr>
          <p:nvPr>
            <p:custDataLst>
              <p:tags r:id="rId5"/>
            </p:custDataLst>
          </p:nvPr>
        </p:nvPicPr>
        <p:blipFill>
          <a:blip r:embed="rId9"/>
          <a:srcRect t="14324" b="14324"/>
          <a:stretch>
            <a:fillRect/>
          </a:stretch>
        </p:blipFill>
        <p:spPr>
          <a:xfrm>
            <a:off x="1371611" y="1828815"/>
            <a:ext cx="3962425" cy="3200425"/>
          </a:xfrm>
          <a:custGeom>
            <a:avLst/>
            <a:gdLst/>
            <a:ahLst/>
            <a:cxnLst>
              <a:cxn ang="3">
                <a:pos x="hc" y="t"/>
              </a:cxn>
              <a:cxn ang="cd2">
                <a:pos x="l" y="vc"/>
              </a:cxn>
              <a:cxn ang="cd4">
                <a:pos x="hc" y="b"/>
              </a:cxn>
              <a:cxn ang="0">
                <a:pos x="r" y="vc"/>
              </a:cxn>
            </a:cxnLst>
            <a:rect l="l" t="t" r="r" b="b"/>
            <a:pathLst>
              <a:path w="6240" h="5040">
                <a:moveTo>
                  <a:pt x="0" y="0"/>
                </a:moveTo>
                <a:lnTo>
                  <a:pt x="6240" y="0"/>
                </a:lnTo>
                <a:lnTo>
                  <a:pt x="6240" y="5040"/>
                </a:lnTo>
                <a:lnTo>
                  <a:pt x="0" y="5040"/>
                </a:lnTo>
                <a:lnTo>
                  <a:pt x="0" y="0"/>
                </a:lnTo>
                <a:close/>
              </a:path>
            </a:pathLst>
          </a:custGeom>
        </p:spPr>
      </p:pic>
      <p:sp>
        <p:nvSpPr>
          <p:cNvPr id="6" name="文本框 5"/>
          <p:cNvSpPr txBox="1"/>
          <p:nvPr>
            <p:custDataLst>
              <p:tags r:id="rId6"/>
            </p:custDataLst>
          </p:nvPr>
        </p:nvSpPr>
        <p:spPr>
          <a:xfrm>
            <a:off x="6400851" y="3048024"/>
            <a:ext cx="5181638" cy="762000"/>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zh-CN" altLang="en-US" sz="4200" b="1" spc="260">
                <a:solidFill>
                  <a:schemeClr val="lt1"/>
                </a:solidFill>
                <a:latin typeface="微软雅黑" panose="020B0503020204020204" pitchFamily="34" charset="-122"/>
                <a:ea typeface="微软雅黑" panose="020B0503020204020204" pitchFamily="34" charset="-122"/>
                <a:sym typeface="+mn-ea"/>
              </a:rPr>
              <a:t>文言句式</a:t>
            </a:r>
          </a:p>
        </p:txBody>
      </p:sp>
    </p:spTree>
    <p:custDataLst>
      <p:tags r:id="rId1"/>
    </p:custData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4700270" y="1188085"/>
            <a:ext cx="5195570" cy="53613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spcBef>
                <a:spcPct val="50000"/>
              </a:spcBef>
            </a:pP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“离骚”者，犹离忧也。</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天者，人之始也</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秦，虎狼之国。</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此不知人之祸也</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屈原者，名平，楚之同姓也。</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B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遂绝齐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又因厚币用事者臣勒尚 </a:t>
            </a:r>
          </a:p>
          <a:p>
            <a:pPr algn="just">
              <a:spcBef>
                <a:spcPct val="50000"/>
              </a:spcBef>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以出号令</a:t>
            </a:r>
            <a:endPar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6513195" y="4192905"/>
            <a:ext cx="4091940"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省略介词“遂</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于</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齐”</a:t>
            </a:r>
          </a:p>
        </p:txBody>
      </p:sp>
      <p:sp>
        <p:nvSpPr>
          <p:cNvPr id="12" name="文本框 11"/>
          <p:cNvSpPr txBox="1"/>
          <p:nvPr/>
        </p:nvSpPr>
        <p:spPr>
          <a:xfrm>
            <a:off x="6513195" y="5159375"/>
            <a:ext cx="382333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省谓语 “</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赂</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用事者”</a:t>
            </a:r>
          </a:p>
        </p:txBody>
      </p:sp>
      <p:sp>
        <p:nvSpPr>
          <p:cNvPr id="13" name="文本框 12"/>
          <p:cNvSpPr txBox="1"/>
          <p:nvPr/>
        </p:nvSpPr>
        <p:spPr>
          <a:xfrm>
            <a:off x="6513195" y="5745480"/>
            <a:ext cx="402399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mn-ea"/>
                <a:cs typeface="+mn-ea"/>
                <a:sym typeface="+mn-ea"/>
              </a:rPr>
              <a:t>省介词宾语“以</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之</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出号令”</a:t>
            </a:r>
            <a:endParaRPr lang="zh-CN" altLang="en-US" sz="2400" b="1">
              <a:solidFill>
                <a:srgbClr val="002060"/>
              </a:solidFill>
              <a:latin typeface="+mn-ea"/>
              <a:cs typeface="+mn-ea"/>
              <a:sym typeface="+mn-ea"/>
            </a:endParaRPr>
          </a:p>
        </p:txBody>
      </p:sp>
      <p:sp>
        <p:nvSpPr>
          <p:cNvPr id="52227" name="文本框 52226"/>
          <p:cNvSpPr txBox="1"/>
          <p:nvPr/>
        </p:nvSpPr>
        <p:spPr>
          <a:xfrm>
            <a:off x="9659938" y="1901825"/>
            <a:ext cx="647700" cy="1568450"/>
          </a:xfrm>
          <a:prstGeom prst="rect">
            <a:avLst/>
          </a:prstGeom>
          <a:noFill/>
          <a:ln w="9525">
            <a:noFill/>
          </a:ln>
        </p:spPr>
        <p:txBody>
          <a:bodyPr anchor="t">
            <a:spAutoFit/>
          </a:bodyPr>
          <a:lstStyle/>
          <a:p>
            <a:pPr>
              <a:spcBef>
                <a:spcPct val="50000"/>
              </a:spcBef>
            </a:pPr>
            <a:r>
              <a:rPr lang="zh-CN" altLang="en-US" sz="3200" b="1">
                <a:solidFill>
                  <a:srgbClr val="FF0000"/>
                </a:solidFill>
                <a:latin typeface="微软雅黑" panose="020B0503020204020204" pitchFamily="34" charset="-122"/>
                <a:ea typeface="微软雅黑" panose="020B0503020204020204" pitchFamily="34" charset="-122"/>
              </a:rPr>
              <a:t>判断句</a:t>
            </a:r>
          </a:p>
        </p:txBody>
      </p:sp>
      <p:sp>
        <p:nvSpPr>
          <p:cNvPr id="14343" name="文本框 52231"/>
          <p:cNvSpPr txBox="1"/>
          <p:nvPr/>
        </p:nvSpPr>
        <p:spPr>
          <a:xfrm>
            <a:off x="9659938" y="4177030"/>
            <a:ext cx="792162" cy="1568450"/>
          </a:xfrm>
          <a:prstGeom prst="rect">
            <a:avLst/>
          </a:prstGeom>
          <a:noFill/>
          <a:ln w="9525">
            <a:noFill/>
          </a:ln>
        </p:spPr>
        <p:txBody>
          <a:bodyPr anchor="t">
            <a:spAutoFit/>
          </a:bodyPr>
          <a:lstStyle/>
          <a:p>
            <a:pPr>
              <a:spcBef>
                <a:spcPct val="50000"/>
              </a:spcBef>
            </a:pPr>
            <a:r>
              <a:rPr lang="zh-CN" altLang="en-US" sz="3200" b="1">
                <a:solidFill>
                  <a:srgbClr val="FF0000"/>
                </a:solidFill>
                <a:latin typeface="+mn-ea"/>
              </a:rPr>
              <a:t>省略句</a:t>
            </a:r>
          </a:p>
        </p:txBody>
      </p:sp>
      <p:pic>
        <p:nvPicPr>
          <p:cNvPr id="14" name="图片 13"/>
          <p:cNvPicPr>
            <a:picLocks noChangeAspect="1"/>
          </p:cNvPicPr>
          <p:nvPr/>
        </p:nvPicPr>
        <p:blipFill>
          <a:blip r:embed="rId4"/>
          <a:stretch>
            <a:fillRect/>
          </a:stretch>
        </p:blipFill>
        <p:spPr>
          <a:xfrm>
            <a:off x="366588" y="2163541"/>
            <a:ext cx="3824413" cy="402697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2227"/>
                                        </p:tgtEl>
                                        <p:attrNameLst>
                                          <p:attrName>style.visibility</p:attrName>
                                        </p:attrNameLst>
                                      </p:cBhvr>
                                      <p:to>
                                        <p:strVal val="visible"/>
                                      </p:to>
                                    </p:set>
                                    <p:animEffect transition="in" filter="blinds(horizontal)">
                                      <p:cBhvr>
                                        <p:cTn id="12" dur="500"/>
                                        <p:tgtEl>
                                          <p:spTgt spid="5222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14343"/>
                                        </p:tgtEl>
                                        <p:attrNameLst>
                                          <p:attrName>style.visibility</p:attrName>
                                        </p:attrNameLst>
                                      </p:cBhvr>
                                      <p:to>
                                        <p:strVal val="visible"/>
                                      </p:to>
                                    </p:set>
                                    <p:animEffect transition="in" filter="wipe(down)">
                                      <p:cBhvr>
                                        <p:cTn id="17" dur="580">
                                          <p:stCondLst>
                                            <p:cond delay="0"/>
                                          </p:stCondLst>
                                        </p:cTn>
                                        <p:tgtEl>
                                          <p:spTgt spid="14343"/>
                                        </p:tgtEl>
                                      </p:cBhvr>
                                    </p:animEffect>
                                    <p:anim calcmode="lin" valueType="num">
                                      <p:cBhvr>
                                        <p:cTn id="18" dur="1822" tmFilter="0,0; 0.14,0.36; 0.43,0.73; 0.71,0.91; 1.0,1.0">
                                          <p:stCondLst>
                                            <p:cond delay="0"/>
                                          </p:stCondLst>
                                        </p:cTn>
                                        <p:tgtEl>
                                          <p:spTgt spid="14343"/>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343"/>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343"/>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343"/>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343"/>
                                        </p:tgtEl>
                                        <p:attrNameLst>
                                          <p:attrName>ppt_y</p:attrName>
                                        </p:attrNameLst>
                                      </p:cBhvr>
                                      <p:tavLst>
                                        <p:tav tm="0" fmla="#ppt_y-sin(pi*$)/81">
                                          <p:val>
                                            <p:fltVal val="0"/>
                                          </p:val>
                                        </p:tav>
                                        <p:tav tm="100000">
                                          <p:val>
                                            <p:fltVal val="1"/>
                                          </p:val>
                                        </p:tav>
                                      </p:tavLst>
                                    </p:anim>
                                    <p:animScale>
                                      <p:cBhvr>
                                        <p:cTn id="23" dur="26">
                                          <p:stCondLst>
                                            <p:cond delay="650"/>
                                          </p:stCondLst>
                                        </p:cTn>
                                        <p:tgtEl>
                                          <p:spTgt spid="14343"/>
                                        </p:tgtEl>
                                      </p:cBhvr>
                                      <p:to x="100000" y="60000"/>
                                    </p:animScale>
                                    <p:animScale>
                                      <p:cBhvr>
                                        <p:cTn id="24" dur="166" decel="50000">
                                          <p:stCondLst>
                                            <p:cond delay="676"/>
                                          </p:stCondLst>
                                        </p:cTn>
                                        <p:tgtEl>
                                          <p:spTgt spid="14343"/>
                                        </p:tgtEl>
                                      </p:cBhvr>
                                      <p:to x="100000" y="100000"/>
                                    </p:animScale>
                                    <p:animScale>
                                      <p:cBhvr>
                                        <p:cTn id="25" dur="26">
                                          <p:stCondLst>
                                            <p:cond delay="1312"/>
                                          </p:stCondLst>
                                        </p:cTn>
                                        <p:tgtEl>
                                          <p:spTgt spid="14343"/>
                                        </p:tgtEl>
                                      </p:cBhvr>
                                      <p:to x="100000" y="80000"/>
                                    </p:animScale>
                                    <p:animScale>
                                      <p:cBhvr>
                                        <p:cTn id="26" dur="166" decel="50000">
                                          <p:stCondLst>
                                            <p:cond delay="1338"/>
                                          </p:stCondLst>
                                        </p:cTn>
                                        <p:tgtEl>
                                          <p:spTgt spid="14343"/>
                                        </p:tgtEl>
                                      </p:cBhvr>
                                      <p:to x="100000" y="100000"/>
                                    </p:animScale>
                                    <p:animScale>
                                      <p:cBhvr>
                                        <p:cTn id="27" dur="26">
                                          <p:stCondLst>
                                            <p:cond delay="1642"/>
                                          </p:stCondLst>
                                        </p:cTn>
                                        <p:tgtEl>
                                          <p:spTgt spid="14343"/>
                                        </p:tgtEl>
                                      </p:cBhvr>
                                      <p:to x="100000" y="90000"/>
                                    </p:animScale>
                                    <p:animScale>
                                      <p:cBhvr>
                                        <p:cTn id="28" dur="166" decel="50000">
                                          <p:stCondLst>
                                            <p:cond delay="1668"/>
                                          </p:stCondLst>
                                        </p:cTn>
                                        <p:tgtEl>
                                          <p:spTgt spid="14343"/>
                                        </p:tgtEl>
                                      </p:cBhvr>
                                      <p:to x="100000" y="100000"/>
                                    </p:animScale>
                                    <p:animScale>
                                      <p:cBhvr>
                                        <p:cTn id="29" dur="26">
                                          <p:stCondLst>
                                            <p:cond delay="1808"/>
                                          </p:stCondLst>
                                        </p:cTn>
                                        <p:tgtEl>
                                          <p:spTgt spid="14343"/>
                                        </p:tgtEl>
                                      </p:cBhvr>
                                      <p:to x="100000" y="95000"/>
                                    </p:animScale>
                                    <p:animScale>
                                      <p:cBhvr>
                                        <p:cTn id="30" dur="166" decel="50000">
                                          <p:stCondLst>
                                            <p:cond delay="1834"/>
                                          </p:stCondLst>
                                        </p:cTn>
                                        <p:tgtEl>
                                          <p:spTgt spid="14343"/>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0-#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12" grpId="0"/>
      <p:bldP spid="13" grpId="0"/>
      <p:bldP spid="52227" grpId="0"/>
      <p:bldP spid="14343"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309245" y="989330"/>
            <a:ext cx="4457065" cy="53613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spcBef>
                <a:spcPct val="50000"/>
              </a:spcBef>
            </a:pP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C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方正不容也</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信而见疑，忠而被谤</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身客死于秦，为天下笑</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而自令见放为</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内惑于郑袖，外欺于张仪</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数十年，竟为秦所灭</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是以见放</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夫圣人者，不凝滞于物</a:t>
            </a:r>
            <a:endPar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227" name="文本框 52226"/>
          <p:cNvSpPr txBox="1"/>
          <p:nvPr/>
        </p:nvSpPr>
        <p:spPr>
          <a:xfrm>
            <a:off x="4859973" y="2639060"/>
            <a:ext cx="647700" cy="2061210"/>
          </a:xfrm>
          <a:prstGeom prst="rect">
            <a:avLst/>
          </a:prstGeom>
          <a:noFill/>
          <a:ln w="9525">
            <a:noFill/>
          </a:ln>
        </p:spPr>
        <p:txBody>
          <a:bodyPr anchor="t">
            <a:spAutoFit/>
          </a:bodyPr>
          <a:lstStyle/>
          <a:p>
            <a:pPr>
              <a:spcBef>
                <a:spcPct val="50000"/>
              </a:spcBef>
            </a:pPr>
            <a:r>
              <a:rPr lang="zh-CN" altLang="en-US" sz="3200" b="1">
                <a:solidFill>
                  <a:srgbClr val="FF0000"/>
                </a:solidFill>
                <a:latin typeface="微软雅黑" panose="020B0503020204020204" pitchFamily="34" charset="-122"/>
                <a:ea typeface="微软雅黑" panose="020B0503020204020204" pitchFamily="34" charset="-122"/>
              </a:rPr>
              <a:t>被</a:t>
            </a:r>
          </a:p>
          <a:p>
            <a:pPr>
              <a:spcBef>
                <a:spcPct val="50000"/>
              </a:spcBef>
            </a:pPr>
            <a:r>
              <a:rPr lang="zh-CN" altLang="en-US" sz="3200" b="1">
                <a:solidFill>
                  <a:srgbClr val="FF0000"/>
                </a:solidFill>
                <a:latin typeface="微软雅黑" panose="020B0503020204020204" pitchFamily="34" charset="-122"/>
                <a:ea typeface="微软雅黑" panose="020B0503020204020204" pitchFamily="34" charset="-122"/>
              </a:rPr>
              <a:t>动</a:t>
            </a:r>
          </a:p>
          <a:p>
            <a:pPr>
              <a:spcBef>
                <a:spcPct val="50000"/>
              </a:spcBef>
            </a:pPr>
            <a:r>
              <a:rPr lang="zh-CN" altLang="en-US" sz="3200" b="1">
                <a:solidFill>
                  <a:srgbClr val="FF0000"/>
                </a:solidFill>
                <a:latin typeface="微软雅黑" panose="020B0503020204020204" pitchFamily="34" charset="-122"/>
                <a:ea typeface="微软雅黑" panose="020B0503020204020204" pitchFamily="34" charset="-122"/>
              </a:rPr>
              <a:t>句</a:t>
            </a:r>
          </a:p>
        </p:txBody>
      </p:sp>
      <p:pic>
        <p:nvPicPr>
          <p:cNvPr id="7" name="图片 6" descr="3D2E22FDC689A0D35C7961B79D6065B1"/>
          <p:cNvPicPr>
            <a:picLocks noChangeAspect="1"/>
          </p:cNvPicPr>
          <p:nvPr/>
        </p:nvPicPr>
        <p:blipFill>
          <a:blip r:embed="rId4"/>
          <a:stretch>
            <a:fillRect/>
          </a:stretch>
        </p:blipFill>
        <p:spPr>
          <a:xfrm rot="2150995">
            <a:off x="8390686" y="2680250"/>
            <a:ext cx="2823210" cy="28581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2227"/>
                                        </p:tgtEl>
                                        <p:attrNameLst>
                                          <p:attrName>style.visibility</p:attrName>
                                        </p:attrNameLst>
                                      </p:cBhvr>
                                      <p:to>
                                        <p:strVal val="visible"/>
                                      </p:to>
                                    </p:set>
                                    <p:animEffect transition="in" filter="blinds(horizontal)">
                                      <p:cBhvr>
                                        <p:cTn id="12" dur="5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2227"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
        <p:nvSpPr>
          <p:cNvPr id="11" name="Title 6"/>
          <p:cNvSpPr txBox="1"/>
          <p:nvPr>
            <p:custDataLst>
              <p:tags r:id="rId1"/>
            </p:custDataLst>
          </p:nvPr>
        </p:nvSpPr>
        <p:spPr>
          <a:xfrm>
            <a:off x="4459605" y="1188085"/>
            <a:ext cx="5814695" cy="50317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fontAlgn="auto">
              <a:lnSpc>
                <a:spcPts val="4880"/>
              </a:lnSpc>
              <a:spcBef>
                <a:spcPct val="0"/>
              </a:spcBef>
            </a:pP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D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而设诡辩</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于怀王之宠姬郑袖</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卒使上官大夫短屈原</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于顷襄王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以深入击秦，战</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于蓝田</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人又谁能以身之</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察察</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，受物之</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汶汶</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者乎</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明</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于治乱</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，娴</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于辞令</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蝉蜕</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于污秽</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，以浮游</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于尘埃之外</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楚人即咎子兰</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以劝怀王入秦而不反也</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莫不欲求忠以</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为</a:t>
            </a:r>
            <a:endPar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493" name="文本框 63492"/>
          <p:cNvSpPr txBox="1"/>
          <p:nvPr/>
        </p:nvSpPr>
        <p:spPr>
          <a:xfrm>
            <a:off x="9983470" y="1400810"/>
            <a:ext cx="107823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状后</a:t>
            </a:r>
          </a:p>
        </p:txBody>
      </p:sp>
      <p:sp>
        <p:nvSpPr>
          <p:cNvPr id="5" name="文本框 4"/>
          <p:cNvSpPr txBox="1"/>
          <p:nvPr/>
        </p:nvSpPr>
        <p:spPr>
          <a:xfrm>
            <a:off x="9983470" y="2057400"/>
            <a:ext cx="107823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状后</a:t>
            </a:r>
          </a:p>
        </p:txBody>
      </p:sp>
      <p:sp>
        <p:nvSpPr>
          <p:cNvPr id="6" name="文本框 5"/>
          <p:cNvSpPr txBox="1"/>
          <p:nvPr/>
        </p:nvSpPr>
        <p:spPr>
          <a:xfrm>
            <a:off x="9983470" y="2625725"/>
            <a:ext cx="107823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状后</a:t>
            </a:r>
          </a:p>
        </p:txBody>
      </p:sp>
      <p:sp>
        <p:nvSpPr>
          <p:cNvPr id="18" name="文本框 17"/>
          <p:cNvSpPr txBox="1"/>
          <p:nvPr/>
        </p:nvSpPr>
        <p:spPr>
          <a:xfrm>
            <a:off x="9983470" y="3305810"/>
            <a:ext cx="107823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定后</a:t>
            </a:r>
          </a:p>
        </p:txBody>
      </p:sp>
      <p:sp>
        <p:nvSpPr>
          <p:cNvPr id="21" name="文本框 20"/>
          <p:cNvSpPr txBox="1"/>
          <p:nvPr/>
        </p:nvSpPr>
        <p:spPr>
          <a:xfrm>
            <a:off x="9983470" y="3884295"/>
            <a:ext cx="107823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状后</a:t>
            </a:r>
          </a:p>
        </p:txBody>
      </p:sp>
      <p:sp>
        <p:nvSpPr>
          <p:cNvPr id="22" name="文本框 21"/>
          <p:cNvSpPr txBox="1"/>
          <p:nvPr/>
        </p:nvSpPr>
        <p:spPr>
          <a:xfrm>
            <a:off x="9983470" y="4513580"/>
            <a:ext cx="107823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状后</a:t>
            </a:r>
          </a:p>
        </p:txBody>
      </p:sp>
      <p:sp>
        <p:nvSpPr>
          <p:cNvPr id="24" name="文本框 23"/>
          <p:cNvSpPr txBox="1"/>
          <p:nvPr/>
        </p:nvSpPr>
        <p:spPr>
          <a:xfrm>
            <a:off x="9983470" y="5104765"/>
            <a:ext cx="107823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状后</a:t>
            </a:r>
          </a:p>
        </p:txBody>
      </p:sp>
      <p:sp>
        <p:nvSpPr>
          <p:cNvPr id="25" name="文本框 24"/>
          <p:cNvSpPr txBox="1"/>
          <p:nvPr/>
        </p:nvSpPr>
        <p:spPr>
          <a:xfrm>
            <a:off x="9983470" y="5759450"/>
            <a:ext cx="1078230" cy="460375"/>
          </a:xfrm>
          <a:prstGeom prst="rect">
            <a:avLst/>
          </a:prstGeom>
          <a:noFill/>
          <a:ln w="12700">
            <a:noFill/>
          </a:ln>
        </p:spPr>
        <p:txBody>
          <a:bodyPr wrap="square" anchor="t">
            <a:spAutoFit/>
          </a:bodyPr>
          <a:lstStyle/>
          <a:p>
            <a:pPr>
              <a:spcBef>
                <a:spcPct val="50000"/>
              </a:spcBef>
            </a:pP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宾前</a:t>
            </a:r>
          </a:p>
        </p:txBody>
      </p:sp>
      <p:pic>
        <p:nvPicPr>
          <p:cNvPr id="14" name="图片 3" descr="f13aee3da5fecaf7f80af7cd3cca4db_副本"/>
          <p:cNvPicPr>
            <a:picLocks noChangeAspect="1"/>
          </p:cNvPicPr>
          <p:nvPr/>
        </p:nvPicPr>
        <p:blipFill>
          <a:blip r:embed="rId4"/>
          <a:stretch>
            <a:fillRect/>
          </a:stretch>
        </p:blipFill>
        <p:spPr>
          <a:xfrm>
            <a:off x="863023" y="2517775"/>
            <a:ext cx="2942037" cy="3256564"/>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3493"/>
                                        </p:tgtEl>
                                        <p:attrNameLst>
                                          <p:attrName>style.visibility</p:attrName>
                                        </p:attrNameLst>
                                      </p:cBhvr>
                                      <p:to>
                                        <p:strVal val="visible"/>
                                      </p:to>
                                    </p:set>
                                    <p:animEffect transition="in" filter="fade">
                                      <p:cBhvr>
                                        <p:cTn id="12" dur="1000"/>
                                        <p:tgtEl>
                                          <p:spTgt spid="63493"/>
                                        </p:tgtEl>
                                      </p:cBhvr>
                                    </p:animEffect>
                                    <p:anim calcmode="lin" valueType="num">
                                      <p:cBhvr>
                                        <p:cTn id="13" dur="1000" fill="hold"/>
                                        <p:tgtEl>
                                          <p:spTgt spid="63493"/>
                                        </p:tgtEl>
                                        <p:attrNameLst>
                                          <p:attrName>ppt_x</p:attrName>
                                        </p:attrNameLst>
                                      </p:cBhvr>
                                      <p:tavLst>
                                        <p:tav tm="0">
                                          <p:val>
                                            <p:strVal val="#ppt_x"/>
                                          </p:val>
                                        </p:tav>
                                        <p:tav tm="100000">
                                          <p:val>
                                            <p:strVal val="#ppt_x"/>
                                          </p:val>
                                        </p:tav>
                                      </p:tavLst>
                                    </p:anim>
                                    <p:anim calcmode="lin" valueType="num">
                                      <p:cBhvr>
                                        <p:cTn id="14" dur="1000" fill="hold"/>
                                        <p:tgtEl>
                                          <p:spTgt spid="63493"/>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80">
                                          <p:stCondLst>
                                            <p:cond delay="0"/>
                                          </p:stCondLst>
                                        </p:cTn>
                                        <p:tgtEl>
                                          <p:spTgt spid="18"/>
                                        </p:tgtEl>
                                      </p:cBhvr>
                                    </p:animEffect>
                                    <p:anim calcmode="lin" valueType="num">
                                      <p:cBhvr>
                                        <p:cTn id="3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8" dur="26">
                                          <p:stCondLst>
                                            <p:cond delay="650"/>
                                          </p:stCondLst>
                                        </p:cTn>
                                        <p:tgtEl>
                                          <p:spTgt spid="18"/>
                                        </p:tgtEl>
                                      </p:cBhvr>
                                      <p:to x="100000" y="60000"/>
                                    </p:animScale>
                                    <p:animScale>
                                      <p:cBhvr>
                                        <p:cTn id="39" dur="166" decel="50000">
                                          <p:stCondLst>
                                            <p:cond delay="676"/>
                                          </p:stCondLst>
                                        </p:cTn>
                                        <p:tgtEl>
                                          <p:spTgt spid="18"/>
                                        </p:tgtEl>
                                      </p:cBhvr>
                                      <p:to x="100000" y="100000"/>
                                    </p:animScale>
                                    <p:animScale>
                                      <p:cBhvr>
                                        <p:cTn id="40" dur="26">
                                          <p:stCondLst>
                                            <p:cond delay="1312"/>
                                          </p:stCondLst>
                                        </p:cTn>
                                        <p:tgtEl>
                                          <p:spTgt spid="18"/>
                                        </p:tgtEl>
                                      </p:cBhvr>
                                      <p:to x="100000" y="80000"/>
                                    </p:animScale>
                                    <p:animScale>
                                      <p:cBhvr>
                                        <p:cTn id="41" dur="166" decel="50000">
                                          <p:stCondLst>
                                            <p:cond delay="1338"/>
                                          </p:stCondLst>
                                        </p:cTn>
                                        <p:tgtEl>
                                          <p:spTgt spid="18"/>
                                        </p:tgtEl>
                                      </p:cBhvr>
                                      <p:to x="100000" y="100000"/>
                                    </p:animScale>
                                    <p:animScale>
                                      <p:cBhvr>
                                        <p:cTn id="42" dur="26">
                                          <p:stCondLst>
                                            <p:cond delay="1642"/>
                                          </p:stCondLst>
                                        </p:cTn>
                                        <p:tgtEl>
                                          <p:spTgt spid="18"/>
                                        </p:tgtEl>
                                      </p:cBhvr>
                                      <p:to x="100000" y="90000"/>
                                    </p:animScale>
                                    <p:animScale>
                                      <p:cBhvr>
                                        <p:cTn id="43" dur="166" decel="50000">
                                          <p:stCondLst>
                                            <p:cond delay="1668"/>
                                          </p:stCondLst>
                                        </p:cTn>
                                        <p:tgtEl>
                                          <p:spTgt spid="18"/>
                                        </p:tgtEl>
                                      </p:cBhvr>
                                      <p:to x="100000" y="100000"/>
                                    </p:animScale>
                                    <p:animScale>
                                      <p:cBhvr>
                                        <p:cTn id="44" dur="26">
                                          <p:stCondLst>
                                            <p:cond delay="1808"/>
                                          </p:stCondLst>
                                        </p:cTn>
                                        <p:tgtEl>
                                          <p:spTgt spid="18"/>
                                        </p:tgtEl>
                                      </p:cBhvr>
                                      <p:to x="100000" y="95000"/>
                                    </p:animScale>
                                    <p:animScale>
                                      <p:cBhvr>
                                        <p:cTn id="45" dur="166" decel="50000">
                                          <p:stCondLst>
                                            <p:cond delay="1834"/>
                                          </p:stCondLst>
                                        </p:cTn>
                                        <p:tgtEl>
                                          <p:spTgt spid="18"/>
                                        </p:tgtEl>
                                      </p:cBhvr>
                                      <p:to x="100000" y="100000"/>
                                    </p:animScale>
                                  </p:childTnLst>
                                </p:cTn>
                              </p:par>
                            </p:childTnLst>
                          </p:cTn>
                        </p:par>
                      </p:childTnLst>
                    </p:cTn>
                  </p:par>
                  <p:par>
                    <p:cTn id="46" fill="hold" nodeType="clickPar">
                      <p:stCondLst>
                        <p:cond delay="indefinite"/>
                      </p:stCondLst>
                      <p:childTnLst>
                        <p:par>
                          <p:cTn id="47" fill="hold" nodeType="afterGroup">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0-#ppt_w/2"/>
                                          </p:val>
                                        </p:tav>
                                        <p:tav tm="100000">
                                          <p:val>
                                            <p:strVal val="#ppt_x"/>
                                          </p:val>
                                        </p:tav>
                                      </p:tavLst>
                                    </p:anim>
                                    <p:anim calcmode="lin" valueType="num">
                                      <p:cBhvr additive="base">
                                        <p:cTn id="51"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31"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1000" fill="hold"/>
                                        <p:tgtEl>
                                          <p:spTgt spid="22"/>
                                        </p:tgtEl>
                                        <p:attrNameLst>
                                          <p:attrName>ppt_w</p:attrName>
                                        </p:attrNameLst>
                                      </p:cBhvr>
                                      <p:tavLst>
                                        <p:tav tm="0">
                                          <p:val>
                                            <p:fltVal val="0"/>
                                          </p:val>
                                        </p:tav>
                                        <p:tav tm="100000">
                                          <p:val>
                                            <p:strVal val="#ppt_w"/>
                                          </p:val>
                                        </p:tav>
                                      </p:tavLst>
                                    </p:anim>
                                    <p:anim calcmode="lin" valueType="num">
                                      <p:cBhvr>
                                        <p:cTn id="57" dur="1000" fill="hold"/>
                                        <p:tgtEl>
                                          <p:spTgt spid="22"/>
                                        </p:tgtEl>
                                        <p:attrNameLst>
                                          <p:attrName>ppt_h</p:attrName>
                                        </p:attrNameLst>
                                      </p:cBhvr>
                                      <p:tavLst>
                                        <p:tav tm="0">
                                          <p:val>
                                            <p:fltVal val="0"/>
                                          </p:val>
                                        </p:tav>
                                        <p:tav tm="100000">
                                          <p:val>
                                            <p:strVal val="#ppt_h"/>
                                          </p:val>
                                        </p:tav>
                                      </p:tavLst>
                                    </p:anim>
                                    <p:anim calcmode="lin" valueType="num">
                                      <p:cBhvr>
                                        <p:cTn id="58" dur="1000" fill="hold"/>
                                        <p:tgtEl>
                                          <p:spTgt spid="22"/>
                                        </p:tgtEl>
                                        <p:attrNameLst>
                                          <p:attrName>style.rotation</p:attrName>
                                        </p:attrNameLst>
                                      </p:cBhvr>
                                      <p:tavLst>
                                        <p:tav tm="0">
                                          <p:val>
                                            <p:fltVal val="90"/>
                                          </p:val>
                                        </p:tav>
                                        <p:tav tm="100000">
                                          <p:val>
                                            <p:fltVal val="0"/>
                                          </p:val>
                                        </p:tav>
                                      </p:tavLst>
                                    </p:anim>
                                    <p:animEffect transition="in" filter="fade">
                                      <p:cBhvr>
                                        <p:cTn id="59" dur="1000"/>
                                        <p:tgtEl>
                                          <p:spTgt spid="22"/>
                                        </p:tgtEl>
                                      </p:cBhvr>
                                    </p:animEffect>
                                  </p:childTnLst>
                                </p:cTn>
                              </p:par>
                            </p:childTnLst>
                          </p:cTn>
                        </p:par>
                      </p:childTnLst>
                    </p:cTn>
                  </p:par>
                  <p:par>
                    <p:cTn id="60" fill="hold" nodeType="clickPar">
                      <p:stCondLst>
                        <p:cond delay="indefinite"/>
                      </p:stCondLst>
                      <p:childTnLst>
                        <p:par>
                          <p:cTn id="61" fill="hold" nodeType="afterGroup">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barn(inVertical)">
                                      <p:cBhvr>
                                        <p:cTn id="64" dur="500"/>
                                        <p:tgtEl>
                                          <p:spTgt spid="24"/>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ppt_x"/>
                                          </p:val>
                                        </p:tav>
                                        <p:tav tm="100000">
                                          <p:val>
                                            <p:strVal val="#ppt_x"/>
                                          </p:val>
                                        </p:tav>
                                      </p:tavLst>
                                    </p:anim>
                                    <p:anim calcmode="lin" valueType="num">
                                      <p:cBhvr additive="base">
                                        <p:cTn id="7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3493" grpId="0"/>
      <p:bldP spid="5" grpId="0"/>
      <p:bldP spid="6" grpId="0"/>
      <p:bldP spid="18" grpId="0"/>
      <p:bldP spid="21" grpId="0"/>
      <p:bldP spid="22" grpId="0"/>
      <p:bldP spid="24" grpId="0"/>
      <p:bldP spid="25"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课堂练习</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nvSpPr>
        <p:spPr>
          <a:xfrm>
            <a:off x="535460" y="1423408"/>
            <a:ext cx="9862820" cy="5013039"/>
          </a:xfrm>
          <a:prstGeom prst="rect">
            <a:avLst/>
          </a:prstGeom>
          <a:noFill/>
          <a:ln w="9525">
            <a:noFill/>
          </a:ln>
        </p:spPr>
        <p:txBody>
          <a:bodyPr wrap="square">
            <a:spAutoFit/>
          </a:bodyPr>
          <a:lstStyle/>
          <a:p>
            <a:pPr indent="306070">
              <a:lnSpc>
                <a:spcPct val="150000"/>
              </a:lnSpc>
            </a:pPr>
            <a:r>
              <a:rPr lang="en-US" sz="2400" b="1">
                <a:latin typeface="微软雅黑" panose="020B0503020204020204" pitchFamily="34" charset="-122"/>
                <a:ea typeface="微软雅黑" panose="020B0503020204020204" pitchFamily="34" charset="-122"/>
              </a:rPr>
              <a:t>1</a:t>
            </a:r>
            <a:r>
              <a:rPr lang="zh-CN" sz="2400" b="1">
                <a:latin typeface="微软雅黑" panose="020B0503020204020204" pitchFamily="34" charset="-122"/>
                <a:ea typeface="微软雅黑" panose="020B0503020204020204" pitchFamily="34" charset="-122"/>
              </a:rPr>
              <a:t>．下列</a:t>
            </a:r>
            <a:r>
              <a:rPr lang="zh-CN" sz="2400" b="1" smtClean="0">
                <a:latin typeface="微软雅黑" panose="020B0503020204020204" pitchFamily="34" charset="-122"/>
                <a:ea typeface="微软雅黑" panose="020B0503020204020204" pitchFamily="34" charset="-122"/>
              </a:rPr>
              <a:t>对</a:t>
            </a:r>
            <a:r>
              <a:rPr lang="zh-CN" altLang="en-US" sz="2400" b="1" smtClean="0">
                <a:latin typeface="微软雅黑" panose="020B0503020204020204" pitchFamily="34" charset="-122"/>
                <a:ea typeface="微软雅黑" panose="020B0503020204020204" pitchFamily="34" charset="-122"/>
              </a:rPr>
              <a:t>划线</a:t>
            </a:r>
            <a:r>
              <a:rPr lang="zh-CN" sz="2400" b="1" smtClean="0">
                <a:latin typeface="微软雅黑" panose="020B0503020204020204" pitchFamily="34" charset="-122"/>
                <a:ea typeface="微软雅黑" panose="020B0503020204020204" pitchFamily="34" charset="-122"/>
              </a:rPr>
              <a:t>词语</a:t>
            </a:r>
            <a:r>
              <a:rPr lang="zh-CN" sz="2400" b="1">
                <a:latin typeface="微软雅黑" panose="020B0503020204020204" pitchFamily="34" charset="-122"/>
                <a:ea typeface="微软雅黑" panose="020B0503020204020204" pitchFamily="34" charset="-122"/>
              </a:rPr>
              <a:t>的意义解释全对的一项是</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　　</a:t>
            </a:r>
            <a:r>
              <a:rPr lang="en-US" sz="2400" b="1">
                <a:latin typeface="微软雅黑" panose="020B0503020204020204" pitchFamily="34" charset="-122"/>
                <a:ea typeface="微软雅黑" panose="020B0503020204020204" pitchFamily="34" charset="-122"/>
              </a:rPr>
              <a:t>)</a:t>
            </a:r>
          </a:p>
          <a:p>
            <a:pPr indent="306070">
              <a:lnSpc>
                <a:spcPct val="150000"/>
              </a:lnSpc>
            </a:pPr>
            <a:r>
              <a:rPr lang="en-US" sz="2400" b="1">
                <a:latin typeface="微软雅黑" panose="020B0503020204020204" pitchFamily="34" charset="-122"/>
                <a:ea typeface="微软雅黑" panose="020B0503020204020204" pitchFamily="34" charset="-122"/>
              </a:rPr>
              <a:t>A</a:t>
            </a:r>
            <a:r>
              <a:rPr lang="zh-CN" sz="2400" b="1">
                <a:latin typeface="微软雅黑" panose="020B0503020204020204" pitchFamily="34" charset="-122"/>
                <a:ea typeface="微软雅黑" panose="020B0503020204020204" pitchFamily="34" charset="-122"/>
              </a:rPr>
              <a:t>．明于治</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治理</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乱</a:t>
            </a:r>
          </a:p>
          <a:p>
            <a:pPr indent="306070">
              <a:lnSpc>
                <a:spcPct val="150000"/>
              </a:lnSpc>
            </a:pPr>
            <a:r>
              <a:rPr lang="zh-CN" sz="2400" b="1">
                <a:latin typeface="微软雅黑" panose="020B0503020204020204" pitchFamily="34" charset="-122"/>
                <a:ea typeface="微软雅黑" panose="020B0503020204020204" pitchFamily="34" charset="-122"/>
              </a:rPr>
              <a:t>争宠而心害</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嫉妒</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其能</a:t>
            </a:r>
            <a:endParaRPr lang="en-US" sz="2400" b="1">
              <a:latin typeface="微软雅黑" panose="020B0503020204020204" pitchFamily="34" charset="-122"/>
              <a:ea typeface="微软雅黑" panose="020B0503020204020204" pitchFamily="34" charset="-122"/>
            </a:endParaRPr>
          </a:p>
          <a:p>
            <a:pPr indent="306070">
              <a:lnSpc>
                <a:spcPct val="150000"/>
              </a:lnSpc>
            </a:pPr>
            <a:r>
              <a:rPr lang="en-US" sz="2400" b="1">
                <a:latin typeface="微软雅黑" panose="020B0503020204020204" pitchFamily="34" charset="-122"/>
                <a:ea typeface="微软雅黑" panose="020B0503020204020204" pitchFamily="34" charset="-122"/>
              </a:rPr>
              <a:t>B</a:t>
            </a:r>
            <a:r>
              <a:rPr lang="zh-CN" sz="2400" b="1">
                <a:latin typeface="微软雅黑" panose="020B0503020204020204" pitchFamily="34" charset="-122"/>
                <a:ea typeface="微软雅黑" panose="020B0503020204020204" pitchFamily="34" charset="-122"/>
              </a:rPr>
              <a:t>．平伐</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自夸，炫耀</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其功</a:t>
            </a:r>
          </a:p>
          <a:p>
            <a:pPr indent="306070">
              <a:lnSpc>
                <a:spcPct val="150000"/>
              </a:lnSpc>
            </a:pPr>
            <a:r>
              <a:rPr lang="zh-CN" sz="2400" b="1">
                <a:latin typeface="微软雅黑" panose="020B0503020204020204" pitchFamily="34" charset="-122"/>
                <a:ea typeface="微软雅黑" panose="020B0503020204020204" pitchFamily="34" charset="-122"/>
              </a:rPr>
              <a:t>屈平疾王听之不聪</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聪明</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也</a:t>
            </a:r>
            <a:endParaRPr lang="en-US" sz="2400" b="1">
              <a:latin typeface="微软雅黑" panose="020B0503020204020204" pitchFamily="34" charset="-122"/>
              <a:ea typeface="微软雅黑" panose="020B0503020204020204" pitchFamily="34" charset="-122"/>
            </a:endParaRPr>
          </a:p>
          <a:p>
            <a:pPr indent="306070">
              <a:lnSpc>
                <a:spcPct val="150000"/>
              </a:lnSpc>
            </a:pPr>
            <a:r>
              <a:rPr lang="en-US" sz="2400" b="1">
                <a:latin typeface="微软雅黑" panose="020B0503020204020204" pitchFamily="34" charset="-122"/>
                <a:ea typeface="微软雅黑" panose="020B0503020204020204" pitchFamily="34" charset="-122"/>
              </a:rPr>
              <a:t>C</a:t>
            </a:r>
            <a:r>
              <a:rPr lang="zh-CN" sz="2400" b="1">
                <a:latin typeface="微软雅黑" panose="020B0503020204020204" pitchFamily="34" charset="-122"/>
                <a:ea typeface="微软雅黑" panose="020B0503020204020204" pitchFamily="34" charset="-122"/>
              </a:rPr>
              <a:t>．谗人间之，可谓穷</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处境艰难</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矣</a:t>
            </a:r>
          </a:p>
          <a:p>
            <a:pPr indent="306070">
              <a:lnSpc>
                <a:spcPct val="150000"/>
              </a:lnSpc>
            </a:pPr>
            <a:r>
              <a:rPr lang="zh-CN" sz="2400" b="1">
                <a:latin typeface="微软雅黑" panose="020B0503020204020204" pitchFamily="34" charset="-122"/>
                <a:ea typeface="微软雅黑" panose="020B0503020204020204" pitchFamily="34" charset="-122"/>
              </a:rPr>
              <a:t>其文约，其辞微</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含蓄</a:t>
            </a:r>
            <a:r>
              <a:rPr lang="en-US" sz="2400" b="1">
                <a:latin typeface="微软雅黑" panose="020B0503020204020204" pitchFamily="34" charset="-122"/>
                <a:ea typeface="微软雅黑" panose="020B0503020204020204" pitchFamily="34" charset="-122"/>
              </a:rPr>
              <a:t>)</a:t>
            </a:r>
          </a:p>
          <a:p>
            <a:pPr indent="306070">
              <a:lnSpc>
                <a:spcPct val="150000"/>
              </a:lnSpc>
            </a:pPr>
            <a:r>
              <a:rPr lang="en-US" sz="2400" b="1">
                <a:latin typeface="微软雅黑" panose="020B0503020204020204" pitchFamily="34" charset="-122"/>
                <a:ea typeface="微软雅黑" panose="020B0503020204020204" pitchFamily="34" charset="-122"/>
              </a:rPr>
              <a:t>D</a:t>
            </a:r>
            <a:r>
              <a:rPr lang="zh-CN" sz="2400" b="1">
                <a:latin typeface="微软雅黑" panose="020B0503020204020204" pitchFamily="34" charset="-122"/>
                <a:ea typeface="微软雅黑" panose="020B0503020204020204" pitchFamily="34" charset="-122"/>
              </a:rPr>
              <a:t>．举类</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事物</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迩而见义远</a:t>
            </a:r>
          </a:p>
          <a:p>
            <a:pPr indent="306070">
              <a:lnSpc>
                <a:spcPct val="150000"/>
              </a:lnSpc>
            </a:pPr>
            <a:r>
              <a:rPr lang="zh-CN" sz="2400" b="1">
                <a:latin typeface="微软雅黑" panose="020B0503020204020204" pitchFamily="34" charset="-122"/>
                <a:ea typeface="微软雅黑" panose="020B0503020204020204" pitchFamily="34" charset="-122"/>
              </a:rPr>
              <a:t>冀幸君之一</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一旦</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悟，俗之一改</a:t>
            </a:r>
            <a:r>
              <a:rPr lang="zh-CN" sz="2400" b="1" smtClean="0">
                <a:latin typeface="微软雅黑" panose="020B0503020204020204" pitchFamily="34" charset="-122"/>
                <a:ea typeface="微软雅黑" panose="020B0503020204020204" pitchFamily="34" charset="-122"/>
              </a:rPr>
              <a:t>也</a:t>
            </a:r>
            <a:endParaRPr lang="en-US" sz="2400" b="1">
              <a:latin typeface="微软雅黑" panose="020B0503020204020204" pitchFamily="34" charset="-122"/>
              <a:ea typeface="微软雅黑" panose="020B0503020204020204" pitchFamily="34" charset="-122"/>
            </a:endParaRPr>
          </a:p>
        </p:txBody>
      </p:sp>
      <p:sp>
        <p:nvSpPr>
          <p:cNvPr id="5" name="矩形 4"/>
          <p:cNvSpPr/>
          <p:nvPr/>
        </p:nvSpPr>
        <p:spPr>
          <a:xfrm>
            <a:off x="6549083" y="3641294"/>
            <a:ext cx="4950939" cy="1200329"/>
          </a:xfrm>
          <a:prstGeom prst="rect">
            <a:avLst/>
          </a:prstGeom>
        </p:spPr>
        <p:txBody>
          <a:bodyPr wrap="square">
            <a:spAutoFit/>
          </a:bodyPr>
          <a:lstStyle/>
          <a:p>
            <a:pPr indent="306070"/>
            <a:r>
              <a:rPr lang="en-US" altLang="zh-CN" sz="2400" b="1" smtClean="0">
                <a:solidFill>
                  <a:srgbClr val="C00000"/>
                </a:solidFill>
                <a:latin typeface="微软雅黑" panose="020B0503020204020204" pitchFamily="34" charset="-122"/>
                <a:ea typeface="微软雅黑" panose="020B0503020204020204" pitchFamily="34" charset="-122"/>
              </a:rPr>
              <a:t>A</a:t>
            </a:r>
            <a:r>
              <a:rPr lang="zh-CN" altLang="zh-CN" sz="2400" b="1">
                <a:solidFill>
                  <a:srgbClr val="C00000"/>
                </a:solidFill>
                <a:latin typeface="微软雅黑" panose="020B0503020204020204" pitchFamily="34" charset="-122"/>
                <a:ea typeface="微软雅黑" panose="020B0503020204020204" pitchFamily="34" charset="-122"/>
              </a:rPr>
              <a:t>项，治：社会安定、太平</a:t>
            </a:r>
            <a:r>
              <a:rPr lang="zh-CN" altLang="zh-CN" sz="2400" b="1" smtClean="0">
                <a:solidFill>
                  <a:srgbClr val="C00000"/>
                </a:solidFill>
                <a:latin typeface="微软雅黑" panose="020B0503020204020204" pitchFamily="34" charset="-122"/>
                <a:ea typeface="微软雅黑" panose="020B0503020204020204" pitchFamily="34" charset="-122"/>
              </a:rPr>
              <a:t>；</a:t>
            </a:r>
            <a:endParaRPr lang="en-US" altLang="zh-CN" sz="2400" b="1">
              <a:solidFill>
                <a:srgbClr val="C00000"/>
              </a:solidFill>
              <a:latin typeface="微软雅黑" panose="020B0503020204020204" pitchFamily="34" charset="-122"/>
              <a:ea typeface="微软雅黑" panose="020B0503020204020204" pitchFamily="34" charset="-122"/>
            </a:endParaRPr>
          </a:p>
          <a:p>
            <a:pPr indent="306070"/>
            <a:r>
              <a:rPr lang="en-US" altLang="zh-CN" sz="2400" b="1" smtClean="0">
                <a:solidFill>
                  <a:srgbClr val="C00000"/>
                </a:solidFill>
                <a:latin typeface="微软雅黑" panose="020B0503020204020204" pitchFamily="34" charset="-122"/>
                <a:ea typeface="微软雅黑" panose="020B0503020204020204" pitchFamily="34" charset="-122"/>
              </a:rPr>
              <a:t>B</a:t>
            </a:r>
            <a:r>
              <a:rPr lang="zh-CN" altLang="zh-CN" sz="2400" b="1">
                <a:solidFill>
                  <a:srgbClr val="C00000"/>
                </a:solidFill>
                <a:latin typeface="微软雅黑" panose="020B0503020204020204" pitchFamily="34" charset="-122"/>
                <a:ea typeface="微软雅黑" panose="020B0503020204020204" pitchFamily="34" charset="-122"/>
              </a:rPr>
              <a:t>项，聪：明察</a:t>
            </a:r>
            <a:r>
              <a:rPr lang="zh-CN" altLang="zh-CN" sz="2400" b="1" smtClean="0">
                <a:solidFill>
                  <a:srgbClr val="C00000"/>
                </a:solidFill>
                <a:latin typeface="微软雅黑" panose="020B0503020204020204" pitchFamily="34" charset="-122"/>
                <a:ea typeface="微软雅黑" panose="020B0503020204020204" pitchFamily="34" charset="-122"/>
              </a:rPr>
              <a:t>；</a:t>
            </a:r>
            <a:endParaRPr lang="en-US" altLang="zh-CN" sz="2400" b="1" smtClean="0">
              <a:solidFill>
                <a:srgbClr val="C00000"/>
              </a:solidFill>
              <a:latin typeface="微软雅黑" panose="020B0503020204020204" pitchFamily="34" charset="-122"/>
              <a:ea typeface="微软雅黑" panose="020B0503020204020204" pitchFamily="34" charset="-122"/>
            </a:endParaRPr>
          </a:p>
          <a:p>
            <a:pPr indent="306070"/>
            <a:r>
              <a:rPr lang="en-US" altLang="zh-CN" sz="2400" b="1" smtClean="0">
                <a:solidFill>
                  <a:srgbClr val="C00000"/>
                </a:solidFill>
                <a:latin typeface="微软雅黑" panose="020B0503020204020204" pitchFamily="34" charset="-122"/>
                <a:ea typeface="微软雅黑" panose="020B0503020204020204" pitchFamily="34" charset="-122"/>
              </a:rPr>
              <a:t>D</a:t>
            </a:r>
            <a:r>
              <a:rPr lang="zh-CN" altLang="zh-CN" sz="2400" b="1">
                <a:solidFill>
                  <a:srgbClr val="C00000"/>
                </a:solidFill>
                <a:latin typeface="微软雅黑" panose="020B0503020204020204" pitchFamily="34" charset="-122"/>
                <a:ea typeface="微软雅黑" panose="020B0503020204020204" pitchFamily="34" charset="-122"/>
              </a:rPr>
              <a:t>项，一：完全，彻底</a:t>
            </a:r>
            <a:r>
              <a:rPr lang="zh-CN" altLang="zh-CN" sz="2400" b="1" smtClean="0">
                <a:solidFill>
                  <a:srgbClr val="C00000"/>
                </a:solidFill>
                <a:latin typeface="微软雅黑" panose="020B0503020204020204" pitchFamily="34" charset="-122"/>
                <a:ea typeface="微软雅黑" panose="020B0503020204020204" pitchFamily="34" charset="-122"/>
              </a:rPr>
              <a:t>。</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6" name="矩形 5"/>
          <p:cNvSpPr/>
          <p:nvPr/>
        </p:nvSpPr>
        <p:spPr>
          <a:xfrm>
            <a:off x="7136883" y="1481436"/>
            <a:ext cx="495649" cy="646331"/>
          </a:xfrm>
          <a:prstGeom prst="rect">
            <a:avLst/>
          </a:prstGeom>
        </p:spPr>
        <p:txBody>
          <a:bodyPr wrap="none">
            <a:spAutoFit/>
          </a:bodyPr>
          <a:lstStyle/>
          <a:p>
            <a:r>
              <a:rPr lang="en-US" altLang="zh-CN" sz="3600" b="1">
                <a:solidFill>
                  <a:srgbClr val="C00000"/>
                </a:solidFill>
                <a:latin typeface="微软雅黑" panose="020B0503020204020204" pitchFamily="34" charset="-122"/>
              </a:rPr>
              <a:t>C</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100" name="文本框 99"/>
          <p:cNvSpPr txBox="1"/>
          <p:nvPr/>
        </p:nvSpPr>
        <p:spPr>
          <a:xfrm>
            <a:off x="731159" y="1716048"/>
            <a:ext cx="9186545" cy="1938992"/>
          </a:xfrm>
          <a:prstGeom prst="rect">
            <a:avLst/>
          </a:prstGeom>
          <a:noFill/>
          <a:ln w="9525">
            <a:noFill/>
          </a:ln>
        </p:spPr>
        <p:txBody>
          <a:bodyPr wrap="square">
            <a:spAutoFit/>
          </a:bodyPr>
          <a:lstStyle/>
          <a:p>
            <a:pPr indent="306070"/>
            <a:r>
              <a:rPr lang="en-US" altLang="zh-CN" sz="2400" b="1">
                <a:latin typeface="微软雅黑" panose="020B0503020204020204" pitchFamily="34" charset="-122"/>
                <a:ea typeface="微软雅黑" panose="020B0503020204020204" pitchFamily="34" charset="-122"/>
              </a:rPr>
              <a:t>2</a:t>
            </a:r>
            <a:r>
              <a:rPr lang="zh-CN" sz="2400" b="1" smtClean="0">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下列各句中加点的词意义与现代汉语相同的一项是</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　　</a:t>
            </a:r>
            <a:r>
              <a:rPr lang="en-US" sz="2400" b="1">
                <a:latin typeface="微软雅黑" panose="020B0503020204020204" pitchFamily="34" charset="-122"/>
                <a:ea typeface="微软雅黑" panose="020B0503020204020204" pitchFamily="34" charset="-122"/>
              </a:rPr>
              <a:t>)</a:t>
            </a:r>
          </a:p>
          <a:p>
            <a:pPr indent="306070"/>
            <a:r>
              <a:rPr lang="en-US" sz="2400" b="1">
                <a:latin typeface="微软雅黑" panose="020B0503020204020204" pitchFamily="34" charset="-122"/>
                <a:ea typeface="微软雅黑" panose="020B0503020204020204" pitchFamily="34" charset="-122"/>
              </a:rPr>
              <a:t>A</a:t>
            </a:r>
            <a:r>
              <a:rPr lang="zh-CN" sz="2400" b="1">
                <a:latin typeface="微软雅黑" panose="020B0503020204020204" pitchFamily="34" charset="-122"/>
                <a:ea typeface="微软雅黑" panose="020B0503020204020204" pitchFamily="34" charset="-122"/>
              </a:rPr>
              <a:t>．颜色憔悴</a:t>
            </a:r>
            <a:endParaRPr lang="en-US" sz="2400" b="1">
              <a:latin typeface="微软雅黑" panose="020B0503020204020204" pitchFamily="34" charset="-122"/>
              <a:ea typeface="微软雅黑" panose="020B0503020204020204" pitchFamily="34" charset="-122"/>
            </a:endParaRPr>
          </a:p>
          <a:p>
            <a:pPr indent="306070"/>
            <a:r>
              <a:rPr lang="en-US" sz="2400" b="1">
                <a:latin typeface="微软雅黑" panose="020B0503020204020204" pitchFamily="34" charset="-122"/>
                <a:ea typeface="微软雅黑" panose="020B0503020204020204" pitchFamily="34" charset="-122"/>
              </a:rPr>
              <a:t>B</a:t>
            </a:r>
            <a:r>
              <a:rPr lang="zh-CN" sz="2400" b="1">
                <a:latin typeface="微软雅黑" panose="020B0503020204020204" pitchFamily="34" charset="-122"/>
                <a:ea typeface="微软雅黑" panose="020B0503020204020204" pitchFamily="34" charset="-122"/>
              </a:rPr>
              <a:t>．形容枯槁</a:t>
            </a:r>
            <a:endParaRPr lang="en-US" sz="2400" b="1">
              <a:latin typeface="微软雅黑" panose="020B0503020204020204" pitchFamily="34" charset="-122"/>
              <a:ea typeface="微软雅黑" panose="020B0503020204020204" pitchFamily="34" charset="-122"/>
            </a:endParaRPr>
          </a:p>
          <a:p>
            <a:pPr indent="306070"/>
            <a:r>
              <a:rPr lang="en-US" sz="2400" b="1">
                <a:latin typeface="微软雅黑" panose="020B0503020204020204" pitchFamily="34" charset="-122"/>
                <a:ea typeface="微软雅黑" panose="020B0503020204020204" pitchFamily="34" charset="-122"/>
              </a:rPr>
              <a:t>C</a:t>
            </a:r>
            <a:r>
              <a:rPr lang="zh-CN" sz="2400" b="1">
                <a:latin typeface="微软雅黑" panose="020B0503020204020204" pitchFamily="34" charset="-122"/>
                <a:ea typeface="微软雅黑" panose="020B0503020204020204" pitchFamily="34" charset="-122"/>
              </a:rPr>
              <a:t>．明年，秦割汉中地与楚以和</a:t>
            </a:r>
            <a:endParaRPr lang="en-US" sz="2400" b="1">
              <a:latin typeface="微软雅黑" panose="020B0503020204020204" pitchFamily="34" charset="-122"/>
              <a:ea typeface="微软雅黑" panose="020B0503020204020204" pitchFamily="34" charset="-122"/>
            </a:endParaRPr>
          </a:p>
          <a:p>
            <a:pPr indent="306070"/>
            <a:r>
              <a:rPr lang="en-US" sz="2400" b="1">
                <a:latin typeface="微软雅黑" panose="020B0503020204020204" pitchFamily="34" charset="-122"/>
                <a:ea typeface="微软雅黑" panose="020B0503020204020204" pitchFamily="34" charset="-122"/>
              </a:rPr>
              <a:t>D</a:t>
            </a:r>
            <a:r>
              <a:rPr lang="zh-CN" sz="2400" b="1">
                <a:latin typeface="微软雅黑" panose="020B0503020204020204" pitchFamily="34" charset="-122"/>
                <a:ea typeface="微软雅黑" panose="020B0503020204020204" pitchFamily="34" charset="-122"/>
              </a:rPr>
              <a:t>．举世混浊，何不随其流而扬其</a:t>
            </a:r>
            <a:r>
              <a:rPr lang="zh-CN" sz="2400" b="1" smtClean="0">
                <a:latin typeface="微软雅黑" panose="020B0503020204020204" pitchFamily="34" charset="-122"/>
                <a:ea typeface="微软雅黑" panose="020B0503020204020204" pitchFamily="34" charset="-122"/>
              </a:rPr>
              <a:t>波</a:t>
            </a:r>
            <a:endParaRPr lang="en-US" sz="2400" b="1">
              <a:latin typeface="微软雅黑" panose="020B0503020204020204" pitchFamily="34" charset="-122"/>
              <a:ea typeface="微软雅黑" panose="020B0503020204020204" pitchFamily="34" charset="-122"/>
            </a:endParaRPr>
          </a:p>
        </p:txBody>
      </p:sp>
      <p:sp>
        <p:nvSpPr>
          <p:cNvPr id="5" name="矩形 4"/>
          <p:cNvSpPr/>
          <p:nvPr/>
        </p:nvSpPr>
        <p:spPr>
          <a:xfrm>
            <a:off x="640542" y="4412044"/>
            <a:ext cx="11246657" cy="1569660"/>
          </a:xfrm>
          <a:prstGeom prst="rect">
            <a:avLst/>
          </a:prstGeom>
        </p:spPr>
        <p:txBody>
          <a:bodyPr wrap="square">
            <a:spAutoFit/>
          </a:bodyPr>
          <a:lstStyle/>
          <a:p>
            <a:pPr indent="306070"/>
            <a:r>
              <a:rPr lang="en-US" altLang="zh-CN" sz="2400" b="1" smtClean="0">
                <a:solidFill>
                  <a:srgbClr val="C00000"/>
                </a:solidFill>
                <a:latin typeface="微软雅黑" panose="020B0503020204020204" pitchFamily="34" charset="-122"/>
                <a:ea typeface="微软雅黑" panose="020B0503020204020204" pitchFamily="34" charset="-122"/>
              </a:rPr>
              <a:t>A</a:t>
            </a:r>
            <a:r>
              <a:rPr lang="zh-CN" altLang="zh-CN" sz="2400" b="1">
                <a:solidFill>
                  <a:srgbClr val="C00000"/>
                </a:solidFill>
                <a:latin typeface="微软雅黑" panose="020B0503020204020204" pitchFamily="34" charset="-122"/>
                <a:ea typeface="微软雅黑" panose="020B0503020204020204" pitchFamily="34" charset="-122"/>
              </a:rPr>
              <a:t>项，古义：指人的容貌，脸上的气色。今义：由物体发射、反射或透过的光波通过视觉所产生的印象</a:t>
            </a:r>
            <a:r>
              <a:rPr lang="zh-CN" altLang="zh-CN" sz="2400" b="1" smtClean="0">
                <a:solidFill>
                  <a:srgbClr val="C00000"/>
                </a:solidFill>
                <a:latin typeface="微软雅黑" panose="020B0503020204020204" pitchFamily="34" charset="-122"/>
                <a:ea typeface="微软雅黑" panose="020B0503020204020204" pitchFamily="34" charset="-122"/>
              </a:rPr>
              <a:t>。</a:t>
            </a:r>
            <a:endParaRPr lang="en-US" altLang="zh-CN" sz="2400" b="1" smtClean="0">
              <a:solidFill>
                <a:srgbClr val="C00000"/>
              </a:solidFill>
              <a:latin typeface="微软雅黑" panose="020B0503020204020204" pitchFamily="34" charset="-122"/>
              <a:ea typeface="微软雅黑" panose="020B0503020204020204" pitchFamily="34" charset="-122"/>
            </a:endParaRPr>
          </a:p>
          <a:p>
            <a:pPr indent="306070"/>
            <a:r>
              <a:rPr lang="en-US" altLang="zh-CN" sz="2400" b="1" smtClean="0">
                <a:solidFill>
                  <a:srgbClr val="C00000"/>
                </a:solidFill>
                <a:latin typeface="微软雅黑" panose="020B0503020204020204" pitchFamily="34" charset="-122"/>
                <a:ea typeface="微软雅黑" panose="020B0503020204020204" pitchFamily="34" charset="-122"/>
              </a:rPr>
              <a:t>B</a:t>
            </a:r>
            <a:r>
              <a:rPr lang="zh-CN" altLang="zh-CN" sz="2400" b="1">
                <a:solidFill>
                  <a:srgbClr val="C00000"/>
                </a:solidFill>
                <a:latin typeface="微软雅黑" panose="020B0503020204020204" pitchFamily="34" charset="-122"/>
                <a:ea typeface="微软雅黑" panose="020B0503020204020204" pitchFamily="34" charset="-122"/>
              </a:rPr>
              <a:t>项，古义：人的形体和容貌。今义：对人或事物的形象或性质加以描述</a:t>
            </a:r>
            <a:r>
              <a:rPr lang="zh-CN" altLang="zh-CN" sz="2400" b="1" smtClean="0">
                <a:solidFill>
                  <a:srgbClr val="C00000"/>
                </a:solidFill>
                <a:latin typeface="微软雅黑" panose="020B0503020204020204" pitchFamily="34" charset="-122"/>
                <a:ea typeface="微软雅黑" panose="020B0503020204020204" pitchFamily="34" charset="-122"/>
              </a:rPr>
              <a:t>。</a:t>
            </a:r>
            <a:endParaRPr lang="en-US" altLang="zh-CN" sz="2400" b="1" smtClean="0">
              <a:solidFill>
                <a:srgbClr val="C00000"/>
              </a:solidFill>
              <a:latin typeface="微软雅黑" panose="020B0503020204020204" pitchFamily="34" charset="-122"/>
              <a:ea typeface="微软雅黑" panose="020B0503020204020204" pitchFamily="34" charset="-122"/>
            </a:endParaRPr>
          </a:p>
          <a:p>
            <a:pPr indent="306070"/>
            <a:r>
              <a:rPr lang="en-US" altLang="zh-CN" sz="2400" b="1" smtClean="0">
                <a:solidFill>
                  <a:srgbClr val="C00000"/>
                </a:solidFill>
                <a:latin typeface="微软雅黑" panose="020B0503020204020204" pitchFamily="34" charset="-122"/>
                <a:ea typeface="微软雅黑" panose="020B0503020204020204" pitchFamily="34" charset="-122"/>
              </a:rPr>
              <a:t>C</a:t>
            </a:r>
            <a:r>
              <a:rPr lang="zh-CN" altLang="zh-CN" sz="2400" b="1">
                <a:solidFill>
                  <a:srgbClr val="C00000"/>
                </a:solidFill>
                <a:latin typeface="微软雅黑" panose="020B0503020204020204" pitchFamily="34" charset="-122"/>
                <a:ea typeface="微软雅黑" panose="020B0503020204020204" pitchFamily="34" charset="-122"/>
              </a:rPr>
              <a:t>项，古义：第二年。今义：今年的下一年。</a:t>
            </a:r>
            <a:r>
              <a:rPr lang="en-US" altLang="zh-CN" sz="2400" b="1">
                <a:solidFill>
                  <a:srgbClr val="C00000"/>
                </a:solidFill>
                <a:latin typeface="微软雅黑" panose="020B0503020204020204" pitchFamily="34" charset="-122"/>
                <a:ea typeface="微软雅黑" panose="020B0503020204020204" pitchFamily="34" charset="-122"/>
              </a:rPr>
              <a:t>D</a:t>
            </a:r>
            <a:r>
              <a:rPr lang="zh-CN" altLang="zh-CN" sz="2400" b="1">
                <a:solidFill>
                  <a:srgbClr val="C00000"/>
                </a:solidFill>
                <a:latin typeface="微软雅黑" panose="020B0503020204020204" pitchFamily="34" charset="-122"/>
                <a:ea typeface="微软雅黑" panose="020B0503020204020204" pitchFamily="34" charset="-122"/>
              </a:rPr>
              <a:t>项，古今义均可指现实黑暗</a:t>
            </a:r>
            <a:r>
              <a:rPr lang="zh-CN" altLang="zh-CN" sz="2400" b="1" smtClean="0">
                <a:solidFill>
                  <a:srgbClr val="C00000"/>
                </a:solidFill>
                <a:latin typeface="微软雅黑" panose="020B0503020204020204" pitchFamily="34" charset="-122"/>
                <a:ea typeface="微软雅黑" panose="020B0503020204020204" pitchFamily="34" charset="-122"/>
              </a:rPr>
              <a:t>。</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6" name="矩形 5"/>
          <p:cNvSpPr/>
          <p:nvPr/>
        </p:nvSpPr>
        <p:spPr>
          <a:xfrm>
            <a:off x="8474264" y="1629718"/>
            <a:ext cx="550151" cy="646331"/>
          </a:xfrm>
          <a:prstGeom prst="rect">
            <a:avLst/>
          </a:prstGeom>
        </p:spPr>
        <p:txBody>
          <a:bodyPr wrap="none">
            <a:spAutoFit/>
          </a:bodyPr>
          <a:lstStyle/>
          <a:p>
            <a:r>
              <a:rPr lang="en-US" altLang="zh-CN" sz="3600" b="1">
                <a:solidFill>
                  <a:srgbClr val="C00000"/>
                </a:solidFill>
                <a:latin typeface="微软雅黑" panose="020B0503020204020204" pitchFamily="34" charset="-122"/>
                <a:ea typeface="微软雅黑" panose="020B0503020204020204" pitchFamily="34" charset="-122"/>
              </a:rPr>
              <a:t>D</a:t>
            </a:r>
            <a:endParaRPr lang="zh-CN" altLang="en-US" sz="36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100" name="文本框 99"/>
          <p:cNvSpPr txBox="1"/>
          <p:nvPr/>
        </p:nvSpPr>
        <p:spPr>
          <a:xfrm>
            <a:off x="489167" y="1892989"/>
            <a:ext cx="10870811" cy="2677656"/>
          </a:xfrm>
          <a:prstGeom prst="rect">
            <a:avLst/>
          </a:prstGeom>
          <a:noFill/>
          <a:ln w="9525">
            <a:noFill/>
          </a:ln>
        </p:spPr>
        <p:txBody>
          <a:bodyPr wrap="square">
            <a:spAutoFit/>
          </a:bodyPr>
          <a:lstStyle/>
          <a:p>
            <a:pPr indent="306070"/>
            <a:r>
              <a:rPr lang="en-US" altLang="zh-CN" sz="2400" b="1">
                <a:latin typeface="微软雅黑" panose="020B0503020204020204" pitchFamily="34" charset="-122"/>
                <a:ea typeface="微软雅黑" panose="020B0503020204020204" pitchFamily="34" charset="-122"/>
              </a:rPr>
              <a:t>3</a:t>
            </a:r>
            <a:r>
              <a:rPr lang="zh-CN" sz="2400" b="1" smtClean="0">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下列对文化常识的解释不正确的一项是</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　　</a:t>
            </a:r>
            <a:r>
              <a:rPr lang="en-US" sz="2400" b="1">
                <a:latin typeface="微软雅黑" panose="020B0503020204020204" pitchFamily="34" charset="-122"/>
                <a:ea typeface="微软雅黑" panose="020B0503020204020204" pitchFamily="34" charset="-122"/>
              </a:rPr>
              <a:t>)</a:t>
            </a:r>
          </a:p>
          <a:p>
            <a:pPr indent="306070"/>
            <a:r>
              <a:rPr lang="en-US" sz="2400" b="1">
                <a:latin typeface="微软雅黑" panose="020B0503020204020204" pitchFamily="34" charset="-122"/>
                <a:ea typeface="微软雅黑" panose="020B0503020204020204" pitchFamily="34" charset="-122"/>
              </a:rPr>
              <a:t>A</a:t>
            </a:r>
            <a:r>
              <a:rPr lang="zh-CN" sz="2400" b="1">
                <a:latin typeface="微软雅黑" panose="020B0503020204020204" pitchFamily="34" charset="-122"/>
                <a:ea typeface="微软雅黑" panose="020B0503020204020204" pitchFamily="34" charset="-122"/>
              </a:rPr>
              <a:t>．上古时代，姓和氏是有区别的。姓是人出生了就有，用来</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别婚姻</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a:t>
            </a:r>
            <a:endParaRPr lang="en-US" sz="2400" b="1">
              <a:latin typeface="微软雅黑" panose="020B0503020204020204" pitchFamily="34" charset="-122"/>
              <a:ea typeface="微软雅黑" panose="020B0503020204020204" pitchFamily="34" charset="-122"/>
            </a:endParaRPr>
          </a:p>
          <a:p>
            <a:pPr indent="306070"/>
            <a:r>
              <a:rPr lang="en-US" sz="2400" b="1">
                <a:latin typeface="微软雅黑" panose="020B0503020204020204" pitchFamily="34" charset="-122"/>
                <a:ea typeface="微软雅黑" panose="020B0503020204020204" pitchFamily="34" charset="-122"/>
              </a:rPr>
              <a:t>B</a:t>
            </a:r>
            <a:r>
              <a:rPr lang="zh-CN" sz="2400" b="1">
                <a:latin typeface="微软雅黑" panose="020B0503020204020204" pitchFamily="34" charset="-122"/>
                <a:ea typeface="微软雅黑" panose="020B0503020204020204" pitchFamily="34" charset="-122"/>
              </a:rPr>
              <a:t>．由于人口繁衍，一个民族分为若干分支，它们的称号就是氏。本文中屈原的</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屈</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是</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姓</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而不是</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氏</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a:t>
            </a:r>
            <a:endParaRPr lang="en-US" sz="2400" b="1">
              <a:latin typeface="微软雅黑" panose="020B0503020204020204" pitchFamily="34" charset="-122"/>
              <a:ea typeface="微软雅黑" panose="020B0503020204020204" pitchFamily="34" charset="-122"/>
            </a:endParaRPr>
          </a:p>
          <a:p>
            <a:pPr indent="306070"/>
            <a:r>
              <a:rPr lang="en-US" sz="2400" b="1">
                <a:latin typeface="微软雅黑" panose="020B0503020204020204" pitchFamily="34" charset="-122"/>
                <a:ea typeface="微软雅黑" panose="020B0503020204020204" pitchFamily="34" charset="-122"/>
              </a:rPr>
              <a:t>C</a:t>
            </a:r>
            <a:r>
              <a:rPr lang="zh-CN" sz="2400" b="1">
                <a:latin typeface="微软雅黑" panose="020B0503020204020204" pitchFamily="34" charset="-122"/>
                <a:ea typeface="微软雅黑" panose="020B0503020204020204" pitchFamily="34" charset="-122"/>
              </a:rPr>
              <a:t>．文中的</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三闾大夫</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是楚国官名，掌管王族事务。</a:t>
            </a:r>
            <a:endParaRPr lang="en-US" sz="2400" b="1">
              <a:latin typeface="微软雅黑" panose="020B0503020204020204" pitchFamily="34" charset="-122"/>
              <a:ea typeface="微软雅黑" panose="020B0503020204020204" pitchFamily="34" charset="-122"/>
            </a:endParaRPr>
          </a:p>
          <a:p>
            <a:pPr indent="306070"/>
            <a:r>
              <a:rPr lang="en-US" sz="2400" b="1">
                <a:latin typeface="微软雅黑" panose="020B0503020204020204" pitchFamily="34" charset="-122"/>
                <a:ea typeface="微软雅黑" panose="020B0503020204020204" pitchFamily="34" charset="-122"/>
              </a:rPr>
              <a:t>D</a:t>
            </a:r>
            <a:r>
              <a:rPr lang="zh-CN" sz="2400" b="1">
                <a:latin typeface="微软雅黑" panose="020B0503020204020204" pitchFamily="34" charset="-122"/>
                <a:ea typeface="微软雅黑" panose="020B0503020204020204" pitchFamily="34" charset="-122"/>
              </a:rPr>
              <a:t>．</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齐与楚从亲</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中</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从</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指</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合纵</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合众弱以攻一强</a:t>
            </a:r>
            <a:r>
              <a:rPr lang="en-US" sz="2400" b="1">
                <a:latin typeface="微软雅黑" panose="020B0503020204020204" pitchFamily="34" charset="-122"/>
                <a:ea typeface="微软雅黑" panose="020B0503020204020204" pitchFamily="34" charset="-122"/>
              </a:rPr>
              <a:t>”</a:t>
            </a:r>
            <a:r>
              <a:rPr lang="zh-CN" sz="2400" b="1">
                <a:latin typeface="微软雅黑" panose="020B0503020204020204" pitchFamily="34" charset="-122"/>
                <a:ea typeface="微软雅黑" panose="020B0503020204020204" pitchFamily="34" charset="-122"/>
              </a:rPr>
              <a:t>，用于阻止强国对弱国的兼并，即诸侯联合抗秦的同盟</a:t>
            </a:r>
            <a:r>
              <a:rPr lang="zh-CN" sz="2400" b="1" smtClean="0">
                <a:latin typeface="微软雅黑" panose="020B0503020204020204" pitchFamily="34" charset="-122"/>
                <a:ea typeface="微软雅黑" panose="020B0503020204020204" pitchFamily="34" charset="-122"/>
              </a:rPr>
              <a:t>。</a:t>
            </a:r>
            <a:endParaRPr lang="en-US" sz="2400" b="1">
              <a:latin typeface="微软雅黑" panose="020B0503020204020204" pitchFamily="34" charset="-122"/>
              <a:ea typeface="微软雅黑" panose="020B0503020204020204" pitchFamily="34" charset="-122"/>
            </a:endParaRPr>
          </a:p>
        </p:txBody>
      </p:sp>
      <p:sp>
        <p:nvSpPr>
          <p:cNvPr id="5" name="矩形 4"/>
          <p:cNvSpPr/>
          <p:nvPr/>
        </p:nvSpPr>
        <p:spPr>
          <a:xfrm>
            <a:off x="2442141" y="5460313"/>
            <a:ext cx="5043047" cy="461665"/>
          </a:xfrm>
          <a:prstGeom prst="rect">
            <a:avLst/>
          </a:prstGeom>
        </p:spPr>
        <p:txBody>
          <a:bodyPr wrap="none">
            <a:spAutoFit/>
          </a:bodyPr>
          <a:lstStyle/>
          <a:p>
            <a:pPr indent="306070"/>
            <a:r>
              <a:rPr lang="zh-CN" altLang="zh-CN" sz="2400" b="1">
                <a:solidFill>
                  <a:srgbClr val="C00000"/>
                </a:solidFill>
                <a:latin typeface="微软雅黑" panose="020B0503020204020204" pitchFamily="34" charset="-122"/>
                <a:ea typeface="微软雅黑" panose="020B0503020204020204" pitchFamily="34" charset="-122"/>
              </a:rPr>
              <a:t>　</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屈原的</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屈</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应该是</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氏</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a:t>
            </a:r>
            <a:r>
              <a:rPr lang="en-US" altLang="zh-CN" sz="2400" b="1">
                <a:solidFill>
                  <a:srgbClr val="C00000"/>
                </a:solidFill>
                <a:latin typeface="微软雅黑" panose="020B0503020204020204" pitchFamily="34" charset="-122"/>
                <a:ea typeface="微软雅黑" panose="020B0503020204020204" pitchFamily="34" charset="-122"/>
              </a:rPr>
              <a:t>]</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6" name="矩形 5"/>
          <p:cNvSpPr/>
          <p:nvPr/>
        </p:nvSpPr>
        <p:spPr>
          <a:xfrm>
            <a:off x="6724189" y="1766352"/>
            <a:ext cx="500458" cy="646331"/>
          </a:xfrm>
          <a:prstGeom prst="rect">
            <a:avLst/>
          </a:prstGeom>
        </p:spPr>
        <p:txBody>
          <a:bodyPr wrap="none">
            <a:spAutoFit/>
          </a:bodyPr>
          <a:lstStyle/>
          <a:p>
            <a:r>
              <a:rPr lang="en-US" altLang="zh-CN" sz="3600" b="1">
                <a:solidFill>
                  <a:srgbClr val="C00000"/>
                </a:solidFill>
                <a:latin typeface="微软雅黑" panose="020B0503020204020204" pitchFamily="34" charset="-122"/>
              </a:rPr>
              <a:t>B</a:t>
            </a:r>
            <a:endParaRPr lang="zh-CN" altLang="en-US" sz="3600"/>
          </a:p>
        </p:txBody>
      </p:sp>
      <p:pic>
        <p:nvPicPr>
          <p:cNvPr id="101" name="New picture"/>
          <p:cNvPicPr/>
          <p:nvPr/>
        </p:nvPicPr>
        <p:blipFill>
          <a:blip r:embed="rId3"/>
          <a:stretch>
            <a:fillRect/>
          </a:stretch>
        </p:blipFill>
        <p:spPr>
          <a:xfrm>
            <a:off x="10414000" y="110490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userDrawn="1">
            <p:custDataLst>
              <p:tags r:id="rId2"/>
            </p:custDataLst>
          </p:nvPr>
        </p:nvSpPr>
        <p:spPr>
          <a:xfrm>
            <a:off x="0" y="914400"/>
            <a:ext cx="12192000" cy="50292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3"/>
            </p:custDataLst>
          </p:nvPr>
        </p:nvSpPr>
        <p:spPr>
          <a:xfrm>
            <a:off x="1219166" y="1828800"/>
            <a:ext cx="4663478" cy="7620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240">
                <a:solidFill>
                  <a:schemeClr val="lt1"/>
                </a:solidFill>
                <a:latin typeface="微软雅黑" panose="020B0503020204020204" pitchFamily="34" charset="-122"/>
                <a:ea typeface="微软雅黑" panose="020B0503020204020204" pitchFamily="34" charset="-122"/>
              </a:rPr>
              <a:t>人物介绍</a:t>
            </a:r>
          </a:p>
        </p:txBody>
      </p:sp>
      <p:sp>
        <p:nvSpPr>
          <p:cNvPr id="11" name="Title 6"/>
          <p:cNvSpPr txBox="1"/>
          <p:nvPr>
            <p:custDataLst>
              <p:tags r:id="rId4"/>
            </p:custDataLst>
          </p:nvPr>
        </p:nvSpPr>
        <p:spPr>
          <a:xfrm>
            <a:off x="369570" y="2701925"/>
            <a:ext cx="6051550" cy="21336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000" b="1"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屈原(约前340~前278)汉族，战国时期楚国丹阳人，芈姓屈氏，名平，字原，又自云名正则，字灵均，战国时楚人，中国文学史上最早的伟大诗人。楚武王熊通之子屈瑕的后代。主张联齐抗秦，提倡“美政”。屈原是中国最伟大的浪漫主义诗人之一，也是中国已知最早的著名诗人和伟大的政治家。他创立了“楚辞”这种.文体，也开创了“香草美人”的传统。</a:t>
            </a:r>
          </a:p>
        </p:txBody>
      </p:sp>
      <p:pic>
        <p:nvPicPr>
          <p:cNvPr id="5" name="图片 4"/>
          <p:cNvPicPr>
            <a:picLocks noChangeAspect="1"/>
          </p:cNvPicPr>
          <p:nvPr>
            <p:custDataLst>
              <p:tags r:id="rId5"/>
            </p:custDataLst>
          </p:nvPr>
        </p:nvPicPr>
        <p:blipFill>
          <a:blip r:embed="rId7"/>
          <a:srcRect t="1489" b="1489"/>
          <a:stretch>
            <a:fillRect/>
          </a:stretch>
        </p:blipFill>
        <p:spPr>
          <a:xfrm>
            <a:off x="6659254" y="1828787"/>
            <a:ext cx="4632985" cy="3200425"/>
          </a:xfrm>
          <a:custGeom>
            <a:avLst/>
            <a:gdLst/>
            <a:ahLst/>
            <a:cxnLst>
              <a:cxn ang="3">
                <a:pos x="hc" y="t"/>
              </a:cxn>
              <a:cxn ang="cd2">
                <a:pos x="l" y="vc"/>
              </a:cxn>
              <a:cxn ang="cd4">
                <a:pos x="hc" y="b"/>
              </a:cxn>
              <a:cxn ang="0">
                <a:pos x="r" y="vc"/>
              </a:cxn>
            </a:cxnLst>
            <a:rect l="l" t="t" r="r" b="b"/>
            <a:pathLst>
              <a:path w="6720" h="5040">
                <a:moveTo>
                  <a:pt x="0" y="0"/>
                </a:moveTo>
                <a:lnTo>
                  <a:pt x="6720" y="0"/>
                </a:lnTo>
                <a:lnTo>
                  <a:pt x="6720" y="5040"/>
                </a:lnTo>
                <a:lnTo>
                  <a:pt x="0" y="504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作者介绍</a:t>
            </a:r>
          </a:p>
        </p:txBody>
      </p:sp>
      <p:sp>
        <p:nvSpPr>
          <p:cNvPr id="100" name="文本框 99"/>
          <p:cNvSpPr txBox="1"/>
          <p:nvPr/>
        </p:nvSpPr>
        <p:spPr>
          <a:xfrm>
            <a:off x="308986" y="1763515"/>
            <a:ext cx="11697730" cy="4293483"/>
          </a:xfrm>
          <a:prstGeom prst="rect">
            <a:avLst/>
          </a:prstGeom>
          <a:noFill/>
          <a:ln w="28575">
            <a:solidFill>
              <a:schemeClr val="tx1"/>
            </a:solidFill>
          </a:ln>
        </p:spPr>
        <p:txBody>
          <a:bodyPr wrap="square">
            <a:spAutoFit/>
          </a:bodyPr>
          <a:lstStyle/>
          <a:p>
            <a:pPr>
              <a:lnSpc>
                <a:spcPct val="150000"/>
              </a:lnSpc>
            </a:pPr>
            <a:r>
              <a:rPr lang="en-US" altLang="zh-CN" sz="2600" b="1" smtClean="0">
                <a:latin typeface="微软雅黑" panose="020B0503020204020204" pitchFamily="34" charset="-122"/>
                <a:ea typeface="微软雅黑" panose="020B0503020204020204" pitchFamily="34" charset="-122"/>
              </a:rPr>
              <a:t>       </a:t>
            </a:r>
            <a:r>
              <a:rPr lang="zh-CN" sz="2600" b="1" smtClean="0">
                <a:latin typeface="微软雅黑" panose="020B0503020204020204" pitchFamily="34" charset="-122"/>
                <a:ea typeface="微软雅黑" panose="020B0503020204020204" pitchFamily="34" charset="-122"/>
              </a:rPr>
              <a:t>司马迁</a:t>
            </a:r>
            <a:r>
              <a:rPr lang="zh-CN" sz="2600" b="1">
                <a:latin typeface="微软雅黑" panose="020B0503020204020204" pitchFamily="34" charset="-122"/>
                <a:ea typeface="微软雅黑" panose="020B0503020204020204" pitchFamily="34" charset="-122"/>
              </a:rPr>
              <a:t>（约前</a:t>
            </a:r>
            <a:r>
              <a:rPr lang="en-US" sz="2600" b="1">
                <a:latin typeface="微软雅黑" panose="020B0503020204020204" pitchFamily="34" charset="-122"/>
                <a:ea typeface="微软雅黑" panose="020B0503020204020204" pitchFamily="34" charset="-122"/>
              </a:rPr>
              <a:t>145</a:t>
            </a:r>
            <a:r>
              <a:rPr lang="zh-CN" sz="2600" b="1">
                <a:latin typeface="微软雅黑" panose="020B0503020204020204" pitchFamily="34" charset="-122"/>
                <a:ea typeface="微软雅黑" panose="020B0503020204020204" pitchFamily="34" charset="-122"/>
              </a:rPr>
              <a:t>或前</a:t>
            </a:r>
            <a:r>
              <a:rPr lang="en-US" sz="2600" b="1">
                <a:latin typeface="微软雅黑" panose="020B0503020204020204" pitchFamily="34" charset="-122"/>
                <a:ea typeface="微软雅黑" panose="020B0503020204020204" pitchFamily="34" charset="-122"/>
              </a:rPr>
              <a:t>135-?</a:t>
            </a:r>
            <a:r>
              <a:rPr lang="zh-CN" sz="2600" b="1">
                <a:latin typeface="微软雅黑" panose="020B0503020204020204" pitchFamily="34" charset="-122"/>
                <a:ea typeface="微软雅黑" panose="020B0503020204020204" pitchFamily="34" charset="-122"/>
              </a:rPr>
              <a:t>）</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西汉史学家、文学家。字子长</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夏阳（今陕西韩城南）人。其父司马谈是汉朝太史令</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是一位博学多才的学者</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对司马迁后来所从事的事业有十分明显的影响。元封三年（前</a:t>
            </a:r>
            <a:r>
              <a:rPr lang="en-US" sz="2600" b="1">
                <a:latin typeface="微软雅黑" panose="020B0503020204020204" pitchFamily="34" charset="-122"/>
                <a:ea typeface="微软雅黑" panose="020B0503020204020204" pitchFamily="34" charset="-122"/>
              </a:rPr>
              <a:t>108</a:t>
            </a:r>
            <a:r>
              <a:rPr lang="zh-CN" sz="2600" b="1">
                <a:latin typeface="微软雅黑" panose="020B0503020204020204" pitchFamily="34" charset="-122"/>
                <a:ea typeface="微软雅黑" panose="020B0503020204020204" pitchFamily="34" charset="-122"/>
              </a:rPr>
              <a:t>）</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司马迁继任太史令</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开始在</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金匮石室</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（国家藏书处）阅读整理历史资料</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为写作《史记》打下了坚实的基础。公元前</a:t>
            </a:r>
            <a:r>
              <a:rPr lang="en-US" sz="2600" b="1">
                <a:latin typeface="微软雅黑" panose="020B0503020204020204" pitchFamily="34" charset="-122"/>
                <a:ea typeface="微软雅黑" panose="020B0503020204020204" pitchFamily="34" charset="-122"/>
              </a:rPr>
              <a:t>99</a:t>
            </a:r>
            <a:r>
              <a:rPr lang="zh-CN" sz="2600" b="1">
                <a:latin typeface="微软雅黑" panose="020B0503020204020204" pitchFamily="34" charset="-122"/>
                <a:ea typeface="微软雅黑" panose="020B0503020204020204" pitchFamily="34" charset="-122"/>
              </a:rPr>
              <a:t>年</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李陵率军出击匈奴</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遭大军伏击</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寡不敌众</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兵败投降</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司马迁因替李陵辩护</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触怒汉武帝</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下狱受腐刑。后遇赦出狱</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为中书令</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发愤著书</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完成《史记》。</a:t>
            </a:r>
            <a:endParaRPr lang="zh-CN" altLang="en-US" sz="26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作者介绍</a:t>
            </a:r>
          </a:p>
        </p:txBody>
      </p:sp>
      <p:sp>
        <p:nvSpPr>
          <p:cNvPr id="2" name="文本框 1"/>
          <p:cNvSpPr txBox="1"/>
          <p:nvPr/>
        </p:nvSpPr>
        <p:spPr>
          <a:xfrm>
            <a:off x="308986" y="1802302"/>
            <a:ext cx="11508258" cy="4293483"/>
          </a:xfrm>
          <a:prstGeom prst="rect">
            <a:avLst/>
          </a:prstGeom>
          <a:noFill/>
          <a:ln w="28575">
            <a:solidFill>
              <a:schemeClr val="tx1"/>
            </a:solidFill>
          </a:ln>
        </p:spPr>
        <p:txBody>
          <a:bodyPr wrap="square">
            <a:spAutoFit/>
          </a:bodyPr>
          <a:lstStyle/>
          <a:p>
            <a:pPr>
              <a:lnSpc>
                <a:spcPct val="150000"/>
              </a:lnSpc>
            </a:pPr>
            <a:r>
              <a:rPr lang="en-US" altLang="zh-CN" sz="2600" b="1" smtClean="0">
                <a:latin typeface="微软雅黑" panose="020B0503020204020204" pitchFamily="34" charset="-122"/>
                <a:ea typeface="微软雅黑" panose="020B0503020204020204" pitchFamily="34" charset="-122"/>
              </a:rPr>
              <a:t>      </a:t>
            </a:r>
            <a:r>
              <a:rPr lang="zh-CN" sz="2600" b="1" smtClean="0">
                <a:latin typeface="微软雅黑" panose="020B0503020204020204" pitchFamily="34" charset="-122"/>
                <a:ea typeface="微软雅黑" panose="020B0503020204020204" pitchFamily="34" charset="-122"/>
              </a:rPr>
              <a:t>司马迁</a:t>
            </a:r>
            <a:r>
              <a:rPr lang="zh-CN" sz="2600" b="1">
                <a:latin typeface="微软雅黑" panose="020B0503020204020204" pitchFamily="34" charset="-122"/>
                <a:ea typeface="微软雅黑" panose="020B0503020204020204" pitchFamily="34" charset="-122"/>
              </a:rPr>
              <a:t>早年受学于孔安国、董仲舒，漫游各地，了解</a:t>
            </a:r>
            <a:r>
              <a:rPr lang="zh-CN" sz="2600" b="1" smtClean="0">
                <a:latin typeface="微软雅黑" panose="020B0503020204020204" pitchFamily="34" charset="-122"/>
                <a:ea typeface="微软雅黑" panose="020B0503020204020204" pitchFamily="34" charset="-122"/>
              </a:rPr>
              <a:t>风俗</a:t>
            </a:r>
            <a:endParaRPr lang="en-US" altLang="zh-CN" sz="2600" b="1" smtClean="0">
              <a:latin typeface="微软雅黑" panose="020B0503020204020204" pitchFamily="34" charset="-122"/>
              <a:ea typeface="微软雅黑" panose="020B0503020204020204" pitchFamily="34" charset="-122"/>
            </a:endParaRPr>
          </a:p>
          <a:p>
            <a:pPr>
              <a:lnSpc>
                <a:spcPct val="150000"/>
              </a:lnSpc>
            </a:pPr>
            <a:r>
              <a:rPr lang="zh-CN" sz="2600" b="1" smtClean="0">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采集传闻。初任郎中，奉使西南。元封三年（前</a:t>
            </a:r>
            <a:r>
              <a:rPr lang="en-US" sz="2600" b="1">
                <a:latin typeface="微软雅黑" panose="020B0503020204020204" pitchFamily="34" charset="-122"/>
                <a:ea typeface="微软雅黑" panose="020B0503020204020204" pitchFamily="34" charset="-122"/>
              </a:rPr>
              <a:t>108</a:t>
            </a:r>
            <a:r>
              <a:rPr lang="zh-CN" sz="2600" b="1">
                <a:latin typeface="微软雅黑" panose="020B0503020204020204" pitchFamily="34" charset="-122"/>
                <a:ea typeface="微软雅黑" panose="020B0503020204020204" pitchFamily="34" charset="-122"/>
              </a:rPr>
              <a:t>）任</a:t>
            </a:r>
            <a:r>
              <a:rPr lang="zh-CN" sz="2600" b="1" smtClean="0">
                <a:latin typeface="微软雅黑" panose="020B0503020204020204" pitchFamily="34" charset="-122"/>
                <a:ea typeface="微软雅黑" panose="020B0503020204020204" pitchFamily="34" charset="-122"/>
              </a:rPr>
              <a:t>太</a:t>
            </a:r>
            <a:endParaRPr lang="en-US" altLang="zh-CN" sz="2600" b="1" smtClean="0">
              <a:latin typeface="微软雅黑" panose="020B0503020204020204" pitchFamily="34" charset="-122"/>
              <a:ea typeface="微软雅黑" panose="020B0503020204020204" pitchFamily="34" charset="-122"/>
            </a:endParaRPr>
          </a:p>
          <a:p>
            <a:pPr>
              <a:lnSpc>
                <a:spcPct val="150000"/>
              </a:lnSpc>
            </a:pPr>
            <a:r>
              <a:rPr lang="zh-CN" sz="2600" b="1" smtClean="0">
                <a:latin typeface="微软雅黑" panose="020B0503020204020204" pitchFamily="34" charset="-122"/>
                <a:ea typeface="微软雅黑" panose="020B0503020204020204" pitchFamily="34" charset="-122"/>
              </a:rPr>
              <a:t>史</a:t>
            </a:r>
            <a:r>
              <a:rPr lang="zh-CN" sz="2600" b="1">
                <a:latin typeface="微软雅黑" panose="020B0503020204020204" pitchFamily="34" charset="-122"/>
                <a:ea typeface="微软雅黑" panose="020B0503020204020204" pitchFamily="34" charset="-122"/>
              </a:rPr>
              <a:t>令，继承父业，著述历史。他以其</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究天人之际，通古今</a:t>
            </a:r>
            <a:r>
              <a:rPr lang="zh-CN" sz="2600" b="1" smtClean="0">
                <a:latin typeface="微软雅黑" panose="020B0503020204020204" pitchFamily="34" charset="-122"/>
                <a:ea typeface="微软雅黑" panose="020B0503020204020204" pitchFamily="34" charset="-122"/>
              </a:rPr>
              <a:t>之</a:t>
            </a:r>
            <a:endParaRPr lang="en-US" altLang="zh-CN" sz="2600" b="1" smtClean="0">
              <a:latin typeface="微软雅黑" panose="020B0503020204020204" pitchFamily="34" charset="-122"/>
              <a:ea typeface="微软雅黑" panose="020B0503020204020204" pitchFamily="34" charset="-122"/>
            </a:endParaRPr>
          </a:p>
          <a:p>
            <a:pPr>
              <a:lnSpc>
                <a:spcPct val="150000"/>
              </a:lnSpc>
            </a:pPr>
            <a:r>
              <a:rPr lang="zh-CN" sz="2600" b="1" smtClean="0">
                <a:latin typeface="微软雅黑" panose="020B0503020204020204" pitchFamily="34" charset="-122"/>
                <a:ea typeface="微软雅黑" panose="020B0503020204020204" pitchFamily="34" charset="-122"/>
              </a:rPr>
              <a:t>变</a:t>
            </a:r>
            <a:r>
              <a:rPr lang="zh-CN" sz="2600" b="1">
                <a:latin typeface="微软雅黑" panose="020B0503020204020204" pitchFamily="34" charset="-122"/>
                <a:ea typeface="微软雅黑" panose="020B0503020204020204" pitchFamily="34" charset="-122"/>
              </a:rPr>
              <a:t>，成一家之言</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的史识创作了中国第一部纪传体通史《史记》（原名《太史公书》）。被公认为是中国史书的典范，该书记载了从上古传说中的黄帝时期，到汉武帝太初四年，长达</a:t>
            </a:r>
            <a:r>
              <a:rPr lang="en-US" sz="2600" b="1">
                <a:latin typeface="微软雅黑" panose="020B0503020204020204" pitchFamily="34" charset="-122"/>
                <a:ea typeface="微软雅黑" panose="020B0503020204020204" pitchFamily="34" charset="-122"/>
              </a:rPr>
              <a:t>3000</a:t>
            </a:r>
            <a:r>
              <a:rPr lang="zh-CN" sz="2600" b="1">
                <a:latin typeface="微软雅黑" panose="020B0503020204020204" pitchFamily="34" charset="-122"/>
                <a:ea typeface="微软雅黑" panose="020B0503020204020204" pitchFamily="34" charset="-122"/>
              </a:rPr>
              <a:t>多年的历史，是</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二十四史</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之首，被鲁迅誉为</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史家之绝唱，无韵之离骚</a:t>
            </a:r>
            <a:r>
              <a:rPr lang="en-US" sz="2600" b="1">
                <a:latin typeface="微软雅黑" panose="020B0503020204020204" pitchFamily="34" charset="-122"/>
                <a:ea typeface="微软雅黑" panose="020B0503020204020204" pitchFamily="34" charset="-122"/>
              </a:rPr>
              <a:t>”</a:t>
            </a:r>
            <a:r>
              <a:rPr lang="zh-CN" sz="2600" b="1">
                <a:latin typeface="微软雅黑" panose="020B0503020204020204" pitchFamily="34" charset="-122"/>
                <a:ea typeface="微软雅黑" panose="020B0503020204020204" pitchFamily="34" charset="-122"/>
              </a:rPr>
              <a:t>。</a:t>
            </a:r>
            <a:endParaRPr lang="zh-CN" altLang="en-US" sz="26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9718139" y="632835"/>
            <a:ext cx="2199118" cy="275512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TEMPLATE_ASSEMBLE_GROUPID" val="5fd0a24c1fa9d42129dcc8da"/>
  <p:tag name="KSO_WM_TEMPLATE_ASSEMBLE_XID" val="5fd0a24c1fa9d42129dcc8da"/>
  <p:tag name="KSO_WM_TEMPLATE_CATEGORY" val="diagram"/>
  <p:tag name="KSO_WM_TEMPLATE_INDEX" val="2020782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82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954"/>
</p:tagLst>
</file>

<file path=ppt/tags/tag11.xml><?xml version="1.0" encoding="utf-8"?>
<p:tagLst xmlns:a="http://schemas.openxmlformats.org/drawingml/2006/main" xmlns:r="http://schemas.openxmlformats.org/officeDocument/2006/relationships" xmlns:p="http://schemas.openxmlformats.org/presentationml/2006/main">
  <p:tag name="KSO_WM_ASSEMBLE_CHIP_INDEX" val="0c7137efdb1b40eda56d63e9bba35b15"/>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a24c1fa9d42129dcc8da"/>
  <p:tag name="KSO_WM_TEMPLATE_ASSEMBLE_XID" val="5fd0a24c1fa9d42129dcc8da"/>
  <p:tag name="KSO_WM_TEMPLATE_CATEGORY" val="diagram"/>
  <p:tag name="KSO_WM_TEMPLATE_INDEX" val="20207821"/>
  <p:tag name="KSO_WM_UNIT_BLOCK" val="0"/>
  <p:tag name="KSO_WM_UNIT_COMPATIBLE" val="0"/>
  <p:tag name="KSO_WM_UNIT_DEC_AREA_ID" val="4db7d663721d45da808d3659a1f266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821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1"/>
</p:tagLst>
</file>

<file path=ppt/tags/tag12.xml><?xml version="1.0" encoding="utf-8"?>
<p:tagLst xmlns:a="http://schemas.openxmlformats.org/drawingml/2006/main" xmlns:r="http://schemas.openxmlformats.org/officeDocument/2006/relationships" xmlns:p="http://schemas.openxmlformats.org/presentationml/2006/main">
  <p:tag name="KSO_WM_ASSEMBLE_CHIP_INDEX" val="6e61e8763ea34e04a7e9303bd468c1f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a24c1fa9d42129dcc8da"/>
  <p:tag name="KSO_WM_TEMPLATE_ASSEMBLE_XID" val="5fd0a24c1fa9d42129dcc8da"/>
  <p:tag name="KSO_WM_TEMPLATE_CATEGORY" val="diagram"/>
  <p:tag name="KSO_WM_TEMPLATE_INDEX" val="20207821"/>
  <p:tag name="KSO_WM_UNIT_BLOCK" val="0"/>
  <p:tag name="KSO_WM_UNIT_COMPATIBLE" val="0"/>
  <p:tag name="KSO_WM_UNIT_DEC_AREA_ID" val="9349a43648b14fa98246f705baafde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82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SUPPORT_BIG_FONT" val="1"/>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14"/>
</p:tagLst>
</file>

<file path=ppt/tags/tag13.xml><?xml version="1.0" encoding="utf-8"?>
<p:tagLst xmlns:a="http://schemas.openxmlformats.org/drawingml/2006/main" xmlns:r="http://schemas.openxmlformats.org/officeDocument/2006/relationships" xmlns:p="http://schemas.openxmlformats.org/presentationml/2006/main">
  <p:tag name="KSO_WM_ASSEMBLE_CHIP_INDEX" val="f5870510ab664a478f4d8fc07628993c"/>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d0a24c1fa9d42129dcc8da"/>
  <p:tag name="KSO_WM_TEMPLATE_ASSEMBLE_XID" val="5fd0a24c1fa9d42129dcc8da"/>
  <p:tag name="KSO_WM_TEMPLATE_CATEGORY" val="diagram"/>
  <p:tag name="KSO_WM_TEMPLATE_INDEX" val="20207821"/>
  <p:tag name="KSO_WM_UNIT_COMPATIBLE" val="0"/>
  <p:tag name="KSO_WM_UNIT_DEC_AREA_ID" val="98f381f3767a43818e687b681e32d5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821_1*d*1"/>
  <p:tag name="KSO_WM_UNIT_INDEX" val="1"/>
  <p:tag name="KSO_WM_UNIT_LAYERLEVEL" val="1"/>
  <p:tag name="KSO_WM_UNIT_PICTURE_CLIP_FLAG" val="0"/>
  <p:tag name="KSO_WM_UNIT_PLACING_PICTURE" val="f5870510ab664a478f4d8fc07628993c"/>
  <p:tag name="KSO_WM_UNIT_SM_LIMIT_TYPE" val="2"/>
  <p:tag name="KSO_WM_UNIT_SUPPORT_UNIT_TYPE" val="[&quot;d&quot;,&quot;α&quot;,&quot;β&quot;]"/>
  <p:tag name="KSO_WM_UNIT_TYPE" val="d"/>
  <p:tag name="KSO_WM_UNIT_VALUE" val="888*1184"/>
</p:tagLst>
</file>

<file path=ppt/tags/tag14.xml><?xml version="1.0" encoding="utf-8"?>
<p:tagLst xmlns:a="http://schemas.openxmlformats.org/drawingml/2006/main" xmlns:r="http://schemas.openxmlformats.org/officeDocument/2006/relationships" xmlns:p="http://schemas.openxmlformats.org/presentationml/2006/main">
  <p:tag name="KSO_WM_ASSEMBLE_CHIP_INDEX" val="fb54ee606d5945ce979b5b0dab62acf8"/>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bottomTop"/>
  <p:tag name="KSO_WM_TAG_VERSION" val="1.0"/>
  <p:tag name="KSO_WM_TEMPLATE_CATEGORY" val="chip"/>
  <p:tag name="KSO_WM_TEMPLATE_INDEX" val="20211536"/>
  <p:tag name="KSO_WM_UNIT_COMPATIBLE" val="0"/>
  <p:tag name="KSO_WM_UNIT_DEC_AREA_ID" val="f2f1ca561b8a4af090ab6d30b8b0f5bf"/>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UNIT_TABLE_BEAUTIFY" val="smartTable{7405c3d2-6d84-4aba-94f0-de218b88eeaa}"/>
  <p:tag name="KSO_WM_UNIT_TYPE" val="β"/>
  <p:tag name="TABLE_COLORIDX" val="l"/>
  <p:tag name="TABLE_SKINIDX" val="0"/>
</p:tagLst>
</file>

<file path=ppt/tags/tag16.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7.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8.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9.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f51f0f164d904849b920a03addaa3857&quot;,&quot;fill_align&quot;:&quot;lm&quot;,&quot;chip_types&quot;:[&quot;header&quot;]},{&quot;text_align&quot;:&quot;lm&quot;,&quot;text_direction&quot;:&quot;horizontal&quot;,&quot;support_big_font&quot;:false,&quot;fill_id&quot;:&quot;9d05ea9cb03d4989b245eeeae724e476&quot;,&quot;fill_align&quot;:&quot;cm&quot;,&quot;chip_types&quot;:[&quot;pictext&quot;,&quot;text&quot;,&quot;picture&quot;,&quot;chart&quot;,&quot;table&quot;,&quot;video&quot;]},{&quot;text_align&quot;:&quot;lm&quot;,&quot;text_direction&quot;:&quot;horizontal&quot;,&quot;support_big_font&quot;:false,&quot;fill_id&quot;:&quot;08e73564c05249df950098ca98d5f7fe&quot;,&quot;fill_align&quot;:&quot;cm&quot;,&quot;chip_types&quot;:[&quot;pictext&quot;,&quot;text&quot;,&quot;picture&quot;,&quot;chart&quot;,&quot;table&quot;]}]]"/>
  <p:tag name="KSO_WM_CHIP_GROUPID" val="5f7009630ff15d9a40eb5fda"/>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9630ff15d9a40eb5fdb"/>
  <p:tag name="KSO_WM_SLIDE_BACKGROUND" val="[&quot;navigation&quot;]"/>
  <p:tag name="KSO_WM_SLIDE_BACKGROUND_TYPE" val="navigation"/>
  <p:tag name="KSO_WM_SLIDE_BK_DARK_LIGHT" val="2"/>
  <p:tag name="KSO_WM_SLIDE_CAN_ADD_NAVIGATION" val="1"/>
  <p:tag name="KSO_WM_SLIDE_ID" val="diagram20211729_1"/>
  <p:tag name="KSO_WM_SLIDE_INDEX" val="1"/>
  <p:tag name="KSO_WM_SLIDE_ITEM_CNT" val="0"/>
  <p:tag name="KSO_WM_SLIDE_LAYOUT" val="a_d"/>
  <p:tag name="KSO_WM_SLIDE_LAYOUT_CNT" val="1_2"/>
  <p:tag name="KSO_WM_SLIDE_LAYOUT_INFO" val="{&quot;id&quot;:&quot;2020-12-09T20:53:28&quot;,&quot;maxSize&quot;:{&quot;size1&quot;:12.1},&quot;minSize&quot;:{&quot;size1&quot;:12.1},&quot;normalSize&quot;:{&quot;size1&quot;:12.1},&quot;subLayout&quot;:[{&quot;backgroundInfo&quot;:[{&quot;bottom&quot;:-0.3698497,&quot;bottomAbs&quot;:false,&quot;left&quot;:0,&quot;leftAbs&quot;:false,&quot;right&quot;:0,&quot;rightAbs&quot;:false,&quot;top&quot;:0,&quot;topAbs&quot;:false,&quot;type&quot;:&quot;navigation&quot;}],&quot;id&quot;:&quot;2020-12-09T20:53:28&quot;,&quot;margin&quot;:{&quot;bottom&quot;:0.026000002399086952,&quot;left&quot;:1.2699999809265137,&quot;right&quot;:1.2699999809265137,&quot;top&quot;:0.57999998331069946},&quot;type&quot;:0},{&quot;direction&quot;:1,&quot;id&quot;:&quot;2020-12-09T20:53:28&quot;,&quot;maxSize&quot;:{&quot;size1&quot;:58.799663860095698},&quot;minSize&quot;:{&quot;size1&quot;:31.299663860095706},&quot;normalSize&quot;:{&quot;size1&quot;:38.224663860095703},&quot;subLayout&quot;:[{&quot;id&quot;:&quot;2020-12-09T20:53:28&quot;,&quot;margin&quot;:{&quot;bottom&quot;:2.9630000591278076,&quot;left&quot;:3.3870000839233398,&quot;right&quot;:0.026000002399086952,&quot;top&quot;:3.627000093460083},&quot;type&quot;:0},{&quot;id&quot;:&quot;2020-12-09T20:53:28&quot;,&quot;margin&quot;:{&quot;bottom&quot;:2.9630000591278076,&quot;left&quot;:3.3599998950958252,&quot;right&quot;:3.3859999179840088,&quot;top&quot;:3.627000093460083},&quot;type&quot;:0}],&quot;type&quot;:0}],&quot;type&quot;:0}"/>
  <p:tag name="KSO_WM_SLIDE_POSITION" val="0*0"/>
  <p:tag name="KSO_WM_SLIDE_RATIO" val="1.777778"/>
  <p:tag name="KSO_WM_SLIDE_SIZE" val="960*480"/>
  <p:tag name="KSO_WM_SLIDE_SUBTYPE" val="picTxt"/>
  <p:tag name="KSO_WM_SLIDE_SUPPORT_FEATURE_TYPE" val="0"/>
  <p:tag name="KSO_WM_SLIDE_TYPE" val="text"/>
  <p:tag name="KSO_WM_TAG_VERSION" val="1.0"/>
  <p:tag name="KSO_WM_TEMPLATE_ASSEMBLE_GROUPID" val="5fd0c8c81fa9d42129dd74e2"/>
  <p:tag name="KSO_WM_TEMPLATE_ASSEMBLE_XID" val="5fd0c8c81fa9d42129dd74e2"/>
  <p:tag name="KSO_WM_TEMPLATE_CATEGORY" val="diagram"/>
  <p:tag name="KSO_WM_TEMPLATE_COLOR_TYPE" val="1"/>
  <p:tag name="KSO_WM_TEMPLATE_INDEX" val="20211729"/>
  <p:tag name="KSO_WM_TEMPLATE_MASTER_TYPE" val="0"/>
  <p:tag name="KSO_WM_TEMPLATE_SUBCATEGORY" val="21"/>
</p:tagLst>
</file>

<file path=ppt/tags/tag20.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21.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22.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23.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24.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25.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26.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27.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28.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13764482d0b94c3797cd92679777cb6d&quot;,&quot;fill_align&quot;:&quot;lb&quot;,&quot;chip_types&quot;:[&quot;header&quot;]},{&quot;text_align&quot;:&quot;lm&quot;,&quot;text_direction&quot;:&quot;horizontal&quot;,&quot;support_big_font&quot;:false,&quot;fill_id&quot;:&quot;0c7aeec11ac7457eb4d583c52a0ae3d5&quot;,&quot;fill_align&quot;:&quot;lm&quot;,&quot;chip_types&quot;:[&quot;diagram&quot;,&quot;pictext&quot;,&quot;picture&quot;,&quot;chart&quot;,&quot;table&quot;,&quot;video&quot;]},{&quot;text_align&quot;:&quot;lm&quot;,&quot;text_direction&quot;:&quot;horizontal&quot;,&quot;support_big_font&quot;:true,&quot;fill_id&quot;:&quot;95d2289085634f659fb9ea746d7af990&quot;,&quot;fill_align&quot;:&quot;lm&quot;,&quot;chip_types&quot;:[&quot;text&quot;]}]]"/>
  <p:tag name="KSO_WM_CHIP_GROUPID" val="5e71eac547edf80c4a5df19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71eac547edf80c4a5df192"/>
  <p:tag name="KSO_WM_SLIDE_BACKGROUND" val="[&quot;general&quot;]"/>
  <p:tag name="KSO_WM_SLIDE_BACKGROUND_TYPE" val="general"/>
  <p:tag name="KSO_WM_SLIDE_BK_DARK_LIGHT" val="2"/>
  <p:tag name="KSO_WM_SLIDE_CAN_ADD_NAVIGATION" val="1"/>
  <p:tag name="KSO_WM_SLIDE_ID" val="diagram2020701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7:52:00&quot;,&quot;maxSize&quot;:{&quot;size1&quot;:22.199999999999999},&quot;minSize&quot;:{&quot;size1&quot;:22.199999999999999},&quot;normalSize&quot;:{&quot;size1&quot;:22.199999999999999},&quot;subLayout&quot;:[{&quot;id&quot;:&quot;2020-12-09T17:52:00&quot;,&quot;margin&quot;:{&quot;bottom&quot;:0.84700000286102295,&quot;left&quot;:1.6929999589920044,&quot;right&quot;:1.6929999589920044,&quot;top&quot;:1.6929999589920044},&quot;type&quot;:0},{&quot;direction&quot;:1,&quot;id&quot;:&quot;2020-12-09T17:52:00&quot;,&quot;maxSize&quot;:{&quot;size1&quot;:66.299630766590894},&quot;minSize&quot;:{&quot;size1&quot;:57.499630766590904},&quot;normalSize&quot;:{&quot;size1&quot;:66.249630766590897},&quot;subLayout&quot;:[{&quot;id&quot;:&quot;2020-12-09T17:52:00&quot;,&quot;margin&quot;:{&quot;bottom&quot;:2.5399999618530273,&quot;left&quot;:2.5399999618530273,&quot;right&quot;:0.84700000286102295,&quot;top&quot;:0.84700000286102295},&quot;type&quot;:0},{&quot;id&quot;:&quot;2020-12-09T17:52:00&quot;,&quot;margin&quot;:{&quot;bottom&quot;:1.6929999589920044,&quot;left&quot;:1.2699999809265137,&quot;right&quot;:1.6929999589920044,&quot;top&quot;:0},&quot;type&quot;:0}],&quot;type&quot;:0}],&quot;type&quot;:0}"/>
  <p:tag name="KSO_WM_SLIDE_POSITION" val="48*48"/>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d09d5e1fa9d42129dcae10"/>
  <p:tag name="KSO_WM_TEMPLATE_ASSEMBLE_XID" val="5fd09d5e1fa9d42129dcae10"/>
  <p:tag name="KSO_WM_TEMPLATE_CATEGORY" val="diagram"/>
  <p:tag name="KSO_WM_TEMPLATE_COLOR_TYPE" val="1"/>
  <p:tag name="KSO_WM_TEMPLATE_INDEX" val="20207013"/>
  <p:tag name="KSO_WM_TEMPLATE_MASTER_TYPE" val="0"/>
  <p:tag name="KSO_WM_TEMPLATE_SUBCATEGORY" val="2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d0c8c81fa9d42129dd74e2"/>
  <p:tag name="KSO_WM_TEMPLATE_ASSEMBLE_XID" val="5fd0c8c81fa9d42129dd74e2"/>
  <p:tag name="KSO_WM_TEMPLATE_CATEGORY" val="diagram"/>
  <p:tag name="KSO_WM_TEMPLATE_INDEX" val="20211729"/>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72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212"/>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ac547edf80c4a5df191"/>
  <p:tag name="KSO_WM_CHIP_XID" val="5e71eac547edf80c4a5df192"/>
  <p:tag name="KSO_WM_TAG_VERSION" val="1.0"/>
  <p:tag name="KSO_WM_TEMPLATE_ASSEMBLE_GROUPID" val="5fd09d5e1fa9d42129dcae10"/>
  <p:tag name="KSO_WM_TEMPLATE_ASSEMBLE_XID" val="5fd09d5e1fa9d42129dcae10"/>
  <p:tag name="KSO_WM_TEMPLATE_CATEGORY" val="diagram"/>
  <p:tag name="KSO_WM_TEMPLATE_INDEX" val="20207013"/>
  <p:tag name="KSO_WM_UNIT_BLOCK" val="0"/>
  <p:tag name="KSO_WM_UNIT_COMPATIBLE" val="0"/>
  <p:tag name="KSO_WM_UNIT_DEC_AREA_ID" val="88db9dceb96a409db78317d0b55cd5b1"/>
  <p:tag name="KSO_WM_UNIT_DECORATE_INFO" val="{&quot;DecorateInfoH&quot;:{&quot;IsAbs&quot;:true},&quot;DecorateInfoW&quot;:{&quot;IsAbs&quot;:true},&quot;DecorateInfoX&quot;:{&quot;IsAbs&quot;:true,&quot;Pos&quot;:1},&quot;DecorateInfoY&quot;:{&quot;IsAbs&quot;:true,&quot;Pos&quot;:1},&quot;ReferentInfo&quot;:{&quot;Id&quot;:&quot;486d8fa2be9d4b1f81735cd1966c628c&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01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76"/>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ac547edf80c4a5df191"/>
  <p:tag name="KSO_WM_CHIP_XID" val="5e71eac547edf80c4a5df192"/>
  <p:tag name="KSO_WM_TAG_VERSION" val="1.0"/>
  <p:tag name="KSO_WM_TEMPLATE_ASSEMBLE_GROUPID" val="5fd09d5e1fa9d42129dcae10"/>
  <p:tag name="KSO_WM_TEMPLATE_ASSEMBLE_XID" val="5fd09d5e1fa9d42129dcae10"/>
  <p:tag name="KSO_WM_TEMPLATE_CATEGORY" val="diagram"/>
  <p:tag name="KSO_WM_TEMPLATE_INDEX" val="20207013"/>
  <p:tag name="KSO_WM_UNIT_BLOCK" val="0"/>
  <p:tag name="KSO_WM_UNIT_COMPATIBLE" val="0"/>
  <p:tag name="KSO_WM_UNIT_DEC_AREA_ID" val="77dc4c9551a8469496aab584dd934a0a"/>
  <p:tag name="KSO_WM_UNIT_DECORATE_INFO" val="{&quot;DecorateInfoH&quot;:{&quot;IsAbs&quot;:true},&quot;DecorateInfoW&quot;:{&quot;IsAbs&quot;:true},&quot;DecorateInfoX&quot;:{&quot;IsAbs&quot;:true,&quot;Pos&quot;:2},&quot;DecorateInfoY&quot;:{&quot;IsAbs&quot;:true,&quot;Pos&quot;:2},&quot;ReferentInfo&quot;:{&quot;Id&quot;:&quot;88db9dceb96a409db78317d0b55cd5b1&quot;,&quot;X&quot;:{&quot;Pos&quot;:2},&quot;Y&quot;:{&quot;Pos&quot;:2}},&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01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9"/>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ac547edf80c4a5df191"/>
  <p:tag name="KSO_WM_CHIP_XID" val="5e71eac547edf80c4a5df192"/>
  <p:tag name="KSO_WM_TAG_VERSION" val="1.0"/>
  <p:tag name="KSO_WM_TEMPLATE_ASSEMBLE_GROUPID" val="5fd09d5e1fa9d42129dcae10"/>
  <p:tag name="KSO_WM_TEMPLATE_ASSEMBLE_XID" val="5fd09d5e1fa9d42129dcae10"/>
  <p:tag name="KSO_WM_TEMPLATE_CATEGORY" val="diagram"/>
  <p:tag name="KSO_WM_TEMPLATE_INDEX" val="20207013"/>
  <p:tag name="KSO_WM_UNIT_BLOCK" val="0"/>
  <p:tag name="KSO_WM_UNIT_COMPATIBLE" val="0"/>
  <p:tag name="KSO_WM_UNIT_DEC_AREA_ID" val="a2f1a5f344554e97aefb99750d032d4c"/>
  <p:tag name="KSO_WM_UNIT_DECORATE_INFO" val="{&quot;DecorateInfoH&quot;:{&quot;IsAbs&quot;:true},&quot;DecorateInfoW&quot;:{&quot;IsAbs&quot;:true},&quot;DecorateInfoX&quot;:{&quot;IsAbs&quot;:true,&quot;Pos&quot;:0},&quot;DecorateInfoY&quot;:{&quot;IsAbs&quot;:true,&quot;Pos&quot;:0},&quot;ReferentInfo&quot;:{&quot;Id&quot;:&quot;88db9dceb96a409db78317d0b55cd5b1&quot;,&quot;X&quot;:{&quot;Pos&quot;:0},&quot;Y&quot;:{&quot;Pos&quot;:0}},&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013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9"/>
</p:tagLst>
</file>

<file path=ppt/tags/tag33.xml><?xml version="1.0" encoding="utf-8"?>
<p:tagLst xmlns:a="http://schemas.openxmlformats.org/drawingml/2006/main" xmlns:r="http://schemas.openxmlformats.org/officeDocument/2006/relationships" xmlns:p="http://schemas.openxmlformats.org/presentationml/2006/main">
  <p:tag name="KSO_WM_ASSEMBLE_CHIP_INDEX" val="9b17639a744640ef8d9e1b1574fe95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d09d5e1fa9d42129dcae10"/>
  <p:tag name="KSO_WM_TEMPLATE_ASSEMBLE_XID" val="5fd09d5e1fa9d42129dcae10"/>
  <p:tag name="KSO_WM_TEMPLATE_CATEGORY" val="diagram"/>
  <p:tag name="KSO_WM_TEMPLATE_INDEX" val="20207013"/>
  <p:tag name="KSO_WM_UNIT_COMPATIBLE" val="0"/>
  <p:tag name="KSO_WM_UNIT_DEC_AREA_ID" val="486d8fa2be9d4b1f81735cd1966c62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013_1*d*1"/>
  <p:tag name="KSO_WM_UNIT_INDEX" val="1"/>
  <p:tag name="KSO_WM_UNIT_LAYERLEVEL" val="1"/>
  <p:tag name="KSO_WM_UNIT_PICTURE_CLIP_FLAG" val="0"/>
  <p:tag name="KSO_WM_UNIT_PLACING_PICTURE" val="9b17639a744640ef8d9e1b1574fe95a5"/>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42*1607"/>
</p:tagLst>
</file>

<file path=ppt/tags/tag34.xml><?xml version="1.0" encoding="utf-8"?>
<p:tagLst xmlns:a="http://schemas.openxmlformats.org/drawingml/2006/main" xmlns:r="http://schemas.openxmlformats.org/officeDocument/2006/relationships" xmlns:p="http://schemas.openxmlformats.org/presentationml/2006/main">
  <p:tag name="KSO_WM_ASSEMBLE_CHIP_INDEX" val="62938259e2b04f4fac1e29381a7f31f4"/>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9d5e1fa9d42129dcae10"/>
  <p:tag name="KSO_WM_TEMPLATE_ASSEMBLE_XID" val="5fd09d5e1fa9d42129dcae10"/>
  <p:tag name="KSO_WM_TEMPLATE_CATEGORY" val="diagram"/>
  <p:tag name="KSO_WM_TEMPLATE_INDEX" val="20207013"/>
  <p:tag name="KSO_WM_UNIT_BLOCK" val="0"/>
  <p:tag name="KSO_WM_UNIT_COMPATIBLE" val="0"/>
  <p:tag name="KSO_WM_UNIT_DEC_AREA_ID" val="315db8c25403459fafcbd034f874cf6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01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64"/>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dc85df0c79974d82b3ae19300125655a&quot;,&quot;fill_align&quot;:&quot;cm&quot;,&quot;chip_types&quot;:[&quot;header&quot;]},{&quot;text_align&quot;:&quot;cm&quot;,&quot;text_direction&quot;:&quot;horizontal&quot;,&quot;support_big_font&quot;:false,&quot;fill_id&quot;:&quot;2414bcff7f3a4063869babf2881f3d2f&quot;,&quot;fill_align&quot;:&quot;cm&quot;,&quot;chip_types&quot;:[&quot;picture&quot;]}]]"/>
  <p:tag name="KSO_WM_CHIP_GROUPID" val="5f6c90397b7ee298d401878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0397b7ee298d4018786"/>
  <p:tag name="KSO_WM_SLIDE_BACKGROUND" val="[&quot;topBottom&quot;]"/>
  <p:tag name="KSO_WM_SLIDE_BACKGROUND_TYPE" val="topBottom"/>
  <p:tag name="KSO_WM_SLIDE_BK_DARK_LIGHT" val="2"/>
  <p:tag name="KSO_WM_SLIDE_CAN_ADD_NAVIGATION" val="1"/>
  <p:tag name="KSO_WM_SLIDE_ID" val="diagram2021146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topBottom&quot;}],&quot;id&quot;:&quot;2020-12-09T20:37:09&quot;,&quot;maxSize&quot;:{&quot;size1&quot;:24.600000000000001},&quot;minSize&quot;:{&quot;size1&quot;:22.399999999999999},&quot;normalSize&quot;:{&quot;size1&quot;:22.399999999999999},&quot;subLayout&quot;:[{&quot;id&quot;:&quot;2020-12-09T20:37:09&quot;,&quot;margin&quot;:{&quot;bottom&quot;:0.026000002399086952,&quot;left&quot;:4.2329998016357422,&quot;right&quot;:4.2680001258850098,&quot;top&quot;:1.6929999589920044},&quot;type&quot;:0},{&quot;backgroundInfo&quot;:[{&quot;bottom&quot;:0,&quot;bottomAbs&quot;:false,&quot;left&quot;:0,&quot;leftAbs&quot;:false,&quot;right&quot;:0,&quot;rightAbs&quot;:false,&quot;top&quot;:0,&quot;topAbs&quot;:false,&quot;type&quot;:&quot;topBottom&quot;}],&quot;id&quot;:&quot;2020-12-09T20:37:09&quot;,&quot;margin&quot;:{&quot;bottom&quot;:2.3280000686645508,&quot;left&quot;:8.4670000076293945,&quot;right&quot;:8.6780004501342773,&quot;top&quot;:1.8789999485015869},&quot;type&quot;:0}],&quot;type&quot;:0}"/>
  <p:tag name="KSO_WM_SLIDE_POSITION" val="0*0"/>
  <p:tag name="KSO_WM_SLIDE_RATIO" val="1.777778"/>
  <p:tag name="KSO_WM_SLIDE_SIZE" val="959*515"/>
  <p:tag name="KSO_WM_SLIDE_SUBTYPE" val="picTxt"/>
  <p:tag name="KSO_WM_SLIDE_SUPPORT_FEATURE_TYPE" val="0"/>
  <p:tag name="KSO_WM_SLIDE_TYPE" val="text"/>
  <p:tag name="KSO_WM_TAG_VERSION" val="1.0"/>
  <p:tag name="KSO_WM_TEMPLATE_ASSEMBLE_GROUPID" val="5fd0c4f51fa9d42129dd6fbc"/>
  <p:tag name="KSO_WM_TEMPLATE_ASSEMBLE_XID" val="5fd0c4f51fa9d42129dd6fbc"/>
  <p:tag name="KSO_WM_TEMPLATE_CATEGORY" val="diagram"/>
  <p:tag name="KSO_WM_TEMPLATE_COLOR_TYPE" val="1"/>
  <p:tag name="KSO_WM_TEMPLATE_INDEX" val="20211461"/>
  <p:tag name="KSO_WM_TEMPLATE_MASTER_TYPE" val="0"/>
  <p:tag name="KSO_WM_TEMPLATE_SUBCATEGORY" val="2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TEMPLATE_ASSEMBLE_GROUPID" val="5fd0c4f51fa9d42129dd6fbc"/>
  <p:tag name="KSO_WM_TEMPLATE_ASSEMBLE_XID" val="5fd0c4f51fa9d42129dd6fbc"/>
  <p:tag name="KSO_WM_TEMPLATE_CATEGORY" val="diagram"/>
  <p:tag name="KSO_WM_TEMPLATE_INDEX" val="2021146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46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325"/>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c90397b7ee298d4018785"/>
  <p:tag name="KSO_WM_CHIP_XID" val="5f6c90397b7ee298d4018786"/>
  <p:tag name="KSO_WM_TAG_VERSION" val="1.0"/>
  <p:tag name="KSO_WM_TEMPLATE_ASSEMBLE_GROUPID" val="5fd0c4f51fa9d42129dd6fbc"/>
  <p:tag name="KSO_WM_TEMPLATE_ASSEMBLE_XID" val="5fd0c4f51fa9d42129dd6fbc"/>
  <p:tag name="KSO_WM_TEMPLATE_CATEGORY" val="diagram"/>
  <p:tag name="KSO_WM_TEMPLATE_INDEX" val="20211461"/>
  <p:tag name="KSO_WM_UNIT_BLOCK" val="0"/>
  <p:tag name="KSO_WM_UNIT_COMPATIBLE" val="0"/>
  <p:tag name="KSO_WM_UNIT_DEC_AREA_ID" val="d249465cfbc64c2d811824ff6329913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1461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83"/>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c90397b7ee298d4018785"/>
  <p:tag name="KSO_WM_CHIP_XID" val="5f6c90397b7ee298d4018786"/>
  <p:tag name="KSO_WM_TAG_VERSION" val="1.0"/>
  <p:tag name="KSO_WM_TEMPLATE_ASSEMBLE_GROUPID" val="5fd0c4f51fa9d42129dd6fbc"/>
  <p:tag name="KSO_WM_TEMPLATE_ASSEMBLE_XID" val="5fd0c4f51fa9d42129dd6fbc"/>
  <p:tag name="KSO_WM_TEMPLATE_CATEGORY" val="diagram"/>
  <p:tag name="KSO_WM_TEMPLATE_INDEX" val="20211461"/>
  <p:tag name="KSO_WM_UNIT_BLOCK" val="0"/>
  <p:tag name="KSO_WM_UNIT_COMPATIBLE" val="0"/>
  <p:tag name="KSO_WM_UNIT_DEC_AREA_ID" val="57517513673a4a20bb63f38f522c8b3f"/>
  <p:tag name="KSO_WM_UNIT_DECORATE_INFO" val="{&quot;DecorateInfoH&quot;:{&quot;IsAbs&quot;:true},&quot;DecorateInfoW&quot;:{&quot;IsAbs&quot;:true},&quot;DecorateInfoX&quot;:{&quot;IsAbs&quot;:true,&quot;Pos&quot;:1},&quot;DecorateInfoY&quot;:{&quot;IsAbs&quot;:true,&quot;Pos&quot;:1},&quot;ReferentInfo&quot;:{&quot;Id&quot;:&quot;165d3384a6a74d52a0db69d3e022b32c&quot;,&quot;X&quot;:{&quot;Pos&quot;:1},&quot;Y&quot;:{&quot;Pos&quot;:1}},&quot;whChangeMode&quot;:0}"/>
  <p:tag name="KSO_WM_UNIT_DIAGRAM_ISNUMVISUAL" val="0"/>
  <p:tag name="KSO_WM_UNIT_DIAGRAM_ISREFERUNIT" val="0"/>
  <p:tag name="KSO_WM_UNIT_HIGHLIGHT" val="0"/>
  <p:tag name="KSO_WM_UNIT_ID" val="diagram20211461_1*i*3"/>
  <p:tag name="KSO_WM_UNIT_INDEX" val="3"/>
  <p:tag name="KSO_WM_UNIT_LAYERLEVEL" val="1"/>
  <p:tag name="KSO_WM_UNIT_SM_LIMIT_TYPE" val="2"/>
  <p:tag name="KSO_WM_UNIT_TYPE" val="i"/>
</p:tagLst>
</file>

<file path=ppt/tags/tag39.xml><?xml version="1.0" encoding="utf-8"?>
<p:tagLst xmlns:a="http://schemas.openxmlformats.org/drawingml/2006/main" xmlns:r="http://schemas.openxmlformats.org/officeDocument/2006/relationships" xmlns:p="http://schemas.openxmlformats.org/presentationml/2006/main">
  <p:tag name="KSO_WM_ASSEMBLE_CHIP_INDEX" val="cc03adf21c7a493ca8f28e8d8f8686bd"/>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c4f51fa9d42129dd6fbc"/>
  <p:tag name="KSO_WM_TEMPLATE_ASSEMBLE_XID" val="5fd0c4f51fa9d42129dd6fbc"/>
  <p:tag name="KSO_WM_TEMPLATE_CATEGORY" val="diagram"/>
  <p:tag name="KSO_WM_TEMPLATE_INDEX" val="20211461"/>
  <p:tag name="KSO_WM_UNIT_BLOCK" val="0"/>
  <p:tag name="KSO_WM_UNIT_COMPATIBLE" val="0"/>
  <p:tag name="KSO_WM_UNIT_DEC_AREA_ID" val="20bf0970c20940fd92551befcc4d323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46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5"/>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09630ff15d9a40eb5fda"/>
  <p:tag name="KSO_WM_CHIP_XID" val="5f7009630ff15d9a40eb5fdb"/>
  <p:tag name="KSO_WM_TAG_VERSION" val="1.0"/>
  <p:tag name="KSO_WM_TEMPLATE_ASSEMBLE_GROUPID" val="5fd0c8c81fa9d42129dd74e2"/>
  <p:tag name="KSO_WM_TEMPLATE_ASSEMBLE_XID" val="5fd0c8c81fa9d42129dd74e2"/>
  <p:tag name="KSO_WM_TEMPLATE_CATEGORY" val="diagram"/>
  <p:tag name="KSO_WM_TEMPLATE_INDEX" val="20211729"/>
  <p:tag name="KSO_WM_UNIT_BLOCK" val="0"/>
  <p:tag name="KSO_WM_UNIT_COMPATIBLE" val="0"/>
  <p:tag name="KSO_WM_UNIT_DEC_AREA_ID" val="b2d58e9e86ab449d9c2d02d1d2c3452f"/>
  <p:tag name="KSO_WM_UNIT_DECORATE_INFO" val="{&quot;DecorateInfoH&quot;:{&quot;IsAbs&quot;:false},&quot;DecorateInfoW&quot;:{&quot;IsAbs&quot;:false},&quot;DecorateInfoX&quot;:{&quot;IsAbs&quot;:false,&quot;Pos&quot;:1},&quot;DecorateInfoY&quot;:{&quot;IsAbs&quot;:false,&quot;Pos&quot;:1},&quot;ReferentInfo&quot;:{&quot;Id&quot;:&quot;8da8a699c4e54977835a3b63c146a00b&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72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5"/>
</p:tagLst>
</file>

<file path=ppt/tags/tag40.xml><?xml version="1.0" encoding="utf-8"?>
<p:tagLst xmlns:a="http://schemas.openxmlformats.org/drawingml/2006/main" xmlns:r="http://schemas.openxmlformats.org/officeDocument/2006/relationships" xmlns:p="http://schemas.openxmlformats.org/presentationml/2006/main">
  <p:tag name="KSO_WM_ASSEMBLE_CHIP_INDEX" val="59642a459ed5409790a4e0d33dd6dae4"/>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c4f51fa9d42129dd6fbc"/>
  <p:tag name="KSO_WM_TEMPLATE_ASSEMBLE_XID" val="5fd0c4f51fa9d42129dd6fbc"/>
  <p:tag name="KSO_WM_TEMPLATE_CATEGORY" val="diagram"/>
  <p:tag name="KSO_WM_TEMPLATE_INDEX" val="20211461"/>
  <p:tag name="KSO_WM_UNIT_COMPATIBLE" val="1"/>
  <p:tag name="KSO_WM_UNIT_DEC_AREA_ID" val="165d3384a6a74d52a0db69d3e022b3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461_1*d*1"/>
  <p:tag name="KSO_WM_UNIT_INDEX" val="1"/>
  <p:tag name="KSO_WM_UNIT_LAYERLEVEL" val="1"/>
  <p:tag name="KSO_WM_UNIT_PICTURE_CLIP_FLAG" val="0"/>
  <p:tag name="KSO_WM_UNIT_PLACING_PICTURE" val="59642a459ed5409790a4e0d33dd6dae4"/>
  <p:tag name="KSO_WM_UNIT_SM_LIMIT_TYPE" val="2"/>
  <p:tag name="KSO_WM_UNIT_TYPE" val="d"/>
  <p:tag name="KSO_WM_UNIT_VALUE" val="1058*167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bfb9f93ca744fc580bdf0e1fdda9026&quot;,&quot;fill_align&quot;:&quot;ct&quot;,&quot;text_align&quot;:&quot;ct&quot;,&quot;text_direction&quot;:&quot;horizontal&quot;,&quot;chip_types&quot;:[&quot;header&quot;]},{&quot;fill_id&quot;:&quot;53613b0b17944d3d9e4bab66d5021fb4&quot;,&quot;fill_align&quot;:&quot;cb&quot;,&quot;text_align&quot;:&quot;cb&quot;,&quot;text_direction&quot;:&quot;horizontal&quot;,&quot;chip_types&quot;:[&quot;picture&quot;,&quot;video&quot;],&quot;support_features&quot;:[&quot;collage&quot;,&quot;carousel&quot;]}]]"/>
  <p:tag name="KSO_WM_CHIP_GROUPID" val="5e757c8069be4861f5f86138"/>
  <p:tag name="KSO_WM_CHIP_INFOS" val="{&quot;layout_type&quot;:&quot;topbottom&quot;,&quot;tags&quot;:{&quot;style&quot;:[&quot;商务&quot;,&quot;简约&quot;,&quot;文艺清新&quot;,&quot;卡通&quot;,&quot;欧美风&quot;,&quot;黑板风&quot;,&quot;渐变风&quot;]},&quot;slide_type&quot;:[&quot;text&quot;],&quot;aspect_ratio&quot;:&quot;16:9&quot;}"/>
  <p:tag name="KSO_WM_CHIP_XID" val="5e757c8069be4861f5f86139"/>
  <p:tag name="KSO_WM_SLIDE_BACKGROUND" val="[&quot;general&quot;]"/>
  <p:tag name="KSO_WM_SLIDE_BACKGROUND_TYPE" val="general"/>
  <p:tag name="KSO_WM_SLIDE_BK_DARK_LIGHT" val="2"/>
  <p:tag name="KSO_WM_SLIDE_CAN_ADD_NAVIGATION" val="1"/>
  <p:tag name="KSO_WM_SLIDE_ID" val="diagram2020760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17T10:55:20&quot;,&quot;maxSize&quot;:{&quot;size1&quot;:71.099999999999994},&quot;minSize&quot;:{&quot;size1&quot;:71.099999999999994},&quot;normalSize&quot;:{&quot;size1&quot;:71.099999999999994},&quot;subLayout&quot;:[{&quot;id&quot;:&quot;2020-06-17T10:55:20&quot;,&quot;margin&quot;:{&quot;bottom&quot;:0,&quot;left&quot;:7.1970000267028809,&quot;right&quot;:7.1970000267028809,&quot;top&quot;:2.1170001029968262},&quot;type&quot;:0},{&quot;id&quot;:&quot;2020-06-17T10:55:20&quot;,&quot;margin&quot;:{&quot;bottom&quot;:1.6929999589920044,&quot;left&quot;:1.6929999589920044,&quot;right&quot;:1.6929999589920044,&quot;top&quot;:1.2699999809265137},&quot;type&quot;:0}],&quot;type&quot;:0}"/>
  <p:tag name="KSO_WM_SLIDE_POSITION" val="47*84"/>
  <p:tag name="KSO_WM_SLIDE_RATIO" val="1.777778"/>
  <p:tag name="KSO_WM_SLIDE_SIZE" val="864*384"/>
  <p:tag name="KSO_WM_SLIDE_SUBTYPE" val="picTxt"/>
  <p:tag name="KSO_WM_SLIDE_SUPPORT_FEATURE_TYPE" val="3"/>
  <p:tag name="KSO_WM_SLIDE_TYPE" val="text"/>
  <p:tag name="KSO_WM_TAG_VERSION" val="1.0"/>
  <p:tag name="KSO_WM_TEMPLATE_ASSEMBLE_GROUPID" val="5ee986149390e3092d7977ce"/>
  <p:tag name="KSO_WM_TEMPLATE_ASSEMBLE_XID" val="5ee986149390e3092d7977ce"/>
  <p:tag name="KSO_WM_TEMPLATE_CATEGORY" val="diagram"/>
  <p:tag name="KSO_WM_TEMPLATE_COLOR_TYPE" val="1"/>
  <p:tag name="KSO_WM_TEMPLATE_INDEX" val="20207607"/>
  <p:tag name="KSO_WM_TEMPLATE_MASTER_TYPE" val="0"/>
  <p:tag name="KSO_WM_TEMPLATE_SUBCATEGORY" val="2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c8069be4861f5f86138"/>
  <p:tag name="KSO_WM_CHIP_XID" val="5e757c8069be4861f5f86139"/>
  <p:tag name="KSO_WM_TAG_VERSION" val="1.0"/>
  <p:tag name="KSO_WM_TEMPLATE_ASSEMBLE_GROUPID" val="5ee986149390e3092d7977ce"/>
  <p:tag name="KSO_WM_TEMPLATE_ASSEMBLE_XID" val="5ee986149390e3092d7977ce"/>
  <p:tag name="KSO_WM_TEMPLATE_CATEGORY" val="diagram"/>
  <p:tag name="KSO_WM_TEMPLATE_INDEX" val="20207607"/>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8"/>
  <p:tag name="KSO_WM_UNIT_FILL_TYPE" val="2"/>
  <p:tag name="KSO_WM_UNIT_HIGHLIGHT" val="0"/>
  <p:tag name="KSO_WM_UNIT_ID" val="diagram20207607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23"/>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c8069be4861f5f86138"/>
  <p:tag name="KSO_WM_CHIP_XID" val="5e757c8069be4861f5f86139"/>
  <p:tag name="KSO_WM_TAG_VERSION" val="1.0"/>
  <p:tag name="KSO_WM_TEMPLATE_ASSEMBLE_GROUPID" val="5ee986149390e3092d7977ce"/>
  <p:tag name="KSO_WM_TEMPLATE_ASSEMBLE_XID" val="5ee986149390e3092d7977ce"/>
  <p:tag name="KSO_WM_TEMPLATE_CATEGORY" val="diagram"/>
  <p:tag name="KSO_WM_TEMPLATE_INDEX" val="20207607"/>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7607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8"/>
</p:tagLst>
</file>

<file path=ppt/tags/tag44.xml><?xml version="1.0" encoding="utf-8"?>
<p:tagLst xmlns:a="http://schemas.openxmlformats.org/drawingml/2006/main" xmlns:r="http://schemas.openxmlformats.org/officeDocument/2006/relationships" xmlns:p="http://schemas.openxmlformats.org/presentationml/2006/main">
  <p:tag name="KSO_WM_ASSEMBLE_CHIP_INDEX" val="75aa8aa4773f48f188105cb45ada8ec2"/>
  <p:tag name="KSO_WM_BEAUTIFY_FLAG" val="#wm#"/>
  <p:tag name="KSO_WM_CHIP_GROUPID" val="5e7881253197e252a37019b5"/>
  <p:tag name="KSO_WM_CHIP_XID" val="5e7881253197e252a37019b6"/>
  <p:tag name="KSO_WM_TAG_VERSION" val="1.0"/>
  <p:tag name="KSO_WM_TEMPLATE_ASSEMBLE_GROUPID" val="5ee986149390e3092d7977ce"/>
  <p:tag name="KSO_WM_TEMPLATE_ASSEMBLE_XID" val="5ee986149390e3092d7977ce"/>
  <p:tag name="KSO_WM_TEMPLATE_CATEGORY" val="diagram"/>
  <p:tag name="KSO_WM_TEMPLATE_INDEX" val="20207607"/>
  <p:tag name="KSO_WM_UNIT_BLOCK" val="0"/>
  <p:tag name="KSO_WM_UNIT_COMPATIBLE" val="0"/>
  <p:tag name="KSO_WM_UNIT_DEC_AREA_ID" val="78b294dcdfae473aa2074f2a3ff03030"/>
  <p:tag name="KSO_WM_UNIT_DEFAULT_FONT" val="24;44;4"/>
  <p:tag name="KSO_WM_UNIT_DIAGRAM_ISNUMVISUAL" val="0"/>
  <p:tag name="KSO_WM_UNIT_DIAGRAM_ISREFERUNIT" val="0"/>
  <p:tag name="KSO_WM_UNIT_HIGHLIGHT" val="0"/>
  <p:tag name="KSO_WM_UNIT_ID" val="diagram2020760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6-17T10:55:20&quot;,&#10;    &quot;max&quot;: 0.29992125984252738,&#10;    &quot;topChanged&quot;: 0.00078982933998535847&#10;}&#10;"/>
  <p:tag name="KSO_WM_UNIT_TEXT_FILL_FORE_SCHEMECOLOR_INDEX" val="13"/>
  <p:tag name="KSO_WM_UNIT_TEXT_FILL_FORE_SCHEMECOLOR_INDEX_BRIGHTNESS" val="0"/>
  <p:tag name="KSO_WM_UNIT_TEXT_FILL_TYPE" val="1"/>
  <p:tag name="KSO_WM_UNIT_TYPE" val="a"/>
  <p:tag name="KSO_WM_UNIT_VALUE" val="36"/>
</p:tagLst>
</file>

<file path=ppt/tags/tag45.xml><?xml version="1.0" encoding="utf-8"?>
<p:tagLst xmlns:a="http://schemas.openxmlformats.org/drawingml/2006/main" xmlns:r="http://schemas.openxmlformats.org/officeDocument/2006/relationships" xmlns:p="http://schemas.openxmlformats.org/presentationml/2006/main">
  <p:tag name="KSO_WM_ASSEMBLE_CHIP_INDEX" val="d87d0ab90b0346f3b7e3404612c547d3"/>
  <p:tag name="KSO_WM_BEAUTIFY_FLAG" val="#wm#"/>
  <p:tag name="KSO_WM_CHIP_GROUPID" val="5e7310da9a230a26b9e88a19"/>
  <p:tag name="KSO_WM_CHIP_XID" val="5e7310da9a230a26b9e88a1a"/>
  <p:tag name="KSO_WM_TAG_VERSION" val="1.0"/>
  <p:tag name="KSO_WM_TEMPLATE_ASSEMBLE_GROUPID" val="5ee986149390e3092d7977ce"/>
  <p:tag name="KSO_WM_TEMPLATE_ASSEMBLE_XID" val="5ee986149390e3092d7977ce"/>
  <p:tag name="KSO_WM_TEMPLATE_CATEGORY" val="diagram"/>
  <p:tag name="KSO_WM_TEMPLATE_INDEX" val="20207607"/>
  <p:tag name="KSO_WM_UNIT_COMPATIBLE" val="0"/>
  <p:tag name="KSO_WM_UNIT_DEC_AREA_ID" val="8de81cc6ea264345b3b91524b58d055d"/>
  <p:tag name="KSO_WM_UNIT_DIAGRAM_ISNUMVISUAL" val="0"/>
  <p:tag name="KSO_WM_UNIT_DIAGRAM_ISREFERUNIT" val="0"/>
  <p:tag name="KSO_WM_UNIT_HIGHLIGHT" val="0"/>
  <p:tag name="KSO_WM_UNIT_ID" val="diagram20207607_1*d*1"/>
  <p:tag name="KSO_WM_UNIT_INDEX" val="1"/>
  <p:tag name="KSO_WM_UNIT_LAYERLEVEL" val="1"/>
  <p:tag name="KSO_WM_UNIT_PICTURE_CLIP_FLAG" val="0"/>
  <p:tag name="KSO_WM_UNIT_PLACING_PICTURE" val="d87d0ab90b0346f3b7e3404612c547d3"/>
  <p:tag name="KSO_WM_UNIT_SUPPORT_UNIT_TYPE" val="[&quot;θ&quot;]"/>
  <p:tag name="KSO_WM_UNIT_TYPE" val="d"/>
  <p:tag name="KSO_WM_UNIT_VALUE" val="1058*1438"/>
</p:tagLst>
</file>

<file path=ppt/tags/tag46.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ba3ff9d51a534949a36d761c038b227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385b67bca2024cfd9b21355f5a1f21ce&quot;,&quot;fill_align&quot;:&quot;cm&quot;,&quot;chip_types&quot;:[&quot;diagram&quot;,&quot;pictext&quot;,&quot;text&quot;,&quot;picture&quot;,&quot;chart&quot;,&quot;table&quot;,&quot;video&quot;]}]]"/>
  <p:tag name="KSO_WM_CHIP_GROUPID" val="5fc5e83f310219e61717cdf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c5e83f310219e61717cdf3"/>
  <p:tag name="KSO_WM_SLIDE_BACKGROUND" val="[&quot;general&quot;]"/>
  <p:tag name="KSO_WM_SLIDE_BACKGROUND_TYPE" val="general"/>
  <p:tag name="KSO_WM_SLIDE_BK_DARK_LIGHT" val="2"/>
  <p:tag name="KSO_WM_SLIDE_ID" val="diagram2021711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10T01:19:06&quot;,&quot;maxSize&quot;:{&quot;size1&quot;:33.299999999999997},&quot;minSize&quot;:{&quot;size1&quot;:24.600000000000001},&quot;normalSize&quot;:{&quot;size1&quot;:24.600000000000001},&quot;subLayout&quot;:[{&quot;id&quot;:&quot;2020-12-10T01:19:06&quot;,&quot;margin&quot;:{&quot;bottom&quot;:0.026000002399086952,&quot;left&quot;:4.6570000648498535,&quot;right&quot;:4.6570000648498535,&quot;top&quot;:2.5399999618530273},&quot;type&quot;:0},{&quot;id&quot;:&quot;2020-12-10T01:19:06&quot;,&quot;margin&quot;:{&quot;bottom&quot;:2.5399999618530273,&quot;left&quot;:4.6570000648498535,&quot;right&quot;:4.6570000648498535,&quot;top&quot;:0.81999999284744263},&quot;type&quot;:0}],&quot;type&quot;:0}"/>
  <p:tag name="KSO_WM_SLIDE_POSITION" val="36*36"/>
  <p:tag name="KSO_WM_SLIDE_RATIO" val="1.777778"/>
  <p:tag name="KSO_WM_SLIDE_SIZE" val="888*468"/>
  <p:tag name="KSO_WM_SLIDE_SUBTYPE" val="picTxt"/>
  <p:tag name="KSO_WM_SLIDE_SUPPORT_FEATURE_TYPE" val="3"/>
  <p:tag name="KSO_WM_SLIDE_TYPE" val="text"/>
  <p:tag name="KSO_WM_TAG_VERSION" val="1.0"/>
  <p:tag name="KSO_WM_TEMPLATE_ASSEMBLE_GROUPID" val="5fd1070a1fa9d42129ddd8f7"/>
  <p:tag name="KSO_WM_TEMPLATE_ASSEMBLE_XID" val="5fd1070a1fa9d42129ddd8f7"/>
  <p:tag name="KSO_WM_TEMPLATE_CATEGORY" val="diagram"/>
  <p:tag name="KSO_WM_TEMPLATE_COLOR_TYPE" val="1"/>
  <p:tag name="KSO_WM_TEMPLATE_INDEX" val="20217110"/>
  <p:tag name="KSO_WM_TEMPLATE_MASTER_TYPE" val="0"/>
  <p:tag name="KSO_WM_TEMPLATE_SUBCATEGORY" val="21"/>
  <p:tag name="KSO_WM_TEMPLATE_THUMBS_INDEX" val="1、4、7、12、13、14、15、16、17、18、20、24、25、28、33、36、40、43、44"/>
</p:tagLst>
</file>

<file path=ppt/tags/tag48.xml><?xml version="1.0" encoding="utf-8"?>
<p:tagLst xmlns:a="http://schemas.openxmlformats.org/drawingml/2006/main" xmlns:r="http://schemas.openxmlformats.org/officeDocument/2006/relationships" xmlns:p="http://schemas.openxmlformats.org/presentationml/2006/main">
  <p:tag name="KSO_WM_ASSEMBLE_CHIP_INDEX" val="203c43b753b34e48bd3fe16bd79cfbfd"/>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BLOCK" val="0"/>
  <p:tag name="KSO_WM_UNIT_COMPATIBLE" val="0"/>
  <p:tag name="KSO_WM_UNIT_DEC_AREA_ID" val="5040665246aa4b79848d656eb6c0894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1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49.xml><?xml version="1.0" encoding="utf-8"?>
<p:tagLst xmlns:a="http://schemas.openxmlformats.org/drawingml/2006/main" xmlns:r="http://schemas.openxmlformats.org/officeDocument/2006/relationships" xmlns:p="http://schemas.openxmlformats.org/presentationml/2006/main">
  <p:tag name="KSO_WM_ASSEMBLE_CHIP_INDEX" val="0fedb195492442f2ad46d01608e4b72d"/>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EC_AREA_ID" val="dc7e8a25c5da487f90d179057591f3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0_1*d*1"/>
  <p:tag name="KSO_WM_UNIT_INDEX" val="1"/>
  <p:tag name="KSO_WM_UNIT_LAYERLEVEL" val="1"/>
  <p:tag name="KSO_WM_UNIT_PICTURE_CLIP_FLAG" val="0"/>
  <p:tag name="KSO_WM_UNIT_PLACING_PICTURE" val="0fedb195492442f2ad46d01608e4b72d"/>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00*1692"/>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09630ff15d9a40eb5fda"/>
  <p:tag name="KSO_WM_CHIP_XID" val="5f7009630ff15d9a40eb5fdb"/>
  <p:tag name="KSO_WM_TAG_VERSION" val="1.0"/>
  <p:tag name="KSO_WM_TEMPLATE_ASSEMBLE_GROUPID" val="5fd0c8c81fa9d42129dd74e2"/>
  <p:tag name="KSO_WM_TEMPLATE_ASSEMBLE_XID" val="5fd0c8c81fa9d42129dd74e2"/>
  <p:tag name="KSO_WM_TEMPLATE_CATEGORY" val="diagram"/>
  <p:tag name="KSO_WM_TEMPLATE_INDEX" val="20211729"/>
  <p:tag name="KSO_WM_UNIT_BLOCK" val="0"/>
  <p:tag name="KSO_WM_UNIT_COMPATIBLE" val="0"/>
  <p:tag name="KSO_WM_UNIT_DEC_AREA_ID" val="364bd0f0ecd2411cb2727e5817c0d3ec"/>
  <p:tag name="KSO_WM_UNIT_DECORATE_INFO" val="{&quot;DecorateInfoH&quot;:{&quot;IsAbs&quot;:false},&quot;DecorateInfoW&quot;:{&quot;IsAbs&quot;:false},&quot;DecorateInfoX&quot;:{&quot;IsAbs&quot;:false,&quot;Pos&quot;:1},&quot;DecorateInfoY&quot;:{&quot;IsAbs&quot;:false,&quot;Pos&quot;:1},&quot;ReferentInfo&quot;:{&quot;Id&quot;:&quot;3a6e237851414fefae63bf31310cfccd&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729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5"/>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0_1*i*1"/>
  <p:tag name="KSO_WM_UNIT_INDEX" val="1"/>
  <p:tag name="KSO_WM_UNIT_LAYERLEVEL" val="1"/>
  <p:tag name="KSO_WM_UNIT_SM_LIMIT_TYPE" val="2"/>
  <p:tag name="KSO_WM_UNIT_TYPE" val="i"/>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4"/>
  <p:tag name="KSO_WM_UNIT_INDEX" val="4"/>
  <p:tag name="KSO_WM_UNIT_LAYERLEVEL" val="1"/>
  <p:tag name="KSO_WM_UNIT_SM_LIMIT_TYPE" val="2"/>
  <p:tag name="KSO_WM_UNIT_TYPE" val="i"/>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5"/>
  <p:tag name="KSO_WM_UNIT_INDEX" val="5"/>
  <p:tag name="KSO_WM_UNIT_LAYERLEVEL" val="1"/>
  <p:tag name="KSO_WM_UNIT_SM_LIMIT_TYPE" val="2"/>
  <p:tag name="KSO_WM_UNIT_TYPE" val="i"/>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6"/>
  <p:tag name="KSO_WM_UNIT_INDEX" val="6"/>
  <p:tag name="KSO_WM_UNIT_LAYERLEVEL" val="1"/>
  <p:tag name="KSO_WM_UNIT_SM_LIMIT_TYPE" val="2"/>
  <p:tag name="KSO_WM_UNIT_TYPE" val="i"/>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9"/>
  <p:tag name="KSO_WM_UNIT_INDEX" val="9"/>
  <p:tag name="KSO_WM_UNIT_LAYERLEVEL" val="1"/>
  <p:tag name="KSO_WM_UNIT_SM_LIMIT_TYPE" val="2"/>
  <p:tag name="KSO_WM_UNIT_TYPE" val="i"/>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6.xml><?xml version="1.0" encoding="utf-8"?>
<p:tagLst xmlns:a="http://schemas.openxmlformats.org/drawingml/2006/main" xmlns:r="http://schemas.openxmlformats.org/officeDocument/2006/relationships" xmlns:p="http://schemas.openxmlformats.org/presentationml/2006/main">
  <p:tag name="KSO_WM_ASSEMBLE_CHIP_INDEX" val="5bcebf6129e84b95a91c358cc2dc99e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8c81fa9d42129dd74e2"/>
  <p:tag name="KSO_WM_TEMPLATE_ASSEMBLE_XID" val="5fd0c8c81fa9d42129dd74e2"/>
  <p:tag name="KSO_WM_TEMPLATE_CATEGORY" val="diagram"/>
  <p:tag name="KSO_WM_TEMPLATE_INDEX" val="20211729"/>
  <p:tag name="KSO_WM_UNIT_BLOCK" val="0"/>
  <p:tag name="KSO_WM_UNIT_COMPATIBLE" val="0"/>
  <p:tag name="KSO_WM_UNIT_DEC_AREA_ID" val="ab60f45eefd74809bf2f8d0fffbd077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72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2"/>
  <p:tag name="KSO_WM_UNIT_INDEX" val="12"/>
  <p:tag name="KSO_WM_UNIT_LAYERLEVEL" val="1"/>
  <p:tag name="KSO_WM_UNIT_SM_LIMIT_TYPE" val="2"/>
  <p:tag name="KSO_WM_UNIT_TYPE" val="i"/>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3"/>
  <p:tag name="KSO_WM_UNIT_INDEX" val="13"/>
  <p:tag name="KSO_WM_UNIT_LAYERLEVEL" val="1"/>
  <p:tag name="KSO_WM_UNIT_SM_LIMIT_TYPE" val="2"/>
  <p:tag name="KSO_WM_UNIT_TYPE" val="i"/>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4"/>
  <p:tag name="KSO_WM_UNIT_INDEX" val="14"/>
  <p:tag name="KSO_WM_UNIT_LAYERLEVEL" val="1"/>
  <p:tag name="KSO_WM_UNIT_SM_LIMIT_TYPE" val="2"/>
  <p:tag name="KSO_WM_UNIT_TYPE" val="i"/>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0a1fa9d42129ddd8f7"/>
  <p:tag name="KSO_WM_TEMPLATE_ASSEMBLE_XID" val="5fd1070a1fa9d42129ddd8f7"/>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7"/>
  <p:tag name="KSO_WM_UNIT_INDEX" val="17"/>
  <p:tag name="KSO_WM_UNIT_LAYERLEVEL" val="1"/>
  <p:tag name="KSO_WM_UNIT_SM_LIMIT_TYPE" val="2"/>
  <p:tag name="KSO_WM_UNIT_TYPE" val="i"/>
</p:tagLst>
</file>

<file path=ppt/tags/tag67.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2f9dd3847451410792ee71469eaff39d&quot;,&quot;fill_align&quot;:&quot;cm&quot;,&quot;chip_types&quot;:[&quot;picture&quot;,&quot;video&quot;]},{&quot;text_align&quot;:&quot;cm&quot;,&quot;text_direction&quot;:&quot;horizontal&quot;,&quot;support_big_font&quot;:true,&quot;picture_toward&quot;:0,&quot;picture_dockside&quot;:[],&quot;fill_id&quot;:&quot;0a12f687e38f443e9b0897e3d2ba135c&quot;,&quot;fill_align&quot;:&quot;cm&quot;,&quot;chip_types&quot;:[&quot;text&quot;,&quot;header&quot;]}]]"/>
  <p:tag name="KSO_WM_CHIP_GROUPID" val="5f22b9b4dda340fd2c9b7ba4"/>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b9b4dda340fd2c9b7ba5"/>
  <p:tag name="KSO_WM_SLIDE_BACKGROUND" val="[&quot;belt&quot;]"/>
  <p:tag name="KSO_WM_SLIDE_BACKGROUND_TYPE" val="belt"/>
  <p:tag name="KSO_WM_SLIDE_BK_DARK_LIGHT" val="2"/>
  <p:tag name="KSO_WM_SLIDE_CAN_ADD_NAVIGATION" val="1"/>
  <p:tag name="KSO_WM_SLIDE_ID" val="diagram2021580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belt&quot;}],&quot;direction&quot;:1,&quot;id&quot;:&quot;2020-12-10T00:09:08&quot;,&quot;maxSize&quot;:{&quot;size1&quot;:43.799999999999997},&quot;minSize&quot;:{&quot;size1&quot;:43.799999999999997},&quot;normalSize&quot;:{&quot;size1&quot;:43.799999999999997},&quot;subLayout&quot;:[{&quot;id&quot;:&quot;2020-12-10T00:09:08&quot;,&quot;margin&quot;:{&quot;bottom&quot;:5.0799999237060547,&quot;left&quot;:3.809999942779541,&quot;right&quot;:0.026000002399086952,&quot;top&quot;:5.0799999237060547},&quot;type&quot;:0},{&quot;id&quot;:&quot;2020-12-10T00:09:08&quot;,&quot;margin&quot;:{&quot;bottom&quot;:6.3499999046325684,&quot;left&quot;:2.937000036239624,&quot;right&quot;:1.6929999589920044,&quot;top&quot;:6.3499999046325684},&quot;type&quot;:0}],&quot;type&quot;:0}"/>
  <p:tag name="KSO_WM_SLIDE_POSITION" val="0*89"/>
  <p:tag name="KSO_WM_SLIDE_RATIO" val="1.777778"/>
  <p:tag name="KSO_WM_SLIDE_SIZE" val="960*360"/>
  <p:tag name="KSO_WM_SLIDE_SUBTYPE" val="picTxt"/>
  <p:tag name="KSO_WM_SLIDE_SUPPORT_FEATURE_TYPE" val="0"/>
  <p:tag name="KSO_WM_SLIDE_TYPE" val="text"/>
  <p:tag name="KSO_WM_TAG_VERSION" val="1.0"/>
  <p:tag name="KSO_WM_TEMPLATE_ASSEMBLE_GROUPID" val="5fd0f6a41fa9d42129ddc9a3"/>
  <p:tag name="KSO_WM_TEMPLATE_ASSEMBLE_XID" val="5fd0f6a41fa9d42129ddc9a3"/>
  <p:tag name="KSO_WM_TEMPLATE_CATEGORY" val="diagram"/>
  <p:tag name="KSO_WM_TEMPLATE_COLOR_TYPE" val="1"/>
  <p:tag name="KSO_WM_TEMPLATE_INDEX" val="20215800"/>
  <p:tag name="KSO_WM_TEMPLATE_MASTER_TYPE" val="0"/>
  <p:tag name="KSO_WM_TEMPLATE_SUBCATEGORY" val="2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TEMPLATE_ASSEMBLE_GROUPID" val="5fd0f6a41fa9d42129ddc9a3"/>
  <p:tag name="KSO_WM_TEMPLATE_ASSEMBLE_XID" val="5fd0f6a41fa9d42129ddc9a3"/>
  <p:tag name="KSO_WM_TEMPLATE_CATEGORY" val="diagram"/>
  <p:tag name="KSO_WM_TEMPLATE_INDEX" val="2021580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325"/>
</p:tagLst>
</file>

<file path=ppt/tags/tag7.xml><?xml version="1.0" encoding="utf-8"?>
<p:tagLst xmlns:a="http://schemas.openxmlformats.org/drawingml/2006/main" xmlns:r="http://schemas.openxmlformats.org/officeDocument/2006/relationships" xmlns:p="http://schemas.openxmlformats.org/presentationml/2006/main">
  <p:tag name="KSO_WM_ASSEMBLE_CHIP_INDEX" val="8ae81a2f685943e7b7821ff63820acf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c8c81fa9d42129dd74e2"/>
  <p:tag name="KSO_WM_TEMPLATE_ASSEMBLE_XID" val="5fd0c8c81fa9d42129dd74e2"/>
  <p:tag name="KSO_WM_TEMPLATE_CATEGORY" val="diagram"/>
  <p:tag name="KSO_WM_TEMPLATE_INDEX" val="20211729"/>
  <p:tag name="KSO_WM_UNIT_COMPATIBLE" val="0"/>
  <p:tag name="KSO_WM_UNIT_DEC_AREA_ID" val="8da8a699c4e54977835a3b63c146a0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729_1*d*2"/>
  <p:tag name="KSO_WM_UNIT_INDEX" val="2"/>
  <p:tag name="KSO_WM_UNIT_LAYERLEVEL" val="1"/>
  <p:tag name="KSO_WM_UNIT_PICTURE_CLIP_FLAG" val="0"/>
  <p:tag name="KSO_WM_UNIT_PLACING_PICTURE" val="8ae81a2f685943e7b7821ff63820acf1"/>
  <p:tag name="KSO_WM_UNIT_SM_LIMIT_TYPE" val="2"/>
  <p:tag name="KSO_WM_UNIT_SUPPORT_UNIT_TYPE" val="[&quot;d&quot;,&quot;α&quot;,&quot;β&quot;,&quot;θ&quot;]"/>
  <p:tag name="KSO_WM_UNIT_TYPE" val="d"/>
  <p:tag name="KSO_WM_UNIT_VALUE" val="1015*1184"/>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b9b4dda340fd2c9b7ba4"/>
  <p:tag name="KSO_WM_CHIP_XID" val="5f22b9b4dda340fd2c9b7ba5"/>
  <p:tag name="KSO_WM_TAG_VERSION" val="1.0"/>
  <p:tag name="KSO_WM_TEMPLATE_ASSEMBLE_GROUPID" val="5fd0f6a41fa9d42129ddc9a3"/>
  <p:tag name="KSO_WM_TEMPLATE_ASSEMBLE_XID" val="5fd0f6a41fa9d42129ddc9a3"/>
  <p:tag name="KSO_WM_TEMPLATE_CATEGORY" val="diagram"/>
  <p:tag name="KSO_WM_TEMPLATE_INDEX" val="20215800"/>
  <p:tag name="KSO_WM_UNIT_BLOCK" val="0"/>
  <p:tag name="KSO_WM_UNIT_COMPATIBLE" val="0"/>
  <p:tag name="KSO_WM_UNIT_DEC_AREA_ID" val="75e473c879e04c36a5893b8f23b3543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0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848"/>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b9b4dda340fd2c9b7ba4"/>
  <p:tag name="KSO_WM_CHIP_XID" val="5f22b9b4dda340fd2c9b7ba5"/>
  <p:tag name="KSO_WM_TAG_VERSION" val="1.0"/>
  <p:tag name="KSO_WM_TEMPLATE_ASSEMBLE_GROUPID" val="5fd0f6a41fa9d42129ddc9a3"/>
  <p:tag name="KSO_WM_TEMPLATE_ASSEMBLE_XID" val="5fd0f6a41fa9d42129ddc9a3"/>
  <p:tag name="KSO_WM_TEMPLATE_CATEGORY" val="diagram"/>
  <p:tag name="KSO_WM_TEMPLATE_INDEX" val="20215800"/>
  <p:tag name="KSO_WM_UNIT_BLOCK" val="0"/>
  <p:tag name="KSO_WM_UNIT_COMPATIBLE" val="0"/>
  <p:tag name="KSO_WM_UNIT_DEC_AREA_ID" val="2145177a6a074d9b9fa3c66e226672f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5800_1*i*3"/>
  <p:tag name="KSO_WM_UNIT_INDEX" val="3"/>
  <p:tag name="KSO_WM_UNIT_LAYERLEVEL" val="1"/>
  <p:tag name="KSO_WM_UNIT_SM_LIMIT_TYPE" val="2"/>
  <p:tag name="KSO_WM_UNIT_TYPE" val="i"/>
</p:tagLst>
</file>

<file path=ppt/tags/tag72.xml><?xml version="1.0" encoding="utf-8"?>
<p:tagLst xmlns:a="http://schemas.openxmlformats.org/drawingml/2006/main" xmlns:r="http://schemas.openxmlformats.org/officeDocument/2006/relationships" xmlns:p="http://schemas.openxmlformats.org/presentationml/2006/main">
  <p:tag name="KSO_WM_ASSEMBLE_CHIP_INDEX" val="0b254fb250a34f609898793f29d7ff3f"/>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f6a41fa9d42129ddc9a3"/>
  <p:tag name="KSO_WM_TEMPLATE_ASSEMBLE_XID" val="5fd0f6a41fa9d42129ddc9a3"/>
  <p:tag name="KSO_WM_TEMPLATE_CATEGORY" val="diagram"/>
  <p:tag name="KSO_WM_TEMPLATE_INDEX" val="20215800"/>
  <p:tag name="KSO_WM_UNIT_COMPATIBLE" val="0"/>
  <p:tag name="KSO_WM_UNIT_DEC_AREA_ID" val="be30c1814b35414fb9ff7e4fad1dac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00_1*d*1"/>
  <p:tag name="KSO_WM_UNIT_INDEX" val="1"/>
  <p:tag name="KSO_WM_UNIT_LAYERLEVEL" val="1"/>
  <p:tag name="KSO_WM_UNIT_PICTURE_CLIP_FLAG" val="0"/>
  <p:tag name="KSO_WM_UNIT_PLACING_PICTURE" val="0b254fb250a34f609898793f29d7ff3f"/>
  <p:tag name="KSO_WM_UNIT_SM_LIMIT_TYPE" val="2"/>
  <p:tag name="KSO_WM_UNIT_SUPPORT_UNIT_TYPE" val="[&quot;d&quot;,&quot;θ&quot;]"/>
  <p:tag name="KSO_WM_UNIT_TYPE" val="d"/>
  <p:tag name="KSO_WM_UNIT_VALUE" val="888*1100"/>
</p:tagLst>
</file>

<file path=ppt/tags/tag73.xml><?xml version="1.0" encoding="utf-8"?>
<p:tagLst xmlns:a="http://schemas.openxmlformats.org/drawingml/2006/main" xmlns:r="http://schemas.openxmlformats.org/officeDocument/2006/relationships" xmlns:p="http://schemas.openxmlformats.org/presentationml/2006/main">
  <p:tag name="KSO_WM_ASSEMBLE_CHIP_INDEX" val="91ee896cdf714826ba52be7e444cd1db"/>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f6a41fa9d42129ddc9a3"/>
  <p:tag name="KSO_WM_TEMPLATE_ASSEMBLE_XID" val="5fd0f6a41fa9d42129ddc9a3"/>
  <p:tag name="KSO_WM_TEMPLATE_CATEGORY" val="diagram"/>
  <p:tag name="KSO_WM_TEMPLATE_INDEX" val="20215800"/>
  <p:tag name="KSO_WM_UNIT_BLOCK" val="0"/>
  <p:tag name="KSO_WM_UNIT_COMPATIBLE" val="0"/>
  <p:tag name="KSO_WM_UNIT_DEC_AREA_ID" val="b9c5c567abc048b3be0e0371ae6ec1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1"/>
</p:tagLst>
</file>

<file path=ppt/tags/tag74.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75.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76.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8.xml><?xml version="1.0" encoding="utf-8"?>
<p:tagLst xmlns:a="http://schemas.openxmlformats.org/drawingml/2006/main" xmlns:r="http://schemas.openxmlformats.org/officeDocument/2006/relationships" xmlns:p="http://schemas.openxmlformats.org/presentationml/2006/main">
  <p:tag name="KSO_WM_ASSEMBLE_CHIP_INDEX" val="19fd93bebe0740149636790c29a6b689"/>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c8c81fa9d42129dd74e2"/>
  <p:tag name="KSO_WM_TEMPLATE_ASSEMBLE_XID" val="5fd0c8c81fa9d42129dd74e2"/>
  <p:tag name="KSO_WM_TEMPLATE_CATEGORY" val="diagram"/>
  <p:tag name="KSO_WM_TEMPLATE_INDEX" val="20211729"/>
  <p:tag name="KSO_WM_UNIT_COMPATIBLE" val="0"/>
  <p:tag name="KSO_WM_UNIT_DEC_AREA_ID" val="3a6e237851414fefae63bf31310cfc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729_1*d*1"/>
  <p:tag name="KSO_WM_UNIT_INDEX" val="1"/>
  <p:tag name="KSO_WM_UNIT_LAYERLEVEL" val="1"/>
  <p:tag name="KSO_WM_UNIT_PLACING_PICTURE" val="19fd93bebe0740149636790c29a6b689"/>
  <p:tag name="KSO_WM_UNIT_SM_LIMIT_TYPE" val="2"/>
  <p:tag name="KSO_WM_UNIT_SUPPORT_UNIT_TYPE" val="[&quot;d&quot;,&quot;α&quot;,&quot;β&quot;]"/>
  <p:tag name="KSO_WM_UNIT_TYPE" val="d"/>
  <p:tag name="KSO_WM_UNIT_VALUE" val="1015*1184"/>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true,&quot;fill_id&quot;:&quot;e4d6cf17b06746db8dd93c359cfe17f1&quot;,&quot;fill_align&quot;:&quot;lb&quot;,&quot;chip_types&quot;:[&quot;header&quot;]},{&quot;text_align&quot;:&quot;lt&quot;,&quot;text_direction&quot;:&quot;horizontal&quot;,&quot;support_big_font&quot;:true,&quot;fill_id&quot;:&quot;c1719bd3232846479042527f9529d883&quot;,&quot;fill_align&quot;:&quot;lt&quot;,&quot;chip_types&quot;:[&quot;text&quot;,&quot;picture&quot;]},{&quot;text_align&quot;:&quot;lm&quot;,&quot;text_direction&quot;:&quot;horizontal&quot;,&quot;support_features&quot;:[&quot;collage&quot;,&quot;carousel&quot;],&quot;support_big_font&quot;:false,&quot;fill_id&quot;:&quot;1e68c64403914b6b8616f5eb6a4d8957&quot;,&quot;fill_align&quot;:&quot;lm&quot;,&quot;chip_types&quot;:[&quot;pictext&quot;,&quot;text&quot;,&quot;picture&quot;,&quot;chart&quot;,&quot;table&quot;]}]]"/>
  <p:tag name="KSO_WM_CHIP_GROUPID" val="5eecb7cea758c1ec0b708a8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b7cea758c1ec0b708a87"/>
  <p:tag name="KSO_WM_SLIDE_BACKGROUND" val="[&quot;belt&quot;]"/>
  <p:tag name="KSO_WM_SLIDE_BACKGROUND_TYPE" val="belt"/>
  <p:tag name="KSO_WM_SLIDE_BK_DARK_LIGHT" val="2"/>
  <p:tag name="KSO_WM_SLIDE_CAN_ADD_NAVIGATION" val="1"/>
  <p:tag name="KSO_WM_SLIDE_ID" val="diagram20207821_1"/>
  <p:tag name="KSO_WM_SLIDE_INDEX" val="1"/>
  <p:tag name="KSO_WM_SLIDE_ITEM_CNT" val="0"/>
  <p:tag name="KSO_WM_SLIDE_LAYOUT" val="a_d_f"/>
  <p:tag name="KSO_WM_SLIDE_LAYOUT_CNT" val="1_1_1"/>
  <p:tag name="KSO_WM_SLIDE_LAYOUT_INFO" val="{&quot;backgroundInfo&quot;:[{&quot;bottom&quot;:0.13333333999999999,&quot;bottomAbs&quot;:false,&quot;left&quot;:0,&quot;leftAbs&quot;:false,&quot;right&quot;:0,&quot;rightAbs&quot;:false,&quot;top&quot;:0.13333333999999999,&quot;topAbs&quot;:false,&quot;type&quot;:&quot;belt&quot;}],&quot;direction&quot;:1,&quot;id&quot;:&quot;2020-12-09T18:09:18&quot;,&quot;maxSize&quot;:{&quot;size1&quot;:54.999639029265381},&quot;minSize&quot;:{&quot;size1&quot;:42.499639029265381},&quot;normalSize&quot;:{&quot;size1&quot;:51.999639029265381},&quot;subLayout&quot;:[{&quot;id&quot;:&quot;2020-12-09T18:09:18&quot;,&quot;maxSize&quot;:{&quot;size1&quot;:51.100000000000001},&quot;minSize&quot;:{&quot;size1&quot;:37.899999999999999},&quot;normalSize&quot;:{&quot;size1&quot;:37.899999999999999},&quot;subLayout&quot;:[{&quot;id&quot;:&quot;2020-12-09T18:09:18&quot;,&quot;margin&quot;:{&quot;bottom&quot;:0.026000002399086952,&quot;left&quot;:3.3870000839233398,&quot;right&quot;:1.2699999809265137,&quot;top&quot;:5.0799999237060547},&quot;type&quot;:0},{&quot;id&quot;:&quot;2020-12-09T18:09:18&quot;,&quot;margin&quot;:{&quot;bottom&quot;:5.0799999237060547,&quot;left&quot;:3.3870000839233398,&quot;right&quot;:1.2699999809265137,&quot;top&quot;:0.81999999284744263},&quot;type&quot;:0}],&quot;type&quot;:0},{&quot;id&quot;:&quot;2020-12-09T18:09:18&quot;,&quot;margin&quot;:{&quot;bottom&quot;:5.0799999237060547,&quot;left&quot;:0,&quot;right&quot;:3.3859999179840088,&quot;top&quot;:5.0799999237060547},&quot;type&quot;:0}],&quot;type&quot;:0}"/>
  <p:tag name="KSO_WM_SLIDE_POSITION" val="0*71"/>
  <p:tag name="KSO_WM_SLIDE_RATIO" val="1.777778"/>
  <p:tag name="KSO_WM_SLIDE_SIZE" val="960*396"/>
  <p:tag name="KSO_WM_SLIDE_SUBTYPE" val="picTxt"/>
  <p:tag name="KSO_WM_SLIDE_SUPPORT_FEATURE_TYPE" val="3"/>
  <p:tag name="KSO_WM_SLIDE_TYPE" val="text"/>
  <p:tag name="KSO_WM_TAG_VERSION" val="1.0"/>
  <p:tag name="KSO_WM_TEMPLATE_ASSEMBLE_GROUPID" val="5fd0a24c1fa9d42129dcc8da"/>
  <p:tag name="KSO_WM_TEMPLATE_ASSEMBLE_XID" val="5fd0a24c1fa9d42129dcc8da"/>
  <p:tag name="KSO_WM_TEMPLATE_CATEGORY" val="diagram"/>
  <p:tag name="KSO_WM_TEMPLATE_COLOR_TYPE" val="1"/>
  <p:tag name="KSO_WM_TEMPLATE_INDEX" val="20207821"/>
  <p:tag name="KSO_WM_TEMPLATE_MASTER_TYPE" val="0"/>
  <p:tag name="KSO_WM_TEMPLATE_SUBCATEGORY" val="2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6517</Words>
  <Application>Microsoft Office PowerPoint</Application>
  <PresentationFormat>自定义</PresentationFormat>
  <Paragraphs>403</Paragraphs>
  <Slides>66</Slides>
  <Notes>0</Notes>
  <HiddenSlides>0</HiddenSlides>
  <MMClips>0</MMClips>
  <ScaleCrop>false</ScaleCrop>
  <HeadingPairs>
    <vt:vector size="4" baseType="variant">
      <vt:variant>
        <vt:lpstr>主题</vt:lpstr>
      </vt:variant>
      <vt:variant>
        <vt:i4>2</vt:i4>
      </vt:variant>
      <vt:variant>
        <vt:lpstr>幻灯片标题</vt:lpstr>
      </vt:variant>
      <vt:variant>
        <vt:i4>66</vt:i4>
      </vt:variant>
    </vt:vector>
  </HeadingPairs>
  <TitlesOfParts>
    <vt:vector size="68"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2021-02-27T14:55:46Z</cp:lastPrinted>
  <dcterms:created xsi:type="dcterms:W3CDTF">2021-02-27T14:55:46Z</dcterms:created>
  <dcterms:modified xsi:type="dcterms:W3CDTF">2021-10-19T05:42:30Z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