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23"/>
  </p:notesMasterIdLst>
  <p:sldIdLst>
    <p:sldId id="397" r:id="rId4"/>
    <p:sldId id="286" r:id="rId5"/>
    <p:sldId id="399" r:id="rId6"/>
    <p:sldId id="402" r:id="rId7"/>
    <p:sldId id="401" r:id="rId8"/>
    <p:sldId id="299" r:id="rId9"/>
    <p:sldId id="400" r:id="rId10"/>
    <p:sldId id="266" r:id="rId11"/>
    <p:sldId id="313" r:id="rId12"/>
    <p:sldId id="335" r:id="rId13"/>
    <p:sldId id="315" r:id="rId14"/>
    <p:sldId id="336" r:id="rId15"/>
    <p:sldId id="317" r:id="rId16"/>
    <p:sldId id="337" r:id="rId17"/>
    <p:sldId id="319" r:id="rId18"/>
    <p:sldId id="338" r:id="rId19"/>
    <p:sldId id="262" r:id="rId20"/>
    <p:sldId id="339" r:id="rId21"/>
    <p:sldId id="321" r:id="rId22"/>
    <p:sldId id="340" r:id="rId24"/>
    <p:sldId id="357" r:id="rId25"/>
    <p:sldId id="356" r:id="rId26"/>
    <p:sldId id="358" r:id="rId27"/>
    <p:sldId id="359" r:id="rId28"/>
    <p:sldId id="459" r:id="rId29"/>
    <p:sldId id="460" r:id="rId30"/>
    <p:sldId id="461" r:id="rId31"/>
    <p:sldId id="462" r:id="rId32"/>
    <p:sldId id="307" r:id="rId33"/>
    <p:sldId id="310" r:id="rId34"/>
    <p:sldId id="311" r:id="rId35"/>
    <p:sldId id="308" r:id="rId36"/>
    <p:sldId id="353" r:id="rId37"/>
    <p:sldId id="361" r:id="rId38"/>
    <p:sldId id="372" r:id="rId39"/>
    <p:sldId id="363" r:id="rId40"/>
    <p:sldId id="365" r:id="rId41"/>
    <p:sldId id="373" r:id="rId42"/>
    <p:sldId id="364" r:id="rId43"/>
    <p:sldId id="446" r:id="rId44"/>
    <p:sldId id="366" r:id="rId45"/>
    <p:sldId id="445" r:id="rId46"/>
    <p:sldId id="447" r:id="rId47"/>
    <p:sldId id="323" r:id="rId48"/>
    <p:sldId id="449" r:id="rId49"/>
    <p:sldId id="326" r:id="rId50"/>
    <p:sldId id="328" r:id="rId51"/>
    <p:sldId id="369" r:id="rId52"/>
    <p:sldId id="347" r:id="rId53"/>
    <p:sldId id="348" r:id="rId54"/>
    <p:sldId id="345" r:id="rId55"/>
    <p:sldId id="346" r:id="rId5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000099"/>
    <a:srgbClr val="0099FF"/>
    <a:srgbClr val="FFFF00"/>
    <a:srgbClr val="FFFF66"/>
    <a:srgbClr val="FF0066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3826" autoAdjust="0"/>
  </p:normalViewPr>
  <p:slideViewPr>
    <p:cSldViewPr>
      <p:cViewPr>
        <p:scale>
          <a:sx n="64" d="100"/>
          <a:sy n="64" d="100"/>
        </p:scale>
        <p:origin x="1340" y="20"/>
      </p:cViewPr>
      <p:guideLst>
        <p:guide orient="horz" pos="2054"/>
        <p:guide pos="2880"/>
      </p:guideLst>
    </p:cSldViewPr>
  </p:slideViewPr>
  <p:outlineViewPr>
    <p:cViewPr>
      <p:scale>
        <a:sx n="33" d="100"/>
        <a:sy n="33" d="100"/>
      </p:scale>
      <p:origin x="0" y="-216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2692" y="4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9" Type="http://schemas.openxmlformats.org/officeDocument/2006/relationships/tableStyles" Target="tableStyles.xml"/><Relationship Id="rId58" Type="http://schemas.openxmlformats.org/officeDocument/2006/relationships/viewProps" Target="viewProps.xml"/><Relationship Id="rId57" Type="http://schemas.openxmlformats.org/officeDocument/2006/relationships/presProps" Target="presProps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kumimoji="1" sz="120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kumimoji="1" sz="120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4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706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706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kumimoji="1" sz="120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06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kumimoji="1" sz="120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40F0459-F464-4EC1-9D0A-A2A2627BB814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6BA2580-0F29-4C6F-A6F9-6F31AF0B7654}" type="slidenum">
              <a:rPr lang="en-US" altLang="zh-CN" smtClean="0"/>
            </a:fld>
            <a:endParaRPr lang="en-US" altLang="zh-CN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40F0459-F464-4EC1-9D0A-A2A2627BB814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7E40731-E7CC-4B77-A1F1-3064A0F0F71A}" type="slidenum">
              <a:rPr lang="en-US" altLang="zh-CN" smtClean="0"/>
            </a:fld>
            <a:endParaRPr lang="en-US" altLang="zh-CN"/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4B60A37-736B-45EA-B798-472C598E1624}" type="slidenum">
              <a:rPr lang="en-US" altLang="zh-CN" smtClean="0"/>
            </a:fld>
            <a:endParaRPr lang="en-US" altLang="zh-CN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688B25E-9902-4D16-BCF2-603BE4D31002}" type="slidenum">
              <a:rPr lang="en-US" altLang="zh-CN" smtClean="0"/>
            </a:fld>
            <a:endParaRPr lang="en-US" altLang="zh-CN"/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589C9C-0AD0-4946-B2B8-5D6C025C84B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989A0B-3E1E-445A-BC97-C89CA3AFB97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2ED412-9EFC-439E-B798-B6AF7A97CA5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 bwMode="auto">
          <a:xfrm>
            <a:off x="-3222625" y="304800"/>
            <a:ext cx="11909425" cy="4724400"/>
            <a:chOff x="-2030" y="192"/>
            <a:chExt cx="7502" cy="2976"/>
          </a:xfrm>
        </p:grpSpPr>
        <p:sp>
          <p:nvSpPr>
            <p:cNvPr id="5" name="Line 3"/>
            <p:cNvSpPr>
              <a:spLocks noChangeShapeType="1"/>
            </p:cNvSpPr>
            <p:nvPr/>
          </p:nvSpPr>
          <p:spPr bwMode="auto">
            <a:xfrm>
              <a:off x="912" y="1584"/>
              <a:ext cx="456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auto">
            <a:xfrm>
              <a:off x="-1584" y="864"/>
              <a:ext cx="2304" cy="2304"/>
            </a:xfrm>
            <a:custGeom>
              <a:avLst/>
              <a:gdLst>
                <a:gd name="G0" fmla="+- 12083 0 0"/>
                <a:gd name="G1" fmla="+- -32000 0 0"/>
                <a:gd name="G2" fmla="+- 32000 0 0"/>
                <a:gd name="T0" fmla="*/ 32000 32000 1"/>
                <a:gd name="T1" fmla="*/ G0 G0 1"/>
                <a:gd name="T2" fmla="+- 0 T0 T1"/>
                <a:gd name="T3" fmla="sqrt T2"/>
                <a:gd name="G3" fmla="*/ 32000 T3 32000"/>
                <a:gd name="T4" fmla="*/ 32000 32000 1"/>
                <a:gd name="T5" fmla="*/ G1 G1 1"/>
                <a:gd name="T6" fmla="+- 0 T4 T5"/>
                <a:gd name="T7" fmla="sqrt T6"/>
                <a:gd name="G4" fmla="*/ 32000 T7 32000"/>
                <a:gd name="T8" fmla="*/ 32000 32000 1"/>
                <a:gd name="T9" fmla="*/ G2 G2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44083" y="2368"/>
                </a:cxn>
                <a:cxn ang="0">
                  <a:pos x="64000" y="32000"/>
                </a:cxn>
                <a:cxn ang="0">
                  <a:pos x="44083" y="61631"/>
                </a:cxn>
                <a:cxn ang="0">
                  <a:pos x="44083" y="61631"/>
                </a:cxn>
                <a:cxn ang="0">
                  <a:pos x="44082" y="61631"/>
                </a:cxn>
                <a:cxn ang="0">
                  <a:pos x="44083" y="61632"/>
                </a:cxn>
                <a:cxn ang="0">
                  <a:pos x="44083" y="2368"/>
                </a:cxn>
                <a:cxn ang="0">
                  <a:pos x="44082" y="2368"/>
                </a:cxn>
                <a:cxn ang="0">
                  <a:pos x="44083" y="2368"/>
                </a:cxn>
              </a:cxnLst>
              <a:rect l="T13" t="T15" r="T17" b="T19"/>
              <a:pathLst>
                <a:path w="64000" h="64000">
                  <a:moveTo>
                    <a:pt x="44083" y="2368"/>
                  </a:moveTo>
                  <a:cubicBezTo>
                    <a:pt x="56127" y="7280"/>
                    <a:pt x="64000" y="18993"/>
                    <a:pt x="64000" y="32000"/>
                  </a:cubicBezTo>
                  <a:cubicBezTo>
                    <a:pt x="64000" y="45006"/>
                    <a:pt x="56127" y="56719"/>
                    <a:pt x="44083" y="61631"/>
                  </a:cubicBezTo>
                  <a:cubicBezTo>
                    <a:pt x="44082" y="61631"/>
                    <a:pt x="44082" y="61631"/>
                    <a:pt x="44082" y="61631"/>
                  </a:cubicBezTo>
                  <a:lnTo>
                    <a:pt x="44083" y="61632"/>
                  </a:lnTo>
                  <a:lnTo>
                    <a:pt x="44083" y="2368"/>
                  </a:lnTo>
                  <a:lnTo>
                    <a:pt x="44082" y="2368"/>
                  </a:lnTo>
                  <a:cubicBezTo>
                    <a:pt x="44082" y="2368"/>
                    <a:pt x="44082" y="2368"/>
                    <a:pt x="44083" y="2368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zh-CN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" name="AutoShape 5"/>
            <p:cNvSpPr>
              <a:spLocks noChangeArrowheads="1"/>
            </p:cNvSpPr>
            <p:nvPr/>
          </p:nvSpPr>
          <p:spPr bwMode="auto">
            <a:xfrm>
              <a:off x="-2030" y="192"/>
              <a:ext cx="2544" cy="2544"/>
            </a:xfrm>
            <a:custGeom>
              <a:avLst/>
              <a:gdLst>
                <a:gd name="G0" fmla="+- 18994 0 0"/>
                <a:gd name="G1" fmla="+- -30013 0 0"/>
                <a:gd name="G2" fmla="+- 32000 0 0"/>
                <a:gd name="T0" fmla="*/ 32000 32000 1"/>
                <a:gd name="T1" fmla="*/ G0 G0 1"/>
                <a:gd name="T2" fmla="+- 0 T0 T1"/>
                <a:gd name="T3" fmla="sqrt T2"/>
                <a:gd name="G3" fmla="*/ 32000 T3 32000"/>
                <a:gd name="T4" fmla="*/ 32000 32000 1"/>
                <a:gd name="T5" fmla="*/ G1 G1 1"/>
                <a:gd name="T6" fmla="+- 0 T4 T5"/>
                <a:gd name="T7" fmla="sqrt T6"/>
                <a:gd name="G4" fmla="*/ 32000 T7 32000"/>
                <a:gd name="T8" fmla="*/ 32000 32000 1"/>
                <a:gd name="T9" fmla="*/ G2 G2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50994" y="6246"/>
                </a:cxn>
                <a:cxn ang="0">
                  <a:pos x="64000" y="32000"/>
                </a:cxn>
                <a:cxn ang="0">
                  <a:pos x="50994" y="57753"/>
                </a:cxn>
                <a:cxn ang="0">
                  <a:pos x="50994" y="57753"/>
                </a:cxn>
                <a:cxn ang="0">
                  <a:pos x="50993" y="57753"/>
                </a:cxn>
                <a:cxn ang="0">
                  <a:pos x="50994" y="57754"/>
                </a:cxn>
                <a:cxn ang="0">
                  <a:pos x="50994" y="6246"/>
                </a:cxn>
                <a:cxn ang="0">
                  <a:pos x="50993" y="6246"/>
                </a:cxn>
                <a:cxn ang="0">
                  <a:pos x="50994" y="6246"/>
                </a:cxn>
              </a:cxnLst>
              <a:rect l="T13" t="T15" r="T17" b="T19"/>
              <a:pathLst>
                <a:path w="64000" h="64000">
                  <a:moveTo>
                    <a:pt x="50994" y="6246"/>
                  </a:moveTo>
                  <a:cubicBezTo>
                    <a:pt x="59172" y="12279"/>
                    <a:pt x="64000" y="21837"/>
                    <a:pt x="64000" y="32000"/>
                  </a:cubicBezTo>
                  <a:cubicBezTo>
                    <a:pt x="64000" y="42162"/>
                    <a:pt x="59172" y="51720"/>
                    <a:pt x="50994" y="57753"/>
                  </a:cubicBezTo>
                  <a:cubicBezTo>
                    <a:pt x="50993" y="57753"/>
                    <a:pt x="50993" y="57753"/>
                    <a:pt x="50993" y="57753"/>
                  </a:cubicBezTo>
                  <a:lnTo>
                    <a:pt x="50994" y="57754"/>
                  </a:lnTo>
                  <a:lnTo>
                    <a:pt x="50994" y="6246"/>
                  </a:lnTo>
                  <a:lnTo>
                    <a:pt x="50993" y="6246"/>
                  </a:lnTo>
                  <a:cubicBezTo>
                    <a:pt x="50993" y="6246"/>
                    <a:pt x="50993" y="6246"/>
                    <a:pt x="50994" y="6246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zh-CN" sz="1800">
                <a:ea typeface="宋体" panose="02010600030101010101" pitchFamily="2" charset="-122"/>
              </a:endParaRPr>
            </a:p>
          </p:txBody>
        </p:sp>
      </p:grpSp>
      <p:sp>
        <p:nvSpPr>
          <p:cNvPr id="109574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443038" y="985838"/>
            <a:ext cx="7239000" cy="1444625"/>
          </a:xfrm>
        </p:spPr>
        <p:txBody>
          <a:bodyPr/>
          <a:lstStyle>
            <a:lvl1pPr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9575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443038" y="3427413"/>
            <a:ext cx="7239000" cy="17526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DB80EC-8FB2-44E2-B98A-6712ED96949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69C6EB-3FD0-42AE-88B5-763BC1E87E1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CC8138-9C53-4F91-A749-CF5BBC55E3C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370013" y="1827213"/>
            <a:ext cx="3579812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02225" y="1827213"/>
            <a:ext cx="35814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01D921-E38C-49AD-8369-BA06E4C40D6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0346EB-C41E-40AA-A778-1E45E5AC7BB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C75996-A7B4-4A7F-B812-28C533261F1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541FAC-7F8A-485C-B725-6534036F074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5D16E4-0A1F-4DFB-9376-C52B67A4E97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F43D9-6A3B-451A-B108-35D0D316AAB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D360B-370E-4A24-A47A-DEE31BE8504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DC7EB1-6D3C-4B24-A133-ABC813933BC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6413" y="301625"/>
            <a:ext cx="1827212" cy="56403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370013" y="301625"/>
            <a:ext cx="5334000" cy="56403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B08A3-8DEF-4D39-AA99-F33AA94EE42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ED7140-FB4C-44BD-8D4C-202AB34987C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C59B74-9444-48FF-9022-DA21C12991F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8969E2-9840-42FE-AD56-CD4CF3EEFD0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448716-C4BC-4363-8E56-3DFE36E18C1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FDAB85-05D1-49A3-873A-1BF74DE406C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2FCB5C-25AC-46BD-AE43-30D44AEDCDA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377958-76F2-4CD2-9574-F62096017BC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55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55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55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ea typeface="+mn-ea"/>
              </a:defRPr>
            </a:lvl1pPr>
          </a:lstStyle>
          <a:p>
            <a:pPr>
              <a:defRPr/>
            </a:pPr>
            <a:fld id="{4AD03DDB-B998-41B7-8C0A-76BFB795990A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 bwMode="auto">
          <a:xfrm>
            <a:off x="-3238500" y="0"/>
            <a:ext cx="11925300" cy="3810000"/>
            <a:chOff x="-2040" y="0"/>
            <a:chExt cx="7512" cy="2400"/>
          </a:xfrm>
        </p:grpSpPr>
        <p:sp>
          <p:nvSpPr>
            <p:cNvPr id="108547" name="AutoShape 3"/>
            <p:cNvSpPr>
              <a:spLocks noChangeArrowheads="1"/>
            </p:cNvSpPr>
            <p:nvPr/>
          </p:nvSpPr>
          <p:spPr bwMode="auto">
            <a:xfrm>
              <a:off x="-2040" y="432"/>
              <a:ext cx="2592" cy="1968"/>
            </a:xfrm>
            <a:custGeom>
              <a:avLst/>
              <a:gdLst>
                <a:gd name="G0" fmla="+- 18296 0 0"/>
                <a:gd name="G1" fmla="+- -30880 0 0"/>
                <a:gd name="G2" fmla="+- 31512 0 0"/>
                <a:gd name="T0" fmla="*/ 32000 32000 1"/>
                <a:gd name="T1" fmla="*/ G0 G0 1"/>
                <a:gd name="T2" fmla="+- 0 T0 T1"/>
                <a:gd name="T3" fmla="sqrt T2"/>
                <a:gd name="G3" fmla="*/ 32000 T3 32000"/>
                <a:gd name="T4" fmla="*/ 32000 32000 1"/>
                <a:gd name="T5" fmla="*/ G1 G1 1"/>
                <a:gd name="T6" fmla="+- 0 T4 T5"/>
                <a:gd name="T7" fmla="sqrt T6"/>
                <a:gd name="G4" fmla="*/ 32000 T7 32000"/>
                <a:gd name="T8" fmla="*/ 32000 32000 1"/>
                <a:gd name="T9" fmla="*/ G2 G2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50296" y="5746"/>
                </a:cxn>
                <a:cxn ang="0">
                  <a:pos x="64000" y="32000"/>
                </a:cxn>
                <a:cxn ang="0">
                  <a:pos x="50296" y="58253"/>
                </a:cxn>
                <a:cxn ang="0">
                  <a:pos x="50296" y="58253"/>
                </a:cxn>
                <a:cxn ang="0">
                  <a:pos x="50295" y="58253"/>
                </a:cxn>
                <a:cxn ang="0">
                  <a:pos x="50296" y="58254"/>
                </a:cxn>
                <a:cxn ang="0">
                  <a:pos x="50296" y="5746"/>
                </a:cxn>
                <a:cxn ang="0">
                  <a:pos x="50295" y="5746"/>
                </a:cxn>
                <a:cxn ang="0">
                  <a:pos x="50296" y="5746"/>
                </a:cxn>
              </a:cxnLst>
              <a:rect l="T13" t="T15" r="T17" b="T19"/>
              <a:pathLst>
                <a:path w="64000" h="64000">
                  <a:moveTo>
                    <a:pt x="50296" y="5746"/>
                  </a:moveTo>
                  <a:cubicBezTo>
                    <a:pt x="58882" y="11730"/>
                    <a:pt x="64000" y="21534"/>
                    <a:pt x="64000" y="32000"/>
                  </a:cubicBezTo>
                  <a:cubicBezTo>
                    <a:pt x="64000" y="42465"/>
                    <a:pt x="58882" y="52269"/>
                    <a:pt x="50296" y="58253"/>
                  </a:cubicBezTo>
                  <a:cubicBezTo>
                    <a:pt x="50296" y="58253"/>
                    <a:pt x="50296" y="58253"/>
                    <a:pt x="50295" y="58253"/>
                  </a:cubicBezTo>
                  <a:lnTo>
                    <a:pt x="50296" y="58254"/>
                  </a:lnTo>
                  <a:lnTo>
                    <a:pt x="50296" y="5746"/>
                  </a:lnTo>
                  <a:lnTo>
                    <a:pt x="50295" y="5746"/>
                  </a:lnTo>
                  <a:cubicBezTo>
                    <a:pt x="50296" y="5746"/>
                    <a:pt x="50296" y="5746"/>
                    <a:pt x="50296" y="574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zh-CN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8548" name="AutoShape 4"/>
            <p:cNvSpPr>
              <a:spLocks noChangeArrowheads="1"/>
            </p:cNvSpPr>
            <p:nvPr/>
          </p:nvSpPr>
          <p:spPr bwMode="auto">
            <a:xfrm>
              <a:off x="-1528" y="0"/>
              <a:ext cx="1949" cy="1987"/>
            </a:xfrm>
            <a:custGeom>
              <a:avLst/>
              <a:gdLst>
                <a:gd name="G0" fmla="+- 18077 0 0"/>
                <a:gd name="G1" fmla="+- -30880 0 0"/>
                <a:gd name="G2" fmla="+- 32000 0 0"/>
                <a:gd name="T0" fmla="*/ 32000 32000 1"/>
                <a:gd name="T1" fmla="*/ G0 G0 1"/>
                <a:gd name="T2" fmla="+- 0 T0 T1"/>
                <a:gd name="T3" fmla="sqrt T2"/>
                <a:gd name="G3" fmla="*/ 32000 T3 32000"/>
                <a:gd name="T4" fmla="*/ 32000 32000 1"/>
                <a:gd name="T5" fmla="*/ G1 G1 1"/>
                <a:gd name="T6" fmla="+- 0 T4 T5"/>
                <a:gd name="T7" fmla="sqrt T6"/>
                <a:gd name="G4" fmla="*/ 32000 T7 32000"/>
                <a:gd name="T8" fmla="*/ 32000 32000 1"/>
                <a:gd name="T9" fmla="*/ G2 G2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50077" y="5595"/>
                </a:cxn>
                <a:cxn ang="0">
                  <a:pos x="64000" y="32000"/>
                </a:cxn>
                <a:cxn ang="0">
                  <a:pos x="50077" y="58404"/>
                </a:cxn>
                <a:cxn ang="0">
                  <a:pos x="50077" y="58404"/>
                </a:cxn>
                <a:cxn ang="0">
                  <a:pos x="50076" y="58404"/>
                </a:cxn>
                <a:cxn ang="0">
                  <a:pos x="50077" y="58405"/>
                </a:cxn>
                <a:cxn ang="0">
                  <a:pos x="50077" y="5595"/>
                </a:cxn>
                <a:cxn ang="0">
                  <a:pos x="50076" y="5595"/>
                </a:cxn>
                <a:cxn ang="0">
                  <a:pos x="50077" y="5595"/>
                </a:cxn>
              </a:cxnLst>
              <a:rect l="T13" t="T15" r="T17" b="T19"/>
              <a:pathLst>
                <a:path w="64000" h="64000">
                  <a:moveTo>
                    <a:pt x="50077" y="5595"/>
                  </a:moveTo>
                  <a:cubicBezTo>
                    <a:pt x="58790" y="11560"/>
                    <a:pt x="64000" y="21440"/>
                    <a:pt x="64000" y="32000"/>
                  </a:cubicBezTo>
                  <a:cubicBezTo>
                    <a:pt x="64000" y="42559"/>
                    <a:pt x="58790" y="52439"/>
                    <a:pt x="50077" y="58404"/>
                  </a:cubicBezTo>
                  <a:cubicBezTo>
                    <a:pt x="50077" y="58404"/>
                    <a:pt x="50077" y="58404"/>
                    <a:pt x="50076" y="58404"/>
                  </a:cubicBezTo>
                  <a:lnTo>
                    <a:pt x="50077" y="58405"/>
                  </a:lnTo>
                  <a:lnTo>
                    <a:pt x="50077" y="5595"/>
                  </a:lnTo>
                  <a:lnTo>
                    <a:pt x="50076" y="5595"/>
                  </a:lnTo>
                  <a:cubicBezTo>
                    <a:pt x="50077" y="5595"/>
                    <a:pt x="50077" y="5595"/>
                    <a:pt x="50077" y="5595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zh-CN" sz="1800">
                <a:ea typeface="宋体" panose="02010600030101010101" pitchFamily="2" charset="-122"/>
              </a:endParaRPr>
            </a:p>
          </p:txBody>
        </p:sp>
        <p:sp>
          <p:nvSpPr>
            <p:cNvPr id="108549" name="Line 5"/>
            <p:cNvSpPr>
              <a:spLocks noChangeShapeType="1"/>
            </p:cNvSpPr>
            <p:nvPr/>
          </p:nvSpPr>
          <p:spPr bwMode="auto">
            <a:xfrm>
              <a:off x="864" y="960"/>
              <a:ext cx="460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2051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370013" y="301625"/>
            <a:ext cx="7313612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2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0013" y="1827213"/>
            <a:ext cx="7313612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8552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8553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855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D9481CD-9A1F-4E60-85E6-BA81F0712038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¡"/>
        <a:defRPr sz="29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25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¡"/>
        <a:defRPr sz="22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19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anose="05000000000000000000" pitchFamily="2" charset="2"/>
        <a:buChar char="¡"/>
        <a:defRPr sz="19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anose="05000000000000000000" pitchFamily="2" charset="2"/>
        <a:buChar char="¡"/>
        <a:defRPr sz="19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anose="05000000000000000000" pitchFamily="2" charset="2"/>
        <a:buChar char="¡"/>
        <a:defRPr sz="19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anose="05000000000000000000" pitchFamily="2" charset="2"/>
        <a:buChar char="¡"/>
        <a:defRPr sz="19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anose="05000000000000000000" pitchFamily="2" charset="2"/>
        <a:buChar char="¡"/>
        <a:defRPr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GIF"/><Relationship Id="rId1" Type="http://schemas.openxmlformats.org/officeDocument/2006/relationships/slide" Target="slide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文本框 10241"/>
          <p:cNvSpPr txBox="1"/>
          <p:nvPr/>
        </p:nvSpPr>
        <p:spPr>
          <a:xfrm>
            <a:off x="179388" y="476250"/>
            <a:ext cx="8964612" cy="1476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出师未捷身先死，</a:t>
            </a:r>
            <a:endParaRPr lang="zh-CN" altLang="en-US" sz="36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常使英雄泪满襟。</a:t>
            </a:r>
            <a:r>
              <a:rPr lang="en-US" altLang="zh-CN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杜甫</a:t>
            </a:r>
            <a:r>
              <a:rPr lang="en-US" altLang="zh-CN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蜀相</a:t>
            </a:r>
            <a:r>
              <a:rPr lang="en-US" altLang="zh-CN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》</a:t>
            </a:r>
            <a:endParaRPr lang="en-US" altLang="zh-CN" sz="36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65540" name="图片 10243" descr="zgl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72200" y="2286000"/>
            <a:ext cx="2971800" cy="4343400"/>
          </a:xfrm>
          <a:prstGeom prst="rect">
            <a:avLst/>
          </a:prstGeom>
          <a:noFill/>
          <a:ln w="9525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65541" name="图片 10244" descr="诸葛亮"/>
          <p:cNvPicPr>
            <a:picLocks noChangeAspect="1"/>
          </p:cNvPicPr>
          <p:nvPr/>
        </p:nvPicPr>
        <p:blipFill>
          <a:blip r:embed="rId2">
            <a:clrChange>
              <a:clrFrom>
                <a:srgbClr val="DECDB1"/>
              </a:clrFrom>
              <a:clrTo>
                <a:srgbClr val="DECDB1">
                  <a:alpha val="0"/>
                </a:srgbClr>
              </a:clrTo>
            </a:clrChange>
          </a:blip>
          <a:srcRect l="10060" r="38115" b="17458"/>
          <a:stretch>
            <a:fillRect/>
          </a:stretch>
        </p:blipFill>
        <p:spPr>
          <a:xfrm>
            <a:off x="3671570" y="2286000"/>
            <a:ext cx="2806700" cy="4572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8" name="Rectangle 4"/>
          <p:cNvSpPr>
            <a:spLocks noChangeArrowheads="1"/>
          </p:cNvSpPr>
          <p:nvPr/>
        </p:nvSpPr>
        <p:spPr bwMode="auto">
          <a:xfrm>
            <a:off x="92075" y="2735580"/>
            <a:ext cx="4147185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kumimoji="1" lang="en-US" altLang="zh-CN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出师一表真名世，</a:t>
            </a:r>
            <a:endParaRPr kumimoji="1" lang="zh-CN" altLang="en-US" sz="36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kumimoji="1" lang="zh-CN" altLang="en-US" sz="36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千载谁堪伯仲间！”</a:t>
            </a:r>
            <a:endParaRPr kumimoji="1" lang="zh-CN" altLang="en-US" sz="36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099" name="Rectangle 5"/>
          <p:cNvSpPr>
            <a:spLocks noChangeArrowheads="1"/>
          </p:cNvSpPr>
          <p:nvPr/>
        </p:nvSpPr>
        <p:spPr bwMode="auto">
          <a:xfrm>
            <a:off x="2032000" y="4046538"/>
            <a:ext cx="181292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en-US" altLang="zh-CN" b="1"/>
              <a:t>——</a:t>
            </a:r>
            <a:r>
              <a:rPr kumimoji="1" lang="zh-CN" altLang="en-US" b="1"/>
              <a:t>陆游</a:t>
            </a:r>
            <a:endParaRPr kumimoji="1" lang="zh-CN" altLang="en-US" b="1"/>
          </a:p>
        </p:txBody>
      </p:sp>
    </p:spTree>
  </p:cSld>
  <p:clrMapOvr>
    <a:masterClrMapping/>
  </p:clrMapOvr>
  <p:transition spd="slow">
    <p:wipe dir="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/>
          <p:cNvSpPr>
            <a:spLocks noChangeArrowheads="1"/>
          </p:cNvSpPr>
          <p:nvPr/>
        </p:nvSpPr>
        <p:spPr bwMode="auto">
          <a:xfrm>
            <a:off x="322263" y="441324"/>
            <a:ext cx="8713787" cy="5753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lnSpc>
                <a:spcPct val="115000"/>
              </a:lnSpc>
            </a:pPr>
            <a:r>
              <a:rPr kumimoji="1" lang="en-US" altLang="zh-CN" b="1" dirty="0"/>
              <a:t>      </a:t>
            </a:r>
            <a:r>
              <a:rPr kumimoji="1" lang="zh-CN" altLang="en-US" b="1" dirty="0"/>
              <a:t>先帝创办基业还不到一半，就中途去世了。</a:t>
            </a:r>
            <a:r>
              <a:rPr kumimoji="1" lang="zh-CN" altLang="en-US" b="1" dirty="0">
                <a:solidFill>
                  <a:srgbClr val="FF0000"/>
                </a:solidFill>
              </a:rPr>
              <a:t>现在，天下已分裂成三国，</a:t>
            </a:r>
            <a:r>
              <a:rPr lang="zh-CN" altLang="zh-CN" b="1" dirty="0">
                <a:solidFill>
                  <a:srgbClr val="FF0000"/>
                </a:solidFill>
                <a:latin typeface="宋体" panose="02010600030101010101" pitchFamily="2" charset="-122"/>
              </a:rPr>
              <a:t>我们蜀汉</a:t>
            </a:r>
            <a:r>
              <a:rPr kumimoji="1" lang="zh-CN" altLang="en-US" b="1" dirty="0">
                <a:solidFill>
                  <a:srgbClr val="FF0000"/>
                </a:solidFill>
                <a:sym typeface="+mn-ea"/>
              </a:rPr>
              <a:t>贫困衰弱</a:t>
            </a:r>
            <a:r>
              <a:rPr lang="zh-CN" altLang="zh-CN" b="1" dirty="0">
                <a:solidFill>
                  <a:srgbClr val="FF0000"/>
                </a:solidFill>
                <a:latin typeface="宋体" panose="02010600030101010101" pitchFamily="2" charset="-122"/>
              </a:rPr>
              <a:t>，</a:t>
            </a:r>
            <a:r>
              <a:rPr kumimoji="1" lang="zh-CN" altLang="en-US" b="1" dirty="0">
                <a:solidFill>
                  <a:srgbClr val="FF0000"/>
                </a:solidFill>
                <a:sym typeface="+mn-ea"/>
              </a:rPr>
              <a:t>这实在是</a:t>
            </a:r>
            <a:r>
              <a:rPr kumimoji="1" lang="zh-CN" altLang="en-US" b="1" dirty="0">
                <a:solidFill>
                  <a:srgbClr val="FF0000"/>
                </a:solidFill>
                <a:sym typeface="+mn-ea"/>
              </a:rPr>
              <a:t>形势危急，决定存亡的关键时刻啊。</a:t>
            </a:r>
            <a:r>
              <a:rPr kumimoji="1" lang="zh-CN" altLang="en-US" b="1" dirty="0"/>
              <a:t>然而，侍卫大臣们在宫廷内毫不懈怠，忠诚有志的将士在边疆</a:t>
            </a:r>
            <a:r>
              <a:rPr lang="zh-CN" altLang="zh-CN" b="1" dirty="0">
                <a:latin typeface="宋体" panose="02010600030101010101" pitchFamily="2" charset="-122"/>
              </a:rPr>
              <a:t>舍身忘死</a:t>
            </a:r>
            <a:r>
              <a:rPr kumimoji="1" lang="zh-CN" altLang="en-US" b="1" dirty="0"/>
              <a:t>，</a:t>
            </a:r>
            <a:r>
              <a:rPr lang="zh-CN" altLang="en-US" b="1" dirty="0">
                <a:latin typeface="宋体" panose="02010600030101010101" pitchFamily="2" charset="-122"/>
                <a:sym typeface="宋体" panose="02010600030101010101" pitchFamily="2" charset="-122"/>
              </a:rPr>
              <a:t>大概是</a:t>
            </a:r>
            <a:r>
              <a:rPr kumimoji="1" lang="zh-CN" altLang="en-US" b="1" dirty="0"/>
              <a:t>为追念先帝在世时对他们的特殊待遇，想在陛下身上报答啊。陛下应该</a:t>
            </a:r>
            <a:r>
              <a:rPr lang="zh-CN" altLang="zh-CN" b="1" dirty="0">
                <a:latin typeface="宋体" panose="02010600030101010101" pitchFamily="2" charset="-122"/>
              </a:rPr>
              <a:t>广泛听取臣下的意见</a:t>
            </a:r>
            <a:r>
              <a:rPr kumimoji="1" lang="zh-CN" altLang="en-US" b="1" dirty="0"/>
              <a:t>，发扬光大先帝留下的美德，发扬光大志士们的勇气</a:t>
            </a:r>
            <a:r>
              <a:rPr kumimoji="1" lang="en-US" altLang="zh-CN" b="1" dirty="0"/>
              <a:t>;</a:t>
            </a:r>
            <a:r>
              <a:rPr kumimoji="1" lang="zh-CN" altLang="en-US" b="1" dirty="0"/>
              <a:t>不应该随随便便地看轻自己，说话不恰当，以致堵塞忠臣进谏的道路。 </a:t>
            </a:r>
            <a:endParaRPr kumimoji="1" lang="zh-CN" altLang="en-US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323850" y="908050"/>
            <a:ext cx="8459788" cy="5267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kumimoji="1" lang="en-US" altLang="zh-CN" sz="3400" b="1" dirty="0">
                <a:latin typeface="楷体_GB2312" pitchFamily="49" charset="-122"/>
              </a:rPr>
              <a:t>    </a:t>
            </a:r>
            <a:r>
              <a:rPr kumimoji="1" lang="zh-CN" altLang="en-US" sz="3400" b="1" dirty="0">
                <a:latin typeface="楷体_GB2312" pitchFamily="49" charset="-122"/>
              </a:rPr>
              <a:t>宫中府中，俱为一体；</a:t>
            </a:r>
            <a:r>
              <a:rPr kumimoji="1" lang="zh-CN" altLang="en-US" sz="3400" b="1" dirty="0">
                <a:solidFill>
                  <a:srgbClr val="FF0000"/>
                </a:solidFill>
                <a:latin typeface="楷体_GB2312" pitchFamily="49" charset="-122"/>
              </a:rPr>
              <a:t>陟罚</a:t>
            </a:r>
            <a:r>
              <a:rPr kumimoji="1" lang="zh-CN" altLang="en-US" sz="3400" b="1" u="sng" dirty="0">
                <a:solidFill>
                  <a:srgbClr val="FF0000"/>
                </a:solidFill>
                <a:latin typeface="楷体_GB2312" pitchFamily="49" charset="-122"/>
              </a:rPr>
              <a:t>臧否</a:t>
            </a:r>
            <a:r>
              <a:rPr kumimoji="1" lang="zh-CN" altLang="en-US" sz="3400" b="1" dirty="0">
                <a:latin typeface="楷体_GB2312" pitchFamily="49" charset="-122"/>
              </a:rPr>
              <a:t>，不宜</a:t>
            </a:r>
            <a:endParaRPr kumimoji="1" lang="zh-CN" altLang="en-US" sz="3400" b="1" dirty="0">
              <a:latin typeface="楷体_GB2312" pitchFamily="49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endParaRPr kumimoji="1" lang="zh-CN" altLang="en-US" sz="3400" b="1" dirty="0">
              <a:solidFill>
                <a:srgbClr val="000099"/>
              </a:solidFill>
              <a:latin typeface="楷体_GB2312" pitchFamily="49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3400" b="1" dirty="0">
                <a:solidFill>
                  <a:srgbClr val="FF0000"/>
                </a:solidFill>
                <a:latin typeface="楷体_GB2312" pitchFamily="49" charset="-122"/>
              </a:rPr>
              <a:t>异同</a:t>
            </a:r>
            <a:r>
              <a:rPr kumimoji="1" lang="zh-CN" altLang="en-US" sz="3400" b="1" dirty="0">
                <a:latin typeface="楷体_GB2312" pitchFamily="49" charset="-122"/>
              </a:rPr>
              <a:t>：若有作奸犯科及</a:t>
            </a:r>
            <a:r>
              <a:rPr kumimoji="1" lang="zh-CN" altLang="en-US" sz="3400" b="1" dirty="0">
                <a:solidFill>
                  <a:srgbClr val="FF0000"/>
                </a:solidFill>
                <a:latin typeface="楷体_GB2312" pitchFamily="49" charset="-122"/>
              </a:rPr>
              <a:t>为  </a:t>
            </a:r>
            <a:r>
              <a:rPr kumimoji="1" lang="zh-CN" altLang="en-US" sz="3400" b="1" u="sng" dirty="0">
                <a:solidFill>
                  <a:srgbClr val="FF0000"/>
                </a:solidFill>
                <a:latin typeface="楷体_GB2312" pitchFamily="49" charset="-122"/>
              </a:rPr>
              <a:t>忠善</a:t>
            </a:r>
            <a:r>
              <a:rPr kumimoji="1" lang="zh-CN" altLang="en-US" sz="3400" b="1" dirty="0">
                <a:latin typeface="楷体_GB2312" pitchFamily="49" charset="-122"/>
              </a:rPr>
              <a:t>者，宜</a:t>
            </a:r>
            <a:r>
              <a:rPr kumimoji="1" lang="zh-CN" altLang="en-US" sz="3400" b="1" dirty="0">
                <a:solidFill>
                  <a:srgbClr val="FF0000"/>
                </a:solidFill>
                <a:latin typeface="楷体_GB2312" pitchFamily="49" charset="-122"/>
              </a:rPr>
              <a:t>付</a:t>
            </a:r>
            <a:endParaRPr kumimoji="1" lang="zh-CN" altLang="en-US" sz="3400" b="1" dirty="0">
              <a:latin typeface="楷体_GB2312" pitchFamily="49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endParaRPr kumimoji="1" lang="zh-CN" altLang="en-US" sz="3400" b="1" dirty="0">
              <a:latin typeface="楷体_GB2312" pitchFamily="49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3400" b="1" dirty="0">
                <a:solidFill>
                  <a:srgbClr val="FF0000"/>
                </a:solidFill>
                <a:latin typeface="楷体_GB2312" pitchFamily="49" charset="-122"/>
              </a:rPr>
              <a:t>有司</a:t>
            </a:r>
            <a:r>
              <a:rPr kumimoji="1" lang="zh-CN" altLang="en-US" sz="3400" b="1" dirty="0">
                <a:latin typeface="楷体_GB2312" pitchFamily="49" charset="-122"/>
              </a:rPr>
              <a:t>，</a:t>
            </a:r>
            <a:r>
              <a:rPr kumimoji="1" lang="zh-CN" altLang="en-US" sz="3400" b="1" dirty="0">
                <a:solidFill>
                  <a:srgbClr val="FF0000"/>
                </a:solidFill>
                <a:latin typeface="楷体_GB2312" pitchFamily="49" charset="-122"/>
              </a:rPr>
              <a:t>论</a:t>
            </a:r>
            <a:r>
              <a:rPr kumimoji="1" lang="zh-CN" altLang="en-US" sz="3400" b="1" dirty="0">
                <a:latin typeface="楷体_GB2312" pitchFamily="49" charset="-122"/>
              </a:rPr>
              <a:t>其刑</a:t>
            </a:r>
            <a:r>
              <a:rPr kumimoji="1" lang="zh-CN" altLang="en-US" sz="3400" b="1" dirty="0">
                <a:solidFill>
                  <a:srgbClr val="FF0000"/>
                </a:solidFill>
                <a:latin typeface="楷体_GB2312" pitchFamily="49" charset="-122"/>
              </a:rPr>
              <a:t>赏</a:t>
            </a:r>
            <a:r>
              <a:rPr kumimoji="1" lang="zh-CN" altLang="en-US" sz="3400" b="1" dirty="0">
                <a:latin typeface="楷体_GB2312" pitchFamily="49" charset="-122"/>
              </a:rPr>
              <a:t>，以</a:t>
            </a:r>
            <a:r>
              <a:rPr kumimoji="1" lang="zh-CN" altLang="en-US" sz="3400" b="1" dirty="0">
                <a:solidFill>
                  <a:srgbClr val="FF0000"/>
                </a:solidFill>
                <a:latin typeface="楷体_GB2312" pitchFamily="49" charset="-122"/>
              </a:rPr>
              <a:t>昭</a:t>
            </a:r>
            <a:r>
              <a:rPr kumimoji="1" lang="zh-CN" altLang="en-US" sz="3400" b="1" dirty="0">
                <a:latin typeface="楷体_GB2312" pitchFamily="49" charset="-122"/>
              </a:rPr>
              <a:t>陛下   </a:t>
            </a:r>
            <a:r>
              <a:rPr kumimoji="1" lang="zh-CN" altLang="en-US" sz="3400" b="1" dirty="0">
                <a:solidFill>
                  <a:srgbClr val="FF0000"/>
                </a:solidFill>
                <a:latin typeface="楷体_GB2312" pitchFamily="49" charset="-122"/>
              </a:rPr>
              <a:t>平明</a:t>
            </a:r>
            <a:r>
              <a:rPr kumimoji="1" lang="zh-CN" altLang="en-US" sz="3400" b="1" dirty="0">
                <a:latin typeface="楷体_GB2312" pitchFamily="49" charset="-122"/>
              </a:rPr>
              <a:t>之</a:t>
            </a:r>
            <a:r>
              <a:rPr kumimoji="1" lang="zh-CN" altLang="en-US" sz="3400" b="1" dirty="0">
                <a:solidFill>
                  <a:srgbClr val="FF0000"/>
                </a:solidFill>
                <a:latin typeface="楷体_GB2312" pitchFamily="49" charset="-122"/>
              </a:rPr>
              <a:t>理</a:t>
            </a:r>
            <a:r>
              <a:rPr kumimoji="1" lang="zh-CN" altLang="en-US" sz="3400" b="1" dirty="0">
                <a:latin typeface="楷体_GB2312" pitchFamily="49" charset="-122"/>
              </a:rPr>
              <a:t>；</a:t>
            </a:r>
            <a:endParaRPr kumimoji="1" lang="zh-CN" altLang="en-US" sz="3400" b="1" dirty="0">
              <a:latin typeface="楷体_GB2312" pitchFamily="49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endParaRPr kumimoji="1" lang="zh-CN" altLang="en-US" sz="3400" b="1" dirty="0">
              <a:latin typeface="楷体_GB2312" pitchFamily="49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3400" b="1" dirty="0">
                <a:latin typeface="楷体_GB2312" pitchFamily="49" charset="-122"/>
              </a:rPr>
              <a:t>不宜</a:t>
            </a:r>
            <a:r>
              <a:rPr kumimoji="1" lang="zh-CN" altLang="en-US" sz="3400" b="1" dirty="0">
                <a:solidFill>
                  <a:srgbClr val="FF0000"/>
                </a:solidFill>
                <a:latin typeface="楷体_GB2312" pitchFamily="49" charset="-122"/>
              </a:rPr>
              <a:t>偏私</a:t>
            </a:r>
            <a:r>
              <a:rPr kumimoji="1" lang="zh-CN" altLang="en-US" sz="3400" b="1" dirty="0">
                <a:latin typeface="楷体_GB2312" pitchFamily="49" charset="-122"/>
              </a:rPr>
              <a:t>，使内外异法也。</a:t>
            </a:r>
            <a:endParaRPr kumimoji="1" lang="zh-CN" altLang="en-US" sz="3400" b="1" dirty="0">
              <a:latin typeface="楷体_GB2312" pitchFamily="49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3400" b="1" dirty="0">
                <a:solidFill>
                  <a:srgbClr val="000099"/>
                </a:solidFill>
                <a:latin typeface="楷体_GB2312" pitchFamily="49" charset="-122"/>
              </a:rPr>
              <a:t>    </a:t>
            </a:r>
            <a:endParaRPr kumimoji="1" lang="zh-CN" altLang="en-US" sz="3400" b="1" dirty="0">
              <a:solidFill>
                <a:srgbClr val="000099"/>
              </a:solidFill>
              <a:latin typeface="楷体_GB2312" pitchFamily="49" charset="-122"/>
            </a:endParaRPr>
          </a:p>
        </p:txBody>
      </p:sp>
      <p:sp>
        <p:nvSpPr>
          <p:cNvPr id="87043" name="Text Box 3"/>
          <p:cNvSpPr txBox="1">
            <a:spLocks noChangeArrowheads="1"/>
          </p:cNvSpPr>
          <p:nvPr/>
        </p:nvSpPr>
        <p:spPr bwMode="auto">
          <a:xfrm>
            <a:off x="6156325" y="1353820"/>
            <a:ext cx="2196465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>
                <a:solidFill>
                  <a:srgbClr val="0000FF"/>
                </a:solidFill>
                <a:latin typeface="楷体_GB2312" pitchFamily="49" charset="-122"/>
              </a:rPr>
              <a:t>赞扬和批评</a:t>
            </a:r>
            <a:endParaRPr lang="zh-CN" altLang="en-US" sz="3000" b="1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87044" name="Text Box 4"/>
          <p:cNvSpPr txBox="1">
            <a:spLocks noChangeArrowheads="1"/>
          </p:cNvSpPr>
          <p:nvPr/>
        </p:nvSpPr>
        <p:spPr bwMode="auto">
          <a:xfrm>
            <a:off x="5189855" y="354965"/>
            <a:ext cx="2323465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000" b="1">
                <a:solidFill>
                  <a:srgbClr val="0000FF"/>
                </a:solidFill>
                <a:latin typeface="楷体_GB2312" pitchFamily="49" charset="-122"/>
              </a:rPr>
              <a:t>晋升、处罚</a:t>
            </a:r>
            <a:endParaRPr lang="zh-CN" altLang="zh-CN" sz="3000" b="1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87045" name="Text Box 5"/>
          <p:cNvSpPr txBox="1">
            <a:spLocks noChangeArrowheads="1"/>
          </p:cNvSpPr>
          <p:nvPr/>
        </p:nvSpPr>
        <p:spPr bwMode="auto">
          <a:xfrm>
            <a:off x="323850" y="2708275"/>
            <a:ext cx="1439863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>
                <a:solidFill>
                  <a:srgbClr val="0000FF"/>
                </a:solidFill>
                <a:latin typeface="楷体_GB2312" pitchFamily="49" charset="-122"/>
              </a:rPr>
              <a:t>不同</a:t>
            </a:r>
            <a:endParaRPr lang="zh-CN" altLang="en-US" sz="3000" b="1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87046" name="Rectangle 6"/>
          <p:cNvSpPr>
            <a:spLocks noChangeArrowheads="1"/>
          </p:cNvSpPr>
          <p:nvPr/>
        </p:nvSpPr>
        <p:spPr bwMode="auto">
          <a:xfrm>
            <a:off x="5606098" y="2707958"/>
            <a:ext cx="1906905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3000" b="1">
                <a:solidFill>
                  <a:srgbClr val="0000FF"/>
                </a:solidFill>
                <a:latin typeface="楷体_GB2312" pitchFamily="49" charset="-122"/>
              </a:rPr>
              <a:t>忠善之事 </a:t>
            </a:r>
            <a:endParaRPr kumimoji="1" lang="zh-CN" altLang="en-US" sz="3000" b="1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87047" name="Rectangle 7"/>
          <p:cNvSpPr>
            <a:spLocks noChangeArrowheads="1"/>
          </p:cNvSpPr>
          <p:nvPr/>
        </p:nvSpPr>
        <p:spPr bwMode="auto">
          <a:xfrm>
            <a:off x="4716463" y="1800225"/>
            <a:ext cx="758825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3000" b="1">
                <a:solidFill>
                  <a:srgbClr val="0000FF"/>
                </a:solidFill>
                <a:latin typeface="楷体_GB2312" pitchFamily="49" charset="-122"/>
              </a:rPr>
              <a:t>做 </a:t>
            </a:r>
            <a:endParaRPr kumimoji="1" lang="zh-CN" altLang="en-US" sz="3000" b="1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87048" name="Rectangle 8"/>
          <p:cNvSpPr>
            <a:spLocks noChangeArrowheads="1"/>
          </p:cNvSpPr>
          <p:nvPr/>
        </p:nvSpPr>
        <p:spPr bwMode="auto">
          <a:xfrm>
            <a:off x="144780" y="4040823"/>
            <a:ext cx="1619250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kumimoji="1" lang="zh-CN" altLang="en-US" sz="2800" b="1">
                <a:solidFill>
                  <a:srgbClr val="0000FF"/>
                </a:solidFill>
                <a:latin typeface="楷体_GB2312" pitchFamily="49" charset="-122"/>
              </a:rPr>
              <a:t>负责专职的官员 </a:t>
            </a:r>
            <a:endParaRPr kumimoji="1" lang="zh-CN" altLang="en-US" sz="2800" b="1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87049" name="Rectangle 9"/>
          <p:cNvSpPr>
            <a:spLocks noChangeArrowheads="1"/>
          </p:cNvSpPr>
          <p:nvPr/>
        </p:nvSpPr>
        <p:spPr bwMode="auto">
          <a:xfrm>
            <a:off x="3635375" y="4077335"/>
            <a:ext cx="2289175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3000" b="1">
                <a:solidFill>
                  <a:srgbClr val="0000FF"/>
                </a:solidFill>
                <a:latin typeface="楷体_GB2312" pitchFamily="49" charset="-122"/>
              </a:rPr>
              <a:t>显示，表明 </a:t>
            </a:r>
            <a:endParaRPr kumimoji="1" lang="zh-CN" altLang="en-US" sz="3000" b="1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87050" name="Rectangle 10"/>
          <p:cNvSpPr>
            <a:spLocks noChangeArrowheads="1"/>
          </p:cNvSpPr>
          <p:nvPr/>
        </p:nvSpPr>
        <p:spPr bwMode="auto">
          <a:xfrm>
            <a:off x="6156176" y="4005064"/>
            <a:ext cx="1151855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kumimoji="1" lang="zh-CN" altLang="en-US" sz="3000" b="1" dirty="0">
                <a:solidFill>
                  <a:srgbClr val="0000FF"/>
                </a:solidFill>
                <a:latin typeface="楷体_GB2312" pitchFamily="49" charset="-122"/>
              </a:rPr>
              <a:t>公平，严明。 </a:t>
            </a:r>
            <a:endParaRPr kumimoji="1" lang="zh-CN" altLang="en-US" sz="3000" b="1" dirty="0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87051" name="Rectangle 11"/>
          <p:cNvSpPr>
            <a:spLocks noChangeArrowheads="1"/>
          </p:cNvSpPr>
          <p:nvPr/>
        </p:nvSpPr>
        <p:spPr bwMode="auto">
          <a:xfrm>
            <a:off x="7596336" y="4077072"/>
            <a:ext cx="949325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3000" b="1" dirty="0">
                <a:solidFill>
                  <a:srgbClr val="0000FF"/>
                </a:solidFill>
                <a:latin typeface="楷体_GB2312" pitchFamily="49" charset="-122"/>
              </a:rPr>
              <a:t>治理</a:t>
            </a:r>
            <a:endParaRPr kumimoji="1" lang="zh-CN" altLang="en-US" sz="3000" b="1" dirty="0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96505" y="270827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</a:rPr>
              <a:t>交给</a:t>
            </a:r>
            <a:endParaRPr lang="zh-CN" altLang="en-US" sz="2800" b="1">
              <a:solidFill>
                <a:srgbClr val="0000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64030" y="407733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</a:rPr>
              <a:t>判定</a:t>
            </a:r>
            <a:endParaRPr lang="zh-CN" altLang="en-US" sz="2800" b="1">
              <a:solidFill>
                <a:srgbClr val="0000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37485" y="407733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</a:rPr>
              <a:t>奖赏</a:t>
            </a:r>
            <a:endParaRPr lang="zh-CN" altLang="en-US" sz="2800" b="1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9020" y="5417185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</a:rPr>
              <a:t>偏袒私情</a:t>
            </a:r>
            <a:endParaRPr lang="zh-CN" altLang="en-US" sz="28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7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7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7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7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7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7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7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7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7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7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7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7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87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3" grpId="0"/>
      <p:bldP spid="87044" grpId="0"/>
      <p:bldP spid="87045" grpId="0"/>
      <p:bldP spid="87046" grpId="0"/>
      <p:bldP spid="87047" grpId="0"/>
      <p:bldP spid="87048" grpId="0"/>
      <p:bldP spid="87049" grpId="0"/>
      <p:bldP spid="87050" grpId="0"/>
      <p:bldP spid="87051" grpId="0"/>
      <p:bldP spid="2" grpId="0"/>
      <p:bldP spid="3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ChangeArrowheads="1"/>
          </p:cNvSpPr>
          <p:nvPr/>
        </p:nvSpPr>
        <p:spPr bwMode="auto">
          <a:xfrm>
            <a:off x="323850" y="599706"/>
            <a:ext cx="8420100" cy="4344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lnSpc>
                <a:spcPct val="125000"/>
              </a:lnSpc>
            </a:pPr>
            <a:r>
              <a:rPr kumimoji="1" lang="en-US" altLang="zh-CN" b="1" dirty="0"/>
              <a:t>       </a:t>
            </a:r>
            <a:r>
              <a:rPr kumimoji="1" lang="zh-CN" altLang="en-US" b="1" dirty="0"/>
              <a:t>皇宫中和朝廷中，都是一个整体，</a:t>
            </a:r>
            <a:r>
              <a:rPr lang="zh-CN" altLang="en-US" b="1" dirty="0">
                <a:latin typeface="宋体" panose="02010600030101010101" pitchFamily="2" charset="-122"/>
                <a:sym typeface="宋体" panose="02010600030101010101" pitchFamily="2" charset="-122"/>
              </a:rPr>
              <a:t>晋升、处罚，赞扬、批评，不应该（因在宫中或在丞相府中而）不同</a:t>
            </a:r>
            <a:r>
              <a:rPr lang="zh-CN" altLang="zh-CN" b="1" dirty="0">
                <a:latin typeface="宋体" panose="02010600030101010101" pitchFamily="2" charset="-122"/>
              </a:rPr>
              <a:t>。</a:t>
            </a:r>
            <a:r>
              <a:rPr kumimoji="1" lang="zh-CN" altLang="en-US" b="1" dirty="0">
                <a:solidFill>
                  <a:schemeClr val="tx1"/>
                </a:solidFill>
              </a:rPr>
              <a:t>如果有做奸邪之事，犯科条法令以及尽忠做好事的人，</a:t>
            </a:r>
            <a:r>
              <a:rPr lang="zh-CN" altLang="en-US" b="1" dirty="0">
                <a:solidFill>
                  <a:schemeClr val="tx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应该交给负责专职的官员，</a:t>
            </a:r>
            <a:r>
              <a:rPr kumimoji="1" lang="zh-CN" altLang="en-US" b="1" dirty="0">
                <a:solidFill>
                  <a:schemeClr val="tx1"/>
                </a:solidFill>
              </a:rPr>
              <a:t>由他们评定应得的处罚或奖赏，</a:t>
            </a:r>
            <a:r>
              <a:rPr kumimoji="1" lang="zh-CN" altLang="en-US" b="1" dirty="0"/>
              <a:t>用来表明陛下公正严明的治理。不应偏袒徇私，</a:t>
            </a:r>
            <a:r>
              <a:rPr lang="zh-CN" altLang="zh-CN" b="1" dirty="0">
                <a:latin typeface="宋体" panose="02010600030101010101" pitchFamily="2" charset="-122"/>
              </a:rPr>
              <a:t>使</a:t>
            </a:r>
            <a:r>
              <a:rPr lang="zh-CN" altLang="en-US" b="1" dirty="0">
                <a:latin typeface="宋体" panose="02010600030101010101" pitchFamily="2" charset="-122"/>
                <a:sym typeface="宋体" panose="02010600030101010101" pitchFamily="2" charset="-122"/>
              </a:rPr>
              <a:t>宫中和丞相府的赏罚不同</a:t>
            </a:r>
            <a:r>
              <a:rPr lang="zh-CN" altLang="zh-CN" b="1" dirty="0">
                <a:latin typeface="宋体" panose="02010600030101010101" pitchFamily="2" charset="-122"/>
              </a:rPr>
              <a:t>。</a:t>
            </a:r>
            <a:endParaRPr kumimoji="1" lang="zh-CN" altLang="en-US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60363" y="333375"/>
            <a:ext cx="8532812" cy="65163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60000"/>
              </a:lnSpc>
              <a:spcBef>
                <a:spcPct val="50000"/>
              </a:spcBef>
            </a:pPr>
            <a:r>
              <a:rPr kumimoji="1" lang="en-US" altLang="zh-CN" sz="3600" b="1" dirty="0">
                <a:solidFill>
                  <a:srgbClr val="000099"/>
                </a:solidFill>
                <a:latin typeface="楷体_GB2312" pitchFamily="49" charset="-122"/>
              </a:rPr>
              <a:t>    </a:t>
            </a:r>
            <a:r>
              <a:rPr kumimoji="1" lang="zh-CN" altLang="en-US" sz="3600" b="1" dirty="0">
                <a:latin typeface="楷体_GB2312" pitchFamily="49" charset="-122"/>
              </a:rPr>
              <a:t>侍中、侍郎郭攸之、费祎、董允等，</a:t>
            </a:r>
            <a:endParaRPr kumimoji="1" lang="zh-CN" altLang="en-US" sz="3600" b="1" dirty="0">
              <a:latin typeface="楷体_GB2312" pitchFamily="49" charset="-122"/>
            </a:endParaRPr>
          </a:p>
          <a:p>
            <a:pPr>
              <a:lnSpc>
                <a:spcPct val="160000"/>
              </a:lnSpc>
              <a:spcBef>
                <a:spcPct val="50000"/>
              </a:spcBef>
            </a:pPr>
            <a:r>
              <a:rPr kumimoji="1" lang="zh-CN" altLang="en-US" sz="3600" b="1" dirty="0">
                <a:latin typeface="楷体_GB2312" pitchFamily="49" charset="-122"/>
              </a:rPr>
              <a:t>此皆</a:t>
            </a:r>
            <a:r>
              <a:rPr kumimoji="1" lang="zh-CN" altLang="en-US" sz="3600" b="1" dirty="0">
                <a:solidFill>
                  <a:srgbClr val="FF0000"/>
                </a:solidFill>
                <a:latin typeface="楷体_GB2312" pitchFamily="49" charset="-122"/>
              </a:rPr>
              <a:t>良实</a:t>
            </a:r>
            <a:r>
              <a:rPr kumimoji="1" lang="zh-CN" altLang="en-US" sz="3600" b="1" dirty="0">
                <a:latin typeface="楷体_GB2312" pitchFamily="49" charset="-122"/>
              </a:rPr>
              <a:t>，</a:t>
            </a:r>
            <a:r>
              <a:rPr kumimoji="1" lang="zh-CN" altLang="en-US" sz="3600" b="1" dirty="0">
                <a:solidFill>
                  <a:srgbClr val="FF0000"/>
                </a:solidFill>
                <a:latin typeface="楷体_GB2312" pitchFamily="49" charset="-122"/>
              </a:rPr>
              <a:t>志虑</a:t>
            </a:r>
            <a:r>
              <a:rPr kumimoji="1" lang="zh-CN" altLang="en-US" sz="3600" b="1" dirty="0">
                <a:latin typeface="楷体_GB2312" pitchFamily="49" charset="-122"/>
              </a:rPr>
              <a:t>忠纯，</a:t>
            </a:r>
            <a:r>
              <a:rPr kumimoji="1" lang="zh-CN" altLang="en-US" sz="3600" b="1" dirty="0">
                <a:solidFill>
                  <a:srgbClr val="FF0000"/>
                </a:solidFill>
                <a:latin typeface="楷体_GB2312" pitchFamily="49" charset="-122"/>
              </a:rPr>
              <a:t>是以</a:t>
            </a:r>
            <a:r>
              <a:rPr kumimoji="1" lang="zh-CN" altLang="en-US" sz="3600" b="1" dirty="0">
                <a:latin typeface="楷体_GB2312" pitchFamily="49" charset="-122"/>
              </a:rPr>
              <a:t>先帝简拔以</a:t>
            </a:r>
            <a:r>
              <a:rPr kumimoji="1" lang="zh-CN" altLang="en-US" sz="3600" b="1" dirty="0">
                <a:solidFill>
                  <a:srgbClr val="FF0000"/>
                </a:solidFill>
                <a:latin typeface="楷体_GB2312" pitchFamily="49" charset="-122"/>
              </a:rPr>
              <a:t>遗</a:t>
            </a:r>
            <a:endParaRPr kumimoji="1" lang="zh-CN" altLang="en-US" sz="3600" b="1" dirty="0">
              <a:latin typeface="楷体_GB2312" pitchFamily="49" charset="-122"/>
            </a:endParaRPr>
          </a:p>
          <a:p>
            <a:pPr>
              <a:lnSpc>
                <a:spcPct val="160000"/>
              </a:lnSpc>
              <a:spcBef>
                <a:spcPct val="50000"/>
              </a:spcBef>
            </a:pPr>
            <a:r>
              <a:rPr kumimoji="1" lang="zh-CN" altLang="en-US" sz="3600" b="1" dirty="0">
                <a:latin typeface="楷体_GB2312" pitchFamily="49" charset="-122"/>
              </a:rPr>
              <a:t>陛下：愚以为宫中之事，事</a:t>
            </a:r>
            <a:r>
              <a:rPr kumimoji="1" lang="zh-CN" altLang="en-US" sz="3600" b="1" dirty="0">
                <a:solidFill>
                  <a:srgbClr val="FF0000"/>
                </a:solidFill>
                <a:latin typeface="楷体_GB2312" pitchFamily="49" charset="-122"/>
              </a:rPr>
              <a:t>无</a:t>
            </a:r>
            <a:r>
              <a:rPr kumimoji="1" lang="zh-CN" altLang="en-US" sz="3600" b="1" dirty="0">
                <a:latin typeface="楷体_GB2312" pitchFamily="49" charset="-122"/>
              </a:rPr>
              <a:t>大小，</a:t>
            </a:r>
            <a:r>
              <a:rPr kumimoji="1" lang="zh-CN" altLang="en-US" sz="3600" b="1" dirty="0">
                <a:solidFill>
                  <a:srgbClr val="FF0000"/>
                </a:solidFill>
                <a:latin typeface="楷体_GB2312" pitchFamily="49" charset="-122"/>
              </a:rPr>
              <a:t>悉</a:t>
            </a:r>
            <a:r>
              <a:rPr kumimoji="1" lang="zh-CN" altLang="en-US" sz="3600" b="1" dirty="0">
                <a:latin typeface="楷体_GB2312" pitchFamily="49" charset="-122"/>
              </a:rPr>
              <a:t>以</a:t>
            </a:r>
            <a:endParaRPr kumimoji="1" lang="zh-CN" altLang="en-US" sz="3600" b="1" dirty="0">
              <a:latin typeface="楷体_GB2312" pitchFamily="49" charset="-122"/>
            </a:endParaRPr>
          </a:p>
          <a:p>
            <a:pPr>
              <a:lnSpc>
                <a:spcPct val="160000"/>
              </a:lnSpc>
              <a:spcBef>
                <a:spcPct val="50000"/>
              </a:spcBef>
            </a:pPr>
            <a:r>
              <a:rPr kumimoji="1" lang="zh-CN" altLang="en-US" sz="3600" b="1" dirty="0">
                <a:latin typeface="楷体_GB2312" pitchFamily="49" charset="-122"/>
              </a:rPr>
              <a:t>咨之，然后施行，必能</a:t>
            </a:r>
            <a:r>
              <a:rPr kumimoji="1" lang="zh-CN" altLang="en-US" sz="3600" b="1" dirty="0">
                <a:solidFill>
                  <a:srgbClr val="FF0000"/>
                </a:solidFill>
                <a:latin typeface="楷体_GB2312" pitchFamily="49" charset="-122"/>
              </a:rPr>
              <a:t>裨补 阙漏</a:t>
            </a:r>
            <a:r>
              <a:rPr kumimoji="1" lang="zh-CN" altLang="en-US" sz="3600" b="1" dirty="0">
                <a:latin typeface="楷体_GB2312" pitchFamily="49" charset="-122"/>
              </a:rPr>
              <a:t>，有所</a:t>
            </a:r>
            <a:r>
              <a:rPr kumimoji="1" lang="zh-CN" altLang="en-US" sz="3600" b="1" dirty="0">
                <a:solidFill>
                  <a:srgbClr val="FF0000"/>
                </a:solidFill>
                <a:latin typeface="楷体_GB2312" pitchFamily="49" charset="-122"/>
              </a:rPr>
              <a:t>广益</a:t>
            </a:r>
            <a:r>
              <a:rPr kumimoji="1" lang="zh-CN" altLang="en-US" sz="3600" b="1" dirty="0">
                <a:latin typeface="楷体_GB2312" pitchFamily="49" charset="-122"/>
              </a:rPr>
              <a:t>。</a:t>
            </a:r>
            <a:r>
              <a:rPr kumimoji="1" lang="zh-CN" altLang="en-US" sz="3600" dirty="0">
                <a:latin typeface="楷体_GB2312" pitchFamily="49" charset="-122"/>
              </a:rPr>
              <a:t> </a:t>
            </a:r>
            <a:endParaRPr kumimoji="1" lang="zh-CN" altLang="en-US" sz="3600" dirty="0">
              <a:latin typeface="楷体_GB2312" pitchFamily="49" charset="-122"/>
            </a:endParaRPr>
          </a:p>
          <a:p>
            <a:pPr>
              <a:lnSpc>
                <a:spcPct val="160000"/>
              </a:lnSpc>
              <a:spcBef>
                <a:spcPct val="50000"/>
              </a:spcBef>
            </a:pPr>
            <a:endParaRPr kumimoji="1" lang="en-US" altLang="zh-CN" sz="3600" dirty="0">
              <a:latin typeface="楷体_GB2312" pitchFamily="49" charset="-122"/>
            </a:endParaRP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1043305" y="2997200"/>
            <a:ext cx="41084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endParaRPr kumimoji="1" lang="en-US" altLang="zh-CN" sz="3600" b="1">
              <a:solidFill>
                <a:srgbClr val="000099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  <p:sp>
        <p:nvSpPr>
          <p:cNvPr id="89092" name="Text Box 4"/>
          <p:cNvSpPr txBox="1">
            <a:spLocks noChangeArrowheads="1"/>
          </p:cNvSpPr>
          <p:nvPr/>
        </p:nvSpPr>
        <p:spPr bwMode="auto">
          <a:xfrm>
            <a:off x="395288" y="2276475"/>
            <a:ext cx="2808287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>
                <a:solidFill>
                  <a:srgbClr val="0000FF"/>
                </a:solidFill>
                <a:latin typeface="楷体_GB2312" pitchFamily="49" charset="-122"/>
              </a:rPr>
              <a:t>忠良诚实的人</a:t>
            </a:r>
            <a:endParaRPr lang="zh-CN" altLang="en-US" sz="3000" b="1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89093" name="Rectangle 5"/>
          <p:cNvSpPr>
            <a:spLocks noChangeArrowheads="1"/>
          </p:cNvSpPr>
          <p:nvPr/>
        </p:nvSpPr>
        <p:spPr bwMode="auto">
          <a:xfrm>
            <a:off x="2267744" y="1194847"/>
            <a:ext cx="2672715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3000" b="1" dirty="0">
                <a:solidFill>
                  <a:srgbClr val="0000FF"/>
                </a:solidFill>
                <a:latin typeface="楷体_GB2312" pitchFamily="49" charset="-122"/>
              </a:rPr>
              <a:t>志向，思虑。 </a:t>
            </a:r>
            <a:endParaRPr kumimoji="1" lang="zh-CN" altLang="en-US" sz="3000" b="1" dirty="0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89094" name="Rectangle 6"/>
          <p:cNvSpPr>
            <a:spLocks noChangeArrowheads="1"/>
          </p:cNvSpPr>
          <p:nvPr/>
        </p:nvSpPr>
        <p:spPr bwMode="auto">
          <a:xfrm>
            <a:off x="5014913" y="2290763"/>
            <a:ext cx="1141412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3000" b="1">
                <a:solidFill>
                  <a:srgbClr val="0000FF"/>
                </a:solidFill>
                <a:latin typeface="楷体_GB2312" pitchFamily="49" charset="-122"/>
              </a:rPr>
              <a:t>因此 </a:t>
            </a:r>
            <a:endParaRPr kumimoji="1" lang="zh-CN" altLang="en-US" sz="3000" b="1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89095" name="Rectangle 7"/>
          <p:cNvSpPr>
            <a:spLocks noChangeArrowheads="1"/>
          </p:cNvSpPr>
          <p:nvPr/>
        </p:nvSpPr>
        <p:spPr bwMode="auto">
          <a:xfrm>
            <a:off x="7772400" y="3459480"/>
            <a:ext cx="758190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3000" b="1">
                <a:solidFill>
                  <a:srgbClr val="0000FF"/>
                </a:solidFill>
                <a:latin typeface="楷体_GB2312" pitchFamily="49" charset="-122"/>
              </a:rPr>
              <a:t>都 </a:t>
            </a:r>
            <a:endParaRPr kumimoji="1" lang="zh-CN" altLang="en-US" sz="3000" b="1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89096" name="Rectangle 8"/>
          <p:cNvSpPr>
            <a:spLocks noChangeArrowheads="1"/>
          </p:cNvSpPr>
          <p:nvPr/>
        </p:nvSpPr>
        <p:spPr bwMode="auto">
          <a:xfrm>
            <a:off x="4940300" y="4699318"/>
            <a:ext cx="1141413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3000" b="1">
                <a:solidFill>
                  <a:srgbClr val="0000FF"/>
                </a:solidFill>
                <a:latin typeface="楷体_GB2312" pitchFamily="49" charset="-122"/>
              </a:rPr>
              <a:t>弥补 </a:t>
            </a:r>
            <a:endParaRPr kumimoji="1" lang="zh-CN" altLang="en-US" sz="3000" b="1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89097" name="Rectangle 9"/>
          <p:cNvSpPr>
            <a:spLocks noChangeArrowheads="1"/>
          </p:cNvSpPr>
          <p:nvPr/>
        </p:nvSpPr>
        <p:spPr bwMode="auto">
          <a:xfrm>
            <a:off x="5982335" y="4699318"/>
            <a:ext cx="2437765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kumimoji="1" lang="zh-CN" altLang="en-US" sz="3000" b="1">
                <a:solidFill>
                  <a:srgbClr val="0000FF"/>
                </a:solidFill>
                <a:latin typeface="楷体_GB2312" pitchFamily="49" charset="-122"/>
              </a:rPr>
              <a:t>缺失和疏漏</a:t>
            </a:r>
            <a:endParaRPr kumimoji="1" lang="zh-CN" altLang="en-US" sz="3000" b="1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89098" name="Rectangle 10"/>
          <p:cNvSpPr>
            <a:spLocks noChangeArrowheads="1"/>
          </p:cNvSpPr>
          <p:nvPr/>
        </p:nvSpPr>
        <p:spPr bwMode="auto">
          <a:xfrm>
            <a:off x="294958" y="5551031"/>
            <a:ext cx="3647152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这里指有启发和帮助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93685" y="2245995"/>
            <a:ext cx="9994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</a:rPr>
              <a:t>给予</a:t>
            </a:r>
            <a:endParaRPr lang="zh-CN" altLang="en-US" b="1">
              <a:solidFill>
                <a:srgbClr val="0000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73420" y="3429000"/>
            <a:ext cx="9994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kumimoji="1" lang="zh-CN" altLang="en-US" b="1" dirty="0">
                <a:solidFill>
                  <a:srgbClr val="0000FF"/>
                </a:solidFill>
                <a:latin typeface="楷体_GB2312" pitchFamily="49" charset="-122"/>
                <a:sym typeface="+mn-ea"/>
              </a:rPr>
              <a:t>无论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9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9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9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2" grpId="0"/>
      <p:bldP spid="89093" grpId="0"/>
      <p:bldP spid="89094" grpId="0"/>
      <p:bldP spid="89095" grpId="0"/>
      <p:bldP spid="89096" grpId="0"/>
      <p:bldP spid="89097" grpId="0"/>
      <p:bldP spid="89098" grpId="0"/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ChangeArrowheads="1"/>
          </p:cNvSpPr>
          <p:nvPr/>
        </p:nvSpPr>
        <p:spPr bwMode="auto">
          <a:xfrm>
            <a:off x="611188" y="722630"/>
            <a:ext cx="7912100" cy="4399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25000"/>
              </a:lnSpc>
            </a:pPr>
            <a:r>
              <a:rPr kumimoji="1" lang="en-US" altLang="zh-CN" b="1" dirty="0"/>
              <a:t>       </a:t>
            </a:r>
            <a:r>
              <a:rPr kumimoji="1" lang="zh-CN" altLang="en-US" b="1" dirty="0"/>
              <a:t>侍中侍郎郭攸之、费祎、董允等，他们都是忠良诚实的人，他们的志向和思</a:t>
            </a:r>
            <a:r>
              <a:rPr lang="zh-CN" altLang="en-US" b="1" dirty="0">
                <a:latin typeface="宋体" panose="02010600030101010101" pitchFamily="2" charset="-122"/>
                <a:sym typeface="宋体" panose="02010600030101010101" pitchFamily="2" charset="-122"/>
              </a:rPr>
              <a:t>虑</a:t>
            </a:r>
            <a:r>
              <a:rPr kumimoji="1" lang="zh-CN" altLang="en-US" b="1" dirty="0"/>
              <a:t>忠诚无二，因此先帝把他们选拔出来留给陛下使用。我认为宫中的事情，无论大小，</a:t>
            </a:r>
            <a:r>
              <a:rPr lang="zh-CN" altLang="zh-CN" b="1" dirty="0">
                <a:latin typeface="宋体" panose="02010600030101010101" pitchFamily="2" charset="-122"/>
              </a:rPr>
              <a:t>我认为宫中之事，无论大小，都</a:t>
            </a:r>
            <a:r>
              <a:rPr lang="zh-CN" altLang="en-US" b="1" dirty="0">
                <a:latin typeface="宋体" panose="02010600030101010101" pitchFamily="2" charset="-122"/>
                <a:sym typeface="宋体" panose="02010600030101010101" pitchFamily="2" charset="-122"/>
              </a:rPr>
              <a:t>拿来询问他们</a:t>
            </a:r>
            <a:r>
              <a:rPr lang="zh-CN" altLang="zh-CN" b="1" dirty="0">
                <a:latin typeface="宋体" panose="02010600030101010101" pitchFamily="2" charset="-122"/>
              </a:rPr>
              <a:t>，然后施行，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一定能够弥补缺失</a:t>
            </a:r>
            <a:r>
              <a:rPr lang="zh-CN" altLang="zh-CN" b="1" dirty="0">
                <a:solidFill>
                  <a:srgbClr val="FF0000"/>
                </a:solidFill>
                <a:latin typeface="宋体" panose="02010600030101010101" pitchFamily="2" charset="-122"/>
              </a:rPr>
              <a:t>，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有启发和帮助</a:t>
            </a:r>
            <a:r>
              <a:rPr lang="zh-CN" altLang="zh-CN" b="1" dirty="0">
                <a:solidFill>
                  <a:srgbClr val="FF0000"/>
                </a:solidFill>
                <a:latin typeface="宋体" panose="02010600030101010101" pitchFamily="2" charset="-122"/>
              </a:rPr>
              <a:t>。</a:t>
            </a:r>
            <a:endParaRPr kumimoji="1" lang="zh-CN" altLang="zh-CN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539750" y="914400"/>
            <a:ext cx="8353425" cy="39693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en-US" altLang="zh-CN" sz="3600" b="1">
                <a:solidFill>
                  <a:srgbClr val="000099"/>
                </a:solidFill>
              </a:rPr>
              <a:t>       </a:t>
            </a:r>
            <a:r>
              <a:rPr kumimoji="1" lang="zh-CN" altLang="en-US" sz="3600" b="1"/>
              <a:t>将军向宠，</a:t>
            </a:r>
            <a:r>
              <a:rPr kumimoji="1" lang="zh-CN" altLang="en-US" sz="3600" b="1">
                <a:solidFill>
                  <a:srgbClr val="FF0000"/>
                </a:solidFill>
              </a:rPr>
              <a:t>性行</a:t>
            </a:r>
            <a:r>
              <a:rPr kumimoji="1" lang="zh-CN" altLang="en-US" sz="3600" b="1" u="sng">
                <a:solidFill>
                  <a:srgbClr val="FF0000"/>
                </a:solidFill>
              </a:rPr>
              <a:t>淑 均</a:t>
            </a:r>
            <a:r>
              <a:rPr kumimoji="1" lang="zh-CN" altLang="en-US" sz="3600" b="1"/>
              <a:t>，</a:t>
            </a:r>
            <a:r>
              <a:rPr kumimoji="1" lang="zh-CN" altLang="en-US" sz="3600" b="1">
                <a:solidFill>
                  <a:srgbClr val="FF0000"/>
                </a:solidFill>
              </a:rPr>
              <a:t>晓畅</a:t>
            </a:r>
            <a:r>
              <a:rPr kumimoji="1" lang="zh-CN" altLang="en-US" sz="3600" b="1"/>
              <a:t>军事，</a:t>
            </a:r>
            <a:endParaRPr kumimoji="1" lang="zh-CN" altLang="en-US" sz="3600" b="1"/>
          </a:p>
          <a:p>
            <a:endParaRPr kumimoji="1" lang="zh-CN" altLang="en-US" sz="3600" b="1">
              <a:solidFill>
                <a:srgbClr val="000099"/>
              </a:solidFill>
            </a:endParaRPr>
          </a:p>
          <a:p>
            <a:r>
              <a:rPr kumimoji="1" lang="zh-CN" altLang="en-US" sz="3600" b="1"/>
              <a:t>试用于</a:t>
            </a:r>
            <a:r>
              <a:rPr kumimoji="1" lang="zh-CN" altLang="en-US" sz="3600" b="1">
                <a:solidFill>
                  <a:srgbClr val="FF0000"/>
                </a:solidFill>
              </a:rPr>
              <a:t>昔日</a:t>
            </a:r>
            <a:r>
              <a:rPr kumimoji="1" lang="zh-CN" altLang="en-US" sz="3600" b="1"/>
              <a:t>，先帝</a:t>
            </a:r>
            <a:r>
              <a:rPr kumimoji="1" lang="zh-CN" altLang="en-US" sz="3600" b="1">
                <a:solidFill>
                  <a:srgbClr val="FF0000"/>
                </a:solidFill>
              </a:rPr>
              <a:t>称</a:t>
            </a:r>
            <a:r>
              <a:rPr kumimoji="1" lang="zh-CN" altLang="en-US" sz="3600" b="1"/>
              <a:t>之曰</a:t>
            </a:r>
            <a:r>
              <a:rPr kumimoji="1" lang="zh-CN" altLang="en-US" sz="3600" b="1">
                <a:solidFill>
                  <a:srgbClr val="FF0000"/>
                </a:solidFill>
              </a:rPr>
              <a:t>能</a:t>
            </a:r>
            <a:r>
              <a:rPr kumimoji="1" lang="zh-CN" altLang="en-US" sz="3600" b="1"/>
              <a:t>，</a:t>
            </a:r>
            <a:r>
              <a:rPr kumimoji="1" lang="zh-CN" altLang="en-US" sz="3600" b="1">
                <a:solidFill>
                  <a:srgbClr val="FF0000"/>
                </a:solidFill>
              </a:rPr>
              <a:t>是以</a:t>
            </a:r>
            <a:r>
              <a:rPr kumimoji="1" lang="zh-CN" altLang="en-US" sz="3600" b="1"/>
              <a:t>众</a:t>
            </a:r>
            <a:endParaRPr kumimoji="1" lang="zh-CN" altLang="en-US" sz="3600" b="1"/>
          </a:p>
          <a:p>
            <a:endParaRPr kumimoji="1" lang="zh-CN" altLang="en-US" sz="3600" b="1"/>
          </a:p>
          <a:p>
            <a:r>
              <a:rPr kumimoji="1" lang="zh-CN" altLang="en-US" sz="3600" b="1"/>
              <a:t>议</a:t>
            </a:r>
            <a:r>
              <a:rPr kumimoji="1" lang="zh-CN" altLang="en-US" sz="3600" b="1">
                <a:solidFill>
                  <a:srgbClr val="FF0000"/>
                </a:solidFill>
              </a:rPr>
              <a:t>举</a:t>
            </a:r>
            <a:r>
              <a:rPr kumimoji="1" lang="zh-CN" altLang="en-US" sz="3600" b="1"/>
              <a:t>宠为</a:t>
            </a:r>
            <a:r>
              <a:rPr kumimoji="1" lang="zh-CN" altLang="en-US" sz="3600" b="1">
                <a:solidFill>
                  <a:srgbClr val="FF0000"/>
                </a:solidFill>
              </a:rPr>
              <a:t>督</a:t>
            </a:r>
            <a:r>
              <a:rPr kumimoji="1" lang="zh-CN" altLang="en-US" sz="3600" b="1"/>
              <a:t>：愚以为营中之事，悉以咨</a:t>
            </a:r>
            <a:endParaRPr kumimoji="1" lang="zh-CN" altLang="en-US" sz="3600" b="1"/>
          </a:p>
          <a:p>
            <a:endParaRPr kumimoji="1" lang="zh-CN" altLang="en-US" sz="3600" b="1"/>
          </a:p>
          <a:p>
            <a:r>
              <a:rPr kumimoji="1" lang="zh-CN" altLang="en-US" sz="3600" b="1"/>
              <a:t>之，必能使</a:t>
            </a:r>
            <a:r>
              <a:rPr kumimoji="1" lang="zh-CN" altLang="en-US" sz="3600" b="1">
                <a:solidFill>
                  <a:srgbClr val="FF0000"/>
                </a:solidFill>
              </a:rPr>
              <a:t>行阵和睦</a:t>
            </a:r>
            <a:r>
              <a:rPr kumimoji="1" lang="zh-CN" altLang="en-US" sz="3600" b="1"/>
              <a:t>，</a:t>
            </a:r>
            <a:r>
              <a:rPr kumimoji="1" lang="zh-CN" altLang="en-US" sz="3600" b="1">
                <a:solidFill>
                  <a:srgbClr val="FF0000"/>
                </a:solidFill>
              </a:rPr>
              <a:t>优劣得所</a:t>
            </a:r>
            <a:r>
              <a:rPr kumimoji="1" lang="zh-CN" altLang="en-US" sz="3600" b="1"/>
              <a:t>也。</a:t>
            </a:r>
            <a:endParaRPr kumimoji="1" lang="zh-CN" altLang="en-US" sz="3600" b="1"/>
          </a:p>
        </p:txBody>
      </p:sp>
      <p:sp>
        <p:nvSpPr>
          <p:cNvPr id="93187" name="Rectangle 3"/>
          <p:cNvSpPr>
            <a:spLocks noChangeArrowheads="1"/>
          </p:cNvSpPr>
          <p:nvPr/>
        </p:nvSpPr>
        <p:spPr bwMode="auto">
          <a:xfrm>
            <a:off x="6372225" y="477838"/>
            <a:ext cx="1172845" cy="568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3100" b="1">
                <a:solidFill>
                  <a:srgbClr val="0000FF"/>
                </a:solidFill>
                <a:latin typeface="楷体_GB2312" pitchFamily="49" charset="-122"/>
              </a:rPr>
              <a:t>通晓 </a:t>
            </a:r>
            <a:endParaRPr kumimoji="1" lang="zh-CN" altLang="en-US" sz="3100" b="1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93189" name="Rectangle 5"/>
          <p:cNvSpPr>
            <a:spLocks noChangeArrowheads="1"/>
          </p:cNvSpPr>
          <p:nvPr/>
        </p:nvSpPr>
        <p:spPr bwMode="auto">
          <a:xfrm>
            <a:off x="900113" y="3651250"/>
            <a:ext cx="1173162" cy="565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3100" b="1">
                <a:solidFill>
                  <a:srgbClr val="0000FF"/>
                </a:solidFill>
                <a:latin typeface="楷体_GB2312" pitchFamily="49" charset="-122"/>
              </a:rPr>
              <a:t>推举 </a:t>
            </a:r>
            <a:endParaRPr kumimoji="1" lang="zh-CN" altLang="en-US" sz="3100" b="1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93190" name="Rectangle 6"/>
          <p:cNvSpPr>
            <a:spLocks noChangeArrowheads="1"/>
          </p:cNvSpPr>
          <p:nvPr/>
        </p:nvSpPr>
        <p:spPr bwMode="auto">
          <a:xfrm>
            <a:off x="2771775" y="4722813"/>
            <a:ext cx="1172845" cy="568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3100" b="1">
                <a:solidFill>
                  <a:srgbClr val="0000FF"/>
                </a:solidFill>
                <a:latin typeface="楷体_GB2312" pitchFamily="49" charset="-122"/>
              </a:rPr>
              <a:t>军队 </a:t>
            </a:r>
            <a:endParaRPr kumimoji="1" lang="zh-CN" altLang="en-US" sz="3100" b="1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93191" name="Rectangle 7"/>
          <p:cNvSpPr>
            <a:spLocks noChangeArrowheads="1"/>
          </p:cNvSpPr>
          <p:nvPr/>
        </p:nvSpPr>
        <p:spPr bwMode="auto">
          <a:xfrm>
            <a:off x="5219700" y="4724400"/>
            <a:ext cx="1965325" cy="1038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kumimoji="1" lang="zh-CN" altLang="en-US" sz="3100" b="1">
                <a:solidFill>
                  <a:srgbClr val="0000FF"/>
                </a:solidFill>
                <a:latin typeface="楷体_GB2312" pitchFamily="49" charset="-122"/>
              </a:rPr>
              <a:t>好的差的各得其所 </a:t>
            </a:r>
            <a:endParaRPr kumimoji="1" lang="zh-CN" altLang="en-US" sz="3100" b="1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93192" name="Rectangle 8"/>
          <p:cNvSpPr>
            <a:spLocks noChangeArrowheads="1"/>
          </p:cNvSpPr>
          <p:nvPr/>
        </p:nvSpPr>
        <p:spPr bwMode="auto">
          <a:xfrm>
            <a:off x="3995738" y="2506663"/>
            <a:ext cx="1055687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3000" b="1">
                <a:solidFill>
                  <a:srgbClr val="0000FF"/>
                </a:solidFill>
              </a:rPr>
              <a:t>称赞 </a:t>
            </a:r>
            <a:endParaRPr kumimoji="1" lang="zh-CN" altLang="en-US" sz="3000" b="1">
              <a:solidFill>
                <a:srgbClr val="0000FF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7240" y="461010"/>
            <a:ext cx="18161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</a:rPr>
              <a:t>性情品德</a:t>
            </a:r>
            <a:endParaRPr lang="zh-CN" altLang="en-US" b="1">
              <a:solidFill>
                <a:srgbClr val="0000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37735" y="1423670"/>
            <a:ext cx="18161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</a:rPr>
              <a:t>善良公正</a:t>
            </a:r>
            <a:endParaRPr lang="zh-CN" altLang="en-US" b="1">
              <a:solidFill>
                <a:srgbClr val="0000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54345" y="2607310"/>
            <a:ext cx="9994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</a:rPr>
              <a:t>能干</a:t>
            </a:r>
            <a:endParaRPr lang="zh-CN" altLang="en-US" b="1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52625" y="2472690"/>
            <a:ext cx="9994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</a:rPr>
              <a:t>过去</a:t>
            </a:r>
            <a:endParaRPr lang="zh-CN" altLang="en-US" b="1">
              <a:solidFill>
                <a:srgbClr val="0000FF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85280" y="2607310"/>
            <a:ext cx="9994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</a:rPr>
              <a:t>因此</a:t>
            </a:r>
            <a:endParaRPr lang="zh-CN" altLang="en-US" b="1">
              <a:solidFill>
                <a:srgbClr val="0000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94560" y="3651250"/>
            <a:ext cx="140779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</a:rPr>
              <a:t>中部督</a:t>
            </a:r>
            <a:endParaRPr lang="zh-CN" altLang="en-US" b="1">
              <a:solidFill>
                <a:srgbClr val="0000FF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38245" y="4707890"/>
            <a:ext cx="115506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</a:rPr>
              <a:t>团结和睦</a:t>
            </a:r>
            <a:endParaRPr lang="zh-CN" altLang="en-US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7" grpId="0"/>
      <p:bldP spid="93189" grpId="0"/>
      <p:bldP spid="93190" grpId="0"/>
      <p:bldP spid="93191" grpId="0"/>
      <p:bldP spid="93192" grpId="0"/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"/>
          <p:cNvSpPr>
            <a:spLocks noChangeArrowheads="1"/>
          </p:cNvSpPr>
          <p:nvPr/>
        </p:nvSpPr>
        <p:spPr bwMode="auto">
          <a:xfrm>
            <a:off x="755650" y="1453833"/>
            <a:ext cx="8059738" cy="31692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lnSpc>
                <a:spcPct val="125000"/>
              </a:lnSpc>
            </a:pPr>
            <a:r>
              <a:rPr kumimoji="1" lang="en-US" altLang="zh-CN" b="1" dirty="0"/>
              <a:t>      </a:t>
            </a:r>
            <a:r>
              <a:rPr kumimoji="1" lang="zh-CN" altLang="en-US" b="1" dirty="0"/>
              <a:t>向宠将军，性情品德善良平正，精通军事，从前经过试用，先帝称赞他能干，因此大家商议推举他做中部督。我认为军营中的事务，都应与他商量，这样一定能</a:t>
            </a:r>
            <a:r>
              <a:rPr lang="zh-CN" altLang="zh-CN" b="1" dirty="0">
                <a:latin typeface="宋体" panose="02010600030101010101" pitchFamily="2" charset="-122"/>
              </a:rPr>
              <a:t>使</a:t>
            </a:r>
            <a:r>
              <a:rPr lang="zh-CN" altLang="en-US" b="1" dirty="0">
                <a:latin typeface="宋体" panose="02010600030101010101" pitchFamily="2" charset="-122"/>
                <a:sym typeface="宋体" panose="02010600030101010101" pitchFamily="2" charset="-122"/>
              </a:rPr>
              <a:t>部队</a:t>
            </a:r>
            <a:r>
              <a:rPr lang="zh-CN" altLang="zh-CN" b="1" dirty="0">
                <a:latin typeface="宋体" panose="02010600030101010101" pitchFamily="2" charset="-122"/>
              </a:rPr>
              <a:t>和睦</a:t>
            </a:r>
            <a:r>
              <a:rPr kumimoji="1" lang="zh-CN" altLang="en-US" b="1" dirty="0"/>
              <a:t>，才能高的和才能低的各得其所。</a:t>
            </a:r>
            <a:endParaRPr kumimoji="1" lang="zh-CN" altLang="en-US" b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4191000" y="685800"/>
            <a:ext cx="42672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59" name="Text Box 5"/>
          <p:cNvSpPr txBox="1">
            <a:spLocks noChangeArrowheads="1"/>
          </p:cNvSpPr>
          <p:nvPr/>
        </p:nvSpPr>
        <p:spPr bwMode="auto">
          <a:xfrm>
            <a:off x="574675" y="363538"/>
            <a:ext cx="8893175" cy="59505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45000"/>
              </a:lnSpc>
              <a:spcBef>
                <a:spcPct val="50000"/>
              </a:spcBef>
            </a:pPr>
            <a:r>
              <a:rPr kumimoji="1" lang="en-US" altLang="zh-CN" sz="3400" b="1">
                <a:solidFill>
                  <a:srgbClr val="000099"/>
                </a:solidFill>
                <a:latin typeface="楷体_GB2312" pitchFamily="49" charset="-122"/>
              </a:rPr>
              <a:t>   </a:t>
            </a:r>
            <a:r>
              <a:rPr kumimoji="1" lang="zh-CN" altLang="en-US" sz="3400" b="1">
                <a:solidFill>
                  <a:srgbClr val="FF0000"/>
                </a:solidFill>
                <a:latin typeface="楷体_GB2312" pitchFamily="49" charset="-122"/>
              </a:rPr>
              <a:t>亲</a:t>
            </a:r>
            <a:r>
              <a:rPr kumimoji="1" lang="zh-CN" altLang="en-US" sz="3400" b="1">
                <a:latin typeface="楷体_GB2312" pitchFamily="49" charset="-122"/>
              </a:rPr>
              <a:t>贤臣，</a:t>
            </a:r>
            <a:r>
              <a:rPr kumimoji="1" lang="zh-CN" altLang="en-US" sz="3400" b="1">
                <a:solidFill>
                  <a:srgbClr val="FF0000"/>
                </a:solidFill>
                <a:latin typeface="楷体_GB2312" pitchFamily="49" charset="-122"/>
              </a:rPr>
              <a:t>远</a:t>
            </a:r>
            <a:r>
              <a:rPr kumimoji="1" lang="zh-CN" altLang="en-US" sz="3400" b="1">
                <a:latin typeface="楷体_GB2312" pitchFamily="49" charset="-122"/>
              </a:rPr>
              <a:t>小人，此先汉</a:t>
            </a:r>
            <a:r>
              <a:rPr kumimoji="1" lang="zh-CN" altLang="en-US" sz="3400" b="1">
                <a:solidFill>
                  <a:srgbClr val="FF0000"/>
                </a:solidFill>
                <a:latin typeface="楷体_GB2312" pitchFamily="49" charset="-122"/>
              </a:rPr>
              <a:t>所以</a:t>
            </a:r>
            <a:r>
              <a:rPr kumimoji="1" lang="zh-CN" altLang="en-US" sz="3400" b="1">
                <a:latin typeface="楷体_GB2312" pitchFamily="49" charset="-122"/>
              </a:rPr>
              <a:t>兴隆</a:t>
            </a:r>
            <a:endParaRPr kumimoji="1" lang="zh-CN" altLang="en-US" sz="3400" b="1">
              <a:latin typeface="楷体_GB2312" pitchFamily="49" charset="-122"/>
            </a:endParaRPr>
          </a:p>
          <a:p>
            <a:pPr>
              <a:lnSpc>
                <a:spcPct val="145000"/>
              </a:lnSpc>
              <a:spcBef>
                <a:spcPct val="50000"/>
              </a:spcBef>
            </a:pPr>
            <a:r>
              <a:rPr kumimoji="1" lang="zh-CN" altLang="en-US" sz="3400" b="1">
                <a:latin typeface="楷体_GB2312" pitchFamily="49" charset="-122"/>
              </a:rPr>
              <a:t>也；亲小人，远贤臣，此后汉所以</a:t>
            </a:r>
            <a:r>
              <a:rPr kumimoji="1" lang="zh-CN" altLang="en-US" sz="3400" b="1">
                <a:solidFill>
                  <a:srgbClr val="FF0000"/>
                </a:solidFill>
                <a:latin typeface="楷体_GB2312" pitchFamily="49" charset="-122"/>
              </a:rPr>
              <a:t>倾颓</a:t>
            </a:r>
            <a:endParaRPr kumimoji="1" lang="zh-CN" altLang="en-US" sz="3400" b="1">
              <a:solidFill>
                <a:srgbClr val="FF0000"/>
              </a:solidFill>
              <a:latin typeface="楷体_GB2312" pitchFamily="49" charset="-122"/>
            </a:endParaRPr>
          </a:p>
          <a:p>
            <a:pPr>
              <a:lnSpc>
                <a:spcPct val="145000"/>
              </a:lnSpc>
              <a:spcBef>
                <a:spcPct val="50000"/>
              </a:spcBef>
            </a:pPr>
            <a:r>
              <a:rPr kumimoji="1" lang="zh-CN" altLang="en-US" sz="3400" b="1">
                <a:latin typeface="楷体_GB2312" pitchFamily="49" charset="-122"/>
              </a:rPr>
              <a:t>也。先帝在时，每与臣</a:t>
            </a:r>
            <a:r>
              <a:rPr kumimoji="1" lang="zh-CN" altLang="en-US" sz="3400" b="1">
                <a:solidFill>
                  <a:srgbClr val="FF0000"/>
                </a:solidFill>
                <a:latin typeface="楷体_GB2312" pitchFamily="49" charset="-122"/>
              </a:rPr>
              <a:t>论</a:t>
            </a:r>
            <a:r>
              <a:rPr kumimoji="1" lang="zh-CN" altLang="en-US" sz="3400" b="1">
                <a:latin typeface="楷体_GB2312" pitchFamily="49" charset="-122"/>
              </a:rPr>
              <a:t>此事，</a:t>
            </a:r>
            <a:r>
              <a:rPr kumimoji="1" lang="zh-CN" altLang="en-US" sz="3400" b="1">
                <a:solidFill>
                  <a:srgbClr val="FF0000"/>
                </a:solidFill>
                <a:latin typeface="楷体_GB2312" pitchFamily="49" charset="-122"/>
              </a:rPr>
              <a:t>未尝不</a:t>
            </a:r>
            <a:endParaRPr kumimoji="1" lang="zh-CN" altLang="en-US" sz="3400" b="1">
              <a:solidFill>
                <a:srgbClr val="FF0000"/>
              </a:solidFill>
              <a:latin typeface="楷体_GB2312" pitchFamily="49" charset="-122"/>
            </a:endParaRPr>
          </a:p>
          <a:p>
            <a:pPr>
              <a:lnSpc>
                <a:spcPct val="145000"/>
              </a:lnSpc>
              <a:spcBef>
                <a:spcPct val="50000"/>
              </a:spcBef>
            </a:pPr>
            <a:r>
              <a:rPr kumimoji="1" lang="zh-CN" altLang="en-US" sz="3400" b="1">
                <a:latin typeface="楷体_GB2312" pitchFamily="49" charset="-122"/>
              </a:rPr>
              <a:t>叹息</a:t>
            </a:r>
            <a:r>
              <a:rPr kumimoji="1" lang="zh-CN" altLang="en-US" sz="3400" b="1">
                <a:solidFill>
                  <a:srgbClr val="FF0000"/>
                </a:solidFill>
                <a:latin typeface="楷体_GB2312" pitchFamily="49" charset="-122"/>
              </a:rPr>
              <a:t>痛恨  </a:t>
            </a:r>
            <a:r>
              <a:rPr kumimoji="1" lang="zh-CN" altLang="en-US" sz="3400" b="1">
                <a:latin typeface="楷体_GB2312" pitchFamily="49" charset="-122"/>
              </a:rPr>
              <a:t>于桓、灵也！侍中、尚书、长</a:t>
            </a:r>
            <a:endParaRPr kumimoji="1" lang="zh-CN" altLang="en-US" sz="3400" b="1">
              <a:latin typeface="楷体_GB2312" pitchFamily="49" charset="-122"/>
            </a:endParaRPr>
          </a:p>
          <a:p>
            <a:pPr>
              <a:lnSpc>
                <a:spcPct val="145000"/>
              </a:lnSpc>
              <a:spcBef>
                <a:spcPct val="50000"/>
              </a:spcBef>
            </a:pPr>
            <a:r>
              <a:rPr kumimoji="1" lang="zh-CN" altLang="en-US" sz="3400" b="1">
                <a:latin typeface="楷体_GB2312" pitchFamily="49" charset="-122"/>
              </a:rPr>
              <a:t>史、参军，此悉</a:t>
            </a:r>
            <a:r>
              <a:rPr kumimoji="1" lang="zh-CN" altLang="en-US" sz="3400" b="1">
                <a:solidFill>
                  <a:srgbClr val="FF0000"/>
                </a:solidFill>
                <a:latin typeface="楷体_GB2312" pitchFamily="49" charset="-122"/>
              </a:rPr>
              <a:t>贞良死节</a:t>
            </a:r>
            <a:r>
              <a:rPr kumimoji="1" lang="zh-CN" altLang="en-US" sz="3400" b="1">
                <a:latin typeface="楷体_GB2312" pitchFamily="49" charset="-122"/>
              </a:rPr>
              <a:t>之臣，愿陛下</a:t>
            </a:r>
            <a:endParaRPr kumimoji="1" lang="zh-CN" altLang="en-US" sz="3400" b="1">
              <a:latin typeface="楷体_GB2312" pitchFamily="49" charset="-122"/>
            </a:endParaRPr>
          </a:p>
          <a:p>
            <a:pPr>
              <a:lnSpc>
                <a:spcPct val="145000"/>
              </a:lnSpc>
              <a:spcBef>
                <a:spcPct val="50000"/>
              </a:spcBef>
            </a:pPr>
            <a:r>
              <a:rPr kumimoji="1" lang="zh-CN" altLang="en-US" sz="3400" b="1">
                <a:solidFill>
                  <a:srgbClr val="FF0000"/>
                </a:solidFill>
                <a:latin typeface="楷体_GB2312" pitchFamily="49" charset="-122"/>
              </a:rPr>
              <a:t>亲</a:t>
            </a:r>
            <a:r>
              <a:rPr kumimoji="1" lang="zh-CN" altLang="en-US" sz="3400" b="1">
                <a:latin typeface="楷体_GB2312" pitchFamily="49" charset="-122"/>
              </a:rPr>
              <a:t>之</a:t>
            </a:r>
            <a:r>
              <a:rPr kumimoji="1" lang="zh-CN" altLang="en-US" sz="3400" b="1">
                <a:solidFill>
                  <a:srgbClr val="FF0000"/>
                </a:solidFill>
                <a:latin typeface="楷体_GB2312" pitchFamily="49" charset="-122"/>
              </a:rPr>
              <a:t>信</a:t>
            </a:r>
            <a:r>
              <a:rPr kumimoji="1" lang="zh-CN" altLang="en-US" sz="3400" b="1">
                <a:latin typeface="楷体_GB2312" pitchFamily="49" charset="-122"/>
              </a:rPr>
              <a:t>之，则汉室之</a:t>
            </a:r>
            <a:r>
              <a:rPr kumimoji="1" lang="zh-CN" altLang="en-US" sz="3400" b="1">
                <a:solidFill>
                  <a:srgbClr val="FF0000"/>
                </a:solidFill>
                <a:latin typeface="楷体_GB2312" pitchFamily="49" charset="-122"/>
              </a:rPr>
              <a:t>隆</a:t>
            </a:r>
            <a:r>
              <a:rPr kumimoji="1" lang="zh-CN" altLang="en-US" sz="3400" b="1">
                <a:latin typeface="楷体_GB2312" pitchFamily="49" charset="-122"/>
              </a:rPr>
              <a:t>，可</a:t>
            </a:r>
            <a:r>
              <a:rPr kumimoji="1" lang="zh-CN" altLang="en-US" sz="3400" b="1">
                <a:solidFill>
                  <a:srgbClr val="FF0000"/>
                </a:solidFill>
                <a:latin typeface="楷体_GB2312" pitchFamily="49" charset="-122"/>
              </a:rPr>
              <a:t>计日而待</a:t>
            </a:r>
            <a:r>
              <a:rPr kumimoji="1" lang="zh-CN" altLang="en-US" sz="3400" b="1">
                <a:latin typeface="楷体_GB2312" pitchFamily="49" charset="-122"/>
              </a:rPr>
              <a:t>也。</a:t>
            </a:r>
            <a:r>
              <a:rPr kumimoji="1" lang="zh-CN" altLang="en-US" sz="3400" b="1">
                <a:solidFill>
                  <a:srgbClr val="000099"/>
                </a:solidFill>
                <a:latin typeface="楷体_GB2312" pitchFamily="49" charset="-122"/>
              </a:rPr>
              <a:t> </a:t>
            </a:r>
            <a:endParaRPr kumimoji="1" lang="zh-CN" altLang="en-US" sz="3400" b="1">
              <a:solidFill>
                <a:srgbClr val="000099"/>
              </a:solidFill>
              <a:latin typeface="楷体_GB2312" pitchFamily="49" charset="-122"/>
            </a:endParaRP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827088" y="996950"/>
            <a:ext cx="1008062" cy="533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900" b="1">
                <a:solidFill>
                  <a:srgbClr val="0000FF"/>
                </a:solidFill>
                <a:latin typeface="楷体_GB2312" pitchFamily="49" charset="-122"/>
              </a:rPr>
              <a:t>亲近</a:t>
            </a:r>
            <a:endParaRPr lang="zh-CN" altLang="en-US" sz="2900" b="1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2700338" y="995363"/>
            <a:ext cx="1008062" cy="533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900" b="1">
                <a:solidFill>
                  <a:srgbClr val="0000FF"/>
                </a:solidFill>
                <a:latin typeface="楷体_GB2312" pitchFamily="49" charset="-122"/>
              </a:rPr>
              <a:t>疏远</a:t>
            </a:r>
            <a:endParaRPr lang="zh-CN" altLang="en-US" sz="2900" b="1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5508625" y="1023938"/>
            <a:ext cx="2447925" cy="533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900" b="1">
                <a:solidFill>
                  <a:srgbClr val="0000FF"/>
                </a:solidFill>
              </a:rPr>
              <a:t>……</a:t>
            </a:r>
            <a:r>
              <a:rPr lang="zh-CN" altLang="en-US" sz="2900" b="1">
                <a:solidFill>
                  <a:srgbClr val="0000FF"/>
                </a:solidFill>
                <a:latin typeface="楷体_GB2312" pitchFamily="49" charset="-122"/>
              </a:rPr>
              <a:t>的原因</a:t>
            </a:r>
            <a:endParaRPr lang="zh-CN" altLang="en-US" sz="2900" b="1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6732588" y="2032000"/>
            <a:ext cx="1849437" cy="533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2900" b="1">
                <a:solidFill>
                  <a:srgbClr val="0000FF"/>
                </a:solidFill>
                <a:latin typeface="楷体_GB2312" pitchFamily="49" charset="-122"/>
              </a:rPr>
              <a:t>倾覆衰败 </a:t>
            </a:r>
            <a:endParaRPr kumimoji="1" lang="zh-CN" altLang="en-US" sz="2900" b="1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8203" name="Rectangle 11"/>
          <p:cNvSpPr>
            <a:spLocks noChangeArrowheads="1"/>
          </p:cNvSpPr>
          <p:nvPr/>
        </p:nvSpPr>
        <p:spPr bwMode="auto">
          <a:xfrm>
            <a:off x="6742430" y="3062923"/>
            <a:ext cx="1479550" cy="5372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2900" b="1">
                <a:solidFill>
                  <a:srgbClr val="0000FF"/>
                </a:solidFill>
                <a:latin typeface="楷体_GB2312" pitchFamily="49" charset="-122"/>
              </a:rPr>
              <a:t>没有不 </a:t>
            </a:r>
            <a:endParaRPr kumimoji="1" lang="zh-CN" altLang="en-US" sz="2900" b="1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8204" name="Rectangle 12"/>
          <p:cNvSpPr>
            <a:spLocks noChangeArrowheads="1"/>
          </p:cNvSpPr>
          <p:nvPr/>
        </p:nvSpPr>
        <p:spPr bwMode="auto">
          <a:xfrm>
            <a:off x="611188" y="4046220"/>
            <a:ext cx="2219960" cy="5372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2900" b="1">
                <a:solidFill>
                  <a:srgbClr val="0000FF"/>
                </a:solidFill>
                <a:latin typeface="楷体_GB2312" pitchFamily="49" charset="-122"/>
              </a:rPr>
              <a:t>痛心，遗憾 </a:t>
            </a:r>
            <a:endParaRPr kumimoji="1" lang="zh-CN" altLang="en-US" sz="2900" b="1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8206" name="Rectangle 14"/>
          <p:cNvSpPr>
            <a:spLocks noChangeArrowheads="1"/>
          </p:cNvSpPr>
          <p:nvPr/>
        </p:nvSpPr>
        <p:spPr bwMode="auto">
          <a:xfrm>
            <a:off x="2268538" y="5054283"/>
            <a:ext cx="3514725" cy="5372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2900" b="1">
                <a:solidFill>
                  <a:srgbClr val="0000FF"/>
                </a:solidFill>
                <a:latin typeface="楷体_GB2312" pitchFamily="49" charset="-122"/>
              </a:rPr>
              <a:t>坚贞可靠、以死报国</a:t>
            </a:r>
            <a:endParaRPr kumimoji="1" lang="zh-CN" altLang="en-US" sz="2900" b="1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8207" name="Rectangle 15"/>
          <p:cNvSpPr>
            <a:spLocks noChangeArrowheads="1"/>
          </p:cNvSpPr>
          <p:nvPr/>
        </p:nvSpPr>
        <p:spPr bwMode="auto">
          <a:xfrm>
            <a:off x="4465955" y="6089015"/>
            <a:ext cx="1109663" cy="533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2900" b="1">
                <a:solidFill>
                  <a:srgbClr val="0000FF"/>
                </a:solidFill>
                <a:latin typeface="楷体_GB2312" pitchFamily="49" charset="-122"/>
              </a:rPr>
              <a:t>兴盛 </a:t>
            </a:r>
            <a:endParaRPr kumimoji="1" lang="zh-CN" altLang="en-US" sz="2900" b="1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8208" name="Rectangle 16"/>
          <p:cNvSpPr>
            <a:spLocks noChangeArrowheads="1"/>
          </p:cNvSpPr>
          <p:nvPr/>
        </p:nvSpPr>
        <p:spPr bwMode="auto">
          <a:xfrm>
            <a:off x="5807710" y="6087428"/>
            <a:ext cx="1849755" cy="5372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2900" b="1">
                <a:solidFill>
                  <a:srgbClr val="0000FF"/>
                </a:solidFill>
                <a:latin typeface="楷体_GB2312" pitchFamily="49" charset="-122"/>
              </a:rPr>
              <a:t>指日可待 </a:t>
            </a:r>
            <a:endParaRPr kumimoji="1" lang="zh-CN" altLang="en-US" sz="2900" b="1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54550" y="3040380"/>
            <a:ext cx="9994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</a:rPr>
              <a:t>谈论</a:t>
            </a:r>
            <a:endParaRPr lang="zh-CN" altLang="en-US" b="1">
              <a:solidFill>
                <a:srgbClr val="0000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8945" y="6064250"/>
            <a:ext cx="9994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</a:rPr>
              <a:t>亲近</a:t>
            </a:r>
            <a:endParaRPr lang="zh-CN" altLang="en-US" b="1">
              <a:solidFill>
                <a:srgbClr val="0000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69365" y="6087745"/>
            <a:ext cx="9994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</a:rPr>
              <a:t>信任</a:t>
            </a:r>
            <a:endParaRPr lang="zh-CN" altLang="en-US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9" grpId="0"/>
      <p:bldP spid="8200" grpId="0"/>
      <p:bldP spid="8201" grpId="0"/>
      <p:bldP spid="8202" grpId="0"/>
      <p:bldP spid="8203" grpId="0"/>
      <p:bldP spid="8204" grpId="0"/>
      <p:bldP spid="8206" grpId="0"/>
      <p:bldP spid="8207" grpId="0"/>
      <p:bldP spid="8208" grpId="0"/>
      <p:bldP spid="2" grpId="0"/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ChangeArrowheads="1"/>
          </p:cNvSpPr>
          <p:nvPr/>
        </p:nvSpPr>
        <p:spPr bwMode="auto">
          <a:xfrm>
            <a:off x="539750" y="668655"/>
            <a:ext cx="8064500" cy="50158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lnSpc>
                <a:spcPct val="125000"/>
              </a:lnSpc>
            </a:pPr>
            <a:r>
              <a:rPr kumimoji="1" lang="en-US" altLang="zh-CN" b="1"/>
              <a:t>      </a:t>
            </a:r>
            <a:r>
              <a:rPr kumimoji="1" lang="zh-CN" altLang="en-US" b="1">
                <a:solidFill>
                  <a:srgbClr val="FF0000"/>
                </a:solidFill>
              </a:rPr>
              <a:t>亲近贤臣，疏远小人，这是前汉兴隆昌盛的原因</a:t>
            </a:r>
            <a:r>
              <a:rPr kumimoji="1" lang="en-US" altLang="zh-CN" b="1"/>
              <a:t>;</a:t>
            </a:r>
            <a:r>
              <a:rPr kumimoji="1" lang="zh-CN" altLang="en-US" b="1"/>
              <a:t>亲近小人，疏远贤臣，这是后汉倾覆衰败的原因。先帝在世时，每次与我谈论这些事，没不对桓、灵二帝感到惋惜痛心遗憾的。侍中，尚书，长史，参军，这些都是忠贞贤良能够以死报国的忠臣，希望陛下亲近他们、信任他们，那么汉室的兴隆就指日可待了。</a:t>
            </a:r>
            <a:endParaRPr kumimoji="1" lang="zh-CN" altLang="en-US" b="1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4191000" y="685800"/>
            <a:ext cx="42672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468313" y="44450"/>
            <a:ext cx="8353425" cy="6572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205000"/>
              </a:lnSpc>
              <a:spcBef>
                <a:spcPct val="50000"/>
              </a:spcBef>
            </a:pPr>
            <a:r>
              <a:rPr kumimoji="1" lang="en-US" altLang="zh-CN" sz="3000" b="1" dirty="0">
                <a:latin typeface="楷体_GB2312" pitchFamily="49" charset="-122"/>
              </a:rPr>
              <a:t>     </a:t>
            </a:r>
            <a:r>
              <a:rPr kumimoji="1" lang="zh-CN" altLang="en-US" b="1" dirty="0">
                <a:latin typeface="楷体_GB2312" pitchFamily="49" charset="-122"/>
              </a:rPr>
              <a:t>臣本</a:t>
            </a:r>
            <a:r>
              <a:rPr kumimoji="1" lang="zh-CN" altLang="en-US" b="1" dirty="0">
                <a:solidFill>
                  <a:srgbClr val="FF0000"/>
                </a:solidFill>
                <a:latin typeface="楷体_GB2312" pitchFamily="49" charset="-122"/>
              </a:rPr>
              <a:t>布衣</a:t>
            </a:r>
            <a:r>
              <a:rPr kumimoji="1" lang="zh-CN" altLang="en-US" b="1" dirty="0">
                <a:latin typeface="楷体_GB2312" pitchFamily="49" charset="-122"/>
              </a:rPr>
              <a:t>，</a:t>
            </a:r>
            <a:r>
              <a:rPr kumimoji="1" lang="zh-CN" altLang="en-US" b="1" dirty="0">
                <a:solidFill>
                  <a:srgbClr val="FF0000"/>
                </a:solidFill>
                <a:latin typeface="楷体_GB2312" pitchFamily="49" charset="-122"/>
              </a:rPr>
              <a:t>躬</a:t>
            </a:r>
            <a:r>
              <a:rPr kumimoji="1" lang="zh-CN" altLang="en-US" b="1" dirty="0">
                <a:latin typeface="楷体_GB2312" pitchFamily="49" charset="-122"/>
              </a:rPr>
              <a:t>耕于南阳，</a:t>
            </a:r>
            <a:r>
              <a:rPr kumimoji="1" lang="zh-CN" altLang="en-US" b="1" dirty="0">
                <a:solidFill>
                  <a:srgbClr val="FF0000"/>
                </a:solidFill>
                <a:latin typeface="楷体_GB2312" pitchFamily="49" charset="-122"/>
              </a:rPr>
              <a:t>苟全</a:t>
            </a:r>
            <a:r>
              <a:rPr kumimoji="1" lang="zh-CN" altLang="en-US" b="1" dirty="0">
                <a:latin typeface="楷体_GB2312" pitchFamily="49" charset="-122"/>
              </a:rPr>
              <a:t>性命于乱</a:t>
            </a:r>
            <a:endParaRPr kumimoji="1" lang="zh-CN" altLang="en-US" b="1" dirty="0">
              <a:latin typeface="楷体_GB2312" pitchFamily="49" charset="-122"/>
            </a:endParaRPr>
          </a:p>
          <a:p>
            <a:pPr>
              <a:lnSpc>
                <a:spcPct val="205000"/>
              </a:lnSpc>
              <a:spcBef>
                <a:spcPct val="50000"/>
              </a:spcBef>
            </a:pPr>
            <a:r>
              <a:rPr kumimoji="1" lang="zh-CN" altLang="en-US" b="1" dirty="0">
                <a:latin typeface="楷体_GB2312" pitchFamily="49" charset="-122"/>
              </a:rPr>
              <a:t>世，不求</a:t>
            </a:r>
            <a:r>
              <a:rPr kumimoji="1" lang="zh-CN" altLang="en-US" b="1" dirty="0">
                <a:solidFill>
                  <a:srgbClr val="FF0000"/>
                </a:solidFill>
                <a:latin typeface="楷体_GB2312" pitchFamily="49" charset="-122"/>
              </a:rPr>
              <a:t>闻达</a:t>
            </a:r>
            <a:r>
              <a:rPr kumimoji="1" lang="zh-CN" altLang="en-US" b="1" dirty="0">
                <a:latin typeface="楷体_GB2312" pitchFamily="49" charset="-122"/>
              </a:rPr>
              <a:t>于诸侯。先帝不</a:t>
            </a:r>
            <a:r>
              <a:rPr kumimoji="1" lang="zh-CN" altLang="en-US" b="1" dirty="0">
                <a:solidFill>
                  <a:srgbClr val="FF0000"/>
                </a:solidFill>
                <a:latin typeface="楷体_GB2312" pitchFamily="49" charset="-122"/>
              </a:rPr>
              <a:t>以  </a:t>
            </a:r>
            <a:r>
              <a:rPr kumimoji="1" lang="zh-CN" altLang="en-US" b="1" dirty="0">
                <a:latin typeface="楷体_GB2312" pitchFamily="49" charset="-122"/>
              </a:rPr>
              <a:t>臣</a:t>
            </a:r>
            <a:r>
              <a:rPr kumimoji="1" lang="zh-CN" altLang="en-US" b="1" dirty="0">
                <a:solidFill>
                  <a:srgbClr val="FF0000"/>
                </a:solidFill>
                <a:latin typeface="楷体_GB2312" pitchFamily="49" charset="-122"/>
              </a:rPr>
              <a:t>卑鄙</a:t>
            </a:r>
            <a:r>
              <a:rPr kumimoji="1" lang="zh-CN" altLang="en-US" b="1" dirty="0">
                <a:latin typeface="楷体_GB2312" pitchFamily="49" charset="-122"/>
              </a:rPr>
              <a:t>， 猥</a:t>
            </a:r>
            <a:r>
              <a:rPr kumimoji="1" lang="zh-CN" altLang="en-US" b="1" dirty="0">
                <a:solidFill>
                  <a:srgbClr val="FF0000"/>
                </a:solidFill>
                <a:latin typeface="楷体_GB2312" pitchFamily="49" charset="-122"/>
              </a:rPr>
              <a:t>  </a:t>
            </a:r>
            <a:r>
              <a:rPr kumimoji="1" lang="zh-CN" altLang="en-US" b="1" dirty="0">
                <a:latin typeface="楷体_GB2312" pitchFamily="49" charset="-122"/>
              </a:rPr>
              <a:t>自</a:t>
            </a:r>
            <a:r>
              <a:rPr kumimoji="1" lang="zh-CN" altLang="en-US" b="1" dirty="0">
                <a:solidFill>
                  <a:srgbClr val="FF0000"/>
                </a:solidFill>
                <a:latin typeface="楷体_GB2312" pitchFamily="49" charset="-122"/>
              </a:rPr>
              <a:t>枉屈</a:t>
            </a:r>
            <a:r>
              <a:rPr kumimoji="1" lang="zh-CN" altLang="en-US" b="1" dirty="0">
                <a:latin typeface="楷体_GB2312" pitchFamily="49" charset="-122"/>
              </a:rPr>
              <a:t>，三</a:t>
            </a:r>
            <a:r>
              <a:rPr kumimoji="1" lang="zh-CN" altLang="en-US" b="1" dirty="0">
                <a:solidFill>
                  <a:srgbClr val="FF0000"/>
                </a:solidFill>
                <a:latin typeface="楷体_GB2312" pitchFamily="49" charset="-122"/>
              </a:rPr>
              <a:t>顾</a:t>
            </a:r>
            <a:r>
              <a:rPr kumimoji="1" lang="zh-CN" altLang="en-US" b="1" dirty="0">
                <a:latin typeface="楷体_GB2312" pitchFamily="49" charset="-122"/>
              </a:rPr>
              <a:t>臣于草庐之中，咨臣</a:t>
            </a:r>
            <a:r>
              <a:rPr kumimoji="1" lang="zh-CN" altLang="en-US" b="1" dirty="0">
                <a:solidFill>
                  <a:srgbClr val="FF0000"/>
                </a:solidFill>
                <a:latin typeface="楷体_GB2312" pitchFamily="49" charset="-122"/>
              </a:rPr>
              <a:t>以当</a:t>
            </a:r>
            <a:r>
              <a:rPr kumimoji="1"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世</a:t>
            </a:r>
            <a:r>
              <a:rPr kumimoji="1" lang="zh-CN" altLang="en-US" b="1" dirty="0">
                <a:latin typeface="楷体_GB2312" pitchFamily="49" charset="-122"/>
              </a:rPr>
              <a:t>之事，</a:t>
            </a:r>
            <a:r>
              <a:rPr kumimoji="1" lang="zh-CN" altLang="en-US" b="1" dirty="0">
                <a:solidFill>
                  <a:srgbClr val="FF0000"/>
                </a:solidFill>
                <a:latin typeface="楷体_GB2312" pitchFamily="49" charset="-122"/>
              </a:rPr>
              <a:t>由是   感激</a:t>
            </a:r>
            <a:r>
              <a:rPr kumimoji="1" lang="zh-CN" altLang="en-US" b="1" dirty="0">
                <a:latin typeface="楷体_GB2312" pitchFamily="49" charset="-122"/>
              </a:rPr>
              <a:t>，遂 </a:t>
            </a:r>
            <a:r>
              <a:rPr kumimoji="1" lang="zh-CN" altLang="en-US" b="1" dirty="0">
                <a:solidFill>
                  <a:srgbClr val="FF0000"/>
                </a:solidFill>
                <a:latin typeface="楷体_GB2312" pitchFamily="49" charset="-122"/>
              </a:rPr>
              <a:t>许</a:t>
            </a:r>
            <a:r>
              <a:rPr kumimoji="1" lang="zh-CN" altLang="en-US" b="1" dirty="0">
                <a:latin typeface="楷体_GB2312" pitchFamily="49" charset="-122"/>
              </a:rPr>
              <a:t>先帝以驱驰。后</a:t>
            </a:r>
            <a:r>
              <a:rPr kumimoji="1" lang="zh-CN" altLang="en-US" b="1" dirty="0">
                <a:solidFill>
                  <a:srgbClr val="FF0000"/>
                </a:solidFill>
                <a:latin typeface="楷体_GB2312" pitchFamily="49" charset="-122"/>
              </a:rPr>
              <a:t>值</a:t>
            </a:r>
            <a:endParaRPr kumimoji="1" lang="zh-CN" altLang="en-US" b="1" dirty="0">
              <a:solidFill>
                <a:srgbClr val="FF0000"/>
              </a:solidFill>
              <a:latin typeface="楷体_GB2312" pitchFamily="49" charset="-122"/>
            </a:endParaRPr>
          </a:p>
          <a:p>
            <a:pPr>
              <a:lnSpc>
                <a:spcPct val="205000"/>
              </a:lnSpc>
              <a:spcBef>
                <a:spcPct val="50000"/>
              </a:spcBef>
            </a:pPr>
            <a:r>
              <a:rPr kumimoji="1" lang="zh-CN" altLang="en-US" b="1" dirty="0">
                <a:solidFill>
                  <a:srgbClr val="FF0000"/>
                </a:solidFill>
                <a:latin typeface="楷体_GB2312" pitchFamily="49" charset="-122"/>
              </a:rPr>
              <a:t>倾覆</a:t>
            </a:r>
            <a:r>
              <a:rPr kumimoji="1" lang="zh-CN" altLang="en-US" b="1" dirty="0">
                <a:latin typeface="楷体_GB2312" pitchFamily="49" charset="-122"/>
              </a:rPr>
              <a:t>，</a:t>
            </a:r>
            <a:r>
              <a:rPr kumimoji="1" lang="zh-CN" altLang="en-US" b="1" dirty="0">
                <a:solidFill>
                  <a:srgbClr val="FF0000"/>
                </a:solidFill>
                <a:latin typeface="楷体_GB2312" pitchFamily="49" charset="-122"/>
              </a:rPr>
              <a:t>受任</a:t>
            </a:r>
            <a:r>
              <a:rPr kumimoji="1" lang="zh-CN" altLang="en-US" b="1" dirty="0">
                <a:latin typeface="楷体_GB2312" pitchFamily="49" charset="-122"/>
              </a:rPr>
              <a:t>于败军之</a:t>
            </a:r>
            <a:r>
              <a:rPr kumimoji="1" lang="zh-CN" altLang="en-US" b="1" dirty="0">
                <a:solidFill>
                  <a:srgbClr val="FF0000"/>
                </a:solidFill>
                <a:latin typeface="楷体_GB2312" pitchFamily="49" charset="-122"/>
              </a:rPr>
              <a:t>际</a:t>
            </a:r>
            <a:r>
              <a:rPr kumimoji="1" lang="zh-CN" altLang="en-US" b="1" dirty="0">
                <a:latin typeface="楷体_GB2312" pitchFamily="49" charset="-122"/>
              </a:rPr>
              <a:t>，奉命于</a:t>
            </a:r>
            <a:r>
              <a:rPr kumimoji="1" lang="zh-CN" altLang="en-US" b="1" dirty="0">
                <a:solidFill>
                  <a:srgbClr val="FF0000"/>
                </a:solidFill>
                <a:latin typeface="楷体_GB2312" pitchFamily="49" charset="-122"/>
              </a:rPr>
              <a:t>危难</a:t>
            </a:r>
            <a:r>
              <a:rPr kumimoji="1" lang="zh-CN" altLang="en-US" b="1" dirty="0">
                <a:latin typeface="楷体_GB2312" pitchFamily="49" charset="-122"/>
              </a:rPr>
              <a:t>之</a:t>
            </a:r>
            <a:r>
              <a:rPr kumimoji="1" lang="zh-CN" altLang="en-US" b="1" dirty="0">
                <a:solidFill>
                  <a:srgbClr val="FF0000"/>
                </a:solidFill>
                <a:latin typeface="楷体_GB2312" pitchFamily="49" charset="-122"/>
              </a:rPr>
              <a:t>间</a:t>
            </a:r>
            <a:r>
              <a:rPr kumimoji="1" lang="zh-CN" altLang="en-US" b="1" dirty="0">
                <a:latin typeface="楷体_GB2312" pitchFamily="49" charset="-122"/>
              </a:rPr>
              <a:t>： 尔来二十</a:t>
            </a:r>
            <a:r>
              <a:rPr kumimoji="1" lang="zh-CN" altLang="en-US" b="1" dirty="0">
                <a:solidFill>
                  <a:srgbClr val="FF0000"/>
                </a:solidFill>
                <a:latin typeface="楷体_GB2312" pitchFamily="49" charset="-122"/>
              </a:rPr>
              <a:t>有</a:t>
            </a:r>
            <a:r>
              <a:rPr kumimoji="1" lang="zh-CN" altLang="en-US" b="1" dirty="0">
                <a:latin typeface="楷体_GB2312" pitchFamily="49" charset="-122"/>
              </a:rPr>
              <a:t>一年矣。 </a:t>
            </a:r>
            <a:endParaRPr kumimoji="1" lang="zh-CN" altLang="en-US" b="1" dirty="0">
              <a:latin typeface="楷体_GB2312" pitchFamily="49" charset="-122"/>
            </a:endParaRPr>
          </a:p>
        </p:txBody>
      </p:sp>
      <p:sp>
        <p:nvSpPr>
          <p:cNvPr id="96260" name="Rectangle 4"/>
          <p:cNvSpPr>
            <a:spLocks noChangeArrowheads="1"/>
          </p:cNvSpPr>
          <p:nvPr/>
        </p:nvSpPr>
        <p:spPr bwMode="auto">
          <a:xfrm>
            <a:off x="3348038" y="935038"/>
            <a:ext cx="107791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2800" b="1">
                <a:solidFill>
                  <a:srgbClr val="0000FF"/>
                </a:solidFill>
                <a:latin typeface="楷体_GB2312" pitchFamily="49" charset="-122"/>
              </a:rPr>
              <a:t>亲自 </a:t>
            </a:r>
            <a:endParaRPr kumimoji="1" lang="zh-CN" altLang="en-US" sz="2800" b="1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96261" name="Rectangle 5"/>
          <p:cNvSpPr>
            <a:spLocks noChangeArrowheads="1"/>
          </p:cNvSpPr>
          <p:nvPr/>
        </p:nvSpPr>
        <p:spPr bwMode="auto">
          <a:xfrm>
            <a:off x="5651500" y="949325"/>
            <a:ext cx="19716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2800" b="1">
                <a:solidFill>
                  <a:srgbClr val="0000FF"/>
                </a:solidFill>
                <a:latin typeface="楷体_GB2312" pitchFamily="49" charset="-122"/>
              </a:rPr>
              <a:t>苟且保全  </a:t>
            </a:r>
            <a:endParaRPr kumimoji="1" lang="zh-CN" altLang="en-US" sz="2800" b="1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96262" name="Rectangle 6"/>
          <p:cNvSpPr>
            <a:spLocks noChangeArrowheads="1"/>
          </p:cNvSpPr>
          <p:nvPr/>
        </p:nvSpPr>
        <p:spPr bwMode="auto">
          <a:xfrm>
            <a:off x="1801813" y="2145834"/>
            <a:ext cx="233910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有名望，显贵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6263" name="Rectangle 7"/>
          <p:cNvSpPr>
            <a:spLocks noChangeArrowheads="1"/>
          </p:cNvSpPr>
          <p:nvPr/>
        </p:nvSpPr>
        <p:spPr bwMode="auto">
          <a:xfrm>
            <a:off x="6657975" y="2148263"/>
            <a:ext cx="2565083" cy="8679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社会</a:t>
            </a:r>
            <a:r>
              <a:rPr kumimoji="1" lang="zh-CN" altLang="en-US" sz="2800" b="1" dirty="0">
                <a:solidFill>
                  <a:srgbClr val="0000FF"/>
                </a:solidFill>
                <a:latin typeface="楷体_GB2312" pitchFamily="49" charset="-122"/>
              </a:rPr>
              <a:t>身份低微，见识短浅 </a:t>
            </a:r>
            <a:endParaRPr kumimoji="1" lang="zh-CN" altLang="en-US" sz="2800" b="1" dirty="0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96264" name="Rectangle 8"/>
          <p:cNvSpPr>
            <a:spLocks noChangeArrowheads="1"/>
          </p:cNvSpPr>
          <p:nvPr/>
        </p:nvSpPr>
        <p:spPr bwMode="auto">
          <a:xfrm>
            <a:off x="5580063" y="2101850"/>
            <a:ext cx="1077912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2800" b="1">
                <a:solidFill>
                  <a:srgbClr val="0000FF"/>
                </a:solidFill>
                <a:latin typeface="楷体_GB2312" pitchFamily="49" charset="-122"/>
              </a:rPr>
              <a:t>因为 </a:t>
            </a:r>
            <a:endParaRPr kumimoji="1" lang="zh-CN" altLang="en-US" sz="2800" b="1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96265" name="Rectangle 9"/>
          <p:cNvSpPr>
            <a:spLocks noChangeArrowheads="1"/>
          </p:cNvSpPr>
          <p:nvPr/>
        </p:nvSpPr>
        <p:spPr bwMode="auto">
          <a:xfrm>
            <a:off x="1010762" y="3256121"/>
            <a:ext cx="187161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屈尊就卑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6266" name="Rectangle 10"/>
          <p:cNvSpPr>
            <a:spLocks noChangeArrowheads="1"/>
          </p:cNvSpPr>
          <p:nvPr/>
        </p:nvSpPr>
        <p:spPr bwMode="auto">
          <a:xfrm>
            <a:off x="3203575" y="3152775"/>
            <a:ext cx="1141413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3000" b="1" dirty="0">
                <a:solidFill>
                  <a:srgbClr val="0000FF"/>
                </a:solidFill>
                <a:latin typeface="楷体_GB2312" pitchFamily="49" charset="-122"/>
              </a:rPr>
              <a:t>拜访 </a:t>
            </a:r>
            <a:endParaRPr kumimoji="1" lang="zh-CN" altLang="en-US" sz="3000" b="1" dirty="0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96267" name="Rectangle 11"/>
          <p:cNvSpPr>
            <a:spLocks noChangeArrowheads="1"/>
          </p:cNvSpPr>
          <p:nvPr/>
        </p:nvSpPr>
        <p:spPr bwMode="auto">
          <a:xfrm>
            <a:off x="1692275" y="4117975"/>
            <a:ext cx="1109663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kumimoji="1" lang="zh-CN" altLang="en-US" sz="2800" b="1">
                <a:solidFill>
                  <a:srgbClr val="0000FF"/>
                </a:solidFill>
                <a:latin typeface="楷体_GB2312" pitchFamily="49" charset="-122"/>
              </a:rPr>
              <a:t>因此 </a:t>
            </a:r>
            <a:endParaRPr kumimoji="1" lang="zh-CN" altLang="en-US" sz="2800" b="1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96268" name="Rectangle 12"/>
          <p:cNvSpPr>
            <a:spLocks noChangeArrowheads="1"/>
          </p:cNvSpPr>
          <p:nvPr/>
        </p:nvSpPr>
        <p:spPr bwMode="auto">
          <a:xfrm>
            <a:off x="2771775" y="4116547"/>
            <a:ext cx="237648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kumimoji="1" lang="zh-CN" altLang="en-US" sz="2800" b="1">
                <a:solidFill>
                  <a:srgbClr val="0000FF"/>
                </a:solidFill>
                <a:latin typeface="楷体_GB2312" pitchFamily="49" charset="-122"/>
              </a:rPr>
              <a:t>感奋激发 </a:t>
            </a:r>
            <a:endParaRPr kumimoji="1" lang="zh-CN" altLang="en-US" sz="2800" b="1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96269" name="Rectangle 13"/>
          <p:cNvSpPr>
            <a:spLocks noChangeArrowheads="1"/>
          </p:cNvSpPr>
          <p:nvPr/>
        </p:nvSpPr>
        <p:spPr bwMode="auto">
          <a:xfrm>
            <a:off x="7894638" y="4117975"/>
            <a:ext cx="1077912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2800" b="1">
                <a:solidFill>
                  <a:srgbClr val="0000FF"/>
                </a:solidFill>
                <a:latin typeface="楷体_GB2312" pitchFamily="49" charset="-122"/>
              </a:rPr>
              <a:t>遇到 </a:t>
            </a:r>
            <a:endParaRPr kumimoji="1" lang="zh-CN" altLang="en-US" sz="2800" b="1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96270" name="Rectangle 14"/>
          <p:cNvSpPr>
            <a:spLocks noChangeArrowheads="1"/>
          </p:cNvSpPr>
          <p:nvPr/>
        </p:nvSpPr>
        <p:spPr bwMode="auto">
          <a:xfrm>
            <a:off x="468313" y="4549775"/>
            <a:ext cx="1077912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2800" b="1">
                <a:solidFill>
                  <a:srgbClr val="0000FF"/>
                </a:solidFill>
                <a:latin typeface="楷体_GB2312" pitchFamily="49" charset="-122"/>
              </a:rPr>
              <a:t>兵败 </a:t>
            </a:r>
            <a:endParaRPr kumimoji="1" lang="zh-CN" altLang="en-US" sz="2800" b="1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96271" name="Rectangle 15"/>
          <p:cNvSpPr>
            <a:spLocks noChangeArrowheads="1"/>
          </p:cNvSpPr>
          <p:nvPr/>
        </p:nvSpPr>
        <p:spPr bwMode="auto">
          <a:xfrm>
            <a:off x="1523281" y="6307554"/>
            <a:ext cx="487345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2800" b="1" dirty="0">
                <a:solidFill>
                  <a:srgbClr val="0000FF"/>
                </a:solidFill>
                <a:latin typeface="楷体_GB2312" pitchFamily="49" charset="-122"/>
              </a:rPr>
              <a:t>通“又”，连接整数和零数。</a:t>
            </a:r>
            <a:endParaRPr kumimoji="1" lang="zh-CN" altLang="en-US" sz="2800" b="1" dirty="0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96272" name="Rectangle 16"/>
          <p:cNvSpPr>
            <a:spLocks noChangeArrowheads="1"/>
          </p:cNvSpPr>
          <p:nvPr/>
        </p:nvSpPr>
        <p:spPr bwMode="auto">
          <a:xfrm>
            <a:off x="4880858" y="4119870"/>
            <a:ext cx="1077913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2800" b="1" dirty="0">
                <a:solidFill>
                  <a:srgbClr val="0000FF"/>
                </a:solidFill>
                <a:latin typeface="楷体_GB2312" pitchFamily="49" charset="-122"/>
              </a:rPr>
              <a:t>答应 </a:t>
            </a:r>
            <a:endParaRPr kumimoji="1" lang="zh-CN" altLang="en-US" sz="2800" b="1" dirty="0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54570" y="3180080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</a:rPr>
              <a:t>拿</a:t>
            </a:r>
            <a:endParaRPr lang="zh-CN" altLang="en-US" sz="2800" b="1">
              <a:solidFill>
                <a:srgbClr val="0000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755255" y="318008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</a:rPr>
              <a:t>当时</a:t>
            </a:r>
            <a:endParaRPr lang="zh-CN" altLang="en-US" sz="2800" b="1">
              <a:solidFill>
                <a:srgbClr val="0000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04085" y="94932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</a:rPr>
              <a:t>平民</a:t>
            </a:r>
            <a:endParaRPr lang="zh-CN" altLang="en-US" sz="2800" b="1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98370" y="5478145"/>
            <a:ext cx="9994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</a:rPr>
              <a:t>委任</a:t>
            </a:r>
            <a:endParaRPr lang="zh-CN" altLang="en-US" b="1">
              <a:solidFill>
                <a:srgbClr val="0000FF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15085" y="5478145"/>
            <a:ext cx="9994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</a:rPr>
              <a:t>接受</a:t>
            </a:r>
            <a:endParaRPr lang="zh-CN" altLang="en-US" b="1">
              <a:solidFill>
                <a:srgbClr val="0000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98595" y="5478145"/>
            <a:ext cx="9994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</a:rPr>
              <a:t>时候</a:t>
            </a:r>
            <a:endParaRPr lang="zh-CN" altLang="en-US" b="1">
              <a:solidFill>
                <a:srgbClr val="0000FF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67070" y="5396230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</a:rPr>
              <a:t>危机患难</a:t>
            </a:r>
            <a:endParaRPr lang="zh-CN" altLang="en-US" sz="2800" b="1">
              <a:solidFill>
                <a:srgbClr val="0000FF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58710" y="5396230"/>
            <a:ext cx="9994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</a:rPr>
              <a:t>期间</a:t>
            </a:r>
            <a:endParaRPr lang="zh-CN" altLang="en-US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0" grpId="0"/>
      <p:bldP spid="96261" grpId="0"/>
      <p:bldP spid="96262" grpId="0"/>
      <p:bldP spid="96263" grpId="0"/>
      <p:bldP spid="96264" grpId="0"/>
      <p:bldP spid="96265" grpId="0"/>
      <p:bldP spid="96266" grpId="0"/>
      <p:bldP spid="96267" grpId="0"/>
      <p:bldP spid="96268" grpId="0"/>
      <p:bldP spid="96269" grpId="0"/>
      <p:bldP spid="96271" grpId="0"/>
      <p:bldP spid="96272" grpId="0"/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7" descr="zhugelia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Rectangle 6"/>
          <p:cNvSpPr>
            <a:spLocks noChangeArrowheads="1"/>
          </p:cNvSpPr>
          <p:nvPr/>
        </p:nvSpPr>
        <p:spPr bwMode="auto">
          <a:xfrm>
            <a:off x="323850" y="549275"/>
            <a:ext cx="1025525" cy="4117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6600" b="1">
                <a:solidFill>
                  <a:srgbClr val="000099"/>
                </a:solidFill>
                <a:latin typeface="Times New Roman" panose="02020603050405020304" pitchFamily="18" charset="0"/>
                <a:ea typeface="方正隶二简体" pitchFamily="2" charset="-122"/>
              </a:rPr>
              <a:t>出</a:t>
            </a:r>
            <a:endParaRPr kumimoji="1" lang="zh-CN" altLang="en-US" sz="6600" b="1">
              <a:solidFill>
                <a:srgbClr val="000099"/>
              </a:solidFill>
              <a:latin typeface="Times New Roman" panose="02020603050405020304" pitchFamily="18" charset="0"/>
              <a:ea typeface="方正隶二简体" pitchFamily="2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6600" b="1">
                <a:solidFill>
                  <a:srgbClr val="000099"/>
                </a:solidFill>
                <a:latin typeface="Times New Roman" panose="02020603050405020304" pitchFamily="18" charset="0"/>
                <a:ea typeface="方正隶二简体" pitchFamily="2" charset="-122"/>
              </a:rPr>
              <a:t>师</a:t>
            </a:r>
            <a:endParaRPr kumimoji="1" lang="zh-CN" altLang="en-US" sz="6600" b="1">
              <a:solidFill>
                <a:srgbClr val="000099"/>
              </a:solidFill>
              <a:latin typeface="Times New Roman" panose="02020603050405020304" pitchFamily="18" charset="0"/>
              <a:ea typeface="方正隶二简体" pitchFamily="2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6600" b="1">
                <a:solidFill>
                  <a:srgbClr val="000099"/>
                </a:solidFill>
                <a:latin typeface="Times New Roman" panose="02020603050405020304" pitchFamily="18" charset="0"/>
                <a:ea typeface="方正隶二简体" pitchFamily="2" charset="-122"/>
              </a:rPr>
              <a:t>表</a:t>
            </a:r>
            <a:endParaRPr kumimoji="1" lang="zh-CN" altLang="en-US" sz="6600" b="1">
              <a:solidFill>
                <a:srgbClr val="000099"/>
              </a:solidFill>
              <a:latin typeface="Times New Roman" panose="02020603050405020304" pitchFamily="18" charset="0"/>
              <a:ea typeface="方正隶二简体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4"/>
          <p:cNvSpPr>
            <a:spLocks noChangeArrowheads="1"/>
          </p:cNvSpPr>
          <p:nvPr/>
        </p:nvSpPr>
        <p:spPr bwMode="auto">
          <a:xfrm>
            <a:off x="468313" y="694200"/>
            <a:ext cx="8424862" cy="51505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b="1" dirty="0"/>
              <a:t>       </a:t>
            </a:r>
            <a:r>
              <a:rPr lang="zh-CN" altLang="zh-CN" b="1" dirty="0">
                <a:latin typeface="宋体" panose="02010600030101010101" pitchFamily="2" charset="-122"/>
              </a:rPr>
              <a:t>我原本是一个平民，在南阳</a:t>
            </a:r>
            <a:r>
              <a:rPr lang="zh-CN" altLang="en-US" b="1" dirty="0">
                <a:latin typeface="宋体" panose="02010600030101010101" pitchFamily="2" charset="-122"/>
                <a:sym typeface="宋体" panose="02010600030101010101" pitchFamily="2" charset="-122"/>
              </a:rPr>
              <a:t>亲身耕种</a:t>
            </a:r>
            <a:r>
              <a:rPr lang="zh-CN" altLang="zh-CN" b="1" dirty="0">
                <a:latin typeface="宋体" panose="02010600030101010101" pitchFamily="2" charset="-122"/>
              </a:rPr>
              <a:t>。</a:t>
            </a:r>
            <a:r>
              <a:rPr lang="zh-CN" altLang="zh-CN" b="1" dirty="0">
                <a:solidFill>
                  <a:srgbClr val="FF0000"/>
                </a:solidFill>
                <a:latin typeface="宋体" panose="02010600030101010101" pitchFamily="2" charset="-122"/>
              </a:rPr>
              <a:t>只想在乱世里苟全性命，不求在诸侯间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有名望，显贵</a:t>
            </a:r>
            <a:r>
              <a:rPr lang="zh-CN" altLang="zh-CN" b="1" dirty="0">
                <a:solidFill>
                  <a:srgbClr val="FF0000"/>
                </a:solidFill>
                <a:latin typeface="宋体" panose="02010600030101010101" pitchFamily="2" charset="-122"/>
              </a:rPr>
              <a:t>。</a:t>
            </a:r>
            <a:r>
              <a:rPr lang="zh-CN" altLang="zh-CN" b="1" dirty="0">
                <a:latin typeface="宋体" panose="02010600030101010101" pitchFamily="2" charset="-122"/>
              </a:rPr>
              <a:t>先帝不因为我</a:t>
            </a:r>
            <a:r>
              <a:rPr lang="zh-CN" altLang="en-US" b="1" dirty="0">
                <a:latin typeface="宋体" panose="02010600030101010101" pitchFamily="2" charset="-122"/>
                <a:sym typeface="宋体" panose="02010600030101010101" pitchFamily="2" charset="-122"/>
              </a:rPr>
              <a:t>社会地位低微，见识短浅</a:t>
            </a:r>
            <a:r>
              <a:rPr lang="zh-CN" altLang="zh-CN" b="1" dirty="0">
                <a:latin typeface="宋体" panose="02010600030101010101" pitchFamily="2" charset="-122"/>
              </a:rPr>
              <a:t>，</a:t>
            </a:r>
            <a:r>
              <a:rPr lang="zh-CN" altLang="en-US" b="1" dirty="0">
                <a:latin typeface="宋体" panose="02010600030101010101" pitchFamily="2" charset="-122"/>
                <a:sym typeface="宋体" panose="02010600030101010101" pitchFamily="2" charset="-122"/>
              </a:rPr>
              <a:t>亲自降低身份</a:t>
            </a:r>
            <a:r>
              <a:rPr lang="zh-CN" altLang="zh-CN" b="1" dirty="0">
                <a:latin typeface="宋体" panose="02010600030101010101" pitchFamily="2" charset="-122"/>
              </a:rPr>
              <a:t>，</a:t>
            </a:r>
            <a:r>
              <a:rPr lang="zh-CN" altLang="en-US" b="1" dirty="0">
                <a:latin typeface="宋体" panose="02010600030101010101" pitchFamily="2" charset="-122"/>
                <a:sym typeface="宋体" panose="02010600030101010101" pitchFamily="2" charset="-122"/>
              </a:rPr>
              <a:t>屈尊就卑，</a:t>
            </a:r>
            <a:r>
              <a:rPr lang="zh-CN" altLang="zh-CN" b="1" dirty="0">
                <a:latin typeface="宋体" panose="02010600030101010101" pitchFamily="2" charset="-122"/>
              </a:rPr>
              <a:t>三次到草庐中来拜访我。向我询问天下大事，由此使我</a:t>
            </a:r>
            <a:r>
              <a:rPr lang="zh-CN" altLang="en-US" b="1" dirty="0">
                <a:latin typeface="宋体" panose="02010600030101010101" pitchFamily="2" charset="-122"/>
                <a:sym typeface="宋体" panose="02010600030101010101" pitchFamily="2" charset="-122"/>
              </a:rPr>
              <a:t>感奋激发</a:t>
            </a:r>
            <a:r>
              <a:rPr lang="zh-CN" altLang="zh-CN" b="1" dirty="0">
                <a:latin typeface="宋体" panose="02010600030101010101" pitchFamily="2" charset="-122"/>
              </a:rPr>
              <a:t>，而同意为先帝奔走效劳。</a:t>
            </a:r>
            <a:r>
              <a:rPr lang="zh-CN" altLang="en-US" b="1" dirty="0">
                <a:latin typeface="宋体" panose="02010600030101010101" pitchFamily="2" charset="-122"/>
              </a:rPr>
              <a:t>后来遭遇兵败，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我在军事失利之际接受任命，形势危急之时奉命出使</a:t>
            </a:r>
            <a:r>
              <a:rPr lang="zh-CN" altLang="en-US" b="1" dirty="0">
                <a:latin typeface="宋体" panose="02010600030101010101" pitchFamily="2" charset="-122"/>
              </a:rPr>
              <a:t>，自那时以来二十一年了。</a:t>
            </a:r>
            <a:endParaRPr kumimoji="1" lang="zh-CN" altLang="en-US" b="1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4191000" y="685800"/>
            <a:ext cx="42672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179388" y="-171450"/>
            <a:ext cx="8820150" cy="66401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90000"/>
              </a:lnSpc>
              <a:spcBef>
                <a:spcPct val="50000"/>
              </a:spcBef>
            </a:pPr>
            <a:r>
              <a:rPr kumimoji="1" lang="en-US" altLang="zh-CN" b="1" dirty="0">
                <a:latin typeface="楷体_GB2312" pitchFamily="49" charset="-122"/>
              </a:rPr>
              <a:t>    </a:t>
            </a:r>
            <a:r>
              <a:rPr kumimoji="1" lang="zh-CN" altLang="en-US" b="1" dirty="0">
                <a:latin typeface="楷体_GB2312" pitchFamily="49" charset="-122"/>
              </a:rPr>
              <a:t>先帝知臣</a:t>
            </a:r>
            <a:r>
              <a:rPr kumimoji="1" lang="zh-CN" altLang="en-US" b="1" dirty="0">
                <a:solidFill>
                  <a:srgbClr val="FF0000"/>
                </a:solidFill>
                <a:latin typeface="楷体_GB2312" pitchFamily="49" charset="-122"/>
              </a:rPr>
              <a:t>谨慎</a:t>
            </a:r>
            <a:r>
              <a:rPr kumimoji="1" lang="zh-CN" altLang="en-US" b="1" dirty="0">
                <a:latin typeface="楷体_GB2312" pitchFamily="49" charset="-122"/>
              </a:rPr>
              <a:t>，故临崩寄臣</a:t>
            </a:r>
            <a:r>
              <a:rPr kumimoji="1" lang="zh-CN" altLang="en-US" b="1" dirty="0">
                <a:solidFill>
                  <a:srgbClr val="FF0000"/>
                </a:solidFill>
                <a:latin typeface="楷体_GB2312" pitchFamily="49" charset="-122"/>
              </a:rPr>
              <a:t>以</a:t>
            </a:r>
            <a:r>
              <a:rPr kumimoji="1" lang="zh-CN" altLang="en-US" b="1" dirty="0">
                <a:latin typeface="楷体_GB2312" pitchFamily="49" charset="-122"/>
              </a:rPr>
              <a:t>大事也。受命以来，夙夜忧叹，</a:t>
            </a:r>
            <a:r>
              <a:rPr kumimoji="1" lang="zh-CN" altLang="en-US" b="1" dirty="0">
                <a:solidFill>
                  <a:srgbClr val="FF0000"/>
                </a:solidFill>
                <a:latin typeface="楷体_GB2312" pitchFamily="49" charset="-122"/>
              </a:rPr>
              <a:t>恐</a:t>
            </a:r>
            <a:r>
              <a:rPr kumimoji="1" lang="zh-CN" altLang="en-US" b="1" dirty="0">
                <a:latin typeface="楷体_GB2312" pitchFamily="49" charset="-122"/>
              </a:rPr>
              <a:t>付托不</a:t>
            </a:r>
            <a:r>
              <a:rPr kumimoji="1" lang="zh-CN" altLang="en-US" b="1" dirty="0">
                <a:solidFill>
                  <a:srgbClr val="FF0000"/>
                </a:solidFill>
                <a:latin typeface="楷体_GB2312" pitchFamily="49" charset="-122"/>
              </a:rPr>
              <a:t>效</a:t>
            </a:r>
            <a:r>
              <a:rPr kumimoji="1" lang="zh-CN" altLang="en-US" b="1" dirty="0">
                <a:latin typeface="楷体_GB2312" pitchFamily="49" charset="-122"/>
              </a:rPr>
              <a:t>，</a:t>
            </a:r>
            <a:r>
              <a:rPr kumimoji="1" lang="zh-CN" altLang="en-US" b="1" dirty="0">
                <a:solidFill>
                  <a:srgbClr val="FF0000"/>
                </a:solidFill>
                <a:latin typeface="楷体_GB2312" pitchFamily="49" charset="-122"/>
              </a:rPr>
              <a:t>以</a:t>
            </a:r>
            <a:r>
              <a:rPr kumimoji="1" lang="zh-CN" altLang="en-US" b="1" dirty="0">
                <a:latin typeface="楷体_GB2312" pitchFamily="49" charset="-122"/>
              </a:rPr>
              <a:t>伤先帝之</a:t>
            </a:r>
            <a:r>
              <a:rPr kumimoji="1" lang="zh-CN" altLang="en-US" b="1" dirty="0">
                <a:solidFill>
                  <a:srgbClr val="FF0000"/>
                </a:solidFill>
                <a:latin typeface="楷体_GB2312" pitchFamily="49" charset="-122"/>
              </a:rPr>
              <a:t>明</a:t>
            </a:r>
            <a:r>
              <a:rPr kumimoji="1" lang="zh-CN" altLang="en-US" b="1" dirty="0">
                <a:latin typeface="楷体_GB2312" pitchFamily="49" charset="-122"/>
              </a:rPr>
              <a:t>；故五月渡泸，深入不毛。今南方已定，兵甲已足，当</a:t>
            </a:r>
            <a:r>
              <a:rPr kumimoji="1" lang="zh-CN" altLang="en-US" b="1" dirty="0">
                <a:solidFill>
                  <a:srgbClr val="FF0000"/>
                </a:solidFill>
                <a:latin typeface="楷体_GB2312" pitchFamily="49" charset="-122"/>
              </a:rPr>
              <a:t>奖率</a:t>
            </a:r>
            <a:r>
              <a:rPr kumimoji="1" lang="zh-CN" altLang="en-US" b="1" dirty="0">
                <a:latin typeface="楷体_GB2312" pitchFamily="49" charset="-122"/>
              </a:rPr>
              <a:t>三军，北</a:t>
            </a:r>
            <a:r>
              <a:rPr kumimoji="1" lang="zh-CN" altLang="en-US" b="1" dirty="0">
                <a:solidFill>
                  <a:srgbClr val="FF0000"/>
                </a:solidFill>
                <a:latin typeface="楷体_GB2312" pitchFamily="49" charset="-122"/>
              </a:rPr>
              <a:t>定</a:t>
            </a:r>
            <a:r>
              <a:rPr kumimoji="1" lang="zh-CN" altLang="en-US" b="1" dirty="0">
                <a:latin typeface="楷体_GB2312" pitchFamily="49" charset="-122"/>
              </a:rPr>
              <a:t>中原， </a:t>
            </a:r>
            <a:r>
              <a:rPr kumimoji="1" lang="zh-CN" altLang="en-US" b="1" dirty="0">
                <a:solidFill>
                  <a:srgbClr val="FF0000"/>
                </a:solidFill>
                <a:latin typeface="楷体_GB2312" pitchFamily="49" charset="-122"/>
              </a:rPr>
              <a:t>庶  竭   驽钝</a:t>
            </a:r>
            <a:r>
              <a:rPr kumimoji="1" lang="zh-CN" altLang="en-US" b="1" dirty="0">
                <a:latin typeface="楷体_GB2312" pitchFamily="49" charset="-122"/>
              </a:rPr>
              <a:t>，   攘除</a:t>
            </a:r>
            <a:r>
              <a:rPr kumimoji="1" lang="zh-CN" altLang="en-US" b="1" dirty="0">
                <a:solidFill>
                  <a:srgbClr val="FF0000"/>
                </a:solidFill>
                <a:latin typeface="楷体_GB2312" pitchFamily="49" charset="-122"/>
              </a:rPr>
              <a:t>奸凶</a:t>
            </a:r>
            <a:r>
              <a:rPr kumimoji="1" lang="zh-CN" altLang="en-US" b="1" dirty="0">
                <a:latin typeface="楷体_GB2312" pitchFamily="49" charset="-122"/>
              </a:rPr>
              <a:t>，兴复汉室，还于旧都：此臣</a:t>
            </a:r>
            <a:r>
              <a:rPr kumimoji="1" lang="zh-CN" altLang="en-US" b="1" dirty="0">
                <a:solidFill>
                  <a:srgbClr val="FF0000"/>
                </a:solidFill>
                <a:latin typeface="楷体_GB2312" pitchFamily="49" charset="-122"/>
              </a:rPr>
              <a:t>所以报</a:t>
            </a:r>
            <a:r>
              <a:rPr kumimoji="1" lang="zh-CN" altLang="en-US" b="1" dirty="0">
                <a:latin typeface="楷体_GB2312" pitchFamily="49" charset="-122"/>
              </a:rPr>
              <a:t>先帝而忠陛下之</a:t>
            </a:r>
            <a:r>
              <a:rPr kumimoji="1" lang="zh-CN" altLang="en-US" b="1" dirty="0">
                <a:solidFill>
                  <a:srgbClr val="FF0000"/>
                </a:solidFill>
                <a:latin typeface="楷体_GB2312" pitchFamily="49" charset="-122"/>
              </a:rPr>
              <a:t>职分</a:t>
            </a:r>
            <a:r>
              <a:rPr kumimoji="1" lang="zh-CN" altLang="en-US" b="1" dirty="0">
                <a:latin typeface="楷体_GB2312" pitchFamily="49" charset="-122"/>
              </a:rPr>
              <a:t>也。至于</a:t>
            </a:r>
            <a:r>
              <a:rPr kumimoji="1" lang="zh-CN" altLang="en-US" b="1" dirty="0">
                <a:solidFill>
                  <a:srgbClr val="FF0000"/>
                </a:solidFill>
                <a:latin typeface="楷体_GB2312" pitchFamily="49" charset="-122"/>
              </a:rPr>
              <a:t>斟酌损益</a:t>
            </a:r>
            <a:r>
              <a:rPr kumimoji="1" lang="zh-CN" altLang="en-US" b="1" dirty="0">
                <a:latin typeface="楷体_GB2312" pitchFamily="49" charset="-122"/>
              </a:rPr>
              <a:t>，</a:t>
            </a:r>
            <a:r>
              <a:rPr kumimoji="1" lang="zh-CN" altLang="en-US" b="1" dirty="0">
                <a:solidFill>
                  <a:srgbClr val="FF0000"/>
                </a:solidFill>
                <a:latin typeface="楷体_GB2312" pitchFamily="49" charset="-122"/>
              </a:rPr>
              <a:t>进 尽</a:t>
            </a:r>
            <a:r>
              <a:rPr kumimoji="1" lang="zh-CN" altLang="en-US" b="1" dirty="0">
                <a:latin typeface="楷体_GB2312" pitchFamily="49" charset="-122"/>
              </a:rPr>
              <a:t>忠言，则攸之、</a:t>
            </a:r>
            <a:r>
              <a:rPr kumimoji="1" lang="zh-CN" altLang="en-US" b="1" dirty="0"/>
              <a:t>祎</a:t>
            </a:r>
            <a:r>
              <a:rPr kumimoji="1" lang="zh-CN" altLang="en-US" b="1" dirty="0">
                <a:latin typeface="楷体_GB2312" pitchFamily="49" charset="-122"/>
              </a:rPr>
              <a:t>、允等之任也。 </a:t>
            </a:r>
            <a:endParaRPr kumimoji="1" lang="zh-CN" altLang="en-US" b="1" dirty="0">
              <a:latin typeface="楷体_GB2312" pitchFamily="49" charset="-122"/>
            </a:endParaRPr>
          </a:p>
        </p:txBody>
      </p:sp>
      <p:sp>
        <p:nvSpPr>
          <p:cNvPr id="98308" name="Text Box 4"/>
          <p:cNvSpPr txBox="1">
            <a:spLocks noChangeArrowheads="1"/>
          </p:cNvSpPr>
          <p:nvPr/>
        </p:nvSpPr>
        <p:spPr bwMode="auto">
          <a:xfrm>
            <a:off x="5843905" y="593725"/>
            <a:ext cx="863600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>
                <a:solidFill>
                  <a:srgbClr val="000099"/>
                </a:solidFill>
              </a:rPr>
              <a:t>把</a:t>
            </a:r>
            <a:endParaRPr lang="zh-CN" altLang="en-US" sz="3000" b="1">
              <a:solidFill>
                <a:srgbClr val="000099"/>
              </a:solidFill>
            </a:endParaRPr>
          </a:p>
        </p:txBody>
      </p:sp>
      <p:sp>
        <p:nvSpPr>
          <p:cNvPr id="98309" name="Rectangle 5"/>
          <p:cNvSpPr>
            <a:spLocks noChangeArrowheads="1"/>
          </p:cNvSpPr>
          <p:nvPr/>
        </p:nvSpPr>
        <p:spPr bwMode="auto">
          <a:xfrm>
            <a:off x="4646930" y="1601154"/>
            <a:ext cx="1054735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3000" b="1" dirty="0">
                <a:solidFill>
                  <a:srgbClr val="000099"/>
                </a:solidFill>
              </a:rPr>
              <a:t>效果 </a:t>
            </a:r>
            <a:endParaRPr kumimoji="1" lang="zh-CN" altLang="en-US" sz="3000" b="1" dirty="0">
              <a:solidFill>
                <a:srgbClr val="000099"/>
              </a:solidFill>
            </a:endParaRPr>
          </a:p>
        </p:txBody>
      </p:sp>
      <p:sp>
        <p:nvSpPr>
          <p:cNvPr id="98310" name="Rectangle 6"/>
          <p:cNvSpPr>
            <a:spLocks noChangeArrowheads="1"/>
          </p:cNvSpPr>
          <p:nvPr/>
        </p:nvSpPr>
        <p:spPr bwMode="auto">
          <a:xfrm>
            <a:off x="281107" y="3435732"/>
            <a:ext cx="1820545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3000" b="1" dirty="0">
                <a:solidFill>
                  <a:srgbClr val="000099"/>
                </a:solidFill>
              </a:rPr>
              <a:t>鼓励率领 </a:t>
            </a:r>
            <a:endParaRPr kumimoji="1" lang="zh-CN" altLang="en-US" sz="3000" b="1" dirty="0">
              <a:solidFill>
                <a:srgbClr val="000099"/>
              </a:solidFill>
            </a:endParaRPr>
          </a:p>
        </p:txBody>
      </p:sp>
      <p:sp>
        <p:nvSpPr>
          <p:cNvPr id="98311" name="Rectangle 7"/>
          <p:cNvSpPr>
            <a:spLocks noChangeArrowheads="1"/>
          </p:cNvSpPr>
          <p:nvPr/>
        </p:nvSpPr>
        <p:spPr bwMode="auto">
          <a:xfrm>
            <a:off x="2855744" y="3368422"/>
            <a:ext cx="1055688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3000" b="1" dirty="0">
                <a:solidFill>
                  <a:srgbClr val="000099"/>
                </a:solidFill>
              </a:rPr>
              <a:t>平定 </a:t>
            </a:r>
            <a:endParaRPr kumimoji="1" lang="zh-CN" altLang="en-US" sz="3000" b="1" dirty="0">
              <a:solidFill>
                <a:srgbClr val="000099"/>
              </a:solidFill>
            </a:endParaRPr>
          </a:p>
        </p:txBody>
      </p:sp>
      <p:sp>
        <p:nvSpPr>
          <p:cNvPr id="98312" name="Rectangle 8"/>
          <p:cNvSpPr>
            <a:spLocks noChangeArrowheads="1"/>
          </p:cNvSpPr>
          <p:nvPr/>
        </p:nvSpPr>
        <p:spPr bwMode="auto">
          <a:xfrm>
            <a:off x="6732588" y="3368675"/>
            <a:ext cx="2097087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3000" b="1">
                <a:solidFill>
                  <a:srgbClr val="000099"/>
                </a:solidFill>
              </a:rPr>
              <a:t>平庸的才能</a:t>
            </a:r>
            <a:endParaRPr kumimoji="1" lang="zh-CN" altLang="en-US" sz="3000" b="1">
              <a:solidFill>
                <a:srgbClr val="000099"/>
              </a:solidFill>
            </a:endParaRPr>
          </a:p>
        </p:txBody>
      </p:sp>
      <p:sp>
        <p:nvSpPr>
          <p:cNvPr id="98313" name="Rectangle 9"/>
          <p:cNvSpPr>
            <a:spLocks noChangeArrowheads="1"/>
          </p:cNvSpPr>
          <p:nvPr/>
        </p:nvSpPr>
        <p:spPr bwMode="auto">
          <a:xfrm>
            <a:off x="4696460" y="3435985"/>
            <a:ext cx="955675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kumimoji="1" lang="zh-CN" altLang="en-US" sz="3000" b="1" dirty="0">
                <a:solidFill>
                  <a:srgbClr val="000099"/>
                </a:solidFill>
              </a:rPr>
              <a:t>希望</a:t>
            </a:r>
            <a:endParaRPr kumimoji="1" lang="zh-CN" altLang="en-US" sz="3000" b="1" dirty="0">
              <a:solidFill>
                <a:srgbClr val="000099"/>
              </a:solidFill>
            </a:endParaRPr>
          </a:p>
        </p:txBody>
      </p:sp>
      <p:sp>
        <p:nvSpPr>
          <p:cNvPr id="98314" name="Rectangle 10"/>
          <p:cNvSpPr>
            <a:spLocks noChangeArrowheads="1"/>
          </p:cNvSpPr>
          <p:nvPr/>
        </p:nvSpPr>
        <p:spPr bwMode="auto">
          <a:xfrm>
            <a:off x="5652120" y="2492896"/>
            <a:ext cx="1055687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3000" b="1" dirty="0">
                <a:solidFill>
                  <a:srgbClr val="000099"/>
                </a:solidFill>
              </a:rPr>
              <a:t>竭尽 </a:t>
            </a:r>
            <a:endParaRPr kumimoji="1" lang="zh-CN" altLang="en-US" sz="3000" b="1" dirty="0">
              <a:solidFill>
                <a:srgbClr val="000099"/>
              </a:solidFill>
            </a:endParaRPr>
          </a:p>
        </p:txBody>
      </p:sp>
      <p:sp>
        <p:nvSpPr>
          <p:cNvPr id="98315" name="Rectangle 11"/>
          <p:cNvSpPr>
            <a:spLocks noChangeArrowheads="1"/>
          </p:cNvSpPr>
          <p:nvPr/>
        </p:nvSpPr>
        <p:spPr bwMode="auto">
          <a:xfrm>
            <a:off x="7155815" y="4338003"/>
            <a:ext cx="1055688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3000" b="1">
                <a:solidFill>
                  <a:srgbClr val="000099"/>
                </a:solidFill>
              </a:rPr>
              <a:t>用来 </a:t>
            </a:r>
            <a:endParaRPr kumimoji="1" lang="zh-CN" altLang="en-US" sz="3000" b="1">
              <a:solidFill>
                <a:srgbClr val="000099"/>
              </a:solidFill>
            </a:endParaRPr>
          </a:p>
        </p:txBody>
      </p:sp>
      <p:sp>
        <p:nvSpPr>
          <p:cNvPr id="98317" name="Rectangle 13"/>
          <p:cNvSpPr>
            <a:spLocks noChangeArrowheads="1"/>
          </p:cNvSpPr>
          <p:nvPr/>
        </p:nvSpPr>
        <p:spPr bwMode="auto">
          <a:xfrm>
            <a:off x="5144646" y="5297398"/>
            <a:ext cx="1820545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3000" b="1" dirty="0">
                <a:solidFill>
                  <a:srgbClr val="000099"/>
                </a:solidFill>
              </a:rPr>
              <a:t>斟酌利弊 </a:t>
            </a:r>
            <a:endParaRPr kumimoji="1" lang="zh-CN" altLang="en-US" sz="3000" b="1" dirty="0">
              <a:solidFill>
                <a:srgbClr val="000099"/>
              </a:solidFill>
            </a:endParaRPr>
          </a:p>
        </p:txBody>
      </p:sp>
      <p:sp>
        <p:nvSpPr>
          <p:cNvPr id="98318" name="Text Box 14"/>
          <p:cNvSpPr txBox="1">
            <a:spLocks noChangeArrowheads="1"/>
          </p:cNvSpPr>
          <p:nvPr/>
        </p:nvSpPr>
        <p:spPr bwMode="auto">
          <a:xfrm>
            <a:off x="2195513" y="647700"/>
            <a:ext cx="2376487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>
                <a:solidFill>
                  <a:srgbClr val="000099"/>
                </a:solidFill>
              </a:rPr>
              <a:t>严谨，慎重</a:t>
            </a:r>
            <a:endParaRPr lang="zh-CN" altLang="en-US" sz="3000" b="1">
              <a:solidFill>
                <a:srgbClr val="000099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91510" y="1540510"/>
            <a:ext cx="9994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000099"/>
                </a:solidFill>
              </a:rPr>
              <a:t>担心</a:t>
            </a:r>
            <a:endParaRPr lang="zh-CN" altLang="en-US" b="1">
              <a:solidFill>
                <a:srgbClr val="000099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82865" y="1570990"/>
            <a:ext cx="9994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000099"/>
                </a:solidFill>
              </a:rPr>
              <a:t>英明</a:t>
            </a:r>
            <a:endParaRPr lang="zh-CN" altLang="en-US" b="1">
              <a:solidFill>
                <a:srgbClr val="000099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52135" y="1570990"/>
            <a:ext cx="9994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000099"/>
                </a:solidFill>
              </a:rPr>
              <a:t>从而</a:t>
            </a:r>
            <a:endParaRPr lang="zh-CN" altLang="en-US" b="1">
              <a:solidFill>
                <a:srgbClr val="000099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52135" y="3435985"/>
            <a:ext cx="9994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000099"/>
                </a:solidFill>
              </a:rPr>
              <a:t>竭尽</a:t>
            </a:r>
            <a:endParaRPr lang="zh-CN" altLang="en-US" b="1">
              <a:solidFill>
                <a:srgbClr val="000099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1190" y="4338320"/>
            <a:ext cx="222440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000099"/>
                </a:solidFill>
              </a:rPr>
              <a:t>奸邪恶的人</a:t>
            </a:r>
            <a:endParaRPr lang="zh-CN" altLang="en-US" b="1">
              <a:solidFill>
                <a:srgbClr val="000099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76120" y="5266690"/>
            <a:ext cx="222440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000099"/>
                </a:solidFill>
              </a:rPr>
              <a:t>职责和本分</a:t>
            </a:r>
            <a:endParaRPr lang="zh-CN" altLang="en-US" b="1">
              <a:solidFill>
                <a:srgbClr val="000099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000365" y="4304030"/>
            <a:ext cx="9994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000099"/>
                </a:solidFill>
              </a:rPr>
              <a:t>报答</a:t>
            </a:r>
            <a:endParaRPr lang="zh-CN" altLang="en-US" b="1">
              <a:solidFill>
                <a:srgbClr val="000099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756525" y="5297170"/>
            <a:ext cx="9994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000099"/>
                </a:solidFill>
              </a:rPr>
              <a:t>全部</a:t>
            </a:r>
            <a:endParaRPr lang="zh-CN" altLang="en-US" b="1">
              <a:solidFill>
                <a:srgbClr val="000099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54825" y="5297170"/>
            <a:ext cx="9994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000099"/>
                </a:solidFill>
              </a:rPr>
              <a:t>进献</a:t>
            </a:r>
            <a:endParaRPr lang="zh-CN" altLang="en-US" b="1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8" grpId="0"/>
      <p:bldP spid="98309" grpId="0"/>
      <p:bldP spid="98310" grpId="0"/>
      <p:bldP spid="98311" grpId="0"/>
      <p:bldP spid="98312" grpId="0"/>
      <p:bldP spid="98313" grpId="0"/>
      <p:bldP spid="98314" grpId="0"/>
      <p:bldP spid="98315" grpId="0"/>
      <p:bldP spid="98317" grpId="0"/>
      <p:bldP spid="98318" grpId="0"/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4"/>
          <p:cNvSpPr>
            <a:spLocks noChangeArrowheads="1"/>
          </p:cNvSpPr>
          <p:nvPr/>
        </p:nvSpPr>
        <p:spPr bwMode="auto">
          <a:xfrm>
            <a:off x="179388" y="236120"/>
            <a:ext cx="8820150" cy="627780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lnSpc>
                <a:spcPct val="115000"/>
              </a:lnSpc>
            </a:pPr>
            <a:r>
              <a:rPr kumimoji="1" lang="en-US" altLang="zh-CN" b="1" dirty="0">
                <a:latin typeface="楷体_GB2312" pitchFamily="49" charset="-122"/>
              </a:rPr>
              <a:t>    </a:t>
            </a:r>
            <a:r>
              <a:rPr kumimoji="1" lang="zh-CN" altLang="en-US" b="1" dirty="0">
                <a:latin typeface="楷体_GB2312" pitchFamily="49" charset="-122"/>
              </a:rPr>
              <a:t>先帝知道我做事谨慎，因此在临终前把国家大事托付给我。自从接受遗命以来，我日夜忧虑叹息，惟恐先帝所托不能实现，以至有损先帝的英明。所以我在五月渡过泸水，深入到不长草的地方作战。现在南方已经平定，武器装备已经准备充足，应当鼓舞并率领三军，向北方平定中原。</a:t>
            </a:r>
            <a:r>
              <a:rPr kumimoji="1" lang="zh-CN" altLang="en-US" b="1" dirty="0">
                <a:solidFill>
                  <a:srgbClr val="FF0000"/>
                </a:solidFill>
                <a:latin typeface="楷体_GB2312" pitchFamily="49" charset="-122"/>
              </a:rPr>
              <a:t>希望全部贡献出自己平庸的才能，铲除奸邪凶恶的曹魏</a:t>
            </a:r>
            <a:r>
              <a:rPr kumimoji="1" lang="zh-CN" altLang="en-US" b="1" dirty="0">
                <a:latin typeface="楷体_GB2312" pitchFamily="49" charset="-122"/>
              </a:rPr>
              <a:t>，复兴汉室，回到原来的都城洛阳。这是我用来报答先帝并忠于陛下的职责本分。至于处理事务，斟酌情理，</a:t>
            </a:r>
            <a:r>
              <a:rPr lang="zh-CN" altLang="en-US" b="1" dirty="0">
                <a:latin typeface="宋体" panose="02010600030101010101" pitchFamily="2" charset="-122"/>
                <a:sym typeface="宋体" panose="02010600030101010101" pitchFamily="2" charset="-122"/>
              </a:rPr>
              <a:t>考虑得失</a:t>
            </a:r>
            <a:r>
              <a:rPr lang="zh-CN" altLang="zh-CN" b="1" dirty="0">
                <a:latin typeface="宋体" panose="02010600030101010101" pitchFamily="2" charset="-122"/>
              </a:rPr>
              <a:t>，毫无保留地贡献忠言，</a:t>
            </a:r>
            <a:r>
              <a:rPr kumimoji="1" lang="zh-CN" altLang="en-US" b="1" dirty="0">
                <a:latin typeface="楷体_GB2312" pitchFamily="49" charset="-122"/>
              </a:rPr>
              <a:t>那是郭攸之、费祎、董允等人的责任了。 </a:t>
            </a:r>
            <a:endParaRPr kumimoji="1" lang="zh-CN" altLang="en-US" b="1" dirty="0">
              <a:latin typeface="楷体_GB2312" pitchFamily="49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4191000" y="685800"/>
            <a:ext cx="42672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395288" y="-100013"/>
            <a:ext cx="8424862" cy="6510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65000"/>
              </a:lnSpc>
              <a:spcBef>
                <a:spcPct val="50000"/>
              </a:spcBef>
            </a:pPr>
            <a:r>
              <a:rPr kumimoji="1" lang="en-US" altLang="zh-CN" sz="3400">
                <a:solidFill>
                  <a:srgbClr val="FF0000"/>
                </a:solidFill>
                <a:latin typeface="楷体_GB2312" pitchFamily="49" charset="-122"/>
              </a:rPr>
              <a:t>    </a:t>
            </a:r>
            <a:r>
              <a:rPr kumimoji="1" lang="zh-CN" altLang="en-US" sz="3400" b="1">
                <a:latin typeface="楷体_GB2312" pitchFamily="49" charset="-122"/>
              </a:rPr>
              <a:t>愿陛下</a:t>
            </a:r>
            <a:r>
              <a:rPr kumimoji="1" lang="zh-CN" altLang="en-US" sz="3400" b="1">
                <a:solidFill>
                  <a:srgbClr val="FF0000"/>
                </a:solidFill>
                <a:latin typeface="楷体_GB2312" pitchFamily="49" charset="-122"/>
              </a:rPr>
              <a:t>托</a:t>
            </a:r>
            <a:r>
              <a:rPr kumimoji="1" lang="zh-CN" altLang="en-US" sz="3400" b="1">
                <a:latin typeface="楷体_GB2312" pitchFamily="49" charset="-122"/>
              </a:rPr>
              <a:t>臣</a:t>
            </a:r>
            <a:r>
              <a:rPr kumimoji="1" lang="zh-CN" altLang="en-US" sz="3400" b="1">
                <a:solidFill>
                  <a:srgbClr val="FF0000"/>
                </a:solidFill>
                <a:latin typeface="楷体_GB2312" pitchFamily="49" charset="-122"/>
              </a:rPr>
              <a:t>以</a:t>
            </a:r>
            <a:r>
              <a:rPr kumimoji="1" lang="zh-CN" altLang="en-US" sz="3400" b="1">
                <a:latin typeface="楷体_GB2312" pitchFamily="49" charset="-122"/>
              </a:rPr>
              <a:t>讨贼兴复之</a:t>
            </a:r>
            <a:r>
              <a:rPr kumimoji="1" lang="zh-CN" altLang="en-US" sz="3400" b="1">
                <a:solidFill>
                  <a:srgbClr val="FF0000"/>
                </a:solidFill>
                <a:latin typeface="楷体_GB2312" pitchFamily="49" charset="-122"/>
              </a:rPr>
              <a:t>效</a:t>
            </a:r>
            <a:r>
              <a:rPr kumimoji="1" lang="zh-CN" altLang="en-US" sz="3400" b="1">
                <a:latin typeface="楷体_GB2312" pitchFamily="49" charset="-122"/>
              </a:rPr>
              <a:t>，不</a:t>
            </a:r>
            <a:r>
              <a:rPr kumimoji="1" lang="zh-CN" altLang="en-US" sz="3400" b="1">
                <a:solidFill>
                  <a:srgbClr val="FF0000"/>
                </a:solidFill>
                <a:latin typeface="楷体_GB2312" pitchFamily="49" charset="-122"/>
              </a:rPr>
              <a:t>效</a:t>
            </a:r>
            <a:r>
              <a:rPr kumimoji="1" lang="zh-CN" altLang="en-US" sz="3400" b="1">
                <a:latin typeface="楷体_GB2312" pitchFamily="49" charset="-122"/>
              </a:rPr>
              <a:t>则治 </a:t>
            </a:r>
            <a:endParaRPr kumimoji="1" lang="zh-CN" altLang="en-US" sz="3400" b="1">
              <a:latin typeface="楷体_GB2312" pitchFamily="49" charset="-122"/>
            </a:endParaRPr>
          </a:p>
          <a:p>
            <a:pPr>
              <a:lnSpc>
                <a:spcPct val="165000"/>
              </a:lnSpc>
              <a:spcBef>
                <a:spcPct val="50000"/>
              </a:spcBef>
            </a:pPr>
            <a:r>
              <a:rPr kumimoji="1" lang="zh-CN" altLang="en-US" sz="3400" b="1">
                <a:latin typeface="楷体_GB2312" pitchFamily="49" charset="-122"/>
              </a:rPr>
              <a:t>臣之罪，以</a:t>
            </a:r>
            <a:r>
              <a:rPr kumimoji="1" lang="zh-CN" altLang="en-US" sz="3400" b="1">
                <a:solidFill>
                  <a:srgbClr val="FF0000"/>
                </a:solidFill>
                <a:latin typeface="楷体_GB2312" pitchFamily="49" charset="-122"/>
              </a:rPr>
              <a:t>告</a:t>
            </a:r>
            <a:r>
              <a:rPr kumimoji="1" lang="zh-CN" altLang="en-US" sz="3400" b="1">
                <a:latin typeface="楷体_GB2312" pitchFamily="49" charset="-122"/>
              </a:rPr>
              <a:t>先帝之灵；若无</a:t>
            </a:r>
            <a:r>
              <a:rPr kumimoji="1" lang="zh-CN" altLang="en-US" sz="3400" b="1">
                <a:solidFill>
                  <a:srgbClr val="FF0000"/>
                </a:solidFill>
                <a:latin typeface="楷体_GB2312" pitchFamily="49" charset="-122"/>
              </a:rPr>
              <a:t>兴德</a:t>
            </a:r>
            <a:r>
              <a:rPr kumimoji="1" lang="zh-CN" altLang="en-US" sz="3400" b="1">
                <a:latin typeface="楷体_GB2312" pitchFamily="49" charset="-122"/>
              </a:rPr>
              <a:t>之言，则</a:t>
            </a:r>
            <a:endParaRPr kumimoji="1" lang="zh-CN" altLang="en-US" sz="3400" b="1">
              <a:latin typeface="楷体_GB2312" pitchFamily="49" charset="-122"/>
            </a:endParaRPr>
          </a:p>
          <a:p>
            <a:pPr>
              <a:lnSpc>
                <a:spcPct val="165000"/>
              </a:lnSpc>
              <a:spcBef>
                <a:spcPct val="50000"/>
              </a:spcBef>
            </a:pPr>
            <a:r>
              <a:rPr kumimoji="1" lang="zh-CN" altLang="en-US" sz="3400" b="1">
                <a:latin typeface="楷体_GB2312" pitchFamily="49" charset="-122"/>
              </a:rPr>
              <a:t>责攸之、祎、允等之</a:t>
            </a:r>
            <a:r>
              <a:rPr kumimoji="1" lang="zh-CN" altLang="en-US" sz="3400" b="1">
                <a:solidFill>
                  <a:srgbClr val="FF0000"/>
                </a:solidFill>
                <a:latin typeface="楷体_GB2312" pitchFamily="49" charset="-122"/>
              </a:rPr>
              <a:t>慢</a:t>
            </a:r>
            <a:r>
              <a:rPr kumimoji="1" lang="zh-CN" altLang="en-US" sz="3400" b="1">
                <a:latin typeface="楷体_GB2312" pitchFamily="49" charset="-122"/>
              </a:rPr>
              <a:t>，以彰其</a:t>
            </a:r>
            <a:r>
              <a:rPr kumimoji="1" lang="zh-CN" altLang="en-US" sz="3400" b="1">
                <a:solidFill>
                  <a:srgbClr val="FF0000"/>
                </a:solidFill>
                <a:latin typeface="楷体_GB2312" pitchFamily="49" charset="-122"/>
              </a:rPr>
              <a:t>咎</a:t>
            </a:r>
            <a:r>
              <a:rPr kumimoji="1" lang="zh-CN" altLang="en-US" sz="3400" b="1">
                <a:latin typeface="楷体_GB2312" pitchFamily="49" charset="-122"/>
              </a:rPr>
              <a:t>。陛下</a:t>
            </a:r>
            <a:endParaRPr kumimoji="1" lang="zh-CN" altLang="en-US" sz="3400" b="1">
              <a:latin typeface="楷体_GB2312" pitchFamily="49" charset="-122"/>
            </a:endParaRPr>
          </a:p>
          <a:p>
            <a:pPr>
              <a:lnSpc>
                <a:spcPct val="165000"/>
              </a:lnSpc>
              <a:spcBef>
                <a:spcPct val="50000"/>
              </a:spcBef>
            </a:pPr>
            <a:r>
              <a:rPr kumimoji="1" lang="zh-CN" altLang="en-US" sz="3400" b="1">
                <a:latin typeface="楷体_GB2312" pitchFamily="49" charset="-122"/>
              </a:rPr>
              <a:t>亦</a:t>
            </a:r>
            <a:r>
              <a:rPr kumimoji="1" lang="zh-CN" altLang="en-US" sz="3400" b="1">
                <a:solidFill>
                  <a:srgbClr val="FF0000"/>
                </a:solidFill>
                <a:latin typeface="楷体_GB2312" pitchFamily="49" charset="-122"/>
              </a:rPr>
              <a:t>宜</a:t>
            </a:r>
            <a:r>
              <a:rPr kumimoji="1" lang="zh-CN" altLang="en-US" sz="3400" b="1">
                <a:latin typeface="楷体_GB2312" pitchFamily="49" charset="-122"/>
              </a:rPr>
              <a:t>自</a:t>
            </a:r>
            <a:r>
              <a:rPr kumimoji="1" lang="zh-CN" altLang="en-US" sz="3400" b="1">
                <a:solidFill>
                  <a:srgbClr val="FF0000"/>
                </a:solidFill>
                <a:latin typeface="楷体_GB2312" pitchFamily="49" charset="-122"/>
              </a:rPr>
              <a:t>谋</a:t>
            </a:r>
            <a:r>
              <a:rPr kumimoji="1" lang="zh-CN" altLang="en-US" sz="3400" b="1">
                <a:latin typeface="楷体_GB2312" pitchFamily="49" charset="-122"/>
              </a:rPr>
              <a:t>，以</a:t>
            </a:r>
            <a:r>
              <a:rPr kumimoji="1" lang="zh-CN" altLang="en-US" sz="3400" b="1">
                <a:solidFill>
                  <a:srgbClr val="FF0000"/>
                </a:solidFill>
                <a:latin typeface="楷体_GB2312" pitchFamily="49" charset="-122"/>
              </a:rPr>
              <a:t>咨诹</a:t>
            </a:r>
            <a:r>
              <a:rPr kumimoji="1" lang="zh-CN" altLang="en-US" sz="3400" b="1">
                <a:latin typeface="楷体_GB2312" pitchFamily="49" charset="-122"/>
              </a:rPr>
              <a:t>善</a:t>
            </a:r>
            <a:r>
              <a:rPr kumimoji="1" lang="zh-CN" altLang="en-US" sz="3400" b="1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道</a:t>
            </a:r>
            <a:r>
              <a:rPr kumimoji="1" lang="zh-CN" altLang="en-US" sz="3400" b="1">
                <a:latin typeface="楷体_GB2312" pitchFamily="49" charset="-122"/>
              </a:rPr>
              <a:t>，</a:t>
            </a:r>
            <a:r>
              <a:rPr kumimoji="1" lang="zh-CN" altLang="en-US" sz="3400" b="1">
                <a:solidFill>
                  <a:srgbClr val="FF0000"/>
                </a:solidFill>
                <a:latin typeface="楷体_GB2312" pitchFamily="49" charset="-122"/>
              </a:rPr>
              <a:t>察纳   雅言</a:t>
            </a:r>
            <a:r>
              <a:rPr kumimoji="1" lang="zh-CN" altLang="en-US" sz="3400" b="1">
                <a:latin typeface="楷体_GB2312" pitchFamily="49" charset="-122"/>
              </a:rPr>
              <a:t>，</a:t>
            </a:r>
            <a:endParaRPr kumimoji="1" lang="zh-CN" altLang="en-US" sz="3400" b="1">
              <a:latin typeface="楷体_GB2312" pitchFamily="49" charset="-122"/>
            </a:endParaRPr>
          </a:p>
          <a:p>
            <a:pPr>
              <a:lnSpc>
                <a:spcPct val="165000"/>
              </a:lnSpc>
              <a:spcBef>
                <a:spcPct val="50000"/>
              </a:spcBef>
            </a:pPr>
            <a:r>
              <a:rPr kumimoji="1" lang="zh-CN" altLang="en-US" sz="3400" b="1">
                <a:solidFill>
                  <a:srgbClr val="FF0000"/>
                </a:solidFill>
                <a:latin typeface="楷体_GB2312" pitchFamily="49" charset="-122"/>
              </a:rPr>
              <a:t>深追</a:t>
            </a:r>
            <a:r>
              <a:rPr kumimoji="1" lang="zh-CN" altLang="en-US" sz="3400" b="1">
                <a:latin typeface="楷体_GB2312" pitchFamily="49" charset="-122"/>
              </a:rPr>
              <a:t>先帝遗诏。臣不胜受恩感激！</a:t>
            </a:r>
            <a:r>
              <a:rPr kumimoji="1" lang="zh-CN" altLang="en-US" sz="3400" b="1">
                <a:solidFill>
                  <a:srgbClr val="0033CC"/>
                </a:solidFill>
                <a:latin typeface="楷体_GB2312" pitchFamily="49" charset="-122"/>
              </a:rPr>
              <a:t>    </a:t>
            </a:r>
            <a:endParaRPr kumimoji="1" lang="zh-CN" altLang="en-US" sz="3400" b="1">
              <a:solidFill>
                <a:srgbClr val="0033CC"/>
              </a:solidFill>
              <a:latin typeface="楷体_GB2312" pitchFamily="49" charset="-122"/>
            </a:endParaRPr>
          </a:p>
          <a:p>
            <a:pPr>
              <a:lnSpc>
                <a:spcPct val="165000"/>
              </a:lnSpc>
              <a:spcBef>
                <a:spcPct val="50000"/>
              </a:spcBef>
            </a:pPr>
            <a:r>
              <a:rPr kumimoji="1" lang="zh-CN" altLang="en-US" sz="3400" b="1">
                <a:latin typeface="楷体_GB2312" pitchFamily="49" charset="-122"/>
              </a:rPr>
              <a:t>    今</a:t>
            </a:r>
            <a:r>
              <a:rPr kumimoji="1" lang="zh-CN" altLang="en-US" sz="3400" b="1">
                <a:solidFill>
                  <a:srgbClr val="FF0000"/>
                </a:solidFill>
                <a:latin typeface="楷体_GB2312" pitchFamily="49" charset="-122"/>
              </a:rPr>
              <a:t>当</a:t>
            </a:r>
            <a:r>
              <a:rPr kumimoji="1" lang="zh-CN" altLang="en-US" sz="3400" b="1">
                <a:latin typeface="楷体_GB2312" pitchFamily="49" charset="-122"/>
              </a:rPr>
              <a:t>远离，</a:t>
            </a:r>
            <a:r>
              <a:rPr kumimoji="1" lang="zh-CN" altLang="en-US" sz="3400" b="1">
                <a:solidFill>
                  <a:srgbClr val="FF0000"/>
                </a:solidFill>
                <a:latin typeface="楷体_GB2312" pitchFamily="49" charset="-122"/>
              </a:rPr>
              <a:t>临</a:t>
            </a:r>
            <a:r>
              <a:rPr kumimoji="1" lang="zh-CN" altLang="en-US" sz="3400" b="1">
                <a:latin typeface="楷体_GB2312" pitchFamily="49" charset="-122"/>
              </a:rPr>
              <a:t>表</a:t>
            </a:r>
            <a:r>
              <a:rPr kumimoji="1" lang="zh-CN" altLang="en-US" sz="3400" b="1">
                <a:solidFill>
                  <a:srgbClr val="FF0000"/>
                </a:solidFill>
                <a:latin typeface="楷体_GB2312" pitchFamily="49" charset="-122"/>
              </a:rPr>
              <a:t>涕零</a:t>
            </a:r>
            <a:r>
              <a:rPr kumimoji="1" lang="zh-CN" altLang="en-US" sz="3400" b="1">
                <a:latin typeface="楷体_GB2312" pitchFamily="49" charset="-122"/>
              </a:rPr>
              <a:t>，不知所言</a:t>
            </a:r>
            <a:r>
              <a:rPr kumimoji="1" lang="zh-CN" altLang="en-US" sz="3400">
                <a:latin typeface="楷体_GB2312" pitchFamily="49" charset="-122"/>
              </a:rPr>
              <a:t>。</a:t>
            </a:r>
            <a:r>
              <a:rPr kumimoji="1" lang="zh-CN" altLang="en-US" sz="3400">
                <a:solidFill>
                  <a:srgbClr val="0033CC"/>
                </a:solidFill>
                <a:latin typeface="楷体_GB2312" pitchFamily="49" charset="-122"/>
              </a:rPr>
              <a:t> </a:t>
            </a:r>
            <a:endParaRPr kumimoji="1" lang="zh-CN" altLang="en-US" sz="3400">
              <a:solidFill>
                <a:srgbClr val="0033CC"/>
              </a:solidFill>
              <a:latin typeface="楷体_GB2312" pitchFamily="49" charset="-122"/>
            </a:endParaRPr>
          </a:p>
        </p:txBody>
      </p:sp>
      <p:sp>
        <p:nvSpPr>
          <p:cNvPr id="100356" name="Rectangle 4"/>
          <p:cNvSpPr>
            <a:spLocks noChangeArrowheads="1"/>
          </p:cNvSpPr>
          <p:nvPr/>
        </p:nvSpPr>
        <p:spPr bwMode="auto">
          <a:xfrm>
            <a:off x="5754053" y="715963"/>
            <a:ext cx="1141095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3000" b="1">
                <a:solidFill>
                  <a:srgbClr val="000099"/>
                </a:solidFill>
                <a:latin typeface="楷体_GB2312" pitchFamily="49" charset="-122"/>
              </a:rPr>
              <a:t>功效 </a:t>
            </a:r>
            <a:endParaRPr kumimoji="1" lang="zh-CN" altLang="en-US" sz="3000" b="1">
              <a:solidFill>
                <a:srgbClr val="000099"/>
              </a:solidFill>
              <a:latin typeface="楷体_GB2312" pitchFamily="49" charset="-122"/>
            </a:endParaRPr>
          </a:p>
        </p:txBody>
      </p:sp>
      <p:sp>
        <p:nvSpPr>
          <p:cNvPr id="100357" name="Rectangle 5"/>
          <p:cNvSpPr>
            <a:spLocks noChangeArrowheads="1"/>
          </p:cNvSpPr>
          <p:nvPr/>
        </p:nvSpPr>
        <p:spPr bwMode="auto">
          <a:xfrm>
            <a:off x="7102475" y="702628"/>
            <a:ext cx="1906588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3000" b="1">
                <a:solidFill>
                  <a:srgbClr val="000099"/>
                </a:solidFill>
                <a:latin typeface="楷体_GB2312" pitchFamily="49" charset="-122"/>
              </a:rPr>
              <a:t>取得成效 </a:t>
            </a:r>
            <a:endParaRPr kumimoji="1" lang="zh-CN" altLang="en-US" sz="3000" b="1">
              <a:solidFill>
                <a:srgbClr val="000099"/>
              </a:solidFill>
              <a:latin typeface="楷体_GB2312" pitchFamily="49" charset="-122"/>
            </a:endParaRPr>
          </a:p>
        </p:txBody>
      </p:sp>
      <p:sp>
        <p:nvSpPr>
          <p:cNvPr id="100358" name="Rectangle 6"/>
          <p:cNvSpPr>
            <a:spLocks noChangeArrowheads="1"/>
          </p:cNvSpPr>
          <p:nvPr/>
        </p:nvSpPr>
        <p:spPr bwMode="auto">
          <a:xfrm>
            <a:off x="5795963" y="1773238"/>
            <a:ext cx="1944687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kumimoji="1" lang="zh-CN" altLang="en-US" sz="3000" b="1">
                <a:solidFill>
                  <a:srgbClr val="000099"/>
                </a:solidFill>
                <a:latin typeface="楷体_GB2312" pitchFamily="49" charset="-122"/>
              </a:rPr>
              <a:t>发扬圣德 </a:t>
            </a:r>
            <a:endParaRPr kumimoji="1" lang="zh-CN" altLang="en-US" sz="3000" b="1">
              <a:solidFill>
                <a:srgbClr val="000099"/>
              </a:solidFill>
              <a:latin typeface="楷体_GB2312" pitchFamily="49" charset="-122"/>
            </a:endParaRPr>
          </a:p>
        </p:txBody>
      </p:sp>
      <p:sp>
        <p:nvSpPr>
          <p:cNvPr id="100359" name="Rectangle 7"/>
          <p:cNvSpPr>
            <a:spLocks noChangeArrowheads="1"/>
          </p:cNvSpPr>
          <p:nvPr/>
        </p:nvSpPr>
        <p:spPr bwMode="auto">
          <a:xfrm>
            <a:off x="6372225" y="2879725"/>
            <a:ext cx="1141413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3000" b="1">
                <a:solidFill>
                  <a:srgbClr val="000099"/>
                </a:solidFill>
                <a:latin typeface="楷体_GB2312" pitchFamily="49" charset="-122"/>
              </a:rPr>
              <a:t>过失 </a:t>
            </a:r>
            <a:endParaRPr kumimoji="1" lang="zh-CN" altLang="en-US" sz="3000" b="1">
              <a:solidFill>
                <a:srgbClr val="000099"/>
              </a:solidFill>
              <a:latin typeface="楷体_GB2312" pitchFamily="49" charset="-122"/>
            </a:endParaRPr>
          </a:p>
        </p:txBody>
      </p:sp>
      <p:sp>
        <p:nvSpPr>
          <p:cNvPr id="100360" name="Rectangle 8"/>
          <p:cNvSpPr>
            <a:spLocks noChangeArrowheads="1"/>
          </p:cNvSpPr>
          <p:nvPr/>
        </p:nvSpPr>
        <p:spPr bwMode="auto">
          <a:xfrm>
            <a:off x="1547813" y="4073525"/>
            <a:ext cx="1141095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3000" b="1">
                <a:solidFill>
                  <a:srgbClr val="000099"/>
                </a:solidFill>
                <a:latin typeface="楷体_GB2312" pitchFamily="49" charset="-122"/>
              </a:rPr>
              <a:t>谋划 </a:t>
            </a:r>
            <a:endParaRPr kumimoji="1" lang="zh-CN" altLang="en-US" sz="3000" b="1">
              <a:solidFill>
                <a:srgbClr val="000099"/>
              </a:solidFill>
              <a:latin typeface="楷体_GB2312" pitchFamily="49" charset="-122"/>
            </a:endParaRPr>
          </a:p>
        </p:txBody>
      </p:sp>
      <p:sp>
        <p:nvSpPr>
          <p:cNvPr id="100361" name="Rectangle 9"/>
          <p:cNvSpPr>
            <a:spLocks noChangeArrowheads="1"/>
          </p:cNvSpPr>
          <p:nvPr/>
        </p:nvSpPr>
        <p:spPr bwMode="auto">
          <a:xfrm>
            <a:off x="2977833" y="4073525"/>
            <a:ext cx="1141412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3000" b="1">
                <a:solidFill>
                  <a:srgbClr val="000099"/>
                </a:solidFill>
                <a:latin typeface="楷体_GB2312" pitchFamily="49" charset="-122"/>
              </a:rPr>
              <a:t>询问 </a:t>
            </a:r>
            <a:endParaRPr kumimoji="1" lang="zh-CN" altLang="en-US" sz="3000" b="1">
              <a:solidFill>
                <a:srgbClr val="000099"/>
              </a:solidFill>
              <a:latin typeface="楷体_GB2312" pitchFamily="49" charset="-122"/>
            </a:endParaRPr>
          </a:p>
        </p:txBody>
      </p:sp>
      <p:sp>
        <p:nvSpPr>
          <p:cNvPr id="100362" name="Rectangle 10"/>
          <p:cNvSpPr>
            <a:spLocks noChangeArrowheads="1"/>
          </p:cNvSpPr>
          <p:nvPr/>
        </p:nvSpPr>
        <p:spPr bwMode="auto">
          <a:xfrm>
            <a:off x="4691698" y="4073525"/>
            <a:ext cx="1906587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3000" b="1">
                <a:solidFill>
                  <a:srgbClr val="000099"/>
                </a:solidFill>
                <a:latin typeface="楷体_GB2312" pitchFamily="49" charset="-122"/>
              </a:rPr>
              <a:t>考察采纳 </a:t>
            </a:r>
            <a:endParaRPr kumimoji="1" lang="zh-CN" altLang="en-US" sz="3000" b="1">
              <a:solidFill>
                <a:srgbClr val="000099"/>
              </a:solidFill>
              <a:latin typeface="楷体_GB2312" pitchFamily="49" charset="-122"/>
            </a:endParaRPr>
          </a:p>
        </p:txBody>
      </p:sp>
      <p:sp>
        <p:nvSpPr>
          <p:cNvPr id="100363" name="Rectangle 11"/>
          <p:cNvSpPr>
            <a:spLocks noChangeArrowheads="1"/>
          </p:cNvSpPr>
          <p:nvPr/>
        </p:nvSpPr>
        <p:spPr bwMode="auto">
          <a:xfrm>
            <a:off x="6168708" y="3995420"/>
            <a:ext cx="2289175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3000" b="1">
                <a:solidFill>
                  <a:srgbClr val="000099"/>
                </a:solidFill>
                <a:latin typeface="楷体_GB2312" pitchFamily="49" charset="-122"/>
              </a:rPr>
              <a:t>　好的言论 </a:t>
            </a:r>
            <a:endParaRPr kumimoji="1" lang="zh-CN" altLang="en-US" sz="3000" b="1">
              <a:solidFill>
                <a:srgbClr val="000099"/>
              </a:solidFill>
              <a:latin typeface="楷体_GB2312" pitchFamily="49" charset="-122"/>
            </a:endParaRPr>
          </a:p>
        </p:txBody>
      </p:sp>
      <p:sp>
        <p:nvSpPr>
          <p:cNvPr id="100364" name="Rectangle 12"/>
          <p:cNvSpPr>
            <a:spLocks noChangeArrowheads="1"/>
          </p:cNvSpPr>
          <p:nvPr/>
        </p:nvSpPr>
        <p:spPr bwMode="auto">
          <a:xfrm>
            <a:off x="271145" y="5183188"/>
            <a:ext cx="2289175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3000" b="1">
                <a:solidFill>
                  <a:srgbClr val="000099"/>
                </a:solidFill>
                <a:latin typeface="楷体_GB2312" pitchFamily="49" charset="-122"/>
              </a:rPr>
              <a:t>深切地追念 </a:t>
            </a:r>
            <a:endParaRPr kumimoji="1" lang="zh-CN" altLang="en-US" sz="3000" b="1">
              <a:solidFill>
                <a:srgbClr val="000099"/>
              </a:solidFill>
              <a:latin typeface="楷体_GB2312" pitchFamily="49" charset="-122"/>
            </a:endParaRPr>
          </a:p>
        </p:txBody>
      </p:sp>
      <p:sp>
        <p:nvSpPr>
          <p:cNvPr id="100365" name="Rectangle 13"/>
          <p:cNvSpPr>
            <a:spLocks noChangeArrowheads="1"/>
          </p:cNvSpPr>
          <p:nvPr/>
        </p:nvSpPr>
        <p:spPr bwMode="auto">
          <a:xfrm>
            <a:off x="4355976" y="6165304"/>
            <a:ext cx="1141412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3000" b="1" dirty="0">
                <a:solidFill>
                  <a:srgbClr val="000099"/>
                </a:solidFill>
                <a:latin typeface="楷体_GB2312" pitchFamily="49" charset="-122"/>
              </a:rPr>
              <a:t>落泪 </a:t>
            </a:r>
            <a:endParaRPr kumimoji="1" lang="zh-CN" altLang="en-US" sz="3000" b="1" dirty="0">
              <a:solidFill>
                <a:srgbClr val="000099"/>
              </a:solidFill>
              <a:latin typeface="楷体_GB2312" pitchFamily="49" charset="-122"/>
            </a:endParaRPr>
          </a:p>
        </p:txBody>
      </p:sp>
      <p:sp>
        <p:nvSpPr>
          <p:cNvPr id="100366" name="Rectangle 14"/>
          <p:cNvSpPr>
            <a:spLocks noChangeArrowheads="1"/>
          </p:cNvSpPr>
          <p:nvPr/>
        </p:nvSpPr>
        <p:spPr bwMode="auto">
          <a:xfrm>
            <a:off x="3347864" y="6165304"/>
            <a:ext cx="949325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3000" b="1" dirty="0">
                <a:solidFill>
                  <a:srgbClr val="000099"/>
                </a:solidFill>
                <a:latin typeface="楷体_GB2312" pitchFamily="49" charset="-122"/>
              </a:rPr>
              <a:t>面对</a:t>
            </a:r>
            <a:endParaRPr kumimoji="1" lang="zh-CN" altLang="en-US" sz="3000" b="1" dirty="0">
              <a:solidFill>
                <a:srgbClr val="000099"/>
              </a:solidFill>
              <a:latin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22830" y="685800"/>
            <a:ext cx="9994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000099"/>
                </a:solidFill>
              </a:rPr>
              <a:t>托付</a:t>
            </a:r>
            <a:endParaRPr lang="zh-CN" altLang="en-US" b="1">
              <a:solidFill>
                <a:srgbClr val="000099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28060" y="685800"/>
            <a:ext cx="59118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000099"/>
                </a:solidFill>
              </a:rPr>
              <a:t>把</a:t>
            </a:r>
            <a:endParaRPr lang="zh-CN" altLang="en-US" b="1">
              <a:solidFill>
                <a:srgbClr val="000099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48230" y="1773555"/>
            <a:ext cx="9994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000099"/>
                </a:solidFill>
              </a:rPr>
              <a:t>祭告</a:t>
            </a:r>
            <a:endParaRPr lang="zh-CN" altLang="en-US" b="1">
              <a:solidFill>
                <a:srgbClr val="000099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59430" y="2976245"/>
            <a:ext cx="222440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000099"/>
                </a:solidFill>
              </a:rPr>
              <a:t>怠慢，疏忽</a:t>
            </a:r>
            <a:endParaRPr lang="zh-CN" altLang="en-US" b="1">
              <a:solidFill>
                <a:srgbClr val="000099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8640" y="4073525"/>
            <a:ext cx="9994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000099"/>
                </a:solidFill>
              </a:rPr>
              <a:t>应当</a:t>
            </a:r>
            <a:endParaRPr lang="zh-CN" altLang="en-US" b="1">
              <a:solidFill>
                <a:srgbClr val="000099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47800" y="6165215"/>
            <a:ext cx="9994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000099"/>
                </a:solidFill>
              </a:rPr>
              <a:t>将要</a:t>
            </a:r>
            <a:endParaRPr lang="zh-CN" altLang="en-US" b="1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6" grpId="0"/>
      <p:bldP spid="100357" grpId="0"/>
      <p:bldP spid="100358" grpId="0"/>
      <p:bldP spid="100359" grpId="0"/>
      <p:bldP spid="100360" grpId="0"/>
      <p:bldP spid="100361" grpId="0"/>
      <p:bldP spid="100362" grpId="0"/>
      <p:bldP spid="100363" grpId="0"/>
      <p:bldP spid="100364" grpId="0"/>
      <p:bldP spid="100365" grpId="0"/>
      <p:bldP spid="100366" grpId="0"/>
      <p:bldP spid="2" grpId="0"/>
      <p:bldP spid="3" grpId="0"/>
      <p:bldP spid="4" grpId="0"/>
      <p:bldP spid="5" grpId="0"/>
      <p:bldP spid="6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4"/>
          <p:cNvSpPr>
            <a:spLocks noChangeArrowheads="1"/>
          </p:cNvSpPr>
          <p:nvPr/>
        </p:nvSpPr>
        <p:spPr bwMode="auto">
          <a:xfrm>
            <a:off x="250825" y="468313"/>
            <a:ext cx="8712200" cy="4181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en-US" altLang="zh-CN" b="1"/>
              <a:t>      </a:t>
            </a:r>
            <a:r>
              <a:rPr kumimoji="1" lang="zh-CN" altLang="en-US" b="1"/>
              <a:t>希望陛下把讨伐奸贼、复兴汉室的任务交给我，如果没有完成，就治我的罪，来告慰先帝在天之灵。如果没有发扬圣德的忠言，就责罚郭攸之、费祎、董允等人的怠慢，来揭示他们的过失</a:t>
            </a:r>
            <a:r>
              <a:rPr kumimoji="1" lang="en-US" altLang="zh-CN" b="1"/>
              <a:t>;</a:t>
            </a:r>
            <a:r>
              <a:rPr kumimoji="1" lang="zh-CN" altLang="en-US" b="1"/>
              <a:t>陛下自己也应该认真考虑国家大事，征询治理国家的好办法，听取正确的意见，深切追念先帝遗诏中的旨意，我就受恩感激不尽了。 </a:t>
            </a:r>
            <a:endParaRPr kumimoji="1" lang="zh-CN" altLang="en-US" b="1"/>
          </a:p>
        </p:txBody>
      </p:sp>
      <p:sp>
        <p:nvSpPr>
          <p:cNvPr id="28675" name="Rectangle 5"/>
          <p:cNvSpPr>
            <a:spLocks noChangeArrowheads="1"/>
          </p:cNvSpPr>
          <p:nvPr/>
        </p:nvSpPr>
        <p:spPr bwMode="auto">
          <a:xfrm>
            <a:off x="288925" y="4881563"/>
            <a:ext cx="8604250" cy="1212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lnSpc>
                <a:spcPct val="115000"/>
              </a:lnSpc>
            </a:pPr>
            <a:r>
              <a:rPr kumimoji="1" lang="en-US" altLang="zh-CN" b="1"/>
              <a:t>       </a:t>
            </a:r>
            <a:r>
              <a:rPr kumimoji="1" lang="zh-CN" altLang="en-US" b="1"/>
              <a:t>现在我就要离别远离，面对奏表热泪纵横，不知说了些什么。</a:t>
            </a:r>
            <a:endParaRPr kumimoji="1" lang="zh-CN" altLang="en-US" b="1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8306" name="矩形 111617"/>
          <p:cNvSpPr/>
          <p:nvPr/>
        </p:nvSpPr>
        <p:spPr>
          <a:xfrm>
            <a:off x="0" y="0"/>
            <a:ext cx="8388350" cy="56705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5000"/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269875" eaLnBrk="1" hangingPunct="1">
              <a:lnSpc>
                <a:spcPct val="145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㈡解释下列划线的词语。</a:t>
            </a:r>
            <a:endParaRPr lang="zh-CN" altLang="en-US" sz="36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0" lvl="0" indent="269875" eaLnBrk="1" hangingPunct="1">
              <a:lnSpc>
                <a:spcPct val="145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⒈</a:t>
            </a: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中道</a:t>
            </a:r>
            <a:r>
              <a:rPr lang="zh-CN" altLang="en-US" sz="3600" b="1" u="sng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崩殂</a:t>
            </a:r>
            <a:endParaRPr lang="zh-CN" altLang="en-US" sz="3600" b="1" u="sng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0" lvl="0" indent="269875" eaLnBrk="1" hangingPunct="1">
              <a:lnSpc>
                <a:spcPct val="145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⒉</a:t>
            </a: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盖追先帝之</a:t>
            </a:r>
            <a:r>
              <a:rPr lang="zh-CN" altLang="en-US" sz="3600" b="1" u="sng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殊遇</a:t>
            </a: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6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0" lvl="0" indent="269875" eaLnBrk="1" hangingPunct="1">
              <a:lnSpc>
                <a:spcPct val="145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⒊</a:t>
            </a:r>
            <a:r>
              <a:rPr lang="zh-CN" altLang="en-US" sz="3600" b="1" u="sng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恢弘</a:t>
            </a: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志士之气</a:t>
            </a:r>
            <a:endParaRPr lang="zh-CN" altLang="en-US" sz="36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0" lvl="0" indent="269875" eaLnBrk="1" hangingPunct="1">
              <a:lnSpc>
                <a:spcPct val="145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⒋</a:t>
            </a: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不宜</a:t>
            </a:r>
            <a:r>
              <a:rPr lang="zh-CN" altLang="en-US" sz="3600" b="1" u="sng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妄自菲薄</a:t>
            </a:r>
            <a:endParaRPr lang="zh-CN" altLang="en-US" sz="3600" b="1" u="sng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0" lvl="0" indent="269875" eaLnBrk="1" hangingPunct="1">
              <a:lnSpc>
                <a:spcPct val="145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⒌</a:t>
            </a: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陟罚臧否</a:t>
            </a:r>
            <a:endParaRPr lang="zh-CN" altLang="en-US" sz="36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0" lvl="0" indent="269875" eaLnBrk="1" hangingPunct="1">
              <a:lnSpc>
                <a:spcPct val="145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⒍</a:t>
            </a: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裨补阙漏</a:t>
            </a:r>
            <a:endParaRPr lang="zh-CN" altLang="en-US" sz="36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1619" name="矩形 111618"/>
          <p:cNvSpPr/>
          <p:nvPr/>
        </p:nvSpPr>
        <p:spPr>
          <a:xfrm>
            <a:off x="2916238" y="981075"/>
            <a:ext cx="23018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5000"/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帝王之死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1620" name="矩形 111619"/>
          <p:cNvSpPr/>
          <p:nvPr/>
        </p:nvSpPr>
        <p:spPr>
          <a:xfrm>
            <a:off x="4211638" y="1773238"/>
            <a:ext cx="25193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5000"/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特殊待遇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1621" name="矩形 111620"/>
          <p:cNvSpPr/>
          <p:nvPr/>
        </p:nvSpPr>
        <p:spPr>
          <a:xfrm>
            <a:off x="4176713" y="2565400"/>
            <a:ext cx="23288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5000"/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发扬光大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1622" name="矩形 111621"/>
          <p:cNvSpPr/>
          <p:nvPr/>
        </p:nvSpPr>
        <p:spPr>
          <a:xfrm>
            <a:off x="4119563" y="3433763"/>
            <a:ext cx="3455987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5000"/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随意地看轻自己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1623" name="矩形 111622"/>
          <p:cNvSpPr/>
          <p:nvPr/>
        </p:nvSpPr>
        <p:spPr>
          <a:xfrm>
            <a:off x="4119563" y="4149725"/>
            <a:ext cx="549275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5000"/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晋升、处罚、赞扬、批评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1624" name="矩形 111623"/>
          <p:cNvSpPr/>
          <p:nvPr/>
        </p:nvSpPr>
        <p:spPr>
          <a:xfrm>
            <a:off x="3851275" y="4979988"/>
            <a:ext cx="360045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5000"/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弥补缺失遗漏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9" grpId="0"/>
      <p:bldP spid="111620" grpId="0"/>
      <p:bldP spid="111621" grpId="0"/>
      <p:bldP spid="111622" grpId="0"/>
      <p:bldP spid="111623" grpId="0"/>
      <p:bldP spid="11162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9330" name="矩形 111617"/>
          <p:cNvSpPr/>
          <p:nvPr/>
        </p:nvSpPr>
        <p:spPr>
          <a:xfrm>
            <a:off x="0" y="-22225"/>
            <a:ext cx="8388350" cy="57150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5000"/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269875" eaLnBrk="1" hangingPunct="1">
              <a:lnSpc>
                <a:spcPct val="145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㈡解释下列划线的词语。</a:t>
            </a:r>
            <a:endParaRPr lang="zh-CN" altLang="en-US" sz="36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0" lvl="0" indent="269875" eaLnBrk="1" hangingPunct="1">
              <a:lnSpc>
                <a:spcPct val="145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7 </a:t>
            </a: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行阵</a:t>
            </a:r>
            <a:endParaRPr lang="en-US" altLang="zh-CN" sz="36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0" lvl="0" indent="269875" eaLnBrk="1" hangingPunct="1">
              <a:lnSpc>
                <a:spcPct val="145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8 </a:t>
            </a: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遂许先帝以</a:t>
            </a:r>
            <a:r>
              <a:rPr lang="zh-CN" altLang="en-US" sz="3600" b="1" u="sng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驱驰</a:t>
            </a:r>
            <a:endParaRPr lang="zh-CN" altLang="en-US" sz="3600" b="1" u="sng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0" lvl="0" indent="269875" eaLnBrk="1" hangingPunct="1">
              <a:lnSpc>
                <a:spcPct val="145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9 </a:t>
            </a:r>
            <a:r>
              <a:rPr lang="zh-CN" altLang="en-US" sz="3600" b="1" u="sng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夙夜</a:t>
            </a: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忧叹</a:t>
            </a:r>
            <a:endParaRPr lang="en-US" altLang="zh-CN" sz="36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0" lvl="0" indent="269875" eaLnBrk="1" hangingPunct="1">
              <a:lnSpc>
                <a:spcPct val="145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庶竭</a:t>
            </a:r>
            <a:r>
              <a:rPr lang="zh-CN" altLang="en-US" sz="3600" b="1" u="sng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驽钝</a:t>
            </a:r>
            <a:endParaRPr lang="zh-CN" altLang="en-US" sz="3600" b="1" u="sng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0" lvl="0" indent="269875" eaLnBrk="1" hangingPunct="1">
              <a:lnSpc>
                <a:spcPct val="145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11</a:t>
            </a: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察纳</a:t>
            </a:r>
            <a:r>
              <a:rPr lang="zh-CN" altLang="en-US" sz="3600" b="1" u="sng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雅言</a:t>
            </a:r>
            <a:endParaRPr lang="zh-CN" altLang="en-US" sz="3600" b="1" u="sng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0" lvl="0" indent="269875" eaLnBrk="1" hangingPunct="1">
              <a:lnSpc>
                <a:spcPct val="145000"/>
              </a:lnSpc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12</a:t>
            </a: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临表</a:t>
            </a:r>
            <a:r>
              <a:rPr lang="zh-CN" altLang="en-US" sz="3600" b="1" u="sng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涕零</a:t>
            </a:r>
            <a:endParaRPr lang="zh-CN" altLang="en-US" sz="3600" b="1" u="sng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1619" name="矩形 111618"/>
          <p:cNvSpPr/>
          <p:nvPr/>
        </p:nvSpPr>
        <p:spPr>
          <a:xfrm>
            <a:off x="2916238" y="981075"/>
            <a:ext cx="3589337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5000"/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行伍，部队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1620" name="矩形 111619"/>
          <p:cNvSpPr/>
          <p:nvPr/>
        </p:nvSpPr>
        <p:spPr>
          <a:xfrm>
            <a:off x="4211638" y="1773238"/>
            <a:ext cx="2519362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5000"/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奔走效劳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1621" name="矩形 111620"/>
          <p:cNvSpPr/>
          <p:nvPr/>
        </p:nvSpPr>
        <p:spPr>
          <a:xfrm>
            <a:off x="4176713" y="2544763"/>
            <a:ext cx="3668712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5000"/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早晚，日日夜夜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1622" name="矩形 111621"/>
          <p:cNvSpPr/>
          <p:nvPr/>
        </p:nvSpPr>
        <p:spPr>
          <a:xfrm>
            <a:off x="4119563" y="3433763"/>
            <a:ext cx="3455987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5000"/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比喻才能平庸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1623" name="矩形 111622"/>
          <p:cNvSpPr/>
          <p:nvPr/>
        </p:nvSpPr>
        <p:spPr>
          <a:xfrm>
            <a:off x="4119563" y="4149725"/>
            <a:ext cx="549275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5000"/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正确合理的言论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1624" name="矩形 111623"/>
          <p:cNvSpPr/>
          <p:nvPr/>
        </p:nvSpPr>
        <p:spPr>
          <a:xfrm>
            <a:off x="3851275" y="4979988"/>
            <a:ext cx="360045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5000"/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流泪，落泪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9" grpId="0"/>
      <p:bldP spid="111620" grpId="0"/>
      <p:bldP spid="111621" grpId="0"/>
      <p:bldP spid="111622" grpId="0"/>
      <p:bldP spid="111623" grpId="0"/>
      <p:bldP spid="11162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54" name="矩形 112641"/>
          <p:cNvSpPr/>
          <p:nvPr/>
        </p:nvSpPr>
        <p:spPr>
          <a:xfrm>
            <a:off x="0" y="165735"/>
            <a:ext cx="8748713" cy="563118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5000"/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269875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㈢翻译下列文言句子。</a:t>
            </a:r>
            <a:endParaRPr lang="zh-CN" altLang="en-US" sz="36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0" lvl="0" indent="269875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⒈</a:t>
            </a: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庶竭驽钝，攘除奸凶。</a:t>
            </a:r>
            <a:endParaRPr lang="zh-CN" altLang="en-US" sz="36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0" lvl="0" indent="269875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36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0" lvl="0" indent="269875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36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0" lvl="0" indent="269875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⒉</a:t>
            </a: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受任于败军之际，奉命于危难之间。</a:t>
            </a:r>
            <a:endParaRPr lang="zh-CN" altLang="en-US" sz="36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0" lvl="0" indent="269875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36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0" lvl="0" indent="269875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36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0" lvl="0" indent="269875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⒊</a:t>
            </a: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今天下三分，益州疲弊，此诚危急存亡之秋也。</a:t>
            </a:r>
            <a:endParaRPr lang="zh-CN" altLang="en-US" sz="36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0" lvl="0" indent="269875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36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643" name="矩形 112642"/>
          <p:cNvSpPr/>
          <p:nvPr/>
        </p:nvSpPr>
        <p:spPr>
          <a:xfrm>
            <a:off x="468313" y="1268413"/>
            <a:ext cx="8207375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5000"/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希望竭尽我平庸的才智，铲除奸邪凶顽的敌人。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44" name="矩形 112643"/>
          <p:cNvSpPr/>
          <p:nvPr/>
        </p:nvSpPr>
        <p:spPr>
          <a:xfrm>
            <a:off x="468313" y="2997200"/>
            <a:ext cx="7991475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5000"/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在兵败的时候接受重任，在危难的关头奉命出使。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45" name="矩形 112644"/>
          <p:cNvSpPr/>
          <p:nvPr/>
        </p:nvSpPr>
        <p:spPr>
          <a:xfrm>
            <a:off x="468313" y="5118100"/>
            <a:ext cx="8675687" cy="1128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5000"/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现在天下分裂成三国，我们蜀国贫困衰弱，这真正是形势危急，决定存亡的关头啊。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3" grpId="0"/>
      <p:bldP spid="112644" grpId="0"/>
      <p:bldP spid="11264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8306" name="矩形 112641"/>
          <p:cNvSpPr/>
          <p:nvPr/>
        </p:nvSpPr>
        <p:spPr>
          <a:xfrm>
            <a:off x="0" y="165100"/>
            <a:ext cx="8748713" cy="56324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5000"/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269875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㈢翻译下列文言句子。</a:t>
            </a:r>
            <a:endParaRPr lang="zh-CN" altLang="en-US" sz="36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0" lvl="0" indent="269875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4 </a:t>
            </a: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苟全性命于乱世，不求闻达于诸侯</a:t>
            </a:r>
            <a:endParaRPr lang="en-US" altLang="zh-CN" sz="36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0" lvl="0" indent="269875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36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0" lvl="0" indent="269875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36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0" lvl="0" indent="269875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5 </a:t>
            </a: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亲贤臣，远小人，此先汉所以兴隆也。</a:t>
            </a:r>
            <a:endParaRPr lang="zh-CN" altLang="en-US" sz="36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0" lvl="0" indent="269875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en-US" altLang="zh-CN" sz="36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0" lvl="0" indent="269875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36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0" lvl="0" indent="269875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6 </a:t>
            </a: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若有作奸犯科及为忠善者，宜付有司论其刑赏。</a:t>
            </a:r>
            <a:endParaRPr lang="zh-CN" altLang="en-US" sz="36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0" lvl="0" indent="269875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36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1379" name="矩形 112643"/>
          <p:cNvSpPr/>
          <p:nvPr/>
        </p:nvSpPr>
        <p:spPr>
          <a:xfrm>
            <a:off x="468313" y="2997200"/>
            <a:ext cx="799147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5000"/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8313" y="1341438"/>
            <a:ext cx="7775575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只想在乱世里苟全性命，不求在诸侯间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有名望，显贵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7838" y="3079750"/>
            <a:ext cx="7478712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亲近贤臣，疏远小人，这是前汉所以兴盛的原因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7838" y="5094288"/>
            <a:ext cx="8359775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如有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做奸邪事情，触犯科条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的人，或行为忠善的人，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应该交给负责专职的官员，判定他们受罚或者受赏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6" grpId="0"/>
      <p:bldP spid="2" grpId="0"/>
      <p:bldP spid="3" grpId="0"/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4"/>
          <p:cNvSpPr txBox="1">
            <a:spLocks noChangeArrowheads="1"/>
          </p:cNvSpPr>
          <p:nvPr/>
        </p:nvSpPr>
        <p:spPr bwMode="auto">
          <a:xfrm>
            <a:off x="2987675" y="333375"/>
            <a:ext cx="381635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ea typeface="黑体" panose="02010609060101010101" pitchFamily="49" charset="-122"/>
              </a:rPr>
              <a:t>知识点整理</a:t>
            </a:r>
            <a:endParaRPr lang="zh-CN" altLang="en-US" sz="4400" b="1">
              <a:ea typeface="黑体" panose="02010609060101010101" pitchFamily="49" charset="-122"/>
            </a:endParaRPr>
          </a:p>
        </p:txBody>
      </p:sp>
      <p:sp>
        <p:nvSpPr>
          <p:cNvPr id="48131" name="Rectangle 6"/>
          <p:cNvSpPr>
            <a:spLocks noChangeArrowheads="1"/>
          </p:cNvSpPr>
          <p:nvPr/>
        </p:nvSpPr>
        <p:spPr bwMode="auto">
          <a:xfrm>
            <a:off x="539750" y="1196975"/>
            <a:ext cx="2414588" cy="625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3500" b="1">
                <a:solidFill>
                  <a:srgbClr val="0033CC"/>
                </a:solidFill>
              </a:rPr>
              <a:t>一、多义词</a:t>
            </a:r>
            <a:endParaRPr kumimoji="1" lang="zh-CN" altLang="en-US" sz="3500" b="1">
              <a:solidFill>
                <a:srgbClr val="0033CC"/>
              </a:solidFill>
            </a:endParaRPr>
          </a:p>
        </p:txBody>
      </p:sp>
      <p:sp>
        <p:nvSpPr>
          <p:cNvPr id="48132" name="Rectangle 7"/>
          <p:cNvSpPr>
            <a:spLocks noChangeArrowheads="1"/>
          </p:cNvSpPr>
          <p:nvPr/>
        </p:nvSpPr>
        <p:spPr bwMode="auto">
          <a:xfrm>
            <a:off x="34925" y="2060575"/>
            <a:ext cx="2289175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3000" b="1" dirty="0">
                <a:latin typeface="楷体_GB2312" pitchFamily="49" charset="-122"/>
              </a:rPr>
              <a:t>（一）、</a:t>
            </a:r>
            <a:r>
              <a:rPr kumimoji="1" lang="zh-CN" altLang="en-US" sz="3000" b="1" dirty="0">
                <a:solidFill>
                  <a:srgbClr val="0033CC"/>
                </a:solidFill>
                <a:latin typeface="楷体_GB2312" pitchFamily="49" charset="-122"/>
              </a:rPr>
              <a:t>道</a:t>
            </a:r>
            <a:r>
              <a:rPr kumimoji="1" lang="zh-CN" altLang="en-US" sz="3000" b="1" dirty="0">
                <a:latin typeface="楷体_GB2312" pitchFamily="49" charset="-122"/>
              </a:rPr>
              <a:t> </a:t>
            </a:r>
            <a:endParaRPr kumimoji="1" lang="zh-CN" altLang="en-US" sz="3000" b="1" dirty="0">
              <a:latin typeface="楷体_GB2312" pitchFamily="49" charset="-122"/>
            </a:endParaRPr>
          </a:p>
        </p:txBody>
      </p:sp>
      <p:sp>
        <p:nvSpPr>
          <p:cNvPr id="48133" name="Rectangle 8"/>
          <p:cNvSpPr>
            <a:spLocks noChangeArrowheads="1"/>
          </p:cNvSpPr>
          <p:nvPr/>
        </p:nvSpPr>
        <p:spPr bwMode="auto">
          <a:xfrm>
            <a:off x="2483768" y="1844824"/>
            <a:ext cx="2116285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3000" b="1" dirty="0">
                <a:latin typeface="楷体_GB2312" pitchFamily="49" charset="-122"/>
              </a:rPr>
              <a:t>而中</a:t>
            </a:r>
            <a:r>
              <a:rPr kumimoji="1" lang="zh-CN" altLang="en-US" sz="3000" b="1" dirty="0">
                <a:solidFill>
                  <a:srgbClr val="FF0000"/>
                </a:solidFill>
                <a:latin typeface="楷体_GB2312" pitchFamily="49" charset="-122"/>
              </a:rPr>
              <a:t>道</a:t>
            </a:r>
            <a:r>
              <a:rPr kumimoji="1" lang="zh-CN" altLang="en-US" sz="3000" b="1" dirty="0">
                <a:latin typeface="楷体_GB2312" pitchFamily="49" charset="-122"/>
              </a:rPr>
              <a:t>崩殂</a:t>
            </a:r>
            <a:endParaRPr kumimoji="1" lang="zh-CN" altLang="en-US" sz="3000" b="1" dirty="0">
              <a:latin typeface="楷体_GB2312" pitchFamily="49" charset="-122"/>
            </a:endParaRPr>
          </a:p>
        </p:txBody>
      </p:sp>
      <p:sp>
        <p:nvSpPr>
          <p:cNvPr id="48134" name="Rectangle 9"/>
          <p:cNvSpPr>
            <a:spLocks noChangeArrowheads="1"/>
          </p:cNvSpPr>
          <p:nvPr/>
        </p:nvSpPr>
        <p:spPr bwMode="auto">
          <a:xfrm>
            <a:off x="2483768" y="2348880"/>
            <a:ext cx="2116285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3000" b="1" dirty="0">
                <a:latin typeface="楷体_GB2312" pitchFamily="49" charset="-122"/>
              </a:rPr>
              <a:t>以咨诹善</a:t>
            </a:r>
            <a:r>
              <a:rPr kumimoji="1" lang="zh-CN" altLang="en-US" sz="3000" b="1" dirty="0">
                <a:solidFill>
                  <a:srgbClr val="FF0000"/>
                </a:solidFill>
                <a:latin typeface="楷体_GB2312" pitchFamily="49" charset="-122"/>
              </a:rPr>
              <a:t>道</a:t>
            </a:r>
            <a:endParaRPr kumimoji="1" lang="zh-CN" altLang="en-US" sz="3000" b="1" dirty="0">
              <a:solidFill>
                <a:srgbClr val="FF0000"/>
              </a:solidFill>
              <a:latin typeface="楷体_GB2312" pitchFamily="49" charset="-122"/>
            </a:endParaRPr>
          </a:p>
        </p:txBody>
      </p:sp>
      <p:sp>
        <p:nvSpPr>
          <p:cNvPr id="74762" name="Rectangle 10"/>
          <p:cNvSpPr>
            <a:spLocks noChangeArrowheads="1"/>
          </p:cNvSpPr>
          <p:nvPr/>
        </p:nvSpPr>
        <p:spPr bwMode="auto">
          <a:xfrm>
            <a:off x="5003800" y="1844675"/>
            <a:ext cx="3244850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3000" b="1">
                <a:solidFill>
                  <a:srgbClr val="FF0000"/>
                </a:solidFill>
              </a:rPr>
              <a:t>（路，途，名词）</a:t>
            </a:r>
            <a:endParaRPr kumimoji="1" lang="zh-CN" altLang="en-US" sz="3000" b="1">
              <a:solidFill>
                <a:srgbClr val="FF0000"/>
              </a:solidFill>
            </a:endParaRPr>
          </a:p>
        </p:txBody>
      </p:sp>
      <p:sp>
        <p:nvSpPr>
          <p:cNvPr id="74763" name="Rectangle 11"/>
          <p:cNvSpPr>
            <a:spLocks noChangeArrowheads="1"/>
          </p:cNvSpPr>
          <p:nvPr/>
        </p:nvSpPr>
        <p:spPr bwMode="auto">
          <a:xfrm>
            <a:off x="5003800" y="2492375"/>
            <a:ext cx="2968625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3000" b="1">
                <a:solidFill>
                  <a:srgbClr val="FF0000"/>
                </a:solidFill>
              </a:rPr>
              <a:t>（道理，名词）</a:t>
            </a:r>
            <a:r>
              <a:rPr kumimoji="1" lang="zh-CN" altLang="en-US" sz="3000">
                <a:solidFill>
                  <a:srgbClr val="FF0000"/>
                </a:solidFill>
              </a:rPr>
              <a:t> </a:t>
            </a:r>
            <a:endParaRPr kumimoji="1" lang="zh-CN" altLang="en-US" sz="3000">
              <a:solidFill>
                <a:srgbClr val="FF0000"/>
              </a:solidFill>
            </a:endParaRPr>
          </a:p>
        </p:txBody>
      </p:sp>
      <p:sp>
        <p:nvSpPr>
          <p:cNvPr id="48137" name="Rectangle 12"/>
          <p:cNvSpPr>
            <a:spLocks noChangeArrowheads="1"/>
          </p:cNvSpPr>
          <p:nvPr/>
        </p:nvSpPr>
        <p:spPr bwMode="auto">
          <a:xfrm>
            <a:off x="34925" y="3284538"/>
            <a:ext cx="2289175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3000" b="1">
                <a:latin typeface="楷体_GB2312" pitchFamily="49" charset="-122"/>
              </a:rPr>
              <a:t>（二）、</a:t>
            </a:r>
            <a:r>
              <a:rPr kumimoji="1" lang="zh-CN" altLang="en-US" sz="3000" b="1">
                <a:solidFill>
                  <a:srgbClr val="0033CC"/>
                </a:solidFill>
                <a:latin typeface="楷体_GB2312" pitchFamily="49" charset="-122"/>
              </a:rPr>
              <a:t>遗</a:t>
            </a:r>
            <a:r>
              <a:rPr kumimoji="1" lang="zh-CN" altLang="en-US" sz="3000" b="1">
                <a:latin typeface="楷体_GB2312" pitchFamily="49" charset="-122"/>
              </a:rPr>
              <a:t> </a:t>
            </a:r>
            <a:endParaRPr kumimoji="1" lang="zh-CN" altLang="en-US" sz="3000" b="1">
              <a:latin typeface="楷体_GB2312" pitchFamily="49" charset="-122"/>
            </a:endParaRPr>
          </a:p>
        </p:txBody>
      </p:sp>
      <p:sp>
        <p:nvSpPr>
          <p:cNvPr id="48138" name="Rectangle 13"/>
          <p:cNvSpPr>
            <a:spLocks noChangeArrowheads="1"/>
          </p:cNvSpPr>
          <p:nvPr/>
        </p:nvSpPr>
        <p:spPr bwMode="auto">
          <a:xfrm>
            <a:off x="2268538" y="2948802"/>
            <a:ext cx="2502608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3000" b="1" dirty="0">
                <a:latin typeface="楷体_GB2312" pitchFamily="49" charset="-122"/>
              </a:rPr>
              <a:t>以光先帝</a:t>
            </a:r>
            <a:r>
              <a:rPr kumimoji="1" lang="zh-CN" altLang="en-US" sz="3000" b="1" dirty="0">
                <a:solidFill>
                  <a:srgbClr val="FF0000"/>
                </a:solidFill>
                <a:latin typeface="楷体_GB2312" pitchFamily="49" charset="-122"/>
              </a:rPr>
              <a:t>遗</a:t>
            </a:r>
            <a:r>
              <a:rPr kumimoji="1" lang="zh-CN" altLang="en-US" sz="3000" b="1" dirty="0">
                <a:latin typeface="楷体_GB2312" pitchFamily="49" charset="-122"/>
              </a:rPr>
              <a:t>德</a:t>
            </a:r>
            <a:endParaRPr kumimoji="1" lang="zh-CN" altLang="en-US" sz="3000" b="1" dirty="0">
              <a:latin typeface="楷体_GB2312" pitchFamily="49" charset="-122"/>
            </a:endParaRPr>
          </a:p>
        </p:txBody>
      </p:sp>
      <p:sp>
        <p:nvSpPr>
          <p:cNvPr id="48139" name="Rectangle 14"/>
          <p:cNvSpPr>
            <a:spLocks noChangeArrowheads="1"/>
          </p:cNvSpPr>
          <p:nvPr/>
        </p:nvSpPr>
        <p:spPr bwMode="auto">
          <a:xfrm>
            <a:off x="2282825" y="3498077"/>
            <a:ext cx="1729961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3000" b="1" dirty="0">
                <a:latin typeface="楷体_GB2312" pitchFamily="49" charset="-122"/>
              </a:rPr>
              <a:t>以</a:t>
            </a:r>
            <a:r>
              <a:rPr kumimoji="1" lang="zh-CN" altLang="en-US" sz="3000" b="1" dirty="0">
                <a:solidFill>
                  <a:srgbClr val="FF0000"/>
                </a:solidFill>
                <a:latin typeface="楷体_GB2312" pitchFamily="49" charset="-122"/>
              </a:rPr>
              <a:t>遗</a:t>
            </a:r>
            <a:r>
              <a:rPr kumimoji="1" lang="zh-CN" altLang="en-US" sz="3000" b="1" dirty="0">
                <a:latin typeface="楷体_GB2312" pitchFamily="49" charset="-122"/>
              </a:rPr>
              <a:t>陛下</a:t>
            </a:r>
            <a:endParaRPr kumimoji="1" lang="zh-CN" altLang="en-US" sz="3000" b="1" dirty="0">
              <a:latin typeface="楷体_GB2312" pitchFamily="49" charset="-122"/>
            </a:endParaRPr>
          </a:p>
        </p:txBody>
      </p:sp>
      <p:sp>
        <p:nvSpPr>
          <p:cNvPr id="48140" name="Rectangle 15"/>
          <p:cNvSpPr>
            <a:spLocks noChangeArrowheads="1"/>
          </p:cNvSpPr>
          <p:nvPr/>
        </p:nvSpPr>
        <p:spPr bwMode="auto">
          <a:xfrm>
            <a:off x="34925" y="4392613"/>
            <a:ext cx="2289175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3000" b="1">
                <a:latin typeface="楷体_GB2312" pitchFamily="49" charset="-122"/>
              </a:rPr>
              <a:t>（三）、</a:t>
            </a:r>
            <a:r>
              <a:rPr kumimoji="1" lang="zh-CN" altLang="en-US" sz="3000" b="1">
                <a:solidFill>
                  <a:srgbClr val="0033CC"/>
                </a:solidFill>
                <a:latin typeface="楷体_GB2312" pitchFamily="49" charset="-122"/>
              </a:rPr>
              <a:t>论</a:t>
            </a:r>
            <a:r>
              <a:rPr kumimoji="1" lang="zh-CN" altLang="en-US" sz="3000" b="1">
                <a:latin typeface="楷体_GB2312" pitchFamily="49" charset="-122"/>
              </a:rPr>
              <a:t> </a:t>
            </a:r>
            <a:endParaRPr kumimoji="1" lang="zh-CN" altLang="en-US" sz="3000" b="1">
              <a:latin typeface="楷体_GB2312" pitchFamily="49" charset="-122"/>
            </a:endParaRPr>
          </a:p>
        </p:txBody>
      </p:sp>
      <p:sp>
        <p:nvSpPr>
          <p:cNvPr id="48141" name="Rectangle 16"/>
          <p:cNvSpPr>
            <a:spLocks noChangeArrowheads="1"/>
          </p:cNvSpPr>
          <p:nvPr/>
        </p:nvSpPr>
        <p:spPr bwMode="auto">
          <a:xfrm>
            <a:off x="2274888" y="4101327"/>
            <a:ext cx="3469219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3000" b="1" dirty="0">
                <a:latin typeface="楷体_GB2312" pitchFamily="49" charset="-122"/>
              </a:rPr>
              <a:t> 宜付有司</a:t>
            </a:r>
            <a:r>
              <a:rPr kumimoji="1" lang="zh-CN" altLang="en-US" sz="3000" b="1" dirty="0">
                <a:solidFill>
                  <a:srgbClr val="FF0000"/>
                </a:solidFill>
                <a:latin typeface="楷体_GB2312" pitchFamily="49" charset="-122"/>
              </a:rPr>
              <a:t>论</a:t>
            </a:r>
            <a:r>
              <a:rPr kumimoji="1" lang="zh-CN" altLang="en-US" sz="3000" b="1" dirty="0">
                <a:latin typeface="楷体_GB2312" pitchFamily="49" charset="-122"/>
              </a:rPr>
              <a:t>其刑赏</a:t>
            </a:r>
            <a:endParaRPr kumimoji="1" lang="zh-CN" altLang="en-US" sz="3000" b="1" dirty="0">
              <a:latin typeface="楷体_GB2312" pitchFamily="49" charset="-122"/>
            </a:endParaRPr>
          </a:p>
        </p:txBody>
      </p:sp>
      <p:sp>
        <p:nvSpPr>
          <p:cNvPr id="48142" name="Rectangle 17"/>
          <p:cNvSpPr>
            <a:spLocks noChangeArrowheads="1"/>
          </p:cNvSpPr>
          <p:nvPr/>
        </p:nvSpPr>
        <p:spPr bwMode="auto">
          <a:xfrm>
            <a:off x="2324100" y="4722039"/>
            <a:ext cx="2696572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3000" b="1" dirty="0">
                <a:latin typeface="楷体_GB2312" pitchFamily="49" charset="-122"/>
              </a:rPr>
              <a:t> 每与臣</a:t>
            </a:r>
            <a:r>
              <a:rPr kumimoji="1" lang="zh-CN" altLang="en-US" sz="3000" b="1" dirty="0">
                <a:solidFill>
                  <a:srgbClr val="FF0000"/>
                </a:solidFill>
                <a:latin typeface="楷体_GB2312" pitchFamily="49" charset="-122"/>
              </a:rPr>
              <a:t>论</a:t>
            </a:r>
            <a:r>
              <a:rPr kumimoji="1" lang="zh-CN" altLang="en-US" sz="3000" b="1" dirty="0">
                <a:latin typeface="楷体_GB2312" pitchFamily="49" charset="-122"/>
              </a:rPr>
              <a:t>此事</a:t>
            </a:r>
            <a:endParaRPr kumimoji="1" lang="zh-CN" altLang="en-US" sz="3000" b="1" dirty="0">
              <a:latin typeface="楷体_GB2312" pitchFamily="49" charset="-122"/>
            </a:endParaRPr>
          </a:p>
        </p:txBody>
      </p:sp>
      <p:sp>
        <p:nvSpPr>
          <p:cNvPr id="48143" name="Rectangle 18"/>
          <p:cNvSpPr>
            <a:spLocks noChangeArrowheads="1"/>
          </p:cNvSpPr>
          <p:nvPr/>
        </p:nvSpPr>
        <p:spPr bwMode="auto">
          <a:xfrm>
            <a:off x="50800" y="5543550"/>
            <a:ext cx="2289175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3000" b="1">
                <a:latin typeface="楷体_GB2312" pitchFamily="49" charset="-122"/>
              </a:rPr>
              <a:t>（四）、</a:t>
            </a:r>
            <a:r>
              <a:rPr kumimoji="1" lang="zh-CN" altLang="en-US" sz="3000" b="1">
                <a:solidFill>
                  <a:srgbClr val="0033CC"/>
                </a:solidFill>
                <a:latin typeface="楷体_GB2312" pitchFamily="49" charset="-122"/>
              </a:rPr>
              <a:t>明</a:t>
            </a:r>
            <a:r>
              <a:rPr kumimoji="1" lang="zh-CN" altLang="en-US" sz="3000" b="1">
                <a:latin typeface="楷体_GB2312" pitchFamily="49" charset="-122"/>
              </a:rPr>
              <a:t> </a:t>
            </a:r>
            <a:endParaRPr kumimoji="1" lang="zh-CN" altLang="en-US" sz="3000" b="1">
              <a:latin typeface="楷体_GB2312" pitchFamily="49" charset="-122"/>
            </a:endParaRPr>
          </a:p>
        </p:txBody>
      </p:sp>
      <p:sp>
        <p:nvSpPr>
          <p:cNvPr id="48144" name="Rectangle 19"/>
          <p:cNvSpPr>
            <a:spLocks noChangeArrowheads="1"/>
          </p:cNvSpPr>
          <p:nvPr/>
        </p:nvSpPr>
        <p:spPr bwMode="auto">
          <a:xfrm>
            <a:off x="2324100" y="5298302"/>
            <a:ext cx="2117887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en-US" altLang="zh-CN" sz="3000" b="1" dirty="0">
                <a:latin typeface="楷体_GB2312" pitchFamily="49" charset="-122"/>
              </a:rPr>
              <a:t>  </a:t>
            </a:r>
            <a:r>
              <a:rPr kumimoji="1" lang="zh-CN" altLang="en-US" sz="3000" b="1" dirty="0">
                <a:latin typeface="楷体_GB2312" pitchFamily="49" charset="-122"/>
              </a:rPr>
              <a:t>平</a:t>
            </a:r>
            <a:r>
              <a:rPr kumimoji="1" lang="zh-CN" altLang="en-US" sz="3000" b="1" dirty="0">
                <a:solidFill>
                  <a:srgbClr val="FF0000"/>
                </a:solidFill>
                <a:latin typeface="楷体_GB2312" pitchFamily="49" charset="-122"/>
              </a:rPr>
              <a:t>明</a:t>
            </a:r>
            <a:r>
              <a:rPr kumimoji="1" lang="zh-CN" altLang="en-US" sz="3000" b="1" dirty="0">
                <a:latin typeface="楷体_GB2312" pitchFamily="49" charset="-122"/>
              </a:rPr>
              <a:t>之理</a:t>
            </a:r>
            <a:endParaRPr kumimoji="1" lang="zh-CN" altLang="en-US" sz="3000" b="1" dirty="0">
              <a:latin typeface="楷体_GB2312" pitchFamily="49" charset="-122"/>
            </a:endParaRPr>
          </a:p>
        </p:txBody>
      </p:sp>
      <p:sp>
        <p:nvSpPr>
          <p:cNvPr id="48145" name="Rectangle 20"/>
          <p:cNvSpPr>
            <a:spLocks noChangeArrowheads="1"/>
          </p:cNvSpPr>
          <p:nvPr/>
        </p:nvSpPr>
        <p:spPr bwMode="auto">
          <a:xfrm>
            <a:off x="2339975" y="5890439"/>
            <a:ext cx="2117887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en-US" altLang="zh-CN" sz="3000" b="1" dirty="0">
                <a:latin typeface="楷体_GB2312" pitchFamily="49" charset="-122"/>
              </a:rPr>
              <a:t>  </a:t>
            </a:r>
            <a:r>
              <a:rPr kumimoji="1" lang="zh-CN" altLang="en-US" sz="3000" b="1" dirty="0">
                <a:latin typeface="楷体_GB2312" pitchFamily="49" charset="-122"/>
              </a:rPr>
              <a:t>先帝之</a:t>
            </a:r>
            <a:r>
              <a:rPr kumimoji="1" lang="zh-CN" altLang="en-US" sz="3000" b="1" dirty="0">
                <a:solidFill>
                  <a:srgbClr val="FF0000"/>
                </a:solidFill>
                <a:latin typeface="楷体_GB2312" pitchFamily="49" charset="-122"/>
              </a:rPr>
              <a:t>明</a:t>
            </a:r>
            <a:endParaRPr kumimoji="1" lang="zh-CN" altLang="en-US" sz="3000" b="1" dirty="0">
              <a:solidFill>
                <a:srgbClr val="FF0000"/>
              </a:solidFill>
              <a:latin typeface="楷体_GB2312" pitchFamily="49" charset="-122"/>
            </a:endParaRPr>
          </a:p>
        </p:txBody>
      </p:sp>
      <p:sp>
        <p:nvSpPr>
          <p:cNvPr id="74777" name="Rectangle 25"/>
          <p:cNvSpPr>
            <a:spLocks noChangeArrowheads="1"/>
          </p:cNvSpPr>
          <p:nvPr/>
        </p:nvSpPr>
        <p:spPr bwMode="auto">
          <a:xfrm>
            <a:off x="5292725" y="3024188"/>
            <a:ext cx="2862263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3000" b="1">
                <a:solidFill>
                  <a:srgbClr val="FF0000"/>
                </a:solidFill>
                <a:latin typeface="楷体_GB2312" pitchFamily="49" charset="-122"/>
              </a:rPr>
              <a:t>（遗留，动词）</a:t>
            </a:r>
            <a:endParaRPr kumimoji="1" lang="zh-CN" altLang="en-US" sz="3000" b="1">
              <a:solidFill>
                <a:srgbClr val="FF0000"/>
              </a:solidFill>
              <a:latin typeface="楷体_GB2312" pitchFamily="49" charset="-122"/>
            </a:endParaRPr>
          </a:p>
        </p:txBody>
      </p:sp>
      <p:sp>
        <p:nvSpPr>
          <p:cNvPr id="74778" name="Rectangle 26"/>
          <p:cNvSpPr>
            <a:spLocks noChangeArrowheads="1"/>
          </p:cNvSpPr>
          <p:nvPr/>
        </p:nvSpPr>
        <p:spPr bwMode="auto">
          <a:xfrm>
            <a:off x="5364163" y="3527425"/>
            <a:ext cx="2862262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3000" b="1">
                <a:solidFill>
                  <a:srgbClr val="FF0000"/>
                </a:solidFill>
                <a:latin typeface="楷体_GB2312" pitchFamily="49" charset="-122"/>
              </a:rPr>
              <a:t>（给予，动词）</a:t>
            </a:r>
            <a:endParaRPr kumimoji="1" lang="zh-CN" altLang="en-US" sz="3000" b="1">
              <a:solidFill>
                <a:srgbClr val="FF0000"/>
              </a:solidFill>
              <a:latin typeface="楷体_GB2312" pitchFamily="49" charset="-122"/>
            </a:endParaRPr>
          </a:p>
        </p:txBody>
      </p:sp>
      <p:sp>
        <p:nvSpPr>
          <p:cNvPr id="74779" name="Rectangle 27"/>
          <p:cNvSpPr>
            <a:spLocks noChangeArrowheads="1"/>
          </p:cNvSpPr>
          <p:nvPr/>
        </p:nvSpPr>
        <p:spPr bwMode="auto">
          <a:xfrm>
            <a:off x="6084888" y="4103688"/>
            <a:ext cx="2862262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3000" b="1">
                <a:solidFill>
                  <a:srgbClr val="FF0000"/>
                </a:solidFill>
                <a:latin typeface="楷体_GB2312" pitchFamily="49" charset="-122"/>
              </a:rPr>
              <a:t>（判定，动词）</a:t>
            </a:r>
            <a:endParaRPr kumimoji="1" lang="zh-CN" altLang="en-US" sz="3000" b="1">
              <a:solidFill>
                <a:srgbClr val="FF0000"/>
              </a:solidFill>
              <a:latin typeface="楷体_GB2312" pitchFamily="49" charset="-122"/>
            </a:endParaRPr>
          </a:p>
        </p:txBody>
      </p:sp>
      <p:sp>
        <p:nvSpPr>
          <p:cNvPr id="74780" name="Rectangle 28"/>
          <p:cNvSpPr>
            <a:spLocks noChangeArrowheads="1"/>
          </p:cNvSpPr>
          <p:nvPr/>
        </p:nvSpPr>
        <p:spPr bwMode="auto">
          <a:xfrm>
            <a:off x="5219700" y="4727575"/>
            <a:ext cx="4200525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3000" b="1">
                <a:solidFill>
                  <a:srgbClr val="FF0000"/>
                </a:solidFill>
                <a:latin typeface="楷体_GB2312" pitchFamily="49" charset="-122"/>
              </a:rPr>
              <a:t>（谈论，议论，动词）</a:t>
            </a:r>
            <a:r>
              <a:rPr kumimoji="1" lang="zh-CN" altLang="en-US" sz="3000">
                <a:solidFill>
                  <a:srgbClr val="FF0000"/>
                </a:solidFill>
                <a:latin typeface="楷体_GB2312" pitchFamily="49" charset="-122"/>
              </a:rPr>
              <a:t> </a:t>
            </a:r>
            <a:endParaRPr kumimoji="1" lang="zh-CN" altLang="en-US" sz="3000">
              <a:solidFill>
                <a:srgbClr val="FF0000"/>
              </a:solidFill>
              <a:latin typeface="楷体_GB2312" pitchFamily="49" charset="-122"/>
            </a:endParaRPr>
          </a:p>
        </p:txBody>
      </p:sp>
      <p:sp>
        <p:nvSpPr>
          <p:cNvPr id="74781" name="Rectangle 29"/>
          <p:cNvSpPr>
            <a:spLocks noChangeArrowheads="1"/>
          </p:cNvSpPr>
          <p:nvPr/>
        </p:nvSpPr>
        <p:spPr bwMode="auto">
          <a:xfrm>
            <a:off x="5219700" y="5327650"/>
            <a:ext cx="3244850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3000" b="1">
                <a:solidFill>
                  <a:srgbClr val="FF0000"/>
                </a:solidFill>
                <a:latin typeface="楷体_GB2312" pitchFamily="49" charset="-122"/>
              </a:rPr>
              <a:t>（严明，形容词）</a:t>
            </a:r>
            <a:endParaRPr kumimoji="1" lang="zh-CN" altLang="en-US" sz="3000" b="1">
              <a:solidFill>
                <a:srgbClr val="FF0000"/>
              </a:solidFill>
              <a:latin typeface="楷体_GB2312" pitchFamily="49" charset="-122"/>
            </a:endParaRPr>
          </a:p>
        </p:txBody>
      </p:sp>
      <p:sp>
        <p:nvSpPr>
          <p:cNvPr id="74782" name="Rectangle 30"/>
          <p:cNvSpPr>
            <a:spLocks noChangeArrowheads="1"/>
          </p:cNvSpPr>
          <p:nvPr/>
        </p:nvSpPr>
        <p:spPr bwMode="auto">
          <a:xfrm>
            <a:off x="4787900" y="5948363"/>
            <a:ext cx="4583113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3000" b="1">
                <a:solidFill>
                  <a:srgbClr val="FF0000"/>
                </a:solidFill>
                <a:latin typeface="楷体_GB2312" pitchFamily="49" charset="-122"/>
              </a:rPr>
              <a:t>（英明，圣明，形容词）</a:t>
            </a:r>
            <a:r>
              <a:rPr kumimoji="1" lang="zh-CN" altLang="en-US" sz="3000">
                <a:solidFill>
                  <a:srgbClr val="FF0000"/>
                </a:solidFill>
                <a:latin typeface="楷体_GB2312" pitchFamily="49" charset="-122"/>
              </a:rPr>
              <a:t> </a:t>
            </a:r>
            <a:endParaRPr kumimoji="1" lang="zh-CN" altLang="en-US" sz="3000">
              <a:solidFill>
                <a:srgbClr val="FF0000"/>
              </a:solidFill>
              <a:latin typeface="楷体_GB2312" pitchFamily="49" charset="-122"/>
            </a:endParaRPr>
          </a:p>
        </p:txBody>
      </p:sp>
      <p:sp>
        <p:nvSpPr>
          <p:cNvPr id="26" name="AutoShape 13"/>
          <p:cNvSpPr/>
          <p:nvPr/>
        </p:nvSpPr>
        <p:spPr bwMode="auto">
          <a:xfrm>
            <a:off x="2195736" y="1916832"/>
            <a:ext cx="216024" cy="1008112"/>
          </a:xfrm>
          <a:prstGeom prst="leftBrace">
            <a:avLst>
              <a:gd name="adj1" fmla="val 44444"/>
              <a:gd name="adj2" fmla="val 50000"/>
            </a:avLst>
          </a:prstGeom>
          <a:noFill/>
          <a:ln w="38100">
            <a:solidFill>
              <a:srgbClr val="3333FF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" name="AutoShape 13"/>
          <p:cNvSpPr/>
          <p:nvPr/>
        </p:nvSpPr>
        <p:spPr bwMode="auto">
          <a:xfrm>
            <a:off x="2123728" y="3068960"/>
            <a:ext cx="216024" cy="1008112"/>
          </a:xfrm>
          <a:prstGeom prst="leftBrace">
            <a:avLst>
              <a:gd name="adj1" fmla="val 44444"/>
              <a:gd name="adj2" fmla="val 50000"/>
            </a:avLst>
          </a:prstGeom>
          <a:noFill/>
          <a:ln w="38100">
            <a:solidFill>
              <a:srgbClr val="3333FF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" name="AutoShape 13"/>
          <p:cNvSpPr/>
          <p:nvPr/>
        </p:nvSpPr>
        <p:spPr bwMode="auto">
          <a:xfrm>
            <a:off x="2195736" y="4149080"/>
            <a:ext cx="216024" cy="1080120"/>
          </a:xfrm>
          <a:prstGeom prst="leftBrace">
            <a:avLst>
              <a:gd name="adj1" fmla="val 44444"/>
              <a:gd name="adj2" fmla="val 50000"/>
            </a:avLst>
          </a:prstGeom>
          <a:noFill/>
          <a:ln w="38100">
            <a:solidFill>
              <a:srgbClr val="3333FF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" name="AutoShape 13"/>
          <p:cNvSpPr/>
          <p:nvPr/>
        </p:nvSpPr>
        <p:spPr bwMode="auto">
          <a:xfrm>
            <a:off x="2339752" y="5301208"/>
            <a:ext cx="228600" cy="1219200"/>
          </a:xfrm>
          <a:prstGeom prst="leftBrace">
            <a:avLst>
              <a:gd name="adj1" fmla="val 44444"/>
              <a:gd name="adj2" fmla="val 50000"/>
            </a:avLst>
          </a:prstGeom>
          <a:noFill/>
          <a:ln w="38100">
            <a:solidFill>
              <a:srgbClr val="3333FF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4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4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4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4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4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4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4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4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62" grpId="0"/>
      <p:bldP spid="74763" grpId="0"/>
      <p:bldP spid="74777" grpId="0"/>
      <p:bldP spid="74778" grpId="0"/>
      <p:bldP spid="74779" grpId="0"/>
      <p:bldP spid="74780" grpId="0"/>
      <p:bldP spid="74781" grpId="0"/>
      <p:bldP spid="7478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8193"/>
          <p:cNvSpPr/>
          <p:nvPr/>
        </p:nvSpPr>
        <p:spPr>
          <a:xfrm>
            <a:off x="395288" y="1341438"/>
            <a:ext cx="8497887" cy="5015865"/>
          </a:xfrm>
          <a:prstGeom prst="rect">
            <a:avLst/>
          </a:prstGeom>
          <a:solidFill>
            <a:schemeClr val="bg1"/>
          </a:solidFill>
          <a:ln w="28575" cap="sq" cmpd="sng">
            <a:solidFill>
              <a:srgbClr val="FF00FF"/>
            </a:solidFill>
            <a:prstDash val="solid"/>
            <a:miter/>
            <a:headEnd type="none" w="sm" len="sm"/>
            <a:tailEnd type="none" w="sm" len="sm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5000"/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诸葛亮</a:t>
            </a:r>
            <a:r>
              <a:rPr lang="en-US" altLang="zh-CN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(181─234)</a:t>
            </a:r>
            <a:r>
              <a:rPr lang="zh-CN" altLang="en-US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 </a:t>
            </a:r>
            <a:r>
              <a:rPr lang="zh-CN" altLang="en-US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三国</a:t>
            </a:r>
            <a:r>
              <a:rPr lang="zh-CN" altLang="en-US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时卓越的政治家、军事家、文学家。字</a:t>
            </a:r>
            <a:r>
              <a:rPr lang="zh-CN" altLang="en-US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孔明</a:t>
            </a:r>
            <a:r>
              <a:rPr lang="zh-CN" altLang="en-US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。琅琊阳都（今山东省沂</a:t>
            </a:r>
            <a:r>
              <a:rPr lang="zh-CN" altLang="en-US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ỵí</a:t>
            </a:r>
            <a:r>
              <a:rPr lang="zh-CN" altLang="en-US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水县）人。早年避乱于荆州，曾躬耕于南阳隆中。建安十二年</a:t>
            </a:r>
            <a:r>
              <a:rPr lang="en-US" altLang="zh-CN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(207)</a:t>
            </a:r>
            <a:r>
              <a:rPr lang="zh-CN" altLang="en-US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，刘备</a:t>
            </a:r>
            <a:r>
              <a:rPr lang="zh-CN" altLang="en-US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三顾茅庐</a:t>
            </a:r>
            <a:r>
              <a:rPr lang="zh-CN" altLang="en-US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，请他出山共图大业。次年，他辅佐刘备联合孙权，在赤壁击败曹操，形成三足鼎立的局面。刘备称帝后，拜他为丞相。刘备死时托付他辅佐后主刘禅，后卒于军中。他的文学成就，主要以</a:t>
            </a:r>
            <a:r>
              <a:rPr lang="zh-CN" altLang="en-US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散文</a:t>
            </a:r>
            <a:r>
              <a:rPr lang="zh-CN" altLang="en-US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著称。文章写得周密畅达，代表作是</a:t>
            </a:r>
            <a:r>
              <a:rPr lang="en-US" altLang="zh-CN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出师表</a:t>
            </a:r>
            <a:r>
              <a:rPr lang="en-US" altLang="zh-CN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3731" name="矩形 8194"/>
          <p:cNvSpPr>
            <a:spLocks noTextEdit="1"/>
          </p:cNvSpPr>
          <p:nvPr/>
        </p:nvSpPr>
        <p:spPr>
          <a:xfrm>
            <a:off x="3203575" y="406400"/>
            <a:ext cx="2736850" cy="1006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miter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作者简介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miter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4"/>
          <p:cNvSpPr>
            <a:spLocks noChangeArrowheads="1"/>
          </p:cNvSpPr>
          <p:nvPr/>
        </p:nvSpPr>
        <p:spPr bwMode="auto">
          <a:xfrm>
            <a:off x="34925" y="546914"/>
            <a:ext cx="1923925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3000" b="1" dirty="0">
                <a:latin typeface="楷体_GB2312" pitchFamily="49" charset="-122"/>
              </a:rPr>
              <a:t>（五）</a:t>
            </a:r>
            <a:r>
              <a:rPr kumimoji="1" lang="zh-CN" altLang="en-US" sz="3000" b="1" dirty="0">
                <a:solidFill>
                  <a:srgbClr val="0033CC"/>
                </a:solidFill>
                <a:latin typeface="楷体_GB2312" pitchFamily="49" charset="-122"/>
              </a:rPr>
              <a:t>临</a:t>
            </a:r>
            <a:r>
              <a:rPr kumimoji="1" lang="zh-CN" altLang="en-US" sz="3000" b="1" dirty="0">
                <a:latin typeface="楷体_GB2312" pitchFamily="49" charset="-122"/>
              </a:rPr>
              <a:t> </a:t>
            </a:r>
            <a:endParaRPr kumimoji="1" lang="zh-CN" altLang="en-US" sz="3000" b="1" dirty="0">
              <a:latin typeface="楷体_GB2312" pitchFamily="49" charset="-122"/>
            </a:endParaRPr>
          </a:p>
        </p:txBody>
      </p:sp>
      <p:sp>
        <p:nvSpPr>
          <p:cNvPr id="50179" name="Rectangle 5"/>
          <p:cNvSpPr>
            <a:spLocks noChangeArrowheads="1"/>
          </p:cNvSpPr>
          <p:nvPr/>
        </p:nvSpPr>
        <p:spPr bwMode="auto">
          <a:xfrm>
            <a:off x="2339752" y="116632"/>
            <a:ext cx="3661580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3000" b="1" dirty="0">
                <a:latin typeface="楷体_GB2312" pitchFamily="49" charset="-122"/>
              </a:rPr>
              <a:t>故</a:t>
            </a:r>
            <a:r>
              <a:rPr kumimoji="1" lang="zh-CN" altLang="en-US" sz="3000" b="1" dirty="0">
                <a:solidFill>
                  <a:srgbClr val="FF0000"/>
                </a:solidFill>
                <a:latin typeface="楷体_GB2312" pitchFamily="49" charset="-122"/>
              </a:rPr>
              <a:t>临</a:t>
            </a:r>
            <a:r>
              <a:rPr kumimoji="1" lang="zh-CN" altLang="en-US" sz="3000" b="1" dirty="0">
                <a:latin typeface="楷体_GB2312" pitchFamily="49" charset="-122"/>
              </a:rPr>
              <a:t>崩寄臣以大事也</a:t>
            </a:r>
            <a:endParaRPr kumimoji="1" lang="zh-CN" altLang="en-US" sz="3000" b="1" dirty="0">
              <a:latin typeface="楷体_GB2312" pitchFamily="49" charset="-122"/>
            </a:endParaRPr>
          </a:p>
        </p:txBody>
      </p:sp>
      <p:sp>
        <p:nvSpPr>
          <p:cNvPr id="50180" name="Rectangle 6"/>
          <p:cNvSpPr>
            <a:spLocks noChangeArrowheads="1"/>
          </p:cNvSpPr>
          <p:nvPr/>
        </p:nvSpPr>
        <p:spPr bwMode="auto">
          <a:xfrm>
            <a:off x="1907704" y="548680"/>
            <a:ext cx="2736304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kumimoji="1" lang="en-US" altLang="zh-CN" sz="3000" b="1" dirty="0">
                <a:latin typeface="楷体_GB2312" pitchFamily="49" charset="-122"/>
              </a:rPr>
              <a:t>   </a:t>
            </a:r>
            <a:r>
              <a:rPr kumimoji="1" lang="zh-CN" altLang="en-US" sz="3000" b="1" dirty="0">
                <a:solidFill>
                  <a:srgbClr val="FF0000"/>
                </a:solidFill>
                <a:latin typeface="楷体_GB2312" pitchFamily="49" charset="-122"/>
              </a:rPr>
              <a:t>临</a:t>
            </a:r>
            <a:r>
              <a:rPr kumimoji="1" lang="zh-CN" altLang="en-US" sz="3000" b="1" dirty="0">
                <a:latin typeface="楷体_GB2312" pitchFamily="49" charset="-122"/>
              </a:rPr>
              <a:t>表涕零</a:t>
            </a:r>
            <a:endParaRPr kumimoji="1" lang="zh-CN" altLang="en-US" sz="3000" b="1" dirty="0">
              <a:latin typeface="楷体_GB2312" pitchFamily="49" charset="-122"/>
            </a:endParaRPr>
          </a:p>
        </p:txBody>
      </p:sp>
      <p:sp>
        <p:nvSpPr>
          <p:cNvPr id="50181" name="Rectangle 7"/>
          <p:cNvSpPr>
            <a:spLocks noChangeArrowheads="1"/>
          </p:cNvSpPr>
          <p:nvPr/>
        </p:nvSpPr>
        <p:spPr bwMode="auto">
          <a:xfrm>
            <a:off x="2339752" y="5157192"/>
            <a:ext cx="2310248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en-US" altLang="zh-CN" sz="3000" b="1" dirty="0">
                <a:latin typeface="楷体_GB2312" pitchFamily="49" charset="-122"/>
              </a:rPr>
              <a:t> </a:t>
            </a:r>
            <a:r>
              <a:rPr kumimoji="1" lang="zh-CN" altLang="en-US" sz="3000" b="1" dirty="0">
                <a:latin typeface="楷体_GB2312" pitchFamily="49" charset="-122"/>
              </a:rPr>
              <a:t>恐托付不</a:t>
            </a:r>
            <a:r>
              <a:rPr kumimoji="1" lang="zh-CN" altLang="en-US" sz="3000" b="1" dirty="0">
                <a:solidFill>
                  <a:srgbClr val="FF0000"/>
                </a:solidFill>
                <a:latin typeface="楷体_GB2312" pitchFamily="49" charset="-122"/>
              </a:rPr>
              <a:t>效</a:t>
            </a:r>
            <a:endParaRPr kumimoji="1" lang="zh-CN" altLang="en-US" sz="3000" b="1" dirty="0">
              <a:solidFill>
                <a:srgbClr val="FF0000"/>
              </a:solidFill>
              <a:latin typeface="楷体_GB2312" pitchFamily="49" charset="-122"/>
            </a:endParaRPr>
          </a:p>
        </p:txBody>
      </p:sp>
      <p:sp>
        <p:nvSpPr>
          <p:cNvPr id="50182" name="Rectangle 8"/>
          <p:cNvSpPr>
            <a:spLocks noChangeArrowheads="1"/>
          </p:cNvSpPr>
          <p:nvPr/>
        </p:nvSpPr>
        <p:spPr bwMode="auto">
          <a:xfrm>
            <a:off x="2195736" y="1916832"/>
            <a:ext cx="3855543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en-US" altLang="zh-CN" sz="3000" b="1" dirty="0">
                <a:latin typeface="楷体_GB2312" pitchFamily="49" charset="-122"/>
              </a:rPr>
              <a:t> </a:t>
            </a:r>
            <a:r>
              <a:rPr kumimoji="1" lang="zh-CN" altLang="en-US" sz="3000" b="1" dirty="0">
                <a:latin typeface="楷体_GB2312" pitchFamily="49" charset="-122"/>
              </a:rPr>
              <a:t>托臣</a:t>
            </a:r>
            <a:r>
              <a:rPr kumimoji="1" lang="zh-CN" altLang="en-US" sz="3000" b="1" dirty="0">
                <a:solidFill>
                  <a:srgbClr val="FF0000"/>
                </a:solidFill>
                <a:latin typeface="楷体_GB2312" pitchFamily="49" charset="-122"/>
              </a:rPr>
              <a:t>以</a:t>
            </a:r>
            <a:r>
              <a:rPr kumimoji="1" lang="zh-CN" altLang="en-US" sz="3000" b="1" dirty="0">
                <a:latin typeface="楷体_GB2312" pitchFamily="49" charset="-122"/>
              </a:rPr>
              <a:t>讨贼兴复之效</a:t>
            </a:r>
            <a:endParaRPr kumimoji="1" lang="zh-CN" altLang="en-US" sz="3000" b="1" dirty="0">
              <a:latin typeface="楷体_GB2312" pitchFamily="49" charset="-122"/>
            </a:endParaRPr>
          </a:p>
        </p:txBody>
      </p:sp>
      <p:sp>
        <p:nvSpPr>
          <p:cNvPr id="50183" name="Rectangle 9"/>
          <p:cNvSpPr>
            <a:spLocks noChangeArrowheads="1"/>
          </p:cNvSpPr>
          <p:nvPr/>
        </p:nvSpPr>
        <p:spPr bwMode="auto">
          <a:xfrm>
            <a:off x="107504" y="2780928"/>
            <a:ext cx="1727200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kumimoji="1" lang="zh-CN" altLang="en-US" sz="3000" b="1" dirty="0">
                <a:latin typeface="楷体_GB2312" pitchFamily="49" charset="-122"/>
              </a:rPr>
              <a:t>（六）</a:t>
            </a:r>
            <a:r>
              <a:rPr kumimoji="1" lang="zh-CN" altLang="en-US" sz="3000" b="1" dirty="0">
                <a:solidFill>
                  <a:srgbClr val="0033CC"/>
                </a:solidFill>
                <a:latin typeface="楷体_GB2312" pitchFamily="49" charset="-122"/>
              </a:rPr>
              <a:t>以</a:t>
            </a:r>
            <a:r>
              <a:rPr kumimoji="1" lang="zh-CN" altLang="en-US" sz="3000" b="1" dirty="0">
                <a:latin typeface="楷体_GB2312" pitchFamily="49" charset="-122"/>
              </a:rPr>
              <a:t> </a:t>
            </a:r>
            <a:endParaRPr kumimoji="1" lang="zh-CN" altLang="en-US" sz="3000" b="1" dirty="0">
              <a:latin typeface="楷体_GB2312" pitchFamily="49" charset="-122"/>
            </a:endParaRPr>
          </a:p>
          <a:p>
            <a:pPr eaLnBrk="0" hangingPunct="0"/>
            <a:endParaRPr kumimoji="1" lang="en-US" altLang="zh-CN" sz="3000" b="1" dirty="0">
              <a:latin typeface="楷体_GB2312" pitchFamily="49" charset="-122"/>
            </a:endParaRPr>
          </a:p>
        </p:txBody>
      </p:sp>
      <p:sp>
        <p:nvSpPr>
          <p:cNvPr id="50184" name="Rectangle 11"/>
          <p:cNvSpPr>
            <a:spLocks noChangeArrowheads="1"/>
          </p:cNvSpPr>
          <p:nvPr/>
        </p:nvSpPr>
        <p:spPr bwMode="auto">
          <a:xfrm>
            <a:off x="2195736" y="1268760"/>
            <a:ext cx="3082895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en-US" altLang="zh-CN" sz="3000" b="1" dirty="0">
                <a:latin typeface="楷体_GB2312" pitchFamily="49" charset="-122"/>
              </a:rPr>
              <a:t> </a:t>
            </a:r>
            <a:r>
              <a:rPr kumimoji="1" lang="zh-CN" altLang="en-US" sz="3000" b="1" dirty="0">
                <a:latin typeface="楷体_GB2312" pitchFamily="49" charset="-122"/>
              </a:rPr>
              <a:t>先帝不</a:t>
            </a:r>
            <a:r>
              <a:rPr kumimoji="1" lang="zh-CN" altLang="en-US" sz="3000" b="1" dirty="0">
                <a:solidFill>
                  <a:srgbClr val="FF0000"/>
                </a:solidFill>
                <a:latin typeface="楷体_GB2312" pitchFamily="49" charset="-122"/>
              </a:rPr>
              <a:t>以</a:t>
            </a:r>
            <a:r>
              <a:rPr kumimoji="1" lang="zh-CN" altLang="en-US" sz="3000" b="1" dirty="0">
                <a:latin typeface="楷体_GB2312" pitchFamily="49" charset="-122"/>
              </a:rPr>
              <a:t>臣卑鄙</a:t>
            </a:r>
            <a:endParaRPr kumimoji="1" lang="zh-CN" altLang="en-US" sz="3000" b="1" dirty="0">
              <a:latin typeface="楷体_GB2312" pitchFamily="49" charset="-122"/>
            </a:endParaRPr>
          </a:p>
        </p:txBody>
      </p:sp>
      <p:sp>
        <p:nvSpPr>
          <p:cNvPr id="50185" name="Rectangle 12"/>
          <p:cNvSpPr>
            <a:spLocks noChangeArrowheads="1"/>
          </p:cNvSpPr>
          <p:nvPr/>
        </p:nvSpPr>
        <p:spPr bwMode="auto">
          <a:xfrm>
            <a:off x="2123728" y="2492896"/>
            <a:ext cx="2696572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en-US" altLang="zh-CN" sz="3000" b="1" dirty="0">
                <a:latin typeface="楷体_GB2312" pitchFamily="49" charset="-122"/>
              </a:rPr>
              <a:t> </a:t>
            </a:r>
            <a:r>
              <a:rPr kumimoji="1" lang="zh-CN" altLang="en-US" sz="3000" b="1" dirty="0">
                <a:solidFill>
                  <a:srgbClr val="FF0000"/>
                </a:solidFill>
                <a:latin typeface="楷体_GB2312" pitchFamily="49" charset="-122"/>
              </a:rPr>
              <a:t>以</a:t>
            </a:r>
            <a:r>
              <a:rPr kumimoji="1" lang="zh-CN" altLang="en-US" sz="3000" b="1" dirty="0">
                <a:latin typeface="楷体_GB2312" pitchFamily="49" charset="-122"/>
              </a:rPr>
              <a:t>光先帝遗德</a:t>
            </a:r>
            <a:endParaRPr kumimoji="1" lang="zh-CN" altLang="en-US" sz="3000" b="1" dirty="0">
              <a:latin typeface="楷体_GB2312" pitchFamily="49" charset="-122"/>
            </a:endParaRPr>
          </a:p>
        </p:txBody>
      </p:sp>
      <p:sp>
        <p:nvSpPr>
          <p:cNvPr id="50186" name="Rectangle 13"/>
          <p:cNvSpPr>
            <a:spLocks noChangeArrowheads="1"/>
          </p:cNvSpPr>
          <p:nvPr/>
        </p:nvSpPr>
        <p:spPr bwMode="auto">
          <a:xfrm>
            <a:off x="2195736" y="3068960"/>
            <a:ext cx="3082895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en-US" altLang="zh-CN" sz="3000" b="1" dirty="0">
                <a:latin typeface="楷体_GB2312" pitchFamily="49" charset="-122"/>
              </a:rPr>
              <a:t> </a:t>
            </a:r>
            <a:r>
              <a:rPr kumimoji="1" lang="zh-CN" altLang="en-US" sz="3000" b="1" dirty="0">
                <a:solidFill>
                  <a:srgbClr val="FF0000"/>
                </a:solidFill>
                <a:latin typeface="楷体_GB2312" pitchFamily="49" charset="-122"/>
              </a:rPr>
              <a:t>以</a:t>
            </a:r>
            <a:r>
              <a:rPr kumimoji="1" lang="zh-CN" altLang="en-US" sz="3000" b="1" dirty="0">
                <a:latin typeface="楷体_GB2312" pitchFamily="49" charset="-122"/>
              </a:rPr>
              <a:t>塞忠谏之路也</a:t>
            </a:r>
            <a:endParaRPr kumimoji="1" lang="zh-CN" altLang="en-US" sz="3000" b="1" dirty="0">
              <a:latin typeface="楷体_GB2312" pitchFamily="49" charset="-122"/>
            </a:endParaRPr>
          </a:p>
        </p:txBody>
      </p:sp>
      <p:sp>
        <p:nvSpPr>
          <p:cNvPr id="50187" name="Rectangle 14"/>
          <p:cNvSpPr>
            <a:spLocks noChangeArrowheads="1"/>
          </p:cNvSpPr>
          <p:nvPr/>
        </p:nvSpPr>
        <p:spPr bwMode="auto">
          <a:xfrm>
            <a:off x="2267744" y="3573016"/>
            <a:ext cx="1923925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en-US" altLang="zh-CN" sz="3000" b="1" dirty="0">
                <a:latin typeface="楷体_GB2312" pitchFamily="49" charset="-122"/>
              </a:rPr>
              <a:t> </a:t>
            </a:r>
            <a:r>
              <a:rPr kumimoji="1" lang="zh-CN" altLang="en-US" sz="3000" b="1" dirty="0">
                <a:latin typeface="楷体_GB2312" pitchFamily="49" charset="-122"/>
              </a:rPr>
              <a:t>受命</a:t>
            </a:r>
            <a:r>
              <a:rPr kumimoji="1" lang="zh-CN" altLang="en-US" sz="3000" b="1" dirty="0">
                <a:solidFill>
                  <a:srgbClr val="FF0000"/>
                </a:solidFill>
                <a:latin typeface="楷体_GB2312" pitchFamily="49" charset="-122"/>
              </a:rPr>
              <a:t>以</a:t>
            </a:r>
            <a:r>
              <a:rPr kumimoji="1" lang="zh-CN" altLang="en-US" sz="3000" b="1" dirty="0">
                <a:latin typeface="楷体_GB2312" pitchFamily="49" charset="-122"/>
              </a:rPr>
              <a:t>来</a:t>
            </a:r>
            <a:endParaRPr kumimoji="1" lang="zh-CN" altLang="en-US" sz="3000" b="1" dirty="0">
              <a:latin typeface="楷体_GB2312" pitchFamily="49" charset="-122"/>
            </a:endParaRPr>
          </a:p>
        </p:txBody>
      </p:sp>
      <p:sp>
        <p:nvSpPr>
          <p:cNvPr id="50189" name="Rectangle 16"/>
          <p:cNvSpPr>
            <a:spLocks noChangeArrowheads="1"/>
          </p:cNvSpPr>
          <p:nvPr/>
        </p:nvSpPr>
        <p:spPr bwMode="auto">
          <a:xfrm>
            <a:off x="2339752" y="4149080"/>
            <a:ext cx="3082895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en-US" altLang="zh-CN" sz="3000" b="1" dirty="0">
                <a:latin typeface="楷体_GB2312" pitchFamily="49" charset="-122"/>
              </a:rPr>
              <a:t> </a:t>
            </a:r>
            <a:r>
              <a:rPr kumimoji="1" lang="zh-CN" altLang="en-US" sz="3000" b="1" dirty="0">
                <a:latin typeface="楷体_GB2312" pitchFamily="49" charset="-122"/>
              </a:rPr>
              <a:t>咨臣</a:t>
            </a:r>
            <a:r>
              <a:rPr kumimoji="1" lang="zh-CN" altLang="en-US" sz="3000" b="1" dirty="0">
                <a:solidFill>
                  <a:srgbClr val="FF0000"/>
                </a:solidFill>
                <a:latin typeface="楷体_GB2312" pitchFamily="49" charset="-122"/>
              </a:rPr>
              <a:t>以</a:t>
            </a:r>
            <a:r>
              <a:rPr kumimoji="1" lang="zh-CN" altLang="en-US" sz="3000" b="1" dirty="0">
                <a:latin typeface="楷体_GB2312" pitchFamily="49" charset="-122"/>
              </a:rPr>
              <a:t>当世之事</a:t>
            </a:r>
            <a:endParaRPr kumimoji="1" lang="zh-CN" altLang="en-US" sz="3000" b="1" dirty="0">
              <a:latin typeface="楷体_GB2312" pitchFamily="49" charset="-122"/>
            </a:endParaRPr>
          </a:p>
        </p:txBody>
      </p:sp>
      <p:sp>
        <p:nvSpPr>
          <p:cNvPr id="50190" name="Rectangle 18"/>
          <p:cNvSpPr>
            <a:spLocks noChangeArrowheads="1"/>
          </p:cNvSpPr>
          <p:nvPr/>
        </p:nvSpPr>
        <p:spPr bwMode="auto">
          <a:xfrm>
            <a:off x="2339752" y="5805264"/>
            <a:ext cx="3855543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en-US" altLang="zh-CN" sz="3000" b="1" dirty="0">
                <a:latin typeface="楷体_GB2312" pitchFamily="49" charset="-122"/>
              </a:rPr>
              <a:t> </a:t>
            </a:r>
            <a:r>
              <a:rPr kumimoji="1" lang="zh-CN" altLang="en-US" sz="3000" b="1" dirty="0">
                <a:latin typeface="楷体_GB2312" pitchFamily="49" charset="-122"/>
              </a:rPr>
              <a:t>托臣以讨贼兴复之</a:t>
            </a:r>
            <a:r>
              <a:rPr kumimoji="1" lang="zh-CN" altLang="en-US" sz="3000" b="1" dirty="0">
                <a:solidFill>
                  <a:srgbClr val="FF0000"/>
                </a:solidFill>
                <a:latin typeface="楷体_GB2312" pitchFamily="49" charset="-122"/>
              </a:rPr>
              <a:t>效</a:t>
            </a:r>
            <a:endParaRPr kumimoji="1" lang="zh-CN" altLang="en-US" sz="3000" b="1" dirty="0">
              <a:solidFill>
                <a:srgbClr val="FF0000"/>
              </a:solidFill>
              <a:latin typeface="楷体_GB2312" pitchFamily="49" charset="-122"/>
            </a:endParaRPr>
          </a:p>
        </p:txBody>
      </p:sp>
      <p:sp>
        <p:nvSpPr>
          <p:cNvPr id="50191" name="Rectangle 19"/>
          <p:cNvSpPr>
            <a:spLocks noChangeArrowheads="1"/>
          </p:cNvSpPr>
          <p:nvPr/>
        </p:nvSpPr>
        <p:spPr bwMode="auto">
          <a:xfrm>
            <a:off x="0" y="5445224"/>
            <a:ext cx="1729961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3000" b="1" dirty="0">
                <a:latin typeface="楷体_GB2312" pitchFamily="49" charset="-122"/>
              </a:rPr>
              <a:t>（七）</a:t>
            </a:r>
            <a:r>
              <a:rPr kumimoji="1" lang="zh-CN" altLang="en-US" sz="3000" b="1" dirty="0">
                <a:solidFill>
                  <a:srgbClr val="0033CC"/>
                </a:solidFill>
                <a:latin typeface="楷体_GB2312" pitchFamily="49" charset="-122"/>
              </a:rPr>
              <a:t>效</a:t>
            </a:r>
            <a:endParaRPr kumimoji="1" lang="zh-CN" altLang="en-US" sz="3000" b="1" dirty="0">
              <a:solidFill>
                <a:srgbClr val="0033CC"/>
              </a:solidFill>
              <a:latin typeface="楷体_GB2312" pitchFamily="49" charset="-122"/>
            </a:endParaRPr>
          </a:p>
        </p:txBody>
      </p:sp>
      <p:sp>
        <p:nvSpPr>
          <p:cNvPr id="79892" name="Rectangle 20"/>
          <p:cNvSpPr>
            <a:spLocks noChangeArrowheads="1"/>
          </p:cNvSpPr>
          <p:nvPr/>
        </p:nvSpPr>
        <p:spPr bwMode="auto">
          <a:xfrm>
            <a:off x="6300192" y="5803359"/>
            <a:ext cx="3055620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3000" b="1" dirty="0">
                <a:solidFill>
                  <a:srgbClr val="FF0000"/>
                </a:solidFill>
                <a:latin typeface="楷体_GB2312" pitchFamily="49" charset="-122"/>
              </a:rPr>
              <a:t>（功效，名词） </a:t>
            </a:r>
            <a:endParaRPr kumimoji="1" lang="zh-CN" altLang="en-US" sz="3000" b="1" dirty="0">
              <a:solidFill>
                <a:srgbClr val="FF0000"/>
              </a:solidFill>
              <a:latin typeface="楷体_GB2312" pitchFamily="49" charset="-122"/>
            </a:endParaRPr>
          </a:p>
        </p:txBody>
      </p:sp>
      <p:sp>
        <p:nvSpPr>
          <p:cNvPr id="79893" name="Rectangle 21"/>
          <p:cNvSpPr>
            <a:spLocks noChangeArrowheads="1"/>
          </p:cNvSpPr>
          <p:nvPr/>
        </p:nvSpPr>
        <p:spPr bwMode="auto">
          <a:xfrm>
            <a:off x="4644008" y="5157192"/>
            <a:ext cx="2863215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3000" b="1" dirty="0">
                <a:solidFill>
                  <a:srgbClr val="FF0000"/>
                </a:solidFill>
                <a:latin typeface="楷体_GB2312" pitchFamily="49" charset="-122"/>
              </a:rPr>
              <a:t>（奏效，动词）</a:t>
            </a:r>
            <a:endParaRPr kumimoji="1" lang="zh-CN" altLang="en-US" sz="3000" b="1" dirty="0">
              <a:solidFill>
                <a:srgbClr val="FF0000"/>
              </a:solidFill>
              <a:latin typeface="楷体_GB2312" pitchFamily="49" charset="-122"/>
            </a:endParaRPr>
          </a:p>
        </p:txBody>
      </p:sp>
      <p:sp>
        <p:nvSpPr>
          <p:cNvPr id="79895" name="Rectangle 23"/>
          <p:cNvSpPr>
            <a:spLocks noChangeArrowheads="1"/>
          </p:cNvSpPr>
          <p:nvPr/>
        </p:nvSpPr>
        <p:spPr bwMode="auto">
          <a:xfrm>
            <a:off x="5724525" y="4176713"/>
            <a:ext cx="1331913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3000" b="1">
                <a:solidFill>
                  <a:srgbClr val="FF0000"/>
                </a:solidFill>
                <a:latin typeface="楷体_GB2312" pitchFamily="49" charset="-122"/>
              </a:rPr>
              <a:t>（拿）</a:t>
            </a:r>
            <a:endParaRPr kumimoji="1" lang="zh-CN" altLang="en-US" sz="3000" b="1">
              <a:solidFill>
                <a:srgbClr val="FF0000"/>
              </a:solidFill>
              <a:latin typeface="楷体_GB2312" pitchFamily="49" charset="-122"/>
            </a:endParaRPr>
          </a:p>
        </p:txBody>
      </p:sp>
      <p:sp>
        <p:nvSpPr>
          <p:cNvPr id="79896" name="Rectangle 24"/>
          <p:cNvSpPr>
            <a:spLocks noChangeArrowheads="1"/>
          </p:cNvSpPr>
          <p:nvPr/>
        </p:nvSpPr>
        <p:spPr bwMode="auto">
          <a:xfrm>
            <a:off x="4117975" y="3600450"/>
            <a:ext cx="3627438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3000" b="1">
                <a:solidFill>
                  <a:srgbClr val="FF0000"/>
                </a:solidFill>
                <a:latin typeface="楷体_GB2312" pitchFamily="49" charset="-122"/>
              </a:rPr>
              <a:t>（连词，表时间。）</a:t>
            </a:r>
            <a:endParaRPr kumimoji="1" lang="zh-CN" altLang="en-US" sz="3000" b="1">
              <a:solidFill>
                <a:srgbClr val="FF0000"/>
              </a:solidFill>
              <a:latin typeface="楷体_GB2312" pitchFamily="49" charset="-122"/>
            </a:endParaRPr>
          </a:p>
        </p:txBody>
      </p:sp>
      <p:sp>
        <p:nvSpPr>
          <p:cNvPr id="79897" name="Rectangle 25"/>
          <p:cNvSpPr>
            <a:spLocks noChangeArrowheads="1"/>
          </p:cNvSpPr>
          <p:nvPr/>
        </p:nvSpPr>
        <p:spPr bwMode="auto">
          <a:xfrm>
            <a:off x="5335588" y="2997200"/>
            <a:ext cx="3052762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3000" b="1">
                <a:solidFill>
                  <a:srgbClr val="FF0000"/>
                </a:solidFill>
                <a:latin typeface="楷体_GB2312" pitchFamily="49" charset="-122"/>
              </a:rPr>
              <a:t>（连词，以致）</a:t>
            </a:r>
            <a:r>
              <a:rPr kumimoji="1" lang="zh-CN" altLang="en-US" sz="3000">
                <a:solidFill>
                  <a:srgbClr val="FF0000"/>
                </a:solidFill>
                <a:latin typeface="楷体_GB2312" pitchFamily="49" charset="-122"/>
              </a:rPr>
              <a:t> </a:t>
            </a:r>
            <a:endParaRPr kumimoji="1" lang="zh-CN" altLang="en-US" sz="3000">
              <a:solidFill>
                <a:srgbClr val="FF0000"/>
              </a:solidFill>
              <a:latin typeface="楷体_GB2312" pitchFamily="49" charset="-122"/>
            </a:endParaRPr>
          </a:p>
        </p:txBody>
      </p:sp>
      <p:sp>
        <p:nvSpPr>
          <p:cNvPr id="79898" name="Rectangle 26"/>
          <p:cNvSpPr>
            <a:spLocks noChangeArrowheads="1"/>
          </p:cNvSpPr>
          <p:nvPr/>
        </p:nvSpPr>
        <p:spPr bwMode="auto">
          <a:xfrm>
            <a:off x="5165725" y="2492375"/>
            <a:ext cx="3627438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3000" b="1">
                <a:solidFill>
                  <a:srgbClr val="FF0000"/>
                </a:solidFill>
                <a:latin typeface="楷体_GB2312" pitchFamily="49" charset="-122"/>
              </a:rPr>
              <a:t>（连词，来，用来）</a:t>
            </a:r>
            <a:endParaRPr kumimoji="1" lang="zh-CN" altLang="en-US" sz="3000" b="1">
              <a:solidFill>
                <a:srgbClr val="FF0000"/>
              </a:solidFill>
              <a:latin typeface="楷体_GB2312" pitchFamily="49" charset="-122"/>
            </a:endParaRPr>
          </a:p>
        </p:txBody>
      </p:sp>
      <p:sp>
        <p:nvSpPr>
          <p:cNvPr id="79899" name="Rectangle 27"/>
          <p:cNvSpPr>
            <a:spLocks noChangeArrowheads="1"/>
          </p:cNvSpPr>
          <p:nvPr/>
        </p:nvSpPr>
        <p:spPr bwMode="auto">
          <a:xfrm>
            <a:off x="6103938" y="1871663"/>
            <a:ext cx="1331912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3000" b="1">
                <a:solidFill>
                  <a:srgbClr val="FF0000"/>
                </a:solidFill>
                <a:latin typeface="楷体_GB2312" pitchFamily="49" charset="-122"/>
              </a:rPr>
              <a:t>（把）</a:t>
            </a:r>
            <a:endParaRPr kumimoji="1" lang="zh-CN" altLang="en-US" sz="3000" b="1">
              <a:solidFill>
                <a:srgbClr val="FF0000"/>
              </a:solidFill>
              <a:latin typeface="楷体_GB2312" pitchFamily="49" charset="-122"/>
            </a:endParaRPr>
          </a:p>
        </p:txBody>
      </p:sp>
      <p:sp>
        <p:nvSpPr>
          <p:cNvPr id="79900" name="Rectangle 28"/>
          <p:cNvSpPr>
            <a:spLocks noChangeArrowheads="1"/>
          </p:cNvSpPr>
          <p:nvPr/>
        </p:nvSpPr>
        <p:spPr bwMode="auto">
          <a:xfrm>
            <a:off x="5435600" y="1268413"/>
            <a:ext cx="3244850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3000" b="1">
                <a:solidFill>
                  <a:srgbClr val="FF0000"/>
                </a:solidFill>
                <a:latin typeface="楷体_GB2312" pitchFamily="49" charset="-122"/>
              </a:rPr>
              <a:t>（介词，因为。）</a:t>
            </a:r>
            <a:endParaRPr kumimoji="1" lang="zh-CN" altLang="en-US" sz="3000" b="1">
              <a:solidFill>
                <a:srgbClr val="FF0000"/>
              </a:solidFill>
              <a:latin typeface="楷体_GB2312" pitchFamily="49" charset="-122"/>
            </a:endParaRPr>
          </a:p>
        </p:txBody>
      </p:sp>
      <p:sp>
        <p:nvSpPr>
          <p:cNvPr id="79901" name="Rectangle 29"/>
          <p:cNvSpPr>
            <a:spLocks noChangeArrowheads="1"/>
          </p:cNvSpPr>
          <p:nvPr/>
        </p:nvSpPr>
        <p:spPr bwMode="auto">
          <a:xfrm>
            <a:off x="4284663" y="719138"/>
            <a:ext cx="2862262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3000" b="1">
                <a:solidFill>
                  <a:srgbClr val="FF0000"/>
                </a:solidFill>
                <a:latin typeface="楷体_GB2312" pitchFamily="49" charset="-122"/>
              </a:rPr>
              <a:t>（面对。动词）</a:t>
            </a:r>
            <a:endParaRPr kumimoji="1" lang="zh-CN" altLang="en-US" sz="3000" b="1">
              <a:solidFill>
                <a:srgbClr val="FF0000"/>
              </a:solidFill>
              <a:latin typeface="楷体_GB2312" pitchFamily="49" charset="-122"/>
            </a:endParaRPr>
          </a:p>
        </p:txBody>
      </p:sp>
      <p:sp>
        <p:nvSpPr>
          <p:cNvPr id="79902" name="Rectangle 30"/>
          <p:cNvSpPr>
            <a:spLocks noChangeArrowheads="1"/>
          </p:cNvSpPr>
          <p:nvPr/>
        </p:nvSpPr>
        <p:spPr bwMode="auto">
          <a:xfrm>
            <a:off x="5867400" y="142875"/>
            <a:ext cx="1729961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3000" b="1" dirty="0">
                <a:solidFill>
                  <a:srgbClr val="FF0000"/>
                </a:solidFill>
                <a:latin typeface="楷体_GB2312" pitchFamily="49" charset="-122"/>
              </a:rPr>
              <a:t>（将要）</a:t>
            </a:r>
            <a:endParaRPr kumimoji="1" lang="zh-CN" altLang="en-US" sz="3000" b="1" dirty="0">
              <a:solidFill>
                <a:srgbClr val="FF0000"/>
              </a:solidFill>
              <a:latin typeface="楷体_GB2312" pitchFamily="49" charset="-122"/>
            </a:endParaRPr>
          </a:p>
        </p:txBody>
      </p:sp>
      <p:sp>
        <p:nvSpPr>
          <p:cNvPr id="27" name="AutoShape 13"/>
          <p:cNvSpPr/>
          <p:nvPr/>
        </p:nvSpPr>
        <p:spPr bwMode="auto">
          <a:xfrm>
            <a:off x="2123728" y="260648"/>
            <a:ext cx="216024" cy="1008112"/>
          </a:xfrm>
          <a:prstGeom prst="leftBrace">
            <a:avLst>
              <a:gd name="adj1" fmla="val 44444"/>
              <a:gd name="adj2" fmla="val 50000"/>
            </a:avLst>
          </a:prstGeom>
          <a:noFill/>
          <a:ln w="38100">
            <a:solidFill>
              <a:srgbClr val="3333FF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" name="AutoShape 13"/>
          <p:cNvSpPr/>
          <p:nvPr/>
        </p:nvSpPr>
        <p:spPr bwMode="auto">
          <a:xfrm>
            <a:off x="2051720" y="1412776"/>
            <a:ext cx="432048" cy="3168352"/>
          </a:xfrm>
          <a:prstGeom prst="leftBrace">
            <a:avLst>
              <a:gd name="adj1" fmla="val 44444"/>
              <a:gd name="adj2" fmla="val 50000"/>
            </a:avLst>
          </a:prstGeom>
          <a:noFill/>
          <a:ln w="38100">
            <a:solidFill>
              <a:srgbClr val="3333FF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" name="AutoShape 13"/>
          <p:cNvSpPr/>
          <p:nvPr/>
        </p:nvSpPr>
        <p:spPr bwMode="auto">
          <a:xfrm>
            <a:off x="2195736" y="5301208"/>
            <a:ext cx="216024" cy="1008112"/>
          </a:xfrm>
          <a:prstGeom prst="leftBrace">
            <a:avLst>
              <a:gd name="adj1" fmla="val 44444"/>
              <a:gd name="adj2" fmla="val 50000"/>
            </a:avLst>
          </a:prstGeom>
          <a:noFill/>
          <a:ln w="38100">
            <a:solidFill>
              <a:srgbClr val="3333FF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9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9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9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9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9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9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9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9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9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79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92" grpId="0"/>
      <p:bldP spid="79893" grpId="0"/>
      <p:bldP spid="79895" grpId="0"/>
      <p:bldP spid="79896" grpId="0"/>
      <p:bldP spid="79897" grpId="0"/>
      <p:bldP spid="79898" grpId="0"/>
      <p:bldP spid="79899" grpId="0"/>
      <p:bldP spid="79900" grpId="0"/>
      <p:bldP spid="79901" grpId="0"/>
      <p:bldP spid="7990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4"/>
          <p:cNvSpPr>
            <a:spLocks noChangeArrowheads="1"/>
          </p:cNvSpPr>
          <p:nvPr/>
        </p:nvSpPr>
        <p:spPr bwMode="auto">
          <a:xfrm>
            <a:off x="684213" y="188913"/>
            <a:ext cx="2752725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 anchor="ctr">
            <a:spAutoFit/>
          </a:bodyPr>
          <a:lstStyle/>
          <a:p>
            <a:r>
              <a:rPr kumimoji="1" lang="zh-CN" altLang="en-US" sz="3600" b="1">
                <a:solidFill>
                  <a:srgbClr val="0033CC"/>
                </a:solidFill>
                <a:latin typeface="楷体_GB2312" pitchFamily="49" charset="-122"/>
              </a:rPr>
              <a:t>二、词性活用</a:t>
            </a:r>
            <a:endParaRPr kumimoji="1" lang="zh-CN" altLang="en-US" sz="3600">
              <a:solidFill>
                <a:srgbClr val="0033CC"/>
              </a:solidFill>
              <a:latin typeface="楷体_GB2312" pitchFamily="49" charset="-122"/>
            </a:endParaRPr>
          </a:p>
        </p:txBody>
      </p:sp>
      <p:sp>
        <p:nvSpPr>
          <p:cNvPr id="80901" name="Rectangle 5"/>
          <p:cNvSpPr>
            <a:spLocks noChangeArrowheads="1"/>
          </p:cNvSpPr>
          <p:nvPr/>
        </p:nvSpPr>
        <p:spPr bwMode="auto">
          <a:xfrm>
            <a:off x="323850" y="1412875"/>
            <a:ext cx="4584700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3000" b="1">
                <a:solidFill>
                  <a:srgbClr val="FF0000"/>
                </a:solidFill>
                <a:latin typeface="楷体_GB2312" pitchFamily="49" charset="-122"/>
              </a:rPr>
              <a:t>亲、远：形容词做动词。 </a:t>
            </a:r>
            <a:endParaRPr kumimoji="1" lang="zh-CN" altLang="en-US" sz="3000" b="1">
              <a:solidFill>
                <a:srgbClr val="FF0000"/>
              </a:solidFill>
              <a:latin typeface="楷体_GB2312" pitchFamily="49" charset="-122"/>
            </a:endParaRPr>
          </a:p>
        </p:txBody>
      </p:sp>
      <p:sp>
        <p:nvSpPr>
          <p:cNvPr id="80902" name="Rectangle 6"/>
          <p:cNvSpPr>
            <a:spLocks noChangeArrowheads="1"/>
          </p:cNvSpPr>
          <p:nvPr/>
        </p:nvSpPr>
        <p:spPr bwMode="auto">
          <a:xfrm>
            <a:off x="4140200" y="1425575"/>
            <a:ext cx="4679950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kumimoji="1" lang="zh-CN" altLang="en-US" sz="3000" b="1" dirty="0">
                <a:solidFill>
                  <a:srgbClr val="FF0000"/>
                </a:solidFill>
                <a:latin typeface="楷体_GB2312" pitchFamily="49" charset="-122"/>
              </a:rPr>
              <a:t>　　亲，亲近。远，疏远。 </a:t>
            </a:r>
            <a:endParaRPr kumimoji="1" lang="zh-CN" altLang="en-US" sz="3000" b="1" dirty="0">
              <a:solidFill>
                <a:srgbClr val="FF0000"/>
              </a:solidFill>
              <a:latin typeface="楷体_GB2312" pitchFamily="49" charset="-122"/>
            </a:endParaRPr>
          </a:p>
        </p:txBody>
      </p:sp>
      <p:sp>
        <p:nvSpPr>
          <p:cNvPr id="51205" name="Rectangle 7"/>
          <p:cNvSpPr>
            <a:spLocks noChangeArrowheads="1"/>
          </p:cNvSpPr>
          <p:nvPr/>
        </p:nvSpPr>
        <p:spPr bwMode="auto">
          <a:xfrm>
            <a:off x="679450" y="2087563"/>
            <a:ext cx="3821113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en-US" altLang="zh-CN" sz="3000" b="1" dirty="0">
                <a:latin typeface="楷体_GB2312" pitchFamily="49" charset="-122"/>
              </a:rPr>
              <a:t>2.</a:t>
            </a:r>
            <a:r>
              <a:rPr kumimoji="1" lang="zh-CN" altLang="en-US" sz="3000" b="1" dirty="0">
                <a:latin typeface="楷体_GB2312" pitchFamily="49" charset="-122"/>
              </a:rPr>
              <a:t>苟</a:t>
            </a:r>
            <a:r>
              <a:rPr kumimoji="1" lang="zh-CN" altLang="en-US" sz="3000" b="1" dirty="0">
                <a:solidFill>
                  <a:srgbClr val="0000FF"/>
                </a:solidFill>
                <a:latin typeface="楷体_GB2312" pitchFamily="49" charset="-122"/>
              </a:rPr>
              <a:t>全</a:t>
            </a:r>
            <a:r>
              <a:rPr kumimoji="1" lang="zh-CN" altLang="en-US" sz="3000" b="1" dirty="0">
                <a:latin typeface="楷体_GB2312" pitchFamily="49" charset="-122"/>
              </a:rPr>
              <a:t>性命于乱世。 </a:t>
            </a:r>
            <a:endParaRPr kumimoji="1" lang="zh-CN" altLang="en-US" sz="3000" b="1" dirty="0">
              <a:latin typeface="楷体_GB2312" pitchFamily="49" charset="-122"/>
            </a:endParaRPr>
          </a:p>
        </p:txBody>
      </p:sp>
      <p:sp>
        <p:nvSpPr>
          <p:cNvPr id="80904" name="Rectangle 8"/>
          <p:cNvSpPr>
            <a:spLocks noChangeArrowheads="1"/>
          </p:cNvSpPr>
          <p:nvPr/>
        </p:nvSpPr>
        <p:spPr bwMode="auto">
          <a:xfrm>
            <a:off x="684213" y="2808288"/>
            <a:ext cx="4967287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3000" b="1" dirty="0">
                <a:solidFill>
                  <a:srgbClr val="FF0000"/>
                </a:solidFill>
                <a:latin typeface="楷体_GB2312" pitchFamily="49" charset="-122"/>
              </a:rPr>
              <a:t>全：形容词做动词，保全。 </a:t>
            </a:r>
            <a:endParaRPr kumimoji="1" lang="zh-CN" altLang="en-US" sz="3000" b="1" dirty="0">
              <a:solidFill>
                <a:srgbClr val="FF0000"/>
              </a:solidFill>
              <a:latin typeface="楷体_GB2312" pitchFamily="49" charset="-122"/>
            </a:endParaRPr>
          </a:p>
        </p:txBody>
      </p:sp>
      <p:sp>
        <p:nvSpPr>
          <p:cNvPr id="51207" name="Rectangle 9"/>
          <p:cNvSpPr>
            <a:spLocks noChangeArrowheads="1"/>
          </p:cNvSpPr>
          <p:nvPr/>
        </p:nvSpPr>
        <p:spPr bwMode="auto">
          <a:xfrm>
            <a:off x="684213" y="3429000"/>
            <a:ext cx="4586287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en-US" altLang="zh-CN" sz="3000" b="1" dirty="0">
                <a:latin typeface="楷体_GB2312" pitchFamily="49" charset="-122"/>
              </a:rPr>
              <a:t>3.</a:t>
            </a:r>
            <a:r>
              <a:rPr kumimoji="1" lang="zh-CN" altLang="en-US" sz="3000" b="1" dirty="0">
                <a:latin typeface="楷体_GB2312" pitchFamily="49" charset="-122"/>
              </a:rPr>
              <a:t>作</a:t>
            </a:r>
            <a:r>
              <a:rPr kumimoji="1" lang="zh-CN" altLang="en-US" sz="3000" b="1" dirty="0">
                <a:solidFill>
                  <a:srgbClr val="0000FF"/>
                </a:solidFill>
                <a:latin typeface="楷体_GB2312" pitchFamily="49" charset="-122"/>
              </a:rPr>
              <a:t>奸</a:t>
            </a:r>
            <a:r>
              <a:rPr kumimoji="1" lang="zh-CN" altLang="en-US" sz="3000" b="1" dirty="0">
                <a:latin typeface="楷体_GB2312" pitchFamily="49" charset="-122"/>
              </a:rPr>
              <a:t>犯科及为</a:t>
            </a:r>
            <a:r>
              <a:rPr kumimoji="1" lang="zh-CN" altLang="en-US" sz="3000" b="1" dirty="0">
                <a:solidFill>
                  <a:srgbClr val="0000FF"/>
                </a:solidFill>
                <a:latin typeface="楷体_GB2312" pitchFamily="49" charset="-122"/>
              </a:rPr>
              <a:t>忠善</a:t>
            </a:r>
            <a:r>
              <a:rPr kumimoji="1" lang="zh-CN" altLang="en-US" sz="3000" b="1" dirty="0">
                <a:latin typeface="楷体_GB2312" pitchFamily="49" charset="-122"/>
              </a:rPr>
              <a:t>者。 </a:t>
            </a:r>
            <a:endParaRPr kumimoji="1" lang="zh-CN" altLang="en-US" sz="3000" b="1" dirty="0">
              <a:latin typeface="楷体_GB2312" pitchFamily="49" charset="-122"/>
            </a:endParaRPr>
          </a:p>
        </p:txBody>
      </p:sp>
      <p:sp>
        <p:nvSpPr>
          <p:cNvPr id="80906" name="Rectangle 10"/>
          <p:cNvSpPr>
            <a:spLocks noChangeArrowheads="1"/>
          </p:cNvSpPr>
          <p:nvPr/>
        </p:nvSpPr>
        <p:spPr bwMode="auto">
          <a:xfrm>
            <a:off x="755650" y="4005263"/>
            <a:ext cx="6115050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3000" b="1" dirty="0">
                <a:solidFill>
                  <a:srgbClr val="FF0000"/>
                </a:solidFill>
                <a:latin typeface="楷体_GB2312" pitchFamily="49" charset="-122"/>
              </a:rPr>
              <a:t>奸：形容词做名词，奸邪的事。</a:t>
            </a:r>
            <a:endParaRPr kumimoji="1" lang="zh-CN" altLang="en-US" sz="3000" b="1" dirty="0">
              <a:solidFill>
                <a:srgbClr val="FF0000"/>
              </a:solidFill>
              <a:latin typeface="楷体_GB2312" pitchFamily="49" charset="-122"/>
            </a:endParaRPr>
          </a:p>
          <a:p>
            <a:r>
              <a:rPr kumimoji="1" lang="zh-CN" altLang="en-US" sz="3000" b="1" dirty="0">
                <a:solidFill>
                  <a:srgbClr val="FF0000"/>
                </a:solidFill>
                <a:latin typeface="楷体_GB2312" pitchFamily="49" charset="-122"/>
              </a:rPr>
              <a:t>忠善：形容词做名词，忠善之事。 </a:t>
            </a:r>
            <a:endParaRPr kumimoji="1" lang="zh-CN" altLang="en-US" sz="3000" b="1" dirty="0">
              <a:solidFill>
                <a:srgbClr val="FF0000"/>
              </a:solidFill>
              <a:latin typeface="楷体_GB2312" pitchFamily="49" charset="-122"/>
            </a:endParaRPr>
          </a:p>
        </p:txBody>
      </p:sp>
      <p:sp>
        <p:nvSpPr>
          <p:cNvPr id="51209" name="Rectangle 11"/>
          <p:cNvSpPr>
            <a:spLocks noChangeArrowheads="1"/>
          </p:cNvSpPr>
          <p:nvPr/>
        </p:nvSpPr>
        <p:spPr bwMode="auto">
          <a:xfrm>
            <a:off x="684213" y="5157788"/>
            <a:ext cx="2673350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en-US" altLang="zh-CN" sz="3000" b="1" dirty="0">
                <a:latin typeface="楷体_GB2312" pitchFamily="49" charset="-122"/>
              </a:rPr>
              <a:t>4.</a:t>
            </a:r>
            <a:r>
              <a:rPr kumimoji="1" lang="zh-CN" altLang="en-US" sz="3000" b="1" dirty="0">
                <a:latin typeface="楷体_GB2312" pitchFamily="49" charset="-122"/>
              </a:rPr>
              <a:t>此皆</a:t>
            </a:r>
            <a:r>
              <a:rPr kumimoji="1" lang="zh-CN" altLang="en-US" sz="3000" b="1" dirty="0">
                <a:solidFill>
                  <a:srgbClr val="0000FF"/>
                </a:solidFill>
                <a:latin typeface="楷体_GB2312" pitchFamily="49" charset="-122"/>
              </a:rPr>
              <a:t>良实</a:t>
            </a:r>
            <a:r>
              <a:rPr kumimoji="1" lang="zh-CN" altLang="en-US" sz="3000" b="1" dirty="0">
                <a:latin typeface="楷体_GB2312" pitchFamily="49" charset="-122"/>
              </a:rPr>
              <a:t>。 </a:t>
            </a:r>
            <a:endParaRPr kumimoji="1" lang="zh-CN" altLang="en-US" sz="3000" b="1" dirty="0">
              <a:latin typeface="楷体_GB2312" pitchFamily="49" charset="-122"/>
            </a:endParaRPr>
          </a:p>
        </p:txBody>
      </p:sp>
      <p:sp>
        <p:nvSpPr>
          <p:cNvPr id="80908" name="Rectangle 12"/>
          <p:cNvSpPr>
            <a:spLocks noChangeArrowheads="1"/>
          </p:cNvSpPr>
          <p:nvPr/>
        </p:nvSpPr>
        <p:spPr bwMode="auto">
          <a:xfrm>
            <a:off x="611188" y="5832475"/>
            <a:ext cx="6880225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3000" b="1" dirty="0">
                <a:solidFill>
                  <a:srgbClr val="FF0000"/>
                </a:solidFill>
                <a:latin typeface="楷体_GB2312" pitchFamily="49" charset="-122"/>
              </a:rPr>
              <a:t>良实：形容词做名词，善良诚实的人。 </a:t>
            </a:r>
            <a:endParaRPr kumimoji="1" lang="zh-CN" altLang="en-US" sz="3000" b="1" dirty="0">
              <a:solidFill>
                <a:srgbClr val="FF0000"/>
              </a:solidFill>
              <a:latin typeface="楷体_GB2312" pitchFamily="49" charset="-122"/>
            </a:endParaRPr>
          </a:p>
        </p:txBody>
      </p:sp>
      <p:sp>
        <p:nvSpPr>
          <p:cNvPr id="51211" name="Rectangle 25"/>
          <p:cNvSpPr>
            <a:spLocks noChangeArrowheads="1"/>
          </p:cNvSpPr>
          <p:nvPr/>
        </p:nvSpPr>
        <p:spPr bwMode="auto">
          <a:xfrm>
            <a:off x="684213" y="908050"/>
            <a:ext cx="4572000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3000" b="1" dirty="0">
                <a:latin typeface="楷体_GB2312" pitchFamily="49" charset="-122"/>
              </a:rPr>
              <a:t>1.</a:t>
            </a:r>
            <a:r>
              <a:rPr kumimoji="1" lang="zh-CN" altLang="en-US" sz="3000" b="1" dirty="0">
                <a:solidFill>
                  <a:srgbClr val="0000FF"/>
                </a:solidFill>
                <a:latin typeface="楷体_GB2312" pitchFamily="49" charset="-122"/>
              </a:rPr>
              <a:t>亲</a:t>
            </a:r>
            <a:r>
              <a:rPr kumimoji="1" lang="zh-CN" altLang="en-US" sz="3000" b="1" dirty="0">
                <a:latin typeface="楷体_GB2312" pitchFamily="49" charset="-122"/>
              </a:rPr>
              <a:t>贤臣，</a:t>
            </a:r>
            <a:r>
              <a:rPr kumimoji="1" lang="zh-CN" altLang="en-US" sz="3000" b="1" dirty="0">
                <a:solidFill>
                  <a:srgbClr val="0000FF"/>
                </a:solidFill>
                <a:latin typeface="楷体_GB2312" pitchFamily="49" charset="-122"/>
              </a:rPr>
              <a:t>远</a:t>
            </a:r>
            <a:r>
              <a:rPr kumimoji="1" lang="zh-CN" altLang="en-US" sz="3000" b="1" dirty="0">
                <a:latin typeface="楷体_GB2312" pitchFamily="49" charset="-122"/>
              </a:rPr>
              <a:t>小人。 </a:t>
            </a:r>
            <a:endParaRPr kumimoji="1" lang="zh-CN" altLang="en-US" sz="3000" b="1" dirty="0">
              <a:latin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0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0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0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0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0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1" grpId="0"/>
      <p:bldP spid="80902" grpId="0"/>
      <p:bldP spid="80904" grpId="0"/>
      <p:bldP spid="80906" grpId="0"/>
      <p:bldP spid="8090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4"/>
          <p:cNvSpPr txBox="1">
            <a:spLocks noChangeArrowheads="1"/>
          </p:cNvSpPr>
          <p:nvPr/>
        </p:nvSpPr>
        <p:spPr bwMode="auto">
          <a:xfrm>
            <a:off x="2987675" y="260350"/>
            <a:ext cx="38163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33CC"/>
                </a:solidFill>
                <a:ea typeface="黑体" panose="02010609060101010101" pitchFamily="49" charset="-122"/>
              </a:rPr>
              <a:t>三、古今异义词</a:t>
            </a:r>
            <a:endParaRPr lang="zh-CN" altLang="en-US" sz="3600" b="1">
              <a:solidFill>
                <a:srgbClr val="0033CC"/>
              </a:solidFill>
              <a:ea typeface="黑体" panose="02010609060101010101" pitchFamily="49" charset="-122"/>
            </a:endParaRPr>
          </a:p>
        </p:txBody>
      </p:sp>
      <p:sp>
        <p:nvSpPr>
          <p:cNvPr id="53251" name="Rectangle 6"/>
          <p:cNvSpPr>
            <a:spLocks noChangeArrowheads="1"/>
          </p:cNvSpPr>
          <p:nvPr/>
        </p:nvSpPr>
        <p:spPr bwMode="auto">
          <a:xfrm>
            <a:off x="396875" y="1100138"/>
            <a:ext cx="5543550" cy="1165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b="1">
                <a:solidFill>
                  <a:srgbClr val="FF0000"/>
                </a:solidFill>
              </a:rPr>
              <a:t>(1)</a:t>
            </a:r>
            <a:r>
              <a:rPr kumimoji="1" lang="zh-CN" altLang="en-US" b="1">
                <a:solidFill>
                  <a:srgbClr val="FF0000"/>
                </a:solidFill>
              </a:rPr>
              <a:t>开张：</a:t>
            </a:r>
            <a:endParaRPr kumimoji="1" lang="zh-CN" altLang="en-US" b="1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kumimoji="1" lang="zh-CN" altLang="en-US" b="1"/>
              <a:t>古义：                    今义：</a:t>
            </a:r>
            <a:endParaRPr kumimoji="1" lang="zh-CN" altLang="en-US" b="1"/>
          </a:p>
        </p:txBody>
      </p:sp>
      <p:sp>
        <p:nvSpPr>
          <p:cNvPr id="75783" name="Rectangle 7"/>
          <p:cNvSpPr>
            <a:spLocks noChangeArrowheads="1"/>
          </p:cNvSpPr>
          <p:nvPr/>
        </p:nvSpPr>
        <p:spPr bwMode="auto">
          <a:xfrm>
            <a:off x="5003800" y="1644650"/>
            <a:ext cx="3889375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000" b="1">
                <a:solidFill>
                  <a:srgbClr val="FF0000"/>
                </a:solidFill>
              </a:rPr>
              <a:t>商店开始营业</a:t>
            </a:r>
            <a:endParaRPr kumimoji="1" lang="zh-CN" altLang="en-US" sz="3000" b="1">
              <a:solidFill>
                <a:srgbClr val="FF0000"/>
              </a:solidFill>
            </a:endParaRPr>
          </a:p>
        </p:txBody>
      </p:sp>
      <p:sp>
        <p:nvSpPr>
          <p:cNvPr id="75784" name="Rectangle 8"/>
          <p:cNvSpPr>
            <a:spLocks noChangeArrowheads="1"/>
          </p:cNvSpPr>
          <p:nvPr/>
        </p:nvSpPr>
        <p:spPr bwMode="auto">
          <a:xfrm>
            <a:off x="1476375" y="1668463"/>
            <a:ext cx="2097088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3000" b="1">
                <a:solidFill>
                  <a:srgbClr val="FF0000"/>
                </a:solidFill>
              </a:rPr>
              <a:t>开放、扩大</a:t>
            </a:r>
            <a:endParaRPr kumimoji="1" lang="zh-CN" altLang="en-US" sz="3000" b="1">
              <a:solidFill>
                <a:srgbClr val="FF0000"/>
              </a:solidFill>
            </a:endParaRPr>
          </a:p>
        </p:txBody>
      </p:sp>
      <p:sp>
        <p:nvSpPr>
          <p:cNvPr id="53254" name="Rectangle 9"/>
          <p:cNvSpPr>
            <a:spLocks noChangeArrowheads="1"/>
          </p:cNvSpPr>
          <p:nvPr/>
        </p:nvSpPr>
        <p:spPr bwMode="auto">
          <a:xfrm>
            <a:off x="396875" y="2436813"/>
            <a:ext cx="8496300" cy="1701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b="1">
                <a:solidFill>
                  <a:srgbClr val="FF0000"/>
                </a:solidFill>
              </a:rPr>
              <a:t>(2)</a:t>
            </a:r>
            <a:r>
              <a:rPr kumimoji="1" lang="zh-CN" altLang="en-US" b="1">
                <a:solidFill>
                  <a:srgbClr val="FF0000"/>
                </a:solidFill>
              </a:rPr>
              <a:t>痛恨：</a:t>
            </a:r>
            <a:endParaRPr kumimoji="1" lang="zh-CN" altLang="en-US" b="1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kumimoji="1" lang="zh-CN" altLang="en-US" b="1">
                <a:solidFill>
                  <a:schemeClr val="tx2"/>
                </a:solidFill>
              </a:rPr>
              <a:t>古义：                         今义：</a:t>
            </a:r>
            <a:endParaRPr kumimoji="1" lang="zh-CN" altLang="en-US" b="1">
              <a:solidFill>
                <a:schemeClr val="tx2"/>
              </a:solidFill>
            </a:endParaRPr>
          </a:p>
          <a:p>
            <a:pPr>
              <a:lnSpc>
                <a:spcPct val="110000"/>
              </a:lnSpc>
            </a:pPr>
            <a:endParaRPr kumimoji="1" lang="en-US" altLang="zh-CN" b="1">
              <a:solidFill>
                <a:srgbClr val="FF0000"/>
              </a:solidFill>
            </a:endParaRPr>
          </a:p>
        </p:txBody>
      </p:sp>
      <p:sp>
        <p:nvSpPr>
          <p:cNvPr id="75786" name="Rectangle 10"/>
          <p:cNvSpPr>
            <a:spLocks noChangeArrowheads="1"/>
          </p:cNvSpPr>
          <p:nvPr/>
        </p:nvSpPr>
        <p:spPr bwMode="auto">
          <a:xfrm>
            <a:off x="1476375" y="3013075"/>
            <a:ext cx="2097088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3000" b="1">
                <a:solidFill>
                  <a:srgbClr val="FF0000"/>
                </a:solidFill>
              </a:rPr>
              <a:t>痛心和遗憾</a:t>
            </a:r>
            <a:endParaRPr kumimoji="1" lang="zh-CN" altLang="en-US" sz="3000" b="1">
              <a:solidFill>
                <a:srgbClr val="FF0000"/>
              </a:solidFill>
            </a:endParaRPr>
          </a:p>
        </p:txBody>
      </p:sp>
      <p:sp>
        <p:nvSpPr>
          <p:cNvPr id="75787" name="Rectangle 11"/>
          <p:cNvSpPr>
            <a:spLocks noChangeArrowheads="1"/>
          </p:cNvSpPr>
          <p:nvPr/>
        </p:nvSpPr>
        <p:spPr bwMode="auto">
          <a:xfrm>
            <a:off x="5508625" y="3013075"/>
            <a:ext cx="2097088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3000" b="1">
                <a:solidFill>
                  <a:srgbClr val="FF0000"/>
                </a:solidFill>
              </a:rPr>
              <a:t>深切地憎恨</a:t>
            </a:r>
            <a:endParaRPr kumimoji="1" lang="zh-CN" altLang="en-US" sz="3000" b="1">
              <a:solidFill>
                <a:srgbClr val="FF0000"/>
              </a:solidFill>
            </a:endParaRPr>
          </a:p>
        </p:txBody>
      </p:sp>
      <p:sp>
        <p:nvSpPr>
          <p:cNvPr id="53257" name="Rectangle 12"/>
          <p:cNvSpPr>
            <a:spLocks noChangeArrowheads="1"/>
          </p:cNvSpPr>
          <p:nvPr/>
        </p:nvSpPr>
        <p:spPr bwMode="auto">
          <a:xfrm>
            <a:off x="395288" y="3703638"/>
            <a:ext cx="6814820" cy="11734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b="1">
                <a:solidFill>
                  <a:srgbClr val="FF0000"/>
                </a:solidFill>
              </a:rPr>
              <a:t>(3)</a:t>
            </a:r>
            <a:r>
              <a:rPr kumimoji="1" lang="zh-CN" altLang="en-US" b="1">
                <a:solidFill>
                  <a:srgbClr val="FF0000"/>
                </a:solidFill>
              </a:rPr>
              <a:t>卑鄙：</a:t>
            </a:r>
            <a:endParaRPr kumimoji="1" lang="zh-CN" altLang="en-US" b="1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kumimoji="1" lang="zh-CN" altLang="en-US" b="1">
                <a:solidFill>
                  <a:schemeClr val="tx2"/>
                </a:solidFill>
              </a:rPr>
              <a:t>古义：                                     今义：</a:t>
            </a:r>
            <a:endParaRPr kumimoji="1" lang="zh-CN" altLang="en-US" b="1">
              <a:solidFill>
                <a:schemeClr val="tx2"/>
              </a:solidFill>
            </a:endParaRPr>
          </a:p>
        </p:txBody>
      </p:sp>
      <p:sp>
        <p:nvSpPr>
          <p:cNvPr id="75789" name="Rectangle 13"/>
          <p:cNvSpPr>
            <a:spLocks noChangeArrowheads="1"/>
          </p:cNvSpPr>
          <p:nvPr/>
        </p:nvSpPr>
        <p:spPr bwMode="auto">
          <a:xfrm>
            <a:off x="7037070" y="4319905"/>
            <a:ext cx="1714500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3000" b="1">
                <a:solidFill>
                  <a:srgbClr val="FF0000"/>
                </a:solidFill>
              </a:rPr>
              <a:t>品质恶劣</a:t>
            </a:r>
            <a:endParaRPr kumimoji="1" lang="zh-CN" altLang="en-US" sz="3000" b="1">
              <a:solidFill>
                <a:srgbClr val="FF0000"/>
              </a:solidFill>
            </a:endParaRPr>
          </a:p>
        </p:txBody>
      </p:sp>
      <p:sp>
        <p:nvSpPr>
          <p:cNvPr id="75790" name="Rectangle 14"/>
          <p:cNvSpPr>
            <a:spLocks noChangeArrowheads="1"/>
          </p:cNvSpPr>
          <p:nvPr/>
        </p:nvSpPr>
        <p:spPr bwMode="auto">
          <a:xfrm>
            <a:off x="1476058" y="4264025"/>
            <a:ext cx="4394835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3000" b="1">
                <a:solidFill>
                  <a:srgbClr val="FF0000"/>
                </a:solidFill>
              </a:rPr>
              <a:t>社会地位低微，见识短浅</a:t>
            </a:r>
            <a:endParaRPr kumimoji="1" lang="zh-CN" altLang="en-US" sz="3000" b="1">
              <a:solidFill>
                <a:srgbClr val="FF0000"/>
              </a:solidFill>
            </a:endParaRPr>
          </a:p>
        </p:txBody>
      </p:sp>
      <p:sp>
        <p:nvSpPr>
          <p:cNvPr id="53260" name="Rectangle 15"/>
          <p:cNvSpPr>
            <a:spLocks noChangeArrowheads="1"/>
          </p:cNvSpPr>
          <p:nvPr/>
        </p:nvSpPr>
        <p:spPr bwMode="auto">
          <a:xfrm>
            <a:off x="395288" y="4784725"/>
            <a:ext cx="7848600" cy="1165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b="1">
                <a:solidFill>
                  <a:srgbClr val="FF0000"/>
                </a:solidFill>
              </a:rPr>
              <a:t>(4)</a:t>
            </a:r>
            <a:r>
              <a:rPr kumimoji="1" lang="zh-CN" altLang="en-US" b="1">
                <a:solidFill>
                  <a:srgbClr val="FF0000"/>
                </a:solidFill>
              </a:rPr>
              <a:t>感激：</a:t>
            </a:r>
            <a:endParaRPr kumimoji="1" lang="zh-CN" altLang="en-US" b="1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kumimoji="1" lang="zh-CN" altLang="en-US" b="1">
                <a:solidFill>
                  <a:schemeClr val="tx2"/>
                </a:solidFill>
              </a:rPr>
              <a:t>古义：                       今义：</a:t>
            </a:r>
            <a:endParaRPr kumimoji="1" lang="zh-CN" altLang="en-US" b="1">
              <a:solidFill>
                <a:schemeClr val="tx2"/>
              </a:solidFill>
            </a:endParaRPr>
          </a:p>
        </p:txBody>
      </p:sp>
      <p:sp>
        <p:nvSpPr>
          <p:cNvPr id="75792" name="Rectangle 16"/>
          <p:cNvSpPr>
            <a:spLocks noChangeArrowheads="1"/>
          </p:cNvSpPr>
          <p:nvPr/>
        </p:nvSpPr>
        <p:spPr bwMode="auto">
          <a:xfrm>
            <a:off x="5162550" y="5343525"/>
            <a:ext cx="1714500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3000" b="1">
                <a:solidFill>
                  <a:srgbClr val="FF0000"/>
                </a:solidFill>
              </a:rPr>
              <a:t>由衷感谢</a:t>
            </a:r>
            <a:endParaRPr kumimoji="1" lang="zh-CN" altLang="en-US" sz="3000" b="1">
              <a:solidFill>
                <a:srgbClr val="FF0000"/>
              </a:solidFill>
            </a:endParaRPr>
          </a:p>
        </p:txBody>
      </p:sp>
      <p:sp>
        <p:nvSpPr>
          <p:cNvPr id="75793" name="Rectangle 17"/>
          <p:cNvSpPr>
            <a:spLocks noChangeArrowheads="1"/>
          </p:cNvSpPr>
          <p:nvPr/>
        </p:nvSpPr>
        <p:spPr bwMode="auto">
          <a:xfrm>
            <a:off x="1547813" y="5343525"/>
            <a:ext cx="2479675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3000" b="1">
                <a:solidFill>
                  <a:srgbClr val="FF0000"/>
                </a:solidFill>
              </a:rPr>
              <a:t>感动、激奋。</a:t>
            </a:r>
            <a:endParaRPr kumimoji="1" lang="zh-CN" altLang="en-US" sz="3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5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5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5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5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5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5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5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5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3" grpId="0"/>
      <p:bldP spid="75784" grpId="0"/>
      <p:bldP spid="75786" grpId="0"/>
      <p:bldP spid="75787" grpId="0"/>
      <p:bldP spid="75789" grpId="0"/>
      <p:bldP spid="75790" grpId="0"/>
      <p:bldP spid="75792" grpId="0"/>
      <p:bldP spid="7579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4191000" y="685800"/>
            <a:ext cx="42672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357188" y="0"/>
            <a:ext cx="80772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方正流行体简体" pitchFamily="1" charset="-122"/>
              </a:rPr>
              <a:t>三、问题探讨</a:t>
            </a:r>
            <a:endParaRPr kumimoji="1"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方正流行体简体" pitchFamily="1" charset="-122"/>
            </a:endParaRPr>
          </a:p>
        </p:txBody>
      </p:sp>
      <p:sp>
        <p:nvSpPr>
          <p:cNvPr id="119812" name="Rectangle 4"/>
          <p:cNvSpPr>
            <a:spLocks noChangeArrowheads="1"/>
          </p:cNvSpPr>
          <p:nvPr/>
        </p:nvSpPr>
        <p:spPr bwMode="auto">
          <a:xfrm>
            <a:off x="0" y="642938"/>
            <a:ext cx="8858250" cy="101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en-US" altLang="zh-CN" sz="3000" b="1">
                <a:latin typeface="楷体_GB2312" pitchFamily="49" charset="-122"/>
              </a:rPr>
              <a:t>1</a:t>
            </a:r>
            <a:r>
              <a:rPr kumimoji="1" lang="zh-CN" altLang="en-US" sz="3000" b="1">
                <a:latin typeface="楷体_GB2312" pitchFamily="49" charset="-122"/>
              </a:rPr>
              <a:t>、诸葛亮在第</a:t>
            </a:r>
            <a:r>
              <a:rPr kumimoji="1" lang="en-US" altLang="zh-CN" sz="3000" b="1">
                <a:latin typeface="楷体_GB2312" pitchFamily="49" charset="-122"/>
              </a:rPr>
              <a:t>1</a:t>
            </a:r>
            <a:r>
              <a:rPr kumimoji="1" lang="zh-CN" altLang="en-US" sz="3000" b="1">
                <a:latin typeface="楷体_GB2312" pitchFamily="49" charset="-122"/>
              </a:rPr>
              <a:t>段分析了当时的国家形势如何？有何作用</a:t>
            </a:r>
            <a:r>
              <a:rPr kumimoji="1" lang="zh-CN" altLang="en-US" sz="3000" b="1"/>
              <a:t>  ？</a:t>
            </a:r>
            <a:endParaRPr kumimoji="1" lang="zh-CN" altLang="en-US" sz="3000" b="1">
              <a:latin typeface="楷体_GB2312" pitchFamily="49" charset="-122"/>
            </a:endParaRPr>
          </a:p>
        </p:txBody>
      </p:sp>
      <p:sp>
        <p:nvSpPr>
          <p:cNvPr id="119813" name="Rectangle 5"/>
          <p:cNvSpPr>
            <a:spLocks noChangeArrowheads="1"/>
          </p:cNvSpPr>
          <p:nvPr/>
        </p:nvSpPr>
        <p:spPr bwMode="auto">
          <a:xfrm>
            <a:off x="2546350" y="1655763"/>
            <a:ext cx="1714500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3000" b="1">
                <a:solidFill>
                  <a:srgbClr val="0000FF"/>
                </a:solidFill>
              </a:rPr>
              <a:t>有利有弊</a:t>
            </a:r>
            <a:endParaRPr kumimoji="1" lang="zh-CN" altLang="en-US" sz="3000" b="1">
              <a:solidFill>
                <a:srgbClr val="0000FF"/>
              </a:solidFill>
            </a:endParaRPr>
          </a:p>
        </p:txBody>
      </p:sp>
      <p:sp>
        <p:nvSpPr>
          <p:cNvPr id="119814" name="Rectangle 6"/>
          <p:cNvSpPr>
            <a:spLocks noChangeArrowheads="1"/>
          </p:cNvSpPr>
          <p:nvPr/>
        </p:nvSpPr>
        <p:spPr bwMode="auto">
          <a:xfrm>
            <a:off x="746125" y="2159000"/>
            <a:ext cx="7786688" cy="1701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b="1">
                <a:solidFill>
                  <a:srgbClr val="FF0000"/>
                </a:solidFill>
              </a:rPr>
              <a:t>利：</a:t>
            </a:r>
            <a:r>
              <a:rPr kumimoji="1" lang="zh-CN" altLang="en-US" sz="2800" b="1">
                <a:solidFill>
                  <a:srgbClr val="0000FF"/>
                </a:solidFill>
                <a:latin typeface="楷体_GB2312" pitchFamily="49" charset="-122"/>
              </a:rPr>
              <a:t>侍卫之臣，不懈于内；忠志之士，忘身于外</a:t>
            </a:r>
            <a:endParaRPr kumimoji="1" lang="zh-CN" altLang="en-US" sz="2800" b="1">
              <a:solidFill>
                <a:srgbClr val="0000FF"/>
              </a:solidFill>
              <a:latin typeface="楷体_GB2312" pitchFamily="49" charset="-122"/>
            </a:endParaRPr>
          </a:p>
          <a:p>
            <a:pPr>
              <a:lnSpc>
                <a:spcPct val="110000"/>
              </a:lnSpc>
            </a:pPr>
            <a:r>
              <a:rPr kumimoji="1" lang="zh-CN" altLang="en-US" b="1">
                <a:solidFill>
                  <a:srgbClr val="FF0000"/>
                </a:solidFill>
              </a:rPr>
              <a:t>弊：</a:t>
            </a:r>
            <a:r>
              <a:rPr kumimoji="1" lang="zh-CN" altLang="en-US" sz="2800" b="1">
                <a:solidFill>
                  <a:srgbClr val="0000FF"/>
                </a:solidFill>
              </a:rPr>
              <a:t>先帝中道崩殂；天下三分，益州疲弊</a:t>
            </a:r>
            <a:endParaRPr kumimoji="1" lang="zh-CN" altLang="en-US" sz="2800" b="1">
              <a:solidFill>
                <a:srgbClr val="0000FF"/>
              </a:solidFill>
            </a:endParaRPr>
          </a:p>
          <a:p>
            <a:pPr>
              <a:lnSpc>
                <a:spcPct val="110000"/>
              </a:lnSpc>
            </a:pPr>
            <a:endParaRPr kumimoji="1" lang="en-US" altLang="zh-CN" b="1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928688" y="3357563"/>
            <a:ext cx="61595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楷体_GB2312" pitchFamily="49" charset="-122"/>
              </a:rPr>
              <a:t>作用：希望刘禅</a:t>
            </a:r>
            <a:r>
              <a:rPr lang="zh-CN" altLang="en-US" b="1">
                <a:solidFill>
                  <a:srgbClr val="FF0000"/>
                </a:solidFill>
              </a:rPr>
              <a:t>“</a:t>
            </a:r>
            <a:r>
              <a:rPr lang="zh-CN" altLang="en-US" b="1">
                <a:solidFill>
                  <a:srgbClr val="FF0000"/>
                </a:solidFill>
                <a:latin typeface="楷体_GB2312" pitchFamily="49" charset="-122"/>
              </a:rPr>
              <a:t>居安思危</a:t>
            </a:r>
            <a:r>
              <a:rPr lang="zh-CN" altLang="en-US" b="1">
                <a:solidFill>
                  <a:srgbClr val="FF0000"/>
                </a:solidFill>
              </a:rPr>
              <a:t>”</a:t>
            </a:r>
            <a:r>
              <a:rPr lang="zh-CN" altLang="en-US" b="1">
                <a:solidFill>
                  <a:srgbClr val="FF0000"/>
                </a:solidFill>
                <a:latin typeface="楷体_GB2312" pitchFamily="49" charset="-122"/>
              </a:rPr>
              <a:t>。 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9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2" grpId="0"/>
      <p:bldP spid="119813" grpId="0"/>
      <p:bldP spid="119814" grpId="0"/>
      <p:bldP spid="1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2703513" y="533400"/>
            <a:ext cx="3621087" cy="914400"/>
          </a:xfrm>
          <a:prstGeom prst="rect">
            <a:avLst/>
          </a:prstGeom>
          <a:solidFill>
            <a:srgbClr val="99FF33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5400" b="1">
                <a:latin typeface="Times New Roman" panose="02020603050405020304" pitchFamily="18" charset="0"/>
                <a:ea typeface="华文新魏" panose="02010800040101010101" pitchFamily="2" charset="-122"/>
              </a:rPr>
              <a:t>第一段分析</a:t>
            </a:r>
            <a:endParaRPr kumimoji="1" lang="zh-CN" altLang="en-US" sz="2400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1692275" y="2636838"/>
            <a:ext cx="2422525" cy="5794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b="1">
                <a:latin typeface="Times New Roman" panose="02020603050405020304" pitchFamily="18" charset="0"/>
              </a:rPr>
              <a:t>危急存亡</a:t>
            </a:r>
            <a:endParaRPr kumimoji="1" lang="zh-CN" altLang="en-US" b="1">
              <a:latin typeface="Times New Roman" panose="02020603050405020304" pitchFamily="18" charset="0"/>
            </a:endParaRPr>
          </a:p>
        </p:txBody>
      </p:sp>
      <p:sp>
        <p:nvSpPr>
          <p:cNvPr id="31748" name="AutoShape 4"/>
          <p:cNvSpPr/>
          <p:nvPr/>
        </p:nvSpPr>
        <p:spPr bwMode="auto">
          <a:xfrm>
            <a:off x="3419475" y="2276475"/>
            <a:ext cx="304800" cy="1371600"/>
          </a:xfrm>
          <a:prstGeom prst="leftBrace">
            <a:avLst>
              <a:gd name="adj1" fmla="val 37500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3708400" y="1989138"/>
            <a:ext cx="2387600" cy="5794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b="1">
                <a:latin typeface="Times New Roman" panose="02020603050405020304" pitchFamily="18" charset="0"/>
              </a:rPr>
              <a:t>先帝崩殂</a:t>
            </a:r>
            <a:endParaRPr kumimoji="1" lang="zh-CN" altLang="en-US" b="1">
              <a:latin typeface="Times New Roman" panose="02020603050405020304" pitchFamily="18" charset="0"/>
            </a:endParaRPr>
          </a:p>
        </p:txBody>
      </p:sp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3708400" y="2636838"/>
            <a:ext cx="2311400" cy="5794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b="1">
                <a:latin typeface="Times New Roman" panose="02020603050405020304" pitchFamily="18" charset="0"/>
              </a:rPr>
              <a:t>天下三分</a:t>
            </a:r>
            <a:endParaRPr kumimoji="1" lang="zh-CN" altLang="en-US" b="1">
              <a:latin typeface="Times New Roman" panose="02020603050405020304" pitchFamily="18" charset="0"/>
            </a:endParaRPr>
          </a:p>
        </p:txBody>
      </p:sp>
      <p:sp>
        <p:nvSpPr>
          <p:cNvPr id="31751" name="Text Box 7"/>
          <p:cNvSpPr txBox="1">
            <a:spLocks noChangeArrowheads="1"/>
          </p:cNvSpPr>
          <p:nvPr/>
        </p:nvSpPr>
        <p:spPr bwMode="auto">
          <a:xfrm>
            <a:off x="3708400" y="3213100"/>
            <a:ext cx="2311400" cy="5794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b="1">
                <a:latin typeface="Times New Roman" panose="02020603050405020304" pitchFamily="18" charset="0"/>
              </a:rPr>
              <a:t>益州疲弊</a:t>
            </a:r>
            <a:endParaRPr kumimoji="1" lang="zh-CN" altLang="en-US" b="1">
              <a:latin typeface="Times New Roman" panose="02020603050405020304" pitchFamily="18" charset="0"/>
            </a:endParaRPr>
          </a:p>
        </p:txBody>
      </p:sp>
      <p:sp>
        <p:nvSpPr>
          <p:cNvPr id="31752" name="AutoShape 8"/>
          <p:cNvSpPr/>
          <p:nvPr/>
        </p:nvSpPr>
        <p:spPr bwMode="auto">
          <a:xfrm>
            <a:off x="5580063" y="2276475"/>
            <a:ext cx="228600" cy="1295400"/>
          </a:xfrm>
          <a:prstGeom prst="rightBrace">
            <a:avLst>
              <a:gd name="adj1" fmla="val 47222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5724525" y="2636838"/>
            <a:ext cx="2200275" cy="588962"/>
          </a:xfrm>
          <a:prstGeom prst="rect">
            <a:avLst/>
          </a:prstGeom>
          <a:solidFill>
            <a:srgbClr val="FFFF00"/>
          </a:solidFill>
          <a:ln w="9525">
            <a:solidFill>
              <a:srgbClr val="FF3300"/>
            </a:solidFill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b="1">
                <a:latin typeface="Times New Roman" panose="02020603050405020304" pitchFamily="18" charset="0"/>
              </a:rPr>
              <a:t>不利</a:t>
            </a:r>
            <a:endParaRPr kumimoji="1" lang="zh-CN" altLang="en-US" b="1">
              <a:latin typeface="Times New Roman" panose="02020603050405020304" pitchFamily="18" charset="0"/>
            </a:endParaRPr>
          </a:p>
        </p:txBody>
      </p:sp>
      <p:sp>
        <p:nvSpPr>
          <p:cNvPr id="31754" name="Text Box 10"/>
          <p:cNvSpPr txBox="1">
            <a:spLocks noChangeArrowheads="1"/>
          </p:cNvSpPr>
          <p:nvPr/>
        </p:nvSpPr>
        <p:spPr bwMode="auto">
          <a:xfrm>
            <a:off x="1920875" y="4522788"/>
            <a:ext cx="2803525" cy="106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b="1">
                <a:latin typeface="Times New Roman" panose="02020603050405020304" pitchFamily="18" charset="0"/>
              </a:rPr>
              <a:t>追殊遇</a:t>
            </a:r>
            <a:endParaRPr kumimoji="1" lang="zh-CN" altLang="en-US" b="1">
              <a:latin typeface="Times New Roman" panose="02020603050405020304" pitchFamily="18" charset="0"/>
            </a:endParaRPr>
          </a:p>
          <a:p>
            <a:r>
              <a:rPr kumimoji="1" lang="zh-CN" altLang="en-US" b="1">
                <a:latin typeface="Times New Roman" panose="02020603050405020304" pitchFamily="18" charset="0"/>
              </a:rPr>
              <a:t>报陛下</a:t>
            </a:r>
            <a:endParaRPr kumimoji="1" lang="zh-CN" altLang="en-US" b="1">
              <a:latin typeface="Times New Roman" panose="02020603050405020304" pitchFamily="18" charset="0"/>
            </a:endParaRPr>
          </a:p>
        </p:txBody>
      </p:sp>
      <p:sp>
        <p:nvSpPr>
          <p:cNvPr id="31755" name="AutoShape 11"/>
          <p:cNvSpPr/>
          <p:nvPr/>
        </p:nvSpPr>
        <p:spPr bwMode="auto">
          <a:xfrm>
            <a:off x="3348038" y="4437063"/>
            <a:ext cx="304800" cy="1295400"/>
          </a:xfrm>
          <a:prstGeom prst="leftBrace">
            <a:avLst>
              <a:gd name="adj1" fmla="val 35417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56" name="Text Box 12"/>
          <p:cNvSpPr txBox="1">
            <a:spLocks noChangeArrowheads="1"/>
          </p:cNvSpPr>
          <p:nvPr/>
        </p:nvSpPr>
        <p:spPr bwMode="auto">
          <a:xfrm>
            <a:off x="3708400" y="4221163"/>
            <a:ext cx="2540000" cy="5794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b="1">
                <a:latin typeface="Times New Roman" panose="02020603050405020304" pitchFamily="18" charset="0"/>
              </a:rPr>
              <a:t>不懈于内</a:t>
            </a:r>
            <a:endParaRPr kumimoji="1" lang="zh-CN" altLang="en-US" b="1">
              <a:latin typeface="Times New Roman" panose="02020603050405020304" pitchFamily="18" charset="0"/>
            </a:endParaRPr>
          </a:p>
        </p:txBody>
      </p:sp>
      <p:sp>
        <p:nvSpPr>
          <p:cNvPr id="31757" name="Text Box 13"/>
          <p:cNvSpPr txBox="1">
            <a:spLocks noChangeArrowheads="1"/>
          </p:cNvSpPr>
          <p:nvPr/>
        </p:nvSpPr>
        <p:spPr bwMode="auto">
          <a:xfrm>
            <a:off x="3708400" y="5229225"/>
            <a:ext cx="3149600" cy="5794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b="1">
                <a:latin typeface="Times New Roman" panose="02020603050405020304" pitchFamily="18" charset="0"/>
              </a:rPr>
              <a:t>忘身于外</a:t>
            </a:r>
            <a:endParaRPr kumimoji="1" lang="zh-CN" altLang="en-US" b="1">
              <a:latin typeface="Times New Roman" panose="02020603050405020304" pitchFamily="18" charset="0"/>
            </a:endParaRPr>
          </a:p>
        </p:txBody>
      </p:sp>
      <p:sp>
        <p:nvSpPr>
          <p:cNvPr id="31758" name="AutoShape 14"/>
          <p:cNvSpPr/>
          <p:nvPr/>
        </p:nvSpPr>
        <p:spPr bwMode="auto">
          <a:xfrm>
            <a:off x="5580063" y="4437063"/>
            <a:ext cx="228600" cy="1219200"/>
          </a:xfrm>
          <a:prstGeom prst="rightBrace">
            <a:avLst>
              <a:gd name="adj1" fmla="val 44444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59" name="Text Box 15"/>
          <p:cNvSpPr txBox="1">
            <a:spLocks noChangeArrowheads="1"/>
          </p:cNvSpPr>
          <p:nvPr/>
        </p:nvSpPr>
        <p:spPr bwMode="auto">
          <a:xfrm>
            <a:off x="5724525" y="4652963"/>
            <a:ext cx="1743075" cy="57943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b="1">
                <a:latin typeface="Times New Roman" panose="02020603050405020304" pitchFamily="18" charset="0"/>
              </a:rPr>
              <a:t>有利</a:t>
            </a:r>
            <a:endParaRPr kumimoji="1" lang="zh-CN" altLang="en-US" b="1">
              <a:latin typeface="Times New Roman" panose="02020603050405020304" pitchFamily="18" charset="0"/>
            </a:endParaRPr>
          </a:p>
        </p:txBody>
      </p:sp>
      <p:sp>
        <p:nvSpPr>
          <p:cNvPr id="31760" name="AutoShape 16"/>
          <p:cNvSpPr/>
          <p:nvPr/>
        </p:nvSpPr>
        <p:spPr bwMode="auto">
          <a:xfrm>
            <a:off x="1524000" y="2951163"/>
            <a:ext cx="228600" cy="2209800"/>
          </a:xfrm>
          <a:prstGeom prst="leftBrace">
            <a:avLst>
              <a:gd name="adj1" fmla="val 80556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61" name="AutoShape 17"/>
          <p:cNvSpPr/>
          <p:nvPr/>
        </p:nvSpPr>
        <p:spPr bwMode="auto">
          <a:xfrm>
            <a:off x="6804025" y="2852738"/>
            <a:ext cx="228600" cy="2209800"/>
          </a:xfrm>
          <a:prstGeom prst="rightBrace">
            <a:avLst>
              <a:gd name="adj1" fmla="val 80556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62" name="Text Box 18"/>
          <p:cNvSpPr txBox="1">
            <a:spLocks noChangeArrowheads="1"/>
          </p:cNvSpPr>
          <p:nvPr/>
        </p:nvSpPr>
        <p:spPr bwMode="auto">
          <a:xfrm>
            <a:off x="6948488" y="3357563"/>
            <a:ext cx="2424112" cy="10668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b="1">
                <a:latin typeface="Times New Roman" panose="02020603050405020304" pitchFamily="18" charset="0"/>
              </a:rPr>
              <a:t>诚宜</a:t>
            </a:r>
            <a:r>
              <a:rPr kumimoji="1" lang="en-US" altLang="zh-CN" b="1">
                <a:latin typeface="Times New Roman" panose="02020603050405020304" pitchFamily="18" charset="0"/>
              </a:rPr>
              <a:t>……</a:t>
            </a:r>
            <a:endParaRPr kumimoji="1" lang="en-US" altLang="zh-CN" b="1">
              <a:latin typeface="Times New Roman" panose="02020603050405020304" pitchFamily="18" charset="0"/>
            </a:endParaRPr>
          </a:p>
          <a:p>
            <a:r>
              <a:rPr kumimoji="1" lang="zh-CN" altLang="en-US" b="1">
                <a:latin typeface="Times New Roman" panose="02020603050405020304" pitchFamily="18" charset="0"/>
              </a:rPr>
              <a:t>不宜</a:t>
            </a:r>
            <a:r>
              <a:rPr kumimoji="1" lang="en-US" altLang="zh-CN" b="1">
                <a:latin typeface="Times New Roman" panose="02020603050405020304" pitchFamily="18" charset="0"/>
              </a:rPr>
              <a:t>……</a:t>
            </a:r>
            <a:endParaRPr kumimoji="1" lang="en-US" altLang="zh-CN" b="1">
              <a:latin typeface="Times New Roman" panose="02020603050405020304" pitchFamily="18" charset="0"/>
            </a:endParaRPr>
          </a:p>
        </p:txBody>
      </p:sp>
      <p:sp>
        <p:nvSpPr>
          <p:cNvPr id="31763" name="Text Box 19"/>
          <p:cNvSpPr txBox="1">
            <a:spLocks noChangeArrowheads="1"/>
          </p:cNvSpPr>
          <p:nvPr/>
        </p:nvSpPr>
        <p:spPr bwMode="auto">
          <a:xfrm>
            <a:off x="6934200" y="4419600"/>
            <a:ext cx="1812925" cy="57943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>
                <a:latin typeface="Times New Roman" panose="02020603050405020304" pitchFamily="18" charset="0"/>
              </a:rPr>
              <a:t>（</a:t>
            </a:r>
            <a:r>
              <a:rPr kumimoji="1" lang="zh-CN" altLang="en-US" b="1">
                <a:solidFill>
                  <a:srgbClr val="FF0000"/>
                </a:solidFill>
                <a:latin typeface="Times New Roman" panose="02020603050405020304" pitchFamily="18" charset="0"/>
              </a:rPr>
              <a:t>正反</a:t>
            </a:r>
            <a:r>
              <a:rPr kumimoji="1" lang="zh-CN" altLang="en-US">
                <a:latin typeface="Times New Roman" panose="02020603050405020304" pitchFamily="18" charset="0"/>
              </a:rPr>
              <a:t>）</a:t>
            </a:r>
            <a:endParaRPr kumimoji="1" lang="zh-CN" altLang="en-US">
              <a:latin typeface="Times New Roman" panose="02020603050405020304" pitchFamily="18" charset="0"/>
            </a:endParaRPr>
          </a:p>
        </p:txBody>
      </p:sp>
      <p:sp>
        <p:nvSpPr>
          <p:cNvPr id="299028" name="Text Box 20"/>
          <p:cNvSpPr txBox="1">
            <a:spLocks noChangeArrowheads="1"/>
          </p:cNvSpPr>
          <p:nvPr/>
        </p:nvSpPr>
        <p:spPr bwMode="auto">
          <a:xfrm>
            <a:off x="228600" y="2438400"/>
            <a:ext cx="1219200" cy="32305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 algn="ctr"/>
            <a:r>
              <a:rPr kumimoji="1" lang="zh-CN" altLang="en-US" sz="3400" b="1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（广开言路）</a:t>
            </a:r>
            <a:endParaRPr kumimoji="1" lang="zh-CN" altLang="en-US" sz="3400" b="1">
              <a:solidFill>
                <a:srgbClr val="FF0000"/>
              </a:solidFill>
              <a:latin typeface="Times New Roman" panose="02020603050405020304" pitchFamily="18" charset="0"/>
              <a:ea typeface="华文中宋" panose="02010600040101010101" pitchFamily="2" charset="-122"/>
            </a:endParaRPr>
          </a:p>
          <a:p>
            <a:pPr algn="ctr"/>
            <a:endParaRPr kumimoji="1" lang="en-US" altLang="zh-CN" sz="3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1765" name="Picture 21" descr="huangdi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019925" y="0"/>
            <a:ext cx="2124075" cy="25955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</p:pic>
      <p:sp>
        <p:nvSpPr>
          <p:cNvPr id="299030" name="Rectangle 22"/>
          <p:cNvSpPr>
            <a:spLocks noChangeArrowheads="1"/>
          </p:cNvSpPr>
          <p:nvPr/>
        </p:nvSpPr>
        <p:spPr bwMode="auto">
          <a:xfrm>
            <a:off x="304800" y="2895600"/>
            <a:ext cx="533400" cy="21621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400" b="1">
                <a:latin typeface="Times New Roman" panose="02020603050405020304" pitchFamily="18" charset="0"/>
              </a:rPr>
              <a:t>开张圣听</a:t>
            </a:r>
            <a:endParaRPr kumimoji="1" lang="zh-CN" altLang="en-US" sz="3400" b="1">
              <a:latin typeface="Times New Roman" panose="02020603050405020304" pitchFamily="18" charset="0"/>
            </a:endParaRPr>
          </a:p>
        </p:txBody>
      </p:sp>
      <p:sp>
        <p:nvSpPr>
          <p:cNvPr id="299031" name="AutoShape 23"/>
          <p:cNvSpPr>
            <a:spLocks noChangeArrowheads="1"/>
          </p:cNvSpPr>
          <p:nvPr/>
        </p:nvSpPr>
        <p:spPr bwMode="auto">
          <a:xfrm>
            <a:off x="228600" y="2362200"/>
            <a:ext cx="1219200" cy="533400"/>
          </a:xfrm>
          <a:prstGeom prst="upArrow">
            <a:avLst>
              <a:gd name="adj1" fmla="val 50000"/>
              <a:gd name="adj2" fmla="val 54463"/>
            </a:avLst>
          </a:prstGeom>
          <a:solidFill>
            <a:srgbClr val="D9F606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299032" name="Text Box 24"/>
          <p:cNvSpPr txBox="1">
            <a:spLocks noChangeArrowheads="1"/>
          </p:cNvSpPr>
          <p:nvPr/>
        </p:nvSpPr>
        <p:spPr bwMode="auto">
          <a:xfrm>
            <a:off x="76200" y="1524000"/>
            <a:ext cx="3352800" cy="862013"/>
          </a:xfrm>
          <a:prstGeom prst="rect">
            <a:avLst/>
          </a:prstGeom>
          <a:solidFill>
            <a:schemeClr val="bg1"/>
          </a:solidFill>
          <a:ln w="38100" cap="sq">
            <a:solidFill>
              <a:srgbClr val="FF5050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800">
                <a:solidFill>
                  <a:srgbClr val="F72C03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第一条建议</a:t>
            </a:r>
            <a:endParaRPr kumimoji="1" lang="zh-CN" altLang="en-US" sz="4800">
              <a:solidFill>
                <a:srgbClr val="F72C03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9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9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9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90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90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90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90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90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90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90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90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9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9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9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9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9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9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99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9028" grpId="0" animBg="1"/>
      <p:bldP spid="299030" grpId="0" animBg="1"/>
      <p:bldP spid="299031" grpId="0" animBg="1"/>
      <p:bldP spid="29903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Box 1"/>
          <p:cNvSpPr txBox="1">
            <a:spLocks noChangeArrowheads="1"/>
          </p:cNvSpPr>
          <p:nvPr/>
        </p:nvSpPr>
        <p:spPr bwMode="auto">
          <a:xfrm>
            <a:off x="714374" y="928688"/>
            <a:ext cx="6737945" cy="772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400" b="1" dirty="0"/>
              <a:t>分析第</a:t>
            </a:r>
            <a:r>
              <a:rPr lang="en-US" altLang="zh-CN" sz="4400" b="1" dirty="0"/>
              <a:t>2</a:t>
            </a:r>
            <a:r>
              <a:rPr lang="zh-CN" altLang="en-US" sz="4400" b="1" dirty="0"/>
              <a:t>自然段。</a:t>
            </a:r>
            <a:endParaRPr lang="zh-CN" altLang="en-US" sz="4400" b="1" dirty="0"/>
          </a:p>
        </p:txBody>
      </p:sp>
      <p:sp>
        <p:nvSpPr>
          <p:cNvPr id="32771" name="TextBox 2"/>
          <p:cNvSpPr txBox="1">
            <a:spLocks noChangeArrowheads="1"/>
          </p:cNvSpPr>
          <p:nvPr/>
        </p:nvSpPr>
        <p:spPr bwMode="auto">
          <a:xfrm>
            <a:off x="611560" y="2204864"/>
            <a:ext cx="7747768" cy="144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</a:rPr>
              <a:t>     作者在本段提出的建议是什么？具体内容是什么？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0" y="0"/>
            <a:ext cx="4724400" cy="7620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kumimoji="1" lang="zh-CN" altLang="en-US" sz="4400" b="1">
                <a:latin typeface="Times New Roman" panose="02020603050405020304" pitchFamily="18" charset="0"/>
              </a:rPr>
              <a:t>第二段分析</a:t>
            </a:r>
            <a:endParaRPr kumimoji="1" lang="zh-CN" altLang="en-US" sz="4400" b="1">
              <a:latin typeface="Times New Roman" panose="02020603050405020304" pitchFamily="18" charset="0"/>
            </a:endParaRPr>
          </a:p>
        </p:txBody>
      </p:sp>
      <p:sp>
        <p:nvSpPr>
          <p:cNvPr id="33795" name="AutoShape 3"/>
          <p:cNvSpPr/>
          <p:nvPr/>
        </p:nvSpPr>
        <p:spPr bwMode="auto">
          <a:xfrm>
            <a:off x="1619250" y="3055938"/>
            <a:ext cx="228600" cy="1066800"/>
          </a:xfrm>
          <a:prstGeom prst="leftBrace">
            <a:avLst>
              <a:gd name="adj1" fmla="val 38889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796" name="AutoShape 4"/>
          <p:cNvSpPr/>
          <p:nvPr/>
        </p:nvSpPr>
        <p:spPr bwMode="auto">
          <a:xfrm>
            <a:off x="5651500" y="3127375"/>
            <a:ext cx="152400" cy="914400"/>
          </a:xfrm>
          <a:prstGeom prst="rightBrace">
            <a:avLst>
              <a:gd name="adj1" fmla="val 50000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762000" y="2667000"/>
            <a:ext cx="533400" cy="2041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b="1">
                <a:latin typeface="Times New Roman" panose="02020603050405020304" pitchFamily="18" charset="0"/>
              </a:rPr>
              <a:t>平明之理</a:t>
            </a:r>
            <a:endParaRPr kumimoji="1" lang="zh-CN" altLang="en-US" b="1">
              <a:latin typeface="Times New Roman" panose="02020603050405020304" pitchFamily="18" charset="0"/>
            </a:endParaRPr>
          </a:p>
        </p:txBody>
      </p:sp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1981200" y="2743200"/>
            <a:ext cx="2514600" cy="2139950"/>
          </a:xfrm>
          <a:prstGeom prst="rect">
            <a:avLst/>
          </a:prstGeom>
          <a:noFill/>
          <a:ln w="38100" cap="sq">
            <a:solidFill>
              <a:srgbClr val="CCFF33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kumimoji="1"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不宜</a:t>
            </a:r>
            <a:r>
              <a:rPr kumimoji="1" lang="zh-CN" altLang="en-US" sz="4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异同</a:t>
            </a:r>
            <a:endParaRPr kumimoji="1" lang="zh-CN" altLang="en-US" sz="4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kumimoji="1"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宜</a:t>
            </a:r>
            <a:r>
              <a:rPr kumimoji="1" lang="zh-CN" altLang="en-US" sz="4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付有司</a:t>
            </a:r>
            <a:endParaRPr kumimoji="1" lang="zh-CN" altLang="en-US" sz="4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kumimoji="1"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不宜</a:t>
            </a:r>
            <a:r>
              <a:rPr kumimoji="1" lang="zh-CN" altLang="en-US" sz="4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偏私</a:t>
            </a:r>
            <a:endParaRPr kumimoji="1" lang="zh-CN" altLang="en-US" sz="4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03111" name="AutoShape 7"/>
          <p:cNvSpPr>
            <a:spLocks noChangeArrowheads="1"/>
          </p:cNvSpPr>
          <p:nvPr/>
        </p:nvSpPr>
        <p:spPr bwMode="auto">
          <a:xfrm flipV="1">
            <a:off x="6781800" y="2057400"/>
            <a:ext cx="1066800" cy="914400"/>
          </a:xfrm>
          <a:prstGeom prst="upArrow">
            <a:avLst>
              <a:gd name="adj1" fmla="val 43750"/>
              <a:gd name="adj2" fmla="val 66667"/>
            </a:avLst>
          </a:prstGeom>
          <a:solidFill>
            <a:srgbClr val="FF99FF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303112" name="Text Box 8"/>
          <p:cNvSpPr txBox="1">
            <a:spLocks noChangeArrowheads="1"/>
          </p:cNvSpPr>
          <p:nvPr/>
        </p:nvSpPr>
        <p:spPr bwMode="auto">
          <a:xfrm rot="-505688">
            <a:off x="4876800" y="762000"/>
            <a:ext cx="3505200" cy="852488"/>
          </a:xfrm>
          <a:prstGeom prst="rect">
            <a:avLst/>
          </a:prstGeom>
          <a:noFill/>
          <a:ln w="28575" cap="sq">
            <a:solidFill>
              <a:srgbClr val="FF0066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800" b="1">
                <a:solidFill>
                  <a:srgbClr val="FF0066"/>
                </a:solidFill>
                <a:latin typeface="Times New Roman" panose="02020603050405020304" pitchFamily="18" charset="0"/>
                <a:ea typeface="方正舒体" panose="02010601030101010101" pitchFamily="2" charset="-122"/>
              </a:rPr>
              <a:t>第二条建议</a:t>
            </a:r>
            <a:endParaRPr kumimoji="1" lang="zh-CN" altLang="en-US" sz="4800" b="1">
              <a:solidFill>
                <a:srgbClr val="FF0066"/>
              </a:solidFill>
              <a:latin typeface="Times New Roman" panose="02020603050405020304" pitchFamily="18" charset="0"/>
              <a:ea typeface="方正舒体" panose="02010601030101010101" pitchFamily="2" charset="-122"/>
            </a:endParaRPr>
          </a:p>
        </p:txBody>
      </p:sp>
      <p:sp>
        <p:nvSpPr>
          <p:cNvPr id="303113" name="WordArt 9"/>
          <p:cNvSpPr>
            <a:spLocks noChangeArrowheads="1" noChangeShapeType="1" noTextEdit="1"/>
          </p:cNvSpPr>
          <p:nvPr/>
        </p:nvSpPr>
        <p:spPr bwMode="auto">
          <a:xfrm>
            <a:off x="5924550" y="2971800"/>
            <a:ext cx="2838450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 cap="sq">
                  <a:noFill/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赏罚严明</a:t>
            </a:r>
            <a:endParaRPr lang="zh-CN" altLang="en-US" sz="3600" kern="10">
              <a:ln w="9525" cap="sq">
                <a:noFill/>
                <a:round/>
                <a:headEnd type="none" w="sm" len="sm"/>
                <a:tailEnd type="none" w="sm" len="sm"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3114" name="Text Box 10"/>
          <p:cNvSpPr txBox="1">
            <a:spLocks noChangeArrowheads="1"/>
          </p:cNvSpPr>
          <p:nvPr/>
        </p:nvSpPr>
        <p:spPr bwMode="auto">
          <a:xfrm>
            <a:off x="4983163" y="2590800"/>
            <a:ext cx="620712" cy="23622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TW" altLang="en-US" sz="2800" b="1">
                <a:solidFill>
                  <a:schemeClr val="hlink"/>
                </a:solidFill>
                <a:latin typeface="Times New Roman" panose="02020603050405020304" pitchFamily="18" charset="0"/>
                <a:ea typeface="PMingLiU" panose="02020500000000000000" pitchFamily="18" charset="-120"/>
              </a:rPr>
              <a:t>正反</a:t>
            </a:r>
            <a:r>
              <a:rPr kumimoji="1" lang="zh-CN" altLang="en-US" sz="2800" b="1">
                <a:solidFill>
                  <a:schemeClr val="hlink"/>
                </a:solidFill>
                <a:latin typeface="Times New Roman" panose="02020603050405020304" pitchFamily="18" charset="0"/>
                <a:ea typeface="PMingLiU" panose="02020500000000000000" pitchFamily="18" charset="-120"/>
              </a:rPr>
              <a:t>对</a:t>
            </a:r>
            <a:r>
              <a:rPr kumimoji="1" lang="zh-TW" altLang="en-US" sz="2800" b="1">
                <a:solidFill>
                  <a:schemeClr val="hlink"/>
                </a:solidFill>
                <a:latin typeface="Times New Roman" panose="02020603050405020304" pitchFamily="18" charset="0"/>
                <a:ea typeface="PMingLiU" panose="02020500000000000000" pitchFamily="18" charset="-120"/>
              </a:rPr>
              <a:t>比</a:t>
            </a:r>
            <a:endParaRPr kumimoji="1" lang="zh-TW" altLang="en-US" sz="2800" b="1">
              <a:solidFill>
                <a:schemeClr val="hlink"/>
              </a:solidFill>
              <a:latin typeface="Times New Roman" panose="02020603050405020304" pitchFamily="18" charset="0"/>
              <a:ea typeface="PMingLiU" panose="02020500000000000000" pitchFamily="18" charset="-12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3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3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3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3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31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31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31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31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31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31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31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31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3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3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3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70" decel="100000"/>
                                        <p:tgtEl>
                                          <p:spTgt spid="3031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770" decel="100000"/>
                                        <p:tgtEl>
                                          <p:spTgt spid="3031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31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9" dur="770" fill="hold"/>
                                        <p:tgtEl>
                                          <p:spTgt spid="303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3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1" dur="770" fill="hold"/>
                                        <p:tgtEl>
                                          <p:spTgt spid="303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3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3111" grpId="0" animBg="1"/>
      <p:bldP spid="303112" grpId="0" animBg="1"/>
      <p:bldP spid="303113" grpId="0" animBg="1"/>
      <p:bldP spid="30311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7"/>
          <p:cNvSpPr txBox="1">
            <a:spLocks noChangeArrowheads="1"/>
          </p:cNvSpPr>
          <p:nvPr/>
        </p:nvSpPr>
        <p:spPr bwMode="auto">
          <a:xfrm>
            <a:off x="475933" y="684530"/>
            <a:ext cx="8382000" cy="12236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ct val="50000"/>
              </a:spcBef>
            </a:pPr>
            <a:r>
              <a:rPr kumimoji="1" lang="zh-CN" altLang="en-US" b="1">
                <a:latin typeface="楷体_GB2312" pitchFamily="49" charset="-122"/>
              </a:rPr>
              <a:t>第</a:t>
            </a:r>
            <a:r>
              <a:rPr kumimoji="1" lang="en-US" altLang="zh-CN" b="1">
                <a:latin typeface="楷体_GB2312" pitchFamily="49" charset="-122"/>
              </a:rPr>
              <a:t>3</a:t>
            </a:r>
            <a:r>
              <a:rPr kumimoji="1" lang="zh-CN" altLang="en-US" b="1">
                <a:latin typeface="楷体_GB2312" pitchFamily="49" charset="-122"/>
              </a:rPr>
              <a:t>、</a:t>
            </a:r>
            <a:r>
              <a:rPr kumimoji="1" lang="en-US" altLang="zh-CN" b="1">
                <a:latin typeface="楷体_GB2312" pitchFamily="49" charset="-122"/>
              </a:rPr>
              <a:t>4</a:t>
            </a:r>
            <a:r>
              <a:rPr kumimoji="1" lang="zh-CN" altLang="en-US" b="1">
                <a:latin typeface="楷体_GB2312" pitchFamily="49" charset="-122"/>
              </a:rPr>
              <a:t>段诸葛亮向刘禅举荐了什么人？举用这些人分别有什么好处？</a:t>
            </a:r>
            <a:r>
              <a:rPr lang="zh-CN" altLang="en-US" b="1">
                <a:latin typeface="楷体_GB2312" pitchFamily="49" charset="-122"/>
              </a:rPr>
              <a:t>目的是什么？</a:t>
            </a:r>
            <a:r>
              <a:rPr kumimoji="1" lang="zh-CN" altLang="en-US" b="1">
                <a:latin typeface="楷体_GB2312" pitchFamily="49" charset="-122"/>
              </a:rPr>
              <a:t> </a:t>
            </a:r>
            <a:endParaRPr kumimoji="1" lang="zh-CN" altLang="en-US">
              <a:latin typeface="楷体_GB2312" pitchFamily="49" charset="-122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1063625" y="2243773"/>
            <a:ext cx="5976938" cy="533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kumimoji="1" lang="zh-CN" altLang="en-US" sz="2900" b="1">
                <a:solidFill>
                  <a:srgbClr val="0000FF"/>
                </a:solidFill>
                <a:latin typeface="楷体_GB2312" pitchFamily="49" charset="-122"/>
              </a:rPr>
              <a:t>郭攸之、费讳、董允、向宠等。</a:t>
            </a:r>
            <a:endParaRPr kumimoji="1" lang="zh-CN" altLang="en-US" sz="2900" b="1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227965" y="3039428"/>
            <a:ext cx="8688388" cy="533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2900" b="1">
                <a:solidFill>
                  <a:srgbClr val="0000FF"/>
                </a:solidFill>
              </a:rPr>
              <a:t>郭攸之、费讳、董允</a:t>
            </a:r>
            <a:r>
              <a:rPr kumimoji="1" lang="en-US" altLang="zh-CN" sz="2900" b="1">
                <a:solidFill>
                  <a:srgbClr val="0000FF"/>
                </a:solidFill>
              </a:rPr>
              <a:t>——</a:t>
            </a:r>
            <a:r>
              <a:rPr kumimoji="1" lang="zh-CN" altLang="en-US" sz="2900" b="1">
                <a:solidFill>
                  <a:srgbClr val="0000FF"/>
                </a:solidFill>
              </a:rPr>
              <a:t>必能裨补阙漏，有所广益。</a:t>
            </a:r>
            <a:endParaRPr kumimoji="1" lang="zh-CN" altLang="en-US" sz="2900" b="1">
              <a:solidFill>
                <a:srgbClr val="0000FF"/>
              </a:solidFill>
            </a:endParaRPr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476250" y="3871913"/>
            <a:ext cx="6469063" cy="533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2900" b="1">
                <a:solidFill>
                  <a:srgbClr val="0000FF"/>
                </a:solidFill>
              </a:rPr>
              <a:t>向宠</a:t>
            </a:r>
            <a:r>
              <a:rPr kumimoji="1" lang="en-US" altLang="zh-CN" sz="2900" b="1">
                <a:solidFill>
                  <a:srgbClr val="0000FF"/>
                </a:solidFill>
              </a:rPr>
              <a:t>——</a:t>
            </a:r>
            <a:r>
              <a:rPr kumimoji="1" lang="zh-CN" altLang="en-US" sz="2900" b="1">
                <a:solidFill>
                  <a:srgbClr val="0000FF"/>
                </a:solidFill>
              </a:rPr>
              <a:t>必能使行阵和睦，优劣得所。</a:t>
            </a:r>
            <a:endParaRPr kumimoji="1" lang="zh-CN" altLang="en-US" sz="2900" b="1">
              <a:solidFill>
                <a:srgbClr val="0000FF"/>
              </a:solidFill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00063" y="4628198"/>
            <a:ext cx="8358187" cy="1077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chemeClr val="tx2"/>
                </a:solidFill>
                <a:latin typeface="楷体_GB2312" pitchFamily="49" charset="-122"/>
              </a:rPr>
              <a:t>目的是</a:t>
            </a:r>
            <a:r>
              <a:rPr lang="zh-CN" altLang="en-US" b="1">
                <a:solidFill>
                  <a:srgbClr val="FF0000"/>
                </a:solidFill>
                <a:latin typeface="楷体_GB2312" pitchFamily="49" charset="-122"/>
              </a:rPr>
              <a:t>消除北伐的后顾之忧，使他能集中精力伐魏。 </a:t>
            </a:r>
            <a:endParaRPr lang="zh-CN" altLang="en-US" b="1">
              <a:solidFill>
                <a:srgbClr val="FF0000"/>
              </a:solidFill>
              <a:latin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Box 1"/>
          <p:cNvSpPr txBox="1">
            <a:spLocks noChangeArrowheads="1"/>
          </p:cNvSpPr>
          <p:nvPr/>
        </p:nvSpPr>
        <p:spPr bwMode="auto">
          <a:xfrm>
            <a:off x="755576" y="692696"/>
            <a:ext cx="6239023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400" b="1" dirty="0"/>
              <a:t>分析第</a:t>
            </a:r>
            <a:r>
              <a:rPr lang="en-US" altLang="zh-CN" sz="4400" b="1" dirty="0"/>
              <a:t>5</a:t>
            </a:r>
            <a:r>
              <a:rPr lang="zh-CN" altLang="en-US" sz="4400" b="1" dirty="0"/>
              <a:t>自然段：</a:t>
            </a:r>
            <a:endParaRPr lang="zh-CN" altLang="en-US" sz="4400" b="1" dirty="0"/>
          </a:p>
        </p:txBody>
      </p:sp>
      <p:sp>
        <p:nvSpPr>
          <p:cNvPr id="35843" name="TextBox 3"/>
          <p:cNvSpPr txBox="1">
            <a:spLocks noChangeArrowheads="1"/>
          </p:cNvSpPr>
          <p:nvPr/>
        </p:nvSpPr>
        <p:spPr bwMode="auto">
          <a:xfrm>
            <a:off x="1000125" y="2286000"/>
            <a:ext cx="7100267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</a:rPr>
              <a:t>本段的中心句是哪一句？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44651" y="3501008"/>
            <a:ext cx="513474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4800" b="1" dirty="0">
                <a:solidFill>
                  <a:srgbClr val="0099FF"/>
                </a:solidFill>
                <a:latin typeface="+mn-ea"/>
                <a:ea typeface="+mn-ea"/>
              </a:rPr>
              <a:t>亲贤臣，远小人。</a:t>
            </a:r>
            <a:endParaRPr kumimoji="1" lang="zh-TW" altLang="en-US" sz="4800" b="1" dirty="0">
              <a:solidFill>
                <a:srgbClr val="0099FF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3" name="Text Box 13"/>
          <p:cNvSpPr txBox="1">
            <a:spLocks noChangeArrowheads="1"/>
          </p:cNvSpPr>
          <p:nvPr/>
        </p:nvSpPr>
        <p:spPr bwMode="auto">
          <a:xfrm>
            <a:off x="1295400" y="2057400"/>
            <a:ext cx="946150" cy="2952750"/>
          </a:xfrm>
          <a:prstGeom prst="rect">
            <a:avLst/>
          </a:prstGeom>
          <a:solidFill>
            <a:srgbClr val="00FFFF"/>
          </a:solidFill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50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亲贤远</a:t>
            </a:r>
            <a:r>
              <a:rPr kumimoji="1" lang="zh-TW" altLang="en-US" sz="50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佞</a:t>
            </a:r>
            <a:endParaRPr kumimoji="1" lang="zh-TW" altLang="en-US" sz="50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867" name="Text Box 15"/>
          <p:cNvSpPr txBox="1">
            <a:spLocks noChangeArrowheads="1"/>
          </p:cNvSpPr>
          <p:nvPr/>
        </p:nvSpPr>
        <p:spPr bwMode="auto">
          <a:xfrm>
            <a:off x="2438400" y="2438400"/>
            <a:ext cx="2590800" cy="645160"/>
          </a:xfrm>
          <a:prstGeom prst="rect">
            <a:avLst/>
          </a:prstGeom>
          <a:solidFill>
            <a:srgbClr val="FFCCFF"/>
          </a:solidFill>
          <a:ln w="9525">
            <a:solidFill>
              <a:srgbClr val="000080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先汉</a:t>
            </a:r>
            <a:r>
              <a:rPr kumimoji="1" lang="zh-TW" altLang="en-US" sz="3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zh-CN" altLang="en-US" sz="3600" b="1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兴</a:t>
            </a:r>
            <a:r>
              <a:rPr kumimoji="1" lang="zh-TW" altLang="en-US" sz="3600" b="1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隆</a:t>
            </a:r>
            <a:endParaRPr kumimoji="1" lang="zh-TW" altLang="en-US" sz="3600" b="1">
              <a:solidFill>
                <a:srgbClr val="FF006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868" name="Text Box 16"/>
          <p:cNvSpPr txBox="1">
            <a:spLocks noChangeArrowheads="1"/>
          </p:cNvSpPr>
          <p:nvPr/>
        </p:nvSpPr>
        <p:spPr bwMode="auto">
          <a:xfrm>
            <a:off x="2438400" y="4114800"/>
            <a:ext cx="2590800" cy="645160"/>
          </a:xfrm>
          <a:prstGeom prst="rect">
            <a:avLst/>
          </a:prstGeom>
          <a:solidFill>
            <a:srgbClr val="FFCCFF"/>
          </a:solidFill>
          <a:ln w="9525">
            <a:solidFill>
              <a:srgbClr val="000080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后汉</a:t>
            </a:r>
            <a:r>
              <a:rPr kumimoji="1" lang="zh-TW" altLang="en-US" sz="3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zh-TW" altLang="zh-CN" sz="3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zh-CN" altLang="en-US" sz="3600" b="1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倾颓</a:t>
            </a:r>
            <a:endParaRPr kumimoji="1" lang="zh-TW" altLang="en-US" sz="3600" b="1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869" name="Text Box 17"/>
          <p:cNvSpPr txBox="1">
            <a:spLocks noChangeArrowheads="1"/>
          </p:cNvSpPr>
          <p:nvPr/>
        </p:nvSpPr>
        <p:spPr bwMode="auto">
          <a:xfrm>
            <a:off x="6324600" y="533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TW" altLang="en-US" sz="2400">
              <a:latin typeface="Times New Roman" panose="02020603050405020304" pitchFamily="18" charset="0"/>
              <a:ea typeface="PMingLiU" panose="02020500000000000000" pitchFamily="18" charset="-120"/>
            </a:endParaRPr>
          </a:p>
        </p:txBody>
      </p:sp>
      <p:sp>
        <p:nvSpPr>
          <p:cNvPr id="194578" name="Text Box 18"/>
          <p:cNvSpPr txBox="1">
            <a:spLocks noChangeArrowheads="1"/>
          </p:cNvSpPr>
          <p:nvPr/>
        </p:nvSpPr>
        <p:spPr bwMode="auto">
          <a:xfrm>
            <a:off x="7900035" y="2607945"/>
            <a:ext cx="675005" cy="255778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</p:spPr>
        <p:txBody>
          <a:bodyPr vert="eaVert"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TW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正反</a:t>
            </a:r>
            <a:r>
              <a:rPr kumimoji="1"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对</a:t>
            </a:r>
            <a:r>
              <a:rPr kumimoji="1" lang="zh-TW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比</a:t>
            </a:r>
            <a:endParaRPr kumimoji="1" lang="zh-TW" altLang="en-US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871" name="Text Box 19"/>
          <p:cNvSpPr txBox="1">
            <a:spLocks noChangeArrowheads="1"/>
          </p:cNvSpPr>
          <p:nvPr/>
        </p:nvSpPr>
        <p:spPr bwMode="auto">
          <a:xfrm>
            <a:off x="6970395" y="3048000"/>
            <a:ext cx="675005" cy="10795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TW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史例</a:t>
            </a:r>
            <a:endParaRPr kumimoji="1" lang="zh-TW" altLang="en-US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872" name="Text Box 20"/>
          <p:cNvSpPr txBox="1">
            <a:spLocks noChangeArrowheads="1"/>
          </p:cNvSpPr>
          <p:nvPr/>
        </p:nvSpPr>
        <p:spPr bwMode="auto">
          <a:xfrm>
            <a:off x="6934200" y="5638800"/>
            <a:ext cx="1066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TW" altLang="en-US" sz="2400">
              <a:latin typeface="Times New Roman" panose="02020603050405020304" pitchFamily="18" charset="0"/>
              <a:ea typeface="PMingLiU" panose="02020500000000000000" pitchFamily="18" charset="-120"/>
            </a:endParaRPr>
          </a:p>
        </p:txBody>
      </p:sp>
      <p:sp>
        <p:nvSpPr>
          <p:cNvPr id="194581" name="Text Box 21"/>
          <p:cNvSpPr txBox="1">
            <a:spLocks noChangeArrowheads="1"/>
          </p:cNvSpPr>
          <p:nvPr/>
        </p:nvSpPr>
        <p:spPr bwMode="auto">
          <a:xfrm>
            <a:off x="4876800" y="609600"/>
            <a:ext cx="3168650" cy="701675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4000" b="1">
                <a:solidFill>
                  <a:schemeClr val="hlink"/>
                </a:solidFill>
                <a:latin typeface="方正大標宋" pitchFamily="65" charset="-120"/>
                <a:ea typeface="方正大標宋" pitchFamily="65" charset="-120"/>
              </a:rPr>
              <a:t>劝谏后</a:t>
            </a:r>
            <a:r>
              <a:rPr kumimoji="1" lang="zh-TW" altLang="en-US" sz="4000" b="1">
                <a:solidFill>
                  <a:schemeClr val="hlink"/>
                </a:solidFill>
                <a:latin typeface="方正大標宋" pitchFamily="65" charset="-120"/>
                <a:ea typeface="方正大標宋" pitchFamily="65" charset="-120"/>
              </a:rPr>
              <a:t>主</a:t>
            </a:r>
            <a:endParaRPr kumimoji="1" lang="zh-TW" altLang="en-US" sz="4000" b="1">
              <a:solidFill>
                <a:schemeClr val="hlink"/>
              </a:solidFill>
              <a:latin typeface="方正大標宋" pitchFamily="65" charset="-120"/>
              <a:ea typeface="方正大標宋" pitchFamily="65" charset="-120"/>
            </a:endParaRPr>
          </a:p>
        </p:txBody>
      </p:sp>
      <p:sp>
        <p:nvSpPr>
          <p:cNvPr id="36874" name="Rectangle 23"/>
          <p:cNvSpPr>
            <a:spLocks noChangeArrowheads="1"/>
          </p:cNvSpPr>
          <p:nvPr/>
        </p:nvSpPr>
        <p:spPr bwMode="auto">
          <a:xfrm>
            <a:off x="0" y="228600"/>
            <a:ext cx="1371600" cy="6858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anchor="ctr"/>
          <a:lstStyle/>
          <a:p>
            <a:pPr algn="ctr"/>
            <a:r>
              <a:rPr lang="zh-CN" altLang="en-US" sz="5000">
                <a:latin typeface="方正舒体" panose="02010601030101010101" pitchFamily="2" charset="-122"/>
                <a:ea typeface="方正舒体" panose="02010601030101010101" pitchFamily="2" charset="-122"/>
              </a:rPr>
              <a:t>课文分析</a:t>
            </a:r>
            <a:r>
              <a:rPr lang="zh-TW" altLang="en-US" sz="5000">
                <a:latin typeface="方正舒体" panose="02010601030101010101" pitchFamily="2" charset="-122"/>
                <a:ea typeface="方正舒体" panose="02010601030101010101" pitchFamily="2" charset="-122"/>
              </a:rPr>
              <a:t>  </a:t>
            </a:r>
            <a:r>
              <a:rPr lang="en-US" altLang="zh-TW" sz="3900">
                <a:latin typeface="方正舒体" panose="02010601030101010101" pitchFamily="2" charset="-122"/>
                <a:ea typeface="方正舒体" panose="02010601030101010101" pitchFamily="2" charset="-122"/>
              </a:rPr>
              <a:t>(</a:t>
            </a:r>
            <a:r>
              <a:rPr lang="zh-TW" altLang="en-US" sz="3900">
                <a:latin typeface="方正舒体" panose="02010601030101010101" pitchFamily="2" charset="-122"/>
                <a:ea typeface="方正舒体" panose="02010601030101010101" pitchFamily="2" charset="-122"/>
              </a:rPr>
              <a:t>第</a:t>
            </a:r>
            <a:r>
              <a:rPr lang="zh-CN" altLang="en-US" sz="3900">
                <a:latin typeface="方正舒体" panose="02010601030101010101" pitchFamily="2" charset="-122"/>
                <a:ea typeface="方正舒体" panose="02010601030101010101" pitchFamily="2" charset="-122"/>
              </a:rPr>
              <a:t>五</a:t>
            </a:r>
            <a:r>
              <a:rPr lang="zh-TW" altLang="en-US" sz="3900">
                <a:latin typeface="方正舒体" panose="02010601030101010101" pitchFamily="2" charset="-122"/>
                <a:ea typeface="方正舒体" panose="02010601030101010101" pitchFamily="2" charset="-122"/>
              </a:rPr>
              <a:t>段</a:t>
            </a:r>
            <a:r>
              <a:rPr lang="en-US" altLang="zh-TW" sz="3900">
                <a:latin typeface="方正舒体" panose="02010601030101010101" pitchFamily="2" charset="-122"/>
                <a:ea typeface="方正舒体" panose="02010601030101010101" pitchFamily="2" charset="-122"/>
              </a:rPr>
              <a:t>)</a:t>
            </a:r>
            <a:endParaRPr lang="en-US" altLang="zh-TW" sz="3900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36875" name="Text Box 24"/>
          <p:cNvSpPr txBox="1">
            <a:spLocks noChangeArrowheads="1"/>
          </p:cNvSpPr>
          <p:nvPr/>
        </p:nvSpPr>
        <p:spPr bwMode="auto">
          <a:xfrm>
            <a:off x="457200" y="228600"/>
            <a:ext cx="297180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194585" name="Rectangle 25"/>
          <p:cNvSpPr>
            <a:spLocks noChangeArrowheads="1"/>
          </p:cNvSpPr>
          <p:nvPr/>
        </p:nvSpPr>
        <p:spPr bwMode="auto">
          <a:xfrm>
            <a:off x="1676400" y="487363"/>
            <a:ext cx="2724150" cy="7016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4000" b="1">
                <a:solidFill>
                  <a:schemeClr val="hlink"/>
                </a:solidFill>
                <a:ea typeface="华文行楷" panose="02010800040101010101" pitchFamily="2" charset="-122"/>
              </a:rPr>
              <a:t>第三条建议</a:t>
            </a:r>
            <a:endParaRPr kumimoji="1" lang="zh-CN" altLang="en-US" sz="4000" b="1">
              <a:solidFill>
                <a:schemeClr val="hlink"/>
              </a:solidFill>
              <a:ea typeface="华文行楷" panose="02010800040101010101" pitchFamily="2" charset="-122"/>
            </a:endParaRPr>
          </a:p>
        </p:txBody>
      </p:sp>
      <p:sp>
        <p:nvSpPr>
          <p:cNvPr id="194586" name="Text Box 26"/>
          <p:cNvSpPr txBox="1">
            <a:spLocks noChangeArrowheads="1"/>
          </p:cNvSpPr>
          <p:nvPr/>
        </p:nvSpPr>
        <p:spPr bwMode="auto">
          <a:xfrm>
            <a:off x="5257800" y="2438400"/>
            <a:ext cx="1677035" cy="583565"/>
          </a:xfrm>
          <a:prstGeom prst="rect">
            <a:avLst/>
          </a:prstGeom>
          <a:solidFill>
            <a:srgbClr val="FFFF00"/>
          </a:solidFill>
          <a:ln w="38100" cap="sq">
            <a:solidFill>
              <a:srgbClr val="4417C1"/>
            </a:solidFill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b="1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亲贤臣</a:t>
            </a:r>
            <a:endParaRPr kumimoji="1" lang="zh-CN" altLang="en-US" b="1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4587" name="Text Box 27"/>
          <p:cNvSpPr txBox="1">
            <a:spLocks noChangeArrowheads="1"/>
          </p:cNvSpPr>
          <p:nvPr/>
        </p:nvSpPr>
        <p:spPr bwMode="auto">
          <a:xfrm>
            <a:off x="5257800" y="4114800"/>
            <a:ext cx="1677035" cy="583565"/>
          </a:xfrm>
          <a:prstGeom prst="rect">
            <a:avLst/>
          </a:prstGeom>
          <a:solidFill>
            <a:srgbClr val="FFFF00"/>
          </a:solidFill>
          <a:ln w="38100" cap="sq">
            <a:solidFill>
              <a:srgbClr val="4417C1"/>
            </a:solidFill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b="1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远小人</a:t>
            </a:r>
            <a:endParaRPr kumimoji="1" lang="zh-CN" altLang="en-US" b="1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6879" name="Text Box 15"/>
          <p:cNvSpPr txBox="1">
            <a:spLocks noChangeArrowheads="1"/>
          </p:cNvSpPr>
          <p:nvPr/>
        </p:nvSpPr>
        <p:spPr bwMode="auto">
          <a:xfrm>
            <a:off x="5357813" y="1643063"/>
            <a:ext cx="1214437" cy="583565"/>
          </a:xfrm>
          <a:prstGeom prst="rect">
            <a:avLst/>
          </a:prstGeom>
          <a:solidFill>
            <a:srgbClr val="FFCCFF"/>
          </a:solidFill>
          <a:ln w="9525">
            <a:solidFill>
              <a:srgbClr val="000080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>
                <a:solidFill>
                  <a:srgbClr val="0000FF"/>
                </a:solidFill>
                <a:latin typeface="方正行楷" pitchFamily="65" charset="-120"/>
                <a:ea typeface="方正行楷" pitchFamily="65" charset="-120"/>
              </a:rPr>
              <a:t> </a:t>
            </a:r>
            <a:r>
              <a:rPr kumimoji="1" lang="zh-CN" altLang="en-US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原因</a:t>
            </a:r>
            <a:endParaRPr kumimoji="1" lang="zh-CN" altLang="en-US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9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5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5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5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5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5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5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5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5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70" decel="100000"/>
                                        <p:tgtEl>
                                          <p:spTgt spid="1945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770" decel="100000"/>
                                        <p:tgtEl>
                                          <p:spTgt spid="19457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457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1" dur="770" fill="hold"/>
                                        <p:tgtEl>
                                          <p:spTgt spid="194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4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3" dur="770" fill="hold"/>
                                        <p:tgtEl>
                                          <p:spTgt spid="194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4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3" grpId="0" animBg="1"/>
      <p:bldP spid="194578" grpId="0" bldLvl="0" animBg="1" autoUpdateAnimBg="0"/>
      <p:bldP spid="194581" grpId="0" animBg="1"/>
      <p:bldP spid="194585" grpId="0" animBg="1"/>
      <p:bldP spid="194586" grpId="0" bldLvl="0" animBg="1" autoUpdateAnimBg="0"/>
      <p:bldP spid="194587" grpId="0" bldLvl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矩形 7169"/>
          <p:cNvSpPr/>
          <p:nvPr/>
        </p:nvSpPr>
        <p:spPr>
          <a:xfrm>
            <a:off x="250825" y="1487488"/>
            <a:ext cx="8686800" cy="4787900"/>
          </a:xfrm>
          <a:prstGeom prst="rect">
            <a:avLst/>
          </a:prstGeom>
          <a:noFill/>
          <a:ln w="38100" cap="flat" cmpd="sng">
            <a:solidFill>
              <a:srgbClr val="FFCC99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 2" pitchFamily="18" charset="2"/>
              <a:buChar char="¡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 2" pitchFamily="18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itchFamily="18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 typeface="Wingdings 2" pitchFamily="18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GB" sz="3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诸葛亮这篇表文写于蜀汉建兴（后主刘禅年号）五年（</a:t>
            </a:r>
            <a:r>
              <a:rPr lang="en-US" altLang="zh-CN" sz="3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227</a:t>
            </a:r>
            <a:r>
              <a:rPr lang="zh-CN" altLang="en-US" sz="3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年）第一次出师伐魏之前。当时蜀汉已从猇</a:t>
            </a:r>
            <a:r>
              <a:rPr lang="zh-CN" altLang="en-GB" sz="3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en-GB" altLang="zh-CN" sz="3400" b="1" dirty="0">
                <a:solidFill>
                  <a:srgbClr val="9900CC"/>
                </a:solidFill>
                <a:latin typeface="楷体_GB2312" pitchFamily="49" charset="-122"/>
                <a:ea typeface="楷体_GB2312" pitchFamily="49" charset="-122"/>
              </a:rPr>
              <a:t>xiāo</a:t>
            </a:r>
            <a:r>
              <a:rPr lang="en-GB" altLang="zh-CN" sz="3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3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亭（现在湖北宜都）战役的惨败中恢复过来，既与吴国通好，又平定了南方的叛乱，所以诸葛亮决定北上伐魏，写这篇表文的目的是，希望刘禅任用贤臣，采纳忠言，赏罚分明，国内政治修明，有一个稳定的战略后方，以实现先帝的</a:t>
            </a:r>
            <a:r>
              <a:rPr lang="zh-CN" altLang="en-US" sz="3400" b="1" dirty="0">
                <a:solidFill>
                  <a:srgbClr val="000000"/>
                </a:solidFill>
                <a:ea typeface="楷体_GB2312" pitchFamily="49" charset="-122"/>
              </a:rPr>
              <a:t>“</a:t>
            </a:r>
            <a:r>
              <a:rPr lang="zh-CN" altLang="en-US" sz="3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北定中原</a:t>
            </a:r>
            <a:r>
              <a:rPr lang="zh-CN" altLang="en-US" sz="3400" b="1" dirty="0">
                <a:solidFill>
                  <a:srgbClr val="000000"/>
                </a:solidFill>
                <a:ea typeface="楷体_GB2312" pitchFamily="49" charset="-122"/>
              </a:rPr>
              <a:t>”</a:t>
            </a:r>
            <a:r>
              <a:rPr lang="zh-CN" altLang="en-US" sz="3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3400" b="1" dirty="0">
                <a:solidFill>
                  <a:srgbClr val="000000"/>
                </a:solidFill>
                <a:ea typeface="楷体_GB2312" pitchFamily="49" charset="-122"/>
              </a:rPr>
              <a:t>“</a:t>
            </a:r>
            <a:r>
              <a:rPr lang="zh-CN" altLang="en-US" sz="3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兴复汉室</a:t>
            </a:r>
            <a:r>
              <a:rPr lang="zh-CN" altLang="en-US" sz="3400" b="1" dirty="0">
                <a:solidFill>
                  <a:srgbClr val="000000"/>
                </a:solidFill>
                <a:ea typeface="楷体_GB2312" pitchFamily="49" charset="-122"/>
              </a:rPr>
              <a:t>”</a:t>
            </a:r>
            <a:r>
              <a:rPr lang="zh-CN" altLang="en-US" sz="3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的宏大理想。 </a:t>
            </a:r>
            <a:endParaRPr lang="zh-CN" altLang="en-US" sz="34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4755" name="文本框 7170"/>
          <p:cNvSpPr txBox="1"/>
          <p:nvPr/>
        </p:nvSpPr>
        <p:spPr>
          <a:xfrm>
            <a:off x="395288" y="188913"/>
            <a:ext cx="17287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 2" pitchFamily="18" charset="2"/>
              <a:buChar char="¡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 2" pitchFamily="18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itchFamily="18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 typeface="Wingdings 2" pitchFamily="18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74756" name="矩形 7171"/>
          <p:cNvSpPr>
            <a:spLocks noTextEdit="1"/>
          </p:cNvSpPr>
          <p:nvPr/>
        </p:nvSpPr>
        <p:spPr>
          <a:xfrm>
            <a:off x="755650" y="115888"/>
            <a:ext cx="1866900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miter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写作背景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miter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4757" name="图片 7172" descr="b_27C3E8A88E4488F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99375" y="0"/>
            <a:ext cx="1444625" cy="1341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 dir="d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文本框 39937"/>
          <p:cNvSpPr txBox="1"/>
          <p:nvPr/>
        </p:nvSpPr>
        <p:spPr>
          <a:xfrm>
            <a:off x="179388" y="404813"/>
            <a:ext cx="83820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3600" b="1" dirty="0">
                <a:solidFill>
                  <a:srgbClr val="9900CC"/>
                </a:solidFill>
                <a:latin typeface="Times New Roman" panose="02020603050405020304" pitchFamily="18" charset="0"/>
              </a:rPr>
              <a:t>诸葛亮向后主提出的三条建议是什么？哪一条最重要？为什么？</a:t>
            </a:r>
            <a:endParaRPr lang="zh-CN" altLang="en-US" sz="3600" b="1" dirty="0">
              <a:solidFill>
                <a:srgbClr val="99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39939" name="文本框 39938"/>
          <p:cNvSpPr txBox="1"/>
          <p:nvPr/>
        </p:nvSpPr>
        <p:spPr>
          <a:xfrm>
            <a:off x="309563" y="1524000"/>
            <a:ext cx="4800600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开张圣听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陟罚臧否，不宜异同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亲贤臣，远小人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6740" name="燕尾形 39939"/>
          <p:cNvSpPr/>
          <p:nvPr/>
        </p:nvSpPr>
        <p:spPr>
          <a:xfrm>
            <a:off x="4419600" y="2667000"/>
            <a:ext cx="976313" cy="485775"/>
          </a:xfrm>
          <a:prstGeom prst="chevron">
            <a:avLst>
              <a:gd name="adj" fmla="val 50235"/>
            </a:avLst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116741" name="右大括号 39940"/>
          <p:cNvSpPr/>
          <p:nvPr/>
        </p:nvSpPr>
        <p:spPr>
          <a:xfrm>
            <a:off x="3810000" y="2057400"/>
            <a:ext cx="152400" cy="1371600"/>
          </a:xfrm>
          <a:prstGeom prst="rightBrace">
            <a:avLst>
              <a:gd name="adj1" fmla="val 75000"/>
              <a:gd name="adj2" fmla="val 50000"/>
            </a:avLst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116742" name="直接连接符 39941"/>
          <p:cNvSpPr/>
          <p:nvPr/>
        </p:nvSpPr>
        <p:spPr>
          <a:xfrm>
            <a:off x="4038600" y="2667000"/>
            <a:ext cx="838200" cy="0"/>
          </a:xfrm>
          <a:prstGeom prst="line">
            <a:avLst/>
          </a:prstGeom>
          <a:ln w="9525">
            <a:noFill/>
          </a:ln>
        </p:spPr>
      </p:sp>
      <p:sp>
        <p:nvSpPr>
          <p:cNvPr id="116743" name="直接连接符 39942"/>
          <p:cNvSpPr/>
          <p:nvPr/>
        </p:nvSpPr>
        <p:spPr>
          <a:xfrm>
            <a:off x="3886200" y="2133600"/>
            <a:ext cx="0" cy="990600"/>
          </a:xfrm>
          <a:prstGeom prst="line">
            <a:avLst/>
          </a:prstGeom>
          <a:ln w="9525">
            <a:noFill/>
          </a:ln>
        </p:spPr>
      </p:sp>
      <p:sp>
        <p:nvSpPr>
          <p:cNvPr id="39944" name="燕尾形箭头 39943"/>
          <p:cNvSpPr/>
          <p:nvPr/>
        </p:nvSpPr>
        <p:spPr>
          <a:xfrm>
            <a:off x="4800600" y="2286000"/>
            <a:ext cx="823913" cy="762000"/>
          </a:xfrm>
          <a:prstGeom prst="notchedRightArrow">
            <a:avLst>
              <a:gd name="adj1" fmla="val 50000"/>
              <a:gd name="adj2" fmla="val 27026"/>
            </a:avLst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116745" name="右大括号 39944"/>
          <p:cNvSpPr/>
          <p:nvPr/>
        </p:nvSpPr>
        <p:spPr>
          <a:xfrm flipH="1">
            <a:off x="5257800" y="2133600"/>
            <a:ext cx="228600" cy="1066800"/>
          </a:xfrm>
          <a:prstGeom prst="rightBrace">
            <a:avLst>
              <a:gd name="adj1" fmla="val 38867"/>
              <a:gd name="adj2" fmla="val 50000"/>
            </a:avLst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39946" name="左大括号 39945"/>
          <p:cNvSpPr/>
          <p:nvPr/>
        </p:nvSpPr>
        <p:spPr>
          <a:xfrm>
            <a:off x="5715000" y="1524000"/>
            <a:ext cx="457200" cy="1905000"/>
          </a:xfrm>
          <a:prstGeom prst="leftBrace">
            <a:avLst>
              <a:gd name="adj1" fmla="val 30362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39947" name="文本框 39946"/>
          <p:cNvSpPr txBox="1"/>
          <p:nvPr/>
        </p:nvSpPr>
        <p:spPr>
          <a:xfrm>
            <a:off x="6324600" y="1371600"/>
            <a:ext cx="2286000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广开言路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严明赏罚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亲贤远佞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16748" name="图片 39949" descr="ly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486400"/>
            <a:ext cx="9144000" cy="137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7463" y="4095750"/>
            <a:ext cx="9450387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亲贤远佞最重要，因为只有做到亲贤臣远小人，才能做到广开言路，才能赏罚分明。（课后题二）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  <p:bldP spid="39939" grpId="0"/>
      <p:bldP spid="39947" grpId="0"/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468313" y="0"/>
            <a:ext cx="8353425" cy="10668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</a:ln>
        </p:spPr>
        <p:txBody>
          <a:bodyPr anchor="ctr">
            <a:spAutoFit/>
          </a:bodyPr>
          <a:lstStyle/>
          <a:p>
            <a:pPr indent="269875"/>
            <a:r>
              <a:rPr lang="en-US" altLang="zh-CN" b="1">
                <a:latin typeface="楷体_GB2312" pitchFamily="49" charset="-122"/>
              </a:rPr>
              <a:t>   </a:t>
            </a:r>
            <a:r>
              <a:rPr lang="zh-CN" altLang="en-US" b="1">
                <a:latin typeface="楷体_GB2312" pitchFamily="49" charset="-122"/>
              </a:rPr>
              <a:t>从全文来看，诸葛亮向刘禅提出的三条建议，他反复强调的是哪一条？ </a:t>
            </a:r>
            <a:endParaRPr lang="zh-CN" altLang="en-US" b="1">
              <a:latin typeface="楷体_GB2312" pitchFamily="49" charset="-122"/>
            </a:endParaRPr>
          </a:p>
        </p:txBody>
      </p:sp>
      <p:sp>
        <p:nvSpPr>
          <p:cNvPr id="263171" name="Rectangle 3"/>
          <p:cNvSpPr>
            <a:spLocks noChangeArrowheads="1"/>
          </p:cNvSpPr>
          <p:nvPr/>
        </p:nvSpPr>
        <p:spPr bwMode="auto">
          <a:xfrm>
            <a:off x="468313" y="1097469"/>
            <a:ext cx="8137525" cy="5509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</a:ln>
        </p:spPr>
        <p:txBody>
          <a:bodyPr anchor="ctr">
            <a:spAutoFit/>
          </a:bodyPr>
          <a:lstStyle/>
          <a:p>
            <a:pPr indent="269875"/>
            <a:r>
              <a:rPr lang="en-US" altLang="zh-CN" b="1" dirty="0">
                <a:solidFill>
                  <a:schemeClr val="hlink"/>
                </a:solidFill>
                <a:latin typeface="楷体_GB2312" pitchFamily="49" charset="-122"/>
              </a:rPr>
              <a:t>   </a:t>
            </a:r>
            <a:r>
              <a:rPr lang="zh-CN" altLang="en-US" b="1" dirty="0">
                <a:solidFill>
                  <a:schemeClr val="hlink"/>
                </a:solidFill>
                <a:latin typeface="楷体_GB2312" pitchFamily="49" charset="-122"/>
              </a:rPr>
              <a:t>作者反复陈说的是</a:t>
            </a:r>
            <a:r>
              <a:rPr lang="zh-CN" altLang="en-US" b="1" dirty="0">
                <a:solidFill>
                  <a:srgbClr val="FF0000"/>
                </a:solidFill>
                <a:latin typeface="楷体_GB2312" pitchFamily="49" charset="-122"/>
              </a:rPr>
              <a:t>亲贤远佞</a:t>
            </a:r>
            <a:r>
              <a:rPr lang="zh-CN" altLang="en-US" b="1" dirty="0">
                <a:solidFill>
                  <a:schemeClr val="hlink"/>
                </a:solidFill>
                <a:latin typeface="楷体_GB2312" pitchFamily="49" charset="-122"/>
              </a:rPr>
              <a:t>这一条。其余两条虽然说的是方针、政策，也都与此有关。</a:t>
            </a:r>
            <a:r>
              <a:rPr lang="zh-CN" altLang="en-US" b="1" dirty="0">
                <a:solidFill>
                  <a:srgbClr val="FF0000"/>
                </a:solidFill>
                <a:latin typeface="楷体_GB2312" pitchFamily="49" charset="-122"/>
              </a:rPr>
              <a:t>因为刘禅是个昏庸之君，容易受坏人蛊惑，</a:t>
            </a:r>
            <a:r>
              <a:rPr lang="zh-CN" altLang="en-US" b="1" dirty="0">
                <a:solidFill>
                  <a:schemeClr val="hlink"/>
                </a:solidFill>
                <a:latin typeface="楷体_GB2312" pitchFamily="49" charset="-122"/>
              </a:rPr>
              <a:t>如不亲贤远佞，就会出现</a:t>
            </a:r>
            <a:r>
              <a:rPr lang="zh-CN" altLang="en-US" b="1" dirty="0">
                <a:solidFill>
                  <a:schemeClr val="hlink"/>
                </a:solidFill>
              </a:rPr>
              <a:t>“</a:t>
            </a:r>
            <a:r>
              <a:rPr lang="zh-CN" altLang="en-US" b="1" dirty="0">
                <a:solidFill>
                  <a:schemeClr val="hlink"/>
                </a:solidFill>
                <a:latin typeface="楷体_GB2312" pitchFamily="49" charset="-122"/>
              </a:rPr>
              <a:t>妄自菲薄，引喻失义</a:t>
            </a:r>
            <a:r>
              <a:rPr lang="zh-CN" altLang="en-US" b="1" dirty="0">
                <a:solidFill>
                  <a:schemeClr val="hlink"/>
                </a:solidFill>
              </a:rPr>
              <a:t>”“</a:t>
            </a:r>
            <a:r>
              <a:rPr lang="zh-CN" altLang="en-US" b="1" dirty="0">
                <a:solidFill>
                  <a:schemeClr val="hlink"/>
                </a:solidFill>
                <a:latin typeface="楷体_GB2312" pitchFamily="49" charset="-122"/>
              </a:rPr>
              <a:t>偏私，使内外异法</a:t>
            </a:r>
            <a:r>
              <a:rPr lang="zh-CN" altLang="en-US" b="1" dirty="0">
                <a:solidFill>
                  <a:schemeClr val="hlink"/>
                </a:solidFill>
              </a:rPr>
              <a:t>”</a:t>
            </a:r>
            <a:r>
              <a:rPr lang="zh-CN" altLang="en-US" b="1" dirty="0">
                <a:solidFill>
                  <a:schemeClr val="hlink"/>
                </a:solidFill>
                <a:latin typeface="楷体_GB2312" pitchFamily="49" charset="-122"/>
              </a:rPr>
              <a:t>等情况，再好的方针、政策也不可能贯彻执行。</a:t>
            </a:r>
            <a:r>
              <a:rPr lang="zh-CN" altLang="en-US" b="1" dirty="0">
                <a:solidFill>
                  <a:srgbClr val="FF0000"/>
                </a:solidFill>
                <a:latin typeface="楷体_GB2312" pitchFamily="49" charset="-122"/>
              </a:rPr>
              <a:t>而亲贤为远佞之本，所以文章开头说</a:t>
            </a:r>
            <a:r>
              <a:rPr lang="zh-CN" altLang="en-US" b="1" dirty="0">
                <a:solidFill>
                  <a:srgbClr val="FF0000"/>
                </a:solidFill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楷体_GB2312" pitchFamily="49" charset="-122"/>
              </a:rPr>
              <a:t>开张圣听</a:t>
            </a:r>
            <a:r>
              <a:rPr lang="zh-CN" altLang="en-US" b="1" dirty="0">
                <a:solidFill>
                  <a:srgbClr val="FF0000"/>
                </a:solidFill>
              </a:rPr>
              <a:t>”</a:t>
            </a:r>
            <a:r>
              <a:rPr lang="zh-CN" altLang="en-US" b="1" dirty="0">
                <a:solidFill>
                  <a:srgbClr val="FF0000"/>
                </a:solidFill>
                <a:latin typeface="楷体_GB2312" pitchFamily="49" charset="-122"/>
              </a:rPr>
              <a:t>，实际上就是要听取贤臣的意见，万不可</a:t>
            </a:r>
            <a:r>
              <a:rPr lang="zh-CN" altLang="en-US" b="1" dirty="0">
                <a:solidFill>
                  <a:srgbClr val="FF0000"/>
                </a:solidFill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楷体_GB2312" pitchFamily="49" charset="-122"/>
              </a:rPr>
              <a:t>塞忠谏之路</a:t>
            </a:r>
            <a:r>
              <a:rPr lang="zh-CN" altLang="en-US" b="1" dirty="0">
                <a:solidFill>
                  <a:srgbClr val="FF0000"/>
                </a:solidFill>
              </a:rPr>
              <a:t>”</a:t>
            </a:r>
            <a:r>
              <a:rPr lang="zh-CN" altLang="en-US" b="1" dirty="0">
                <a:solidFill>
                  <a:srgbClr val="FF0000"/>
                </a:solidFill>
                <a:latin typeface="楷体_GB2312" pitchFamily="49" charset="-122"/>
              </a:rPr>
              <a:t>，</a:t>
            </a:r>
            <a:r>
              <a:rPr lang="zh-CN" altLang="en-US" b="1" dirty="0">
                <a:solidFill>
                  <a:schemeClr val="hlink"/>
                </a:solidFill>
                <a:latin typeface="楷体_GB2312" pitchFamily="49" charset="-122"/>
              </a:rPr>
              <a:t>中间列举贤臣姓名，要刘禅</a:t>
            </a:r>
            <a:r>
              <a:rPr lang="zh-CN" altLang="en-US" b="1" dirty="0">
                <a:solidFill>
                  <a:schemeClr val="hlink"/>
                </a:solidFill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楷体_GB2312" pitchFamily="49" charset="-122"/>
              </a:rPr>
              <a:t>亲之信之</a:t>
            </a:r>
            <a:r>
              <a:rPr lang="zh-CN" altLang="en-US" b="1" dirty="0">
                <a:solidFill>
                  <a:schemeClr val="hlink"/>
                </a:solidFill>
              </a:rPr>
              <a:t>”</a:t>
            </a:r>
            <a:r>
              <a:rPr lang="zh-CN" altLang="en-US" b="1" dirty="0">
                <a:solidFill>
                  <a:schemeClr val="hlink"/>
                </a:solidFill>
                <a:latin typeface="楷体_GB2312" pitchFamily="49" charset="-122"/>
              </a:rPr>
              <a:t>，结尾更劝说刘禅要</a:t>
            </a:r>
            <a:r>
              <a:rPr lang="zh-CN" altLang="en-US" b="1" dirty="0">
                <a:solidFill>
                  <a:schemeClr val="hlink"/>
                </a:solidFill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楷体_GB2312" pitchFamily="49" charset="-122"/>
              </a:rPr>
              <a:t>咨诹善道，察纳雅言</a:t>
            </a:r>
            <a:r>
              <a:rPr lang="zh-CN" altLang="en-US" b="1" dirty="0">
                <a:solidFill>
                  <a:srgbClr val="FF0000"/>
                </a:solidFill>
              </a:rPr>
              <a:t>”</a:t>
            </a:r>
            <a:r>
              <a:rPr lang="zh-CN" altLang="en-US" b="1" dirty="0">
                <a:solidFill>
                  <a:srgbClr val="FF0000"/>
                </a:solidFill>
                <a:latin typeface="楷体_GB2312" pitchFamily="49" charset="-122"/>
              </a:rPr>
              <a:t>，也是亲贤的意思。 </a:t>
            </a:r>
            <a:endParaRPr lang="zh-CN" altLang="en-US" b="1" dirty="0">
              <a:solidFill>
                <a:srgbClr val="FF0000"/>
              </a:solidFill>
              <a:latin typeface="楷体_GB2312" pitchFamily="49" charset="-122"/>
            </a:endParaRPr>
          </a:p>
        </p:txBody>
      </p:sp>
      <p:pic>
        <p:nvPicPr>
          <p:cNvPr id="38916" name="Picture 4" descr="23">
            <a:hlinkClick r:id="rId1" action="ppaction://hlinksldjump"/>
          </p:cNvPr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67625" y="6419850"/>
            <a:ext cx="1476375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3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3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63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3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171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文本框 40961"/>
          <p:cNvSpPr txBox="1"/>
          <p:nvPr/>
        </p:nvSpPr>
        <p:spPr>
          <a:xfrm>
            <a:off x="242888" y="2722563"/>
            <a:ext cx="80010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2.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文中两句千古名言，说尽诸葛亮一生的话是：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0965" name="文本框 40964"/>
          <p:cNvSpPr txBox="1"/>
          <p:nvPr/>
        </p:nvSpPr>
        <p:spPr>
          <a:xfrm>
            <a:off x="265113" y="4222750"/>
            <a:ext cx="78216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受任于败军之际，奉命于危难之间。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9550" y="944563"/>
            <a:ext cx="7848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1.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作者自叙志趣过人，不求功名的话：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7813" y="1728788"/>
            <a:ext cx="8229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苟全性命于乱世，不求闻达于诸侯。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7766" name="文本框 10"/>
          <p:cNvSpPr txBox="1"/>
          <p:nvPr/>
        </p:nvSpPr>
        <p:spPr>
          <a:xfrm>
            <a:off x="277813" y="117475"/>
            <a:ext cx="3352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3600" b="1" dirty="0">
                <a:solidFill>
                  <a:srgbClr val="9900CC"/>
                </a:solidFill>
                <a:latin typeface="Times New Roman" panose="02020603050405020304" pitchFamily="18" charset="0"/>
              </a:rPr>
              <a:t>解析第六段：</a:t>
            </a:r>
            <a:endParaRPr lang="zh-CN" altLang="en-US" sz="3600" b="1" dirty="0">
              <a:solidFill>
                <a:srgbClr val="9900CC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17767" name="图片 39949" descr="ly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486400"/>
            <a:ext cx="9144000" cy="1371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  <p:bldP spid="40965" grpId="0"/>
      <p:bldP spid="9" grpId="0"/>
      <p:bldP spid="10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8786" name="文本框 1"/>
          <p:cNvSpPr txBox="1"/>
          <p:nvPr/>
        </p:nvSpPr>
        <p:spPr>
          <a:xfrm>
            <a:off x="277813" y="117475"/>
            <a:ext cx="3352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3600" b="1" dirty="0">
                <a:solidFill>
                  <a:srgbClr val="9900CC"/>
                </a:solidFill>
                <a:latin typeface="Times New Roman" panose="02020603050405020304" pitchFamily="18" charset="0"/>
              </a:rPr>
              <a:t>解析第七段：</a:t>
            </a:r>
            <a:endParaRPr lang="zh-CN" altLang="en-US" sz="3600" b="1" dirty="0">
              <a:solidFill>
                <a:srgbClr val="99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7813" y="981075"/>
            <a:ext cx="86868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1.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结合第六段，诸葛亮追述了三件什么事？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8313" y="1857375"/>
            <a:ext cx="2209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三顾茅庐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80063" y="1874838"/>
            <a:ext cx="2819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白帝城托孤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21000" y="1847850"/>
            <a:ext cx="28194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临危受命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7813" y="2670175"/>
            <a:ext cx="86868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2.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作者本是在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谏君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，为什么转而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追述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自己的往事？有什么用意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?(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课后题三）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7813" y="4022725"/>
            <a:ext cx="7821612" cy="12017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一是感念先帝知遇之恩及表忠心；二是启发刘禅学习其父亲任人唯贤。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18793" name="图片 39949" descr="ly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486400"/>
            <a:ext cx="9144000" cy="1371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4191000" y="685800"/>
            <a:ext cx="42672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533400" y="381000"/>
            <a:ext cx="80772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3600" b="1">
              <a:solidFill>
                <a:srgbClr val="FFFF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468313" y="373063"/>
            <a:ext cx="80772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4400" b="1">
                <a:solidFill>
                  <a:srgbClr val="0000FF"/>
                </a:solidFill>
                <a:latin typeface="Times New Roman" panose="02020603050405020304" pitchFamily="18" charset="0"/>
              </a:rPr>
              <a:t>问题探讨</a:t>
            </a:r>
            <a:endParaRPr kumimoji="1" lang="zh-CN" altLang="en-US" sz="44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400050" y="1412875"/>
            <a:ext cx="7773670" cy="875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</a:pPr>
            <a:r>
              <a:rPr kumimoji="1" lang="en-US" altLang="zh-CN" sz="3400" b="1">
                <a:latin typeface="楷体_GB2312" pitchFamily="49" charset="-122"/>
              </a:rPr>
              <a:t>3</a:t>
            </a:r>
            <a:r>
              <a:rPr kumimoji="1" lang="zh-CN" altLang="en-US" sz="3400" b="1">
                <a:latin typeface="楷体_GB2312" pitchFamily="49" charset="-122"/>
              </a:rPr>
              <a:t>、哪些句子表明北伐的时机已经成熟？ </a:t>
            </a:r>
            <a:br>
              <a:rPr kumimoji="1" lang="zh-CN" altLang="en-US" sz="3400" b="1">
                <a:latin typeface="楷体_GB2312" pitchFamily="49" charset="-122"/>
              </a:rPr>
            </a:br>
            <a:endParaRPr kumimoji="1" lang="zh-CN" altLang="en-US" sz="3400" b="1">
              <a:latin typeface="楷体_GB2312" pitchFamily="49" charset="-122"/>
            </a:endParaRPr>
          </a:p>
        </p:txBody>
      </p:sp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407988" y="2781300"/>
            <a:ext cx="5605145" cy="483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</a:pPr>
            <a:r>
              <a:rPr kumimoji="1" lang="en-US" altLang="zh-CN" sz="3400" b="1">
                <a:latin typeface="楷体_GB2312" pitchFamily="49" charset="-122"/>
              </a:rPr>
              <a:t>4</a:t>
            </a:r>
            <a:r>
              <a:rPr kumimoji="1" lang="zh-CN" altLang="en-US" sz="3400" b="1">
                <a:latin typeface="楷体_GB2312" pitchFamily="49" charset="-122"/>
              </a:rPr>
              <a:t>、北伐的战略目标是什么？</a:t>
            </a:r>
            <a:endParaRPr kumimoji="1" lang="zh-CN" altLang="en-US" sz="3400" b="1">
              <a:latin typeface="楷体_GB2312" pitchFamily="49" charset="-122"/>
            </a:endParaRPr>
          </a:p>
        </p:txBody>
      </p:sp>
      <p:sp>
        <p:nvSpPr>
          <p:cNvPr id="41991" name="Rectangle 7"/>
          <p:cNvSpPr>
            <a:spLocks noChangeArrowheads="1"/>
          </p:cNvSpPr>
          <p:nvPr/>
        </p:nvSpPr>
        <p:spPr bwMode="auto">
          <a:xfrm>
            <a:off x="394335" y="4291330"/>
            <a:ext cx="8642350" cy="21990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en-US" altLang="zh-CN" sz="3400" b="1">
                <a:latin typeface="楷体_GB2312" pitchFamily="49" charset="-122"/>
              </a:rPr>
              <a:t>5</a:t>
            </a:r>
            <a:r>
              <a:rPr kumimoji="1" lang="zh-CN" altLang="en-US" sz="3400" b="1">
                <a:latin typeface="楷体_GB2312" pitchFamily="49" charset="-122"/>
              </a:rPr>
              <a:t>、</a:t>
            </a:r>
            <a:r>
              <a:rPr kumimoji="1" lang="zh-CN" altLang="en-US" b="1"/>
              <a:t>综观这两段，表达了作者怎样的感情？</a:t>
            </a:r>
            <a:endParaRPr kumimoji="1" lang="zh-CN" altLang="en-US" b="1"/>
          </a:p>
          <a:p>
            <a:pPr>
              <a:lnSpc>
                <a:spcPct val="120000"/>
              </a:lnSpc>
            </a:pPr>
            <a:r>
              <a:rPr kumimoji="1" lang="zh-CN" altLang="en-US" b="1"/>
              <a:t>      这感情可以用文中哪六个字来概括？</a:t>
            </a:r>
            <a:endParaRPr kumimoji="1" lang="zh-CN" altLang="en-US" b="1"/>
          </a:p>
          <a:p>
            <a:pPr>
              <a:lnSpc>
                <a:spcPct val="120000"/>
              </a:lnSpc>
              <a:spcBef>
                <a:spcPct val="50000"/>
              </a:spcBef>
            </a:pPr>
            <a:endParaRPr kumimoji="1" lang="en-US" altLang="zh-CN" sz="3400" b="1">
              <a:latin typeface="楷体_GB2312" pitchFamily="49" charset="-122"/>
            </a:endParaRPr>
          </a:p>
        </p:txBody>
      </p:sp>
      <p:sp>
        <p:nvSpPr>
          <p:cNvPr id="99336" name="Rectangle 8"/>
          <p:cNvSpPr>
            <a:spLocks noChangeArrowheads="1"/>
          </p:cNvSpPr>
          <p:nvPr/>
        </p:nvSpPr>
        <p:spPr bwMode="auto">
          <a:xfrm>
            <a:off x="2484438" y="1916113"/>
            <a:ext cx="3856037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b="1">
                <a:solidFill>
                  <a:srgbClr val="FF0000"/>
                </a:solidFill>
              </a:rPr>
              <a:t>南方已定，兵甲已足</a:t>
            </a:r>
            <a:endParaRPr kumimoji="1" lang="zh-CN" altLang="en-US" b="1">
              <a:solidFill>
                <a:srgbClr val="FF0000"/>
              </a:solidFill>
            </a:endParaRPr>
          </a:p>
        </p:txBody>
      </p:sp>
      <p:sp>
        <p:nvSpPr>
          <p:cNvPr id="99337" name="Rectangle 9"/>
          <p:cNvSpPr>
            <a:spLocks noChangeArrowheads="1"/>
          </p:cNvSpPr>
          <p:nvPr/>
        </p:nvSpPr>
        <p:spPr bwMode="auto">
          <a:xfrm>
            <a:off x="1619250" y="3284538"/>
            <a:ext cx="6192838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000" b="1">
                <a:solidFill>
                  <a:srgbClr val="FF0000"/>
                </a:solidFill>
              </a:rPr>
              <a:t>北定中原，庶竭驽钝，攘除奸凶，兴复汉室，还于旧都</a:t>
            </a:r>
            <a:endParaRPr kumimoji="1" lang="zh-CN" altLang="en-US" sz="3000" b="1">
              <a:solidFill>
                <a:srgbClr val="FF0000"/>
              </a:solidFill>
            </a:endParaRPr>
          </a:p>
        </p:txBody>
      </p:sp>
      <p:sp>
        <p:nvSpPr>
          <p:cNvPr id="99338" name="Rectangle 10"/>
          <p:cNvSpPr>
            <a:spLocks noChangeArrowheads="1"/>
          </p:cNvSpPr>
          <p:nvPr/>
        </p:nvSpPr>
        <p:spPr bwMode="auto">
          <a:xfrm>
            <a:off x="2684463" y="5643563"/>
            <a:ext cx="3040062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b="1">
                <a:solidFill>
                  <a:srgbClr val="FF0000"/>
                </a:solidFill>
              </a:rPr>
              <a:t>报先帝、忠陛下</a:t>
            </a:r>
            <a:endParaRPr kumimoji="1" lang="zh-CN" altLang="en-US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9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9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9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6" grpId="0"/>
      <p:bldP spid="99337" grpId="0"/>
      <p:bldP spid="9933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0834" name="文本框 1"/>
          <p:cNvSpPr txBox="1"/>
          <p:nvPr/>
        </p:nvSpPr>
        <p:spPr>
          <a:xfrm>
            <a:off x="277813" y="117475"/>
            <a:ext cx="33528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3600" b="1" dirty="0">
                <a:solidFill>
                  <a:srgbClr val="9900CC"/>
                </a:solidFill>
                <a:latin typeface="Times New Roman" panose="02020603050405020304" pitchFamily="18" charset="0"/>
              </a:rPr>
              <a:t>解析第八段：</a:t>
            </a:r>
            <a:endParaRPr lang="zh-CN" altLang="en-US" sz="3600" b="1" dirty="0">
              <a:solidFill>
                <a:srgbClr val="99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0835" name="文本框 2"/>
          <p:cNvSpPr txBox="1"/>
          <p:nvPr/>
        </p:nvSpPr>
        <p:spPr>
          <a:xfrm>
            <a:off x="277813" y="981075"/>
            <a:ext cx="86868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本段中，诸葛亮如何明确各自的责任？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箭头: 五边形 3"/>
          <p:cNvSpPr/>
          <p:nvPr/>
        </p:nvSpPr>
        <p:spPr>
          <a:xfrm>
            <a:off x="611188" y="2205038"/>
            <a:ext cx="3019425" cy="86360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诸葛亮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箭头: 五边形 4"/>
          <p:cNvSpPr/>
          <p:nvPr/>
        </p:nvSpPr>
        <p:spPr>
          <a:xfrm>
            <a:off x="623888" y="3357563"/>
            <a:ext cx="3155950" cy="863600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攸之、祎、允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箭头: 五边形 5"/>
          <p:cNvSpPr/>
          <p:nvPr/>
        </p:nvSpPr>
        <p:spPr>
          <a:xfrm>
            <a:off x="601663" y="4508500"/>
            <a:ext cx="3178175" cy="865188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陛下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621213" y="2111375"/>
            <a:ext cx="2952750" cy="10509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讨贼兴复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633913" y="3357563"/>
            <a:ext cx="2952750" cy="10493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兴德之言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621213" y="4532313"/>
            <a:ext cx="2952750" cy="10509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咨诹善道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2"/>
          <p:cNvSpPr txBox="1">
            <a:spLocks noChangeArrowheads="1"/>
          </p:cNvSpPr>
          <p:nvPr/>
        </p:nvSpPr>
        <p:spPr bwMode="auto">
          <a:xfrm>
            <a:off x="2895600" y="1052513"/>
            <a:ext cx="184150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endParaRPr kumimoji="1" lang="zh-CN" altLang="zh-CN" sz="2400" b="1">
              <a:solidFill>
                <a:srgbClr val="CC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755650" y="407988"/>
            <a:ext cx="2241550" cy="914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54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小结：</a:t>
            </a:r>
            <a:endParaRPr kumimoji="1" lang="zh-CN" altLang="en-US" sz="5400" b="1">
              <a:solidFill>
                <a:srgbClr val="FF00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02404" name="Rectangle 4"/>
          <p:cNvSpPr>
            <a:spLocks noChangeArrowheads="1"/>
          </p:cNvSpPr>
          <p:nvPr/>
        </p:nvSpPr>
        <p:spPr bwMode="auto">
          <a:xfrm>
            <a:off x="827088" y="1798638"/>
            <a:ext cx="7777162" cy="3359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lnSpc>
                <a:spcPct val="115000"/>
              </a:lnSpc>
            </a:pPr>
            <a:r>
              <a:rPr kumimoji="1" lang="en-US" altLang="zh-CN" sz="3100" b="1"/>
              <a:t>       </a:t>
            </a:r>
            <a:r>
              <a:rPr kumimoji="1" lang="zh-CN" altLang="en-US" sz="3100" b="1"/>
              <a:t>在最后一段中，诸葛亮对“</a:t>
            </a:r>
            <a:r>
              <a:rPr kumimoji="1" lang="zh-CN" altLang="en-US" sz="3100" b="1">
                <a:solidFill>
                  <a:srgbClr val="000099"/>
                </a:solidFill>
              </a:rPr>
              <a:t>自己</a:t>
            </a:r>
            <a:r>
              <a:rPr kumimoji="1" lang="zh-CN" altLang="en-US" sz="3100" b="1"/>
              <a:t>”，承“讨贼兴复之效”；对“</a:t>
            </a:r>
            <a:r>
              <a:rPr kumimoji="1" lang="zh-CN" altLang="en-US" sz="3100" b="1">
                <a:solidFill>
                  <a:srgbClr val="000099"/>
                </a:solidFill>
              </a:rPr>
              <a:t>贤臣</a:t>
            </a:r>
            <a:r>
              <a:rPr kumimoji="1" lang="zh-CN" altLang="en-US" sz="3100" b="1"/>
              <a:t>”，扬“兴德之言”；对“</a:t>
            </a:r>
            <a:r>
              <a:rPr kumimoji="1" lang="zh-CN" altLang="en-US" sz="3100" b="1">
                <a:solidFill>
                  <a:srgbClr val="000099"/>
                </a:solidFill>
              </a:rPr>
              <a:t>后主</a:t>
            </a:r>
            <a:r>
              <a:rPr kumimoji="1" lang="zh-CN" altLang="en-US" sz="3100" b="1"/>
              <a:t>”，行“自谋”之宜。各方面的</a:t>
            </a:r>
            <a:r>
              <a:rPr kumimoji="1" lang="zh-CN" altLang="en-US" sz="3100" b="1">
                <a:solidFill>
                  <a:srgbClr val="FF0000"/>
                </a:solidFill>
              </a:rPr>
              <a:t>职责分明，要求明确</a:t>
            </a:r>
            <a:r>
              <a:rPr kumimoji="1" lang="zh-CN" altLang="en-US" sz="3100" b="1"/>
              <a:t>，感情恳切，表达了诚挚的希望，显示了作者对自己和对朝廷诸臣的严格要求。 </a:t>
            </a:r>
            <a:endParaRPr kumimoji="1" lang="zh-CN" altLang="en-US" sz="31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ChangeArrowheads="1"/>
          </p:cNvSpPr>
          <p:nvPr/>
        </p:nvSpPr>
        <p:spPr bwMode="auto">
          <a:xfrm>
            <a:off x="739775" y="1484313"/>
            <a:ext cx="8008938" cy="5343525"/>
          </a:xfrm>
          <a:prstGeom prst="rect">
            <a:avLst/>
          </a:prstGeom>
          <a:solidFill>
            <a:srgbClr val="F6F6F6"/>
          </a:solidFill>
          <a:ln w="9525">
            <a:noFill/>
            <a:miter lim="800000"/>
          </a:ln>
        </p:spPr>
        <p:txBody>
          <a:bodyPr lIns="36501" tIns="42849" rIns="36501" bIns="42849" anchor="ctr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en-US" altLang="zh-CN" b="1">
                <a:latin typeface="楷体_GB2312" pitchFamily="49" charset="-122"/>
              </a:rPr>
              <a:t>   《</a:t>
            </a:r>
            <a:r>
              <a:rPr kumimoji="1" lang="zh-CN" altLang="en-US" b="1">
                <a:latin typeface="楷体_GB2312" pitchFamily="49" charset="-122"/>
              </a:rPr>
              <a:t>出师表</a:t>
            </a:r>
            <a:r>
              <a:rPr kumimoji="1" lang="en-US" altLang="zh-CN" b="1">
                <a:latin typeface="楷体_GB2312" pitchFamily="49" charset="-122"/>
              </a:rPr>
              <a:t>》</a:t>
            </a:r>
            <a:r>
              <a:rPr kumimoji="1" lang="zh-CN" altLang="en-US" b="1">
                <a:latin typeface="楷体_GB2312" pitchFamily="49" charset="-122"/>
              </a:rPr>
              <a:t>一文中，诸葛亮以恳切的言辞，针对当时的局势，反复劝勉刘禅要继承先主刘备的遗志</a:t>
            </a:r>
            <a:r>
              <a:rPr kumimoji="1" lang="zh-CN" altLang="en-US" b="1">
                <a:latin typeface="Times New Roman" panose="02020603050405020304" pitchFamily="18" charset="0"/>
              </a:rPr>
              <a:t>“</a:t>
            </a:r>
            <a:r>
              <a:rPr kumimoji="1" lang="zh-CN" altLang="en-US" b="1">
                <a:solidFill>
                  <a:srgbClr val="FF0066"/>
                </a:solidFill>
                <a:latin typeface="楷体_GB2312" pitchFamily="49" charset="-122"/>
              </a:rPr>
              <a:t>开张圣听</a:t>
            </a:r>
            <a:r>
              <a:rPr kumimoji="1" lang="zh-CN" altLang="en-US" b="1"/>
              <a:t>”</a:t>
            </a:r>
            <a:r>
              <a:rPr kumimoji="1" lang="zh-CN" altLang="en-US" b="1">
                <a:latin typeface="楷体_GB2312" pitchFamily="49" charset="-122"/>
              </a:rPr>
              <a:t>，</a:t>
            </a:r>
            <a:r>
              <a:rPr kumimoji="1" lang="zh-CN" altLang="en-US" b="1"/>
              <a:t>“</a:t>
            </a:r>
            <a:r>
              <a:rPr kumimoji="1" lang="zh-CN" altLang="en-US" b="1">
                <a:solidFill>
                  <a:srgbClr val="FF0066"/>
                </a:solidFill>
                <a:latin typeface="楷体_GB2312" pitchFamily="49" charset="-122"/>
              </a:rPr>
              <a:t>赏罚严明</a:t>
            </a:r>
            <a:r>
              <a:rPr kumimoji="1" lang="zh-CN" altLang="en-US" b="1"/>
              <a:t>”</a:t>
            </a:r>
            <a:r>
              <a:rPr kumimoji="1" lang="zh-CN" altLang="en-US" b="1">
                <a:latin typeface="楷体_GB2312" pitchFamily="49" charset="-122"/>
              </a:rPr>
              <a:t>，</a:t>
            </a:r>
            <a:r>
              <a:rPr kumimoji="1" lang="zh-CN" altLang="en-US" b="1"/>
              <a:t>“</a:t>
            </a:r>
            <a:r>
              <a:rPr kumimoji="1" lang="zh-CN" altLang="en-US" b="1">
                <a:solidFill>
                  <a:srgbClr val="FF0066"/>
                </a:solidFill>
                <a:latin typeface="楷体_GB2312" pitchFamily="49" charset="-122"/>
              </a:rPr>
              <a:t>亲贤远佞</a:t>
            </a:r>
            <a:r>
              <a:rPr kumimoji="1" lang="zh-CN" altLang="en-US" b="1"/>
              <a:t>”</a:t>
            </a:r>
            <a:r>
              <a:rPr kumimoji="1" lang="zh-CN" altLang="en-US" b="1">
                <a:latin typeface="楷体_GB2312" pitchFamily="49" charset="-122"/>
              </a:rPr>
              <a:t>，以完成</a:t>
            </a:r>
            <a:r>
              <a:rPr kumimoji="1" lang="zh-CN" altLang="en-US" b="1"/>
              <a:t>“</a:t>
            </a:r>
            <a:r>
              <a:rPr kumimoji="1" lang="zh-CN" altLang="en-US" b="1">
                <a:solidFill>
                  <a:srgbClr val="0000FF"/>
                </a:solidFill>
                <a:latin typeface="楷体_GB2312" pitchFamily="49" charset="-122"/>
              </a:rPr>
              <a:t>兴复汉室</a:t>
            </a:r>
            <a:r>
              <a:rPr kumimoji="1" lang="zh-CN" altLang="en-US" b="1"/>
              <a:t>”</a:t>
            </a:r>
            <a:r>
              <a:rPr kumimoji="1" lang="zh-CN" altLang="en-US" b="1">
                <a:latin typeface="楷体_GB2312" pitchFamily="49" charset="-122"/>
              </a:rPr>
              <a:t>的大业，表现了诸葛亮</a:t>
            </a:r>
            <a:r>
              <a:rPr kumimoji="1" lang="zh-CN" altLang="en-US" b="1"/>
              <a:t>“</a:t>
            </a:r>
            <a:r>
              <a:rPr kumimoji="1" lang="zh-CN" altLang="en-US" b="1">
                <a:latin typeface="楷体_GB2312" pitchFamily="49" charset="-122"/>
              </a:rPr>
              <a:t>北定中原</a:t>
            </a:r>
            <a:r>
              <a:rPr kumimoji="1" lang="zh-CN" altLang="en-US" b="1"/>
              <a:t>”</a:t>
            </a:r>
            <a:r>
              <a:rPr kumimoji="1" lang="zh-CN" altLang="en-US" b="1">
                <a:latin typeface="楷体_GB2312" pitchFamily="49" charset="-122"/>
              </a:rPr>
              <a:t>的坚强意志和对蜀汉</a:t>
            </a:r>
            <a:r>
              <a:rPr kumimoji="1" lang="zh-CN" altLang="en-US" b="1">
                <a:solidFill>
                  <a:srgbClr val="0000FF"/>
                </a:solidFill>
                <a:latin typeface="楷体_GB2312" pitchFamily="49" charset="-122"/>
              </a:rPr>
              <a:t>忠贞不二</a:t>
            </a:r>
            <a:r>
              <a:rPr kumimoji="1" lang="zh-CN" altLang="en-US" b="1">
                <a:latin typeface="楷体_GB2312" pitchFamily="49" charset="-122"/>
              </a:rPr>
              <a:t>的品格。这篇表文</a:t>
            </a:r>
            <a:r>
              <a:rPr kumimoji="1" lang="zh-CN" altLang="en-US" b="1"/>
              <a:t>受到人们的高度赞扬，被视为表中的代表作。 </a:t>
            </a:r>
            <a:r>
              <a:rPr kumimoji="1" lang="zh-CN" altLang="en-US" b="1">
                <a:latin typeface="楷体_GB2312" pitchFamily="49" charset="-122"/>
              </a:rPr>
              <a:t> </a:t>
            </a:r>
            <a:endParaRPr kumimoji="1" lang="zh-CN" altLang="en-US" b="1">
              <a:latin typeface="楷体_GB2312" pitchFamily="49" charset="-122"/>
            </a:endParaRPr>
          </a:p>
          <a:p>
            <a:pPr>
              <a:lnSpc>
                <a:spcPct val="120000"/>
              </a:lnSpc>
            </a:pPr>
            <a:endParaRPr kumimoji="1" lang="zh-CN" altLang="en-US" b="1">
              <a:latin typeface="楷体_GB2312" pitchFamily="49" charset="-122"/>
            </a:endParaRPr>
          </a:p>
          <a:p>
            <a:pPr eaLnBrk="0" hangingPunct="0">
              <a:lnSpc>
                <a:spcPct val="120000"/>
              </a:lnSpc>
            </a:pPr>
            <a:endParaRPr kumimoji="1" lang="en-US" altLang="zh-CN" b="1">
              <a:latin typeface="楷体_GB2312" pitchFamily="49" charset="-122"/>
            </a:endParaRPr>
          </a:p>
        </p:txBody>
      </p:sp>
      <p:sp>
        <p:nvSpPr>
          <p:cNvPr id="46083" name="Text Box 3"/>
          <p:cNvSpPr txBox="1">
            <a:spLocks noChangeArrowheads="1"/>
          </p:cNvSpPr>
          <p:nvPr/>
        </p:nvSpPr>
        <p:spPr bwMode="auto">
          <a:xfrm>
            <a:off x="755650" y="407988"/>
            <a:ext cx="3613150" cy="914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54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全文总结：</a:t>
            </a:r>
            <a:endParaRPr kumimoji="1" lang="zh-CN" altLang="en-US" sz="5400" b="1">
              <a:solidFill>
                <a:srgbClr val="FF00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2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3"/>
          <p:cNvSpPr txBox="1">
            <a:spLocks noChangeArrowheads="1"/>
          </p:cNvSpPr>
          <p:nvPr/>
        </p:nvSpPr>
        <p:spPr bwMode="auto">
          <a:xfrm>
            <a:off x="857250" y="1285875"/>
            <a:ext cx="28194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</a:rPr>
              <a:t>一、</a:t>
            </a:r>
            <a:endParaRPr lang="zh-CN" altLang="en-US" sz="2800" b="1">
              <a:solidFill>
                <a:srgbClr val="0000FF"/>
              </a:solidFill>
            </a:endParaRPr>
          </a:p>
        </p:txBody>
      </p:sp>
      <p:grpSp>
        <p:nvGrpSpPr>
          <p:cNvPr id="2" name="Group 4"/>
          <p:cNvGrpSpPr/>
          <p:nvPr/>
        </p:nvGrpSpPr>
        <p:grpSpPr bwMode="auto">
          <a:xfrm>
            <a:off x="3500438" y="214313"/>
            <a:ext cx="2733675" cy="1322387"/>
            <a:chOff x="1474" y="561"/>
            <a:chExt cx="1722" cy="833"/>
          </a:xfrm>
        </p:grpSpPr>
        <p:sp>
          <p:nvSpPr>
            <p:cNvPr id="47141" name="Text Box 5"/>
            <p:cNvSpPr txBox="1">
              <a:spLocks noChangeArrowheads="1"/>
            </p:cNvSpPr>
            <p:nvPr/>
          </p:nvSpPr>
          <p:spPr bwMode="auto">
            <a:xfrm>
              <a:off x="1654" y="561"/>
              <a:ext cx="1542" cy="8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>
                  <a:latin typeface="微软雅黑" panose="020B0503020204020204" charset="-122"/>
                  <a:ea typeface="微软雅黑" panose="020B0503020204020204" charset="-122"/>
                </a:rPr>
                <a:t>有利条件</a:t>
              </a:r>
              <a:endParaRPr lang="en-US" altLang="zh-CN" b="1">
                <a:latin typeface="微软雅黑" panose="020B0503020204020204" charset="-122"/>
                <a:ea typeface="微软雅黑" panose="020B0503020204020204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b="1">
                  <a:latin typeface="微软雅黑" panose="020B0503020204020204" charset="-122"/>
                  <a:ea typeface="微软雅黑" panose="020B0503020204020204" charset="-122"/>
                </a:rPr>
                <a:t>不利条件</a:t>
              </a:r>
              <a:endParaRPr lang="zh-CN" altLang="en-US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142" name="AutoShape 6"/>
            <p:cNvSpPr/>
            <p:nvPr/>
          </p:nvSpPr>
          <p:spPr bwMode="auto">
            <a:xfrm>
              <a:off x="1474" y="754"/>
              <a:ext cx="104" cy="482"/>
            </a:xfrm>
            <a:prstGeom prst="leftBrace">
              <a:avLst>
                <a:gd name="adj1" fmla="val 37363"/>
                <a:gd name="adj2" fmla="val 50000"/>
              </a:avLst>
            </a:prstGeom>
            <a:noFill/>
            <a:ln w="38100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7108" name="Text Box 7"/>
          <p:cNvSpPr txBox="1">
            <a:spLocks noChangeArrowheads="1"/>
          </p:cNvSpPr>
          <p:nvPr/>
        </p:nvSpPr>
        <p:spPr bwMode="auto">
          <a:xfrm>
            <a:off x="1714500" y="1857375"/>
            <a:ext cx="202565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提出建议</a:t>
            </a:r>
            <a:endParaRPr lang="zh-CN" altLang="en-US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Group 8"/>
          <p:cNvGrpSpPr/>
          <p:nvPr/>
        </p:nvGrpSpPr>
        <p:grpSpPr bwMode="auto">
          <a:xfrm>
            <a:off x="3493770" y="1536383"/>
            <a:ext cx="2155825" cy="1568449"/>
            <a:chOff x="1570" y="1337"/>
            <a:chExt cx="1358" cy="988"/>
          </a:xfrm>
        </p:grpSpPr>
        <p:sp>
          <p:nvSpPr>
            <p:cNvPr id="47139" name="Text Box 9"/>
            <p:cNvSpPr txBox="1">
              <a:spLocks noChangeArrowheads="1"/>
            </p:cNvSpPr>
            <p:nvPr/>
          </p:nvSpPr>
          <p:spPr bwMode="auto">
            <a:xfrm>
              <a:off x="1750" y="1337"/>
              <a:ext cx="1178" cy="9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>
                  <a:latin typeface="微软雅黑" panose="020B0503020204020204" charset="-122"/>
                  <a:ea typeface="微软雅黑" panose="020B0503020204020204" charset="-122"/>
                </a:rPr>
                <a:t>广开言路赏罚严明亲贤远佞</a:t>
              </a:r>
              <a:endParaRPr lang="zh-CN" altLang="en-US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140" name="AutoShape 10"/>
            <p:cNvSpPr/>
            <p:nvPr/>
          </p:nvSpPr>
          <p:spPr bwMode="auto">
            <a:xfrm>
              <a:off x="1570" y="1360"/>
              <a:ext cx="156" cy="854"/>
            </a:xfrm>
            <a:prstGeom prst="leftBrace">
              <a:avLst>
                <a:gd name="adj1" fmla="val 38909"/>
                <a:gd name="adj2" fmla="val 50000"/>
              </a:avLst>
            </a:prstGeom>
            <a:noFill/>
            <a:ln w="38100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11662" name="Text Box 14"/>
          <p:cNvSpPr txBox="1">
            <a:spLocks noChangeArrowheads="1"/>
          </p:cNvSpPr>
          <p:nvPr/>
        </p:nvSpPr>
        <p:spPr bwMode="auto">
          <a:xfrm>
            <a:off x="3857625" y="2928938"/>
            <a:ext cx="3529013" cy="6819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三顾茅庐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1663" name="Text Box 15"/>
          <p:cNvSpPr txBox="1">
            <a:spLocks noChangeArrowheads="1"/>
          </p:cNvSpPr>
          <p:nvPr/>
        </p:nvSpPr>
        <p:spPr bwMode="auto">
          <a:xfrm>
            <a:off x="3929063" y="3357563"/>
            <a:ext cx="3600450" cy="6819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临危受命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1664" name="Text Box 16"/>
          <p:cNvSpPr txBox="1">
            <a:spLocks noChangeArrowheads="1"/>
          </p:cNvSpPr>
          <p:nvPr/>
        </p:nvSpPr>
        <p:spPr bwMode="auto">
          <a:xfrm>
            <a:off x="3929063" y="3829685"/>
            <a:ext cx="3600450" cy="6819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临终</a:t>
            </a:r>
            <a:r>
              <a:rPr lang="zh-CN" altLang="en-US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托孤</a:t>
            </a:r>
            <a:endParaRPr lang="zh-CN" altLang="en-US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47113" name="Group 20"/>
          <p:cNvGrpSpPr/>
          <p:nvPr/>
        </p:nvGrpSpPr>
        <p:grpSpPr bwMode="auto">
          <a:xfrm>
            <a:off x="1194895" y="3071813"/>
            <a:ext cx="2953312" cy="1228724"/>
            <a:chOff x="225" y="2615"/>
            <a:chExt cx="2015" cy="774"/>
          </a:xfrm>
        </p:grpSpPr>
        <p:sp>
          <p:nvSpPr>
            <p:cNvPr id="47137" name="Text Box 21"/>
            <p:cNvSpPr txBox="1">
              <a:spLocks noChangeArrowheads="1"/>
            </p:cNvSpPr>
            <p:nvPr/>
          </p:nvSpPr>
          <p:spPr bwMode="auto">
            <a:xfrm>
              <a:off x="225" y="2795"/>
              <a:ext cx="2015" cy="3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追忆往事</a:t>
              </a:r>
              <a:endPara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138" name="AutoShape 22"/>
            <p:cNvSpPr/>
            <p:nvPr/>
          </p:nvSpPr>
          <p:spPr bwMode="auto">
            <a:xfrm>
              <a:off x="1847" y="2615"/>
              <a:ext cx="137" cy="774"/>
            </a:xfrm>
            <a:prstGeom prst="leftBrace">
              <a:avLst>
                <a:gd name="adj1" fmla="val 38909"/>
                <a:gd name="adj2" fmla="val 50000"/>
              </a:avLst>
            </a:prstGeom>
            <a:noFill/>
            <a:ln w="38100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7114" name="Group 36"/>
          <p:cNvGrpSpPr/>
          <p:nvPr/>
        </p:nvGrpSpPr>
        <p:grpSpPr bwMode="auto">
          <a:xfrm>
            <a:off x="0" y="1371600"/>
            <a:ext cx="936625" cy="3743325"/>
            <a:chOff x="113" y="845"/>
            <a:chExt cx="590" cy="2358"/>
          </a:xfrm>
        </p:grpSpPr>
        <p:sp>
          <p:nvSpPr>
            <p:cNvPr id="47135" name="AutoShape 37"/>
            <p:cNvSpPr/>
            <p:nvPr/>
          </p:nvSpPr>
          <p:spPr bwMode="auto">
            <a:xfrm>
              <a:off x="567" y="845"/>
              <a:ext cx="136" cy="2358"/>
            </a:xfrm>
            <a:prstGeom prst="leftBrace">
              <a:avLst>
                <a:gd name="adj1" fmla="val 144485"/>
                <a:gd name="adj2" fmla="val 50000"/>
              </a:avLst>
            </a:prstGeom>
            <a:noFill/>
            <a:ln w="31750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136" name="Text Box 38"/>
            <p:cNvSpPr txBox="1">
              <a:spLocks noChangeArrowheads="1"/>
            </p:cNvSpPr>
            <p:nvPr/>
          </p:nvSpPr>
          <p:spPr bwMode="auto">
            <a:xfrm>
              <a:off x="113" y="1480"/>
              <a:ext cx="521" cy="12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000" b="1">
                  <a:latin typeface="微软雅黑" panose="020B0503020204020204" charset="-122"/>
                  <a:ea typeface="微软雅黑" panose="020B0503020204020204" charset="-122"/>
                </a:rPr>
                <a:t>出师表</a:t>
              </a:r>
              <a:endParaRPr lang="zh-CN" altLang="en-US" sz="40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" name="Group 39"/>
          <p:cNvGrpSpPr/>
          <p:nvPr/>
        </p:nvGrpSpPr>
        <p:grpSpPr bwMode="auto">
          <a:xfrm>
            <a:off x="8185150" y="838200"/>
            <a:ext cx="936625" cy="5317541"/>
            <a:chOff x="4967" y="1071"/>
            <a:chExt cx="590" cy="2673"/>
          </a:xfrm>
        </p:grpSpPr>
        <p:sp>
          <p:nvSpPr>
            <p:cNvPr id="47133" name="AutoShape 40"/>
            <p:cNvSpPr/>
            <p:nvPr/>
          </p:nvSpPr>
          <p:spPr bwMode="auto">
            <a:xfrm>
              <a:off x="4967" y="1071"/>
              <a:ext cx="226" cy="2631"/>
            </a:xfrm>
            <a:prstGeom prst="rightBrace">
              <a:avLst>
                <a:gd name="adj1" fmla="val 97013"/>
                <a:gd name="adj2" fmla="val 51454"/>
              </a:avLst>
            </a:prstGeom>
            <a:noFill/>
            <a:ln w="31750">
              <a:solidFill>
                <a:srgbClr val="000000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134" name="Text Box 41"/>
            <p:cNvSpPr txBox="1">
              <a:spLocks noChangeArrowheads="1"/>
            </p:cNvSpPr>
            <p:nvPr/>
          </p:nvSpPr>
          <p:spPr bwMode="auto">
            <a:xfrm>
              <a:off x="5132" y="1748"/>
              <a:ext cx="425" cy="19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eaVer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>
                  <a:solidFill>
                    <a:srgbClr val="FF3300"/>
                  </a:solidFill>
                  <a:latin typeface="微软雅黑" panose="020B0503020204020204" charset="-122"/>
                  <a:ea typeface="微软雅黑" panose="020B0503020204020204" charset="-122"/>
                </a:rPr>
                <a:t>议论叙事抒情</a:t>
              </a:r>
              <a:endParaRPr lang="zh-CN" altLang="en-US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47116" name="Text Box 42"/>
          <p:cNvSpPr txBox="1">
            <a:spLocks noChangeArrowheads="1"/>
          </p:cNvSpPr>
          <p:nvPr/>
        </p:nvSpPr>
        <p:spPr bwMode="auto">
          <a:xfrm>
            <a:off x="1071563" y="5572125"/>
            <a:ext cx="455549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</a:rPr>
              <a:t>三、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归结责任，结束全篇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1691" name="Text Box 43"/>
          <p:cNvSpPr txBox="1">
            <a:spLocks noChangeArrowheads="1"/>
          </p:cNvSpPr>
          <p:nvPr/>
        </p:nvSpPr>
        <p:spPr bwMode="auto">
          <a:xfrm>
            <a:off x="5875973" y="5572125"/>
            <a:ext cx="180848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000099"/>
                </a:solidFill>
                <a:latin typeface="微软雅黑" panose="020B0503020204020204" charset="-122"/>
                <a:ea typeface="微软雅黑" panose="020B0503020204020204" charset="-122"/>
              </a:rPr>
              <a:t>抒发感情</a:t>
            </a:r>
            <a:endParaRPr lang="zh-CN" altLang="en-US" b="1">
              <a:solidFill>
                <a:srgbClr val="00009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118" name="Text Box 44"/>
          <p:cNvSpPr txBox="1">
            <a:spLocks noChangeArrowheads="1"/>
          </p:cNvSpPr>
          <p:nvPr/>
        </p:nvSpPr>
        <p:spPr bwMode="auto">
          <a:xfrm>
            <a:off x="1071563" y="6072188"/>
            <a:ext cx="33528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</a:rPr>
              <a:t>8</a:t>
            </a:r>
            <a:endParaRPr lang="en-US" altLang="zh-CN"/>
          </a:p>
        </p:txBody>
      </p:sp>
      <p:sp>
        <p:nvSpPr>
          <p:cNvPr id="47119" name="Text Box 45"/>
          <p:cNvSpPr txBox="1">
            <a:spLocks noChangeArrowheads="1"/>
          </p:cNvSpPr>
          <p:nvPr/>
        </p:nvSpPr>
        <p:spPr bwMode="auto">
          <a:xfrm>
            <a:off x="928688" y="4214813"/>
            <a:ext cx="1066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</a:rPr>
              <a:t>6--7</a:t>
            </a:r>
            <a:endParaRPr lang="en-US" altLang="zh-CN"/>
          </a:p>
        </p:txBody>
      </p:sp>
      <p:sp>
        <p:nvSpPr>
          <p:cNvPr id="47120" name="Text Box 46"/>
          <p:cNvSpPr txBox="1">
            <a:spLocks noChangeArrowheads="1"/>
          </p:cNvSpPr>
          <p:nvPr/>
        </p:nvSpPr>
        <p:spPr bwMode="auto">
          <a:xfrm>
            <a:off x="928688" y="1857375"/>
            <a:ext cx="69215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</a:rPr>
              <a:t>1--5</a:t>
            </a:r>
            <a:endParaRPr lang="en-US" altLang="zh-CN"/>
          </a:p>
        </p:txBody>
      </p:sp>
      <p:sp>
        <p:nvSpPr>
          <p:cNvPr id="411695" name="Text Box 47"/>
          <p:cNvSpPr txBox="1">
            <a:spLocks noChangeArrowheads="1"/>
          </p:cNvSpPr>
          <p:nvPr/>
        </p:nvSpPr>
        <p:spPr bwMode="auto">
          <a:xfrm>
            <a:off x="7684770" y="3429000"/>
            <a:ext cx="517525" cy="20612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kumimoji="1" lang="zh-CN" altLang="en-US" b="1">
                <a:solidFill>
                  <a:srgbClr val="000099"/>
                </a:solidFill>
                <a:latin typeface="微软雅黑" panose="020B0503020204020204" charset="-122"/>
                <a:ea typeface="微软雅黑" panose="020B0503020204020204" charset="-122"/>
              </a:rPr>
              <a:t>寓情于叙</a:t>
            </a:r>
            <a:endParaRPr kumimoji="1" lang="zh-CN" altLang="en-US" b="1">
              <a:solidFill>
                <a:srgbClr val="00009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1696" name="Text Box 48"/>
          <p:cNvSpPr txBox="1">
            <a:spLocks noChangeArrowheads="1"/>
          </p:cNvSpPr>
          <p:nvPr/>
        </p:nvSpPr>
        <p:spPr bwMode="auto">
          <a:xfrm>
            <a:off x="6451600" y="612775"/>
            <a:ext cx="423545" cy="20612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kumimoji="1" lang="zh-CN" altLang="en-US" b="1">
                <a:solidFill>
                  <a:srgbClr val="000099"/>
                </a:solidFill>
                <a:latin typeface="微软雅黑" panose="020B0503020204020204" charset="-122"/>
                <a:ea typeface="微软雅黑" panose="020B0503020204020204" charset="-122"/>
              </a:rPr>
              <a:t>寓情于议</a:t>
            </a:r>
            <a:endParaRPr kumimoji="1" lang="zh-CN" altLang="en-US" b="1">
              <a:solidFill>
                <a:srgbClr val="00009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1697" name="AutoShape 49"/>
          <p:cNvSpPr/>
          <p:nvPr/>
        </p:nvSpPr>
        <p:spPr bwMode="auto">
          <a:xfrm>
            <a:off x="7529830" y="3261043"/>
            <a:ext cx="309563" cy="2228850"/>
          </a:xfrm>
          <a:prstGeom prst="rightBrace">
            <a:avLst>
              <a:gd name="adj1" fmla="val 50000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1698" name="AutoShape 50"/>
          <p:cNvSpPr/>
          <p:nvPr/>
        </p:nvSpPr>
        <p:spPr bwMode="auto">
          <a:xfrm>
            <a:off x="5822950" y="520065"/>
            <a:ext cx="411480" cy="2408555"/>
          </a:xfrm>
          <a:prstGeom prst="rightBrace">
            <a:avLst>
              <a:gd name="adj1" fmla="val 25926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125" name="Text Box 52"/>
          <p:cNvSpPr txBox="1">
            <a:spLocks noChangeArrowheads="1"/>
          </p:cNvSpPr>
          <p:nvPr/>
        </p:nvSpPr>
        <p:spPr bwMode="auto">
          <a:xfrm>
            <a:off x="0" y="0"/>
            <a:ext cx="2019300" cy="6413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3600" b="1">
                <a:latin typeface="Times New Roman" panose="02020603050405020304" pitchFamily="18" charset="0"/>
              </a:rPr>
              <a:t>理清思路</a:t>
            </a:r>
            <a:endParaRPr kumimoji="1"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47126" name="AutoShape 37"/>
          <p:cNvSpPr/>
          <p:nvPr/>
        </p:nvSpPr>
        <p:spPr bwMode="auto">
          <a:xfrm>
            <a:off x="1571625" y="642938"/>
            <a:ext cx="215900" cy="2000250"/>
          </a:xfrm>
          <a:prstGeom prst="leftBrace">
            <a:avLst>
              <a:gd name="adj1" fmla="val 144504"/>
              <a:gd name="adj2" fmla="val 50000"/>
            </a:avLst>
          </a:prstGeom>
          <a:noFill/>
          <a:ln w="31750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127" name="矩形 50"/>
          <p:cNvSpPr>
            <a:spLocks noChangeArrowheads="1"/>
          </p:cNvSpPr>
          <p:nvPr/>
        </p:nvSpPr>
        <p:spPr bwMode="auto">
          <a:xfrm>
            <a:off x="1714500" y="571500"/>
            <a:ext cx="180848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形势分析</a:t>
            </a:r>
            <a:endParaRPr lang="zh-CN" altLang="en-US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128" name="矩形 51"/>
          <p:cNvSpPr>
            <a:spLocks noChangeArrowheads="1"/>
          </p:cNvSpPr>
          <p:nvPr/>
        </p:nvSpPr>
        <p:spPr bwMode="auto">
          <a:xfrm>
            <a:off x="857250" y="3429000"/>
            <a:ext cx="10080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</a:rPr>
              <a:t>二、</a:t>
            </a:r>
            <a:endParaRPr lang="zh-CN" altLang="en-US" b="1">
              <a:solidFill>
                <a:srgbClr val="0000FF"/>
              </a:solidFill>
            </a:endParaRPr>
          </a:p>
        </p:txBody>
      </p:sp>
      <p:sp>
        <p:nvSpPr>
          <p:cNvPr id="47129" name="矩形 52"/>
          <p:cNvSpPr>
            <a:spLocks noChangeArrowheads="1"/>
          </p:cNvSpPr>
          <p:nvPr/>
        </p:nvSpPr>
        <p:spPr bwMode="auto">
          <a:xfrm>
            <a:off x="1857375" y="4643438"/>
            <a:ext cx="180848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出师目标</a:t>
            </a:r>
            <a:endParaRPr lang="zh-CN" altLang="en-US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130" name="AutoShape 22"/>
          <p:cNvSpPr/>
          <p:nvPr/>
        </p:nvSpPr>
        <p:spPr bwMode="auto">
          <a:xfrm>
            <a:off x="3571875" y="4429125"/>
            <a:ext cx="230188" cy="1008063"/>
          </a:xfrm>
          <a:prstGeom prst="leftBrace">
            <a:avLst>
              <a:gd name="adj1" fmla="val 38947"/>
              <a:gd name="adj2" fmla="val 50000"/>
            </a:avLst>
          </a:prstGeom>
          <a:noFill/>
          <a:ln w="38100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7" name="Text Box 9"/>
          <p:cNvSpPr txBox="1">
            <a:spLocks noChangeArrowheads="1"/>
          </p:cNvSpPr>
          <p:nvPr/>
        </p:nvSpPr>
        <p:spPr bwMode="auto">
          <a:xfrm>
            <a:off x="3677920" y="4504055"/>
            <a:ext cx="3851910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北定中原，攘除奸凶兴复汉室，还于旧都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132" name="AutoShape 37"/>
          <p:cNvSpPr/>
          <p:nvPr/>
        </p:nvSpPr>
        <p:spPr bwMode="auto">
          <a:xfrm>
            <a:off x="1643063" y="3000375"/>
            <a:ext cx="215900" cy="2214563"/>
          </a:xfrm>
          <a:prstGeom prst="leftBrace">
            <a:avLst>
              <a:gd name="adj1" fmla="val 144505"/>
              <a:gd name="adj2" fmla="val 50000"/>
            </a:avLst>
          </a:prstGeom>
          <a:noFill/>
          <a:ln w="31750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1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1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1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16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16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16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16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16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16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16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16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1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1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1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16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16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16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16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16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16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16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16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1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1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1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16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16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16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16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16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16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16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16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000"/>
                            </p:stCondLst>
                            <p:childTnLst>
                              <p:par>
                                <p:cTn id="10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11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11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11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1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116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116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411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16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16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16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169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16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169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16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169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16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169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169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16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16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16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169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16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169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16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169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16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169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169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1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1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1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169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16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169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16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169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16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169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169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2000"/>
                            </p:stCondLst>
                            <p:childTnLst>
                              <p:par>
                                <p:cTn id="17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662" grpId="0"/>
      <p:bldP spid="411663" grpId="0"/>
      <p:bldP spid="411664" grpId="0"/>
      <p:bldP spid="411691" grpId="0"/>
      <p:bldP spid="411695" grpId="0"/>
      <p:bldP spid="411696" grpId="0"/>
      <p:bldP spid="411697" grpId="0" bldLvl="0" animBg="1"/>
      <p:bldP spid="411698" grpId="0" bldLvl="0" animBg="1"/>
      <p:bldP spid="57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 Box 2"/>
          <p:cNvSpPr txBox="1">
            <a:spLocks noChangeArrowheads="1"/>
          </p:cNvSpPr>
          <p:nvPr/>
        </p:nvSpPr>
        <p:spPr bwMode="auto">
          <a:xfrm>
            <a:off x="381000" y="685800"/>
            <a:ext cx="8458200" cy="1190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95190F"/>
                </a:solidFill>
                <a:latin typeface="Times New Roman" panose="02020603050405020304" pitchFamily="18" charset="0"/>
                <a:ea typeface="仿宋_GB2312" pitchFamily="49" charset="-122"/>
              </a:rPr>
              <a:t>下边一副对联概括了诸葛亮一生的功绩，你能说出描写了他的哪些具体的事件吗？</a:t>
            </a:r>
            <a:endParaRPr kumimoji="1" lang="zh-CN" altLang="en-US" sz="3600" b="1">
              <a:solidFill>
                <a:srgbClr val="95190F"/>
              </a:solidFill>
              <a:latin typeface="Times New Roman" panose="02020603050405020304" pitchFamily="18" charset="0"/>
              <a:ea typeface="仿宋_GB2312" pitchFamily="49" charset="-122"/>
            </a:endParaRPr>
          </a:p>
        </p:txBody>
      </p:sp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457200" y="2209800"/>
            <a:ext cx="8153400" cy="20145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Times New Roman" panose="02020603050405020304" pitchFamily="18" charset="0"/>
              </a:rPr>
              <a:t>收二川，排八阵，六出七擒，五丈原前，点四十九盏明灯，一心只为酬三顾。</a:t>
            </a:r>
            <a:endParaRPr kumimoji="1" lang="zh-CN" altLang="en-US" sz="28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Times New Roman" panose="02020603050405020304" pitchFamily="18" charset="0"/>
              </a:rPr>
              <a:t>取西蜀，定南蛮，东和北拒，中军帐里，变金木土爻神卦，水面偏能用火攻。</a:t>
            </a:r>
            <a:endParaRPr kumimoji="1" lang="zh-CN" altLang="en-US" sz="2800" b="1">
              <a:latin typeface="Times New Roman" panose="02020603050405020304" pitchFamily="18" charset="0"/>
            </a:endParaRPr>
          </a:p>
        </p:txBody>
      </p:sp>
      <p:pic>
        <p:nvPicPr>
          <p:cNvPr id="56324" name="Picture 4" descr="lylogo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4495800"/>
            <a:ext cx="914400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文本框 6145"/>
          <p:cNvSpPr txBox="1"/>
          <p:nvPr/>
        </p:nvSpPr>
        <p:spPr>
          <a:xfrm>
            <a:off x="468313" y="0"/>
            <a:ext cx="3810000" cy="7620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 2" pitchFamily="18" charset="2"/>
              <a:buChar char="¡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 2" pitchFamily="18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itchFamily="18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 typeface="Wingdings 2" pitchFamily="18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4400" b="1" dirty="0">
                <a:solidFill>
                  <a:srgbClr val="9900CC"/>
                </a:solidFill>
                <a:latin typeface="Times New Roman" panose="02020603050405020304" pitchFamily="18" charset="0"/>
              </a:rPr>
              <a:t>2  </a:t>
            </a:r>
            <a:r>
              <a:rPr lang="zh-CN" altLang="en-US" sz="4400" b="1" dirty="0">
                <a:solidFill>
                  <a:srgbClr val="9900CC"/>
                </a:solidFill>
                <a:latin typeface="Times New Roman" panose="02020603050405020304" pitchFamily="18" charset="0"/>
                <a:ea typeface="楷体_GB2312" pitchFamily="49" charset="-122"/>
              </a:rPr>
              <a:t>文学常识：</a:t>
            </a:r>
            <a:endParaRPr lang="zh-CN" altLang="en-US" sz="4400" b="1" dirty="0">
              <a:solidFill>
                <a:srgbClr val="9900CC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147" name="文本框 6146"/>
          <p:cNvSpPr txBox="1"/>
          <p:nvPr/>
        </p:nvSpPr>
        <p:spPr>
          <a:xfrm>
            <a:off x="539750" y="908050"/>
            <a:ext cx="8351838" cy="5454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 2" pitchFamily="18" charset="2"/>
              <a:buChar char="¡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 2" pitchFamily="18" charset="2"/>
              <a:buChar char="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itchFamily="18" charset="2"/>
              <a:buChar char="¡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 typeface="Wingdings 2" pitchFamily="18" charset="2"/>
              <a:buChar char="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itchFamily="18" charset="2"/>
              <a:buChar char="¡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表：古代的一种文体。是臣子给君主上的奏章。</a:t>
            </a:r>
            <a:endParaRPr lang="zh-CN" altLang="en-US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出师表</a:t>
            </a:r>
            <a:r>
              <a:rPr lang="zh-CN" altLang="en-US" b="1" dirty="0">
                <a:solidFill>
                  <a:srgbClr val="000000"/>
                </a:solidFill>
                <a:latin typeface="微软雅黑" panose="020B0503020204020204" charset="-122"/>
                <a:ea typeface="楷体_GB2312" pitchFamily="49" charset="-122"/>
              </a:rPr>
              <a:t>”</a:t>
            </a:r>
            <a:r>
              <a:rPr lang="zh-CN" altLang="en-US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是出兵打仗前，主帅给君主上的奏章。这种表，或表明精忠报国之心，或献攻略之策。</a:t>
            </a:r>
            <a:endParaRPr lang="zh-CN" altLang="en-US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历来以战名世者甚众，以表传后者颇少。唯独诸葛亮的</a:t>
            </a:r>
            <a:r>
              <a:rPr lang="en-US" altLang="zh-CN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出师表</a:t>
            </a:r>
            <a:r>
              <a:rPr lang="en-US" altLang="zh-CN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不仅存之典册，而且灿然于文苑。这是因为孔明之作，持论贤明通达，行文情浓义明，因而被奉为理政的规范，为人的圭臬，作文的楷模。</a:t>
            </a:r>
            <a:endParaRPr lang="zh-CN" altLang="en-US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bldLvl="0" animBg="1"/>
      <p:bldP spid="6147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诸葛像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9750" y="1341438"/>
            <a:ext cx="1773238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7" name="Text Box 3"/>
          <p:cNvSpPr txBox="1">
            <a:spLocks noChangeArrowheads="1"/>
          </p:cNvSpPr>
          <p:nvPr/>
        </p:nvSpPr>
        <p:spPr bwMode="auto">
          <a:xfrm>
            <a:off x="4433888" y="1243013"/>
            <a:ext cx="2514600" cy="4572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Times New Roman" panose="02020603050405020304" pitchFamily="18" charset="0"/>
              </a:rPr>
              <a:t>三顾：三顾茅庐</a:t>
            </a:r>
            <a:endParaRPr kumimoji="1"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57348" name="Text Box 4"/>
          <p:cNvSpPr txBox="1">
            <a:spLocks noChangeArrowheads="1"/>
          </p:cNvSpPr>
          <p:nvPr/>
        </p:nvSpPr>
        <p:spPr bwMode="auto">
          <a:xfrm>
            <a:off x="2989263" y="2895600"/>
            <a:ext cx="2590800" cy="4572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Times New Roman" panose="02020603050405020304" pitchFamily="18" charset="0"/>
              </a:rPr>
              <a:t>六出：六出祁山</a:t>
            </a:r>
            <a:endParaRPr kumimoji="1"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57349" name="Text Box 5"/>
          <p:cNvSpPr txBox="1">
            <a:spLocks noChangeArrowheads="1"/>
          </p:cNvSpPr>
          <p:nvPr/>
        </p:nvSpPr>
        <p:spPr bwMode="auto">
          <a:xfrm>
            <a:off x="5949950" y="4343400"/>
            <a:ext cx="2438400" cy="4572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Times New Roman" panose="02020603050405020304" pitchFamily="18" charset="0"/>
              </a:rPr>
              <a:t>东和：东和东吴</a:t>
            </a:r>
            <a:endParaRPr kumimoji="1"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57350" name="Text Box 6"/>
          <p:cNvSpPr txBox="1">
            <a:spLocks noChangeArrowheads="1"/>
          </p:cNvSpPr>
          <p:nvPr/>
        </p:nvSpPr>
        <p:spPr bwMode="auto">
          <a:xfrm>
            <a:off x="533400" y="381000"/>
            <a:ext cx="8382000" cy="519113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Times New Roman" panose="02020603050405020304" pitchFamily="18" charset="0"/>
              </a:rPr>
              <a:t>收二川：</a:t>
            </a:r>
            <a:r>
              <a:rPr kumimoji="1" lang="zh-CN" altLang="en-US" sz="2800" b="1">
                <a:latin typeface="Times New Roman" panose="02020603050405020304" pitchFamily="18" charset="0"/>
              </a:rPr>
              <a:t>诸葛亮收复的蜀国两处根据地：东川、西川</a:t>
            </a:r>
            <a:endParaRPr kumimoji="1"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57351" name="Text Box 7"/>
          <p:cNvSpPr txBox="1">
            <a:spLocks noChangeArrowheads="1"/>
          </p:cNvSpPr>
          <p:nvPr/>
        </p:nvSpPr>
        <p:spPr bwMode="auto">
          <a:xfrm>
            <a:off x="3070225" y="4343400"/>
            <a:ext cx="2438400" cy="4572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Times New Roman" panose="02020603050405020304" pitchFamily="18" charset="0"/>
              </a:rPr>
              <a:t>北拒：北拒曹魏</a:t>
            </a:r>
            <a:endParaRPr kumimoji="1"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57352" name="Text Box 8"/>
          <p:cNvSpPr txBox="1">
            <a:spLocks noChangeArrowheads="1"/>
          </p:cNvSpPr>
          <p:nvPr/>
        </p:nvSpPr>
        <p:spPr bwMode="auto">
          <a:xfrm>
            <a:off x="5954713" y="2895600"/>
            <a:ext cx="2362200" cy="4572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Times New Roman" panose="02020603050405020304" pitchFamily="18" charset="0"/>
              </a:rPr>
              <a:t>七擒：七擒孟获</a:t>
            </a:r>
            <a:endParaRPr kumimoji="1"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57353" name="Text Box 9"/>
          <p:cNvSpPr txBox="1">
            <a:spLocks noChangeArrowheads="1"/>
          </p:cNvSpPr>
          <p:nvPr/>
        </p:nvSpPr>
        <p:spPr bwMode="auto">
          <a:xfrm>
            <a:off x="4211638" y="3581400"/>
            <a:ext cx="3124200" cy="519113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Times New Roman" panose="02020603050405020304" pitchFamily="18" charset="0"/>
              </a:rPr>
              <a:t>排八阵：摆设</a:t>
            </a:r>
            <a:r>
              <a:rPr kumimoji="1" lang="zh-CN" altLang="en-US" sz="2800" b="1">
                <a:latin typeface="Times New Roman" panose="02020603050405020304" pitchFamily="18" charset="0"/>
              </a:rPr>
              <a:t>八卦阵</a:t>
            </a:r>
            <a:endParaRPr kumimoji="1"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57354" name="Rectangle 10"/>
          <p:cNvSpPr>
            <a:spLocks noChangeArrowheads="1"/>
          </p:cNvSpPr>
          <p:nvPr/>
        </p:nvSpPr>
        <p:spPr bwMode="auto">
          <a:xfrm>
            <a:off x="2932113" y="2057400"/>
            <a:ext cx="5527675" cy="528638"/>
          </a:xfrm>
          <a:prstGeom prst="rect">
            <a:avLst/>
          </a:prstGeom>
          <a:solidFill>
            <a:srgbClr val="CCFFCC"/>
          </a:solidFill>
          <a:ln w="9525">
            <a:solidFill>
              <a:srgbClr val="CCFFCC"/>
            </a:solidFill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zh-CN" altLang="en-US" sz="2800" b="1">
                <a:latin typeface="Times New Roman" panose="02020603050405020304" pitchFamily="18" charset="0"/>
              </a:rPr>
              <a:t>五丈原：诸葛亮出征时病死的地方</a:t>
            </a:r>
            <a:endParaRPr kumimoji="1"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57355" name="Rectangle 11"/>
          <p:cNvSpPr>
            <a:spLocks noChangeArrowheads="1"/>
          </p:cNvSpPr>
          <p:nvPr/>
        </p:nvSpPr>
        <p:spPr bwMode="auto">
          <a:xfrm>
            <a:off x="0" y="5105400"/>
            <a:ext cx="9144000" cy="406400"/>
          </a:xfrm>
          <a:prstGeom prst="rect">
            <a:avLst/>
          </a:prstGeom>
          <a:solidFill>
            <a:srgbClr val="CCFFCC"/>
          </a:solidFill>
          <a:ln w="9525">
            <a:solidFill>
              <a:srgbClr val="CCFFCC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en-US" altLang="zh-CN" sz="2000" b="1">
                <a:latin typeface="Times New Roman" panose="02020603050405020304" pitchFamily="18" charset="0"/>
              </a:rPr>
              <a:t>  </a:t>
            </a:r>
            <a:r>
              <a:rPr kumimoji="1" lang="zh-CN" altLang="en-US" sz="2000" b="1">
                <a:latin typeface="Times New Roman" panose="02020603050405020304" pitchFamily="18" charset="0"/>
              </a:rPr>
              <a:t>点四十九盏明灯：诸葛亮死时，点燃了四十九盏长明灯，祭神灵以求延续阳寿</a:t>
            </a:r>
            <a:endParaRPr kumimoji="1" lang="zh-CN" altLang="en-US" sz="2000" b="1">
              <a:latin typeface="Times New Roman" panose="02020603050405020304" pitchFamily="18" charset="0"/>
            </a:endParaRPr>
          </a:p>
        </p:txBody>
      </p:sp>
      <p:sp>
        <p:nvSpPr>
          <p:cNvPr id="57356" name="Rectangle 12"/>
          <p:cNvSpPr>
            <a:spLocks noChangeArrowheads="1"/>
          </p:cNvSpPr>
          <p:nvPr/>
        </p:nvSpPr>
        <p:spPr bwMode="auto">
          <a:xfrm>
            <a:off x="1752600" y="5943600"/>
            <a:ext cx="6027738" cy="528638"/>
          </a:xfrm>
          <a:prstGeom prst="rect">
            <a:avLst/>
          </a:prstGeom>
          <a:solidFill>
            <a:srgbClr val="CCFFCC"/>
          </a:solidFill>
          <a:ln w="9525">
            <a:solidFill>
              <a:srgbClr val="CCFFCC"/>
            </a:solidFill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zh-CN" altLang="en-US" sz="2800" b="1">
                <a:latin typeface="Times New Roman" panose="02020603050405020304" pitchFamily="18" charset="0"/>
              </a:rPr>
              <a:t>酬三顾</a:t>
            </a:r>
            <a:r>
              <a:rPr kumimoji="1" lang="en-US" altLang="zh-CN" sz="2800" b="1">
                <a:latin typeface="Times New Roman" panose="02020603050405020304" pitchFamily="18" charset="0"/>
              </a:rPr>
              <a:t>:</a:t>
            </a:r>
            <a:r>
              <a:rPr kumimoji="1" lang="zh-CN" altLang="en-US" sz="2800" b="1">
                <a:latin typeface="Times New Roman" panose="02020603050405020304" pitchFamily="18" charset="0"/>
              </a:rPr>
              <a:t>报答刘备三顾茅庐的知遇之恩</a:t>
            </a:r>
            <a:endParaRPr kumimoji="1" lang="zh-CN" altLang="en-US" sz="28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zoom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 Box 2"/>
          <p:cNvSpPr txBox="1">
            <a:spLocks noChangeArrowheads="1"/>
          </p:cNvSpPr>
          <p:nvPr/>
        </p:nvSpPr>
        <p:spPr bwMode="auto">
          <a:xfrm>
            <a:off x="179388" y="260350"/>
            <a:ext cx="8150225" cy="823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latin typeface="楷体_GB2312" pitchFamily="49" charset="-122"/>
              </a:rPr>
              <a:t>找出本文中的成语并作解释。</a:t>
            </a:r>
            <a:endParaRPr lang="zh-CN" altLang="en-US" sz="4800" b="1">
              <a:latin typeface="楷体_GB2312" pitchFamily="49" charset="-122"/>
            </a:endParaRPr>
          </a:p>
        </p:txBody>
      </p:sp>
      <p:sp>
        <p:nvSpPr>
          <p:cNvPr id="380931" name="Text Box 3"/>
          <p:cNvSpPr txBox="1">
            <a:spLocks noChangeArrowheads="1"/>
          </p:cNvSpPr>
          <p:nvPr/>
        </p:nvSpPr>
        <p:spPr bwMode="auto">
          <a:xfrm>
            <a:off x="304800" y="1447800"/>
            <a:ext cx="2419350" cy="4781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400">
                <a:solidFill>
                  <a:schemeClr val="hlink"/>
                </a:solidFill>
                <a:ea typeface="华文新魏" panose="02010800040101010101" pitchFamily="2" charset="-122"/>
              </a:rPr>
              <a:t>妄自菲薄</a:t>
            </a:r>
            <a:endParaRPr lang="zh-CN" altLang="en-US" sz="4400">
              <a:solidFill>
                <a:schemeClr val="hlink"/>
              </a:solidFill>
              <a:ea typeface="华文新魏" panose="02010800040101010101" pitchFamily="2" charset="-122"/>
            </a:endParaRPr>
          </a:p>
          <a:p>
            <a:r>
              <a:rPr lang="zh-CN" altLang="en-US" sz="4400">
                <a:solidFill>
                  <a:schemeClr val="hlink"/>
                </a:solidFill>
                <a:ea typeface="华文新魏" panose="02010800040101010101" pitchFamily="2" charset="-122"/>
              </a:rPr>
              <a:t>引喻失义</a:t>
            </a:r>
            <a:endParaRPr lang="zh-CN" altLang="en-US" sz="4400">
              <a:solidFill>
                <a:schemeClr val="hlink"/>
              </a:solidFill>
              <a:ea typeface="华文新魏" panose="02010800040101010101" pitchFamily="2" charset="-122"/>
            </a:endParaRPr>
          </a:p>
          <a:p>
            <a:r>
              <a:rPr lang="zh-CN" altLang="en-US" sz="4400">
                <a:solidFill>
                  <a:schemeClr val="hlink"/>
                </a:solidFill>
                <a:ea typeface="华文新魏" panose="02010800040101010101" pitchFamily="2" charset="-122"/>
              </a:rPr>
              <a:t>不知所言</a:t>
            </a:r>
            <a:endParaRPr lang="zh-CN" altLang="en-US" sz="4400">
              <a:solidFill>
                <a:schemeClr val="hlink"/>
              </a:solidFill>
              <a:ea typeface="华文新魏" panose="02010800040101010101" pitchFamily="2" charset="-122"/>
            </a:endParaRPr>
          </a:p>
          <a:p>
            <a:endParaRPr lang="zh-CN" altLang="en-US" sz="4400">
              <a:solidFill>
                <a:schemeClr val="hlink"/>
              </a:solidFill>
              <a:ea typeface="华文新魏" panose="02010800040101010101" pitchFamily="2" charset="-122"/>
            </a:endParaRPr>
          </a:p>
          <a:p>
            <a:r>
              <a:rPr lang="zh-CN" altLang="en-US" sz="4400">
                <a:solidFill>
                  <a:schemeClr val="hlink"/>
                </a:solidFill>
                <a:ea typeface="华文新魏" panose="02010800040101010101" pitchFamily="2" charset="-122"/>
              </a:rPr>
              <a:t>作奸犯科</a:t>
            </a:r>
            <a:endParaRPr lang="zh-CN" altLang="en-US" sz="4400">
              <a:solidFill>
                <a:schemeClr val="hlink"/>
              </a:solidFill>
              <a:ea typeface="华文新魏" panose="02010800040101010101" pitchFamily="2" charset="-122"/>
            </a:endParaRPr>
          </a:p>
          <a:p>
            <a:r>
              <a:rPr lang="zh-CN" altLang="en-US" sz="4400">
                <a:solidFill>
                  <a:schemeClr val="hlink"/>
                </a:solidFill>
                <a:ea typeface="华文新魏" panose="02010800040101010101" pitchFamily="2" charset="-122"/>
              </a:rPr>
              <a:t>优劣得所</a:t>
            </a:r>
            <a:endParaRPr lang="zh-CN" altLang="en-US" sz="4400">
              <a:solidFill>
                <a:schemeClr val="hlink"/>
              </a:solidFill>
              <a:ea typeface="华文新魏" panose="02010800040101010101" pitchFamily="2" charset="-122"/>
            </a:endParaRPr>
          </a:p>
          <a:p>
            <a:endParaRPr lang="en-US" altLang="zh-CN" sz="4400">
              <a:solidFill>
                <a:schemeClr val="hlink"/>
              </a:solidFill>
              <a:ea typeface="华文新魏" panose="02010800040101010101" pitchFamily="2" charset="-122"/>
            </a:endParaRPr>
          </a:p>
        </p:txBody>
      </p:sp>
      <p:sp>
        <p:nvSpPr>
          <p:cNvPr id="380932" name="Rectangle 4"/>
          <p:cNvSpPr>
            <a:spLocks noChangeArrowheads="1"/>
          </p:cNvSpPr>
          <p:nvPr/>
        </p:nvSpPr>
        <p:spPr bwMode="auto">
          <a:xfrm>
            <a:off x="2819400" y="4114800"/>
            <a:ext cx="483552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</a:rPr>
              <a:t>为非作歹，触犯法令。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380933" name="Rectangle 5"/>
          <p:cNvSpPr>
            <a:spLocks noChangeArrowheads="1"/>
          </p:cNvSpPr>
          <p:nvPr/>
        </p:nvSpPr>
        <p:spPr bwMode="auto">
          <a:xfrm>
            <a:off x="2667000" y="1447800"/>
            <a:ext cx="62611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</a:rPr>
              <a:t>过分地看轻自己。形容自卑。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4278" name="Rectangle 8"/>
          <p:cNvSpPr>
            <a:spLocks noChangeArrowheads="1"/>
          </p:cNvSpPr>
          <p:nvPr/>
        </p:nvSpPr>
        <p:spPr bwMode="auto">
          <a:xfrm>
            <a:off x="2987675" y="2781300"/>
            <a:ext cx="1841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br>
              <a:rPr lang="en-US" altLang="zh-CN"/>
            </a:br>
            <a:endParaRPr lang="en-US" altLang="zh-CN"/>
          </a:p>
        </p:txBody>
      </p:sp>
      <p:sp>
        <p:nvSpPr>
          <p:cNvPr id="380937" name="Rectangle 9"/>
          <p:cNvSpPr>
            <a:spLocks noChangeArrowheads="1"/>
          </p:cNvSpPr>
          <p:nvPr/>
        </p:nvSpPr>
        <p:spPr bwMode="auto">
          <a:xfrm>
            <a:off x="2676525" y="4876800"/>
            <a:ext cx="646747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b="1">
                <a:solidFill>
                  <a:srgbClr val="FF0066"/>
                </a:solidFill>
              </a:rPr>
              <a:t>指知人善任</a:t>
            </a:r>
            <a:r>
              <a:rPr lang="en-US" altLang="zh-CN" b="1">
                <a:solidFill>
                  <a:srgbClr val="FF0066"/>
                </a:solidFill>
              </a:rPr>
              <a:t>,</a:t>
            </a:r>
            <a:r>
              <a:rPr lang="zh-CN" altLang="en-US" b="1">
                <a:solidFill>
                  <a:srgbClr val="FF0066"/>
                </a:solidFill>
              </a:rPr>
              <a:t>使其得到适当的位子</a:t>
            </a:r>
            <a:r>
              <a:rPr lang="zh-CN" altLang="en-US" sz="3600" b="1">
                <a:solidFill>
                  <a:srgbClr val="FF0066"/>
                </a:solidFill>
              </a:rPr>
              <a:t>。</a:t>
            </a:r>
            <a:endParaRPr lang="zh-CN" altLang="en-US" sz="3600" b="1">
              <a:solidFill>
                <a:srgbClr val="FF0066"/>
              </a:solidFill>
            </a:endParaRPr>
          </a:p>
        </p:txBody>
      </p:sp>
      <p:sp>
        <p:nvSpPr>
          <p:cNvPr id="380939" name="Rectangle 11"/>
          <p:cNvSpPr>
            <a:spLocks noChangeArrowheads="1"/>
          </p:cNvSpPr>
          <p:nvPr/>
        </p:nvSpPr>
        <p:spPr bwMode="auto">
          <a:xfrm>
            <a:off x="2743200" y="2895600"/>
            <a:ext cx="6062663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0066"/>
                </a:solidFill>
              </a:rPr>
              <a:t>不知道说些什么。一作“不知所云”。</a:t>
            </a:r>
            <a:endParaRPr lang="zh-CN" altLang="en-US" b="1">
              <a:solidFill>
                <a:srgbClr val="FF0066"/>
              </a:solidFill>
            </a:endParaRPr>
          </a:p>
        </p:txBody>
      </p:sp>
      <p:sp>
        <p:nvSpPr>
          <p:cNvPr id="380940" name="Text Box 12"/>
          <p:cNvSpPr txBox="1">
            <a:spLocks noChangeArrowheads="1"/>
          </p:cNvSpPr>
          <p:nvPr/>
        </p:nvSpPr>
        <p:spPr bwMode="auto">
          <a:xfrm>
            <a:off x="2743200" y="2133600"/>
            <a:ext cx="5986463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</a:rPr>
              <a:t>发表政见的时候放弃了原则。</a:t>
            </a:r>
            <a:endParaRPr lang="zh-CN" altLang="en-US" sz="3600" b="1">
              <a:solidFill>
                <a:srgbClr val="FF0066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80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809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09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09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09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09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09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0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0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809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09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80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80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809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809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809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809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09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09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809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09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0931" grpId="0"/>
      <p:bldP spid="380932" grpId="0"/>
      <p:bldP spid="380933" grpId="0"/>
      <p:bldP spid="380937" grpId="0"/>
      <p:bldP spid="380939" grpId="0"/>
      <p:bldP spid="380940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4"/>
          <p:cNvSpPr>
            <a:spLocks noChangeArrowheads="1"/>
          </p:cNvSpPr>
          <p:nvPr/>
        </p:nvSpPr>
        <p:spPr bwMode="auto">
          <a:xfrm>
            <a:off x="304800" y="990600"/>
            <a:ext cx="2895600" cy="3441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3366FF"/>
                </a:solidFill>
              </a:rPr>
              <a:t>计日而待</a:t>
            </a:r>
            <a:endParaRPr lang="zh-CN" altLang="en-US" sz="4400" b="1">
              <a:solidFill>
                <a:srgbClr val="3366FF"/>
              </a:solidFill>
            </a:endParaRPr>
          </a:p>
          <a:p>
            <a:r>
              <a:rPr lang="zh-CN" altLang="en-US" sz="4400" b="1">
                <a:solidFill>
                  <a:srgbClr val="3366FF"/>
                </a:solidFill>
              </a:rPr>
              <a:t>三顾茅庐</a:t>
            </a:r>
            <a:endParaRPr lang="zh-CN" altLang="en-US" sz="4400" b="1">
              <a:solidFill>
                <a:srgbClr val="3366FF"/>
              </a:solidFill>
            </a:endParaRPr>
          </a:p>
          <a:p>
            <a:r>
              <a:rPr lang="zh-CN" altLang="en-US" sz="4400" b="1">
                <a:solidFill>
                  <a:srgbClr val="FF00FF"/>
                </a:solidFill>
              </a:rPr>
              <a:t>感激涕零</a:t>
            </a:r>
            <a:endParaRPr lang="zh-CN" altLang="en-US" sz="4400" b="1">
              <a:solidFill>
                <a:srgbClr val="FF00FF"/>
              </a:solidFill>
            </a:endParaRPr>
          </a:p>
          <a:p>
            <a:r>
              <a:rPr lang="zh-CN" altLang="en-US" sz="4400" b="1">
                <a:solidFill>
                  <a:schemeClr val="hlink"/>
                </a:solidFill>
              </a:rPr>
              <a:t>苟全性命</a:t>
            </a:r>
            <a:endParaRPr lang="zh-CN" altLang="en-US" sz="4400" b="1">
              <a:solidFill>
                <a:schemeClr val="hlink"/>
              </a:solidFill>
            </a:endParaRPr>
          </a:p>
          <a:p>
            <a:r>
              <a:rPr lang="zh-CN" altLang="en-US" sz="4400" b="1">
                <a:solidFill>
                  <a:schemeClr val="hlink"/>
                </a:solidFill>
              </a:rPr>
              <a:t>斟酌损益</a:t>
            </a:r>
            <a:endParaRPr lang="zh-CN" altLang="en-US" sz="4400" b="1">
              <a:solidFill>
                <a:schemeClr val="hlink"/>
              </a:solidFill>
            </a:endParaRPr>
          </a:p>
        </p:txBody>
      </p:sp>
      <p:sp>
        <p:nvSpPr>
          <p:cNvPr id="397317" name="Rectangle 5"/>
          <p:cNvSpPr>
            <a:spLocks noChangeArrowheads="1"/>
          </p:cNvSpPr>
          <p:nvPr/>
        </p:nvSpPr>
        <p:spPr bwMode="auto">
          <a:xfrm>
            <a:off x="2743200" y="1066800"/>
            <a:ext cx="6400800" cy="5794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 b="1">
                <a:solidFill>
                  <a:srgbClr val="FF0066"/>
                </a:solidFill>
              </a:rPr>
              <a:t>可以数着日子等待。形容为时不远。 </a:t>
            </a:r>
            <a:endParaRPr lang="zh-CN" altLang="en-US" b="1">
              <a:solidFill>
                <a:srgbClr val="FF0066"/>
              </a:solidFill>
            </a:endParaRPr>
          </a:p>
        </p:txBody>
      </p:sp>
      <p:sp>
        <p:nvSpPr>
          <p:cNvPr id="397318" name="Rectangle 6"/>
          <p:cNvSpPr>
            <a:spLocks noChangeArrowheads="1"/>
          </p:cNvSpPr>
          <p:nvPr/>
        </p:nvSpPr>
        <p:spPr bwMode="auto">
          <a:xfrm>
            <a:off x="2667000" y="1752600"/>
            <a:ext cx="57531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</a:rPr>
              <a:t>比喻真心诚意，一再邀请。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397319" name="Rectangle 7"/>
          <p:cNvSpPr>
            <a:spLocks noChangeArrowheads="1"/>
          </p:cNvSpPr>
          <p:nvPr/>
        </p:nvSpPr>
        <p:spPr bwMode="auto">
          <a:xfrm>
            <a:off x="2716213" y="2514600"/>
            <a:ext cx="6427787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 b="1">
                <a:solidFill>
                  <a:srgbClr val="FF0066"/>
                </a:solidFill>
              </a:rPr>
              <a:t>感激得掉下眼泪，形容非常感激。</a:t>
            </a:r>
            <a:endParaRPr lang="zh-CN" altLang="en-US" b="1">
              <a:solidFill>
                <a:srgbClr val="FF0066"/>
              </a:solidFill>
            </a:endParaRPr>
          </a:p>
        </p:txBody>
      </p:sp>
      <p:sp>
        <p:nvSpPr>
          <p:cNvPr id="397320" name="Text Box 8"/>
          <p:cNvSpPr txBox="1">
            <a:spLocks noChangeArrowheads="1"/>
          </p:cNvSpPr>
          <p:nvPr/>
        </p:nvSpPr>
        <p:spPr bwMode="auto">
          <a:xfrm>
            <a:off x="2819400" y="3124200"/>
            <a:ext cx="60198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tx2"/>
                </a:solidFill>
              </a:rPr>
              <a:t>苟且保全性命。</a:t>
            </a:r>
            <a:endParaRPr lang="zh-CN" altLang="en-US" sz="3600" b="1">
              <a:solidFill>
                <a:schemeClr val="tx2"/>
              </a:solidFill>
            </a:endParaRPr>
          </a:p>
        </p:txBody>
      </p:sp>
      <p:sp>
        <p:nvSpPr>
          <p:cNvPr id="397321" name="Text Box 9"/>
          <p:cNvSpPr txBox="1">
            <a:spLocks noChangeArrowheads="1"/>
          </p:cNvSpPr>
          <p:nvPr/>
        </p:nvSpPr>
        <p:spPr bwMode="auto">
          <a:xfrm>
            <a:off x="2895600" y="3886200"/>
            <a:ext cx="586740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chemeClr val="tx2"/>
                </a:solidFill>
              </a:rPr>
              <a:t>权衡事情的得失利弊，处理事务时斟情酌理掌握分寸。</a:t>
            </a:r>
            <a:endParaRPr lang="zh-CN" altLang="en-US" b="1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97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7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7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97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7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7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97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97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7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97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97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97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97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97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7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7317" grpId="0" animBg="1"/>
      <p:bldP spid="397318" grpId="0"/>
      <p:bldP spid="397319" grpId="0"/>
      <p:bldP spid="397320" grpId="0"/>
      <p:bldP spid="3973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533400" y="1622425"/>
            <a:ext cx="8610600" cy="42545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kumimoji="1" lang="zh-CN" altLang="en-US" sz="3500" b="1" dirty="0">
                <a:solidFill>
                  <a:srgbClr val="000099"/>
                </a:solidFill>
                <a:latin typeface="楷体_GB2312" pitchFamily="49" charset="-122"/>
              </a:rPr>
              <a:t>崩</a:t>
            </a:r>
            <a:r>
              <a:rPr kumimoji="1" lang="zh-CN" altLang="en-US" sz="3500" b="1" dirty="0">
                <a:solidFill>
                  <a:srgbClr val="FF0000"/>
                </a:solidFill>
                <a:latin typeface="楷体_GB2312" pitchFamily="49" charset="-122"/>
              </a:rPr>
              <a:t>殂</a:t>
            </a:r>
            <a:r>
              <a:rPr kumimoji="1" lang="zh-CN" altLang="en-US" sz="3500" b="1" dirty="0">
                <a:solidFill>
                  <a:srgbClr val="000099"/>
                </a:solidFill>
                <a:latin typeface="楷体_GB2312" pitchFamily="49" charset="-122"/>
              </a:rPr>
              <a:t>（   ）  </a:t>
            </a:r>
            <a:r>
              <a:rPr kumimoji="1" lang="zh-CN" altLang="en-US" sz="3500" b="1" dirty="0">
                <a:solidFill>
                  <a:srgbClr val="FF0000"/>
                </a:solidFill>
                <a:latin typeface="楷体_GB2312" pitchFamily="49" charset="-122"/>
              </a:rPr>
              <a:t>菲</a:t>
            </a:r>
            <a:r>
              <a:rPr kumimoji="1" lang="zh-CN" altLang="en-US" sz="3500" b="1" dirty="0">
                <a:solidFill>
                  <a:srgbClr val="000099"/>
                </a:solidFill>
                <a:latin typeface="楷体_GB2312" pitchFamily="49" charset="-122"/>
              </a:rPr>
              <a:t>（   ）薄  </a:t>
            </a:r>
            <a:r>
              <a:rPr kumimoji="1" lang="zh-CN" altLang="en-US" sz="3500" b="1" dirty="0">
                <a:solidFill>
                  <a:srgbClr val="FF0000"/>
                </a:solidFill>
                <a:latin typeface="楷体_GB2312" pitchFamily="49" charset="-122"/>
              </a:rPr>
              <a:t>裨</a:t>
            </a:r>
            <a:r>
              <a:rPr kumimoji="1" lang="zh-CN" altLang="en-US" sz="3500" b="1" dirty="0">
                <a:solidFill>
                  <a:srgbClr val="000099"/>
                </a:solidFill>
                <a:latin typeface="楷体_GB2312" pitchFamily="49" charset="-122"/>
              </a:rPr>
              <a:t>补（  ）  </a:t>
            </a:r>
            <a:r>
              <a:rPr kumimoji="1" lang="zh-CN" altLang="en-US" sz="3500" b="1" dirty="0">
                <a:solidFill>
                  <a:srgbClr val="FF0000"/>
                </a:solidFill>
                <a:latin typeface="楷体_GB2312" pitchFamily="49" charset="-122"/>
              </a:rPr>
              <a:t>遗</a:t>
            </a:r>
            <a:r>
              <a:rPr kumimoji="1" lang="zh-CN" altLang="en-US" sz="3500" b="1" dirty="0">
                <a:solidFill>
                  <a:srgbClr val="000099"/>
                </a:solidFill>
                <a:latin typeface="楷体_GB2312" pitchFamily="49" charset="-122"/>
              </a:rPr>
              <a:t>（   ）陛下   </a:t>
            </a:r>
            <a:r>
              <a:rPr kumimoji="1" lang="zh-CN" altLang="en-US" sz="3500" b="1" dirty="0">
                <a:solidFill>
                  <a:srgbClr val="FF0000"/>
                </a:solidFill>
                <a:latin typeface="楷体_GB2312" pitchFamily="49" charset="-122"/>
              </a:rPr>
              <a:t>祎</a:t>
            </a:r>
            <a:r>
              <a:rPr kumimoji="1" lang="zh-CN" altLang="en-US" sz="3500" b="1" dirty="0">
                <a:solidFill>
                  <a:srgbClr val="000099"/>
                </a:solidFill>
                <a:latin typeface="楷体_GB2312" pitchFamily="49" charset="-122"/>
              </a:rPr>
              <a:t>（  ）    </a:t>
            </a:r>
            <a:r>
              <a:rPr kumimoji="1" lang="zh-CN" altLang="en-US" sz="3500" b="1" dirty="0">
                <a:solidFill>
                  <a:srgbClr val="FF0000"/>
                </a:solidFill>
                <a:latin typeface="楷体_GB2312" pitchFamily="49" charset="-122"/>
              </a:rPr>
              <a:t>攸</a:t>
            </a:r>
            <a:r>
              <a:rPr kumimoji="1" lang="en-US" altLang="zh-CN" sz="3500" b="1" dirty="0">
                <a:solidFill>
                  <a:srgbClr val="000099"/>
                </a:solidFill>
                <a:latin typeface="楷体_GB2312" pitchFamily="49" charset="-122"/>
              </a:rPr>
              <a:t>(    )     </a:t>
            </a:r>
            <a:r>
              <a:rPr kumimoji="1" lang="zh-CN" altLang="en-US" sz="3500" b="1" dirty="0">
                <a:solidFill>
                  <a:srgbClr val="FF0000"/>
                </a:solidFill>
                <a:latin typeface="楷体_GB2312" pitchFamily="49" charset="-122"/>
              </a:rPr>
              <a:t>阙</a:t>
            </a:r>
            <a:r>
              <a:rPr kumimoji="1" lang="zh-CN" altLang="en-US" sz="3500" b="1" dirty="0">
                <a:solidFill>
                  <a:srgbClr val="000099"/>
                </a:solidFill>
                <a:latin typeface="楷体_GB2312" pitchFamily="49" charset="-122"/>
              </a:rPr>
              <a:t>（   ）    </a:t>
            </a:r>
            <a:r>
              <a:rPr kumimoji="1" lang="zh-CN" altLang="en-US" sz="3500" b="1" dirty="0">
                <a:solidFill>
                  <a:srgbClr val="FF0000"/>
                </a:solidFill>
                <a:latin typeface="楷体_GB2312" pitchFamily="49" charset="-122"/>
              </a:rPr>
              <a:t>陟</a:t>
            </a:r>
            <a:r>
              <a:rPr kumimoji="1" lang="zh-CN" altLang="en-US" sz="3500" b="1" dirty="0">
                <a:solidFill>
                  <a:srgbClr val="000099"/>
                </a:solidFill>
                <a:latin typeface="楷体_GB2312" pitchFamily="49" charset="-122"/>
              </a:rPr>
              <a:t>（   ）罚   </a:t>
            </a:r>
            <a:r>
              <a:rPr kumimoji="1" lang="zh-CN" altLang="en-US" sz="3500" b="1" dirty="0">
                <a:solidFill>
                  <a:srgbClr val="FF0000"/>
                </a:solidFill>
                <a:latin typeface="楷体_GB2312" pitchFamily="49" charset="-122"/>
              </a:rPr>
              <a:t>臧</a:t>
            </a:r>
            <a:r>
              <a:rPr kumimoji="1" lang="zh-CN" altLang="en-US" sz="3500" b="1" dirty="0">
                <a:solidFill>
                  <a:srgbClr val="000099"/>
                </a:solidFill>
                <a:latin typeface="楷体_GB2312" pitchFamily="49" charset="-122"/>
              </a:rPr>
              <a:t>（    ）   </a:t>
            </a:r>
            <a:r>
              <a:rPr kumimoji="1" lang="zh-CN" altLang="en-US" sz="3500" b="1" dirty="0">
                <a:solidFill>
                  <a:srgbClr val="FF0000"/>
                </a:solidFill>
                <a:latin typeface="楷体_GB2312" pitchFamily="49" charset="-122"/>
              </a:rPr>
              <a:t>否</a:t>
            </a:r>
            <a:r>
              <a:rPr kumimoji="1" lang="zh-CN" altLang="en-US" sz="3500" b="1" dirty="0">
                <a:solidFill>
                  <a:srgbClr val="000099"/>
                </a:solidFill>
                <a:latin typeface="楷体_GB2312" pitchFamily="49" charset="-122"/>
              </a:rPr>
              <a:t>（  ）  </a:t>
            </a:r>
            <a:r>
              <a:rPr kumimoji="1" lang="zh-CN" altLang="en-US" sz="3500" b="1" dirty="0">
                <a:solidFill>
                  <a:srgbClr val="FF0000"/>
                </a:solidFill>
                <a:latin typeface="楷体_GB2312" pitchFamily="49" charset="-122"/>
              </a:rPr>
              <a:t>行</a:t>
            </a:r>
            <a:r>
              <a:rPr kumimoji="1" lang="zh-CN" altLang="en-US" sz="3500" b="1" dirty="0">
                <a:solidFill>
                  <a:srgbClr val="000099"/>
                </a:solidFill>
                <a:latin typeface="楷体_GB2312" pitchFamily="49" charset="-122"/>
              </a:rPr>
              <a:t>（    ）阵   </a:t>
            </a:r>
            <a:r>
              <a:rPr kumimoji="1" lang="zh-CN" altLang="en-US" sz="3500" b="1" dirty="0">
                <a:solidFill>
                  <a:srgbClr val="FF0000"/>
                </a:solidFill>
                <a:latin typeface="楷体_GB2312" pitchFamily="49" charset="-122"/>
              </a:rPr>
              <a:t>猥</a:t>
            </a:r>
            <a:r>
              <a:rPr kumimoji="1" lang="zh-CN" altLang="en-US" sz="3500" b="1" dirty="0">
                <a:solidFill>
                  <a:srgbClr val="000099"/>
                </a:solidFill>
                <a:latin typeface="楷体_GB2312" pitchFamily="49" charset="-122"/>
              </a:rPr>
              <a:t>（   ）自  </a:t>
            </a:r>
            <a:r>
              <a:rPr kumimoji="1" lang="zh-CN" altLang="en-US" sz="3500" b="1" dirty="0">
                <a:solidFill>
                  <a:srgbClr val="FF0000"/>
                </a:solidFill>
                <a:latin typeface="楷体_GB2312" pitchFamily="49" charset="-122"/>
              </a:rPr>
              <a:t>夙</a:t>
            </a:r>
            <a:r>
              <a:rPr kumimoji="1" lang="zh-CN" altLang="en-US" sz="3500" b="1" dirty="0">
                <a:solidFill>
                  <a:srgbClr val="000099"/>
                </a:solidFill>
                <a:latin typeface="楷体_GB2312" pitchFamily="49" charset="-122"/>
              </a:rPr>
              <a:t>（  ）夜   </a:t>
            </a:r>
            <a:r>
              <a:rPr kumimoji="1" lang="zh-CN" altLang="en-US" sz="3500" b="1" dirty="0">
                <a:solidFill>
                  <a:srgbClr val="FF0000"/>
                </a:solidFill>
                <a:latin typeface="楷体_GB2312" pitchFamily="49" charset="-122"/>
              </a:rPr>
              <a:t>驽</a:t>
            </a:r>
            <a:r>
              <a:rPr kumimoji="1" lang="zh-CN" altLang="en-US" sz="3500" b="1" dirty="0">
                <a:solidFill>
                  <a:srgbClr val="000099"/>
                </a:solidFill>
                <a:latin typeface="楷体_GB2312" pitchFamily="49" charset="-122"/>
              </a:rPr>
              <a:t>（  ）钝   </a:t>
            </a:r>
            <a:r>
              <a:rPr kumimoji="1" lang="zh-CN" altLang="en-US" sz="3500" b="1" dirty="0">
                <a:solidFill>
                  <a:srgbClr val="FF0000"/>
                </a:solidFill>
                <a:latin typeface="楷体_GB2312" pitchFamily="49" charset="-122"/>
              </a:rPr>
              <a:t>诹</a:t>
            </a:r>
            <a:r>
              <a:rPr kumimoji="1" lang="zh-CN" altLang="en-US" sz="3500" b="1" dirty="0">
                <a:solidFill>
                  <a:srgbClr val="000099"/>
                </a:solidFill>
                <a:latin typeface="楷体_GB2312" pitchFamily="49" charset="-122"/>
              </a:rPr>
              <a:t>（   ） </a:t>
            </a:r>
            <a:r>
              <a:rPr kumimoji="1" lang="zh-CN" altLang="en-US" sz="3500" b="1" dirty="0">
                <a:solidFill>
                  <a:srgbClr val="FF0000"/>
                </a:solidFill>
                <a:latin typeface="楷体_GB2312" pitchFamily="49" charset="-122"/>
              </a:rPr>
              <a:t>攘</a:t>
            </a:r>
            <a:r>
              <a:rPr kumimoji="1" lang="zh-CN" altLang="en-US" sz="3500" b="1" dirty="0">
                <a:solidFill>
                  <a:srgbClr val="000099"/>
                </a:solidFill>
                <a:latin typeface="楷体_GB2312" pitchFamily="49" charset="-122"/>
              </a:rPr>
              <a:t>（    ）除     </a:t>
            </a:r>
            <a:r>
              <a:rPr kumimoji="1" lang="zh-CN" altLang="en-US" sz="3500" b="1" dirty="0">
                <a:solidFill>
                  <a:srgbClr val="FF0000"/>
                </a:solidFill>
                <a:latin typeface="楷体_GB2312" pitchFamily="49" charset="-122"/>
              </a:rPr>
              <a:t>斟酌</a:t>
            </a:r>
            <a:r>
              <a:rPr kumimoji="1" lang="zh-CN" altLang="en-US" sz="3500" b="1" dirty="0">
                <a:solidFill>
                  <a:srgbClr val="000099"/>
                </a:solidFill>
                <a:latin typeface="楷体_GB2312" pitchFamily="49" charset="-122"/>
              </a:rPr>
              <a:t>（          ）</a:t>
            </a:r>
            <a:endParaRPr kumimoji="1" lang="zh-CN" altLang="en-US" sz="3500" b="1" dirty="0">
              <a:solidFill>
                <a:srgbClr val="000099"/>
              </a:solidFill>
              <a:latin typeface="楷体_GB2312" pitchFamily="49" charset="-122"/>
            </a:endParaRP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2051050" y="1763713"/>
            <a:ext cx="838200" cy="57943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b="1" dirty="0" err="1">
                <a:solidFill>
                  <a:srgbClr val="FF33CC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cú</a:t>
            </a:r>
            <a:endParaRPr kumimoji="1" lang="en-US" altLang="zh-CN" b="1" dirty="0">
              <a:solidFill>
                <a:srgbClr val="FF33CC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8196" name="Text Box 5"/>
          <p:cNvSpPr txBox="1">
            <a:spLocks noChangeArrowheads="1"/>
          </p:cNvSpPr>
          <p:nvPr/>
        </p:nvSpPr>
        <p:spPr bwMode="auto">
          <a:xfrm>
            <a:off x="4499992" y="1700808"/>
            <a:ext cx="1066800" cy="57943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b="1" dirty="0" err="1">
                <a:solidFill>
                  <a:srgbClr val="FF33CC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fěi</a:t>
            </a:r>
            <a:endParaRPr kumimoji="1" lang="en-US" altLang="zh-CN" b="1" dirty="0">
              <a:solidFill>
                <a:srgbClr val="FF33CC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8197" name="Text Box 7"/>
          <p:cNvSpPr txBox="1">
            <a:spLocks noChangeArrowheads="1"/>
          </p:cNvSpPr>
          <p:nvPr/>
        </p:nvSpPr>
        <p:spPr bwMode="auto">
          <a:xfrm>
            <a:off x="7740352" y="1700808"/>
            <a:ext cx="720725" cy="57943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b="1" dirty="0" err="1">
                <a:solidFill>
                  <a:srgbClr val="FF33CC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bì</a:t>
            </a:r>
            <a:endParaRPr kumimoji="1" lang="en-US" altLang="zh-CN" b="1" dirty="0">
              <a:solidFill>
                <a:srgbClr val="FF33CC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8198" name="Text Box 8"/>
          <p:cNvSpPr txBox="1">
            <a:spLocks noChangeArrowheads="1"/>
          </p:cNvSpPr>
          <p:nvPr/>
        </p:nvSpPr>
        <p:spPr bwMode="auto">
          <a:xfrm>
            <a:off x="1475656" y="2348880"/>
            <a:ext cx="1223963" cy="579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b="1" dirty="0" err="1">
                <a:solidFill>
                  <a:srgbClr val="FF33CC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wèi</a:t>
            </a:r>
            <a:endParaRPr kumimoji="1" lang="en-US" altLang="zh-CN" b="1" dirty="0">
              <a:solidFill>
                <a:srgbClr val="FF33CC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8199" name="Text Box 9"/>
          <p:cNvSpPr txBox="1">
            <a:spLocks noChangeArrowheads="1"/>
          </p:cNvSpPr>
          <p:nvPr/>
        </p:nvSpPr>
        <p:spPr bwMode="auto">
          <a:xfrm>
            <a:off x="4787900" y="2414588"/>
            <a:ext cx="1439863" cy="57943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b="1" dirty="0">
                <a:solidFill>
                  <a:srgbClr val="FF33CC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  </a:t>
            </a:r>
            <a:r>
              <a:rPr kumimoji="1" lang="en-US" altLang="zh-CN" b="1" dirty="0" err="1">
                <a:solidFill>
                  <a:srgbClr val="FF33CC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yī</a:t>
            </a:r>
            <a:endParaRPr kumimoji="1" lang="en-US" altLang="zh-CN" b="1" dirty="0">
              <a:solidFill>
                <a:srgbClr val="FF33CC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8200" name="Text Box 10"/>
          <p:cNvSpPr txBox="1">
            <a:spLocks noChangeArrowheads="1"/>
          </p:cNvSpPr>
          <p:nvPr/>
        </p:nvSpPr>
        <p:spPr bwMode="auto">
          <a:xfrm>
            <a:off x="7596336" y="2420888"/>
            <a:ext cx="1828800" cy="579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b="1" dirty="0" err="1">
                <a:solidFill>
                  <a:srgbClr val="FF33CC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yōu</a:t>
            </a:r>
            <a:endParaRPr kumimoji="1" lang="en-US" altLang="zh-CN" b="1" dirty="0">
              <a:solidFill>
                <a:srgbClr val="FF33CC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8201" name="Text Box 11"/>
          <p:cNvSpPr txBox="1">
            <a:spLocks noChangeArrowheads="1"/>
          </p:cNvSpPr>
          <p:nvPr/>
        </p:nvSpPr>
        <p:spPr bwMode="auto">
          <a:xfrm>
            <a:off x="1403350" y="3135313"/>
            <a:ext cx="2286000" cy="57943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b="1" dirty="0" err="1">
                <a:solidFill>
                  <a:srgbClr val="FF33CC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quē</a:t>
            </a:r>
            <a:endParaRPr kumimoji="1" lang="en-US" altLang="zh-CN" b="1" dirty="0">
              <a:solidFill>
                <a:srgbClr val="FF33CC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8202" name="Text Box 12"/>
          <p:cNvSpPr txBox="1">
            <a:spLocks noChangeArrowheads="1"/>
          </p:cNvSpPr>
          <p:nvPr/>
        </p:nvSpPr>
        <p:spPr bwMode="auto">
          <a:xfrm>
            <a:off x="4427538" y="3135313"/>
            <a:ext cx="1368425" cy="57943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b="1" dirty="0" err="1">
                <a:solidFill>
                  <a:srgbClr val="FF33CC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zhì</a:t>
            </a:r>
            <a:endParaRPr kumimoji="1" lang="en-US" altLang="zh-CN" b="1" dirty="0">
              <a:solidFill>
                <a:srgbClr val="FF33CC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8203" name="Text Box 13"/>
          <p:cNvSpPr txBox="1">
            <a:spLocks noChangeArrowheads="1"/>
          </p:cNvSpPr>
          <p:nvPr/>
        </p:nvSpPr>
        <p:spPr bwMode="auto">
          <a:xfrm>
            <a:off x="7453313" y="3135313"/>
            <a:ext cx="1295400" cy="57943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b="1" dirty="0" err="1">
                <a:solidFill>
                  <a:srgbClr val="FF33CC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zāng</a:t>
            </a:r>
            <a:endParaRPr kumimoji="1" lang="en-US" altLang="zh-CN" b="1" dirty="0">
              <a:solidFill>
                <a:srgbClr val="FF33CC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8204" name="Text Box 14"/>
          <p:cNvSpPr txBox="1">
            <a:spLocks noChangeArrowheads="1"/>
          </p:cNvSpPr>
          <p:nvPr/>
        </p:nvSpPr>
        <p:spPr bwMode="auto">
          <a:xfrm>
            <a:off x="1476375" y="3854450"/>
            <a:ext cx="936625" cy="579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b="1" dirty="0" err="1">
                <a:solidFill>
                  <a:srgbClr val="FF33CC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pǐ</a:t>
            </a:r>
            <a:endParaRPr kumimoji="1" lang="en-US" altLang="zh-CN" b="1" dirty="0">
              <a:solidFill>
                <a:srgbClr val="FF33CC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8205" name="Text Box 15"/>
          <p:cNvSpPr txBox="1">
            <a:spLocks noChangeArrowheads="1"/>
          </p:cNvSpPr>
          <p:nvPr/>
        </p:nvSpPr>
        <p:spPr bwMode="auto">
          <a:xfrm>
            <a:off x="3708400" y="3851275"/>
            <a:ext cx="1368425" cy="579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b="1" dirty="0" err="1">
                <a:solidFill>
                  <a:srgbClr val="FF33CC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háng</a:t>
            </a:r>
            <a:endParaRPr kumimoji="1" lang="en-US" altLang="zh-CN" b="1" dirty="0">
              <a:solidFill>
                <a:srgbClr val="FF33CC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8206" name="Text Box 18"/>
          <p:cNvSpPr txBox="1">
            <a:spLocks noChangeArrowheads="1"/>
          </p:cNvSpPr>
          <p:nvPr/>
        </p:nvSpPr>
        <p:spPr bwMode="auto">
          <a:xfrm>
            <a:off x="7092950" y="3851275"/>
            <a:ext cx="863600" cy="579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b="1" dirty="0" err="1">
                <a:solidFill>
                  <a:srgbClr val="FF33CC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wěi</a:t>
            </a:r>
            <a:endParaRPr kumimoji="1" lang="en-US" altLang="zh-CN" b="1" dirty="0">
              <a:solidFill>
                <a:srgbClr val="FF33CC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8207" name="Text Box 19"/>
          <p:cNvSpPr txBox="1">
            <a:spLocks noChangeArrowheads="1"/>
          </p:cNvSpPr>
          <p:nvPr/>
        </p:nvSpPr>
        <p:spPr bwMode="auto">
          <a:xfrm>
            <a:off x="1476375" y="4498975"/>
            <a:ext cx="792163" cy="579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b="1" dirty="0" err="1">
                <a:solidFill>
                  <a:srgbClr val="FF33CC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sù</a:t>
            </a:r>
            <a:endParaRPr kumimoji="1" lang="en-US" altLang="zh-CN" b="1" dirty="0">
              <a:solidFill>
                <a:srgbClr val="FF33CC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8208" name="Text Box 20"/>
          <p:cNvSpPr txBox="1">
            <a:spLocks noChangeArrowheads="1"/>
          </p:cNvSpPr>
          <p:nvPr/>
        </p:nvSpPr>
        <p:spPr bwMode="auto">
          <a:xfrm>
            <a:off x="4356100" y="4502150"/>
            <a:ext cx="936625" cy="579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b="1" dirty="0" err="1">
                <a:solidFill>
                  <a:srgbClr val="FF33CC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nú</a:t>
            </a:r>
            <a:endParaRPr kumimoji="1" lang="en-US" altLang="zh-CN" b="1" dirty="0">
              <a:solidFill>
                <a:srgbClr val="FF33CC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8209" name="Text Box 21"/>
          <p:cNvSpPr txBox="1">
            <a:spLocks noChangeArrowheads="1"/>
          </p:cNvSpPr>
          <p:nvPr/>
        </p:nvSpPr>
        <p:spPr bwMode="auto">
          <a:xfrm>
            <a:off x="1474788" y="5219700"/>
            <a:ext cx="1368425" cy="579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b="1" dirty="0" err="1">
                <a:solidFill>
                  <a:srgbClr val="FF33CC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rǎng</a:t>
            </a:r>
            <a:endParaRPr kumimoji="1" lang="en-US" altLang="zh-CN" b="1" dirty="0">
              <a:solidFill>
                <a:srgbClr val="FF33CC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8210" name="Text Box 22"/>
          <p:cNvSpPr txBox="1">
            <a:spLocks noChangeArrowheads="1"/>
          </p:cNvSpPr>
          <p:nvPr/>
        </p:nvSpPr>
        <p:spPr bwMode="auto">
          <a:xfrm>
            <a:off x="7235825" y="4498975"/>
            <a:ext cx="1008063" cy="579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b="1" dirty="0" err="1">
                <a:solidFill>
                  <a:srgbClr val="FF33CC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zōu</a:t>
            </a:r>
            <a:endParaRPr kumimoji="1" lang="en-US" altLang="zh-CN" b="1" dirty="0">
              <a:solidFill>
                <a:srgbClr val="FF33CC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8211" name="Text Box 23"/>
          <p:cNvSpPr txBox="1">
            <a:spLocks noChangeArrowheads="1"/>
          </p:cNvSpPr>
          <p:nvPr/>
        </p:nvSpPr>
        <p:spPr bwMode="auto">
          <a:xfrm>
            <a:off x="5651500" y="5219700"/>
            <a:ext cx="1152525" cy="579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b="1" dirty="0" err="1">
                <a:solidFill>
                  <a:srgbClr val="FF33CC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zhēn</a:t>
            </a:r>
            <a:endParaRPr kumimoji="1" lang="en-US" altLang="zh-CN" b="1" dirty="0">
              <a:solidFill>
                <a:srgbClr val="FF33CC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8212" name="Text Box 24"/>
          <p:cNvSpPr txBox="1">
            <a:spLocks noChangeArrowheads="1"/>
          </p:cNvSpPr>
          <p:nvPr/>
        </p:nvSpPr>
        <p:spPr bwMode="auto">
          <a:xfrm>
            <a:off x="6804025" y="5222875"/>
            <a:ext cx="1223963" cy="579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b="1" dirty="0" err="1">
                <a:solidFill>
                  <a:srgbClr val="FF33CC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zhuó</a:t>
            </a:r>
            <a:endParaRPr kumimoji="1" lang="en-US" altLang="zh-CN" b="1" dirty="0">
              <a:solidFill>
                <a:srgbClr val="FF33CC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8213" name="Text Box 26"/>
          <p:cNvSpPr txBox="1">
            <a:spLocks noChangeArrowheads="1"/>
          </p:cNvSpPr>
          <p:nvPr/>
        </p:nvSpPr>
        <p:spPr bwMode="auto">
          <a:xfrm>
            <a:off x="323850" y="549275"/>
            <a:ext cx="6985000" cy="7016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一、听读课文，注意以下字音。</a:t>
            </a:r>
            <a:endParaRPr kumimoji="1"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196" grpId="0"/>
      <p:bldP spid="8197" grpId="0"/>
      <p:bldP spid="8198" grpId="0"/>
      <p:bldP spid="8199" grpId="0"/>
      <p:bldP spid="8200" grpId="0"/>
      <p:bldP spid="8201" grpId="0"/>
      <p:bldP spid="8202" grpId="0"/>
      <p:bldP spid="8203" grpId="0"/>
      <p:bldP spid="8204" grpId="0"/>
      <p:bldP spid="8205" grpId="0"/>
      <p:bldP spid="8206" grpId="0"/>
      <p:bldP spid="8207" grpId="0"/>
      <p:bldP spid="8208" grpId="0"/>
      <p:bldP spid="8209" grpId="0"/>
      <p:bldP spid="8210" grpId="0"/>
      <p:bldP spid="8211" grpId="0"/>
      <p:bldP spid="82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文本框 95236"/>
          <p:cNvSpPr txBox="1"/>
          <p:nvPr/>
        </p:nvSpPr>
        <p:spPr>
          <a:xfrm>
            <a:off x="684213" y="620713"/>
            <a:ext cx="8280400" cy="5281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 dirty="0">
                <a:solidFill>
                  <a:srgbClr val="006600"/>
                </a:solidFill>
                <a:latin typeface="Times New Roman" panose="02020603050405020304" pitchFamily="18" charset="0"/>
              </a:rPr>
              <a:t>文言文翻译方法：</a:t>
            </a:r>
            <a:endParaRPr lang="zh-CN" altLang="en-US" b="1" dirty="0">
              <a:solidFill>
                <a:srgbClr val="006600"/>
              </a:solidFill>
              <a:latin typeface="Times New Roman" panose="02020603050405020304" pitchFamily="18" charset="0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8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1.“</a:t>
            </a:r>
            <a:r>
              <a:rPr lang="zh-CN" altLang="en-US" sz="28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留”，古今意义相同的词，古代人名、地名、物名、官名、国号、年号、度量衡单位等</a:t>
            </a:r>
            <a:endParaRPr lang="zh-CN" altLang="en-US" sz="2800" b="1" dirty="0">
              <a:solidFill>
                <a:srgbClr val="006600"/>
              </a:solidFill>
              <a:latin typeface="Times New Roman" panose="02020603050405020304" pitchFamily="18" charset="0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8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2.“</a:t>
            </a:r>
            <a:r>
              <a:rPr lang="zh-CN" altLang="en-US" sz="28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删”，删掉无须译出的文言虚词。</a:t>
            </a:r>
            <a:endParaRPr lang="zh-CN" altLang="en-US" sz="2800" b="1" dirty="0">
              <a:solidFill>
                <a:srgbClr val="006600"/>
              </a:solidFill>
              <a:latin typeface="Times New Roman" panose="02020603050405020304" pitchFamily="18" charset="0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8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3.“</a:t>
            </a:r>
            <a:r>
              <a:rPr lang="zh-CN" altLang="en-US" sz="28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补”，（</a:t>
            </a:r>
            <a:r>
              <a:rPr lang="en-US" altLang="zh-CN" sz="28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）变单音词为双音词；（</a:t>
            </a:r>
            <a:r>
              <a:rPr lang="en-US" altLang="zh-CN" sz="28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）补出省略句中的省略成分；（</a:t>
            </a:r>
            <a:r>
              <a:rPr lang="en-US" altLang="zh-CN" sz="28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8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）补出省略了的语句。 </a:t>
            </a:r>
            <a:endParaRPr lang="zh-CN" altLang="en-US" sz="2800" b="1" dirty="0">
              <a:solidFill>
                <a:srgbClr val="006600"/>
              </a:solidFill>
              <a:latin typeface="Times New Roman" panose="02020603050405020304" pitchFamily="18" charset="0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8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4.“</a:t>
            </a:r>
            <a:r>
              <a:rPr lang="zh-CN" altLang="en-US" sz="28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换”，用现代词汇替换古代词汇。</a:t>
            </a:r>
            <a:endParaRPr lang="zh-CN" altLang="en-US" sz="2800" b="1" dirty="0">
              <a:solidFill>
                <a:srgbClr val="006600"/>
              </a:solidFill>
              <a:latin typeface="Times New Roman" panose="02020603050405020304" pitchFamily="18" charset="0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8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5.“</a:t>
            </a:r>
            <a:r>
              <a:rPr lang="zh-CN" altLang="en-US" sz="28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调” 把古汉语倒装句调整为现代汉语句式。　</a:t>
            </a:r>
            <a:endParaRPr lang="zh-CN" altLang="en-US" sz="2800" b="1" dirty="0">
              <a:solidFill>
                <a:srgbClr val="006600"/>
              </a:solidFill>
              <a:latin typeface="Times New Roman" panose="02020603050405020304" pitchFamily="18" charset="0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8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6.“</a:t>
            </a:r>
            <a:r>
              <a:rPr lang="zh-CN" altLang="en-US" sz="28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变”，在忠实于原文的基础上，活译有关文字</a:t>
            </a:r>
            <a:r>
              <a:rPr lang="zh-CN" altLang="en-US" sz="24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　　</a:t>
            </a:r>
            <a:endParaRPr lang="zh-CN" altLang="en-US" sz="2400" b="1" dirty="0">
              <a:solidFill>
                <a:srgbClr val="0066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4191000" y="685800"/>
            <a:ext cx="42672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19" name="Rectangle 4"/>
          <p:cNvSpPr>
            <a:spLocks noChangeArrowheads="1"/>
          </p:cNvSpPr>
          <p:nvPr/>
        </p:nvSpPr>
        <p:spPr bwMode="auto">
          <a:xfrm>
            <a:off x="1692275" y="1773238"/>
            <a:ext cx="6840538" cy="2187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85000"/>
              </a:lnSpc>
            </a:pPr>
            <a:r>
              <a:rPr kumimoji="1" lang="zh-CN" altLang="en-US" sz="5400">
                <a:solidFill>
                  <a:srgbClr val="FF0066"/>
                </a:solidFill>
                <a:ea typeface="黑体" panose="02010609060101010101" pitchFamily="49" charset="-122"/>
              </a:rPr>
              <a:t>二、疏通文句，   </a:t>
            </a:r>
            <a:endParaRPr kumimoji="1" lang="zh-CN" altLang="en-US" sz="5400">
              <a:solidFill>
                <a:srgbClr val="FF0066"/>
              </a:solidFill>
              <a:ea typeface="黑体" panose="02010609060101010101" pitchFamily="49" charset="-122"/>
            </a:endParaRPr>
          </a:p>
          <a:p>
            <a:pPr>
              <a:lnSpc>
                <a:spcPct val="85000"/>
              </a:lnSpc>
            </a:pPr>
            <a:endParaRPr kumimoji="1" lang="zh-CN" altLang="en-US" sz="5400">
              <a:solidFill>
                <a:srgbClr val="FF0066"/>
              </a:solidFill>
              <a:ea typeface="黑体" panose="02010609060101010101" pitchFamily="49" charset="-122"/>
            </a:endParaRPr>
          </a:p>
          <a:p>
            <a:pPr>
              <a:lnSpc>
                <a:spcPct val="85000"/>
              </a:lnSpc>
            </a:pPr>
            <a:r>
              <a:rPr kumimoji="1" lang="zh-CN" altLang="en-US" sz="5400">
                <a:solidFill>
                  <a:srgbClr val="FF0066"/>
                </a:solidFill>
                <a:ea typeface="黑体" panose="02010609060101010101" pitchFamily="49" charset="-122"/>
              </a:rPr>
              <a:t>       理解文意。 </a:t>
            </a:r>
            <a:endParaRPr kumimoji="1" lang="zh-CN" altLang="en-US" sz="5400">
              <a:solidFill>
                <a:srgbClr val="FF0066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4191000" y="685800"/>
            <a:ext cx="42672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250825" y="-188913"/>
            <a:ext cx="8675688" cy="68859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90000"/>
              </a:lnSpc>
              <a:spcBef>
                <a:spcPct val="50000"/>
              </a:spcBef>
            </a:pPr>
            <a:r>
              <a:rPr kumimoji="1" lang="en-US" altLang="zh-CN" b="1" dirty="0">
                <a:solidFill>
                  <a:srgbClr val="000099"/>
                </a:solidFill>
                <a:latin typeface="楷体_GB2312" pitchFamily="49" charset="-122"/>
              </a:rPr>
              <a:t>    </a:t>
            </a:r>
            <a:r>
              <a:rPr kumimoji="1" lang="zh-CN" altLang="en-US" b="1" dirty="0">
                <a:latin typeface="楷体_GB2312" pitchFamily="49" charset="-122"/>
              </a:rPr>
              <a:t>先帝</a:t>
            </a:r>
            <a:r>
              <a:rPr kumimoji="1" lang="zh-CN" altLang="en-US" b="1" dirty="0">
                <a:solidFill>
                  <a:srgbClr val="FF0000"/>
                </a:solidFill>
                <a:latin typeface="楷体_GB2312" pitchFamily="49" charset="-122"/>
              </a:rPr>
              <a:t>创</a:t>
            </a:r>
            <a:r>
              <a:rPr kumimoji="1" lang="zh-CN" altLang="en-US" b="1" dirty="0">
                <a:latin typeface="楷体_GB2312" pitchFamily="49" charset="-122"/>
              </a:rPr>
              <a:t>业未半而</a:t>
            </a:r>
            <a:r>
              <a:rPr kumimoji="1" lang="zh-CN" altLang="en-US" b="1" dirty="0">
                <a:solidFill>
                  <a:schemeClr val="tx1"/>
                </a:solidFill>
                <a:latin typeface="楷体_GB2312" pitchFamily="49" charset="-122"/>
              </a:rPr>
              <a:t>中道</a:t>
            </a:r>
            <a:r>
              <a:rPr kumimoji="1" lang="zh-CN" altLang="en-US" b="1" dirty="0">
                <a:solidFill>
                  <a:srgbClr val="FF0000"/>
                </a:solidFill>
                <a:latin typeface="楷体_GB2312" pitchFamily="49" charset="-122"/>
              </a:rPr>
              <a:t>崩殂</a:t>
            </a:r>
            <a:r>
              <a:rPr kumimoji="1" lang="zh-CN" altLang="en-US" b="1" dirty="0">
                <a:latin typeface="楷体_GB2312" pitchFamily="49" charset="-122"/>
              </a:rPr>
              <a:t>；今天下三分，益州</a:t>
            </a:r>
            <a:r>
              <a:rPr kumimoji="1" lang="zh-CN" altLang="en-US" b="1" dirty="0">
                <a:solidFill>
                  <a:srgbClr val="FF0000"/>
                </a:solidFill>
                <a:latin typeface="楷体_GB2312" pitchFamily="49" charset="-122"/>
              </a:rPr>
              <a:t>疲弊</a:t>
            </a:r>
            <a:r>
              <a:rPr kumimoji="1" lang="zh-CN" altLang="en-US" b="1" dirty="0">
                <a:latin typeface="楷体_GB2312" pitchFamily="49" charset="-122"/>
              </a:rPr>
              <a:t>，此</a:t>
            </a:r>
            <a:r>
              <a:rPr kumimoji="1" lang="zh-CN" altLang="en-US" b="1" dirty="0">
                <a:solidFill>
                  <a:srgbClr val="FF0000"/>
                </a:solidFill>
                <a:latin typeface="楷体_GB2312" pitchFamily="49" charset="-122"/>
              </a:rPr>
              <a:t>诚</a:t>
            </a:r>
            <a:r>
              <a:rPr kumimoji="1" lang="zh-CN" altLang="en-US" b="1" dirty="0">
                <a:latin typeface="楷体_GB2312" pitchFamily="49" charset="-122"/>
              </a:rPr>
              <a:t>危急存亡之</a:t>
            </a:r>
            <a:r>
              <a:rPr kumimoji="1" lang="zh-CN" altLang="en-US" b="1" dirty="0">
                <a:solidFill>
                  <a:srgbClr val="FF0000"/>
                </a:solidFill>
                <a:latin typeface="楷体_GB2312" pitchFamily="49" charset="-122"/>
              </a:rPr>
              <a:t>秋</a:t>
            </a:r>
            <a:r>
              <a:rPr kumimoji="1" lang="zh-CN" altLang="en-US" b="1" dirty="0">
                <a:latin typeface="楷体_GB2312" pitchFamily="49" charset="-122"/>
              </a:rPr>
              <a:t>也。</a:t>
            </a:r>
            <a:r>
              <a:rPr kumimoji="1" lang="zh-CN" altLang="en-US" b="1" dirty="0">
                <a:solidFill>
                  <a:schemeClr val="tx1"/>
                </a:solidFill>
                <a:latin typeface="楷体_GB2312" pitchFamily="49" charset="-122"/>
              </a:rPr>
              <a:t>然</a:t>
            </a:r>
            <a:r>
              <a:rPr kumimoji="1" lang="zh-CN" altLang="en-US" b="1" dirty="0">
                <a:latin typeface="楷体_GB2312" pitchFamily="49" charset="-122"/>
              </a:rPr>
              <a:t>侍卫之臣，不</a:t>
            </a:r>
            <a:r>
              <a:rPr kumimoji="1" lang="zh-CN" altLang="en-US" b="1" dirty="0">
                <a:solidFill>
                  <a:srgbClr val="FF0000"/>
                </a:solidFill>
                <a:latin typeface="楷体_GB2312" pitchFamily="49" charset="-122"/>
              </a:rPr>
              <a:t>懈</a:t>
            </a:r>
            <a:r>
              <a:rPr kumimoji="1" lang="zh-CN" altLang="en-US" b="1" dirty="0">
                <a:solidFill>
                  <a:srgbClr val="000099"/>
                </a:solidFill>
                <a:latin typeface="楷体_GB2312" pitchFamily="49" charset="-122"/>
              </a:rPr>
              <a:t>   </a:t>
            </a:r>
            <a:r>
              <a:rPr kumimoji="1" lang="zh-CN" altLang="en-US" b="1" dirty="0">
                <a:latin typeface="楷体_GB2312" pitchFamily="49" charset="-122"/>
              </a:rPr>
              <a:t>于</a:t>
            </a:r>
            <a:r>
              <a:rPr kumimoji="1" lang="zh-CN" altLang="en-US" b="1" dirty="0">
                <a:solidFill>
                  <a:srgbClr val="FF0000"/>
                </a:solidFill>
                <a:latin typeface="楷体_GB2312" pitchFamily="49" charset="-122"/>
              </a:rPr>
              <a:t>  内</a:t>
            </a:r>
            <a:r>
              <a:rPr kumimoji="1" lang="zh-CN" altLang="en-US" b="1" dirty="0">
                <a:latin typeface="楷体_GB2312" pitchFamily="49" charset="-122"/>
              </a:rPr>
              <a:t>；忠志之士，</a:t>
            </a:r>
            <a:r>
              <a:rPr kumimoji="1" lang="zh-CN" altLang="en-US" b="1" dirty="0">
                <a:solidFill>
                  <a:srgbClr val="FF0000"/>
                </a:solidFill>
                <a:latin typeface="楷体_GB2312" pitchFamily="49" charset="-122"/>
              </a:rPr>
              <a:t>忘身 </a:t>
            </a:r>
            <a:r>
              <a:rPr kumimoji="1" lang="zh-CN" altLang="en-US" b="1" dirty="0">
                <a:latin typeface="楷体_GB2312" pitchFamily="49" charset="-122"/>
              </a:rPr>
              <a:t>于    </a:t>
            </a:r>
            <a:r>
              <a:rPr kumimoji="1" lang="zh-CN" altLang="en-US" b="1" dirty="0">
                <a:solidFill>
                  <a:srgbClr val="FF0000"/>
                </a:solidFill>
                <a:latin typeface="楷体_GB2312" pitchFamily="49" charset="-122"/>
              </a:rPr>
              <a:t>外</a:t>
            </a:r>
            <a:r>
              <a:rPr kumimoji="1" lang="zh-CN" altLang="en-US" b="1" dirty="0">
                <a:latin typeface="楷体_GB2312" pitchFamily="49" charset="-122"/>
              </a:rPr>
              <a:t>者， </a:t>
            </a:r>
            <a:r>
              <a:rPr kumimoji="1" lang="zh-CN" altLang="en-US" b="1" dirty="0">
                <a:solidFill>
                  <a:srgbClr val="FF0000"/>
                </a:solidFill>
                <a:latin typeface="楷体_GB2312" pitchFamily="49" charset="-122"/>
              </a:rPr>
              <a:t>盖    追</a:t>
            </a:r>
            <a:r>
              <a:rPr kumimoji="1" lang="zh-CN" altLang="en-US" b="1" dirty="0">
                <a:latin typeface="楷体_GB2312" pitchFamily="49" charset="-122"/>
              </a:rPr>
              <a:t>先帝之 殊遇，  欲报之于陛下也。诚</a:t>
            </a:r>
            <a:endParaRPr kumimoji="1" lang="en-US" altLang="zh-CN" b="1" dirty="0">
              <a:latin typeface="楷体_GB2312" pitchFamily="49" charset="-122"/>
            </a:endParaRPr>
          </a:p>
          <a:p>
            <a:pPr algn="just">
              <a:lnSpc>
                <a:spcPct val="190000"/>
              </a:lnSpc>
              <a:spcBef>
                <a:spcPct val="50000"/>
              </a:spcBef>
            </a:pPr>
            <a:r>
              <a:rPr kumimoji="1" lang="zh-CN" altLang="en-US" b="1" dirty="0">
                <a:latin typeface="楷体_GB2312" pitchFamily="49" charset="-122"/>
              </a:rPr>
              <a:t>宜</a:t>
            </a:r>
            <a:r>
              <a:rPr kumimoji="1" lang="zh-CN" altLang="en-US" b="1" dirty="0">
                <a:solidFill>
                  <a:srgbClr val="FF0000"/>
                </a:solidFill>
                <a:latin typeface="楷体_GB2312" pitchFamily="49" charset="-122"/>
              </a:rPr>
              <a:t>开张</a:t>
            </a:r>
            <a:r>
              <a:rPr kumimoji="1" lang="zh-CN" altLang="en-US" b="1" dirty="0">
                <a:latin typeface="楷体_GB2312" pitchFamily="49" charset="-122"/>
              </a:rPr>
              <a:t>圣听，</a:t>
            </a:r>
            <a:r>
              <a:rPr kumimoji="1" lang="zh-CN" altLang="en-US" b="1" dirty="0">
                <a:solidFill>
                  <a:srgbClr val="FF0000"/>
                </a:solidFill>
                <a:latin typeface="楷体_GB2312" pitchFamily="49" charset="-122"/>
              </a:rPr>
              <a:t>以</a:t>
            </a:r>
            <a:r>
              <a:rPr kumimoji="1" lang="zh-CN" altLang="en-US" b="1" dirty="0">
                <a:latin typeface="楷体_GB2312" pitchFamily="49" charset="-122"/>
              </a:rPr>
              <a:t>光先帝遗德，</a:t>
            </a:r>
            <a:r>
              <a:rPr kumimoji="1" lang="zh-CN" altLang="en-US" b="1" dirty="0">
                <a:solidFill>
                  <a:srgbClr val="FF0000"/>
                </a:solidFill>
                <a:latin typeface="楷体_GB2312" pitchFamily="49" charset="-122"/>
              </a:rPr>
              <a:t>恢弘</a:t>
            </a:r>
            <a:r>
              <a:rPr kumimoji="1" lang="zh-CN" altLang="en-US" b="1" dirty="0">
                <a:latin typeface="楷体_GB2312" pitchFamily="49" charset="-122"/>
              </a:rPr>
              <a:t>志士之气；不宜</a:t>
            </a:r>
            <a:r>
              <a:rPr kumimoji="1" lang="zh-CN" altLang="en-US" b="1" dirty="0">
                <a:solidFill>
                  <a:srgbClr val="FF0000"/>
                </a:solidFill>
                <a:latin typeface="楷体_GB2312" pitchFamily="49" charset="-122"/>
              </a:rPr>
              <a:t>妄自菲薄</a:t>
            </a:r>
            <a:r>
              <a:rPr kumimoji="1" lang="zh-CN" altLang="en-US" b="1" dirty="0">
                <a:latin typeface="楷体_GB2312" pitchFamily="49" charset="-122"/>
              </a:rPr>
              <a:t>，  引喻失义，   </a:t>
            </a:r>
            <a:r>
              <a:rPr kumimoji="1" lang="zh-CN" altLang="en-US" b="1" dirty="0">
                <a:solidFill>
                  <a:srgbClr val="FF0000"/>
                </a:solidFill>
                <a:latin typeface="楷体_GB2312" pitchFamily="49" charset="-122"/>
              </a:rPr>
              <a:t>以</a:t>
            </a:r>
            <a:r>
              <a:rPr kumimoji="1" lang="zh-CN" altLang="en-US" b="1" dirty="0">
                <a:latin typeface="楷体_GB2312" pitchFamily="49" charset="-122"/>
              </a:rPr>
              <a:t>塞</a:t>
            </a:r>
            <a:r>
              <a:rPr kumimoji="1" lang="zh-CN" altLang="en-US" b="1" dirty="0">
                <a:solidFill>
                  <a:srgbClr val="FF0000"/>
                </a:solidFill>
                <a:latin typeface="楷体_GB2312" pitchFamily="49" charset="-122"/>
              </a:rPr>
              <a:t>忠谏</a:t>
            </a:r>
            <a:r>
              <a:rPr kumimoji="1" lang="zh-CN" altLang="en-US" b="1" dirty="0">
                <a:latin typeface="楷体_GB2312" pitchFamily="49" charset="-122"/>
              </a:rPr>
              <a:t>之路也。</a:t>
            </a:r>
            <a:endParaRPr kumimoji="1" lang="zh-CN" altLang="en-US" b="1" dirty="0">
              <a:latin typeface="楷体_GB2312" pitchFamily="49" charset="-122"/>
            </a:endParaRPr>
          </a:p>
        </p:txBody>
      </p:sp>
      <p:sp>
        <p:nvSpPr>
          <p:cNvPr id="84996" name="Rectangle 4"/>
          <p:cNvSpPr>
            <a:spLocks noChangeArrowheads="1"/>
          </p:cNvSpPr>
          <p:nvPr/>
        </p:nvSpPr>
        <p:spPr bwMode="auto">
          <a:xfrm>
            <a:off x="571500" y="1570197"/>
            <a:ext cx="179260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2800" b="1">
                <a:solidFill>
                  <a:srgbClr val="0000FF"/>
                </a:solidFill>
                <a:latin typeface="楷体_GB2312" pitchFamily="49" charset="-122"/>
              </a:rPr>
              <a:t>疲劳凋敝 </a:t>
            </a:r>
            <a:endParaRPr kumimoji="1" lang="zh-CN" altLang="en-US" sz="2800" b="1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84997" name="Rectangle 5"/>
          <p:cNvSpPr>
            <a:spLocks noChangeArrowheads="1"/>
          </p:cNvSpPr>
          <p:nvPr/>
        </p:nvSpPr>
        <p:spPr bwMode="auto">
          <a:xfrm>
            <a:off x="2585403" y="1557338"/>
            <a:ext cx="2219325" cy="533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2900" b="1">
                <a:solidFill>
                  <a:srgbClr val="0000FF"/>
                </a:solidFill>
                <a:latin typeface="楷体_GB2312" pitchFamily="49" charset="-122"/>
              </a:rPr>
              <a:t>的确，实在 </a:t>
            </a:r>
            <a:endParaRPr kumimoji="1" lang="zh-CN" altLang="en-US" sz="2900" b="1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84998" name="Rectangle 6"/>
          <p:cNvSpPr>
            <a:spLocks noChangeArrowheads="1"/>
          </p:cNvSpPr>
          <p:nvPr/>
        </p:nvSpPr>
        <p:spPr bwMode="auto">
          <a:xfrm>
            <a:off x="5416233" y="1568133"/>
            <a:ext cx="923290" cy="5372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l"/>
            <a:r>
              <a:rPr lang="zh-CN" altLang="en-US" sz="2900" b="1" dirty="0">
                <a:solidFill>
                  <a:srgbClr val="0000FF"/>
                </a:solidFill>
                <a:sym typeface="+mn-ea"/>
              </a:rPr>
              <a:t>时候</a:t>
            </a:r>
            <a:r>
              <a:rPr kumimoji="1" lang="zh-CN" altLang="en-US" sz="2900" b="1">
                <a:solidFill>
                  <a:srgbClr val="0000FF"/>
                </a:solidFill>
                <a:latin typeface="楷体_GB2312" pitchFamily="49" charset="-122"/>
              </a:rPr>
              <a:t> </a:t>
            </a:r>
            <a:endParaRPr kumimoji="1" lang="zh-CN" altLang="en-US" sz="2900" b="1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84999" name="Rectangle 7"/>
          <p:cNvSpPr>
            <a:spLocks noChangeArrowheads="1"/>
          </p:cNvSpPr>
          <p:nvPr/>
        </p:nvSpPr>
        <p:spPr bwMode="auto">
          <a:xfrm>
            <a:off x="142875" y="2500313"/>
            <a:ext cx="2219325" cy="533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2900" b="1">
                <a:solidFill>
                  <a:srgbClr val="0000FF"/>
                </a:solidFill>
                <a:latin typeface="楷体_GB2312" pitchFamily="49" charset="-122"/>
              </a:rPr>
              <a:t>松懈，懈怠 </a:t>
            </a:r>
            <a:endParaRPr kumimoji="1" lang="zh-CN" altLang="en-US" sz="2900" b="1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85000" name="Rectangle 8"/>
          <p:cNvSpPr>
            <a:spLocks noChangeArrowheads="1"/>
          </p:cNvSpPr>
          <p:nvPr/>
        </p:nvSpPr>
        <p:spPr bwMode="auto">
          <a:xfrm>
            <a:off x="2152968" y="2480246"/>
            <a:ext cx="928459" cy="53860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2900" b="1" dirty="0">
                <a:solidFill>
                  <a:srgbClr val="0000FF"/>
                </a:solidFill>
                <a:latin typeface="楷体_GB2312" pitchFamily="49" charset="-122"/>
              </a:rPr>
              <a:t>朝廷</a:t>
            </a:r>
            <a:endParaRPr kumimoji="1" lang="zh-CN" altLang="en-US" sz="2900" b="1" dirty="0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85001" name="Rectangle 9"/>
          <p:cNvSpPr>
            <a:spLocks noChangeArrowheads="1"/>
          </p:cNvSpPr>
          <p:nvPr/>
        </p:nvSpPr>
        <p:spPr bwMode="auto">
          <a:xfrm>
            <a:off x="5143500" y="2482533"/>
            <a:ext cx="1866900" cy="539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2900" b="1">
                <a:solidFill>
                  <a:srgbClr val="0000FF"/>
                </a:solidFill>
                <a:latin typeface="楷体_GB2312" pitchFamily="49" charset="-122"/>
              </a:rPr>
              <a:t>奋不顾身 </a:t>
            </a:r>
            <a:endParaRPr kumimoji="1" lang="zh-CN" altLang="en-US" sz="2900" b="1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85002" name="Rectangle 10"/>
          <p:cNvSpPr>
            <a:spLocks noChangeArrowheads="1"/>
          </p:cNvSpPr>
          <p:nvPr/>
        </p:nvSpPr>
        <p:spPr bwMode="auto">
          <a:xfrm>
            <a:off x="7572375" y="2530793"/>
            <a:ext cx="1368425" cy="4438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lnSpc>
                <a:spcPct val="85000"/>
              </a:lnSpc>
            </a:pPr>
            <a:r>
              <a:rPr kumimoji="1" lang="zh-CN" altLang="en-US" sz="2700" b="1">
                <a:solidFill>
                  <a:srgbClr val="0000FF"/>
                </a:solidFill>
                <a:latin typeface="楷体_GB2312" pitchFamily="49" charset="-122"/>
              </a:rPr>
              <a:t>疆场 </a:t>
            </a:r>
            <a:endParaRPr kumimoji="1" lang="zh-CN" altLang="en-US" sz="2700" b="1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85003" name="Rectangle 11"/>
          <p:cNvSpPr>
            <a:spLocks noChangeArrowheads="1"/>
          </p:cNvSpPr>
          <p:nvPr/>
        </p:nvSpPr>
        <p:spPr bwMode="auto">
          <a:xfrm>
            <a:off x="250825" y="3422015"/>
            <a:ext cx="1042670" cy="7708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85000"/>
              </a:lnSpc>
            </a:pPr>
            <a:r>
              <a:rPr kumimoji="1" lang="zh-CN" altLang="en-US" sz="2600" b="1" dirty="0">
                <a:solidFill>
                  <a:srgbClr val="0000FF"/>
                </a:solidFill>
                <a:latin typeface="楷体_GB2312" pitchFamily="49" charset="-122"/>
              </a:rPr>
              <a:t>大概，</a:t>
            </a:r>
            <a:endParaRPr kumimoji="1" lang="zh-CN" altLang="en-US" sz="2600" b="1" dirty="0">
              <a:solidFill>
                <a:srgbClr val="0000FF"/>
              </a:solidFill>
              <a:latin typeface="楷体_GB2312" pitchFamily="49" charset="-122"/>
            </a:endParaRPr>
          </a:p>
          <a:p>
            <a:pPr>
              <a:lnSpc>
                <a:spcPct val="85000"/>
              </a:lnSpc>
            </a:pPr>
            <a:r>
              <a:rPr kumimoji="1" lang="zh-CN" altLang="en-US" sz="2600" b="1" dirty="0">
                <a:solidFill>
                  <a:srgbClr val="0000FF"/>
                </a:solidFill>
                <a:latin typeface="楷体_GB2312" pitchFamily="49" charset="-122"/>
              </a:rPr>
              <a:t>原来 </a:t>
            </a:r>
            <a:endParaRPr kumimoji="1" lang="zh-CN" altLang="en-US" sz="2600" b="1" dirty="0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85004" name="Rectangle 12"/>
          <p:cNvSpPr>
            <a:spLocks noChangeArrowheads="1"/>
          </p:cNvSpPr>
          <p:nvPr/>
        </p:nvSpPr>
        <p:spPr bwMode="auto">
          <a:xfrm>
            <a:off x="1475656" y="3356992"/>
            <a:ext cx="1109663" cy="533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2900" b="1" dirty="0">
                <a:solidFill>
                  <a:srgbClr val="0000FF"/>
                </a:solidFill>
                <a:latin typeface="楷体_GB2312" pitchFamily="49" charset="-122"/>
              </a:rPr>
              <a:t>追念 </a:t>
            </a:r>
            <a:endParaRPr kumimoji="1" lang="zh-CN" altLang="en-US" sz="2900" b="1" dirty="0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85005" name="Rectangle 13"/>
          <p:cNvSpPr>
            <a:spLocks noChangeArrowheads="1"/>
          </p:cNvSpPr>
          <p:nvPr/>
        </p:nvSpPr>
        <p:spPr bwMode="auto">
          <a:xfrm>
            <a:off x="611560" y="4581128"/>
            <a:ext cx="1109662" cy="533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2900" b="1" dirty="0">
                <a:solidFill>
                  <a:srgbClr val="0000FF"/>
                </a:solidFill>
                <a:latin typeface="楷体_GB2312" pitchFamily="49" charset="-122"/>
              </a:rPr>
              <a:t>扩大 </a:t>
            </a:r>
            <a:endParaRPr kumimoji="1" lang="zh-CN" altLang="en-US" sz="2900" b="1" dirty="0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85006" name="Rectangle 14"/>
          <p:cNvSpPr>
            <a:spLocks noChangeArrowheads="1"/>
          </p:cNvSpPr>
          <p:nvPr/>
        </p:nvSpPr>
        <p:spPr bwMode="auto">
          <a:xfrm>
            <a:off x="5724128" y="4509120"/>
            <a:ext cx="1849438" cy="533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2900" b="1" dirty="0">
                <a:solidFill>
                  <a:srgbClr val="0000FF"/>
                </a:solidFill>
                <a:latin typeface="楷体_GB2312" pitchFamily="49" charset="-122"/>
              </a:rPr>
              <a:t>发扬扩大 </a:t>
            </a:r>
            <a:endParaRPr kumimoji="1" lang="zh-CN" altLang="en-US" sz="2900" b="1" dirty="0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85007" name="Rectangle 15"/>
          <p:cNvSpPr>
            <a:spLocks noChangeArrowheads="1"/>
          </p:cNvSpPr>
          <p:nvPr/>
        </p:nvSpPr>
        <p:spPr bwMode="auto">
          <a:xfrm>
            <a:off x="1043608" y="5445224"/>
            <a:ext cx="2589213" cy="533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2900" b="1" dirty="0">
                <a:solidFill>
                  <a:srgbClr val="0000FF"/>
                </a:solidFill>
                <a:latin typeface="楷体_GB2312" pitchFamily="49" charset="-122"/>
              </a:rPr>
              <a:t>随便看轻自己 </a:t>
            </a:r>
            <a:endParaRPr kumimoji="1" lang="zh-CN" altLang="en-US" sz="2900" b="1" dirty="0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85008" name="Rectangle 16"/>
          <p:cNvSpPr>
            <a:spLocks noChangeArrowheads="1"/>
          </p:cNvSpPr>
          <p:nvPr/>
        </p:nvSpPr>
        <p:spPr bwMode="auto">
          <a:xfrm>
            <a:off x="6180138" y="5444808"/>
            <a:ext cx="936625" cy="533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kumimoji="1" lang="zh-CN" altLang="en-US" sz="2900" b="1" dirty="0">
                <a:solidFill>
                  <a:srgbClr val="0000FF"/>
                </a:solidFill>
                <a:latin typeface="楷体_GB2312" pitchFamily="49" charset="-122"/>
              </a:rPr>
              <a:t>以至 </a:t>
            </a:r>
            <a:endParaRPr kumimoji="1" lang="zh-CN" altLang="en-US" sz="2900" b="1" dirty="0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20850" y="55943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</a:rPr>
              <a:t>开创</a:t>
            </a:r>
            <a:endParaRPr lang="zh-CN" altLang="en-US" sz="2800" b="1">
              <a:solidFill>
                <a:srgbClr val="0000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91000" y="622935"/>
            <a:ext cx="197040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0000FF"/>
                </a:solidFill>
                <a:sym typeface="+mn-ea"/>
              </a:rPr>
              <a:t>指帝王之死</a:t>
            </a:r>
            <a:endParaRPr lang="zh-CN" altLang="en-US" sz="2800" b="1" dirty="0">
              <a:solidFill>
                <a:srgbClr val="0000FF"/>
              </a:solidFill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16530" y="458089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</a:rPr>
              <a:t>用来</a:t>
            </a:r>
            <a:endParaRPr lang="zh-CN" altLang="en-US" sz="2800" b="1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10400" y="5456555"/>
            <a:ext cx="197040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</a:rPr>
              <a:t>忠诚的进谏</a:t>
            </a:r>
            <a:endParaRPr lang="zh-CN" altLang="en-US" sz="28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4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4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4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4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49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49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50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50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50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5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50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5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50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5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50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50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50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50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850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850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850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850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850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850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6" grpId="0"/>
      <p:bldP spid="84997" grpId="0"/>
      <p:bldP spid="84998" grpId="0"/>
      <p:bldP spid="84999" grpId="0"/>
      <p:bldP spid="85000" grpId="0"/>
      <p:bldP spid="85001" grpId="0"/>
      <p:bldP spid="85002" grpId="0"/>
      <p:bldP spid="85003" grpId="0"/>
      <p:bldP spid="85004" grpId="0"/>
      <p:bldP spid="85005" grpId="0"/>
      <p:bldP spid="85006" grpId="0"/>
      <p:bldP spid="85007" grpId="0"/>
      <p:bldP spid="85008" grpId="0"/>
      <p:bldP spid="2" grpId="0"/>
      <p:bldP spid="3" grpId="0"/>
      <p:bldP spid="4" grpId="0"/>
      <p:bldP spid="5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Eclipse">
  <a:themeElements>
    <a:clrScheme name="Eclipse 1">
      <a:dk1>
        <a:srgbClr val="000000"/>
      </a:dk1>
      <a:lt1>
        <a:srgbClr val="FFFFFF"/>
      </a:lt1>
      <a:dk2>
        <a:srgbClr val="006666"/>
      </a:dk2>
      <a:lt2>
        <a:srgbClr val="5F5F5F"/>
      </a:lt2>
      <a:accent1>
        <a:srgbClr val="33CCCC"/>
      </a:accent1>
      <a:accent2>
        <a:srgbClr val="99CCCC"/>
      </a:accent2>
      <a:accent3>
        <a:srgbClr val="FFFFFF"/>
      </a:accent3>
      <a:accent4>
        <a:srgbClr val="000000"/>
      </a:accent4>
      <a:accent5>
        <a:srgbClr val="ADE2E2"/>
      </a:accent5>
      <a:accent6>
        <a:srgbClr val="8AB9B9"/>
      </a:accent6>
      <a:hlink>
        <a:srgbClr val="006666"/>
      </a:hlink>
      <a:folHlink>
        <a:srgbClr val="B2B2B2"/>
      </a:folHlink>
    </a:clrScheme>
    <a:fontScheme name="Eclipse">
      <a:majorFont>
        <a:latin typeface="Arial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Eclipse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6687</Words>
  <Application>WPS 演示</Application>
  <PresentationFormat>全屏显示(4:3)</PresentationFormat>
  <Paragraphs>893</Paragraphs>
  <Slides>52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52</vt:i4>
      </vt:variant>
    </vt:vector>
  </HeadingPairs>
  <TitlesOfParts>
    <vt:vector size="80" baseType="lpstr">
      <vt:lpstr>Arial</vt:lpstr>
      <vt:lpstr>宋体</vt:lpstr>
      <vt:lpstr>Wingdings</vt:lpstr>
      <vt:lpstr>楷体_GB2312</vt:lpstr>
      <vt:lpstr>Times New Roman</vt:lpstr>
      <vt:lpstr>黑体</vt:lpstr>
      <vt:lpstr>方正隶二简体</vt:lpstr>
      <vt:lpstr>新宋体</vt:lpstr>
      <vt:lpstr>Wingdings 2</vt:lpstr>
      <vt:lpstr>微软雅黑</vt:lpstr>
      <vt:lpstr>Dotum</vt:lpstr>
      <vt:lpstr>Arial Unicode MS</vt:lpstr>
      <vt:lpstr>方正启体简体</vt:lpstr>
      <vt:lpstr>楷体</vt:lpstr>
      <vt:lpstr>方正流行体简体</vt:lpstr>
      <vt:lpstr>华文新魏</vt:lpstr>
      <vt:lpstr>华文中宋</vt:lpstr>
      <vt:lpstr>隶书</vt:lpstr>
      <vt:lpstr>方正舒体</vt:lpstr>
      <vt:lpstr>PMingLiU</vt:lpstr>
      <vt:lpstr>方正大標宋</vt:lpstr>
      <vt:lpstr>华文行楷</vt:lpstr>
      <vt:lpstr>方正行楷</vt:lpstr>
      <vt:lpstr>仿宋_GB2312</vt:lpstr>
      <vt:lpstr>仿宋</vt:lpstr>
      <vt:lpstr>Wingdings</vt:lpstr>
      <vt:lpstr>默认设计模板</vt:lpstr>
      <vt:lpstr>Eclipse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dc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teacher</dc:creator>
  <cp:lastModifiedBy>Administrator</cp:lastModifiedBy>
  <cp:revision>244</cp:revision>
  <dcterms:created xsi:type="dcterms:W3CDTF">2003-11-27T00:11:00Z</dcterms:created>
  <dcterms:modified xsi:type="dcterms:W3CDTF">2020-04-28T00:12:33Z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2052-11.3.0.8632</vt:lpwstr>
  </property>
</Properties>
</file>