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96" r:id="rId1"/>
  </p:sldMasterIdLst>
  <p:sldIdLst>
    <p:sldId id="256" r:id="rId2"/>
    <p:sldId id="257" r:id="rId3"/>
    <p:sldId id="264" r:id="rId4"/>
    <p:sldId id="258" r:id="rId5"/>
    <p:sldId id="259" r:id="rId6"/>
    <p:sldId id="313" r:id="rId7"/>
    <p:sldId id="261" r:id="rId8"/>
    <p:sldId id="275" r:id="rId9"/>
    <p:sldId id="276" r:id="rId10"/>
    <p:sldId id="295" r:id="rId11"/>
    <p:sldId id="263" r:id="rId12"/>
    <p:sldId id="278" r:id="rId13"/>
    <p:sldId id="282" r:id="rId14"/>
    <p:sldId id="283" r:id="rId15"/>
    <p:sldId id="279" r:id="rId16"/>
    <p:sldId id="280" r:id="rId17"/>
    <p:sldId id="296" r:id="rId18"/>
    <p:sldId id="287" r:id="rId19"/>
    <p:sldId id="311" r:id="rId20"/>
    <p:sldId id="262" r:id="rId21"/>
    <p:sldId id="286" r:id="rId22"/>
    <p:sldId id="285" r:id="rId23"/>
    <p:sldId id="277" r:id="rId24"/>
    <p:sldId id="289" r:id="rId25"/>
    <p:sldId id="288" r:id="rId26"/>
    <p:sldId id="284" r:id="rId27"/>
    <p:sldId id="298" r:id="rId28"/>
    <p:sldId id="265" r:id="rId29"/>
    <p:sldId id="290" r:id="rId30"/>
    <p:sldId id="291" r:id="rId31"/>
    <p:sldId id="294" r:id="rId32"/>
    <p:sldId id="292" r:id="rId33"/>
    <p:sldId id="293" r:id="rId34"/>
    <p:sldId id="301" r:id="rId35"/>
    <p:sldId id="299" r:id="rId36"/>
    <p:sldId id="302" r:id="rId37"/>
    <p:sldId id="315" r:id="rId38"/>
    <p:sldId id="303" r:id="rId39"/>
    <p:sldId id="314" r:id="rId40"/>
    <p:sldId id="312" r:id="rId41"/>
    <p:sldId id="309" r:id="rId42"/>
    <p:sldId id="310" r:id="rId43"/>
    <p:sldId id="300" r:id="rId44"/>
    <p:sldId id="304" r:id="rId45"/>
    <p:sldId id="305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D8609CE1-F9A8-490E-BFB1-567DDE2E98F4}" type="datetimeFigureOut">
              <a:rPr lang="zh-CN" altLang="en-US" smtClean="0"/>
              <a:pPr/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4417E469-6742-4172-9E50-DCF33B93A5B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o.gushiwen.org/shangxi_932.aspx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so.gushiwen.org/fanyi_776.aspx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2060848"/>
            <a:ext cx="6480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华文行楷" pitchFamily="2" charset="-122"/>
                <a:ea typeface="华文行楷" pitchFamily="2" charset="-122"/>
              </a:rPr>
              <a:t>30.</a:t>
            </a:r>
            <a:r>
              <a:rPr lang="zh-CN" altLang="en-US" sz="9600" dirty="0" smtClean="0">
                <a:latin typeface="华文行楷" pitchFamily="2" charset="-122"/>
                <a:ea typeface="华文行楷" pitchFamily="2" charset="-122"/>
              </a:rPr>
              <a:t>诗四首</a:t>
            </a:r>
            <a:endParaRPr lang="zh-CN" altLang="en-US" sz="9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5904656" cy="50783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    归园田居（其三）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陶渊明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种豆南山下，草盛豆苗稀。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晨兴理荒秽，带月荷锄归。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道狭草木长，夕露沾我衣。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衣沾不足惜， 但使愿无违。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h.hiphotos.baidu.com/baike/c0%3Dbaike150%2C5%2C5%2C150%2C50/sign=55e93378b67eca80060831b5f04afcb8/91ef76c6a7efce1b7aee5d91a951f3deb58f65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628800"/>
            <a:ext cx="2086150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2492896"/>
            <a:ext cx="7272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、使至塞上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b.hiphotos.baidu.com/baike/c0%3Dbaike80%2C5%2C5%2C80%2C26/sign=d06acc51b7fd5266b3263446ca71fc4e/f31fbe096b63f6243ac1f9b98644ebf81b4ca3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04664"/>
            <a:ext cx="6480718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g.hiphotos.baidu.com/baike/c0%3Dbaike150%2C5%2C5%2C150%2C50/sign=b1bd6740bf99a9012f3853647cfc611e/0df3d7ca7bcb0a465c92306d6c63f6246b60af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258646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                                   创作背景</a:t>
            </a:r>
          </a:p>
          <a:p>
            <a:pPr>
              <a:lnSpc>
                <a:spcPct val="150000"/>
              </a:lnSpc>
            </a:pP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      唐玄宗开元二十四年（</a:t>
            </a:r>
            <a:r>
              <a:rPr lang="en-US" altLang="zh-CN" sz="2800" dirty="0" smtClean="0"/>
              <a:t>736</a:t>
            </a:r>
            <a:r>
              <a:rPr lang="zh-CN" altLang="en-US" sz="2800" dirty="0" smtClean="0"/>
              <a:t>年）吐蕃发兵攻打唐属国小勃律（在今克什米尔北）。开元二十五年（</a:t>
            </a:r>
            <a:r>
              <a:rPr lang="en-US" altLang="zh-CN" sz="2800" dirty="0" smtClean="0"/>
              <a:t>737</a:t>
            </a:r>
            <a:r>
              <a:rPr lang="zh-CN" altLang="en-US" sz="2800" dirty="0" smtClean="0"/>
              <a:t>年）春，河西节度副大使崔希逸在青涤西大破吐蕃军。</a:t>
            </a:r>
            <a:r>
              <a:rPr lang="zh-CN" altLang="en-US" sz="2800" dirty="0" smtClean="0">
                <a:solidFill>
                  <a:srgbClr val="FF0000"/>
                </a:solidFill>
              </a:rPr>
              <a:t>唐玄宗命王维以监察御史的身份奉使凉州，出塞察访军情，</a:t>
            </a:r>
            <a:r>
              <a:rPr lang="zh-CN" altLang="en-US" sz="2800" dirty="0" smtClean="0"/>
              <a:t>并任河西节度使判官，这首诗即作于此次出塞途中。 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08720"/>
            <a:ext cx="5328592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使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至塞上    </a:t>
            </a:r>
            <a:endParaRPr lang="en-US" altLang="zh-CN" sz="32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王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维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单车欲问边，属国过居延。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征蓬出汉塞，归雁入胡天。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大漠孤烟直，长河落日圆。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萧关逢候骑，都护在燕然。 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b.hiphotos.baidu.com/baike/c0%3Dbaike80%2C5%2C5%2C80%2C26/sign=d06acc51b7fd5266b3263446ca71fc4e/f31fbe096b63f6243ac1f9b98644ebf81b4ca3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852936"/>
            <a:ext cx="2240248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548680"/>
            <a:ext cx="8712968" cy="526297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词句注释</a:t>
            </a:r>
          </a:p>
          <a:p>
            <a:r>
              <a:rPr lang="zh-CN" altLang="en-US" sz="2400" dirty="0" smtClean="0">
                <a:latin typeface="+mn-ea"/>
              </a:rPr>
              <a:t>⑴使至塞上：奉命出使边塞。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使：出使。</a:t>
            </a:r>
          </a:p>
          <a:p>
            <a:r>
              <a:rPr lang="zh-CN" altLang="en-US" sz="2400" dirty="0" smtClean="0">
                <a:latin typeface="+mn-ea"/>
              </a:rPr>
              <a:t>⑵单车：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一辆车</a:t>
            </a:r>
            <a:r>
              <a:rPr lang="zh-CN" altLang="en-US" sz="2400" dirty="0" smtClean="0">
                <a:latin typeface="+mn-ea"/>
              </a:rPr>
              <a:t>，车辆少，这里形容轻车简从。问边：到边塞去看望，指慰问守卫边疆的官兵。</a:t>
            </a:r>
          </a:p>
          <a:p>
            <a:r>
              <a:rPr lang="zh-CN" altLang="en-US" sz="2400" dirty="0" smtClean="0">
                <a:latin typeface="+mn-ea"/>
              </a:rPr>
              <a:t>⑶属国：认为此句是写唐王朝“边塞的辽阔，附属国直到居延以外”。</a:t>
            </a:r>
          </a:p>
          <a:p>
            <a:r>
              <a:rPr lang="zh-CN" altLang="en-US" sz="2400" dirty="0" smtClean="0">
                <a:latin typeface="+mn-ea"/>
              </a:rPr>
              <a:t>⑷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征蓬：随风远飞的枯蓬，此处为诗人自喻。</a:t>
            </a:r>
          </a:p>
          <a:p>
            <a:r>
              <a:rPr lang="zh-CN" altLang="en-US" sz="2400" dirty="0" smtClean="0">
                <a:latin typeface="+mn-ea"/>
              </a:rPr>
              <a:t>⑸归雁：雁是候鸟，春天北飞，秋天南行，这里是指大雁北飞。胡天：胡人的领地。这里是指唐军占领的北方。</a:t>
            </a:r>
          </a:p>
          <a:p>
            <a:r>
              <a:rPr lang="zh-CN" altLang="en-US" sz="2400" dirty="0" smtClean="0">
                <a:latin typeface="+mn-ea"/>
              </a:rPr>
              <a:t>⑹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大漠：大沙漠，</a:t>
            </a:r>
            <a:r>
              <a:rPr lang="zh-CN" altLang="en-US" sz="2400" dirty="0" smtClean="0">
                <a:latin typeface="+mn-ea"/>
              </a:rPr>
              <a:t>此处大约是指凉州之北的沙漠。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孤烟：烽烟；</a:t>
            </a:r>
          </a:p>
          <a:p>
            <a:r>
              <a:rPr lang="zh-CN" altLang="en-US" sz="2400" dirty="0" smtClean="0">
                <a:latin typeface="+mn-ea"/>
              </a:rPr>
              <a:t>⑺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长河：即黄河；</a:t>
            </a:r>
          </a:p>
          <a:p>
            <a:r>
              <a:rPr lang="zh-CN" altLang="en-US" sz="2400" dirty="0" smtClean="0">
                <a:latin typeface="+mn-ea"/>
              </a:rPr>
              <a:t>⑻萧关：古关名，又名陇山关，</a:t>
            </a:r>
          </a:p>
          <a:p>
            <a:r>
              <a:rPr lang="zh-CN" altLang="en-US" sz="2400" dirty="0" smtClean="0">
                <a:latin typeface="+mn-ea"/>
              </a:rPr>
              <a:t>⑼都护：唐朝在西北边疆置安西、安北等六大都护府，</a:t>
            </a:r>
            <a:endParaRPr lang="en-US" altLang="zh-CN" sz="2400" dirty="0" smtClean="0">
              <a:latin typeface="+mn-ea"/>
            </a:endParaRPr>
          </a:p>
          <a:p>
            <a:r>
              <a:rPr lang="zh-CN" altLang="en-US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zh-CN" altLang="en-US" sz="2400" dirty="0" smtClean="0">
                <a:latin typeface="+mn-ea"/>
              </a:rPr>
              <a:t>）燕然：山名。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4" y="404664"/>
            <a:ext cx="5400600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       使至塞上   王维</a:t>
            </a: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单车欲问边，属国过居延。</a:t>
            </a: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征蓬出汉塞，归雁入胡天。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大漠孤烟直，长河落日圆。</a:t>
            </a: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萧关逢候骑，都护在燕然。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3284984"/>
            <a:ext cx="7416824" cy="279114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/>
              <a:t>白话译文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/>
              <a:t>乘单车想去慰问边关，路经的属国已过居延。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/>
              <a:t>千里飞蓬也飘出汉塞，北归大雁正翱翔云天。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/>
              <a:t>浩瀚沙漠中孤烟直上，无尽黄河上落日浑圆。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/>
              <a:t>到萧关遇到侦候骑士，告诉我都护已在燕然。 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332656"/>
            <a:ext cx="8280920" cy="56938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317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赏析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】</a:t>
            </a:r>
          </a:p>
          <a:p>
            <a:pPr lvl="0" indent="317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《使至塞上》记述出使塞上的旅程以及旅程中所见的塞外风光。</a:t>
            </a:r>
            <a:endParaRPr lang="en-US" altLang="zh-CN" sz="28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  <a:p>
            <a:pPr indent="317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首联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单车欲问边，属国过居延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  <a:cs typeface="Arial" pitchFamily="34" charset="0"/>
              </a:rPr>
              <a:t>两句交待此行目的和到达地点，诗缘何而作；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  <a:p>
            <a:pPr indent="317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颔联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征蓬出汉塞，归雁入胡天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  <a:cs typeface="Arial" pitchFamily="34" charset="0"/>
              </a:rPr>
              <a:t>两句包含多重意蕴，借蓬草自况，写飘零之感；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  <a:p>
            <a:pPr indent="317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颈联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大漠孤烟直，长河落日圆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  <a:cs typeface="Arial" pitchFamily="34" charset="0"/>
              </a:rPr>
              <a:t>两句描绘了边陲大漠中壮阔雄奇的景象，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是名句；</a:t>
            </a:r>
            <a:endParaRPr lang="en-US" altLang="zh-CN" sz="28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  <a:p>
            <a:pPr indent="317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尾联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萧关逢候骑，都护在燕然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  <a:cs typeface="Arial" pitchFamily="34" charset="0"/>
              </a:rPr>
              <a:t>两句虚写战争已取得胜利，流露出对都护的赞叹。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  <a:p>
            <a:pPr lvl="0" indent="317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 </a:t>
            </a:r>
            <a:r>
              <a:rPr lang="zh-CN" altLang="zh-CN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此诗既反映了边塞生活，同时也表达了诗人的慷慨悲壮之情</a:t>
            </a:r>
            <a:r>
              <a:rPr lang="zh-CN" altLang="en-US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。</a:t>
            </a:r>
            <a:endParaRPr lang="zh-CN" altLang="zh-CN" sz="28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08720"/>
            <a:ext cx="5328592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使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至塞上    </a:t>
            </a:r>
            <a:endParaRPr lang="en-US" altLang="zh-CN" sz="32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王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维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单车欲问边，属国过居延。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征蓬出汉塞，归雁入胡天。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大漠孤烟直，长河落日圆。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萧关逢候骑，都护在燕然。 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b.hiphotos.baidu.com/baike/c0%3Dbaike80%2C5%2C5%2C80%2C26/sign=d06acc51b7fd5266b3263446ca71fc4e/f31fbe096b63f6243ac1f9b98644ebf81b4ca3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852936"/>
            <a:ext cx="2240248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692696"/>
            <a:ext cx="727280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诗四首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、归园田居；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、使至塞上；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、渡荆门送别；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、登岳阳楼。</a:t>
            </a:r>
            <a:endParaRPr lang="zh-CN" altLang="en-US" sz="6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2420888"/>
            <a:ext cx="7272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、渡荆门送别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xy.eywedu.com/Ancient/3/images/2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7992888" cy="5719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08720"/>
            <a:ext cx="5400600" cy="44539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       渡荆门送别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                   李白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渡远荆门外，来从楚国游。</a:t>
            </a:r>
            <a:b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山随平野尽，江入大荒流。</a:t>
            </a:r>
            <a:b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月下飞天镜，云生结海楼。</a:t>
            </a:r>
            <a:b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仍怜故乡水，万里送行舟。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a.hiphotos.baidu.com/baike/c0%3Dbaike80%2C5%2C5%2C80%2C26/sign=03f9654ea01ea8d39e2f7c56f6635b2b/1e30e924b899a9017c0b89c31b950a7b0208f5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060848"/>
            <a:ext cx="2178957" cy="282247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95536" y="825679"/>
            <a:ext cx="5472608" cy="50783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背景：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这首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19537D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是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19537D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李白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青年时期出蜀赠别家乡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之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作</a:t>
            </a:r>
            <a:r>
              <a:rPr lang="zh-CN" altLang="en-US" sz="2400" b="1" dirty="0" smtClean="0">
                <a:solidFill>
                  <a:srgbClr val="0F0F0F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诗人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一直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在四川生活，读书于戴天山上，游览峨眉，隐居青城，对蜀中的山山水水怀有深挚的感情，这次离别家乡，发青溪，向三峡，下渝州，渡荆门，轻舟东下，意欲“南穷苍梧，东涉溟海”。这是诗人第一次离开故乡开始漫游全国，准备实现自己的理想抱负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rgbClr val="19537D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</p:txBody>
      </p:sp>
      <p:sp>
        <p:nvSpPr>
          <p:cNvPr id="8196" name="AutoShape 4" descr="诗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0" y="-152400"/>
            <a:ext cx="133350" cy="133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Picture 2" descr="http://a.hiphotos.baidu.com/baike/c0%3Dbaike80%2C5%2C5%2C80%2C26/sign=03f9654ea01ea8d39e2f7c56f6635b2b/1e30e924b899a9017c0b89c31b950a7b0208f50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132856"/>
            <a:ext cx="2178957" cy="28224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501008"/>
            <a:ext cx="8496944" cy="28095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译文：</a:t>
            </a:r>
            <a:b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乘船远行，路过荆门一带，来到楚国故地。</a:t>
            </a:r>
            <a:b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青山渐渐消失，平野一望无边。长江滔滔奔涌，流入广袤荒原。</a:t>
            </a:r>
            <a:b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月映江面，犹如明天飞镜；云变蓝天，生成海市蜃楼。</a:t>
            </a:r>
            <a:b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故乡之水恋恋不舍，不远万里送我行舟。</a:t>
            </a:r>
            <a:endParaRPr lang="zh-CN" altLang="en-US" sz="2400" b="1" dirty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1720" y="404664"/>
            <a:ext cx="5400600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 渡荆门送别</a:t>
            </a:r>
          </a:p>
          <a:p>
            <a:pPr algn="ctr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李白</a:t>
            </a:r>
          </a:p>
          <a:p>
            <a:pPr algn="ctr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渡远荆门外，来从楚国游。</a:t>
            </a:r>
            <a:b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山随平野尽，江入大荒流。</a:t>
            </a:r>
            <a:b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月下飞天镜，云生结海楼。</a:t>
            </a:r>
            <a:b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仍怜故乡水，万里送行舟。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67544" y="990020"/>
            <a:ext cx="8280920" cy="452431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注释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：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⑴荆门：山名，位于今湖北省宜都县西北长江南岸，与北岸虎牙三对峙，地势险要，自古即有楚蜀咽喉之称。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⑵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渡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远：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远渡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⑶楚国：楚地，指湖北一带，春秋时期属楚国。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⑷平野：平坦广阔的原野。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⑸江：长江。大荒：广阔无际的田野。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⑹月下飞天镜：明月映入江水，如同飞下的天镜。下：移下。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⑺海楼：海市蜃楼，这里形容江上云霞的美丽景象。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⑻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仍：依然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怜：怜爱。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故乡水：指从四川流来的长江水。因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诗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人从小生活在四川，把四川称作故乡。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⑼万里：喻行程之远。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ea typeface="����"/>
              <a:cs typeface="宋体" pitchFamily="2" charset="-122"/>
            </a:endParaRPr>
          </a:p>
        </p:txBody>
      </p:sp>
      <p:sp>
        <p:nvSpPr>
          <p:cNvPr id="11266" name="AutoShape 2" descr="诗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276725" y="685800"/>
            <a:ext cx="133350" cy="133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20688"/>
            <a:ext cx="8424936" cy="46166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重要句子赏析 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“仍怜故乡水，万里送行舟。”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     诗人顺着长江远渡荆门，江水流过的蜀地也就是曾经养育过他的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故乡，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初次离别，他怎能不无限留恋，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依依难舍呢？</a:t>
            </a:r>
            <a:r>
              <a:rPr lang="zh-CN" altLang="en-US" sz="28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但诗人不说自己思念故乡，而说故乡之水恋恋不舍地一路送我远行（拟人），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怀着深情厚意，万里送行舟，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从对面写来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越发显出自己对故乡的深情。</a:t>
            </a:r>
            <a:r>
              <a:rPr lang="zh-CN" altLang="en-US" sz="2800" b="1" u="sng" dirty="0" smtClean="0">
                <a:latin typeface="华文楷体" pitchFamily="2" charset="-122"/>
                <a:ea typeface="华文楷体" pitchFamily="2" charset="-122"/>
              </a:rPr>
              <a:t>诗题中的“送别”应是告别故乡而不是送别朋友。</a:t>
            </a:r>
            <a:endParaRPr lang="zh-CN" altLang="en-US" sz="2800" b="1" u="sng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08720"/>
            <a:ext cx="5400600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       渡荆门送别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                   李白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渡远荆门外，来从楚国游。</a:t>
            </a:r>
            <a:b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山随平野尽，江入大荒流。</a:t>
            </a:r>
            <a:b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月下飞天镜，云生结海楼。</a:t>
            </a:r>
            <a:b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仍怜故乡水，万里送行舟。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a.hiphotos.baidu.com/baike/c0%3Dbaike80%2C5%2C5%2C80%2C26/sign=03f9654ea01ea8d39e2f7c56f6635b2b/1e30e924b899a9017c0b89c31b950a7b0208f5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844824"/>
            <a:ext cx="2178957" cy="282247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2492896"/>
            <a:ext cx="7272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、登岳阳楼</a:t>
            </a:r>
            <a:endParaRPr lang="zh-CN" altLang="en-US" sz="6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e.hiphotos.baidu.com/baike/c0%3Dbaike80%2C5%2C5%2C80%2C26/sign=ce9b242de7fe9925df01610255c135ba/1f178a82b9014a9002b17a55ae773912b21bee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32656"/>
            <a:ext cx="3992860" cy="604888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04248" y="1772816"/>
            <a:ext cx="861774" cy="40324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岳阳楼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1640" y="2348880"/>
            <a:ext cx="7272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、归园田居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620688"/>
            <a:ext cx="4572000" cy="56323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登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岳阳楼（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其一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        陈与义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洞庭之东江水西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帘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旌不动夕阳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迟。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登临吴蜀横分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地，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徙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倚湖山欲暮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时。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万里来游还望远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三年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多难更凭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危。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白头吊古风霜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里，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老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木沧波无限悲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e.hiphotos.baidu.com/baike/c0%3Dbaike80%2C5%2C5%2C80%2C26/sign=ce9b242de7fe9925df01610255c135ba/1f178a82b9014a9002b17a55ae773912b21bee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988840"/>
            <a:ext cx="1948827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5382344" cy="56323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创作</a:t>
            </a:r>
            <a:r>
              <a:rPr lang="zh-CN" altLang="en-US" sz="2400" dirty="0" smtClean="0">
                <a:solidFill>
                  <a:srgbClr val="FF0000"/>
                </a:solidFill>
              </a:rPr>
              <a:t>背景：</a:t>
            </a:r>
            <a:endParaRPr lang="zh-CN" altLang="en-US" sz="24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  北宋</a:t>
            </a:r>
            <a:r>
              <a:rPr lang="zh-CN" altLang="en-US" sz="2400" dirty="0" smtClean="0"/>
              <a:t>靖康二年（</a:t>
            </a:r>
            <a:r>
              <a:rPr lang="en-US" altLang="zh-CN" sz="2400" dirty="0" smtClean="0"/>
              <a:t>1127</a:t>
            </a:r>
            <a:r>
              <a:rPr lang="zh-CN" altLang="en-US" sz="2400" dirty="0" smtClean="0"/>
              <a:t>年）四月，金兵攻破开封，北宋灭亡。当时，</a:t>
            </a:r>
            <a:r>
              <a:rPr lang="zh-CN" altLang="en-US" sz="2400" dirty="0" smtClean="0">
                <a:solidFill>
                  <a:srgbClr val="FF0000"/>
                </a:solidFill>
              </a:rPr>
              <a:t>陈与义被贬在陈留</a:t>
            </a:r>
            <a:r>
              <a:rPr lang="zh-CN" altLang="en-US" sz="2400" dirty="0" smtClean="0"/>
              <a:t>（在今河南开封东南）做监酒税的小官，自然加入到逃亡的难民行列中，南奔襄汉，</a:t>
            </a:r>
            <a:r>
              <a:rPr lang="zh-CN" altLang="en-US" sz="2400" dirty="0" smtClean="0">
                <a:solidFill>
                  <a:srgbClr val="FF0000"/>
                </a:solidFill>
              </a:rPr>
              <a:t>颠沛湖湘，流离失所</a:t>
            </a:r>
            <a:r>
              <a:rPr lang="zh-CN" altLang="en-US" sz="2400" dirty="0" smtClean="0"/>
              <a:t>。他</a:t>
            </a:r>
            <a:r>
              <a:rPr lang="zh-CN" altLang="en-US" sz="2400" dirty="0" smtClean="0">
                <a:solidFill>
                  <a:srgbClr val="FF0000"/>
                </a:solidFill>
              </a:rPr>
              <a:t>流亡到洞庭湖</a:t>
            </a:r>
            <a:r>
              <a:rPr lang="zh-CN" altLang="en-US" sz="2400" dirty="0" smtClean="0"/>
              <a:t>，几次登岳阳楼，与朋友悲伤国事，</a:t>
            </a:r>
            <a:r>
              <a:rPr lang="zh-CN" altLang="en-US" sz="2400" dirty="0" smtClean="0">
                <a:solidFill>
                  <a:srgbClr val="FF0000"/>
                </a:solidFill>
              </a:rPr>
              <a:t>借酒消愁</a:t>
            </a:r>
            <a:r>
              <a:rPr lang="zh-CN" altLang="en-US" sz="2400" dirty="0" smtClean="0"/>
              <a:t>，写下了数首诗歌以记其事，其中就有这两首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登岳阳楼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3" name="Picture 2" descr="http://e.hiphotos.baidu.com/baike/c0%3Dbaike80%2C5%2C5%2C80%2C26/sign=ce9b242de7fe9925df01610255c135ba/1f178a82b9014a9002b17a55ae773912b21bee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7684" y="1052736"/>
            <a:ext cx="2756878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424936" cy="569386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词句注释</a:t>
            </a:r>
          </a:p>
          <a:p>
            <a:r>
              <a:rPr lang="zh-CN" altLang="en-US" sz="2800" dirty="0" smtClean="0"/>
              <a:t>⑴帘旌（</a:t>
            </a:r>
            <a:r>
              <a:rPr lang="en-US" altLang="zh-CN" sz="2800" dirty="0" err="1" smtClean="0"/>
              <a:t>jīng</a:t>
            </a:r>
            <a:r>
              <a:rPr lang="zh-CN" altLang="en-US" sz="2800" dirty="0" smtClean="0"/>
              <a:t>）：酒店或茶馆的</a:t>
            </a:r>
            <a:r>
              <a:rPr lang="zh-CN" altLang="en-US" sz="2800" dirty="0" smtClean="0"/>
              <a:t>招子（幌子）。</a:t>
            </a:r>
            <a:endParaRPr lang="en-US" altLang="zh-CN" sz="2800" dirty="0" smtClean="0"/>
          </a:p>
          <a:p>
            <a:r>
              <a:rPr lang="zh-CN" altLang="en-US" sz="2800" dirty="0" smtClean="0"/>
              <a:t>夕阳</a:t>
            </a:r>
            <a:r>
              <a:rPr lang="zh-CN" altLang="en-US" sz="2800" dirty="0" smtClean="0"/>
              <a:t>迟：夕阳缓慢地下沉。</a:t>
            </a:r>
            <a:r>
              <a:rPr lang="zh-CN" altLang="en-US" sz="2800" dirty="0" smtClean="0">
                <a:solidFill>
                  <a:srgbClr val="FF0000"/>
                </a:solidFill>
              </a:rPr>
              <a:t>迟，缓慢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endParaRPr lang="zh-CN" altLang="en-US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/>
              <a:t>⑵吴蜀横分地：三国时吴国和蜀国争夺荆州，吴将鲁肃曾率兵万人驻扎在岳阳。横分，这里指瓜分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endParaRPr lang="zh-CN" altLang="en-US" sz="2800" dirty="0" smtClean="0"/>
          </a:p>
          <a:p>
            <a:r>
              <a:rPr lang="zh-CN" altLang="en-US" sz="2800" dirty="0" smtClean="0"/>
              <a:t>⑶</a:t>
            </a:r>
            <a:r>
              <a:rPr lang="zh-CN" altLang="en-US" sz="2800" dirty="0" smtClean="0">
                <a:solidFill>
                  <a:srgbClr val="FF0000"/>
                </a:solidFill>
              </a:rPr>
              <a:t>徙（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xǐ</a:t>
            </a:r>
            <a:r>
              <a:rPr lang="zh-CN" altLang="en-US" sz="2800" dirty="0" smtClean="0">
                <a:solidFill>
                  <a:srgbClr val="FF0000"/>
                </a:solidFill>
              </a:rPr>
              <a:t>）倚（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yǐ</a:t>
            </a:r>
            <a:r>
              <a:rPr lang="zh-CN" altLang="en-US" sz="2800" dirty="0" smtClean="0">
                <a:solidFill>
                  <a:srgbClr val="FF0000"/>
                </a:solidFill>
              </a:rPr>
              <a:t>）：徘徊。</a:t>
            </a:r>
          </a:p>
          <a:p>
            <a:r>
              <a:rPr lang="zh-CN" altLang="en-US" sz="2800" dirty="0" smtClean="0"/>
              <a:t>⑷三年多难：公元</a:t>
            </a:r>
            <a:r>
              <a:rPr lang="en-US" altLang="zh-CN" sz="2800" dirty="0" smtClean="0"/>
              <a:t>1126</a:t>
            </a:r>
            <a:r>
              <a:rPr lang="zh-CN" altLang="en-US" sz="2800" dirty="0" smtClean="0"/>
              <a:t>年（宋钦宗靖康元年）春天北宋灭亡，到写此诗时已有三年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凭</a:t>
            </a:r>
            <a:r>
              <a:rPr lang="zh-CN" altLang="en-US" sz="2800" dirty="0" smtClean="0"/>
              <a:t>危：</a:t>
            </a:r>
            <a:r>
              <a:rPr lang="zh-CN" altLang="en-US" sz="2800" dirty="0" smtClean="0">
                <a:solidFill>
                  <a:srgbClr val="0000CC"/>
                </a:solidFill>
              </a:rPr>
              <a:t>指登楼</a:t>
            </a:r>
            <a:r>
              <a:rPr lang="zh-CN" altLang="en-US" sz="2800" dirty="0" smtClean="0"/>
              <a:t>。</a:t>
            </a:r>
            <a:r>
              <a:rPr lang="zh-CN" altLang="en-US" sz="2800" dirty="0" smtClean="0">
                <a:solidFill>
                  <a:srgbClr val="FF0000"/>
                </a:solidFill>
              </a:rPr>
              <a:t>凭，靠着。危，指高处。</a:t>
            </a:r>
          </a:p>
          <a:p>
            <a:r>
              <a:rPr lang="zh-CN" altLang="en-US" sz="2800" dirty="0" smtClean="0"/>
              <a:t>⑸白头：两鬓头发如霜；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吊古</a:t>
            </a:r>
            <a:r>
              <a:rPr lang="zh-CN" altLang="en-US" sz="2800" dirty="0" smtClean="0"/>
              <a:t>：哀吊，凭吊。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9912" y="260648"/>
            <a:ext cx="5184576" cy="61863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白话</a:t>
            </a:r>
            <a:r>
              <a:rPr lang="zh-CN" altLang="en-US" sz="2400" dirty="0" smtClean="0"/>
              <a:t>译文：</a:t>
            </a:r>
            <a:r>
              <a:rPr lang="zh-CN" altLang="en-US" sz="2400" dirty="0" smtClean="0">
                <a:latin typeface="+mn-ea"/>
              </a:rPr>
              <a:t>登岳阳楼（其一）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首联：</a:t>
            </a:r>
            <a:r>
              <a:rPr lang="zh-CN" altLang="en-US" sz="2400" dirty="0" smtClean="0"/>
              <a:t>巍巍</a:t>
            </a:r>
            <a:r>
              <a:rPr lang="zh-CN" altLang="en-US" sz="2400" dirty="0" smtClean="0"/>
              <a:t>岳阳楼矗立在洞庭湖之东长江之西</a:t>
            </a:r>
            <a:r>
              <a:rPr lang="zh-CN" altLang="en-US" sz="2400" dirty="0" smtClean="0"/>
              <a:t>，</a:t>
            </a:r>
            <a:r>
              <a:rPr lang="zh-CN" altLang="en-US" sz="2400" dirty="0" smtClean="0"/>
              <a:t>夕阳缓慢地</a:t>
            </a:r>
            <a:r>
              <a:rPr lang="zh-CN" altLang="en-US" sz="2400" dirty="0" smtClean="0"/>
              <a:t>下沉，没有</a:t>
            </a:r>
            <a:r>
              <a:rPr lang="zh-CN" altLang="en-US" sz="2400" dirty="0" smtClean="0"/>
              <a:t>晚风卷起，楼阁上的招牌静止不动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颔联：</a:t>
            </a:r>
            <a:r>
              <a:rPr lang="zh-CN" altLang="en-US" sz="2400" dirty="0" smtClean="0"/>
              <a:t>我</a:t>
            </a:r>
            <a:r>
              <a:rPr lang="zh-CN" altLang="en-US" sz="2400" dirty="0" smtClean="0"/>
              <a:t>登临当年吴国和蜀国的分界之处（荆州），</a:t>
            </a:r>
            <a:r>
              <a:rPr lang="zh-CN" altLang="en-US" sz="2400" dirty="0" smtClean="0"/>
              <a:t>在黄昏</a:t>
            </a:r>
            <a:r>
              <a:rPr lang="zh-CN" altLang="en-US" sz="2400" dirty="0" smtClean="0"/>
              <a:t>湖</a:t>
            </a:r>
            <a:r>
              <a:rPr lang="zh-CN" altLang="en-US" sz="2400" dirty="0" smtClean="0"/>
              <a:t>山下徘徊。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颈联：</a:t>
            </a:r>
            <a:r>
              <a:rPr lang="zh-CN" altLang="en-US" sz="2400" dirty="0" smtClean="0"/>
              <a:t>行程</a:t>
            </a:r>
            <a:r>
              <a:rPr lang="zh-CN" altLang="en-US" sz="2400" dirty="0" smtClean="0"/>
              <a:t>万里，今日登高远望是什么心绪？为避战乱我奔波三年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尾联：</a:t>
            </a:r>
            <a:r>
              <a:rPr lang="zh-CN" altLang="en-US" sz="2400" dirty="0" smtClean="0"/>
              <a:t>登</a:t>
            </a:r>
            <a:r>
              <a:rPr lang="zh-CN" altLang="en-US" sz="2400" dirty="0" smtClean="0"/>
              <a:t>楼凭吊古人，我自己已是两鬓如霜，看着远山的古树</a:t>
            </a:r>
            <a:r>
              <a:rPr lang="zh-CN" altLang="en-US" sz="2400" dirty="0" smtClean="0"/>
              <a:t>，浩瀚的波涛，心中无限</a:t>
            </a:r>
            <a:r>
              <a:rPr lang="zh-CN" altLang="en-US" sz="2400" dirty="0" smtClean="0"/>
              <a:t>的伤悲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467544" y="404664"/>
            <a:ext cx="3024336" cy="56323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登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岳阳楼（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其一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            陈与义</a:t>
            </a:r>
            <a:endParaRPr lang="zh-CN" altLang="en-US" sz="24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洞庭之东江水西</a:t>
            </a: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4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帘</a:t>
            </a: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旌不动夕阳</a:t>
            </a: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迟。</a:t>
            </a:r>
            <a:endParaRPr lang="zh-CN" altLang="en-US" sz="24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登临吴蜀横分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地，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徙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倚湖山欲暮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时。</a:t>
            </a:r>
            <a:endParaRPr lang="zh-CN" altLang="en-US" sz="24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万里来游还望远</a:t>
            </a: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4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三年</a:t>
            </a: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多难更凭</a:t>
            </a:r>
            <a:r>
              <a:rPr lang="zh-CN" altLang="en-US" sz="24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危。</a:t>
            </a:r>
            <a:endParaRPr lang="zh-CN" altLang="en-US" sz="24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白头吊古风霜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里，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老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木沧波无限悲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20688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抒发了诗人怎样的情感？</a:t>
            </a:r>
            <a:endParaRPr lang="zh-CN" altLang="en-US" sz="5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e.hiphotos.baidu.com/baike/c0%3Dbaike80%2C5%2C5%2C80%2C26/sign=ce9b242de7fe9925df01610255c135ba/1f178a82b9014a9002b17a55ae773912b21bee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628800"/>
            <a:ext cx="3096344" cy="4690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64704"/>
            <a:ext cx="8101408" cy="526297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重要句子赏析：作者的思想感情：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尾联“</a:t>
            </a:r>
            <a:r>
              <a:rPr lang="zh-CN" altLang="en-US" sz="2800" b="1" u="sng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白头</a:t>
            </a:r>
            <a:r>
              <a:rPr lang="zh-CN" altLang="en-US" sz="2800" b="1" u="sng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吊古风霜里</a:t>
            </a:r>
            <a:r>
              <a:rPr lang="zh-CN" altLang="en-US" sz="2800" b="1" u="sng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，老</a:t>
            </a:r>
            <a:r>
              <a:rPr lang="zh-CN" altLang="en-US" sz="2800" b="1" u="sng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木沧波无限</a:t>
            </a:r>
            <a:r>
              <a:rPr lang="zh-CN" altLang="en-US" sz="2800" b="1" u="sng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悲”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en-US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这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一联似乎是诗人自语，未老先衰头已白，为国事，为家事，为自己，为那些与自己一样国破家亡的同乡们焦虑、忧愁，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吊古伤今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，伤时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感怀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那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衰老的枯木、那苍凉的湖面，就像是作者自己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抒发了</a:t>
            </a:r>
            <a:r>
              <a:rPr lang="zh-CN" altLang="en-US" sz="2800" b="1" u="sng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沦落</a:t>
            </a:r>
            <a:r>
              <a:rPr lang="zh-CN" altLang="en-US" sz="2800" b="1" u="sng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天涯无尽的凄凉，国破家亡的无限</a:t>
            </a:r>
            <a:r>
              <a:rPr lang="zh-CN" altLang="en-US" sz="2800" b="1" u="sng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悲痛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的思想感情。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620688"/>
            <a:ext cx="4572000" cy="56323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登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岳阳楼（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其一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36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陈与义</a:t>
            </a:r>
            <a:endParaRPr lang="zh-CN" altLang="en-US" sz="36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洞庭之东江水西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6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帘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旌不动夕阳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迟。</a:t>
            </a:r>
            <a:endParaRPr lang="zh-CN" altLang="en-US" sz="36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登临吴蜀横分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地，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徙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倚湖山欲暮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时。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万里来游还望远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6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三年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多难更凭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危。</a:t>
            </a:r>
            <a:endParaRPr lang="zh-CN" altLang="en-US" sz="36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白头吊古风霜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里，</a:t>
            </a:r>
            <a:endParaRPr lang="en-US" altLang="zh-CN" sz="36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老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木沧波无限悲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e.hiphotos.baidu.com/baike/c0%3Dbaike80%2C5%2C5%2C80%2C26/sign=ce9b242de7fe9925df01610255c135ba/1f178a82b9014a9002b17a55ae773912b21bee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340768"/>
            <a:ext cx="2614281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2060848"/>
            <a:ext cx="6480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华文行楷" pitchFamily="2" charset="-122"/>
                <a:ea typeface="华文行楷" pitchFamily="2" charset="-122"/>
              </a:rPr>
              <a:t>30.</a:t>
            </a:r>
            <a:r>
              <a:rPr lang="zh-CN" altLang="en-US" sz="9600" dirty="0" smtClean="0">
                <a:latin typeface="华文行楷" pitchFamily="2" charset="-122"/>
                <a:ea typeface="华文行楷" pitchFamily="2" charset="-122"/>
              </a:rPr>
              <a:t>诗四首</a:t>
            </a:r>
            <a:endParaRPr lang="zh-CN" altLang="en-US" sz="9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692696"/>
            <a:ext cx="727280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诗四首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、归园田居；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、使至塞上；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、渡荆门送别；</a:t>
            </a:r>
            <a:endParaRPr lang="en-US" altLang="zh-CN" sz="6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6600" dirty="0" smtClean="0"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、登岳阳楼。</a:t>
            </a:r>
            <a:endParaRPr lang="zh-CN" altLang="en-US" sz="6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5904656" cy="50783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、归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园田居（其三）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陶渊明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种豆南山下，草盛豆苗稀。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晨兴理荒秽，带月荷锄归。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道狭草木长，夕露沾我衣。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衣沾不足惜， 但使愿无违。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h.hiphotos.baidu.com/baike/c0%3Dbaike150%2C5%2C5%2C150%2C50/sign=55e93378b67eca80060831b5f04afcb8/91ef76c6a7efce1b7aee5d91a951f3deb58f65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628800"/>
            <a:ext cx="2086150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h.hiphotos.baidu.com/baike/c0%3Dbaike150%2C5%2C5%2C150%2C50/sign=55e93378b67eca80060831b5f04afcb8/91ef76c6a7efce1b7aee5d91a951f3deb58f65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3600400" cy="5840953"/>
          </a:xfrm>
          <a:prstGeom prst="rect">
            <a:avLst/>
          </a:prstGeom>
          <a:noFill/>
        </p:spPr>
      </p:pic>
      <p:pic>
        <p:nvPicPr>
          <p:cNvPr id="33796" name="Picture 4" descr="http://d.hiphotos.baidu.com/baike/c0%3Dbaike92%2C5%2C5%2C92%2C30/sign=4178a4a01bd5ad6ebef46cb8e0a252be/21a4462309f790520b41d85a0cf3d7ca7bcbd57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76672"/>
            <a:ext cx="3754017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08720"/>
            <a:ext cx="5328592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、使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至塞上    </a:t>
            </a:r>
            <a:endParaRPr lang="en-US" altLang="zh-CN" sz="32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王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维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单车欲问边，属国过居延。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征蓬出汉塞，归雁入胡天。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大漠孤烟直，长河落日圆。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萧关逢候骑，都护在燕然。 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b.hiphotos.baidu.com/baike/c0%3Dbaike80%2C5%2C5%2C80%2C26/sign=d06acc51b7fd5266b3263446ca71fc4e/f31fbe096b63f6243ac1f9b98644ebf81b4ca3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852936"/>
            <a:ext cx="2240248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08720"/>
            <a:ext cx="5400600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、渡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荆门送别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                   李白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渡远荆门外，来从楚国游。</a:t>
            </a:r>
            <a:b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山随平野尽，江入大荒流。</a:t>
            </a:r>
            <a:b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月下飞天镜，云生结海楼。</a:t>
            </a:r>
            <a:b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仍怜故乡水，万里送行舟。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a.hiphotos.baidu.com/baike/c0%3Dbaike80%2C5%2C5%2C80%2C26/sign=03f9654ea01ea8d39e2f7c56f6635b2b/1e30e924b899a9017c0b89c31b950a7b0208f5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844824"/>
            <a:ext cx="2178957" cy="282247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620688"/>
            <a:ext cx="4572000" cy="56323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、登岳阳楼（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其一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36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陈与义</a:t>
            </a:r>
            <a:endParaRPr lang="zh-CN" altLang="en-US" sz="36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洞庭之东江水西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6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帘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旌不动夕阳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迟。</a:t>
            </a:r>
            <a:endParaRPr lang="zh-CN" altLang="en-US" sz="36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登临吴蜀横分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地，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徙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倚湖山欲暮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时。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万里来游还望远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6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三年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多难更凭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危。</a:t>
            </a:r>
            <a:endParaRPr lang="zh-CN" altLang="en-US" sz="3600" b="1" dirty="0" smtClean="0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白头吊古风霜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里，</a:t>
            </a:r>
            <a:endParaRPr lang="en-US" altLang="zh-CN" sz="36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老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木沧波无限悲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e.hiphotos.baidu.com/baike/c0%3Dbaike80%2C5%2C5%2C80%2C26/sign=ce9b242de7fe9925df01610255c135ba/1f178a82b9014a9002b17a55ae773912b21bee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340768"/>
            <a:ext cx="2614281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xy.eywedu.com/Ancient/3/images/2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708920"/>
            <a:ext cx="4478332" cy="320480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692696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作业：</a:t>
            </a:r>
            <a:endParaRPr lang="en-US" altLang="zh-CN" sz="3200" b="1" dirty="0" smtClean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、默写这四首诗；</a:t>
            </a:r>
            <a:endParaRPr lang="en-US" altLang="zh-CN" sz="3200" b="1" dirty="0" smtClean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、完成</a:t>
            </a:r>
            <a:r>
              <a:rPr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阳光学业评价</a:t>
            </a:r>
            <a:r>
              <a:rPr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课练习。</a:t>
            </a:r>
            <a:endParaRPr lang="zh-CN" altLang="en-US" sz="32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c.hiphotos.baidu.com/baike/crop%3D98%2C0%2C827%2C547%3Bc0%3Dbaike92%2C5%2C5%2C92%2C30/sign=409a2fa5dc3f8794c7b0126eef2236d8/8694a4c27d1ed21bdc2be2f8a56eddc450da3fc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810" y="548680"/>
            <a:ext cx="8600546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5904656" cy="50783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    归园田居（其三）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陶渊明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种豆南山下，草盛豆苗稀。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晨兴理荒秽，带月荷锄归。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道狭草木长，夕露沾我衣。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衣沾不足惜， 但使愿无违。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h.hiphotos.baidu.com/baike/c0%3Dbaike150%2C5%2C5%2C150%2C50/sign=55e93378b67eca80060831b5f04afcb8/91ef76c6a7efce1b7aee5d91a951f3deb58f65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628800"/>
            <a:ext cx="2086150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8568952" cy="550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南山：指庐山。</a:t>
            </a: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稀： 稀少。</a:t>
            </a: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兴： 起身，起床。荒秽：指野草之类。形容词作名词。秽：肮脏。这里指田中杂草。</a:t>
            </a: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带：一作“戴”，披。荷（</a:t>
            </a:r>
            <a:r>
              <a:rPr lang="en-US" altLang="zh-CN" sz="3200" b="1" dirty="0" err="1" smtClean="0">
                <a:latin typeface="华文楷体" pitchFamily="2" charset="-122"/>
                <a:ea typeface="华文楷体" pitchFamily="2" charset="-122"/>
              </a:rPr>
              <a:t>hè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）锄：扛着锄头。荷，扛着。</a:t>
            </a: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狭： 狭窄。草木长：草木丛生。</a:t>
            </a: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夕露：傍晚的露水。沾：打湿。</a:t>
            </a: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足：值得。</a:t>
            </a: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“但使”句： 只要不违背自己的意愿就行了。但，只。违，违背。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476672"/>
            <a:ext cx="7128792" cy="28095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其三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南山下田野里种植豆子，结果是草茂盛豆苗疏稀。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清晨起下田地铲除杂草，暮色降披月光扛锄回去。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狭窄的小路上草木丛生，傍晚时有露水沾湿我衣。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身上衣沾湿了并不可惜，只愿我不违背归隐心意。</a:t>
            </a:r>
            <a:endParaRPr lang="zh-CN" altLang="en-US" sz="24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645024"/>
            <a:ext cx="7128792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归园田居（其三）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陶渊明</a:t>
            </a:r>
          </a:p>
          <a:p>
            <a:pPr algn="ctr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种豆南山下，草盛豆苗稀。</a:t>
            </a:r>
          </a:p>
          <a:p>
            <a:pPr algn="ctr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晨兴理荒秽，带月荷锄归。</a:t>
            </a:r>
          </a:p>
          <a:p>
            <a:pPr algn="ctr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道狭草木长，夕露沾我衣。</a:t>
            </a:r>
          </a:p>
          <a:p>
            <a:pPr algn="ctr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衣沾不足惜， 但使愿无违。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908720"/>
            <a:ext cx="8352928" cy="4524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3175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《归园田居》诗意图</a:t>
            </a:r>
          </a:p>
          <a:p>
            <a:pPr lvl="0" indent="3175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    </a:t>
            </a:r>
            <a:r>
              <a:rPr lang="zh-CN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诗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歌</a:t>
            </a:r>
            <a:r>
              <a:rPr lang="zh-CN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生动地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描写了诗人归隐后的生活和感受，抒发了作者辞官归隐后的愉快心情和乡居乐趣，</a:t>
            </a:r>
            <a:r>
              <a:rPr lang="zh-CN" altLang="zh-CN" sz="3200" b="1" dirty="0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从而表现了他对田园生活的热爱，表现出劳动者的喜悦；</a:t>
            </a:r>
            <a:r>
              <a:rPr lang="zh-CN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体现了陶渊明追求自由、安于清贫、隐逸山野、超脱世俗的美好情操。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128</TotalTime>
  <Words>2216</Words>
  <Application>Microsoft Office PowerPoint</Application>
  <PresentationFormat>全屏显示(4:3)</PresentationFormat>
  <Paragraphs>189</Paragraphs>
  <Slides>45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21</cp:revision>
  <dcterms:created xsi:type="dcterms:W3CDTF">2016-12-08T02:04:13Z</dcterms:created>
  <dcterms:modified xsi:type="dcterms:W3CDTF">2016-12-12T09:20:29Z</dcterms:modified>
</cp:coreProperties>
</file>