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9" r:id="rId3"/>
    <p:sldId id="268" r:id="rId4"/>
    <p:sldId id="256" r:id="rId5"/>
    <p:sldId id="257" r:id="rId6"/>
    <p:sldId id="258" r:id="rId7"/>
    <p:sldId id="259" r:id="rId8"/>
    <p:sldId id="260" r:id="rId9"/>
    <p:sldId id="346" r:id="rId10"/>
    <p:sldId id="347" r:id="rId11"/>
    <p:sldId id="293" r:id="rId12"/>
    <p:sldId id="326" r:id="rId13"/>
    <p:sldId id="327" r:id="rId14"/>
    <p:sldId id="328" r:id="rId15"/>
    <p:sldId id="333" r:id="rId16"/>
    <p:sldId id="329" r:id="rId17"/>
    <p:sldId id="330" r:id="rId18"/>
    <p:sldId id="331" r:id="rId19"/>
    <p:sldId id="332" r:id="rId20"/>
    <p:sldId id="294" r:id="rId21"/>
    <p:sldId id="295" r:id="rId22"/>
    <p:sldId id="296" r:id="rId23"/>
    <p:sldId id="334" r:id="rId24"/>
    <p:sldId id="298" r:id="rId25"/>
    <p:sldId id="299" r:id="rId26"/>
    <p:sldId id="317" r:id="rId27"/>
    <p:sldId id="300"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00CC"/>
    <a:srgbClr val="009900"/>
    <a:srgbClr val="FF9900"/>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506" y="-96"/>
      </p:cViewPr>
      <p:guideLst>
        <p:guide orient="horz" pos="2160"/>
        <p:guide pos="284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9"/>
            <a:ext cx="6615130" cy="5851525"/>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endParaRPr kumimoji="0"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62A718-21AE-4217-80EB-48DCF3A29E08}" type="slidenum">
              <a:rPr lang="zh-CN" altLang="en-US" smtClean="0"/>
            </a:fld>
            <a:endParaRPr lang="zh-CN" altLang="en-US"/>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r>
              <a:rPr kumimoji="0" lang="zh-CN" altLang="en-US" smtClean="0"/>
              <a:t>单击此处编辑母版标题样式</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png"/><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3">
            <a:duotone>
              <a:schemeClr val="accent1"/>
              <a:srgbClr val="FFFFFF"/>
            </a:duotone>
            <a:lum bright="12000" contrast="40000"/>
          </a:blip>
          <a:stretch>
            <a:fillRect/>
          </a:stretch>
        </p:blipFill>
        <p:spPr>
          <a:xfrm>
            <a:off x="6667809" y="4915143"/>
            <a:ext cx="2476191" cy="1942857"/>
          </a:xfrm>
          <a:prstGeom prst="rect">
            <a:avLst/>
          </a:prstGeom>
          <a:noFill/>
          <a:ln>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sp>
        <p:nvSpPr>
          <p:cNvPr id="11" name="矩形 10"/>
          <p:cNvSpPr/>
          <p:nvPr/>
        </p:nvSpPr>
        <p:spPr>
          <a:xfrm>
            <a:off x="0" y="40951"/>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pic>
        <p:nvPicPr>
          <p:cNvPr id="9" name="图片 8"/>
          <p:cNvPicPr>
            <a:picLocks noChangeAspect="1"/>
          </p:cNvPicPr>
          <p:nvPr/>
        </p:nvPicPr>
        <p:blipFill>
          <a:blip r:embed="rId14">
            <a:duotone>
              <a:schemeClr val="accent1"/>
              <a:srgbClr val="FFFFFF"/>
            </a:duotone>
            <a:lum bright="35000" contrast="40000"/>
          </a:blip>
          <a:stretch>
            <a:fillRect/>
          </a:stretch>
        </p:blipFill>
        <p:spPr>
          <a:xfrm>
            <a:off x="0" y="6420445"/>
            <a:ext cx="9144000" cy="437555"/>
          </a:xfrm>
          <a:prstGeom prst="rect">
            <a:avLst/>
          </a:prstGeom>
          <a:noFill/>
          <a:ln>
            <a:noFill/>
          </a:ln>
          <a:effectLst/>
        </p:spPr>
      </p:pic>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F529C1A9-C307-44CB-8F5E-B2803B517DCC}"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FF62A718-21AE-4217-80EB-48DCF3A29E0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panose="05020102010507070707"/>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panose="05020102010507070707"/>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slide" Target="slide21.xml"/><Relationship Id="rId4" Type="http://schemas.openxmlformats.org/officeDocument/2006/relationships/image" Target="../media/image1.svg"/><Relationship Id="rId3" Type="http://schemas.openxmlformats.org/officeDocument/2006/relationships/image" Target="../media/image7.png"/><Relationship Id="rId2" Type="http://schemas.openxmlformats.org/officeDocument/2006/relationships/slide" Target="slide19.xml"/><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zh-CN" b="1" dirty="0">
                <a:solidFill>
                  <a:srgbClr val="FF0000"/>
                </a:solidFill>
              </a:rPr>
              <a:t>你们知道北大方正么？</a:t>
            </a:r>
            <a:endParaRPr lang="zh-CN" altLang="en-US" b="1" dirty="0">
              <a:solidFill>
                <a:srgbClr val="FF0000"/>
              </a:solidFill>
            </a:endParaRPr>
          </a:p>
        </p:txBody>
      </p:sp>
      <p:sp>
        <p:nvSpPr>
          <p:cNvPr id="3" name="内容占位符 2"/>
          <p:cNvSpPr>
            <a:spLocks noGrp="1"/>
          </p:cNvSpPr>
          <p:nvPr>
            <p:ph idx="1"/>
          </p:nvPr>
        </p:nvSpPr>
        <p:spPr/>
        <p:txBody>
          <a:bodyPr/>
          <a:lstStyle/>
          <a:p>
            <a:r>
              <a:rPr lang="zh-CN" altLang="zh-CN" b="1" dirty="0">
                <a:solidFill>
                  <a:srgbClr val="0000CC"/>
                </a:solidFill>
              </a:rPr>
              <a:t>北大方正集团由北京大学</a:t>
            </a:r>
            <a:r>
              <a:rPr lang="en-US" altLang="zh-CN" b="1" dirty="0">
                <a:solidFill>
                  <a:srgbClr val="0000CC"/>
                </a:solidFill>
              </a:rPr>
              <a:t>1986</a:t>
            </a:r>
            <a:r>
              <a:rPr lang="zh-CN" altLang="zh-CN" b="1" dirty="0">
                <a:solidFill>
                  <a:srgbClr val="0000CC"/>
                </a:solidFill>
              </a:rPr>
              <a:t>年投资创办。二十年来，持续不断地技术创新，在中国</a:t>
            </a:r>
            <a:r>
              <a:rPr lang="en-US" altLang="zh-CN" b="1" dirty="0">
                <a:solidFill>
                  <a:srgbClr val="0000CC"/>
                </a:solidFill>
              </a:rPr>
              <a:t>IT</a:t>
            </a:r>
            <a:r>
              <a:rPr lang="zh-CN" altLang="zh-CN" b="1" dirty="0">
                <a:solidFill>
                  <a:srgbClr val="0000CC"/>
                </a:solidFill>
              </a:rPr>
              <a:t>产业发展进程中占据着重要的地位。</a:t>
            </a:r>
            <a:r>
              <a:rPr lang="en-US" altLang="zh-CN" b="1" dirty="0">
                <a:solidFill>
                  <a:srgbClr val="0000CC"/>
                </a:solidFill>
              </a:rPr>
              <a:t>2014</a:t>
            </a:r>
            <a:r>
              <a:rPr lang="zh-CN" altLang="zh-CN" b="1" dirty="0">
                <a:solidFill>
                  <a:srgbClr val="0000CC"/>
                </a:solidFill>
              </a:rPr>
              <a:t>年，方正集团总资产</a:t>
            </a:r>
            <a:r>
              <a:rPr lang="en-US" altLang="zh-CN" b="1" dirty="0">
                <a:solidFill>
                  <a:srgbClr val="0000CC"/>
                </a:solidFill>
              </a:rPr>
              <a:t>1521</a:t>
            </a:r>
            <a:r>
              <a:rPr lang="zh-CN" altLang="zh-CN" b="1" dirty="0">
                <a:solidFill>
                  <a:srgbClr val="0000CC"/>
                </a:solidFill>
              </a:rPr>
              <a:t>亿元，</a:t>
            </a:r>
            <a:r>
              <a:rPr lang="zh-CN" altLang="zh-CN" b="1" dirty="0" smtClean="0">
                <a:solidFill>
                  <a:srgbClr val="0000CC"/>
                </a:solidFill>
              </a:rPr>
              <a:t>总收入</a:t>
            </a:r>
            <a:r>
              <a:rPr lang="en-US" altLang="zh-CN" b="1" dirty="0" smtClean="0">
                <a:solidFill>
                  <a:srgbClr val="0000CC"/>
                </a:solidFill>
              </a:rPr>
              <a:t>748</a:t>
            </a:r>
            <a:r>
              <a:rPr lang="zh-CN" altLang="zh-CN" b="1" dirty="0">
                <a:solidFill>
                  <a:srgbClr val="0000CC"/>
                </a:solidFill>
              </a:rPr>
              <a:t>亿元，净资产</a:t>
            </a:r>
            <a:r>
              <a:rPr lang="en-US" altLang="zh-CN" b="1" dirty="0">
                <a:solidFill>
                  <a:srgbClr val="0000CC"/>
                </a:solidFill>
              </a:rPr>
              <a:t>483</a:t>
            </a:r>
            <a:r>
              <a:rPr lang="zh-CN" altLang="zh-CN" b="1" dirty="0">
                <a:solidFill>
                  <a:srgbClr val="0000CC"/>
                </a:solidFill>
              </a:rPr>
              <a:t>亿元</a:t>
            </a:r>
            <a:r>
              <a:rPr lang="zh-CN" altLang="zh-CN" b="1" dirty="0" smtClean="0">
                <a:solidFill>
                  <a:srgbClr val="0000CC"/>
                </a:solidFill>
              </a:rPr>
              <a:t>。</a:t>
            </a:r>
            <a:endParaRPr lang="en-US" altLang="zh-CN" b="1" dirty="0" smtClean="0">
              <a:solidFill>
                <a:srgbClr val="0000CC"/>
              </a:solidFill>
            </a:endParaRPr>
          </a:p>
          <a:p>
            <a:r>
              <a:rPr lang="zh-CN" altLang="zh-CN" b="1" dirty="0">
                <a:solidFill>
                  <a:srgbClr val="FF0000"/>
                </a:solidFill>
              </a:rPr>
              <a:t>你们知道北大方正与王选有什么关系吗？</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7625" y="20955"/>
            <a:ext cx="7188835" cy="922020"/>
          </a:xfrm>
          <a:prstGeom prst="rect">
            <a:avLst/>
          </a:prstGeom>
          <a:noFill/>
        </p:spPr>
        <p:txBody>
          <a:bodyPr wrap="square" rtlCol="0">
            <a:spAutoFit/>
          </a:bodyPr>
          <a:p>
            <a:r>
              <a:rPr lang="zh-CN" altLang="en-US" sz="5400" b="1">
                <a:solidFill>
                  <a:srgbClr val="0000CC"/>
                </a:solidFill>
              </a:rPr>
              <a:t>整体感知</a:t>
            </a:r>
            <a:endParaRPr lang="zh-CN" altLang="en-US" sz="5400" b="1">
              <a:solidFill>
                <a:srgbClr val="0000CC"/>
              </a:solidFill>
            </a:endParaRPr>
          </a:p>
        </p:txBody>
      </p:sp>
      <p:sp>
        <p:nvSpPr>
          <p:cNvPr id="5" name="文本框 4"/>
          <p:cNvSpPr txBox="1"/>
          <p:nvPr/>
        </p:nvSpPr>
        <p:spPr>
          <a:xfrm>
            <a:off x="89535" y="1197610"/>
            <a:ext cx="8964295" cy="1198880"/>
          </a:xfrm>
          <a:prstGeom prst="rect">
            <a:avLst/>
          </a:prstGeom>
          <a:noFill/>
        </p:spPr>
        <p:txBody>
          <a:bodyPr wrap="square" rtlCol="0">
            <a:spAutoFit/>
          </a:bodyPr>
          <a:p>
            <a:r>
              <a:rPr lang="zh-CN" altLang="en-US" sz="3600" b="1"/>
              <a:t>本文的标题是</a:t>
            </a:r>
            <a:r>
              <a:rPr lang="en-US" altLang="zh-CN" sz="3600" b="1"/>
              <a:t>“</a:t>
            </a:r>
            <a:r>
              <a:rPr lang="zh-CN" altLang="en-US" sz="3600" b="1"/>
              <a:t>我一生中的重大抉择</a:t>
            </a:r>
            <a:r>
              <a:rPr lang="en-US" altLang="zh-CN" sz="3600" b="1"/>
              <a:t>”</a:t>
            </a:r>
            <a:r>
              <a:rPr lang="zh-CN" altLang="en-US" sz="3600" b="1"/>
              <a:t>，那么，这个</a:t>
            </a:r>
            <a:r>
              <a:rPr lang="en-US" altLang="zh-CN" sz="3600" b="1"/>
              <a:t>“</a:t>
            </a:r>
            <a:r>
              <a:rPr lang="zh-CN" altLang="en-US" sz="3600" b="1"/>
              <a:t>抉择</a:t>
            </a:r>
            <a:r>
              <a:rPr lang="en-US" altLang="zh-CN" sz="3600" b="1"/>
              <a:t>”</a:t>
            </a:r>
            <a:r>
              <a:rPr lang="zh-CN" altLang="en-US" sz="3600" b="1"/>
              <a:t>到底是什么？</a:t>
            </a:r>
            <a:endParaRPr lang="zh-CN" altLang="en-US" sz="3600" b="1"/>
          </a:p>
        </p:txBody>
      </p:sp>
      <p:sp>
        <p:nvSpPr>
          <p:cNvPr id="6" name="文本框 5"/>
          <p:cNvSpPr txBox="1"/>
          <p:nvPr/>
        </p:nvSpPr>
        <p:spPr>
          <a:xfrm>
            <a:off x="47625" y="3248025"/>
            <a:ext cx="8976995" cy="1198880"/>
          </a:xfrm>
          <a:prstGeom prst="rect">
            <a:avLst/>
          </a:prstGeom>
          <a:noFill/>
        </p:spPr>
        <p:txBody>
          <a:bodyPr wrap="square" rtlCol="0">
            <a:spAutoFit/>
          </a:bodyPr>
          <a:p>
            <a:r>
              <a:rPr lang="zh-CN" altLang="en-US" sz="3600" b="1">
                <a:solidFill>
                  <a:srgbClr val="C00000"/>
                </a:solidFill>
              </a:rPr>
              <a:t>花大力气来扶植年轻人，让年轻一代出来逐步取代自己的作用。</a:t>
            </a:r>
            <a:endParaRPr lang="zh-CN" altLang="en-US" sz="3600" b="1">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6370" y="-38100"/>
            <a:ext cx="8229600" cy="901700"/>
          </a:xfrm>
        </p:spPr>
        <p:txBody>
          <a:bodyPr>
            <a:normAutofit/>
          </a:bodyPr>
          <a:lstStyle/>
          <a:p>
            <a:pPr algn="l"/>
            <a:r>
              <a:rPr lang="zh-CN" altLang="zh-CN" sz="2400" b="1" dirty="0">
                <a:solidFill>
                  <a:srgbClr val="FF0000"/>
                </a:solidFill>
              </a:rPr>
              <a:t>理清作者思路</a:t>
            </a:r>
            <a:r>
              <a:rPr lang="en-US" altLang="zh-CN" sz="2400" b="1" dirty="0">
                <a:solidFill>
                  <a:srgbClr val="FF0000"/>
                </a:solidFill>
              </a:rPr>
              <a:t>,</a:t>
            </a:r>
            <a:r>
              <a:rPr lang="zh-CN" altLang="zh-CN" sz="2400" b="1" dirty="0">
                <a:solidFill>
                  <a:srgbClr val="FF0000"/>
                </a:solidFill>
              </a:rPr>
              <a:t>作业本</a:t>
            </a:r>
            <a:r>
              <a:rPr lang="en-US" altLang="zh-CN" sz="2400" b="1" dirty="0">
                <a:solidFill>
                  <a:srgbClr val="FF0000"/>
                </a:solidFill>
              </a:rPr>
              <a:t>83</a:t>
            </a:r>
            <a:r>
              <a:rPr lang="zh-CN" altLang="zh-CN" sz="2400" b="1" dirty="0">
                <a:solidFill>
                  <a:srgbClr val="FF0000"/>
                </a:solidFill>
              </a:rPr>
              <a:t>。</a:t>
            </a:r>
            <a:endParaRPr lang="zh-CN" altLang="en-US" sz="2400" b="1" dirty="0">
              <a:solidFill>
                <a:srgbClr val="FF0000"/>
              </a:solidFill>
            </a:endParaRPr>
          </a:p>
        </p:txBody>
      </p:sp>
      <p:pic>
        <p:nvPicPr>
          <p:cNvPr id="5" name="内容占位符 4" descr="QQ图片20190418080152"/>
          <p:cNvPicPr>
            <a:picLocks noChangeAspect="1"/>
          </p:cNvPicPr>
          <p:nvPr>
            <p:ph idx="1"/>
          </p:nvPr>
        </p:nvPicPr>
        <p:blipFill>
          <a:blip r:embed="rId1"/>
          <a:srcRect l="2672" r="4708" b="9293"/>
          <a:stretch>
            <a:fillRect/>
          </a:stretch>
        </p:blipFill>
        <p:spPr>
          <a:xfrm>
            <a:off x="1243330" y="654685"/>
            <a:ext cx="6474460" cy="6197600"/>
          </a:xfrm>
          <a:prstGeom prst="rect">
            <a:avLst/>
          </a:prstGeom>
        </p:spPr>
      </p:pic>
      <p:sp>
        <p:nvSpPr>
          <p:cNvPr id="6" name="矩形 5"/>
          <p:cNvSpPr/>
          <p:nvPr/>
        </p:nvSpPr>
        <p:spPr>
          <a:xfrm>
            <a:off x="5064760" y="1102995"/>
            <a:ext cx="2653030" cy="8959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891790" y="2127885"/>
            <a:ext cx="2235835" cy="8140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5189855" y="2995930"/>
            <a:ext cx="2423795" cy="8661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2990850" y="4025900"/>
            <a:ext cx="2037080" cy="8947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5189855" y="4994910"/>
            <a:ext cx="2423795" cy="7512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2990215" y="5957570"/>
            <a:ext cx="2137410" cy="8947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5189855" y="5873750"/>
            <a:ext cx="2423795" cy="9156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5196840" y="1228725"/>
            <a:ext cx="2520950" cy="645160"/>
          </a:xfrm>
          <a:prstGeom prst="rect">
            <a:avLst/>
          </a:prstGeom>
          <a:noFill/>
        </p:spPr>
        <p:txBody>
          <a:bodyPr wrap="square" rtlCol="0">
            <a:spAutoFit/>
          </a:bodyPr>
          <a:p>
            <a:r>
              <a:rPr lang="zh-CN" altLang="en-US" b="1">
                <a:solidFill>
                  <a:srgbClr val="FFFF00"/>
                </a:solidFill>
                <a:latin typeface="黑体" panose="02010609060101010101" pitchFamily="49" charset="-122"/>
                <a:ea typeface="黑体" panose="02010609060101010101" pitchFamily="49" charset="-122"/>
              </a:rPr>
              <a:t>简述英国卡文迪许实验室培养年轻人的传统</a:t>
            </a:r>
            <a:endParaRPr lang="zh-CN" altLang="en-US" b="1">
              <a:solidFill>
                <a:srgbClr val="FFFF00"/>
              </a:solidFill>
              <a:latin typeface="黑体" panose="02010609060101010101" pitchFamily="49" charset="-122"/>
              <a:ea typeface="黑体" panose="02010609060101010101" pitchFamily="49" charset="-122"/>
            </a:endParaRPr>
          </a:p>
        </p:txBody>
      </p:sp>
      <p:sp>
        <p:nvSpPr>
          <p:cNvPr id="14" name="文本框 13"/>
          <p:cNvSpPr txBox="1"/>
          <p:nvPr/>
        </p:nvSpPr>
        <p:spPr>
          <a:xfrm>
            <a:off x="2891790" y="2127885"/>
            <a:ext cx="2172970" cy="645160"/>
          </a:xfrm>
          <a:prstGeom prst="rect">
            <a:avLst/>
          </a:prstGeom>
          <a:noFill/>
        </p:spPr>
        <p:txBody>
          <a:bodyPr wrap="square" rtlCol="0">
            <a:spAutoFit/>
          </a:bodyPr>
          <a:p>
            <a:pPr algn="l">
              <a:buClrTx/>
              <a:buSzTx/>
              <a:buFontTx/>
            </a:pPr>
            <a:r>
              <a:rPr lang="zh-CN" altLang="en-US" b="1">
                <a:solidFill>
                  <a:srgbClr val="FFFF00"/>
                </a:solidFill>
                <a:latin typeface="黑体" panose="02010609060101010101" pitchFamily="49" charset="-122"/>
                <a:ea typeface="黑体" panose="02010609060101010101" pitchFamily="49" charset="-122"/>
                <a:sym typeface="+mn-ea"/>
              </a:rPr>
              <a:t>人们对小人物往往不重视 </a:t>
            </a:r>
            <a:endParaRPr lang="zh-CN" altLang="en-US" b="1">
              <a:solidFill>
                <a:srgbClr val="FFFF00"/>
              </a:solidFill>
              <a:latin typeface="黑体" panose="02010609060101010101" pitchFamily="49" charset="-122"/>
              <a:ea typeface="黑体" panose="02010609060101010101" pitchFamily="49" charset="-122"/>
            </a:endParaRPr>
          </a:p>
        </p:txBody>
      </p:sp>
      <p:sp>
        <p:nvSpPr>
          <p:cNvPr id="15" name="文本框 14"/>
          <p:cNvSpPr txBox="1"/>
          <p:nvPr/>
        </p:nvSpPr>
        <p:spPr>
          <a:xfrm>
            <a:off x="5196840" y="3106420"/>
            <a:ext cx="2520950" cy="645160"/>
          </a:xfrm>
          <a:prstGeom prst="rect">
            <a:avLst/>
          </a:prstGeom>
          <a:noFill/>
        </p:spPr>
        <p:txBody>
          <a:bodyPr wrap="square" rtlCol="0">
            <a:spAutoFit/>
          </a:bodyPr>
          <a:p>
            <a:r>
              <a:rPr lang="zh-CN" altLang="en-US" b="1">
                <a:solidFill>
                  <a:srgbClr val="FFFF00"/>
                </a:solidFill>
                <a:latin typeface="黑体" panose="02010609060101010101" pitchFamily="49" charset="-122"/>
                <a:ea typeface="黑体" panose="02010609060101010101" pitchFamily="49" charset="-122"/>
              </a:rPr>
              <a:t>以靠卖狗皮膏药为生为喻进行自谦</a:t>
            </a:r>
            <a:endParaRPr lang="zh-CN" altLang="en-US" b="1">
              <a:solidFill>
                <a:srgbClr val="FFFF00"/>
              </a:solidFill>
              <a:latin typeface="黑体" panose="02010609060101010101" pitchFamily="49" charset="-122"/>
              <a:ea typeface="黑体" panose="02010609060101010101" pitchFamily="49" charset="-122"/>
            </a:endParaRPr>
          </a:p>
        </p:txBody>
      </p:sp>
      <p:sp>
        <p:nvSpPr>
          <p:cNvPr id="17" name="文本框 16"/>
          <p:cNvSpPr txBox="1"/>
          <p:nvPr/>
        </p:nvSpPr>
        <p:spPr>
          <a:xfrm>
            <a:off x="2991485" y="4025900"/>
            <a:ext cx="2036445" cy="922020"/>
          </a:xfrm>
          <a:prstGeom prst="rect">
            <a:avLst/>
          </a:prstGeom>
          <a:noFill/>
        </p:spPr>
        <p:txBody>
          <a:bodyPr wrap="square" rtlCol="0">
            <a:spAutoFit/>
          </a:bodyPr>
          <a:p>
            <a:r>
              <a:rPr lang="zh-CN" altLang="en-US" b="1">
                <a:solidFill>
                  <a:srgbClr val="FFFF00"/>
                </a:solidFill>
                <a:latin typeface="黑体" panose="02010609060101010101" pitchFamily="49" charset="-122"/>
                <a:ea typeface="黑体" panose="02010609060101010101" pitchFamily="49" charset="-122"/>
              </a:rPr>
              <a:t>创业的都是年轻人，我们应该支持年轻创业者  </a:t>
            </a:r>
            <a:endParaRPr lang="zh-CN" altLang="en-US" b="1">
              <a:solidFill>
                <a:srgbClr val="FFFF00"/>
              </a:solidFill>
              <a:latin typeface="黑体" panose="02010609060101010101" pitchFamily="49" charset="-122"/>
              <a:ea typeface="黑体" panose="02010609060101010101" pitchFamily="49" charset="-122"/>
            </a:endParaRPr>
          </a:p>
        </p:txBody>
      </p:sp>
      <p:sp>
        <p:nvSpPr>
          <p:cNvPr id="18" name="文本框 17"/>
          <p:cNvSpPr txBox="1"/>
          <p:nvPr/>
        </p:nvSpPr>
        <p:spPr>
          <a:xfrm>
            <a:off x="5189855" y="4951730"/>
            <a:ext cx="2527935" cy="645160"/>
          </a:xfrm>
          <a:prstGeom prst="rect">
            <a:avLst/>
          </a:prstGeom>
          <a:noFill/>
        </p:spPr>
        <p:txBody>
          <a:bodyPr wrap="square" rtlCol="0">
            <a:spAutoFit/>
          </a:bodyPr>
          <a:p>
            <a:r>
              <a:rPr lang="zh-CN" altLang="en-US" b="1">
                <a:solidFill>
                  <a:srgbClr val="FFFF00"/>
                </a:solidFill>
                <a:latin typeface="黑体" panose="02010609060101010101" pitchFamily="49" charset="-122"/>
                <a:ea typeface="黑体" panose="02010609060101010101" pitchFamily="49" charset="-122"/>
              </a:rPr>
              <a:t>指出中国论资排的势力还是有的</a:t>
            </a:r>
            <a:endParaRPr lang="zh-CN" altLang="en-US" b="1">
              <a:solidFill>
                <a:srgbClr val="FFFF00"/>
              </a:solidFill>
              <a:latin typeface="黑体" panose="02010609060101010101" pitchFamily="49" charset="-122"/>
              <a:ea typeface="黑体" panose="02010609060101010101" pitchFamily="49" charset="-122"/>
            </a:endParaRPr>
          </a:p>
        </p:txBody>
      </p:sp>
      <p:sp>
        <p:nvSpPr>
          <p:cNvPr id="19" name="文本框 18"/>
          <p:cNvSpPr txBox="1"/>
          <p:nvPr/>
        </p:nvSpPr>
        <p:spPr>
          <a:xfrm>
            <a:off x="2991485" y="5957570"/>
            <a:ext cx="2305050" cy="922020"/>
          </a:xfrm>
          <a:prstGeom prst="rect">
            <a:avLst/>
          </a:prstGeom>
          <a:noFill/>
        </p:spPr>
        <p:txBody>
          <a:bodyPr wrap="square" rtlCol="0">
            <a:spAutoFit/>
          </a:bodyPr>
          <a:p>
            <a:r>
              <a:rPr lang="zh-CN" altLang="en-US" b="1">
                <a:solidFill>
                  <a:srgbClr val="FFFF00"/>
                </a:solidFill>
                <a:latin typeface="黑体" panose="02010609060101010101" pitchFamily="49" charset="-122"/>
                <a:ea typeface="黑体" panose="02010609060101010101" pitchFamily="49" charset="-122"/>
              </a:rPr>
              <a:t>要保持一个良好的心态，认识到自己是一个非常普通的人   </a:t>
            </a:r>
            <a:endParaRPr lang="zh-CN" altLang="en-US" b="1">
              <a:solidFill>
                <a:srgbClr val="FFFF00"/>
              </a:solidFill>
              <a:latin typeface="黑体" panose="02010609060101010101" pitchFamily="49" charset="-122"/>
              <a:ea typeface="黑体" panose="02010609060101010101" pitchFamily="49" charset="-122"/>
            </a:endParaRPr>
          </a:p>
        </p:txBody>
      </p:sp>
      <p:sp>
        <p:nvSpPr>
          <p:cNvPr id="20" name="文本框 19"/>
          <p:cNvSpPr txBox="1"/>
          <p:nvPr/>
        </p:nvSpPr>
        <p:spPr>
          <a:xfrm>
            <a:off x="5196840" y="6009005"/>
            <a:ext cx="2527935" cy="368300"/>
          </a:xfrm>
          <a:prstGeom prst="rect">
            <a:avLst/>
          </a:prstGeom>
          <a:noFill/>
        </p:spPr>
        <p:txBody>
          <a:bodyPr wrap="square" rtlCol="0">
            <a:spAutoFit/>
          </a:bodyPr>
          <a:p>
            <a:r>
              <a:rPr lang="zh-CN" altLang="en-US" b="1">
                <a:solidFill>
                  <a:srgbClr val="FFFF00"/>
                </a:solidFill>
                <a:latin typeface="黑体" panose="02010609060101010101" pitchFamily="49" charset="-122"/>
                <a:ea typeface="黑体" panose="02010609060101010101" pitchFamily="49" charset="-122"/>
              </a:rPr>
              <a:t>列举名人和凡人的差別</a:t>
            </a:r>
            <a:endParaRPr lang="zh-CN" altLang="en-US" b="1">
              <a:solidFill>
                <a:srgbClr val="FFFF00"/>
              </a:solidFill>
              <a:latin typeface="黑体" panose="02010609060101010101" pitchFamily="49" charset="-122"/>
              <a:ea typeface="黑体" panose="02010609060101010101" pitchFamily="49" charset="-122"/>
            </a:endParaRPr>
          </a:p>
        </p:txBody>
      </p:sp>
      <p:pic>
        <p:nvPicPr>
          <p:cNvPr id="22" name="图片 21" descr="3476627">
            <a:hlinkHover r:id="rId2" action="ppaction://hlinksldjump"/>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0945" y="1543685"/>
            <a:ext cx="455295" cy="455295"/>
          </a:xfrm>
          <a:prstGeom prst="rect">
            <a:avLst/>
          </a:prstGeom>
        </p:spPr>
      </p:pic>
      <p:pic>
        <p:nvPicPr>
          <p:cNvPr id="23" name="图片 22" descr="3476627">
            <a:hlinkHover r:id="rId5" action="ppaction://hlinksldjump"/>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86810" y="5353050"/>
            <a:ext cx="455295" cy="455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ppt_x"/>
                                          </p:val>
                                        </p:tav>
                                        <p:tav tm="100000">
                                          <p:val>
                                            <p:strVal val="#ppt_x"/>
                                          </p:val>
                                        </p:tav>
                                      </p:tavLst>
                                    </p:anim>
                                    <p:anim calcmode="lin" valueType="num">
                                      <p:cBhvr additive="base">
                                        <p:cTn id="2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ox(in)">
                                      <p:cBhvr>
                                        <p:cTn id="32" dur="20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strips(downLeft)">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P spid="15" grpId="1"/>
      <p:bldP spid="17" grpId="0"/>
      <p:bldP spid="17" grpId="1"/>
      <p:bldP spid="18" grpId="0"/>
      <p:bldP spid="18" grpId="1"/>
      <p:bldP spid="19" grpId="0"/>
      <p:bldP spid="19" grpId="1"/>
      <p:bldP spid="20" grpId="0"/>
      <p:bldP spid="2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3530" y="505143"/>
            <a:ext cx="8229600" cy="1143000"/>
          </a:xfrm>
        </p:spPr>
        <p:txBody>
          <a:bodyPr>
            <a:normAutofit/>
          </a:bodyPr>
          <a:lstStyle/>
          <a:p>
            <a:pPr algn="l"/>
            <a:r>
              <a:rPr lang="zh-CN" altLang="zh-CN" sz="3200" b="1" dirty="0">
                <a:solidFill>
                  <a:srgbClr val="FF0000"/>
                </a:solidFill>
              </a:rPr>
              <a:t>这篇演讲稿思路清晰，逻辑严密，结合第</a:t>
            </a:r>
            <a:r>
              <a:rPr lang="en-US" altLang="zh-CN" sz="3200" b="1" dirty="0">
                <a:solidFill>
                  <a:srgbClr val="FF0000"/>
                </a:solidFill>
              </a:rPr>
              <a:t>2</a:t>
            </a:r>
            <a:r>
              <a:rPr lang="zh-CN" altLang="zh-CN" sz="3200" b="1" dirty="0">
                <a:solidFill>
                  <a:srgbClr val="FF0000"/>
                </a:solidFill>
              </a:rPr>
              <a:t>－</a:t>
            </a:r>
            <a:r>
              <a:rPr lang="en-US" altLang="zh-CN" sz="3200" b="1" dirty="0">
                <a:solidFill>
                  <a:srgbClr val="FF0000"/>
                </a:solidFill>
              </a:rPr>
              <a:t>6</a:t>
            </a:r>
            <a:r>
              <a:rPr lang="zh-CN" altLang="zh-CN" sz="3200" b="1" dirty="0" smtClean="0">
                <a:solidFill>
                  <a:srgbClr val="FF0000"/>
                </a:solidFill>
              </a:rPr>
              <a:t>段</a:t>
            </a:r>
            <a:r>
              <a:rPr lang="zh-CN" altLang="en-US" sz="3200" b="1" dirty="0" smtClean="0">
                <a:solidFill>
                  <a:srgbClr val="FF0000"/>
                </a:solidFill>
              </a:rPr>
              <a:t>，</a:t>
            </a:r>
            <a:r>
              <a:rPr lang="zh-CN" altLang="zh-CN" sz="3200" b="1" dirty="0" smtClean="0">
                <a:solidFill>
                  <a:srgbClr val="FF0000"/>
                </a:solidFill>
              </a:rPr>
              <a:t>分析</a:t>
            </a:r>
            <a:r>
              <a:rPr lang="zh-CN" altLang="zh-CN" sz="3200" b="1" dirty="0">
                <a:solidFill>
                  <a:srgbClr val="FF0000"/>
                </a:solidFill>
              </a:rPr>
              <a:t>逻辑严密性是如何体现的。</a:t>
            </a:r>
            <a:endParaRPr lang="zh-CN" altLang="en-US" sz="3200" b="1" dirty="0">
              <a:solidFill>
                <a:srgbClr val="FF0000"/>
              </a:solidFill>
            </a:endParaRPr>
          </a:p>
        </p:txBody>
      </p:sp>
      <p:sp>
        <p:nvSpPr>
          <p:cNvPr id="3" name="内容占位符 2"/>
          <p:cNvSpPr>
            <a:spLocks noGrp="1"/>
          </p:cNvSpPr>
          <p:nvPr>
            <p:ph idx="1"/>
          </p:nvPr>
        </p:nvSpPr>
        <p:spPr>
          <a:xfrm>
            <a:off x="105410" y="2054860"/>
            <a:ext cx="8932545" cy="4149090"/>
          </a:xfrm>
        </p:spPr>
        <p:txBody>
          <a:bodyPr/>
          <a:lstStyle/>
          <a:p>
            <a:r>
              <a:rPr lang="zh-CN" altLang="zh-CN" b="1" dirty="0">
                <a:solidFill>
                  <a:srgbClr val="0000CC"/>
                </a:solidFill>
              </a:rPr>
              <a:t>第</a:t>
            </a:r>
            <a:r>
              <a:rPr lang="en-US" altLang="zh-CN" b="1" dirty="0">
                <a:solidFill>
                  <a:srgbClr val="0000CC"/>
                </a:solidFill>
              </a:rPr>
              <a:t>2</a:t>
            </a:r>
            <a:r>
              <a:rPr lang="zh-CN" altLang="zh-CN" b="1" dirty="0">
                <a:solidFill>
                  <a:srgbClr val="0000CC"/>
                </a:solidFill>
              </a:rPr>
              <a:t>段提出观点——花大的力量来扶植年轻人</a:t>
            </a:r>
            <a:r>
              <a:rPr lang="zh-CN" altLang="zh-CN" b="1" dirty="0" smtClean="0">
                <a:solidFill>
                  <a:srgbClr val="0000CC"/>
                </a:solidFill>
              </a:rPr>
              <a:t>；</a:t>
            </a:r>
            <a:r>
              <a:rPr lang="zh-CN" altLang="zh-CN" b="1" dirty="0" smtClean="0">
                <a:solidFill>
                  <a:srgbClr val="FF0000"/>
                </a:solidFill>
              </a:rPr>
              <a:t>（提出问题）</a:t>
            </a:r>
            <a:endParaRPr lang="en-US" altLang="zh-CN" b="1" dirty="0" smtClean="0">
              <a:solidFill>
                <a:srgbClr val="0000CC"/>
              </a:solidFill>
            </a:endParaRPr>
          </a:p>
          <a:p>
            <a:r>
              <a:rPr lang="zh-CN" altLang="zh-CN" b="1" dirty="0" smtClean="0">
                <a:solidFill>
                  <a:srgbClr val="0000CC"/>
                </a:solidFill>
              </a:rPr>
              <a:t>第</a:t>
            </a:r>
            <a:r>
              <a:rPr lang="en-US" altLang="zh-CN" b="1" dirty="0">
                <a:solidFill>
                  <a:srgbClr val="0000CC"/>
                </a:solidFill>
              </a:rPr>
              <a:t>3</a:t>
            </a:r>
            <a:r>
              <a:rPr lang="zh-CN" altLang="zh-CN" b="1" dirty="0">
                <a:solidFill>
                  <a:srgbClr val="0000CC"/>
                </a:solidFill>
              </a:rPr>
              <a:t>、</a:t>
            </a:r>
            <a:r>
              <a:rPr lang="en-US" altLang="zh-CN" b="1" dirty="0">
                <a:solidFill>
                  <a:srgbClr val="0000CC"/>
                </a:solidFill>
              </a:rPr>
              <a:t>4</a:t>
            </a:r>
            <a:r>
              <a:rPr lang="zh-CN" altLang="zh-CN" b="1" dirty="0">
                <a:solidFill>
                  <a:srgbClr val="0000CC"/>
                </a:solidFill>
              </a:rPr>
              <a:t>段阐明自己对“权威”的认识，这是扶植年轻人的理由</a:t>
            </a:r>
            <a:r>
              <a:rPr lang="zh-CN" altLang="zh-CN" b="1" dirty="0" smtClean="0">
                <a:solidFill>
                  <a:srgbClr val="0000CC"/>
                </a:solidFill>
              </a:rPr>
              <a:t>；</a:t>
            </a:r>
            <a:r>
              <a:rPr lang="zh-CN" altLang="zh-CN" b="1" dirty="0" smtClean="0">
                <a:solidFill>
                  <a:srgbClr val="FF0000"/>
                </a:solidFill>
              </a:rPr>
              <a:t>（分析问题）</a:t>
            </a:r>
            <a:endParaRPr lang="en-US" altLang="zh-CN" b="1" dirty="0" smtClean="0">
              <a:solidFill>
                <a:srgbClr val="0000CC"/>
              </a:solidFill>
            </a:endParaRPr>
          </a:p>
          <a:p>
            <a:r>
              <a:rPr lang="zh-CN" altLang="zh-CN" b="1" dirty="0" smtClean="0">
                <a:solidFill>
                  <a:srgbClr val="0000CC"/>
                </a:solidFill>
              </a:rPr>
              <a:t>第</a:t>
            </a:r>
            <a:r>
              <a:rPr lang="en-US" altLang="zh-CN" b="1" dirty="0">
                <a:solidFill>
                  <a:srgbClr val="0000CC"/>
                </a:solidFill>
              </a:rPr>
              <a:t>5</a:t>
            </a:r>
            <a:r>
              <a:rPr lang="zh-CN" altLang="zh-CN" b="1" dirty="0">
                <a:solidFill>
                  <a:srgbClr val="0000CC"/>
                </a:solidFill>
              </a:rPr>
              <a:t>、</a:t>
            </a:r>
            <a:r>
              <a:rPr lang="en-US" altLang="zh-CN" b="1" dirty="0">
                <a:solidFill>
                  <a:srgbClr val="0000CC"/>
                </a:solidFill>
              </a:rPr>
              <a:t>6</a:t>
            </a:r>
            <a:r>
              <a:rPr lang="zh-CN" altLang="zh-CN" b="1" dirty="0">
                <a:solidFill>
                  <a:srgbClr val="0000CC"/>
                </a:solidFill>
              </a:rPr>
              <a:t>段举例分析创业的都是年轻人，要为年轻人创业创造条件，即怎样扶植。</a:t>
            </a:r>
            <a:r>
              <a:rPr lang="zh-CN" altLang="zh-CN" b="1" dirty="0">
                <a:solidFill>
                  <a:srgbClr val="FF0000"/>
                </a:solidFill>
              </a:rPr>
              <a:t>（解决问题）</a:t>
            </a:r>
            <a:endParaRPr lang="zh-CN" altLang="zh-CN" b="1" dirty="0">
              <a:solidFill>
                <a:srgbClr val="0000CC"/>
              </a:solidFill>
            </a:endParaRPr>
          </a:p>
          <a:p>
            <a:r>
              <a:rPr lang="zh-CN" altLang="zh-CN" b="1" dirty="0">
                <a:solidFill>
                  <a:srgbClr val="FF0000"/>
                </a:solidFill>
              </a:rPr>
              <a:t>这几段是按层层深入的顺序安排的，逻辑严密。</a:t>
            </a:r>
            <a:endParaRPr lang="zh-CN" altLang="zh-CN" b="1" dirty="0">
              <a:solidFill>
                <a:srgbClr val="FF0000"/>
              </a:solidFill>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calcmode="lin" valueType="num">
                                      <p:cBhvr>
                                        <p:cTn id="26"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274955"/>
            <a:ext cx="2813685" cy="1017905"/>
          </a:xfrm>
        </p:spPr>
        <p:txBody>
          <a:bodyPr/>
          <a:p>
            <a:pPr algn="l"/>
            <a:r>
              <a:rPr lang="zh-CN" altLang="en-US" sz="2800" b="1">
                <a:solidFill>
                  <a:srgbClr val="FF0000"/>
                </a:solidFill>
              </a:rPr>
              <a:t>感受演讲的语言</a:t>
            </a:r>
            <a:endParaRPr lang="zh-CN" altLang="en-US" sz="2800" b="1">
              <a:solidFill>
                <a:srgbClr val="FF0000"/>
              </a:solidFill>
            </a:endParaRPr>
          </a:p>
        </p:txBody>
      </p:sp>
      <p:sp>
        <p:nvSpPr>
          <p:cNvPr id="3" name="内容占位符 2"/>
          <p:cNvSpPr>
            <a:spLocks noGrp="1"/>
          </p:cNvSpPr>
          <p:nvPr>
            <p:ph idx="1"/>
          </p:nvPr>
        </p:nvSpPr>
        <p:spPr>
          <a:xfrm>
            <a:off x="457200" y="1165860"/>
            <a:ext cx="8229600" cy="4525963"/>
          </a:xfrm>
        </p:spPr>
        <p:txBody>
          <a:bodyPr/>
          <a:p>
            <a:pPr marL="0" indent="0">
              <a:buNone/>
            </a:pPr>
            <a:r>
              <a:rPr lang="zh-CN" altLang="en-US"/>
              <a:t>请根据思维导图任选一个片段，在小组内模拟演讲，一起感受演讲者的口吻。</a:t>
            </a:r>
            <a:endParaRPr lang="zh-CN" altLang="en-US"/>
          </a:p>
          <a:p>
            <a:pPr marL="0" indent="0">
              <a:buNone/>
            </a:pPr>
            <a:r>
              <a:rPr lang="zh-CN" altLang="en-US" b="1">
                <a:latin typeface="楷体" panose="02010609060101010101" charset="-122"/>
                <a:ea typeface="楷体" panose="02010609060101010101" charset="-122"/>
                <a:cs typeface="楷体" panose="02010609060101010101" charset="-122"/>
              </a:rPr>
              <a:t>汇报内容</a:t>
            </a:r>
            <a:r>
              <a:rPr lang="en-US" altLang="zh-CN" b="1">
                <a:latin typeface="楷体" panose="02010609060101010101" charset="-122"/>
                <a:ea typeface="楷体" panose="02010609060101010101" charset="-122"/>
                <a:cs typeface="楷体" panose="02010609060101010101" charset="-122"/>
              </a:rPr>
              <a:t>——</a:t>
            </a:r>
            <a:endParaRPr lang="zh-CN" altLang="en-US" b="1">
              <a:latin typeface="楷体" panose="02010609060101010101" charset="-122"/>
              <a:ea typeface="楷体" panose="02010609060101010101" charset="-122"/>
              <a:cs typeface="楷体" panose="02010609060101010101" charset="-122"/>
            </a:endParaRPr>
          </a:p>
          <a:p>
            <a:pPr marL="0" indent="0">
              <a:buNone/>
            </a:pPr>
            <a:r>
              <a:rPr lang="en-US" altLang="zh-CN" b="1">
                <a:latin typeface="楷体" panose="02010609060101010101" charset="-122"/>
                <a:ea typeface="楷体" panose="02010609060101010101" charset="-122"/>
                <a:cs typeface="楷体" panose="02010609060101010101" charset="-122"/>
              </a:rPr>
              <a:t>1.</a:t>
            </a:r>
            <a:r>
              <a:rPr lang="zh-CN" altLang="en-US" b="1">
                <a:latin typeface="楷体" panose="02010609060101010101" charset="-122"/>
                <a:ea typeface="楷体" panose="02010609060101010101" charset="-122"/>
                <a:cs typeface="楷体" panose="02010609060101010101" charset="-122"/>
              </a:rPr>
              <a:t>我们应该用怎样的口吻演讲：</a:t>
            </a:r>
            <a:endParaRPr lang="zh-CN" altLang="en-US" b="1">
              <a:latin typeface="楷体" panose="02010609060101010101" charset="-122"/>
              <a:ea typeface="楷体" panose="02010609060101010101" charset="-122"/>
              <a:cs typeface="楷体" panose="02010609060101010101" charset="-122"/>
            </a:endParaRPr>
          </a:p>
          <a:p>
            <a:pPr marL="0" indent="0">
              <a:buNone/>
            </a:pPr>
            <a:endParaRPr lang="zh-CN" altLang="en-US" b="1">
              <a:latin typeface="楷体" panose="02010609060101010101" charset="-122"/>
              <a:ea typeface="楷体" panose="02010609060101010101" charset="-122"/>
              <a:cs typeface="楷体" panose="02010609060101010101" charset="-122"/>
            </a:endParaRPr>
          </a:p>
          <a:p>
            <a:pPr marL="0" indent="0">
              <a:buNone/>
            </a:pPr>
            <a:r>
              <a:rPr lang="en-US" altLang="zh-CN" b="1">
                <a:latin typeface="楷体" panose="02010609060101010101" charset="-122"/>
                <a:ea typeface="楷体" panose="02010609060101010101" charset="-122"/>
                <a:cs typeface="楷体" panose="02010609060101010101" charset="-122"/>
              </a:rPr>
              <a:t>2.</a:t>
            </a:r>
            <a:r>
              <a:rPr lang="zh-CN" altLang="en-US" b="1">
                <a:latin typeface="楷体" panose="02010609060101010101" charset="-122"/>
                <a:ea typeface="楷体" panose="02010609060101010101" charset="-122"/>
                <a:cs typeface="楷体" panose="02010609060101010101" charset="-122"/>
              </a:rPr>
              <a:t>理由是：</a:t>
            </a:r>
            <a:endParaRPr lang="zh-CN" altLang="en-US" b="1">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384175" y="3408680"/>
            <a:ext cx="8302625" cy="583565"/>
          </a:xfrm>
          <a:prstGeom prst="rect">
            <a:avLst/>
          </a:prstGeom>
          <a:noFill/>
        </p:spPr>
        <p:txBody>
          <a:bodyPr wrap="none" rtlCol="0" anchor="t">
            <a:spAutoFit/>
          </a:bodyPr>
          <a:p>
            <a:r>
              <a:rPr lang="zh-CN" altLang="en-US" sz="3200" b="1" spc="150">
                <a:solidFill>
                  <a:srgbClr val="FF0000"/>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谦和亲切、恳切真诚、谆谆教海、时而幽默   </a:t>
            </a:r>
            <a:endParaRPr lang="zh-CN" altLang="en-US" sz="3200" b="1" spc="150">
              <a:solidFill>
                <a:srgbClr val="FF0000"/>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sp>
        <p:nvSpPr>
          <p:cNvPr id="7" name="文本框 6"/>
          <p:cNvSpPr txBox="1"/>
          <p:nvPr/>
        </p:nvSpPr>
        <p:spPr>
          <a:xfrm>
            <a:off x="384810" y="4473575"/>
            <a:ext cx="8512175" cy="1876425"/>
          </a:xfrm>
          <a:prstGeom prst="rect">
            <a:avLst/>
          </a:prstGeom>
          <a:noFill/>
        </p:spPr>
        <p:txBody>
          <a:bodyPr wrap="square" rtlCol="0" anchor="t">
            <a:spAutoFit/>
          </a:bodyPr>
          <a:p>
            <a:pPr algn="just"/>
            <a:r>
              <a:rPr lang="en-US" altLang="zh-CN" sz="3200" b="1" spc="150">
                <a:solidFill>
                  <a:sysClr val="windowText" lastClr="000000">
                    <a:lumMod val="75000"/>
                    <a:lumOff val="25000"/>
                  </a:sysClr>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lang="zh-CN" altLang="en-US" sz="2800" b="1" spc="150">
                <a:solidFill>
                  <a:srgbClr val="FF0000"/>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整篇演讲词中没有让人感觉到王选作为著名科学家的“架子”，相反，他用极为平和朴素的语言真诚地与大学生交流，甚至有时还以自嘲的方式来表达一些观点和想法。</a:t>
            </a:r>
            <a:endParaRPr lang="zh-CN" altLang="en-US" sz="2800" b="1" spc="150">
              <a:solidFill>
                <a:srgbClr val="FF0000"/>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p:bldP spid="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94945" y="419100"/>
            <a:ext cx="8754110" cy="645160"/>
          </a:xfrm>
          <a:prstGeom prst="rect">
            <a:avLst/>
          </a:prstGeom>
          <a:noFill/>
        </p:spPr>
        <p:txBody>
          <a:bodyPr wrap="square" rtlCol="0">
            <a:spAutoFit/>
          </a:bodyPr>
          <a:p>
            <a:r>
              <a:rPr lang="zh-CN" altLang="en-US" sz="2800" b="1">
                <a:solidFill>
                  <a:srgbClr val="FF0000"/>
                </a:solidFill>
              </a:rPr>
              <a:t>本文的语言特点</a:t>
            </a:r>
            <a:r>
              <a:rPr lang="en-US" altLang="zh-CN" sz="2800" b="1">
                <a:solidFill>
                  <a:srgbClr val="FF0000"/>
                </a:solidFill>
              </a:rPr>
              <a:t>——</a:t>
            </a:r>
            <a:r>
              <a:rPr lang="zh-CN" altLang="zh-CN" sz="3600" b="1" dirty="0">
                <a:solidFill>
                  <a:srgbClr val="0000CC"/>
                </a:solidFill>
                <a:sym typeface="+mn-ea"/>
              </a:rPr>
              <a:t>语言诙谐，通俗易懂。</a:t>
            </a:r>
            <a:endParaRPr lang="en-US" altLang="zh-CN" sz="3600" b="1">
              <a:solidFill>
                <a:srgbClr val="FF0000"/>
              </a:solidFill>
            </a:endParaRPr>
          </a:p>
        </p:txBody>
      </p:sp>
      <p:sp>
        <p:nvSpPr>
          <p:cNvPr id="5" name="文本框 4"/>
          <p:cNvSpPr txBox="1"/>
          <p:nvPr/>
        </p:nvSpPr>
        <p:spPr>
          <a:xfrm>
            <a:off x="94615" y="721360"/>
            <a:ext cx="8844915" cy="5877560"/>
          </a:xfrm>
          <a:prstGeom prst="rect">
            <a:avLst/>
          </a:prstGeom>
          <a:noFill/>
        </p:spPr>
        <p:txBody>
          <a:bodyPr wrap="square" rtlCol="0">
            <a:spAutoFit/>
          </a:bodyPr>
          <a:p>
            <a:endParaRPr lang="zh-CN" altLang="zh-CN" sz="3600" b="1" dirty="0">
              <a:solidFill>
                <a:srgbClr val="0000CC"/>
              </a:solidFill>
              <a:sym typeface="+mn-ea"/>
            </a:endParaRPr>
          </a:p>
          <a:p>
            <a:r>
              <a:rPr lang="zh-CN" altLang="zh-CN" sz="3200" b="1" dirty="0">
                <a:solidFill>
                  <a:srgbClr val="FF0000"/>
                </a:solidFill>
                <a:sym typeface="+mn-ea"/>
              </a:rPr>
              <a:t>        </a:t>
            </a:r>
            <a:r>
              <a:rPr lang="zh-CN" altLang="zh-CN" sz="3200" b="1" dirty="0">
                <a:solidFill>
                  <a:srgbClr val="000000"/>
                </a:solidFill>
                <a:latin typeface="楷体" panose="02010609060101010101" charset="-122"/>
                <a:ea typeface="楷体" panose="02010609060101010101" charset="-122"/>
                <a:sym typeface="+mn-ea"/>
              </a:rPr>
              <a:t>明明是一个</a:t>
            </a:r>
            <a:r>
              <a:rPr lang="zh-CN" altLang="zh-CN" sz="3200" b="1" u="sng" dirty="0">
                <a:solidFill>
                  <a:srgbClr val="000000"/>
                </a:solidFill>
                <a:latin typeface="楷体" panose="02010609060101010101" charset="-122"/>
                <a:ea typeface="楷体" panose="02010609060101010101" charset="-122"/>
                <a:sym typeface="+mn-ea"/>
              </a:rPr>
              <a:t>过去时态</a:t>
            </a:r>
            <a:r>
              <a:rPr lang="zh-CN" altLang="zh-CN" sz="3200" b="1" dirty="0">
                <a:solidFill>
                  <a:srgbClr val="000000"/>
                </a:solidFill>
                <a:latin typeface="楷体" panose="02010609060101010101" charset="-122"/>
                <a:ea typeface="楷体" panose="02010609060101010101" charset="-122"/>
                <a:sym typeface="+mn-ea"/>
              </a:rPr>
              <a:t>，大家误以为是一个</a:t>
            </a:r>
            <a:r>
              <a:rPr lang="zh-CN" altLang="zh-CN" sz="3200" b="1" u="sng" dirty="0">
                <a:solidFill>
                  <a:srgbClr val="000000"/>
                </a:solidFill>
                <a:latin typeface="楷体" panose="02010609060101010101" charset="-122"/>
                <a:ea typeface="楷体" panose="02010609060101010101" charset="-122"/>
                <a:sym typeface="+mn-ea"/>
              </a:rPr>
              <a:t>现在时态</a:t>
            </a:r>
            <a:r>
              <a:rPr lang="zh-CN" altLang="zh-CN" sz="3200" b="1" dirty="0">
                <a:solidFill>
                  <a:srgbClr val="000000"/>
                </a:solidFill>
                <a:latin typeface="楷体" panose="02010609060101010101" charset="-122"/>
                <a:ea typeface="楷体" panose="02010609060101010101" charset="-122"/>
                <a:sym typeface="+mn-ea"/>
              </a:rPr>
              <a:t>，甚至于以为是能主导将来方向的一个</a:t>
            </a:r>
            <a:r>
              <a:rPr lang="zh-CN" altLang="zh-CN" sz="3200" b="1" u="sng" dirty="0">
                <a:solidFill>
                  <a:srgbClr val="000000"/>
                </a:solidFill>
                <a:latin typeface="楷体" panose="02010609060101010101" charset="-122"/>
                <a:ea typeface="楷体" panose="02010609060101010101" charset="-122"/>
                <a:sym typeface="+mn-ea"/>
              </a:rPr>
              <a:t>将来时态</a:t>
            </a:r>
            <a:r>
              <a:rPr lang="zh-CN" altLang="zh-CN" sz="3200" b="1" dirty="0">
                <a:solidFill>
                  <a:srgbClr val="000000"/>
                </a:solidFill>
                <a:latin typeface="楷体" panose="02010609060101010101" charset="-122"/>
                <a:ea typeface="楷体" panose="02010609060101010101" charset="-122"/>
                <a:sym typeface="+mn-ea"/>
              </a:rPr>
              <a:t>。</a:t>
            </a:r>
            <a:endParaRPr lang="zh-CN" altLang="zh-CN" sz="3200" b="1" dirty="0">
              <a:solidFill>
                <a:srgbClr val="000000"/>
              </a:solidFill>
              <a:latin typeface="楷体" panose="02010609060101010101" charset="-122"/>
              <a:ea typeface="楷体" panose="02010609060101010101" charset="-122"/>
              <a:sym typeface="+mn-ea"/>
            </a:endParaRPr>
          </a:p>
          <a:p>
            <a:r>
              <a:rPr lang="zh-CN" altLang="zh-CN" sz="3200" b="1" dirty="0">
                <a:solidFill>
                  <a:srgbClr val="0000CC"/>
                </a:solidFill>
                <a:sym typeface="+mn-ea"/>
              </a:rPr>
              <a:t>        三个词语依次可理解为：淘汰、落伍了的老朽；正当红、核心人物；决策者、领军人物。生动形象，通俗易懂。</a:t>
            </a:r>
            <a:endParaRPr lang="zh-CN" altLang="zh-CN" sz="3200" b="1" dirty="0">
              <a:solidFill>
                <a:srgbClr val="0000CC"/>
              </a:solidFill>
              <a:sym typeface="+mn-ea"/>
            </a:endParaRPr>
          </a:p>
          <a:p>
            <a:r>
              <a:rPr lang="zh-CN" altLang="zh-CN" sz="2800" b="1" dirty="0">
                <a:solidFill>
                  <a:srgbClr val="000000"/>
                </a:solidFill>
                <a:latin typeface="楷体" panose="02010609060101010101" charset="-122"/>
                <a:ea typeface="楷体" panose="02010609060101010101" charset="-122"/>
                <a:cs typeface="楷体" panose="02010609060101010101" charset="-122"/>
                <a:sym typeface="+mn-ea"/>
              </a:rPr>
              <a:t>    我</a:t>
            </a:r>
            <a:r>
              <a:rPr lang="en-US" altLang="zh-CN" sz="2800" b="1" dirty="0">
                <a:solidFill>
                  <a:srgbClr val="000000"/>
                </a:solidFill>
                <a:latin typeface="楷体" panose="02010609060101010101" charset="-122"/>
                <a:ea typeface="楷体" panose="02010609060101010101" charset="-122"/>
                <a:cs typeface="楷体" panose="02010609060101010101" charset="-122"/>
                <a:sym typeface="+mn-ea"/>
              </a:rPr>
              <a:t>38</a:t>
            </a:r>
            <a:r>
              <a:rPr lang="zh-CN" altLang="zh-CN" sz="2800" b="1" dirty="0">
                <a:solidFill>
                  <a:srgbClr val="000000"/>
                </a:solidFill>
                <a:latin typeface="楷体" panose="02010609060101010101" charset="-122"/>
                <a:ea typeface="楷体" panose="02010609060101010101" charset="-122"/>
                <a:cs typeface="楷体" panose="02010609060101010101" charset="-122"/>
                <a:sym typeface="+mn-ea"/>
              </a:rPr>
              <a:t>岁搞激光照排，提出一种崭新的技术途径，假如人家说我是权威，也许还</a:t>
            </a:r>
            <a:r>
              <a:rPr lang="zh-CN" altLang="zh-CN" sz="2800" b="1" u="sng" dirty="0">
                <a:solidFill>
                  <a:srgbClr val="000000"/>
                </a:solidFill>
                <a:latin typeface="楷体" panose="02010609060101010101" charset="-122"/>
                <a:ea typeface="楷体" panose="02010609060101010101" charset="-122"/>
                <a:cs typeface="楷体" panose="02010609060101010101" charset="-122"/>
                <a:sym typeface="+mn-ea"/>
              </a:rPr>
              <a:t>马马虎虎</a:t>
            </a:r>
            <a:r>
              <a:rPr lang="zh-CN" altLang="zh-CN" sz="2800" b="1" dirty="0">
                <a:solidFill>
                  <a:srgbClr val="000000"/>
                </a:solidFill>
                <a:latin typeface="楷体" panose="02010609060101010101" charset="-122"/>
                <a:ea typeface="楷体" panose="02010609060101010101" charset="-122"/>
                <a:cs typeface="楷体" panose="02010609060101010101" charset="-122"/>
                <a:sym typeface="+mn-ea"/>
              </a:rPr>
              <a:t>，因为在这个领域我懂得最多，而且我也在第一线。</a:t>
            </a:r>
            <a:endParaRPr lang="zh-CN" altLang="zh-CN" sz="2800" b="1" dirty="0">
              <a:solidFill>
                <a:srgbClr val="000000"/>
              </a:solidFill>
              <a:latin typeface="楷体" panose="02010609060101010101" charset="-122"/>
              <a:ea typeface="楷体" panose="02010609060101010101" charset="-122"/>
              <a:cs typeface="楷体" panose="02010609060101010101" charset="-122"/>
              <a:sym typeface="+mn-ea"/>
            </a:endParaRPr>
          </a:p>
          <a:p>
            <a:r>
              <a:rPr lang="zh-CN" altLang="zh-CN" sz="3200" b="1" dirty="0">
                <a:solidFill>
                  <a:srgbClr val="0000CC"/>
                </a:solidFill>
                <a:sym typeface="+mn-ea"/>
              </a:rPr>
              <a:t>      “马马虎虎”意思是勉强，凑合。表现作者的谦虚，幽默。</a:t>
            </a:r>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292860"/>
            <a:ext cx="8229600" cy="4525963"/>
          </a:xfrm>
        </p:spPr>
        <p:txBody>
          <a:bodyPr>
            <a:normAutofit fontScale="90000" lnSpcReduction="10000"/>
          </a:bodyPr>
          <a:p>
            <a:pPr marL="0" indent="0">
              <a:buNone/>
            </a:pPr>
            <a:endParaRPr lang="en-US" altLang="zh-CN"/>
          </a:p>
          <a:p>
            <a:pPr marL="0" indent="0">
              <a:buNone/>
            </a:pPr>
            <a:r>
              <a:rPr lang="zh-CN" altLang="en-US" b="1">
                <a:latin typeface="楷体" panose="02010609060101010101" charset="-122"/>
                <a:ea typeface="楷体" panose="02010609060101010101" charset="-122"/>
              </a:rPr>
              <a:t>提示：从括号内容发现</a:t>
            </a:r>
            <a:endParaRPr lang="zh-CN" altLang="en-US" b="1">
              <a:latin typeface="楷体" panose="02010609060101010101" charset="-122"/>
              <a:ea typeface="楷体" panose="02010609060101010101" charset="-122"/>
            </a:endParaRPr>
          </a:p>
          <a:p>
            <a:pPr marL="0" indent="0">
              <a:buNone/>
            </a:pPr>
            <a:endParaRPr lang="zh-CN" altLang="en-US"/>
          </a:p>
          <a:p>
            <a:pPr marL="0" indent="0">
              <a:buNone/>
            </a:pPr>
            <a:r>
              <a:rPr lang="zh-CN" altLang="en-US"/>
              <a:t>我来研究</a:t>
            </a:r>
            <a:r>
              <a:rPr lang="en-US" altLang="zh-CN"/>
              <a:t>“</a:t>
            </a:r>
            <a:r>
              <a:rPr lang="zh-CN" altLang="en-US"/>
              <a:t>笑声</a:t>
            </a:r>
            <a:r>
              <a:rPr lang="en-US" altLang="zh-CN"/>
              <a:t>”</a:t>
            </a:r>
            <a:r>
              <a:rPr lang="zh-CN" altLang="en-US"/>
              <a:t>：</a:t>
            </a:r>
            <a:endParaRPr lang="zh-CN" altLang="en-US"/>
          </a:p>
          <a:p>
            <a:pPr marL="0" indent="0" algn="just">
              <a:buNone/>
            </a:pPr>
            <a:r>
              <a:rPr lang="zh-CN" altLang="en-US"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赢得笑声的地方往往都是王选用了幽默的比喻，甚至是对自己进行调侃、自嘲的地方，这些表达极大地拉近了演讲者与听众的距离。</a:t>
            </a:r>
            <a:endParaRPr lang="zh-CN" altLang="en-US" sz="2800">
              <a:solidFill>
                <a:srgbClr val="FF0000"/>
              </a:solidFill>
            </a:endParaRPr>
          </a:p>
          <a:p>
            <a:pPr marL="0" indent="0">
              <a:buNone/>
            </a:pPr>
            <a:r>
              <a:rPr lang="zh-CN" altLang="en-US"/>
              <a:t>我来研究</a:t>
            </a:r>
            <a:r>
              <a:rPr lang="en-US" altLang="zh-CN"/>
              <a:t>“</a:t>
            </a:r>
            <a:r>
              <a:rPr lang="zh-CN" altLang="en-US"/>
              <a:t>掌声</a:t>
            </a:r>
            <a:r>
              <a:rPr lang="en-US" altLang="zh-CN"/>
              <a:t>”</a:t>
            </a:r>
            <a:r>
              <a:rPr lang="zh-CN" altLang="en-US"/>
              <a:t>：</a:t>
            </a:r>
            <a:endParaRPr lang="zh-CN" altLang="en-US"/>
          </a:p>
          <a:p>
            <a:pPr marL="0" indent="0">
              <a:buNone/>
            </a:pPr>
            <a:r>
              <a:rPr lang="zh-CN" altLang="en-US"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赢得掌声的地方是因为演讲者的观点、表达得到了大家的高度认同，比如王选关于名人和凡人差别的观点。</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标题 1"/>
          <p:cNvSpPr>
            <a:spLocks noGrp="1"/>
          </p:cNvSpPr>
          <p:nvPr/>
        </p:nvSpPr>
        <p:spPr>
          <a:xfrm>
            <a:off x="457200" y="274955"/>
            <a:ext cx="7455535" cy="1017905"/>
          </a:xfrm>
          <a:prstGeom prst="rect">
            <a:avLst/>
          </a:prstGeom>
        </p:spPr>
        <p:txBody>
          <a:bodyPr vert="horz" rtlCol="0" anchor="ctr">
            <a:normAutofit fontScale="90000"/>
          </a:bodyPr>
          <a:lst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algn="l"/>
            <a:r>
              <a:rPr lang="zh-CN" altLang="en-US" sz="2800" b="1">
                <a:solidFill>
                  <a:srgbClr val="FF0000"/>
                </a:solidFill>
              </a:rPr>
              <a:t>感受演讲的语言</a:t>
            </a:r>
            <a:r>
              <a:rPr lang="zh-CN" altLang="en-US" sz="3600" b="1">
                <a:solidFill>
                  <a:schemeClr val="tx1"/>
                </a:solidFill>
              </a:rPr>
              <a:t>之深受大学生喜爱的演讲</a:t>
            </a:r>
            <a:endParaRPr lang="zh-CN" altLang="en-US" sz="3600" b="1">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ox(in)">
                                      <p:cBhvr>
                                        <p:cTn id="12" dur="20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ox(in)">
                                      <p:cBhvr>
                                        <p:cTn id="17" dur="20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ox(in)">
                                      <p:cBhvr>
                                        <p:cTn id="22" dur="2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ox(in)">
                                      <p:cBhvr>
                                        <p:cTn id="2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b="1">
                <a:solidFill>
                  <a:srgbClr val="FF0000"/>
                </a:solidFill>
                <a:sym typeface="+mn-ea"/>
              </a:rPr>
              <a:t>演讲的语言的要求</a:t>
            </a:r>
            <a:endParaRPr lang="zh-CN" altLang="en-US"/>
          </a:p>
        </p:txBody>
      </p:sp>
      <p:sp>
        <p:nvSpPr>
          <p:cNvPr id="3" name="内容占位符 2"/>
          <p:cNvSpPr>
            <a:spLocks noGrp="1"/>
          </p:cNvSpPr>
          <p:nvPr>
            <p:ph idx="1"/>
          </p:nvPr>
        </p:nvSpPr>
        <p:spPr/>
        <p:txBody>
          <a:bodyPr/>
          <a:p>
            <a:r>
              <a:rPr lang="zh-CN" altLang="en-US"/>
              <a:t>准确：多查字典确保用词准确。</a:t>
            </a:r>
            <a:endParaRPr lang="zh-CN" altLang="en-US"/>
          </a:p>
          <a:p>
            <a:r>
              <a:rPr lang="zh-CN" altLang="en-US"/>
              <a:t>清晰：使用听众熟悉的表达。</a:t>
            </a:r>
            <a:endParaRPr lang="zh-CN" altLang="en-US"/>
          </a:p>
          <a:p>
            <a:r>
              <a:rPr lang="zh-CN" altLang="en-US"/>
              <a:t>生动：尽量使观点表达更为鲜活。</a:t>
            </a:r>
            <a:endParaRPr lang="zh-CN" altLang="en-US"/>
          </a:p>
          <a:p>
            <a:r>
              <a:rPr lang="zh-CN" altLang="en-US"/>
              <a:t>适合：考虑不同的场合、听众、主题。</a:t>
            </a:r>
            <a:endParaRPr lang="zh-CN" altLang="en-US"/>
          </a:p>
          <a:p>
            <a:r>
              <a:rPr lang="zh-CN" altLang="en-US"/>
              <a:t>包容：尊重不同的文化和性别差异等。</a:t>
            </a:r>
            <a:endParaRPr lang="en-US" altLang="zh-CN"/>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764704"/>
            <a:ext cx="8229600" cy="1143000"/>
          </a:xfrm>
        </p:spPr>
        <p:txBody>
          <a:bodyPr>
            <a:normAutofit fontScale="90000"/>
          </a:bodyPr>
          <a:lstStyle/>
          <a:p>
            <a:pPr algn="l"/>
            <a:r>
              <a:rPr lang="zh-CN" altLang="zh-CN" b="1" dirty="0">
                <a:solidFill>
                  <a:srgbClr val="FF0000"/>
                </a:solidFill>
              </a:rPr>
              <a:t>你怎样理解文章末尾所提到的“</a:t>
            </a:r>
            <a:r>
              <a:rPr lang="en-US" altLang="zh-CN" b="1" dirty="0">
                <a:solidFill>
                  <a:srgbClr val="FF0000"/>
                </a:solidFill>
              </a:rPr>
              <a:t>I</a:t>
            </a:r>
            <a:r>
              <a:rPr lang="zh-CN" altLang="zh-CN" b="1" dirty="0">
                <a:solidFill>
                  <a:srgbClr val="FF0000"/>
                </a:solidFill>
              </a:rPr>
              <a:t>＋</a:t>
            </a:r>
            <a:r>
              <a:rPr lang="en-US" altLang="zh-CN" b="1" dirty="0">
                <a:solidFill>
                  <a:srgbClr val="FF0000"/>
                </a:solidFill>
              </a:rPr>
              <a:t>WE</a:t>
            </a:r>
            <a:r>
              <a:rPr lang="zh-CN" altLang="zh-CN" b="1" dirty="0">
                <a:solidFill>
                  <a:srgbClr val="FF0000"/>
                </a:solidFill>
              </a:rPr>
              <a:t>＝</a:t>
            </a:r>
            <a:r>
              <a:rPr lang="en-US" altLang="zh-CN" b="1" dirty="0">
                <a:solidFill>
                  <a:srgbClr val="FF0000"/>
                </a:solidFill>
              </a:rPr>
              <a:t>Full I</a:t>
            </a:r>
            <a:r>
              <a:rPr lang="zh-CN" altLang="zh-CN" b="1" dirty="0">
                <a:solidFill>
                  <a:srgbClr val="FF0000"/>
                </a:solidFill>
              </a:rPr>
              <a:t>”这个公式？</a:t>
            </a:r>
            <a:br>
              <a:rPr lang="en-US" altLang="zh-CN" b="1" dirty="0">
                <a:solidFill>
                  <a:srgbClr val="FF0000"/>
                </a:solidFill>
              </a:rPr>
            </a:br>
            <a:endParaRPr lang="zh-CN" altLang="en-US" b="1" dirty="0">
              <a:solidFill>
                <a:srgbClr val="FF0000"/>
              </a:solidFill>
            </a:endParaRPr>
          </a:p>
        </p:txBody>
      </p:sp>
      <p:sp>
        <p:nvSpPr>
          <p:cNvPr id="3" name="内容占位符 2"/>
          <p:cNvSpPr>
            <a:spLocks noGrp="1"/>
          </p:cNvSpPr>
          <p:nvPr>
            <p:ph idx="1"/>
          </p:nvPr>
        </p:nvSpPr>
        <p:spPr>
          <a:xfrm>
            <a:off x="317500" y="1783080"/>
            <a:ext cx="8229600" cy="2078990"/>
          </a:xfrm>
        </p:spPr>
        <p:txBody>
          <a:bodyPr>
            <a:normAutofit lnSpcReduction="10000"/>
          </a:bodyPr>
          <a:lstStyle/>
          <a:p>
            <a:r>
              <a:rPr lang="zh-CN" altLang="zh-CN" sz="4400" b="1" dirty="0">
                <a:solidFill>
                  <a:srgbClr val="0000CC"/>
                </a:solidFill>
              </a:rPr>
              <a:t>我们每个人需要把自己溶在“我们”这个大集体里面，最终完全体现自我价值。</a:t>
            </a:r>
            <a:endParaRPr lang="zh-CN" altLang="zh-CN" sz="4400" b="1" dirty="0">
              <a:solidFill>
                <a:srgbClr val="0000CC"/>
              </a:solidFill>
            </a:endParaRPr>
          </a:p>
        </p:txBody>
      </p:sp>
      <p:sp>
        <p:nvSpPr>
          <p:cNvPr id="4" name="文本框 3"/>
          <p:cNvSpPr txBox="1"/>
          <p:nvPr/>
        </p:nvSpPr>
        <p:spPr>
          <a:xfrm>
            <a:off x="151130" y="3982720"/>
            <a:ext cx="8842375" cy="583565"/>
          </a:xfrm>
          <a:prstGeom prst="rect">
            <a:avLst/>
          </a:prstGeom>
          <a:noFill/>
        </p:spPr>
        <p:txBody>
          <a:bodyPr wrap="square" rtlCol="0">
            <a:spAutoFit/>
          </a:bodyPr>
          <a:p>
            <a:r>
              <a:rPr lang="zh-CN" altLang="en-US" sz="3200" b="1"/>
              <a:t>作者提出这个公式有何用意？</a:t>
            </a:r>
            <a:endParaRPr lang="zh-CN" altLang="en-US" sz="3200" b="1"/>
          </a:p>
        </p:txBody>
      </p:sp>
      <p:sp>
        <p:nvSpPr>
          <p:cNvPr id="5" name="文本框 4"/>
          <p:cNvSpPr txBox="1"/>
          <p:nvPr/>
        </p:nvSpPr>
        <p:spPr>
          <a:xfrm>
            <a:off x="95250" y="4948555"/>
            <a:ext cx="8674100" cy="1198880"/>
          </a:xfrm>
          <a:prstGeom prst="rect">
            <a:avLst/>
          </a:prstGeom>
          <a:noFill/>
        </p:spPr>
        <p:txBody>
          <a:bodyPr wrap="square" rtlCol="0">
            <a:spAutoFit/>
          </a:bodyPr>
          <a:p>
            <a:r>
              <a:rPr lang="zh-CN" altLang="en-US" sz="3600" b="1">
                <a:solidFill>
                  <a:srgbClr val="FF0000"/>
                </a:solidFill>
              </a:rPr>
              <a:t>对在场的年轻人寄托期望，希望年轻人能把自己融入大集体，成就自己的价值。</a:t>
            </a:r>
            <a:endParaRPr lang="zh-CN" altLang="en-US" sz="36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476672"/>
            <a:ext cx="8229600" cy="1143000"/>
          </a:xfrm>
        </p:spPr>
        <p:txBody>
          <a:bodyPr>
            <a:noAutofit/>
          </a:bodyPr>
          <a:lstStyle/>
          <a:p>
            <a:pPr algn="l"/>
            <a:r>
              <a:rPr lang="zh-CN" altLang="zh-CN" sz="3200" b="1" dirty="0" smtClean="0">
                <a:solidFill>
                  <a:srgbClr val="FF0000"/>
                </a:solidFill>
              </a:rPr>
              <a:t>从这</a:t>
            </a:r>
            <a:r>
              <a:rPr lang="zh-CN" altLang="zh-CN" sz="3200" b="1" dirty="0">
                <a:solidFill>
                  <a:srgbClr val="FF0000"/>
                </a:solidFill>
              </a:rPr>
              <a:t>篇演讲稿中，你能看出王选是一个什么样的人吗？你从他身上能学到些什么？</a:t>
            </a:r>
            <a:br>
              <a:rPr lang="en-US" altLang="zh-CN" sz="2800" b="1" dirty="0">
                <a:solidFill>
                  <a:srgbClr val="FF0000"/>
                </a:solidFill>
              </a:rPr>
            </a:br>
            <a:endParaRPr lang="zh-CN" altLang="en-US" sz="2800" b="1" dirty="0">
              <a:solidFill>
                <a:srgbClr val="FF0000"/>
              </a:solidFill>
            </a:endParaRPr>
          </a:p>
        </p:txBody>
      </p:sp>
      <p:sp>
        <p:nvSpPr>
          <p:cNvPr id="3" name="内容占位符 2"/>
          <p:cNvSpPr>
            <a:spLocks noGrp="1"/>
          </p:cNvSpPr>
          <p:nvPr>
            <p:ph idx="1"/>
          </p:nvPr>
        </p:nvSpPr>
        <p:spPr/>
        <p:txBody>
          <a:bodyPr/>
          <a:lstStyle/>
          <a:p>
            <a:r>
              <a:rPr lang="zh-CN" altLang="zh-CN" b="1" dirty="0">
                <a:solidFill>
                  <a:srgbClr val="0000CC"/>
                </a:solidFill>
              </a:rPr>
              <a:t>王选站立在</a:t>
            </a:r>
            <a:r>
              <a:rPr lang="en-US" altLang="zh-CN" b="1" dirty="0">
                <a:solidFill>
                  <a:srgbClr val="0000CC"/>
                </a:solidFill>
              </a:rPr>
              <a:t>IT</a:t>
            </a:r>
            <a:r>
              <a:rPr lang="zh-CN" altLang="zh-CN" b="1" dirty="0">
                <a:solidFill>
                  <a:srgbClr val="0000CC"/>
                </a:solidFill>
              </a:rPr>
              <a:t>时代最高点，领跑于同行最前列，却不以“权威”自居，不以“名人”自诩，不以“功高”自傲。身居高位却心静如水，成就显著却心态平和，审视自己目光清醒，推介新人不遗余力，真心实意，对自己近乎有些苛刻的自省、自警和自律意识，很值得我们每一个人学习。</a:t>
            </a:r>
            <a:br>
              <a:rPr lang="en-US" altLang="zh-CN" b="1" dirty="0">
                <a:solidFill>
                  <a:srgbClr val="0000CC"/>
                </a:solidFill>
              </a:rPr>
            </a:br>
            <a:endParaRPr lang="zh-CN" altLang="en-US" b="1"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95580" y="243205"/>
            <a:ext cx="8696960" cy="1198880"/>
          </a:xfrm>
          <a:prstGeom prst="rect">
            <a:avLst/>
          </a:prstGeom>
          <a:noFill/>
        </p:spPr>
        <p:txBody>
          <a:bodyPr wrap="square" rtlCol="0">
            <a:spAutoFit/>
          </a:bodyPr>
          <a:p>
            <a:r>
              <a:rPr lang="zh-CN" altLang="en-US" sz="3600" b="1"/>
              <a:t>作者为什么要扶植年轻人来取代自己？试结合全文谈谈</a:t>
            </a:r>
            <a:r>
              <a:rPr lang="zh-CN" altLang="en-US" sz="3600" b="1">
                <a:hlinkClick r:id="rId1" action="ppaction://hlinksldjump"/>
              </a:rPr>
              <a:t>。</a:t>
            </a:r>
            <a:endParaRPr lang="zh-CN" altLang="en-US" sz="3600" b="1"/>
          </a:p>
        </p:txBody>
      </p:sp>
      <p:sp>
        <p:nvSpPr>
          <p:cNvPr id="5" name="文本框 4"/>
          <p:cNvSpPr txBox="1"/>
          <p:nvPr/>
        </p:nvSpPr>
        <p:spPr>
          <a:xfrm>
            <a:off x="308610" y="1519555"/>
            <a:ext cx="8583930" cy="583565"/>
          </a:xfrm>
          <a:prstGeom prst="rect">
            <a:avLst/>
          </a:prstGeom>
          <a:noFill/>
        </p:spPr>
        <p:txBody>
          <a:bodyPr wrap="square" rtlCol="0">
            <a:spAutoFit/>
          </a:bodyPr>
          <a:p>
            <a:r>
              <a:rPr lang="zh-CN" altLang="en-US" sz="3200" b="1">
                <a:solidFill>
                  <a:srgbClr val="0000CC"/>
                </a:solidFill>
              </a:rPr>
              <a:t>提示：从</a:t>
            </a:r>
            <a:r>
              <a:rPr lang="en-US" altLang="zh-CN" sz="3200" b="1">
                <a:solidFill>
                  <a:srgbClr val="0000CC"/>
                </a:solidFill>
              </a:rPr>
              <a:t>1-5</a:t>
            </a:r>
            <a:r>
              <a:rPr lang="zh-CN" altLang="en-US" sz="3200" b="1">
                <a:solidFill>
                  <a:srgbClr val="0000CC"/>
                </a:solidFill>
              </a:rPr>
              <a:t>段找理由</a:t>
            </a:r>
            <a:endParaRPr lang="zh-CN" altLang="en-US" sz="3200" b="1">
              <a:solidFill>
                <a:srgbClr val="0000CC"/>
              </a:solidFill>
            </a:endParaRPr>
          </a:p>
        </p:txBody>
      </p:sp>
      <p:sp>
        <p:nvSpPr>
          <p:cNvPr id="6" name="文本框 5"/>
          <p:cNvSpPr txBox="1"/>
          <p:nvPr/>
        </p:nvSpPr>
        <p:spPr>
          <a:xfrm>
            <a:off x="283845" y="2153285"/>
            <a:ext cx="8680450" cy="583565"/>
          </a:xfrm>
          <a:prstGeom prst="rect">
            <a:avLst/>
          </a:prstGeom>
          <a:noFill/>
        </p:spPr>
        <p:txBody>
          <a:bodyPr wrap="square" rtlCol="0">
            <a:spAutoFit/>
          </a:bodyPr>
          <a:p>
            <a:r>
              <a:rPr lang="en-US" altLang="zh-CN" sz="3200" b="1">
                <a:solidFill>
                  <a:srgbClr val="FF0000"/>
                </a:solidFill>
              </a:rPr>
              <a:t>1</a:t>
            </a:r>
            <a:r>
              <a:rPr lang="zh-CN" altLang="en-US" sz="3200" b="1">
                <a:solidFill>
                  <a:srgbClr val="FF0000"/>
                </a:solidFill>
              </a:rPr>
              <a:t>段：我已年过花甲，高峰已过。</a:t>
            </a:r>
            <a:endParaRPr lang="zh-CN" altLang="en-US" sz="3200" b="1">
              <a:solidFill>
                <a:srgbClr val="FF0000"/>
              </a:solidFill>
            </a:endParaRPr>
          </a:p>
        </p:txBody>
      </p:sp>
      <p:sp>
        <p:nvSpPr>
          <p:cNvPr id="7" name="文本框 6"/>
          <p:cNvSpPr txBox="1"/>
          <p:nvPr/>
        </p:nvSpPr>
        <p:spPr>
          <a:xfrm>
            <a:off x="278765" y="2787650"/>
            <a:ext cx="8686165" cy="583565"/>
          </a:xfrm>
          <a:prstGeom prst="rect">
            <a:avLst/>
          </a:prstGeom>
          <a:noFill/>
        </p:spPr>
        <p:txBody>
          <a:bodyPr wrap="square" rtlCol="0">
            <a:spAutoFit/>
          </a:bodyPr>
          <a:p>
            <a:r>
              <a:rPr lang="en-US" altLang="zh-CN" sz="3200" b="1">
                <a:solidFill>
                  <a:srgbClr val="FF0000"/>
                </a:solidFill>
              </a:rPr>
              <a:t>2</a:t>
            </a:r>
            <a:r>
              <a:rPr lang="zh-CN" altLang="en-US" sz="3200" b="1">
                <a:solidFill>
                  <a:srgbClr val="FF0000"/>
                </a:solidFill>
              </a:rPr>
              <a:t>段：国外有培养年轻人的传统。</a:t>
            </a:r>
            <a:endParaRPr lang="zh-CN" altLang="en-US" sz="3200" b="1">
              <a:solidFill>
                <a:srgbClr val="FF0000"/>
              </a:solidFill>
            </a:endParaRPr>
          </a:p>
        </p:txBody>
      </p:sp>
      <p:sp>
        <p:nvSpPr>
          <p:cNvPr id="8" name="文本框 7"/>
          <p:cNvSpPr txBox="1"/>
          <p:nvPr/>
        </p:nvSpPr>
        <p:spPr>
          <a:xfrm>
            <a:off x="320040" y="3470910"/>
            <a:ext cx="8644255" cy="1076325"/>
          </a:xfrm>
          <a:prstGeom prst="rect">
            <a:avLst/>
          </a:prstGeom>
          <a:noFill/>
        </p:spPr>
        <p:txBody>
          <a:bodyPr wrap="square" rtlCol="0">
            <a:spAutoFit/>
          </a:bodyPr>
          <a:p>
            <a:r>
              <a:rPr lang="en-US" altLang="zh-CN" sz="3200" b="1">
                <a:solidFill>
                  <a:srgbClr val="FF0000"/>
                </a:solidFill>
              </a:rPr>
              <a:t>3</a:t>
            </a:r>
            <a:r>
              <a:rPr lang="zh-CN" altLang="en-US" sz="3200" b="1">
                <a:solidFill>
                  <a:srgbClr val="FF0000"/>
                </a:solidFill>
              </a:rPr>
              <a:t>段：年老人往往被奉为权威，其实容易犯错误；而年轻人做出成绩，却往往得不到肯定。</a:t>
            </a:r>
            <a:endParaRPr lang="zh-CN" altLang="en-US" sz="3200" b="1">
              <a:solidFill>
                <a:srgbClr val="FF0000"/>
              </a:solidFill>
            </a:endParaRPr>
          </a:p>
        </p:txBody>
      </p:sp>
      <p:sp>
        <p:nvSpPr>
          <p:cNvPr id="9" name="文本框 8"/>
          <p:cNvSpPr txBox="1"/>
          <p:nvPr/>
        </p:nvSpPr>
        <p:spPr>
          <a:xfrm>
            <a:off x="370205" y="4688840"/>
            <a:ext cx="8594725" cy="583565"/>
          </a:xfrm>
          <a:prstGeom prst="rect">
            <a:avLst/>
          </a:prstGeom>
          <a:noFill/>
        </p:spPr>
        <p:txBody>
          <a:bodyPr wrap="square" rtlCol="0">
            <a:spAutoFit/>
          </a:bodyPr>
          <a:p>
            <a:r>
              <a:rPr lang="en-US" altLang="zh-CN" sz="3200" b="1">
                <a:solidFill>
                  <a:srgbClr val="FF0000"/>
                </a:solidFill>
              </a:rPr>
              <a:t>4</a:t>
            </a:r>
            <a:r>
              <a:rPr lang="zh-CN" altLang="en-US" sz="3200" b="1">
                <a:solidFill>
                  <a:srgbClr val="FF0000"/>
                </a:solidFill>
              </a:rPr>
              <a:t>段：相比年老人，年轻人才是干实事的群体。</a:t>
            </a:r>
            <a:endParaRPr lang="zh-CN" altLang="en-US" sz="3200" b="1">
              <a:solidFill>
                <a:srgbClr val="FF0000"/>
              </a:solidFill>
            </a:endParaRPr>
          </a:p>
        </p:txBody>
      </p:sp>
      <p:sp>
        <p:nvSpPr>
          <p:cNvPr id="10" name="文本框 9"/>
          <p:cNvSpPr txBox="1"/>
          <p:nvPr/>
        </p:nvSpPr>
        <p:spPr>
          <a:xfrm>
            <a:off x="370205" y="5480050"/>
            <a:ext cx="8602980" cy="583565"/>
          </a:xfrm>
          <a:prstGeom prst="rect">
            <a:avLst/>
          </a:prstGeom>
          <a:noFill/>
        </p:spPr>
        <p:txBody>
          <a:bodyPr wrap="square" rtlCol="0">
            <a:spAutoFit/>
          </a:bodyPr>
          <a:p>
            <a:r>
              <a:rPr lang="en-US" altLang="zh-CN" sz="3200" b="1">
                <a:solidFill>
                  <a:srgbClr val="FF0000"/>
                </a:solidFill>
              </a:rPr>
              <a:t>5</a:t>
            </a:r>
            <a:r>
              <a:rPr lang="zh-CN" altLang="en-US" sz="3200" b="1">
                <a:solidFill>
                  <a:srgbClr val="FF0000"/>
                </a:solidFill>
              </a:rPr>
              <a:t>段：国外很多成绩杰出的都是年轻人。</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15"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fltVal val="0"/>
                                          </p:val>
                                        </p:tav>
                                        <p:tav tm="100000">
                                          <p:val>
                                            <p:strVal val="#ppt_h"/>
                                          </p:val>
                                        </p:tav>
                                      </p:tavLst>
                                    </p:anim>
                                    <p:anim calcmode="lin" valueType="num">
                                      <p:cBhvr>
                                        <p:cTn id="31"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3" fill="hold">
                      <p:stCondLst>
                        <p:cond delay="indefinite"/>
                      </p:stCondLst>
                      <p:childTnLst>
                        <p:par>
                          <p:cTn id="34" fill="hold">
                            <p:stCondLst>
                              <p:cond delay="0"/>
                            </p:stCondLst>
                            <p:childTnLst>
                              <p:par>
                                <p:cTn id="35" presetID="15"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1000" fill="hold"/>
                                        <p:tgtEl>
                                          <p:spTgt spid="9"/>
                                        </p:tgtEl>
                                        <p:attrNameLst>
                                          <p:attrName>ppt_w</p:attrName>
                                        </p:attrNameLst>
                                      </p:cBhvr>
                                      <p:tavLst>
                                        <p:tav tm="0">
                                          <p:val>
                                            <p:fltVal val="0"/>
                                          </p:val>
                                        </p:tav>
                                        <p:tav tm="100000">
                                          <p:val>
                                            <p:strVal val="#ppt_w"/>
                                          </p:val>
                                        </p:tav>
                                      </p:tavLst>
                                    </p:anim>
                                    <p:anim calcmode="lin" valueType="num">
                                      <p:cBhvr>
                                        <p:cTn id="38" dur="1000" fill="hold"/>
                                        <p:tgtEl>
                                          <p:spTgt spid="9"/>
                                        </p:tgtEl>
                                        <p:attrNameLst>
                                          <p:attrName>ppt_h</p:attrName>
                                        </p:attrNameLst>
                                      </p:cBhvr>
                                      <p:tavLst>
                                        <p:tav tm="0">
                                          <p:val>
                                            <p:fltVal val="0"/>
                                          </p:val>
                                        </p:tav>
                                        <p:tav tm="100000">
                                          <p:val>
                                            <p:strVal val="#ppt_h"/>
                                          </p:val>
                                        </p:tav>
                                      </p:tavLst>
                                    </p:anim>
                                    <p:anim calcmode="lin" valueType="num">
                                      <p:cBhvr>
                                        <p:cTn id="3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1" fill="hold">
                      <p:stCondLst>
                        <p:cond delay="indefinite"/>
                      </p:stCondLst>
                      <p:childTnLst>
                        <p:par>
                          <p:cTn id="42" fill="hold">
                            <p:stCondLst>
                              <p:cond delay="0"/>
                            </p:stCondLst>
                            <p:childTnLst>
                              <p:par>
                                <p:cTn id="43" presetID="15"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1000" fill="hold"/>
                                        <p:tgtEl>
                                          <p:spTgt spid="10"/>
                                        </p:tgtEl>
                                        <p:attrNameLst>
                                          <p:attrName>ppt_w</p:attrName>
                                        </p:attrNameLst>
                                      </p:cBhvr>
                                      <p:tavLst>
                                        <p:tav tm="0">
                                          <p:val>
                                            <p:fltVal val="0"/>
                                          </p:val>
                                        </p:tav>
                                        <p:tav tm="100000">
                                          <p:val>
                                            <p:strVal val="#ppt_w"/>
                                          </p:val>
                                        </p:tav>
                                      </p:tavLst>
                                    </p:anim>
                                    <p:anim calcmode="lin" valueType="num">
                                      <p:cBhvr>
                                        <p:cTn id="46" dur="1000" fill="hold"/>
                                        <p:tgtEl>
                                          <p:spTgt spid="10"/>
                                        </p:tgtEl>
                                        <p:attrNameLst>
                                          <p:attrName>ppt_h</p:attrName>
                                        </p:attrNameLst>
                                      </p:cBhvr>
                                      <p:tavLst>
                                        <p:tav tm="0">
                                          <p:val>
                                            <p:fltVal val="0"/>
                                          </p:val>
                                        </p:tav>
                                        <p:tav tm="100000">
                                          <p:val>
                                            <p:strVal val="#ppt_h"/>
                                          </p:val>
                                        </p:tav>
                                      </p:tavLst>
                                    </p:anim>
                                    <p:anim calcmode="lin" valueType="num">
                                      <p:cBhvr>
                                        <p:cTn id="47"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solidFill>
                  <a:srgbClr val="FF0000"/>
                </a:solidFill>
              </a:rPr>
              <a:t>作者简介</a:t>
            </a:r>
            <a:endParaRPr lang="zh-CN" altLang="en-US" b="1" dirty="0">
              <a:solidFill>
                <a:srgbClr val="FF0000"/>
              </a:solidFill>
            </a:endParaRPr>
          </a:p>
        </p:txBody>
      </p:sp>
      <p:sp>
        <p:nvSpPr>
          <p:cNvPr id="3" name="内容占位符 2"/>
          <p:cNvSpPr>
            <a:spLocks noGrp="1"/>
          </p:cNvSpPr>
          <p:nvPr>
            <p:ph idx="1"/>
          </p:nvPr>
        </p:nvSpPr>
        <p:spPr>
          <a:xfrm>
            <a:off x="3635896" y="908720"/>
            <a:ext cx="5266928" cy="4525963"/>
          </a:xfrm>
        </p:spPr>
        <p:txBody>
          <a:bodyPr>
            <a:normAutofit fontScale="77500" lnSpcReduction="20000"/>
          </a:bodyPr>
          <a:lstStyle/>
          <a:p>
            <a:r>
              <a:rPr lang="zh-CN" altLang="zh-CN" b="1" dirty="0">
                <a:solidFill>
                  <a:srgbClr val="0000CC"/>
                </a:solidFill>
              </a:rPr>
              <a:t>王选</a:t>
            </a:r>
            <a:r>
              <a:rPr lang="en-US" altLang="zh-CN" b="1" dirty="0">
                <a:solidFill>
                  <a:srgbClr val="0000CC"/>
                </a:solidFill>
              </a:rPr>
              <a:t>(1937</a:t>
            </a:r>
            <a:r>
              <a:rPr lang="zh-CN" altLang="zh-CN" b="1" dirty="0">
                <a:solidFill>
                  <a:srgbClr val="0000CC"/>
                </a:solidFill>
              </a:rPr>
              <a:t>年</a:t>
            </a:r>
            <a:r>
              <a:rPr lang="en-US" altLang="zh-CN" b="1" dirty="0">
                <a:solidFill>
                  <a:srgbClr val="0000CC"/>
                </a:solidFill>
              </a:rPr>
              <a:t>2</a:t>
            </a:r>
            <a:r>
              <a:rPr lang="zh-CN" altLang="zh-CN" b="1" dirty="0">
                <a:solidFill>
                  <a:srgbClr val="0000CC"/>
                </a:solidFill>
              </a:rPr>
              <a:t>月</a:t>
            </a:r>
            <a:r>
              <a:rPr lang="en-US" altLang="zh-CN" b="1" dirty="0">
                <a:solidFill>
                  <a:srgbClr val="0000CC"/>
                </a:solidFill>
              </a:rPr>
              <a:t>5</a:t>
            </a:r>
            <a:r>
              <a:rPr lang="zh-CN" altLang="zh-CN" b="1" dirty="0">
                <a:solidFill>
                  <a:srgbClr val="0000CC"/>
                </a:solidFill>
              </a:rPr>
              <a:t>日～</a:t>
            </a:r>
            <a:r>
              <a:rPr lang="en-US" altLang="zh-CN" b="1" dirty="0">
                <a:solidFill>
                  <a:srgbClr val="0000CC"/>
                </a:solidFill>
              </a:rPr>
              <a:t>2006</a:t>
            </a:r>
            <a:r>
              <a:rPr lang="zh-CN" altLang="zh-CN" b="1" dirty="0">
                <a:solidFill>
                  <a:srgbClr val="0000CC"/>
                </a:solidFill>
              </a:rPr>
              <a:t>年</a:t>
            </a:r>
            <a:r>
              <a:rPr lang="en-US" altLang="zh-CN" b="1" dirty="0">
                <a:solidFill>
                  <a:srgbClr val="0000CC"/>
                </a:solidFill>
              </a:rPr>
              <a:t>2</a:t>
            </a:r>
            <a:r>
              <a:rPr lang="zh-CN" altLang="zh-CN" b="1" dirty="0">
                <a:solidFill>
                  <a:srgbClr val="0000CC"/>
                </a:solidFill>
              </a:rPr>
              <a:t>月</a:t>
            </a:r>
            <a:r>
              <a:rPr lang="en-US" altLang="zh-CN" b="1" dirty="0">
                <a:solidFill>
                  <a:srgbClr val="0000CC"/>
                </a:solidFill>
              </a:rPr>
              <a:t>13</a:t>
            </a:r>
            <a:r>
              <a:rPr lang="zh-CN" altLang="zh-CN" b="1" dirty="0">
                <a:solidFill>
                  <a:srgbClr val="0000CC"/>
                </a:solidFill>
              </a:rPr>
              <a:t>日</a:t>
            </a:r>
            <a:r>
              <a:rPr lang="en-US" altLang="zh-CN" b="1" dirty="0" smtClean="0">
                <a:solidFill>
                  <a:srgbClr val="0000CC"/>
                </a:solidFill>
              </a:rPr>
              <a:t>)</a:t>
            </a:r>
            <a:r>
              <a:rPr lang="zh-CN" altLang="zh-CN" b="1" dirty="0">
                <a:solidFill>
                  <a:srgbClr val="0000CC"/>
                </a:solidFill>
              </a:rPr>
              <a:t>曾任中国科学院院士，中国工程院院士，第三世界科学院院士。是“</a:t>
            </a:r>
            <a:r>
              <a:rPr lang="zh-CN" altLang="zh-CN" b="1" dirty="0">
                <a:solidFill>
                  <a:srgbClr val="FF0000"/>
                </a:solidFill>
              </a:rPr>
              <a:t>汉字激光照排系统”的创始人</a:t>
            </a:r>
            <a:r>
              <a:rPr lang="zh-CN" altLang="zh-CN" b="1" dirty="0" smtClean="0">
                <a:solidFill>
                  <a:srgbClr val="FF0000"/>
                </a:solidFill>
              </a:rPr>
              <a:t>，</a:t>
            </a:r>
            <a:r>
              <a:rPr lang="zh-CN" altLang="zh-CN" b="1" dirty="0">
                <a:solidFill>
                  <a:srgbClr val="0000CC"/>
                </a:solidFill>
              </a:rPr>
              <a:t>他所领导的科研集体研制出的汉字激光照排系统为我国新闻出版业全过程的计算机化奠定了基础，被誉为“汉字印刷术的第二次发明”。被誉为“</a:t>
            </a:r>
            <a:r>
              <a:rPr lang="zh-CN" altLang="zh-CN" b="1" dirty="0">
                <a:solidFill>
                  <a:srgbClr val="FF0000"/>
                </a:solidFill>
              </a:rPr>
              <a:t>当代的毕昇</a:t>
            </a:r>
            <a:r>
              <a:rPr lang="zh-CN" altLang="zh-CN" b="1" dirty="0">
                <a:solidFill>
                  <a:srgbClr val="0000CC"/>
                </a:solidFill>
              </a:rPr>
              <a:t>”“</a:t>
            </a:r>
            <a:r>
              <a:rPr lang="zh-CN" altLang="zh-CN" b="1" dirty="0">
                <a:solidFill>
                  <a:srgbClr val="FF0000"/>
                </a:solidFill>
              </a:rPr>
              <a:t>汉字激光照排之父”“中国现代汉字印刷革命的奠基人”“中国迎接知识经济挑战的先驱”</a:t>
            </a:r>
            <a:r>
              <a:rPr lang="zh-CN" altLang="zh-CN" b="1" dirty="0">
                <a:solidFill>
                  <a:srgbClr val="0000CC"/>
                </a:solidFill>
              </a:rPr>
              <a:t>。</a:t>
            </a:r>
            <a:r>
              <a:rPr lang="en-US" altLang="zh-CN" b="1" dirty="0">
                <a:solidFill>
                  <a:srgbClr val="0000CC"/>
                </a:solidFill>
              </a:rPr>
              <a:t>2001</a:t>
            </a:r>
            <a:r>
              <a:rPr lang="zh-CN" altLang="zh-CN" b="1" dirty="0">
                <a:solidFill>
                  <a:srgbClr val="0000CC"/>
                </a:solidFill>
              </a:rPr>
              <a:t>年，王选获国家最高科学技术奖。</a:t>
            </a:r>
            <a:endParaRPr lang="zh-CN" altLang="zh-CN" b="1" dirty="0">
              <a:solidFill>
                <a:srgbClr val="0000CC"/>
              </a:solidFill>
            </a:endParaRPr>
          </a:p>
          <a:p>
            <a:endParaRPr lang="zh-CN" altLang="en-US"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9552" y="1212776"/>
            <a:ext cx="2448272"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30175" y="136525"/>
            <a:ext cx="8834120" cy="5631180"/>
          </a:xfrm>
          <a:prstGeom prst="rect">
            <a:avLst/>
          </a:prstGeom>
          <a:noFill/>
        </p:spPr>
        <p:txBody>
          <a:bodyPr wrap="square" rtlCol="0">
            <a:spAutoFit/>
          </a:bodyPr>
          <a:p>
            <a:r>
              <a:rPr lang="zh-CN" altLang="en-US" sz="3600" b="1">
                <a:solidFill>
                  <a:srgbClr val="0000CC"/>
                </a:solidFill>
              </a:rPr>
              <a:t>总结理由：</a:t>
            </a:r>
            <a:endParaRPr lang="zh-CN" altLang="en-US" sz="3600" b="1"/>
          </a:p>
          <a:p>
            <a:r>
              <a:rPr lang="zh-CN" altLang="en-US" sz="3600" b="1">
                <a:solidFill>
                  <a:srgbClr val="FF0000"/>
                </a:solidFill>
              </a:rPr>
              <a:t>从自己的角度说，自己高峰已过，到了容易犯错误的年纪，应该推出年轻人来主持局面。</a:t>
            </a:r>
            <a:endParaRPr lang="zh-CN" altLang="en-US" sz="3600" b="1">
              <a:solidFill>
                <a:srgbClr val="FF0000"/>
              </a:solidFill>
            </a:endParaRPr>
          </a:p>
          <a:p>
            <a:r>
              <a:rPr lang="zh-CN" altLang="en-US" sz="3600" b="1">
                <a:solidFill>
                  <a:srgbClr val="FF0000"/>
                </a:solidFill>
              </a:rPr>
              <a:t>从人才发展的规律来看，年轻人肯吃苦、能实干，而且有开创精神。老年人虽被奉为权威，其实很容易犯错误，往往会阻碍年轻人的前进方向。</a:t>
            </a:r>
            <a:endParaRPr lang="zh-CN" altLang="en-US" sz="3600" b="1">
              <a:solidFill>
                <a:srgbClr val="FF0000"/>
              </a:solidFill>
            </a:endParaRPr>
          </a:p>
          <a:p>
            <a:r>
              <a:rPr lang="zh-CN" altLang="en-US" sz="3600" b="1">
                <a:solidFill>
                  <a:srgbClr val="FF0000"/>
                </a:solidFill>
              </a:rPr>
              <a:t>从现实例子来看，很多做出杰出成绩的往往都是年轻人</a:t>
            </a:r>
            <a:r>
              <a:rPr lang="zh-CN" altLang="en-US" sz="3600" b="1">
                <a:solidFill>
                  <a:srgbClr val="FF0000"/>
                </a:solidFill>
                <a:hlinkClick r:id="rId1" action="ppaction://hlinksldjump"/>
              </a:rPr>
              <a:t>。</a:t>
            </a:r>
            <a:endParaRPr lang="zh-CN" altLang="en-US" sz="3600" b="1">
              <a:solidFill>
                <a:srgbClr val="FF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46685" y="130810"/>
            <a:ext cx="8817610" cy="645160"/>
          </a:xfrm>
          <a:prstGeom prst="rect">
            <a:avLst/>
          </a:prstGeom>
          <a:noFill/>
        </p:spPr>
        <p:txBody>
          <a:bodyPr wrap="square" rtlCol="0">
            <a:spAutoFit/>
          </a:bodyPr>
          <a:p>
            <a:r>
              <a:rPr lang="zh-CN" altLang="en-US" sz="3600" b="1"/>
              <a:t>作者认为，应该如何扶植年轻人</a:t>
            </a:r>
            <a:r>
              <a:rPr lang="zh-CN" altLang="en-US" sz="3600" b="1">
                <a:hlinkClick r:id="rId1" action="ppaction://hlinksldjump"/>
              </a:rPr>
              <a:t>？</a:t>
            </a:r>
            <a:endParaRPr lang="zh-CN" altLang="en-US" sz="3600" b="1"/>
          </a:p>
        </p:txBody>
      </p:sp>
      <p:sp>
        <p:nvSpPr>
          <p:cNvPr id="5" name="文本框 4"/>
          <p:cNvSpPr txBox="1"/>
          <p:nvPr/>
        </p:nvSpPr>
        <p:spPr>
          <a:xfrm>
            <a:off x="167005" y="897255"/>
            <a:ext cx="8809990" cy="583565"/>
          </a:xfrm>
          <a:prstGeom prst="rect">
            <a:avLst/>
          </a:prstGeom>
          <a:noFill/>
        </p:spPr>
        <p:txBody>
          <a:bodyPr wrap="square" rtlCol="0">
            <a:spAutoFit/>
          </a:bodyPr>
          <a:p>
            <a:r>
              <a:rPr lang="zh-CN" altLang="en-US" sz="3200" b="1">
                <a:solidFill>
                  <a:srgbClr val="0000CC"/>
                </a:solidFill>
              </a:rPr>
              <a:t>提示：结合第</a:t>
            </a:r>
            <a:r>
              <a:rPr lang="en-US" altLang="zh-CN" sz="3200" b="1">
                <a:solidFill>
                  <a:srgbClr val="0000CC"/>
                </a:solidFill>
              </a:rPr>
              <a:t>6</a:t>
            </a:r>
            <a:r>
              <a:rPr lang="zh-CN" altLang="en-US" sz="3200" b="1">
                <a:solidFill>
                  <a:srgbClr val="0000CC"/>
                </a:solidFill>
              </a:rPr>
              <a:t>段来谈</a:t>
            </a:r>
            <a:endParaRPr lang="zh-CN" altLang="en-US" sz="3200" b="1">
              <a:solidFill>
                <a:srgbClr val="0000CC"/>
              </a:solidFill>
            </a:endParaRPr>
          </a:p>
        </p:txBody>
      </p:sp>
      <p:sp>
        <p:nvSpPr>
          <p:cNvPr id="6" name="文本框 5"/>
          <p:cNvSpPr txBox="1"/>
          <p:nvPr/>
        </p:nvSpPr>
        <p:spPr>
          <a:xfrm>
            <a:off x="139065" y="1843405"/>
            <a:ext cx="8825230" cy="2861310"/>
          </a:xfrm>
          <a:prstGeom prst="rect">
            <a:avLst/>
          </a:prstGeom>
          <a:noFill/>
        </p:spPr>
        <p:txBody>
          <a:bodyPr wrap="square" rtlCol="0">
            <a:spAutoFit/>
          </a:bodyPr>
          <a:p>
            <a:r>
              <a:rPr lang="en-US" altLang="zh-CN" sz="3600" b="1">
                <a:solidFill>
                  <a:srgbClr val="FF0000"/>
                </a:solidFill>
              </a:rPr>
              <a:t>1</a:t>
            </a:r>
            <a:r>
              <a:rPr lang="zh-CN" altLang="en-US" sz="3600" b="1">
                <a:solidFill>
                  <a:srgbClr val="FF0000"/>
                </a:solidFill>
              </a:rPr>
              <a:t>、要有真心诚意；</a:t>
            </a:r>
            <a:endParaRPr lang="zh-CN" altLang="en-US" sz="3600" b="1">
              <a:solidFill>
                <a:srgbClr val="FF0000"/>
              </a:solidFill>
            </a:endParaRPr>
          </a:p>
          <a:p>
            <a:endParaRPr lang="zh-CN" altLang="en-US" sz="3600" b="1">
              <a:solidFill>
                <a:srgbClr val="FF0000"/>
              </a:solidFill>
            </a:endParaRPr>
          </a:p>
          <a:p>
            <a:r>
              <a:rPr lang="en-US" altLang="zh-CN" sz="3600" b="1">
                <a:solidFill>
                  <a:srgbClr val="FF0000"/>
                </a:solidFill>
              </a:rPr>
              <a:t>2</a:t>
            </a:r>
            <a:r>
              <a:rPr lang="zh-CN" altLang="en-US" sz="3600" b="1">
                <a:solidFill>
                  <a:srgbClr val="FF0000"/>
                </a:solidFill>
              </a:rPr>
              <a:t>、要创造条件推出年轻人；</a:t>
            </a:r>
            <a:endParaRPr lang="zh-CN" altLang="en-US" sz="3600" b="1">
              <a:solidFill>
                <a:srgbClr val="FF0000"/>
              </a:solidFill>
            </a:endParaRPr>
          </a:p>
          <a:p>
            <a:endParaRPr lang="zh-CN" altLang="en-US" sz="3600" b="1">
              <a:solidFill>
                <a:srgbClr val="FF0000"/>
              </a:solidFill>
            </a:endParaRPr>
          </a:p>
          <a:p>
            <a:r>
              <a:rPr lang="en-US" altLang="zh-CN" sz="3600" b="1">
                <a:solidFill>
                  <a:srgbClr val="FF0000"/>
                </a:solidFill>
              </a:rPr>
              <a:t>3</a:t>
            </a:r>
            <a:r>
              <a:rPr lang="zh-CN" altLang="en-US" sz="3600" b="1">
                <a:solidFill>
                  <a:srgbClr val="FF0000"/>
                </a:solidFill>
              </a:rPr>
              <a:t>、不要剥削年轻人的荣誉。</a:t>
            </a:r>
            <a:endParaRPr lang="zh-CN" altLang="en-US" sz="36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拓展延伸部分</a:t>
            </a:r>
            <a:r>
              <a:rPr lang="en-US" altLang="zh-CN"/>
              <a:t>——</a:t>
            </a:r>
            <a:r>
              <a:rPr lang="zh-CN" altLang="en-US"/>
              <a:t>第</a:t>
            </a:r>
            <a:r>
              <a:rPr lang="en-US" altLang="zh-CN"/>
              <a:t>2</a:t>
            </a:r>
            <a:r>
              <a:rPr lang="zh-CN" altLang="en-US"/>
              <a:t>课时</a:t>
            </a:r>
            <a:endParaRPr lang="zh-CN" altLang="en-US"/>
          </a:p>
        </p:txBody>
      </p:sp>
      <p:sp>
        <p:nvSpPr>
          <p:cNvPr id="3" name="内容占位符 2"/>
          <p:cNvSpPr>
            <a:spLocks noGrp="1"/>
          </p:cNvSpPr>
          <p:nvPr>
            <p:ph idx="1"/>
          </p:nvPr>
        </p:nvSpPr>
        <p:spPr/>
        <p:txBody>
          <a:bodyPr/>
          <a:p>
            <a:r>
              <a:rPr lang="zh-CN" altLang="en-US" b="1">
                <a:sym typeface="+mn-ea"/>
              </a:rPr>
              <a:t>这篇演讲词其实也可以视为一篇议论文，为了论证自己的观点，作者使用了哪些论证方法？试举例说明。</a:t>
            </a:r>
            <a:endParaRPr lang="zh-CN" altLang="en-US" b="1"/>
          </a:p>
          <a:p>
            <a:endParaRPr lang="zh-CN" altLang="en-US"/>
          </a:p>
        </p:txBody>
      </p:sp>
      <p:sp>
        <p:nvSpPr>
          <p:cNvPr id="8" name="文本框 7"/>
          <p:cNvSpPr txBox="1"/>
          <p:nvPr/>
        </p:nvSpPr>
        <p:spPr>
          <a:xfrm>
            <a:off x="457200" y="4113530"/>
            <a:ext cx="9062085" cy="583565"/>
          </a:xfrm>
          <a:prstGeom prst="rect">
            <a:avLst/>
          </a:prstGeom>
          <a:noFill/>
        </p:spPr>
        <p:txBody>
          <a:bodyPr wrap="square" rtlCol="0">
            <a:spAutoFit/>
          </a:bodyPr>
          <a:p>
            <a:r>
              <a:rPr lang="zh-CN" altLang="en-US" sz="3200" b="1">
                <a:solidFill>
                  <a:srgbClr val="0000CC"/>
                </a:solidFill>
              </a:rPr>
              <a:t>比喻论证、举例论证、对比论证</a:t>
            </a:r>
            <a:endParaRPr lang="zh-CN" altLang="en-US" sz="3200" b="1">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21920" y="1982470"/>
            <a:ext cx="8801100" cy="4799965"/>
          </a:xfrm>
          <a:prstGeom prst="rect">
            <a:avLst/>
          </a:prstGeom>
          <a:noFill/>
        </p:spPr>
        <p:txBody>
          <a:bodyPr wrap="square" rtlCol="0">
            <a:spAutoFit/>
          </a:bodyPr>
          <a:p>
            <a:r>
              <a:rPr lang="zh-CN" altLang="en-US" sz="3200" b="1">
                <a:solidFill>
                  <a:srgbClr val="FF0000"/>
                </a:solidFill>
              </a:rPr>
              <a:t>比喻论证</a:t>
            </a:r>
            <a:endParaRPr lang="zh-CN" altLang="en-US" sz="3200"/>
          </a:p>
          <a:p>
            <a:r>
              <a:rPr lang="zh-CN" altLang="zh-CN" sz="3200" b="1" dirty="0">
                <a:solidFill>
                  <a:srgbClr val="0000CC"/>
                </a:solidFill>
                <a:sym typeface="+mn-ea"/>
              </a:rPr>
              <a:t>我知道自己是一个</a:t>
            </a:r>
            <a:r>
              <a:rPr lang="zh-CN" altLang="zh-CN" sz="3200" b="1" u="sng" dirty="0">
                <a:solidFill>
                  <a:srgbClr val="0000CC"/>
                </a:solidFill>
                <a:sym typeface="+mn-ea"/>
              </a:rPr>
              <a:t>下午四五点钟的太阳</a:t>
            </a:r>
            <a:r>
              <a:rPr lang="zh-CN" altLang="zh-CN" sz="3200" b="1" dirty="0">
                <a:solidFill>
                  <a:srgbClr val="0000CC"/>
                </a:solidFill>
                <a:sym typeface="+mn-ea"/>
              </a:rPr>
              <a:t>；各位呢，</a:t>
            </a:r>
            <a:r>
              <a:rPr lang="zh-CN" altLang="zh-CN" sz="3200" b="1" u="sng" dirty="0">
                <a:solidFill>
                  <a:srgbClr val="0000CC"/>
                </a:solidFill>
                <a:sym typeface="+mn-ea"/>
              </a:rPr>
              <a:t>上午八九点钟的太阳</a:t>
            </a:r>
            <a:r>
              <a:rPr lang="zh-CN" altLang="zh-CN" sz="3200" b="1" dirty="0">
                <a:solidFill>
                  <a:srgbClr val="0000CC"/>
                </a:solidFill>
                <a:sym typeface="+mn-ea"/>
              </a:rPr>
              <a:t>，这是本科生；硕士生呢，</a:t>
            </a:r>
            <a:r>
              <a:rPr lang="zh-CN" altLang="zh-CN" sz="3200" b="1" u="sng" dirty="0">
                <a:solidFill>
                  <a:srgbClr val="0000CC"/>
                </a:solidFill>
                <a:sym typeface="+mn-ea"/>
              </a:rPr>
              <a:t>九十点钟的太阳</a:t>
            </a:r>
            <a:r>
              <a:rPr lang="zh-CN" altLang="zh-CN" sz="3200" b="1" dirty="0">
                <a:solidFill>
                  <a:srgbClr val="0000CC"/>
                </a:solidFill>
                <a:sym typeface="+mn-ea"/>
              </a:rPr>
              <a:t>；博士生呢，</a:t>
            </a:r>
            <a:r>
              <a:rPr lang="zh-CN" altLang="zh-CN" sz="3200" b="1" u="sng" dirty="0">
                <a:solidFill>
                  <a:srgbClr val="0000CC"/>
                </a:solidFill>
                <a:sym typeface="+mn-ea"/>
              </a:rPr>
              <a:t>十点十一点钟的太阳</a:t>
            </a:r>
            <a:r>
              <a:rPr lang="zh-CN" altLang="zh-CN" sz="3200" b="1" dirty="0" smtClean="0">
                <a:solidFill>
                  <a:srgbClr val="0000CC"/>
                </a:solidFill>
                <a:sym typeface="+mn-ea"/>
              </a:rPr>
              <a:t>。</a:t>
            </a:r>
            <a:endParaRPr lang="zh-CN" altLang="en-US"/>
          </a:p>
          <a:p>
            <a:endParaRPr lang="zh-CN" altLang="en-US"/>
          </a:p>
          <a:p>
            <a:r>
              <a:rPr lang="zh-CN" altLang="zh-CN" sz="3200" dirty="0">
                <a:solidFill>
                  <a:srgbClr val="FF0000"/>
                </a:solidFill>
                <a:sym typeface="+mn-ea"/>
              </a:rPr>
              <a:t> </a:t>
            </a:r>
            <a:r>
              <a:rPr lang="zh-CN" altLang="zh-CN" sz="3200" b="1" dirty="0">
                <a:solidFill>
                  <a:srgbClr val="FF0000"/>
                </a:solidFill>
                <a:sym typeface="+mn-ea"/>
              </a:rPr>
              <a:t>以不同阶段时期的太阳来比喻不同学位和不同身份人的精气神特点，说明自己高峰已过，而在场的年轻人却处在最好的状态。生动形象，通俗易懂</a:t>
            </a:r>
            <a:r>
              <a:rPr lang="zh-CN" altLang="zh-CN" sz="3200" b="1" dirty="0" smtClean="0">
                <a:solidFill>
                  <a:srgbClr val="FF0000"/>
                </a:solidFill>
                <a:sym typeface="+mn-ea"/>
              </a:rPr>
              <a:t>。</a:t>
            </a:r>
            <a:endParaRPr lang="zh-CN" altLang="zh-CN" sz="3200" b="1" dirty="0" smtClean="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05740" y="436245"/>
            <a:ext cx="8732520" cy="583565"/>
          </a:xfrm>
          <a:prstGeom prst="rect">
            <a:avLst/>
          </a:prstGeom>
          <a:noFill/>
        </p:spPr>
        <p:txBody>
          <a:bodyPr wrap="square" rtlCol="0">
            <a:spAutoFit/>
          </a:bodyPr>
          <a:p>
            <a:r>
              <a:rPr lang="zh-CN" altLang="en-US" sz="3200" b="1"/>
              <a:t>文中还有哪些地方运用了比喻论证？试找出。</a:t>
            </a:r>
            <a:endParaRPr lang="zh-CN" altLang="en-US" sz="3200" b="1"/>
          </a:p>
        </p:txBody>
      </p:sp>
      <p:sp>
        <p:nvSpPr>
          <p:cNvPr id="5" name="文本框 4"/>
          <p:cNvSpPr txBox="1"/>
          <p:nvPr/>
        </p:nvSpPr>
        <p:spPr>
          <a:xfrm>
            <a:off x="339090" y="1019810"/>
            <a:ext cx="8265795" cy="5015865"/>
          </a:xfrm>
          <a:prstGeom prst="rect">
            <a:avLst/>
          </a:prstGeom>
          <a:noFill/>
        </p:spPr>
        <p:txBody>
          <a:bodyPr wrap="square" rtlCol="0">
            <a:spAutoFit/>
          </a:bodyPr>
          <a:p>
            <a:r>
              <a:rPr lang="zh-CN" altLang="zh-CN" sz="3200" b="1" dirty="0">
                <a:solidFill>
                  <a:srgbClr val="0000CC"/>
                </a:solidFill>
                <a:sym typeface="+mn-ea"/>
              </a:rPr>
              <a:t>我已经脱离第一线，高峰过去了，不干什么事情，已经堕落到了靠</a:t>
            </a:r>
            <a:r>
              <a:rPr lang="zh-CN" altLang="zh-CN" sz="3200" b="1" u="sng" dirty="0">
                <a:solidFill>
                  <a:srgbClr val="0000CC"/>
                </a:solidFill>
                <a:sym typeface="+mn-ea"/>
              </a:rPr>
              <a:t>卖狗皮膏</a:t>
            </a:r>
            <a:r>
              <a:rPr lang="zh-CN" altLang="zh-CN" sz="3200" b="1" dirty="0">
                <a:solidFill>
                  <a:srgbClr val="0000CC"/>
                </a:solidFill>
                <a:sym typeface="+mn-ea"/>
              </a:rPr>
              <a:t>药为生的时候</a:t>
            </a:r>
            <a:r>
              <a:rPr lang="zh-CN" altLang="zh-CN" sz="3200" b="1" dirty="0" smtClean="0">
                <a:solidFill>
                  <a:srgbClr val="0000CC"/>
                </a:solidFill>
                <a:sym typeface="+mn-ea"/>
              </a:rPr>
              <a:t>。</a:t>
            </a:r>
            <a:r>
              <a:rPr lang="zh-CN" altLang="zh-CN" sz="3200" b="1" dirty="0" smtClean="0">
                <a:solidFill>
                  <a:srgbClr val="FF0000"/>
                </a:solidFill>
                <a:sym typeface="+mn-ea"/>
              </a:rPr>
              <a:t>（实为</a:t>
            </a:r>
            <a:r>
              <a:rPr lang="en-US" altLang="zh-CN" sz="3200" b="1" dirty="0" smtClean="0">
                <a:solidFill>
                  <a:srgbClr val="FF0000"/>
                </a:solidFill>
                <a:sym typeface="+mn-ea"/>
              </a:rPr>
              <a:t>“</a:t>
            </a:r>
            <a:r>
              <a:rPr lang="zh-CN" altLang="en-US" sz="3200" b="1" dirty="0" smtClean="0">
                <a:solidFill>
                  <a:srgbClr val="FF0000"/>
                </a:solidFill>
                <a:sym typeface="+mn-ea"/>
              </a:rPr>
              <a:t>上电视演讲</a:t>
            </a:r>
            <a:r>
              <a:rPr lang="en-US" altLang="zh-CN" sz="3200" b="1" dirty="0" smtClean="0">
                <a:solidFill>
                  <a:srgbClr val="FF0000"/>
                </a:solidFill>
                <a:sym typeface="+mn-ea"/>
              </a:rPr>
              <a:t>”</a:t>
            </a:r>
            <a:r>
              <a:rPr lang="zh-CN" altLang="en-US" sz="3200" b="1" dirty="0" smtClean="0">
                <a:solidFill>
                  <a:srgbClr val="FF0000"/>
                </a:solidFill>
                <a:sym typeface="+mn-ea"/>
              </a:rPr>
              <a:t>）</a:t>
            </a:r>
            <a:endParaRPr lang="en-US" altLang="zh-CN" sz="3200" b="1" dirty="0" smtClean="0">
              <a:solidFill>
                <a:srgbClr val="0000CC"/>
              </a:solidFill>
            </a:endParaRPr>
          </a:p>
          <a:p>
            <a:r>
              <a:rPr lang="zh-CN" altLang="zh-CN" sz="3200" b="1" dirty="0">
                <a:solidFill>
                  <a:srgbClr val="0000CC"/>
                </a:solidFill>
                <a:sym typeface="+mn-ea"/>
              </a:rPr>
              <a:t>明明是一个</a:t>
            </a:r>
            <a:r>
              <a:rPr lang="zh-CN" altLang="zh-CN" sz="3200" b="1" u="sng" dirty="0">
                <a:solidFill>
                  <a:srgbClr val="0000CC"/>
                </a:solidFill>
                <a:sym typeface="+mn-ea"/>
              </a:rPr>
              <a:t>过去时态</a:t>
            </a:r>
            <a:r>
              <a:rPr lang="zh-CN" altLang="zh-CN" sz="3200" b="1" dirty="0">
                <a:solidFill>
                  <a:srgbClr val="0000CC"/>
                </a:solidFill>
                <a:sym typeface="+mn-ea"/>
              </a:rPr>
              <a:t>，大家误以为是一个</a:t>
            </a:r>
            <a:r>
              <a:rPr lang="zh-CN" altLang="zh-CN" sz="3200" b="1" u="sng" dirty="0">
                <a:solidFill>
                  <a:srgbClr val="0000CC"/>
                </a:solidFill>
                <a:sym typeface="+mn-ea"/>
              </a:rPr>
              <a:t>现在时态</a:t>
            </a:r>
            <a:r>
              <a:rPr lang="zh-CN" altLang="zh-CN" sz="3200" b="1" dirty="0">
                <a:solidFill>
                  <a:srgbClr val="0000CC"/>
                </a:solidFill>
                <a:sym typeface="+mn-ea"/>
              </a:rPr>
              <a:t>，甚至于以为是能主导将来方向的一个</a:t>
            </a:r>
            <a:r>
              <a:rPr lang="zh-CN" altLang="zh-CN" sz="3200" b="1" u="sng" dirty="0">
                <a:solidFill>
                  <a:srgbClr val="0000CC"/>
                </a:solidFill>
                <a:sym typeface="+mn-ea"/>
              </a:rPr>
              <a:t>将来时态</a:t>
            </a:r>
            <a:r>
              <a:rPr lang="zh-CN" altLang="zh-CN" sz="3200" b="1" dirty="0" smtClean="0">
                <a:solidFill>
                  <a:srgbClr val="0000CC"/>
                </a:solidFill>
                <a:sym typeface="+mn-ea"/>
              </a:rPr>
              <a:t>。</a:t>
            </a:r>
            <a:r>
              <a:rPr lang="zh-CN" altLang="zh-CN" sz="3200" b="1" dirty="0" smtClean="0">
                <a:solidFill>
                  <a:srgbClr val="FF0000"/>
                </a:solidFill>
                <a:sym typeface="+mn-ea"/>
              </a:rPr>
              <a:t>（用不同时态比喻不同年龄段所起的作用）</a:t>
            </a:r>
            <a:endParaRPr lang="en-US" altLang="zh-CN" sz="3200" b="1" dirty="0" smtClean="0">
              <a:solidFill>
                <a:srgbClr val="FF0000"/>
              </a:solidFill>
            </a:endParaRPr>
          </a:p>
          <a:p>
            <a:r>
              <a:rPr lang="zh-CN" altLang="zh-CN" sz="3200" b="1" dirty="0">
                <a:solidFill>
                  <a:srgbClr val="0000CC"/>
                </a:solidFill>
                <a:sym typeface="+mn-ea"/>
              </a:rPr>
              <a:t>当然我们要创造条件，就是把他们推到需求刺激的</a:t>
            </a:r>
            <a:r>
              <a:rPr lang="zh-CN" altLang="zh-CN" sz="3200" b="1" u="sng" dirty="0">
                <a:solidFill>
                  <a:srgbClr val="0000CC"/>
                </a:solidFill>
                <a:sym typeface="+mn-ea"/>
              </a:rPr>
              <a:t>风口浪尖</a:t>
            </a:r>
            <a:r>
              <a:rPr lang="zh-CN" altLang="zh-CN" sz="3200" b="1" dirty="0">
                <a:solidFill>
                  <a:srgbClr val="0000CC"/>
                </a:solidFill>
                <a:sym typeface="+mn-ea"/>
              </a:rPr>
              <a:t>上</a:t>
            </a:r>
            <a:r>
              <a:rPr lang="zh-CN" altLang="zh-CN" sz="3200" b="1" dirty="0" smtClean="0">
                <a:solidFill>
                  <a:srgbClr val="0000CC"/>
                </a:solidFill>
                <a:sym typeface="+mn-ea"/>
              </a:rPr>
              <a:t>。</a:t>
            </a:r>
            <a:r>
              <a:rPr lang="zh-CN" altLang="zh-CN" sz="3200" b="1" dirty="0" smtClean="0">
                <a:solidFill>
                  <a:srgbClr val="FF0000"/>
                </a:solidFill>
                <a:sym typeface="+mn-ea"/>
              </a:rPr>
              <a:t>（实为</a:t>
            </a:r>
            <a:r>
              <a:rPr lang="en-US" altLang="zh-CN" sz="3200" b="1" dirty="0" smtClean="0">
                <a:solidFill>
                  <a:srgbClr val="FF0000"/>
                </a:solidFill>
                <a:sym typeface="+mn-ea"/>
              </a:rPr>
              <a:t>“</a:t>
            </a:r>
            <a:r>
              <a:rPr lang="zh-CN" altLang="zh-CN" sz="3200" b="1" dirty="0">
                <a:solidFill>
                  <a:srgbClr val="FF0000"/>
                </a:solidFill>
                <a:sym typeface="+mn-ea"/>
              </a:rPr>
              <a:t>重要的岗位或市场的前沿</a:t>
            </a:r>
            <a:r>
              <a:rPr lang="en-US" altLang="zh-CN" sz="3200" b="1" dirty="0" smtClean="0">
                <a:solidFill>
                  <a:srgbClr val="FF0000"/>
                </a:solidFill>
                <a:sym typeface="+mn-ea"/>
              </a:rPr>
              <a:t>”</a:t>
            </a:r>
            <a:r>
              <a:rPr lang="zh-CN" altLang="en-US" sz="3200" b="1" dirty="0" smtClean="0">
                <a:solidFill>
                  <a:srgbClr val="FF0000"/>
                </a:solidFill>
                <a:sym typeface="+mn-ea"/>
              </a:rPr>
              <a:t>）</a:t>
            </a:r>
            <a:endParaRPr lang="zh-CN" altLang="en-US" sz="3200" b="1" dirty="0" smtClean="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605790"/>
          </a:xfrm>
        </p:spPr>
        <p:txBody>
          <a:bodyPr>
            <a:normAutofit fontScale="90000"/>
          </a:bodyPr>
          <a:lstStyle/>
          <a:p>
            <a:pPr algn="l"/>
            <a:r>
              <a:rPr lang="zh-CN" altLang="en-US" b="1" dirty="0">
                <a:solidFill>
                  <a:srgbClr val="FF0000"/>
                </a:solidFill>
              </a:rPr>
              <a:t>举例论证</a:t>
            </a:r>
            <a:endParaRPr lang="zh-CN" altLang="en-US" b="1" dirty="0">
              <a:solidFill>
                <a:srgbClr val="FF0000"/>
              </a:solidFill>
            </a:endParaRPr>
          </a:p>
        </p:txBody>
      </p:sp>
      <p:sp>
        <p:nvSpPr>
          <p:cNvPr id="3" name="内容占位符 2"/>
          <p:cNvSpPr>
            <a:spLocks noGrp="1"/>
          </p:cNvSpPr>
          <p:nvPr>
            <p:ph idx="1"/>
          </p:nvPr>
        </p:nvSpPr>
        <p:spPr>
          <a:xfrm>
            <a:off x="172085" y="881380"/>
            <a:ext cx="8844280" cy="5782310"/>
          </a:xfrm>
        </p:spPr>
        <p:txBody>
          <a:bodyPr>
            <a:normAutofit/>
          </a:bodyPr>
          <a:lstStyle/>
          <a:p>
            <a:r>
              <a:rPr lang="zh-CN" altLang="zh-CN" sz="2600" b="1" dirty="0">
                <a:solidFill>
                  <a:srgbClr val="0000CC"/>
                </a:solidFill>
              </a:rPr>
              <a:t>第</a:t>
            </a:r>
            <a:r>
              <a:rPr lang="en-US" altLang="zh-CN" sz="2600" b="1" dirty="0">
                <a:solidFill>
                  <a:srgbClr val="0000CC"/>
                </a:solidFill>
              </a:rPr>
              <a:t>1</a:t>
            </a:r>
            <a:r>
              <a:rPr lang="zh-CN" altLang="zh-CN" sz="2600" b="1" dirty="0">
                <a:solidFill>
                  <a:srgbClr val="0000CC"/>
                </a:solidFill>
              </a:rPr>
              <a:t>自然段讲述《荧屏连着我和你》这一电视节目例：</a:t>
            </a:r>
            <a:endParaRPr lang="zh-CN" altLang="zh-CN" sz="2600" b="1" dirty="0">
              <a:solidFill>
                <a:srgbClr val="0000CC"/>
              </a:solidFill>
            </a:endParaRPr>
          </a:p>
          <a:p>
            <a:r>
              <a:rPr lang="zh-CN" altLang="zh-CN" sz="3000" b="1" dirty="0">
                <a:solidFill>
                  <a:srgbClr val="009900"/>
                </a:solidFill>
              </a:rPr>
              <a:t>由李素丽对自己的形容引出作者对自己的形容：“努力奋斗，曾经取得过成绩，现在高峰已过，跟不上新技术发展的一个过时的科学家。”表现了作者的谦虚。</a:t>
            </a:r>
            <a:endParaRPr lang="zh-CN" altLang="zh-CN" sz="3000" b="1" dirty="0">
              <a:solidFill>
                <a:srgbClr val="009900"/>
              </a:solidFill>
            </a:endParaRPr>
          </a:p>
          <a:p>
            <a:r>
              <a:rPr lang="zh-CN" altLang="zh-CN" sz="2600" b="1" dirty="0">
                <a:solidFill>
                  <a:srgbClr val="0000CC"/>
                </a:solidFill>
              </a:rPr>
              <a:t>第</a:t>
            </a:r>
            <a:r>
              <a:rPr lang="en-US" altLang="zh-CN" sz="2600" b="1" dirty="0">
                <a:solidFill>
                  <a:srgbClr val="0000CC"/>
                </a:solidFill>
              </a:rPr>
              <a:t>2</a:t>
            </a:r>
            <a:r>
              <a:rPr lang="zh-CN" altLang="zh-CN" sz="2600" b="1" dirty="0">
                <a:solidFill>
                  <a:srgbClr val="0000CC"/>
                </a:solidFill>
              </a:rPr>
              <a:t>段作者列举英国卡文迪许实验室的多个事例</a:t>
            </a:r>
            <a:endParaRPr lang="zh-CN" altLang="zh-CN" sz="2600" b="1" dirty="0">
              <a:solidFill>
                <a:srgbClr val="0000CC"/>
              </a:solidFill>
            </a:endParaRPr>
          </a:p>
          <a:p>
            <a:r>
              <a:rPr lang="zh-CN" altLang="zh-CN" sz="3000" b="1" dirty="0" smtClean="0">
                <a:solidFill>
                  <a:srgbClr val="009900"/>
                </a:solidFill>
              </a:rPr>
              <a:t>充分</a:t>
            </a:r>
            <a:r>
              <a:rPr lang="zh-CN" altLang="en-US" sz="3000" b="1" dirty="0">
                <a:solidFill>
                  <a:srgbClr val="009900"/>
                </a:solidFill>
              </a:rPr>
              <a:t>阐述</a:t>
            </a:r>
            <a:r>
              <a:rPr lang="zh-CN" altLang="zh-CN" sz="3000" b="1" dirty="0" smtClean="0">
                <a:solidFill>
                  <a:srgbClr val="009900"/>
                </a:solidFill>
              </a:rPr>
              <a:t>了</a:t>
            </a:r>
            <a:r>
              <a:rPr lang="zh-CN" altLang="zh-CN" sz="3000" b="1" dirty="0">
                <a:solidFill>
                  <a:srgbClr val="009900"/>
                </a:solidFill>
              </a:rPr>
              <a:t>花大力气扶植年轻人是历史规律，强调扶植年轻人的重要意义。</a:t>
            </a:r>
            <a:endParaRPr lang="zh-CN" altLang="zh-CN" sz="3000" b="1" dirty="0">
              <a:solidFill>
                <a:srgbClr val="009900"/>
              </a:solidFill>
            </a:endParaRPr>
          </a:p>
          <a:p>
            <a:r>
              <a:rPr lang="zh-CN" altLang="zh-CN" sz="2600" b="1" dirty="0">
                <a:solidFill>
                  <a:srgbClr val="0000CC"/>
                </a:solidFill>
              </a:rPr>
              <a:t>第</a:t>
            </a:r>
            <a:r>
              <a:rPr lang="en-US" altLang="zh-CN" sz="2600" b="1" dirty="0">
                <a:solidFill>
                  <a:srgbClr val="0000CC"/>
                </a:solidFill>
              </a:rPr>
              <a:t>5</a:t>
            </a:r>
            <a:r>
              <a:rPr lang="zh-CN" altLang="zh-CN" sz="2600" b="1" dirty="0">
                <a:solidFill>
                  <a:srgbClr val="0000CC"/>
                </a:solidFill>
              </a:rPr>
              <a:t>自然段的</a:t>
            </a:r>
            <a:r>
              <a:rPr lang="en-US" altLang="zh-CN" sz="2600" b="1" dirty="0">
                <a:solidFill>
                  <a:srgbClr val="0000CC"/>
                </a:solidFill>
              </a:rPr>
              <a:t>5</a:t>
            </a:r>
            <a:r>
              <a:rPr lang="zh-CN" altLang="zh-CN" sz="2600" b="1" dirty="0">
                <a:solidFill>
                  <a:srgbClr val="0000CC"/>
                </a:solidFill>
              </a:rPr>
              <a:t>个例子，</a:t>
            </a:r>
            <a:endParaRPr lang="zh-CN" altLang="zh-CN" sz="2600" b="1" dirty="0">
              <a:solidFill>
                <a:srgbClr val="0000CC"/>
              </a:solidFill>
            </a:endParaRPr>
          </a:p>
          <a:p>
            <a:r>
              <a:rPr lang="zh-CN" altLang="zh-CN" b="1" dirty="0">
                <a:solidFill>
                  <a:srgbClr val="009900"/>
                </a:solidFill>
              </a:rPr>
              <a:t>告诉大家年轻人是可以挑大梁的，做出成绩的，</a:t>
            </a:r>
            <a:r>
              <a:rPr lang="zh-CN" altLang="zh-CN" b="1" dirty="0" smtClean="0">
                <a:solidFill>
                  <a:srgbClr val="009900"/>
                </a:solidFill>
              </a:rPr>
              <a:t>从而</a:t>
            </a:r>
            <a:r>
              <a:rPr lang="zh-CN" altLang="en-US" b="1" dirty="0" smtClean="0">
                <a:solidFill>
                  <a:srgbClr val="009900"/>
                </a:solidFill>
              </a:rPr>
              <a:t>阐述</a:t>
            </a:r>
            <a:r>
              <a:rPr lang="zh-CN" altLang="zh-CN" b="1" dirty="0" smtClean="0">
                <a:solidFill>
                  <a:srgbClr val="009900"/>
                </a:solidFill>
              </a:rPr>
              <a:t>扶植</a:t>
            </a:r>
            <a:r>
              <a:rPr lang="zh-CN" altLang="zh-CN" b="1" dirty="0">
                <a:solidFill>
                  <a:srgbClr val="009900"/>
                </a:solidFill>
              </a:rPr>
              <a:t>年轻人的必要性</a:t>
            </a:r>
            <a:endParaRPr lang="zh-CN" altLang="zh-CN" b="1" dirty="0">
              <a:solidFill>
                <a:srgbClr val="009900"/>
              </a:solidFill>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wipe(down)">
                                      <p:cBhvr>
                                        <p:cTn id="14" dur="500"/>
                                        <p:tgtEl>
                                          <p:spTgt spid="3">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down)">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77165" y="95250"/>
            <a:ext cx="8787130" cy="645160"/>
          </a:xfrm>
          <a:prstGeom prst="rect">
            <a:avLst/>
          </a:prstGeom>
          <a:noFill/>
        </p:spPr>
        <p:txBody>
          <a:bodyPr wrap="square" rtlCol="0">
            <a:spAutoFit/>
          </a:bodyPr>
          <a:p>
            <a:r>
              <a:rPr lang="zh-CN" altLang="en-US" sz="3600" b="1">
                <a:solidFill>
                  <a:srgbClr val="FF0000"/>
                </a:solidFill>
              </a:rPr>
              <a:t>对比论证</a:t>
            </a:r>
            <a:endParaRPr lang="zh-CN" altLang="en-US" sz="3600" b="1">
              <a:solidFill>
                <a:srgbClr val="FF0000"/>
              </a:solidFill>
            </a:endParaRPr>
          </a:p>
        </p:txBody>
      </p:sp>
      <p:sp>
        <p:nvSpPr>
          <p:cNvPr id="5" name="文本框 4"/>
          <p:cNvSpPr txBox="1"/>
          <p:nvPr/>
        </p:nvSpPr>
        <p:spPr>
          <a:xfrm>
            <a:off x="177165" y="1104900"/>
            <a:ext cx="8695690" cy="1568450"/>
          </a:xfrm>
          <a:prstGeom prst="rect">
            <a:avLst/>
          </a:prstGeom>
          <a:noFill/>
        </p:spPr>
        <p:txBody>
          <a:bodyPr wrap="square" rtlCol="0">
            <a:spAutoFit/>
          </a:bodyPr>
          <a:p>
            <a:r>
              <a:rPr lang="zh-CN" altLang="en-US" sz="3200" b="1">
                <a:solidFill>
                  <a:srgbClr val="0000CC"/>
                </a:solidFill>
              </a:rPr>
              <a:t>第</a:t>
            </a:r>
            <a:r>
              <a:rPr lang="en-US" altLang="zh-CN" sz="3200" b="1">
                <a:solidFill>
                  <a:srgbClr val="0000CC"/>
                </a:solidFill>
              </a:rPr>
              <a:t>3</a:t>
            </a:r>
            <a:r>
              <a:rPr lang="zh-CN" altLang="en-US" sz="3200" b="1">
                <a:solidFill>
                  <a:srgbClr val="0000CC"/>
                </a:solidFill>
              </a:rPr>
              <a:t>段将自己年轻时做出成绩却遭人忽视与年老时精力下降却受人重视进行对比，告诉人们要正确看待权威。</a:t>
            </a:r>
            <a:endParaRPr lang="zh-CN" altLang="en-US" sz="3200" b="1">
              <a:solidFill>
                <a:srgbClr val="0000CC"/>
              </a:solidFill>
            </a:endParaRPr>
          </a:p>
        </p:txBody>
      </p:sp>
      <p:sp>
        <p:nvSpPr>
          <p:cNvPr id="6" name="文本框 5"/>
          <p:cNvSpPr txBox="1"/>
          <p:nvPr/>
        </p:nvSpPr>
        <p:spPr>
          <a:xfrm>
            <a:off x="64770" y="2959735"/>
            <a:ext cx="8717915" cy="2061210"/>
          </a:xfrm>
          <a:prstGeom prst="rect">
            <a:avLst/>
          </a:prstGeom>
          <a:noFill/>
        </p:spPr>
        <p:txBody>
          <a:bodyPr wrap="square" rtlCol="0">
            <a:spAutoFit/>
          </a:bodyPr>
          <a:p>
            <a:r>
              <a:rPr lang="zh-CN" altLang="en-US" sz="3200" b="1">
                <a:solidFill>
                  <a:srgbClr val="0000CC"/>
                </a:solidFill>
              </a:rPr>
              <a:t>第</a:t>
            </a:r>
            <a:r>
              <a:rPr lang="en-US" altLang="zh-CN" sz="3200" b="1">
                <a:solidFill>
                  <a:srgbClr val="0000CC"/>
                </a:solidFill>
              </a:rPr>
              <a:t>7</a:t>
            </a:r>
            <a:r>
              <a:rPr lang="zh-CN" altLang="en-US" sz="3200" b="1">
                <a:solidFill>
                  <a:srgbClr val="0000CC"/>
                </a:solidFill>
              </a:rPr>
              <a:t>段将舆论对名人的拔高与对凡人的贬低进行对比，说明名人和凡人在很多方面其实差不多，只是舆论的不同对待造成了身份的差别，从而提醒自己成名了要有良好的心态。</a:t>
            </a:r>
            <a:endParaRPr lang="zh-CN" altLang="en-US" sz="3200" b="1">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strips(downLeft)">
                                      <p:cBhvr>
                                        <p:cTn id="1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27584" y="1340768"/>
            <a:ext cx="7772400" cy="1470025"/>
          </a:xfrm>
        </p:spPr>
        <p:txBody>
          <a:bodyPr>
            <a:noAutofit/>
          </a:bodyPr>
          <a:lstStyle/>
          <a:p>
            <a:r>
              <a:rPr lang="zh-CN" altLang="en-US" sz="6600" b="1" dirty="0" smtClean="0">
                <a:solidFill>
                  <a:srgbClr val="002060"/>
                </a:solidFill>
                <a:latin typeface="隶书" panose="02010509060101010101" pitchFamily="49" charset="-122"/>
                <a:ea typeface="隶书" panose="02010509060101010101" pitchFamily="49" charset="-122"/>
              </a:rPr>
              <a:t>我一生中的重要选择</a:t>
            </a:r>
            <a:endParaRPr lang="zh-CN" altLang="en-US" sz="6600" b="1" dirty="0">
              <a:solidFill>
                <a:srgbClr val="002060"/>
              </a:solidFill>
              <a:latin typeface="隶书" panose="02010509060101010101" pitchFamily="49" charset="-122"/>
              <a:ea typeface="隶书" panose="02010509060101010101" pitchFamily="49" charset="-122"/>
            </a:endParaRPr>
          </a:p>
        </p:txBody>
      </p:sp>
      <p:sp>
        <p:nvSpPr>
          <p:cNvPr id="3" name="副标题 2"/>
          <p:cNvSpPr>
            <a:spLocks noGrp="1"/>
          </p:cNvSpPr>
          <p:nvPr>
            <p:ph type="subTitle" idx="1"/>
          </p:nvPr>
        </p:nvSpPr>
        <p:spPr>
          <a:xfrm>
            <a:off x="4139952" y="3068960"/>
            <a:ext cx="3960440" cy="1752600"/>
          </a:xfrm>
        </p:spPr>
        <p:txBody>
          <a:bodyPr>
            <a:normAutofit/>
          </a:bodyPr>
          <a:lstStyle/>
          <a:p>
            <a:r>
              <a:rPr lang="zh-CN" altLang="en-US" sz="6000" b="1" dirty="0" smtClean="0">
                <a:solidFill>
                  <a:srgbClr val="FF0000"/>
                </a:solidFill>
                <a:latin typeface="隶书" panose="02010509060101010101" pitchFamily="49" charset="-122"/>
                <a:ea typeface="隶书" panose="02010509060101010101" pitchFamily="49" charset="-122"/>
              </a:rPr>
              <a:t>王 选</a:t>
            </a:r>
            <a:endParaRPr lang="zh-CN" altLang="en-US" sz="6000" b="1" dirty="0">
              <a:solidFill>
                <a:srgbClr val="FF0000"/>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b="1" dirty="0" smtClean="0">
                <a:solidFill>
                  <a:srgbClr val="FF0000"/>
                </a:solidFill>
                <a:latin typeface="黑体" panose="02010609060101010101" pitchFamily="49" charset="-122"/>
                <a:ea typeface="黑体" panose="02010609060101010101" pitchFamily="49" charset="-122"/>
              </a:rPr>
              <a:t>背景解读</a:t>
            </a:r>
            <a:br>
              <a:rPr lang="zh-CN" altLang="en-US" b="1" dirty="0" smtClean="0">
                <a:solidFill>
                  <a:srgbClr val="FF0000"/>
                </a:solidFill>
                <a:latin typeface="黑体" panose="02010609060101010101" pitchFamily="49" charset="-122"/>
                <a:ea typeface="黑体" panose="02010609060101010101" pitchFamily="49" charset="-122"/>
              </a:rPr>
            </a:br>
            <a:endParaRPr lang="zh-CN" altLang="en-US" dirty="0"/>
          </a:p>
        </p:txBody>
      </p:sp>
      <p:sp>
        <p:nvSpPr>
          <p:cNvPr id="3" name="内容占位符 2"/>
          <p:cNvSpPr>
            <a:spLocks noGrp="1"/>
          </p:cNvSpPr>
          <p:nvPr>
            <p:ph idx="1"/>
          </p:nvPr>
        </p:nvSpPr>
        <p:spPr>
          <a:xfrm>
            <a:off x="83820" y="1124585"/>
            <a:ext cx="8964295" cy="5655945"/>
          </a:xfrm>
        </p:spPr>
        <p:txBody>
          <a:bodyPr>
            <a:normAutofit fontScale="92500"/>
          </a:bodyPr>
          <a:lstStyle/>
          <a:p>
            <a:pPr>
              <a:buNone/>
            </a:pPr>
            <a:r>
              <a:rPr lang="zh-CN" altLang="en-US" sz="3100" b="1" dirty="0" smtClean="0">
                <a:latin typeface="Calibri" panose="020F0502020204030204" pitchFamily="34" charset="0"/>
              </a:rPr>
              <a:t>           课文节选自王选于</a:t>
            </a:r>
            <a:r>
              <a:rPr lang="en-US" altLang="zh-CN" sz="3100" b="1" dirty="0" smtClean="0">
                <a:latin typeface="Calibri" panose="020F0502020204030204" pitchFamily="34" charset="0"/>
              </a:rPr>
              <a:t>1998</a:t>
            </a:r>
            <a:r>
              <a:rPr lang="zh-CN" altLang="en-US" sz="3100" b="1" dirty="0" smtClean="0">
                <a:latin typeface="Calibri" panose="020F0502020204030204" pitchFamily="34" charset="0"/>
              </a:rPr>
              <a:t>年</a:t>
            </a:r>
            <a:r>
              <a:rPr lang="en-US" altLang="zh-CN" sz="3100" b="1" dirty="0" smtClean="0">
                <a:latin typeface="Calibri" panose="020F0502020204030204" pitchFamily="34" charset="0"/>
              </a:rPr>
              <a:t>10</a:t>
            </a:r>
            <a:r>
              <a:rPr lang="zh-CN" altLang="en-US" sz="3100" b="1" dirty="0" smtClean="0">
                <a:latin typeface="Calibri" panose="020F0502020204030204" pitchFamily="34" charset="0"/>
              </a:rPr>
              <a:t>月在北京大学所作的一次演讲，原文按照时间顺序，详略分明地介绍了他自己人生中八个重要的抉择：</a:t>
            </a:r>
            <a:endParaRPr lang="zh-CN" altLang="en-US" sz="3100" b="1" dirty="0" smtClean="0">
              <a:latin typeface="Calibri" panose="020F0502020204030204" pitchFamily="34" charset="0"/>
            </a:endParaRPr>
          </a:p>
          <a:p>
            <a:pPr>
              <a:buNone/>
            </a:pPr>
            <a:r>
              <a:rPr lang="zh-CN" altLang="en-US" sz="3100" b="1" dirty="0" smtClean="0">
                <a:latin typeface="Calibri" panose="020F0502020204030204" pitchFamily="34" charset="0"/>
              </a:rPr>
              <a:t>   </a:t>
            </a:r>
            <a:r>
              <a:rPr lang="zh-CN" altLang="en-US" sz="3100" b="1" dirty="0" smtClean="0">
                <a:solidFill>
                  <a:srgbClr val="FF0000"/>
                </a:solidFill>
                <a:latin typeface="Calibri" panose="020F0502020204030204" pitchFamily="34" charset="0"/>
              </a:rPr>
              <a:t>（</a:t>
            </a:r>
            <a:r>
              <a:rPr lang="en-US" altLang="zh-CN" sz="3100" b="1" dirty="0" smtClean="0">
                <a:solidFill>
                  <a:srgbClr val="FF0000"/>
                </a:solidFill>
                <a:latin typeface="Calibri" panose="020F0502020204030204" pitchFamily="34" charset="0"/>
              </a:rPr>
              <a:t>1</a:t>
            </a:r>
            <a:r>
              <a:rPr lang="zh-CN" altLang="en-US" sz="3100" b="1" dirty="0" smtClean="0">
                <a:solidFill>
                  <a:srgbClr val="FF0000"/>
                </a:solidFill>
                <a:latin typeface="Calibri" panose="020F0502020204030204" pitchFamily="34" charset="0"/>
              </a:rPr>
              <a:t>）选择计算数学专业。</a:t>
            </a:r>
            <a:endParaRPr lang="zh-CN" altLang="en-US" sz="3100" b="1" dirty="0" smtClean="0">
              <a:solidFill>
                <a:srgbClr val="FF0000"/>
              </a:solidFill>
              <a:latin typeface="Calibri" panose="020F0502020204030204" pitchFamily="34" charset="0"/>
            </a:endParaRPr>
          </a:p>
          <a:p>
            <a:pPr>
              <a:buNone/>
            </a:pPr>
            <a:r>
              <a:rPr lang="zh-CN" altLang="en-US" sz="3100" b="1" dirty="0" smtClean="0">
                <a:latin typeface="Calibri" panose="020F0502020204030204" pitchFamily="34" charset="0"/>
              </a:rPr>
              <a:t>    </a:t>
            </a:r>
            <a:r>
              <a:rPr lang="zh-CN" altLang="en-US" sz="2400" b="1" dirty="0" smtClean="0">
                <a:solidFill>
                  <a:srgbClr val="0000CC"/>
                </a:solidFill>
                <a:latin typeface="Calibri" panose="020F0502020204030204" pitchFamily="34" charset="0"/>
              </a:rPr>
              <a:t>原因或条件：看到国家未来非常需要该专业；把自己的事业和前途跟国家的前途放在一起。</a:t>
            </a:r>
            <a:endParaRPr lang="zh-CN" altLang="en-US" sz="2400" b="1" dirty="0" smtClean="0">
              <a:solidFill>
                <a:srgbClr val="0000CC"/>
              </a:solidFill>
              <a:latin typeface="Calibri" panose="020F0502020204030204" pitchFamily="34" charset="0"/>
            </a:endParaRPr>
          </a:p>
          <a:p>
            <a:pPr>
              <a:buNone/>
            </a:pPr>
            <a:r>
              <a:rPr lang="zh-CN" altLang="en-US" sz="2400" b="1" dirty="0" smtClean="0">
                <a:solidFill>
                  <a:srgbClr val="0000CC"/>
                </a:solidFill>
                <a:latin typeface="Calibri" panose="020F0502020204030204" pitchFamily="34" charset="0"/>
              </a:rPr>
              <a:t>    影响或结果：决定了他一生的事业方向。</a:t>
            </a:r>
            <a:endParaRPr lang="zh-CN" altLang="en-US" sz="2400" b="1" dirty="0" smtClean="0">
              <a:solidFill>
                <a:srgbClr val="0000CC"/>
              </a:solidFill>
              <a:latin typeface="Calibri" panose="020F0502020204030204" pitchFamily="34" charset="0"/>
            </a:endParaRPr>
          </a:p>
          <a:p>
            <a:pPr>
              <a:buNone/>
            </a:pPr>
            <a:r>
              <a:rPr lang="zh-CN" altLang="en-US" sz="3100" b="1" dirty="0" smtClean="0">
                <a:latin typeface="Calibri" panose="020F0502020204030204" pitchFamily="34" charset="0"/>
              </a:rPr>
              <a:t>    </a:t>
            </a:r>
            <a:r>
              <a:rPr lang="zh-CN" altLang="en-US" sz="3100" b="1" dirty="0" smtClean="0">
                <a:solidFill>
                  <a:srgbClr val="FF0000"/>
                </a:solidFill>
                <a:latin typeface="Calibri" panose="020F0502020204030204" pitchFamily="34" charset="0"/>
              </a:rPr>
              <a:t>（</a:t>
            </a:r>
            <a:r>
              <a:rPr lang="en-US" altLang="zh-CN" sz="3100" b="1" dirty="0" smtClean="0">
                <a:solidFill>
                  <a:srgbClr val="FF0000"/>
                </a:solidFill>
                <a:latin typeface="Calibri" panose="020F0502020204030204" pitchFamily="34" charset="0"/>
              </a:rPr>
              <a:t>2</a:t>
            </a:r>
            <a:r>
              <a:rPr lang="zh-CN" altLang="en-US" sz="3100" b="1" dirty="0" smtClean="0">
                <a:solidFill>
                  <a:srgbClr val="FF0000"/>
                </a:solidFill>
                <a:latin typeface="Calibri" panose="020F0502020204030204" pitchFamily="34" charset="0"/>
              </a:rPr>
              <a:t>）研究软硬件结合领域。</a:t>
            </a:r>
            <a:endParaRPr lang="zh-CN" altLang="en-US" sz="3100" b="1" dirty="0" smtClean="0">
              <a:solidFill>
                <a:srgbClr val="FF0000"/>
              </a:solidFill>
              <a:latin typeface="Calibri" panose="020F0502020204030204" pitchFamily="34" charset="0"/>
            </a:endParaRPr>
          </a:p>
          <a:p>
            <a:pPr>
              <a:buNone/>
            </a:pPr>
            <a:r>
              <a:rPr lang="zh-CN" altLang="en-US" sz="3100" b="1" dirty="0" smtClean="0">
                <a:latin typeface="Calibri" panose="020F0502020204030204" pitchFamily="34" charset="0"/>
              </a:rPr>
              <a:t>    </a:t>
            </a:r>
            <a:r>
              <a:rPr lang="zh-CN" altLang="en-US" sz="2400" b="1" dirty="0">
                <a:solidFill>
                  <a:srgbClr val="0000CC"/>
                </a:solidFill>
                <a:latin typeface="Calibri" panose="020F0502020204030204" pitchFamily="34" charset="0"/>
              </a:rPr>
              <a:t>原因或条件：在已经建立起的科学部门中的无人的空白区上，最容易取得丰硕的成果。</a:t>
            </a:r>
            <a:endParaRPr lang="zh-CN" altLang="en-US" sz="2400" b="1" dirty="0">
              <a:solidFill>
                <a:srgbClr val="0000CC"/>
              </a:solidFill>
              <a:latin typeface="Calibri" panose="020F0502020204030204" pitchFamily="34" charset="0"/>
            </a:endParaRPr>
          </a:p>
          <a:p>
            <a:pPr>
              <a:buNone/>
            </a:pPr>
            <a:r>
              <a:rPr lang="zh-CN" altLang="en-US" sz="2400" b="1" dirty="0">
                <a:solidFill>
                  <a:srgbClr val="0000CC"/>
                </a:solidFill>
                <a:latin typeface="Calibri" panose="020F0502020204030204" pitchFamily="34" charset="0"/>
              </a:rPr>
              <a:t>    影响或结果：使他豁然开朗，找到了创造力源泉，投身到研究软硬件结合领域。</a:t>
            </a:r>
            <a:endParaRPr lang="zh-CN" altLang="en-US" sz="2400" b="1" dirty="0">
              <a:solidFill>
                <a:srgbClr val="0000CC"/>
              </a:solidFill>
              <a:latin typeface="Calibri" panose="020F0502020204030204" pitchFamily="34" charset="0"/>
            </a:endParaRPr>
          </a:p>
          <a:p>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2715" y="125413"/>
            <a:ext cx="8229600" cy="1143000"/>
          </a:xfrm>
        </p:spPr>
        <p:txBody>
          <a:bodyPr/>
          <a:lstStyle/>
          <a:p>
            <a:pPr algn="l"/>
            <a:r>
              <a:rPr lang="zh-CN" altLang="en-US" b="1" dirty="0" smtClean="0">
                <a:solidFill>
                  <a:srgbClr val="FF0000"/>
                </a:solidFill>
              </a:rPr>
              <a:t>背景解读</a:t>
            </a:r>
            <a:endParaRPr lang="zh-CN" altLang="en-US" b="1" dirty="0">
              <a:solidFill>
                <a:srgbClr val="FF0000"/>
              </a:solidFill>
            </a:endParaRPr>
          </a:p>
        </p:txBody>
      </p:sp>
      <p:sp>
        <p:nvSpPr>
          <p:cNvPr id="3" name="内容占位符 2"/>
          <p:cNvSpPr>
            <a:spLocks noGrp="1"/>
          </p:cNvSpPr>
          <p:nvPr>
            <p:ph idx="1"/>
          </p:nvPr>
        </p:nvSpPr>
        <p:spPr>
          <a:xfrm>
            <a:off x="132715" y="1082040"/>
            <a:ext cx="8876030" cy="5504180"/>
          </a:xfrm>
        </p:spPr>
        <p:txBody>
          <a:bodyPr>
            <a:normAutofit/>
          </a:bodyPr>
          <a:lstStyle/>
          <a:p>
            <a:pPr>
              <a:buNone/>
            </a:pPr>
            <a:r>
              <a:rPr lang="zh-CN" altLang="en-US" b="1" dirty="0" smtClean="0">
                <a:solidFill>
                  <a:srgbClr val="FF0000"/>
                </a:solidFill>
                <a:latin typeface="Calibri" panose="020F0502020204030204" pitchFamily="34" charset="0"/>
              </a:rPr>
              <a:t>（</a:t>
            </a:r>
            <a:r>
              <a:rPr lang="en-US" altLang="zh-CN" b="1" dirty="0" smtClean="0">
                <a:solidFill>
                  <a:srgbClr val="FF0000"/>
                </a:solidFill>
                <a:latin typeface="Calibri" panose="020F0502020204030204" pitchFamily="34" charset="0"/>
              </a:rPr>
              <a:t>3</a:t>
            </a:r>
            <a:r>
              <a:rPr lang="zh-CN" altLang="en-US" b="1" dirty="0" smtClean="0">
                <a:solidFill>
                  <a:srgbClr val="FF0000"/>
                </a:solidFill>
                <a:latin typeface="Calibri" panose="020F0502020204030204" pitchFamily="34" charset="0"/>
              </a:rPr>
              <a:t>）锻炼英语听力。</a:t>
            </a:r>
            <a:endParaRPr lang="zh-CN" altLang="en-US" b="1" dirty="0" smtClean="0">
              <a:solidFill>
                <a:srgbClr val="FF0000"/>
              </a:solidFill>
              <a:latin typeface="Calibri" panose="020F0502020204030204" pitchFamily="34" charset="0"/>
            </a:endParaRPr>
          </a:p>
          <a:p>
            <a:pPr>
              <a:buNone/>
            </a:pPr>
            <a:r>
              <a:rPr lang="zh-CN" altLang="en-US" b="1" dirty="0" smtClean="0">
                <a:latin typeface="Calibri" panose="020F0502020204030204" pitchFamily="34" charset="0"/>
              </a:rPr>
              <a:t>    </a:t>
            </a:r>
            <a:r>
              <a:rPr lang="zh-CN" altLang="en-US" sz="2800" b="1" dirty="0" smtClean="0">
                <a:solidFill>
                  <a:srgbClr val="0000CC"/>
                </a:solidFill>
                <a:latin typeface="Calibri" panose="020F0502020204030204" pitchFamily="34" charset="0"/>
              </a:rPr>
              <a:t>原因或条件：要做研究，必须要很快地掌握国外的资料，必须提高阅读速度和反应能力。</a:t>
            </a:r>
            <a:endParaRPr lang="zh-CN" altLang="en-US" sz="2800" b="1" dirty="0" smtClean="0">
              <a:solidFill>
                <a:srgbClr val="0000CC"/>
              </a:solidFill>
              <a:latin typeface="Calibri" panose="020F0502020204030204" pitchFamily="34" charset="0"/>
            </a:endParaRPr>
          </a:p>
          <a:p>
            <a:pPr>
              <a:buNone/>
            </a:pPr>
            <a:r>
              <a:rPr lang="zh-CN" altLang="en-US" sz="2800" b="1" dirty="0" smtClean="0">
                <a:solidFill>
                  <a:srgbClr val="0000CC"/>
                </a:solidFill>
                <a:latin typeface="Calibri" panose="020F0502020204030204" pitchFamily="34" charset="0"/>
              </a:rPr>
              <a:t>    影响或结果：听了整整四年。</a:t>
            </a:r>
            <a:endParaRPr lang="zh-CN" altLang="en-US" sz="2400" b="1" dirty="0" smtClean="0">
              <a:solidFill>
                <a:srgbClr val="0000CC"/>
              </a:solidFill>
              <a:latin typeface="Calibri" panose="020F0502020204030204" pitchFamily="34" charset="0"/>
            </a:endParaRPr>
          </a:p>
          <a:p>
            <a:pPr>
              <a:buNone/>
            </a:pPr>
            <a:r>
              <a:rPr lang="zh-CN" altLang="en-US" b="1" dirty="0" smtClean="0">
                <a:latin typeface="Calibri" panose="020F0502020204030204" pitchFamily="34" charset="0"/>
              </a:rPr>
              <a:t>   </a:t>
            </a:r>
            <a:r>
              <a:rPr lang="zh-CN" altLang="en-US" b="1" dirty="0" smtClean="0">
                <a:solidFill>
                  <a:srgbClr val="FF0000"/>
                </a:solidFill>
                <a:latin typeface="Calibri" panose="020F0502020204030204" pitchFamily="34" charset="0"/>
              </a:rPr>
              <a:t>（</a:t>
            </a:r>
            <a:r>
              <a:rPr lang="en-US" altLang="zh-CN" b="1" dirty="0" smtClean="0">
                <a:solidFill>
                  <a:srgbClr val="FF0000"/>
                </a:solidFill>
                <a:latin typeface="Calibri" panose="020F0502020204030204" pitchFamily="34" charset="0"/>
              </a:rPr>
              <a:t>4</a:t>
            </a:r>
            <a:r>
              <a:rPr lang="zh-CN" altLang="en-US" b="1" dirty="0" smtClean="0">
                <a:solidFill>
                  <a:srgbClr val="FF0000"/>
                </a:solidFill>
                <a:latin typeface="Calibri" panose="020F0502020204030204" pitchFamily="34" charset="0"/>
              </a:rPr>
              <a:t>）直接跨入第四代激光照排系统的研制。</a:t>
            </a:r>
            <a:endParaRPr lang="zh-CN" altLang="en-US" b="1" dirty="0" smtClean="0">
              <a:solidFill>
                <a:srgbClr val="FF0000"/>
              </a:solidFill>
              <a:latin typeface="Calibri" panose="020F0502020204030204" pitchFamily="34" charset="0"/>
            </a:endParaRPr>
          </a:p>
          <a:p>
            <a:pPr>
              <a:buNone/>
            </a:pPr>
            <a:r>
              <a:rPr lang="zh-CN" altLang="en-US" sz="2800" b="1" dirty="0" smtClean="0">
                <a:latin typeface="Calibri" panose="020F0502020204030204" pitchFamily="34" charset="0"/>
              </a:rPr>
              <a:t>    </a:t>
            </a:r>
            <a:r>
              <a:rPr lang="zh-CN" altLang="en-US" sz="2800" b="1" dirty="0">
                <a:solidFill>
                  <a:srgbClr val="0000CC"/>
                </a:solidFill>
                <a:latin typeface="Calibri" panose="020F0502020204030204" pitchFamily="34" charset="0"/>
              </a:rPr>
              <a:t>原因或条件：凭借外语优势，了解到国内外研究的趋势；有数学基础，又有软件和硬件两方面的实践，解决技术难题有优势；有自食其力的决心和毅力。 </a:t>
            </a:r>
            <a:endParaRPr lang="zh-CN" altLang="en-US" sz="2800" b="1" dirty="0">
              <a:solidFill>
                <a:srgbClr val="0000CC"/>
              </a:solidFill>
              <a:latin typeface="Calibri" panose="020F0502020204030204" pitchFamily="34" charset="0"/>
            </a:endParaRPr>
          </a:p>
          <a:p>
            <a:pPr>
              <a:buNone/>
            </a:pPr>
            <a:r>
              <a:rPr lang="zh-CN" altLang="en-US" sz="2800" b="1" dirty="0">
                <a:solidFill>
                  <a:srgbClr val="0000CC"/>
                </a:solidFill>
                <a:latin typeface="Calibri" panose="020F0502020204030204" pitchFamily="34" charset="0"/>
              </a:rPr>
              <a:t>    影响或结果：研究出第四代激光照排系统，站到了激光照排系统的最前沿。到</a:t>
            </a:r>
            <a:r>
              <a:rPr lang="en-US" altLang="zh-CN" sz="2800" b="1" dirty="0">
                <a:solidFill>
                  <a:srgbClr val="0000CC"/>
                </a:solidFill>
                <a:latin typeface="Calibri" panose="020F0502020204030204" pitchFamily="34" charset="0"/>
              </a:rPr>
              <a:t>1993</a:t>
            </a:r>
            <a:r>
              <a:rPr lang="zh-CN" altLang="en-US" sz="2800" b="1" dirty="0">
                <a:solidFill>
                  <a:srgbClr val="0000CC"/>
                </a:solidFill>
                <a:latin typeface="Calibri" panose="020F0502020204030204" pitchFamily="34" charset="0"/>
              </a:rPr>
              <a:t>年，全国</a:t>
            </a:r>
            <a:r>
              <a:rPr lang="en-US" altLang="zh-CN" sz="2800" b="1" dirty="0">
                <a:solidFill>
                  <a:srgbClr val="0000CC"/>
                </a:solidFill>
                <a:latin typeface="Calibri" panose="020F0502020204030204" pitchFamily="34" charset="0"/>
              </a:rPr>
              <a:t>99</a:t>
            </a:r>
            <a:r>
              <a:rPr lang="zh-CN" altLang="en-US" sz="2800" b="1" dirty="0">
                <a:solidFill>
                  <a:srgbClr val="0000CC"/>
                </a:solidFill>
                <a:latin typeface="Calibri" panose="020F0502020204030204" pitchFamily="34" charset="0"/>
              </a:rPr>
              <a:t>％的报纸都用了这种技术。</a:t>
            </a:r>
            <a:r>
              <a:rPr lang="zh-CN" altLang="en-US" sz="2400" b="1" dirty="0">
                <a:solidFill>
                  <a:srgbClr val="0000CC"/>
                </a:solidFill>
                <a:latin typeface="Calibri" panose="020F0502020204030204" pitchFamily="34" charset="0"/>
              </a:rPr>
              <a:t> </a:t>
            </a:r>
            <a:endParaRPr lang="zh-CN" altLang="en-US" sz="2400" b="1" dirty="0">
              <a:solidFill>
                <a:srgbClr val="0000CC"/>
              </a:solidFill>
              <a:latin typeface="Calibri" panose="020F0502020204030204" pitchFamily="34" charset="0"/>
            </a:endParaRPr>
          </a:p>
          <a:p>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b="1" dirty="0" smtClean="0">
                <a:solidFill>
                  <a:srgbClr val="FF0000"/>
                </a:solidFill>
                <a:latin typeface="黑体" panose="02010609060101010101" pitchFamily="49" charset="-122"/>
                <a:ea typeface="黑体" panose="02010609060101010101" pitchFamily="49" charset="-122"/>
              </a:rPr>
              <a:t>背景解读</a:t>
            </a:r>
            <a:br>
              <a:rPr lang="zh-CN" altLang="en-US" b="1" dirty="0" smtClean="0">
                <a:solidFill>
                  <a:srgbClr val="FF0000"/>
                </a:solidFill>
                <a:latin typeface="黑体" panose="02010609060101010101" pitchFamily="49" charset="-122"/>
                <a:ea typeface="黑体" panose="02010609060101010101" pitchFamily="49" charset="-122"/>
              </a:rPr>
            </a:br>
            <a:endParaRPr lang="zh-CN" altLang="en-US" dirty="0"/>
          </a:p>
        </p:txBody>
      </p:sp>
      <p:sp>
        <p:nvSpPr>
          <p:cNvPr id="3" name="内容占位符 2"/>
          <p:cNvSpPr>
            <a:spLocks noGrp="1"/>
          </p:cNvSpPr>
          <p:nvPr>
            <p:ph idx="1"/>
          </p:nvPr>
        </p:nvSpPr>
        <p:spPr>
          <a:xfrm>
            <a:off x="194310" y="898525"/>
            <a:ext cx="8854440" cy="5875655"/>
          </a:xfrm>
        </p:spPr>
        <p:txBody>
          <a:bodyPr>
            <a:normAutofit/>
          </a:bodyPr>
          <a:lstStyle/>
          <a:p>
            <a:pPr>
              <a:buNone/>
            </a:pPr>
            <a:r>
              <a:rPr lang="zh-CN" altLang="en-US" b="1" dirty="0" smtClean="0">
                <a:solidFill>
                  <a:srgbClr val="FF0000"/>
                </a:solidFill>
                <a:latin typeface="Calibri" panose="020F0502020204030204" pitchFamily="34" charset="0"/>
              </a:rPr>
              <a:t>（</a:t>
            </a:r>
            <a:r>
              <a:rPr lang="en-US" altLang="zh-CN" b="1" dirty="0" smtClean="0">
                <a:solidFill>
                  <a:srgbClr val="FF0000"/>
                </a:solidFill>
                <a:latin typeface="Calibri" panose="020F0502020204030204" pitchFamily="34" charset="0"/>
              </a:rPr>
              <a:t>5</a:t>
            </a:r>
            <a:r>
              <a:rPr lang="zh-CN" altLang="en-US" b="1" dirty="0" smtClean="0">
                <a:solidFill>
                  <a:srgbClr val="FF0000"/>
                </a:solidFill>
                <a:latin typeface="Calibri" panose="020F0502020204030204" pitchFamily="34" charset="0"/>
              </a:rPr>
              <a:t>）致力于产业化。</a:t>
            </a:r>
            <a:endParaRPr lang="zh-CN" altLang="en-US" b="1" dirty="0" smtClean="0">
              <a:solidFill>
                <a:srgbClr val="FF0000"/>
              </a:solidFill>
              <a:latin typeface="Calibri" panose="020F0502020204030204" pitchFamily="34" charset="0"/>
            </a:endParaRPr>
          </a:p>
          <a:p>
            <a:pPr>
              <a:buNone/>
            </a:pPr>
            <a:r>
              <a:rPr lang="zh-CN" altLang="en-US" sz="2800" b="1" dirty="0" smtClean="0">
                <a:solidFill>
                  <a:srgbClr val="0070C0"/>
                </a:solidFill>
                <a:latin typeface="Calibri" panose="020F0502020204030204" pitchFamily="34" charset="0"/>
              </a:rPr>
              <a:t>    </a:t>
            </a:r>
            <a:r>
              <a:rPr lang="zh-CN" altLang="en-US" sz="2800" b="1" dirty="0">
                <a:solidFill>
                  <a:srgbClr val="0000CC"/>
                </a:solidFill>
                <a:latin typeface="Calibri" panose="020F0502020204030204" pitchFamily="34" charset="0"/>
              </a:rPr>
              <a:t>原因或条件：把远大的学术抱负和利润的追求紧密结合。</a:t>
            </a:r>
            <a:endParaRPr lang="zh-CN" altLang="en-US" sz="2800" b="1" dirty="0">
              <a:solidFill>
                <a:srgbClr val="0000CC"/>
              </a:solidFill>
              <a:latin typeface="Calibri" panose="020F0502020204030204" pitchFamily="34" charset="0"/>
            </a:endParaRPr>
          </a:p>
          <a:p>
            <a:pPr>
              <a:buNone/>
            </a:pPr>
            <a:r>
              <a:rPr lang="zh-CN" altLang="en-US" sz="2800" b="1" dirty="0">
                <a:solidFill>
                  <a:srgbClr val="0000CC"/>
                </a:solidFill>
                <a:latin typeface="Calibri" panose="020F0502020204030204" pitchFamily="34" charset="0"/>
              </a:rPr>
              <a:t>    影响或结果：</a:t>
            </a:r>
            <a:r>
              <a:rPr lang="en-US" altLang="zh-CN" sz="2800" b="1" dirty="0">
                <a:solidFill>
                  <a:srgbClr val="0000CC"/>
                </a:solidFill>
                <a:latin typeface="Calibri" panose="020F0502020204030204" pitchFamily="34" charset="0"/>
              </a:rPr>
              <a:t>1990</a:t>
            </a:r>
            <a:r>
              <a:rPr lang="zh-CN" altLang="en-US" sz="2800" b="1" dirty="0">
                <a:solidFill>
                  <a:srgbClr val="0000CC"/>
                </a:solidFill>
                <a:latin typeface="Calibri" panose="020F0502020204030204" pitchFamily="34" charset="0"/>
              </a:rPr>
              <a:t>年占领了市场，明白了“满口袋”与“满脑袋”的道理。</a:t>
            </a:r>
            <a:endParaRPr lang="zh-CN" altLang="en-US" sz="2200" b="1" dirty="0">
              <a:solidFill>
                <a:srgbClr val="0000CC"/>
              </a:solidFill>
              <a:latin typeface="Calibri" panose="020F0502020204030204" pitchFamily="34" charset="0"/>
            </a:endParaRPr>
          </a:p>
          <a:p>
            <a:pPr>
              <a:buNone/>
            </a:pPr>
            <a:endParaRPr lang="zh-CN" altLang="en-US" sz="2200" b="1" dirty="0">
              <a:solidFill>
                <a:srgbClr val="0070C0"/>
              </a:solidFill>
              <a:latin typeface="Calibri" panose="020F0502020204030204" pitchFamily="34" charset="0"/>
            </a:endParaRPr>
          </a:p>
          <a:p>
            <a:pPr>
              <a:buNone/>
            </a:pPr>
            <a:r>
              <a:rPr lang="zh-CN" altLang="en-US" b="1" dirty="0" smtClean="0">
                <a:latin typeface="Calibri" panose="020F0502020204030204" pitchFamily="34" charset="0"/>
              </a:rPr>
              <a:t>    </a:t>
            </a:r>
            <a:r>
              <a:rPr lang="zh-CN" altLang="en-US" b="1" dirty="0">
                <a:solidFill>
                  <a:srgbClr val="FF0000"/>
                </a:solidFill>
                <a:latin typeface="Calibri" panose="020F0502020204030204" pitchFamily="34" charset="0"/>
              </a:rPr>
              <a:t>（</a:t>
            </a:r>
            <a:r>
              <a:rPr lang="en-US" altLang="zh-CN" b="1" dirty="0">
                <a:solidFill>
                  <a:srgbClr val="FF0000"/>
                </a:solidFill>
                <a:latin typeface="Calibri" panose="020F0502020204030204" pitchFamily="34" charset="0"/>
              </a:rPr>
              <a:t>6</a:t>
            </a:r>
            <a:r>
              <a:rPr lang="zh-CN" altLang="en-US" b="1" dirty="0">
                <a:solidFill>
                  <a:srgbClr val="FF0000"/>
                </a:solidFill>
                <a:latin typeface="Calibri" panose="020F0502020204030204" pitchFamily="34" charset="0"/>
              </a:rPr>
              <a:t>）大力扶植年轻人。</a:t>
            </a:r>
            <a:endParaRPr lang="zh-CN" altLang="en-US" b="1" dirty="0">
              <a:solidFill>
                <a:srgbClr val="FF0000"/>
              </a:solidFill>
              <a:latin typeface="Calibri" panose="020F0502020204030204" pitchFamily="34" charset="0"/>
            </a:endParaRPr>
          </a:p>
          <a:p>
            <a:pPr>
              <a:buNone/>
            </a:pPr>
            <a:r>
              <a:rPr lang="zh-CN" altLang="en-US" sz="2200" b="1" dirty="0">
                <a:solidFill>
                  <a:srgbClr val="0000CC"/>
                </a:solidFill>
                <a:latin typeface="Calibri" panose="020F0502020204030204" pitchFamily="34" charset="0"/>
              </a:rPr>
              <a:t> </a:t>
            </a:r>
            <a:r>
              <a:rPr lang="zh-CN" altLang="en-US" sz="2800" b="1" dirty="0">
                <a:solidFill>
                  <a:srgbClr val="0000CC"/>
                </a:solidFill>
                <a:latin typeface="Calibri" panose="020F0502020204030204" pitchFamily="34" charset="0"/>
              </a:rPr>
              <a:t>   原因或条件：是一种历史的规律。</a:t>
            </a:r>
            <a:endParaRPr lang="zh-CN" altLang="en-US" sz="2800" b="1" dirty="0">
              <a:solidFill>
                <a:srgbClr val="0000CC"/>
              </a:solidFill>
              <a:latin typeface="Calibri" panose="020F0502020204030204" pitchFamily="34" charset="0"/>
            </a:endParaRPr>
          </a:p>
          <a:p>
            <a:pPr>
              <a:buNone/>
            </a:pPr>
            <a:r>
              <a:rPr lang="zh-CN" altLang="en-US" sz="2800" b="1" dirty="0">
                <a:solidFill>
                  <a:srgbClr val="0000CC"/>
                </a:solidFill>
                <a:latin typeface="Calibri" panose="020F0502020204030204" pitchFamily="34" charset="0"/>
              </a:rPr>
              <a:t>    影响或结果：倡导老师不要剥夺学生的劳动成果，为学生创造成长的平台。</a:t>
            </a:r>
            <a:endParaRPr lang="zh-CN" altLang="en-US" sz="2200" b="1" dirty="0">
              <a:solidFill>
                <a:srgbClr val="0000CC"/>
              </a:solidFill>
              <a:latin typeface="Calibri" panose="020F0502020204030204" pitchFamily="34" charset="0"/>
            </a:endParaRPr>
          </a:p>
          <a:p>
            <a:pPr>
              <a:buNone/>
            </a:pPr>
            <a:endParaRPr lang="zh-CN" altLang="en-US" sz="2200" b="1" dirty="0">
              <a:solidFill>
                <a:srgbClr val="0000CC"/>
              </a:solidFill>
              <a:latin typeface="Calibri" panose="020F050202020403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b="1" dirty="0" smtClean="0">
                <a:solidFill>
                  <a:srgbClr val="FF0000"/>
                </a:solidFill>
                <a:latin typeface="黑体" panose="02010609060101010101" pitchFamily="49" charset="-122"/>
                <a:ea typeface="黑体" panose="02010609060101010101" pitchFamily="49" charset="-122"/>
              </a:rPr>
              <a:t>背景解读</a:t>
            </a:r>
            <a:br>
              <a:rPr lang="zh-CN" altLang="en-US" b="1" dirty="0" smtClean="0">
                <a:solidFill>
                  <a:srgbClr val="FF0000"/>
                </a:solidFill>
                <a:latin typeface="黑体" panose="02010609060101010101" pitchFamily="49" charset="-122"/>
                <a:ea typeface="黑体" panose="02010609060101010101" pitchFamily="49" charset="-122"/>
              </a:rPr>
            </a:br>
            <a:endParaRPr lang="zh-CN" altLang="en-US" dirty="0"/>
          </a:p>
        </p:txBody>
      </p:sp>
      <p:sp>
        <p:nvSpPr>
          <p:cNvPr id="3" name="内容占位符 2"/>
          <p:cNvSpPr>
            <a:spLocks noGrp="1"/>
          </p:cNvSpPr>
          <p:nvPr>
            <p:ph idx="1"/>
          </p:nvPr>
        </p:nvSpPr>
        <p:spPr>
          <a:xfrm>
            <a:off x="172085" y="898525"/>
            <a:ext cx="8843010" cy="5808980"/>
          </a:xfrm>
        </p:spPr>
        <p:txBody>
          <a:bodyPr>
            <a:normAutofit/>
          </a:bodyPr>
          <a:lstStyle/>
          <a:p>
            <a:pPr>
              <a:buNone/>
            </a:pPr>
            <a:r>
              <a:rPr lang="zh-CN" altLang="en-US" b="1" dirty="0" smtClean="0">
                <a:solidFill>
                  <a:srgbClr val="FF0000"/>
                </a:solidFill>
                <a:latin typeface="Calibri" panose="020F0502020204030204" pitchFamily="34" charset="0"/>
              </a:rPr>
              <a:t>（</a:t>
            </a:r>
            <a:r>
              <a:rPr lang="en-US" altLang="zh-CN" b="1" dirty="0" smtClean="0">
                <a:solidFill>
                  <a:srgbClr val="FF0000"/>
                </a:solidFill>
                <a:latin typeface="Calibri" panose="020F0502020204030204" pitchFamily="34" charset="0"/>
              </a:rPr>
              <a:t>7</a:t>
            </a:r>
            <a:r>
              <a:rPr lang="zh-CN" altLang="en-US" b="1" dirty="0" smtClean="0">
                <a:solidFill>
                  <a:srgbClr val="FF0000"/>
                </a:solidFill>
                <a:latin typeface="Calibri" panose="020F0502020204030204" pitchFamily="34" charset="0"/>
              </a:rPr>
              <a:t>）</a:t>
            </a:r>
            <a:r>
              <a:rPr lang="en-US" altLang="zh-CN" b="1" dirty="0" smtClean="0">
                <a:solidFill>
                  <a:srgbClr val="FF0000"/>
                </a:solidFill>
                <a:latin typeface="Calibri" panose="020F0502020204030204" pitchFamily="34" charset="0"/>
              </a:rPr>
              <a:t>20</a:t>
            </a:r>
            <a:r>
              <a:rPr lang="zh-CN" altLang="en-US" b="1" dirty="0" smtClean="0">
                <a:solidFill>
                  <a:srgbClr val="FF0000"/>
                </a:solidFill>
                <a:latin typeface="Calibri" panose="020F0502020204030204" pitchFamily="34" charset="0"/>
              </a:rPr>
              <a:t>世纪</a:t>
            </a:r>
            <a:r>
              <a:rPr lang="en-US" altLang="zh-CN" b="1" dirty="0" smtClean="0">
                <a:solidFill>
                  <a:srgbClr val="FF0000"/>
                </a:solidFill>
                <a:latin typeface="Calibri" panose="020F0502020204030204" pitchFamily="34" charset="0"/>
              </a:rPr>
              <a:t>90</a:t>
            </a:r>
            <a:r>
              <a:rPr lang="zh-CN" altLang="en-US" b="1" dirty="0" smtClean="0">
                <a:solidFill>
                  <a:srgbClr val="FF0000"/>
                </a:solidFill>
                <a:latin typeface="Calibri" panose="020F0502020204030204" pitchFamily="34" charset="0"/>
              </a:rPr>
              <a:t>年代进军日本市场。</a:t>
            </a:r>
            <a:endParaRPr lang="zh-CN" altLang="en-US" b="1" dirty="0" smtClean="0">
              <a:solidFill>
                <a:srgbClr val="FF0000"/>
              </a:solidFill>
              <a:latin typeface="Calibri" panose="020F0502020204030204" pitchFamily="34" charset="0"/>
            </a:endParaRPr>
          </a:p>
          <a:p>
            <a:pPr>
              <a:buNone/>
            </a:pPr>
            <a:r>
              <a:rPr lang="zh-CN" altLang="en-US" sz="2400" b="1" dirty="0" smtClean="0">
                <a:solidFill>
                  <a:srgbClr val="0000CC"/>
                </a:solidFill>
                <a:latin typeface="Calibri" panose="020F0502020204030204" pitchFamily="34" charset="0"/>
              </a:rPr>
              <a:t>    </a:t>
            </a:r>
            <a:r>
              <a:rPr lang="zh-CN" altLang="en-US" sz="2800" b="1" dirty="0" smtClean="0">
                <a:solidFill>
                  <a:srgbClr val="0000CC"/>
                </a:solidFill>
                <a:latin typeface="Calibri" panose="020F0502020204030204" pitchFamily="34" charset="0"/>
              </a:rPr>
              <a:t>原因或条件：一方面是这个市场大得惊人，另一方面是日本的印刷虽极端发达但是出版软件并不先进，这就有了“可乘之机”。</a:t>
            </a:r>
            <a:endParaRPr lang="zh-CN" altLang="en-US" sz="2800" b="1" dirty="0" smtClean="0">
              <a:solidFill>
                <a:srgbClr val="0000CC"/>
              </a:solidFill>
              <a:latin typeface="Calibri" panose="020F0502020204030204" pitchFamily="34" charset="0"/>
            </a:endParaRPr>
          </a:p>
          <a:p>
            <a:pPr>
              <a:buNone/>
            </a:pPr>
            <a:r>
              <a:rPr lang="zh-CN" altLang="en-US" sz="2800" b="1" dirty="0" smtClean="0">
                <a:solidFill>
                  <a:srgbClr val="0000CC"/>
                </a:solidFill>
                <a:latin typeface="Calibri" panose="020F0502020204030204" pitchFamily="34" charset="0"/>
              </a:rPr>
              <a:t>    影响或结果：使年轻人得到了锻炼，掌握了先进的技术和管理理念。</a:t>
            </a:r>
            <a:endParaRPr lang="zh-CN" altLang="en-US" sz="2400" b="1" dirty="0" smtClean="0">
              <a:solidFill>
                <a:srgbClr val="0000CC"/>
              </a:solidFill>
              <a:latin typeface="Calibri" panose="020F0502020204030204" pitchFamily="34" charset="0"/>
            </a:endParaRPr>
          </a:p>
          <a:p>
            <a:pPr>
              <a:buNone/>
            </a:pPr>
            <a:r>
              <a:rPr lang="zh-CN" altLang="en-US" b="1" dirty="0" smtClean="0">
                <a:latin typeface="Calibri" panose="020F0502020204030204" pitchFamily="34" charset="0"/>
              </a:rPr>
              <a:t>    </a:t>
            </a:r>
            <a:r>
              <a:rPr lang="zh-CN" altLang="en-US" b="1" dirty="0">
                <a:solidFill>
                  <a:srgbClr val="FF0000"/>
                </a:solidFill>
                <a:latin typeface="Calibri" panose="020F0502020204030204" pitchFamily="34" charset="0"/>
              </a:rPr>
              <a:t>（</a:t>
            </a:r>
            <a:r>
              <a:rPr lang="en-US" altLang="zh-CN" b="1" dirty="0">
                <a:solidFill>
                  <a:srgbClr val="FF0000"/>
                </a:solidFill>
                <a:latin typeface="Calibri" panose="020F0502020204030204" pitchFamily="34" charset="0"/>
              </a:rPr>
              <a:t>8</a:t>
            </a:r>
            <a:r>
              <a:rPr lang="zh-CN" altLang="en-US" b="1" dirty="0">
                <a:solidFill>
                  <a:srgbClr val="FF0000"/>
                </a:solidFill>
                <a:latin typeface="Calibri" panose="020F0502020204030204" pitchFamily="34" charset="0"/>
              </a:rPr>
              <a:t>）</a:t>
            </a:r>
            <a:r>
              <a:rPr lang="en-US" altLang="zh-CN" b="1" dirty="0">
                <a:solidFill>
                  <a:srgbClr val="FF0000"/>
                </a:solidFill>
                <a:latin typeface="Calibri" panose="020F0502020204030204" pitchFamily="34" charset="0"/>
              </a:rPr>
              <a:t>1995</a:t>
            </a:r>
            <a:r>
              <a:rPr lang="zh-CN" altLang="en-US" b="1" dirty="0">
                <a:solidFill>
                  <a:srgbClr val="FF0000"/>
                </a:solidFill>
                <a:latin typeface="Calibri" panose="020F0502020204030204" pitchFamily="34" charset="0"/>
              </a:rPr>
              <a:t>年进军广电业。</a:t>
            </a:r>
            <a:endParaRPr lang="zh-CN" altLang="en-US" b="1" dirty="0">
              <a:solidFill>
                <a:srgbClr val="FF0000"/>
              </a:solidFill>
              <a:latin typeface="Calibri" panose="020F0502020204030204" pitchFamily="34" charset="0"/>
            </a:endParaRPr>
          </a:p>
          <a:p>
            <a:pPr>
              <a:buNone/>
            </a:pPr>
            <a:r>
              <a:rPr lang="zh-CN" altLang="en-US" sz="2400" b="1" dirty="0">
                <a:solidFill>
                  <a:srgbClr val="0070C0"/>
                </a:solidFill>
                <a:latin typeface="Calibri" panose="020F0502020204030204" pitchFamily="34" charset="0"/>
              </a:rPr>
              <a:t>    </a:t>
            </a:r>
            <a:r>
              <a:rPr lang="zh-CN" altLang="en-US" sz="2800" b="1" dirty="0">
                <a:solidFill>
                  <a:srgbClr val="0000CC"/>
                </a:solidFill>
                <a:latin typeface="Calibri" panose="020F0502020204030204" pitchFamily="34" charset="0"/>
              </a:rPr>
              <a:t>原因或条件：十年来我们主打的产品还在出版这个领域，没有崭新的领域。 </a:t>
            </a:r>
            <a:endParaRPr lang="zh-CN" altLang="en-US" sz="2800" b="1" dirty="0">
              <a:solidFill>
                <a:srgbClr val="0000CC"/>
              </a:solidFill>
              <a:latin typeface="Calibri" panose="020F0502020204030204" pitchFamily="34" charset="0"/>
            </a:endParaRPr>
          </a:p>
          <a:p>
            <a:pPr>
              <a:buNone/>
            </a:pPr>
            <a:r>
              <a:rPr lang="zh-CN" altLang="en-US" sz="2800" b="1" dirty="0">
                <a:solidFill>
                  <a:srgbClr val="0000CC"/>
                </a:solidFill>
                <a:latin typeface="Calibri" panose="020F0502020204030204" pitchFamily="34" charset="0"/>
              </a:rPr>
              <a:t>    影响或结果：找到了第二个很大的支撑点，一个很大的市场，充满前景的，充满挑战的，可以让大量的年轻人出成绩的领域。</a:t>
            </a:r>
            <a:endParaRPr lang="zh-CN" altLang="en-US" sz="2400" b="1" dirty="0">
              <a:solidFill>
                <a:srgbClr val="0000CC"/>
              </a:solidFill>
              <a:latin typeface="Calibri" panose="020F0502020204030204" pitchFamily="34" charset="0"/>
            </a:endParaRPr>
          </a:p>
          <a:p>
            <a:pPr>
              <a:buNone/>
            </a:pPr>
            <a:endParaRPr lang="zh-CN" altLang="en-US" sz="2400" b="1" dirty="0">
              <a:solidFill>
                <a:srgbClr val="0070C0"/>
              </a:solidFill>
              <a:latin typeface="Calibri" panose="020F0502020204030204" pitchFamily="34" charset="0"/>
            </a:endParaRPr>
          </a:p>
          <a:p>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矩形 30"/>
          <p:cNvSpPr/>
          <p:nvPr/>
        </p:nvSpPr>
        <p:spPr>
          <a:xfrm>
            <a:off x="587375" y="2133600"/>
            <a:ext cx="8347075" cy="2861310"/>
          </a:xfrm>
          <a:prstGeom prst="rect">
            <a:avLst/>
          </a:prstGeom>
          <a:noFill/>
          <a:ln w="9525">
            <a:noFill/>
          </a:ln>
        </p:spPr>
        <p:txBody>
          <a:bodyPr>
            <a:spAutoFit/>
          </a:bodyPr>
          <a:p>
            <a:pPr>
              <a:lnSpc>
                <a:spcPct val="150000"/>
              </a:lnSpc>
            </a:pPr>
            <a:r>
              <a:rPr lang="zh-CN" altLang="en-US" sz="3000" b="1" dirty="0">
                <a:solidFill>
                  <a:srgbClr val="FF0000"/>
                </a:solidFill>
                <a:latin typeface="楷体" panose="02010609060101010101" charset="-122"/>
                <a:ea typeface="楷体" panose="02010609060101010101" charset="-122"/>
              </a:rPr>
              <a:t>抉</a:t>
            </a:r>
            <a:r>
              <a:rPr lang="zh-CN" altLang="en-US" sz="3000" b="1" dirty="0">
                <a:latin typeface="楷体" panose="02010609060101010101" charset="-122"/>
                <a:ea typeface="楷体" panose="02010609060101010101" charset="-122"/>
              </a:rPr>
              <a:t>择（    ）</a:t>
            </a:r>
            <a:r>
              <a:rPr lang="en-US" altLang="zh-CN" sz="3000" b="1">
                <a:latin typeface="楷体" panose="02010609060101010101" charset="-122"/>
                <a:ea typeface="楷体" panose="02010609060101010101" charset="-122"/>
              </a:rPr>
              <a:t>	</a:t>
            </a:r>
            <a:r>
              <a:rPr lang="zh-CN" altLang="en-US" sz="3000" b="1" dirty="0">
                <a:latin typeface="楷体" panose="02010609060101010101" charset="-122"/>
                <a:ea typeface="楷体" panose="02010609060101010101" charset="-122"/>
              </a:rPr>
              <a:t>阻</a:t>
            </a:r>
            <a:r>
              <a:rPr lang="zh-CN" altLang="en-US" sz="3000" b="1" dirty="0">
                <a:solidFill>
                  <a:srgbClr val="FF0000"/>
                </a:solidFill>
                <a:latin typeface="楷体" panose="02010609060101010101" charset="-122"/>
                <a:ea typeface="楷体" panose="02010609060101010101" charset="-122"/>
              </a:rPr>
              <a:t>碍</a:t>
            </a:r>
            <a:r>
              <a:rPr lang="zh-CN" altLang="en-US" sz="3000" b="1" dirty="0">
                <a:latin typeface="楷体" panose="02010609060101010101" charset="-122"/>
                <a:ea typeface="楷体" panose="02010609060101010101" charset="-122"/>
              </a:rPr>
              <a:t>（   ）   </a:t>
            </a:r>
            <a:r>
              <a:rPr lang="zh-CN" altLang="en-US" sz="3000" b="1" dirty="0">
                <a:solidFill>
                  <a:srgbClr val="FF0000"/>
                </a:solidFill>
                <a:latin typeface="楷体" panose="02010609060101010101" charset="-122"/>
                <a:ea typeface="楷体" panose="02010609060101010101" charset="-122"/>
              </a:rPr>
              <a:t>趋</a:t>
            </a:r>
            <a:r>
              <a:rPr lang="zh-CN" altLang="en-US" sz="3000" b="1" dirty="0">
                <a:latin typeface="楷体" panose="02010609060101010101" charset="-122"/>
                <a:ea typeface="楷体" panose="02010609060101010101" charset="-122"/>
              </a:rPr>
              <a:t>势（    ）  </a:t>
            </a:r>
            <a:r>
              <a:rPr lang="zh-CN" altLang="en-US" sz="3000" b="1" dirty="0">
                <a:solidFill>
                  <a:srgbClr val="FF0000"/>
                </a:solidFill>
                <a:latin typeface="楷体" panose="02010609060101010101" charset="-122"/>
                <a:ea typeface="楷体" panose="02010609060101010101" charset="-122"/>
              </a:rPr>
              <a:t>堕</a:t>
            </a:r>
            <a:r>
              <a:rPr lang="zh-CN" altLang="en-US" sz="3000" b="1" dirty="0">
                <a:latin typeface="楷体" panose="02010609060101010101" charset="-122"/>
                <a:ea typeface="楷体" panose="02010609060101010101" charset="-122"/>
              </a:rPr>
              <a:t>落（    ）  </a:t>
            </a:r>
            <a:r>
              <a:rPr lang="zh-CN" altLang="en-US" sz="3000" b="1" dirty="0">
                <a:solidFill>
                  <a:srgbClr val="FF0000"/>
                </a:solidFill>
                <a:latin typeface="楷体" panose="02010609060101010101" charset="-122"/>
                <a:ea typeface="楷体" panose="02010609060101010101" charset="-122"/>
              </a:rPr>
              <a:t>膏</a:t>
            </a:r>
            <a:r>
              <a:rPr lang="zh-CN" altLang="en-US" sz="3000" b="1" dirty="0">
                <a:latin typeface="楷体" panose="02010609060101010101" charset="-122"/>
                <a:ea typeface="楷体" panose="02010609060101010101" charset="-122"/>
              </a:rPr>
              <a:t>药（    ）</a:t>
            </a:r>
            <a:r>
              <a:rPr lang="en-US" altLang="zh-CN" sz="3000" b="1">
                <a:latin typeface="楷体" panose="02010609060101010101" charset="-122"/>
                <a:ea typeface="楷体" panose="02010609060101010101" charset="-122"/>
              </a:rPr>
              <a:t>	</a:t>
            </a:r>
            <a:r>
              <a:rPr lang="zh-CN" altLang="en-US" sz="3000" b="1" dirty="0">
                <a:latin typeface="楷体" panose="02010609060101010101" charset="-122"/>
                <a:ea typeface="楷体" panose="02010609060101010101" charset="-122"/>
              </a:rPr>
              <a:t>狡</a:t>
            </a:r>
            <a:r>
              <a:rPr lang="zh-CN" altLang="en-US" sz="3000" b="1" dirty="0">
                <a:solidFill>
                  <a:srgbClr val="FF0000"/>
                </a:solidFill>
                <a:latin typeface="楷体" panose="02010609060101010101" charset="-122"/>
                <a:ea typeface="楷体" panose="02010609060101010101" charset="-122"/>
              </a:rPr>
              <a:t>辩</a:t>
            </a:r>
            <a:r>
              <a:rPr lang="zh-CN" altLang="en-US" sz="3000" b="1" dirty="0">
                <a:latin typeface="楷体" panose="02010609060101010101" charset="-122"/>
                <a:ea typeface="楷体" panose="02010609060101010101" charset="-122"/>
              </a:rPr>
              <a:t>（    ）</a:t>
            </a:r>
            <a:r>
              <a:rPr lang="zh-CN" altLang="en-US" sz="3000" b="1" dirty="0">
                <a:solidFill>
                  <a:srgbClr val="FF0000"/>
                </a:solidFill>
                <a:latin typeface="楷体" panose="02010609060101010101" charset="-122"/>
                <a:ea typeface="楷体" panose="02010609060101010101" charset="-122"/>
                <a:sym typeface="宋体" panose="02010600030101010101" pitchFamily="2" charset="-122"/>
              </a:rPr>
              <a:t>崭</a:t>
            </a:r>
            <a:r>
              <a:rPr lang="zh-CN" altLang="en-US" sz="3000" b="1" dirty="0">
                <a:latin typeface="楷体" panose="02010609060101010101" charset="-122"/>
                <a:ea typeface="楷体" panose="02010609060101010101" charset="-122"/>
                <a:sym typeface="宋体" panose="02010600030101010101" pitchFamily="2" charset="-122"/>
              </a:rPr>
              <a:t>新（    ）  </a:t>
            </a:r>
            <a:r>
              <a:rPr lang="zh-CN" altLang="en-US" sz="3000" b="1" dirty="0">
                <a:solidFill>
                  <a:srgbClr val="FF0000"/>
                </a:solidFill>
                <a:latin typeface="楷体" panose="02010609060101010101" charset="-122"/>
                <a:ea typeface="楷体" panose="02010609060101010101" charset="-122"/>
                <a:sym typeface="宋体" panose="02010600030101010101" pitchFamily="2" charset="-122"/>
              </a:rPr>
              <a:t>署</a:t>
            </a:r>
            <a:r>
              <a:rPr lang="zh-CN" altLang="en-US" sz="3000" b="1" dirty="0">
                <a:latin typeface="楷体" panose="02010609060101010101" charset="-122"/>
                <a:ea typeface="楷体" panose="02010609060101010101" charset="-122"/>
                <a:sym typeface="宋体" panose="02010600030101010101" pitchFamily="2" charset="-122"/>
              </a:rPr>
              <a:t>名（    ）</a:t>
            </a:r>
            <a:r>
              <a:rPr lang="en-US" altLang="zh-CN" sz="3000" b="1">
                <a:latin typeface="楷体" panose="02010609060101010101" charset="-122"/>
                <a:ea typeface="楷体" panose="02010609060101010101" charset="-122"/>
              </a:rPr>
              <a:t>	</a:t>
            </a:r>
            <a:r>
              <a:rPr lang="zh-CN" altLang="en-US" sz="3000" b="1" dirty="0">
                <a:solidFill>
                  <a:srgbClr val="FF0000"/>
                </a:solidFill>
                <a:latin typeface="楷体" panose="02010609060101010101" charset="-122"/>
                <a:ea typeface="楷体" panose="02010609060101010101" charset="-122"/>
              </a:rPr>
              <a:t>贴</a:t>
            </a:r>
            <a:r>
              <a:rPr lang="zh-CN" altLang="en-US" sz="3000" b="1" dirty="0">
                <a:latin typeface="楷体" panose="02010609060101010101" charset="-122"/>
                <a:ea typeface="楷体" panose="02010609060101010101" charset="-122"/>
              </a:rPr>
              <a:t>切（    ）</a:t>
            </a:r>
            <a:endParaRPr lang="zh-CN" altLang="en-US" sz="3000" b="1" dirty="0">
              <a:latin typeface="楷体" panose="02010609060101010101" charset="-122"/>
              <a:ea typeface="楷体" panose="02010609060101010101" charset="-122"/>
            </a:endParaRPr>
          </a:p>
          <a:p>
            <a:pPr>
              <a:lnSpc>
                <a:spcPct val="150000"/>
              </a:lnSpc>
            </a:pPr>
            <a:r>
              <a:rPr lang="zh-CN" altLang="en-US" sz="3000" b="1" dirty="0">
                <a:solidFill>
                  <a:srgbClr val="FF0000"/>
                </a:solidFill>
                <a:latin typeface="楷体" panose="02010609060101010101" charset="-122"/>
                <a:ea typeface="楷体" panose="02010609060101010101" charset="-122"/>
                <a:sym typeface="宋体" panose="02010600030101010101" pitchFamily="2" charset="-122"/>
              </a:rPr>
              <a:t>强</a:t>
            </a:r>
            <a:r>
              <a:rPr lang="zh-CN" altLang="en-US" sz="3000" b="1" dirty="0">
                <a:latin typeface="楷体" panose="02010609060101010101" charset="-122"/>
                <a:ea typeface="楷体" panose="02010609060101010101" charset="-122"/>
                <a:sym typeface="宋体" panose="02010600030101010101" pitchFamily="2" charset="-122"/>
              </a:rPr>
              <a:t>词夺理（      ）      出类拔</a:t>
            </a:r>
            <a:r>
              <a:rPr lang="zh-CN" altLang="en-US" sz="3000" b="1" dirty="0">
                <a:solidFill>
                  <a:srgbClr val="FF0000"/>
                </a:solidFill>
                <a:latin typeface="楷体" panose="02010609060101010101" charset="-122"/>
                <a:ea typeface="楷体" panose="02010609060101010101" charset="-122"/>
                <a:sym typeface="宋体" panose="02010600030101010101" pitchFamily="2" charset="-122"/>
              </a:rPr>
              <a:t>萃</a:t>
            </a:r>
            <a:r>
              <a:rPr lang="zh-CN" altLang="en-US" sz="3000" b="1" dirty="0">
                <a:latin typeface="楷体" panose="02010609060101010101" charset="-122"/>
                <a:ea typeface="楷体" panose="02010609060101010101" charset="-122"/>
                <a:sym typeface="宋体" panose="02010600030101010101" pitchFamily="2" charset="-122"/>
              </a:rPr>
              <a:t>（     ）</a:t>
            </a:r>
            <a:endParaRPr lang="zh-CN" altLang="en-US" sz="3000" b="1" dirty="0">
              <a:latin typeface="楷体" panose="02010609060101010101" charset="-122"/>
              <a:ea typeface="楷体" panose="02010609060101010101" charset="-122"/>
              <a:sym typeface="宋体" panose="02010600030101010101" pitchFamily="2" charset="-122"/>
            </a:endParaRPr>
          </a:p>
        </p:txBody>
      </p:sp>
      <p:sp>
        <p:nvSpPr>
          <p:cNvPr id="3" name="矩形 2"/>
          <p:cNvSpPr/>
          <p:nvPr/>
        </p:nvSpPr>
        <p:spPr>
          <a:xfrm>
            <a:off x="7221538" y="3014663"/>
            <a:ext cx="952500" cy="553085"/>
          </a:xfrm>
          <a:prstGeom prst="rect">
            <a:avLst/>
          </a:prstGeom>
          <a:noFill/>
          <a:ln w="9525">
            <a:noFill/>
          </a:ln>
        </p:spPr>
        <p:txBody>
          <a:bodyPr wrap="none">
            <a:spAutoFit/>
          </a:bodyPr>
          <a:p>
            <a:r>
              <a:rPr lang="en-US" altLang="zh-CN" sz="3000" b="1" err="1">
                <a:solidFill>
                  <a:srgbClr val="0000FF"/>
                </a:solidFill>
                <a:latin typeface="宋体" panose="02010600030101010101" pitchFamily="2" charset="-122"/>
              </a:rPr>
              <a:t>biàn</a:t>
            </a:r>
            <a:endParaRPr lang="zh-CN" altLang="en-US" sz="3000" dirty="0">
              <a:solidFill>
                <a:srgbClr val="0000FF"/>
              </a:solidFill>
              <a:latin typeface="宋体" panose="02010600030101010101" pitchFamily="2" charset="-122"/>
            </a:endParaRPr>
          </a:p>
        </p:txBody>
      </p:sp>
      <p:sp>
        <p:nvSpPr>
          <p:cNvPr id="4" name="矩形 3"/>
          <p:cNvSpPr/>
          <p:nvPr/>
        </p:nvSpPr>
        <p:spPr>
          <a:xfrm>
            <a:off x="1793875" y="2284413"/>
            <a:ext cx="760095" cy="553085"/>
          </a:xfrm>
          <a:prstGeom prst="rect">
            <a:avLst/>
          </a:prstGeom>
          <a:noFill/>
          <a:ln w="9525">
            <a:noFill/>
          </a:ln>
        </p:spPr>
        <p:txBody>
          <a:bodyPr wrap="none">
            <a:spAutoFit/>
          </a:bodyPr>
          <a:p>
            <a:r>
              <a:rPr lang="en-US" altLang="zh-CN" sz="3000" b="1" err="1">
                <a:solidFill>
                  <a:srgbClr val="0000FF"/>
                </a:solidFill>
                <a:latin typeface="宋体" panose="02010600030101010101" pitchFamily="2" charset="-122"/>
                <a:sym typeface="宋体" panose="02010600030101010101" pitchFamily="2" charset="-122"/>
              </a:rPr>
              <a:t>jué</a:t>
            </a:r>
            <a:endParaRPr lang="zh-CN" altLang="en-US" sz="3000" dirty="0">
              <a:solidFill>
                <a:srgbClr val="0000FF"/>
              </a:solidFill>
              <a:latin typeface="宋体" panose="02010600030101010101" pitchFamily="2" charset="-122"/>
            </a:endParaRPr>
          </a:p>
        </p:txBody>
      </p:sp>
      <p:sp>
        <p:nvSpPr>
          <p:cNvPr id="7" name="矩形 6"/>
          <p:cNvSpPr/>
          <p:nvPr/>
        </p:nvSpPr>
        <p:spPr>
          <a:xfrm>
            <a:off x="4699000" y="2284413"/>
            <a:ext cx="567690" cy="553085"/>
          </a:xfrm>
          <a:prstGeom prst="rect">
            <a:avLst/>
          </a:prstGeom>
          <a:noFill/>
          <a:ln w="9525">
            <a:noFill/>
          </a:ln>
        </p:spPr>
        <p:txBody>
          <a:bodyPr wrap="none">
            <a:spAutoFit/>
          </a:bodyPr>
          <a:p>
            <a:r>
              <a:rPr lang="en-US" altLang="zh-CN" sz="3000" b="1" err="1">
                <a:solidFill>
                  <a:srgbClr val="0000FF"/>
                </a:solidFill>
                <a:latin typeface="宋体" panose="02010600030101010101" pitchFamily="2" charset="-122"/>
                <a:sym typeface="宋体" panose="02010600030101010101" pitchFamily="2" charset="-122"/>
              </a:rPr>
              <a:t>ài</a:t>
            </a:r>
            <a:endParaRPr lang="zh-CN" altLang="en-US" sz="3000" dirty="0">
              <a:solidFill>
                <a:srgbClr val="0000FF"/>
              </a:solidFill>
              <a:latin typeface="宋体" panose="02010600030101010101" pitchFamily="2" charset="-122"/>
            </a:endParaRPr>
          </a:p>
        </p:txBody>
      </p:sp>
      <p:sp>
        <p:nvSpPr>
          <p:cNvPr id="8" name="矩形 7"/>
          <p:cNvSpPr/>
          <p:nvPr/>
        </p:nvSpPr>
        <p:spPr>
          <a:xfrm>
            <a:off x="7412038" y="2284413"/>
            <a:ext cx="567690" cy="553085"/>
          </a:xfrm>
          <a:prstGeom prst="rect">
            <a:avLst/>
          </a:prstGeom>
          <a:noFill/>
          <a:ln w="9525">
            <a:noFill/>
          </a:ln>
        </p:spPr>
        <p:txBody>
          <a:bodyPr wrap="none">
            <a:spAutoFit/>
          </a:bodyPr>
          <a:p>
            <a:r>
              <a:rPr lang="en-US" altLang="zh-CN" sz="3000" b="1" err="1">
                <a:solidFill>
                  <a:srgbClr val="0000FF"/>
                </a:solidFill>
                <a:latin typeface="宋体" panose="02010600030101010101" pitchFamily="2" charset="-122"/>
              </a:rPr>
              <a:t>qū</a:t>
            </a:r>
            <a:endParaRPr lang="en-US" altLang="zh-CN" sz="3000" b="1">
              <a:solidFill>
                <a:srgbClr val="0000FF"/>
              </a:solidFill>
              <a:latin typeface="宋体" panose="02010600030101010101" pitchFamily="2" charset="-122"/>
            </a:endParaRPr>
          </a:p>
        </p:txBody>
      </p:sp>
      <p:sp>
        <p:nvSpPr>
          <p:cNvPr id="10" name="矩形 9"/>
          <p:cNvSpPr/>
          <p:nvPr/>
        </p:nvSpPr>
        <p:spPr>
          <a:xfrm>
            <a:off x="1905000" y="3016250"/>
            <a:ext cx="760095" cy="553085"/>
          </a:xfrm>
          <a:prstGeom prst="rect">
            <a:avLst/>
          </a:prstGeom>
          <a:noFill/>
          <a:ln w="9525">
            <a:noFill/>
          </a:ln>
        </p:spPr>
        <p:txBody>
          <a:bodyPr wrap="none">
            <a:spAutoFit/>
          </a:bodyPr>
          <a:p>
            <a:r>
              <a:rPr lang="en-US" altLang="zh-CN" sz="3000" b="1" err="1">
                <a:solidFill>
                  <a:srgbClr val="0000FF"/>
                </a:solidFill>
                <a:latin typeface="宋体" panose="02010600030101010101" pitchFamily="2" charset="-122"/>
                <a:sym typeface="宋体" panose="02010600030101010101" pitchFamily="2" charset="-122"/>
              </a:rPr>
              <a:t>duò</a:t>
            </a:r>
            <a:endParaRPr lang="zh-CN" altLang="en-US" sz="3000" dirty="0">
              <a:solidFill>
                <a:srgbClr val="0000FF"/>
              </a:solidFill>
              <a:latin typeface="宋体" panose="02010600030101010101" pitchFamily="2" charset="-122"/>
            </a:endParaRPr>
          </a:p>
        </p:txBody>
      </p:sp>
      <p:sp>
        <p:nvSpPr>
          <p:cNvPr id="11" name="矩形 10"/>
          <p:cNvSpPr/>
          <p:nvPr/>
        </p:nvSpPr>
        <p:spPr>
          <a:xfrm>
            <a:off x="4487863" y="3016250"/>
            <a:ext cx="779780" cy="553085"/>
          </a:xfrm>
          <a:prstGeom prst="rect">
            <a:avLst/>
          </a:prstGeom>
          <a:noFill/>
          <a:ln w="9525">
            <a:noFill/>
          </a:ln>
        </p:spPr>
        <p:txBody>
          <a:bodyPr wrap="none">
            <a:spAutoFit/>
          </a:bodyPr>
          <a:p>
            <a:r>
              <a:rPr lang="en-US" altLang="zh-CN" sz="3000" err="1">
                <a:solidFill>
                  <a:srgbClr val="0000FF"/>
                </a:solidFill>
                <a:latin typeface="Arial" panose="020B0604020202020204" pitchFamily="34" charset="0"/>
              </a:rPr>
              <a:t>g</a:t>
            </a:r>
            <a:r>
              <a:rPr lang="en-US" altLang="zh-CN" sz="3000" b="1" err="1">
                <a:solidFill>
                  <a:srgbClr val="0000FF"/>
                </a:solidFill>
                <a:latin typeface="宋体" panose="02010600030101010101" pitchFamily="2" charset="-122"/>
              </a:rPr>
              <a:t>āo</a:t>
            </a:r>
            <a:endParaRPr lang="en-US" altLang="zh-CN" sz="3000" b="1">
              <a:solidFill>
                <a:srgbClr val="0000FF"/>
              </a:solidFill>
              <a:latin typeface="宋体" panose="02010600030101010101" pitchFamily="2" charset="-122"/>
            </a:endParaRPr>
          </a:p>
        </p:txBody>
      </p:sp>
      <p:sp>
        <p:nvSpPr>
          <p:cNvPr id="5" name="矩形 4"/>
          <p:cNvSpPr/>
          <p:nvPr/>
        </p:nvSpPr>
        <p:spPr>
          <a:xfrm>
            <a:off x="1793875" y="3671888"/>
            <a:ext cx="952500" cy="553085"/>
          </a:xfrm>
          <a:prstGeom prst="rect">
            <a:avLst/>
          </a:prstGeom>
          <a:noFill/>
          <a:ln w="9525">
            <a:noFill/>
          </a:ln>
        </p:spPr>
        <p:txBody>
          <a:bodyPr wrap="none">
            <a:spAutoFit/>
          </a:bodyPr>
          <a:p>
            <a:r>
              <a:rPr lang="en-US" altLang="zh-CN" sz="3000" b="1" err="1">
                <a:solidFill>
                  <a:srgbClr val="0000FF"/>
                </a:solidFill>
                <a:latin typeface="宋体" panose="02010600030101010101" pitchFamily="2" charset="-122"/>
              </a:rPr>
              <a:t>zhǎn</a:t>
            </a:r>
            <a:endParaRPr lang="zh-CN" altLang="en-US" sz="3000" dirty="0">
              <a:solidFill>
                <a:srgbClr val="0000FF"/>
              </a:solidFill>
              <a:latin typeface="宋体" panose="02010600030101010101" pitchFamily="2" charset="-122"/>
            </a:endParaRPr>
          </a:p>
        </p:txBody>
      </p:sp>
      <p:sp>
        <p:nvSpPr>
          <p:cNvPr id="12" name="矩形 11"/>
          <p:cNvSpPr/>
          <p:nvPr/>
        </p:nvSpPr>
        <p:spPr>
          <a:xfrm>
            <a:off x="4487863" y="3671888"/>
            <a:ext cx="760095" cy="553085"/>
          </a:xfrm>
          <a:prstGeom prst="rect">
            <a:avLst/>
          </a:prstGeom>
          <a:noFill/>
          <a:ln w="9525">
            <a:noFill/>
          </a:ln>
        </p:spPr>
        <p:txBody>
          <a:bodyPr wrap="none">
            <a:spAutoFit/>
          </a:bodyPr>
          <a:p>
            <a:r>
              <a:rPr lang="en-US" altLang="zh-CN" sz="3000" b="1" err="1">
                <a:solidFill>
                  <a:srgbClr val="0000FF"/>
                </a:solidFill>
                <a:latin typeface="宋体" panose="02010600030101010101" pitchFamily="2" charset="-122"/>
              </a:rPr>
              <a:t>shǔ</a:t>
            </a:r>
            <a:endParaRPr lang="en-US" altLang="zh-CN" sz="3000" b="1">
              <a:solidFill>
                <a:srgbClr val="0000FF"/>
              </a:solidFill>
              <a:latin typeface="宋体" panose="02010600030101010101" pitchFamily="2" charset="-122"/>
            </a:endParaRPr>
          </a:p>
        </p:txBody>
      </p:sp>
      <p:sp>
        <p:nvSpPr>
          <p:cNvPr id="17" name="矩形 16"/>
          <p:cNvSpPr/>
          <p:nvPr/>
        </p:nvSpPr>
        <p:spPr>
          <a:xfrm>
            <a:off x="2554288" y="4310063"/>
            <a:ext cx="1193800" cy="553085"/>
          </a:xfrm>
          <a:prstGeom prst="rect">
            <a:avLst/>
          </a:prstGeom>
          <a:noFill/>
          <a:ln w="9525">
            <a:noFill/>
          </a:ln>
        </p:spPr>
        <p:txBody>
          <a:bodyPr>
            <a:spAutoFit/>
          </a:bodyPr>
          <a:p>
            <a:r>
              <a:rPr lang="en-US" altLang="zh-CN" sz="3000" b="1" err="1">
                <a:solidFill>
                  <a:srgbClr val="0000FF"/>
                </a:solidFill>
                <a:latin typeface="宋体" panose="02010600030101010101" pitchFamily="2" charset="-122"/>
              </a:rPr>
              <a:t>qiǎnɡ</a:t>
            </a:r>
            <a:endParaRPr lang="en-US" altLang="zh-CN" sz="3000" b="1">
              <a:solidFill>
                <a:srgbClr val="0000FF"/>
              </a:solidFill>
              <a:latin typeface="宋体" panose="02010600030101010101" pitchFamily="2" charset="-122"/>
            </a:endParaRPr>
          </a:p>
        </p:txBody>
      </p:sp>
      <p:sp>
        <p:nvSpPr>
          <p:cNvPr id="13" name="矩形 12"/>
          <p:cNvSpPr/>
          <p:nvPr/>
        </p:nvSpPr>
        <p:spPr>
          <a:xfrm>
            <a:off x="7221538" y="4310063"/>
            <a:ext cx="833437" cy="553085"/>
          </a:xfrm>
          <a:prstGeom prst="rect">
            <a:avLst/>
          </a:prstGeom>
          <a:noFill/>
          <a:ln w="9525">
            <a:noFill/>
          </a:ln>
        </p:spPr>
        <p:txBody>
          <a:bodyPr>
            <a:spAutoFit/>
          </a:bodyPr>
          <a:p>
            <a:r>
              <a:rPr lang="en-US" altLang="zh-CN" sz="3000" b="1" err="1">
                <a:solidFill>
                  <a:srgbClr val="0000FF"/>
                </a:solidFill>
                <a:latin typeface="宋体" panose="02010600030101010101" pitchFamily="2" charset="-122"/>
                <a:sym typeface="宋体" panose="02010600030101010101" pitchFamily="2" charset="-122"/>
              </a:rPr>
              <a:t>cuì</a:t>
            </a:r>
            <a:endParaRPr lang="en-US" altLang="zh-CN" sz="3000" b="1">
              <a:solidFill>
                <a:srgbClr val="0000FF"/>
              </a:solidFill>
              <a:latin typeface="宋体" panose="02010600030101010101" pitchFamily="2" charset="-122"/>
            </a:endParaRPr>
          </a:p>
        </p:txBody>
      </p:sp>
      <p:sp>
        <p:nvSpPr>
          <p:cNvPr id="2" name="矩形 2"/>
          <p:cNvSpPr/>
          <p:nvPr/>
        </p:nvSpPr>
        <p:spPr>
          <a:xfrm>
            <a:off x="7235825" y="3690938"/>
            <a:ext cx="760095" cy="553085"/>
          </a:xfrm>
          <a:prstGeom prst="rect">
            <a:avLst/>
          </a:prstGeom>
          <a:noFill/>
          <a:ln w="9525">
            <a:noFill/>
          </a:ln>
        </p:spPr>
        <p:txBody>
          <a:bodyPr wrap="none">
            <a:spAutoFit/>
          </a:bodyPr>
          <a:p>
            <a:r>
              <a:rPr lang="en-US" altLang="en-US" sz="3000" b="1" err="1">
                <a:solidFill>
                  <a:srgbClr val="0000FF"/>
                </a:solidFill>
                <a:latin typeface="宋体" panose="02010600030101010101" pitchFamily="2" charset="-122"/>
              </a:rPr>
              <a:t>tiē</a:t>
            </a:r>
            <a:endParaRPr lang="zh-CN" altLang="en-US" sz="3000" b="1" dirty="0">
              <a:solidFill>
                <a:srgbClr val="0000FF"/>
              </a:solidFill>
              <a:latin typeface="宋体" panose="02010600030101010101" pitchFamily="2" charset="-122"/>
            </a:endParaRPr>
          </a:p>
        </p:txBody>
      </p:sp>
      <p:sp>
        <p:nvSpPr>
          <p:cNvPr id="47117" name="标题 1"/>
          <p:cNvSpPr/>
          <p:nvPr/>
        </p:nvSpPr>
        <p:spPr>
          <a:xfrm>
            <a:off x="706755" y="1231900"/>
            <a:ext cx="2917190" cy="573405"/>
          </a:xfrm>
          <a:prstGeom prst="rect">
            <a:avLst/>
          </a:prstGeom>
          <a:noFill/>
          <a:ln w="9525">
            <a:noFill/>
          </a:ln>
        </p:spPr>
        <p:txBody>
          <a:bodyPr/>
          <a:p>
            <a:pPr eaLnBrk="0" hangingPunct="0"/>
            <a:r>
              <a:rPr lang="zh-CN" altLang="en-US" sz="4400" b="1" dirty="0">
                <a:solidFill>
                  <a:srgbClr val="FF0000"/>
                </a:solidFill>
                <a:latin typeface="+mj-ea"/>
                <a:ea typeface="+mj-ea"/>
              </a:rPr>
              <a:t>预习检测</a:t>
            </a:r>
            <a:endParaRPr lang="zh-CN" altLang="en-US" sz="4400" b="1" dirty="0">
              <a:solidFill>
                <a:srgbClr val="FF0000"/>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P spid="10" grpId="0"/>
      <p:bldP spid="11" grpId="0"/>
      <p:bldP spid="5" grpId="0"/>
      <p:bldP spid="12" grpId="0"/>
      <p:bldP spid="17" grpId="0"/>
      <p:bldP spid="13"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77875" y="1997075"/>
            <a:ext cx="7847013" cy="2984500"/>
          </a:xfrm>
        </p:spPr>
        <p:txBody>
          <a:bodyPr>
            <a:normAutofit fontScale="90000"/>
          </a:bodyPr>
          <a:lstStyle/>
          <a:p>
            <a:pPr marL="342900" marR="0" indent="-342900" algn="l" defTabSz="914400" rtl="0" eaLnBrk="0" fontAlgn="base" latinLnBrk="0" hangingPunct="0">
              <a:lnSpc>
                <a:spcPct val="120000"/>
              </a:lnSpc>
              <a:spcBef>
                <a:spcPct val="0"/>
              </a:spcBef>
              <a:spcAft>
                <a:spcPct val="0"/>
              </a:spcAft>
              <a:buClrTx/>
              <a:buSzTx/>
              <a:buFontTx/>
              <a:buNone/>
            </a:pPr>
            <a:r>
              <a:rPr kumimoji="0" lang="zh-CN" altLang="en-US" sz="2800" b="1" i="0" u="none" strike="noStrike" kern="1200" cap="none" spc="0" normalizeH="0" baseline="0" noProof="1" dirty="0" smtClean="0">
                <a:solidFill>
                  <a:srgbClr val="FF0000"/>
                </a:solidFill>
                <a:latin typeface="+mj-lt"/>
                <a:ea typeface="+mn-ea"/>
                <a:cs typeface="+mn-cs"/>
                <a:sym typeface="+mn-ea"/>
              </a:rPr>
              <a:t>出类拔萃</a:t>
            </a:r>
            <a:r>
              <a:rPr kumimoji="0" lang="zh-CN" altLang="en-US" sz="2800" b="1" i="0" u="none" strike="noStrike" kern="1200" cap="none" spc="0" normalizeH="0" baseline="0" noProof="1" dirty="0" smtClean="0">
                <a:solidFill>
                  <a:schemeClr val="tx1"/>
                </a:solidFill>
                <a:latin typeface="+mj-lt"/>
                <a:ea typeface="+mn-ea"/>
                <a:cs typeface="+mn-cs"/>
                <a:sym typeface="+mn-ea"/>
              </a:rPr>
              <a:t>：指才干、实力、能力大大高出同类而拔尖。</a:t>
            </a:r>
            <a:endParaRPr kumimoji="0" lang="zh-CN" altLang="en-US" sz="2800" b="1" i="0" u="none" strike="noStrike" kern="1200" cap="none" spc="0" normalizeH="0" baseline="0" noProof="1" dirty="0" smtClean="0">
              <a:solidFill>
                <a:srgbClr val="FF0000"/>
              </a:solidFill>
              <a:latin typeface="+mj-lt"/>
              <a:ea typeface="+mn-ea"/>
              <a:cs typeface="+mn-cs"/>
            </a:endParaRPr>
          </a:p>
          <a:p>
            <a:pPr marL="342900" marR="0" indent="-342900" algn="l" defTabSz="914400" rtl="0" eaLnBrk="0" fontAlgn="base" latinLnBrk="0" hangingPunct="0">
              <a:lnSpc>
                <a:spcPct val="120000"/>
              </a:lnSpc>
              <a:spcBef>
                <a:spcPct val="0"/>
              </a:spcBef>
              <a:spcAft>
                <a:spcPct val="0"/>
              </a:spcAft>
              <a:buClrTx/>
              <a:buSzTx/>
              <a:buFontTx/>
              <a:buNone/>
            </a:pPr>
            <a:r>
              <a:rPr kumimoji="0" lang="zh-CN" altLang="en-US" sz="2800" b="1" i="0" u="none" strike="noStrike" kern="1200" cap="none" spc="0" normalizeH="0" baseline="0" noProof="1" dirty="0" smtClean="0">
                <a:solidFill>
                  <a:srgbClr val="FF0000"/>
                </a:solidFill>
                <a:latin typeface="+mj-lt"/>
                <a:ea typeface="+mn-ea"/>
                <a:cs typeface="+mn-cs"/>
              </a:rPr>
              <a:t>阳奉阴违</a:t>
            </a:r>
            <a:r>
              <a:rPr kumimoji="0" lang="zh-CN" altLang="en-US" sz="2800" b="1" i="0" u="none" strike="noStrike" kern="1200" cap="none" spc="0" normalizeH="0" baseline="0" noProof="1" dirty="0" smtClean="0">
                <a:solidFill>
                  <a:schemeClr val="tx1"/>
                </a:solidFill>
                <a:latin typeface="+mj-lt"/>
                <a:ea typeface="+mn-ea"/>
                <a:cs typeface="+mn-cs"/>
              </a:rPr>
              <a:t>：表面上遵从，暗地里违抗。</a:t>
            </a:r>
            <a:endParaRPr kumimoji="0" lang="zh-CN" altLang="en-US" sz="2800" b="1" i="0" u="none" strike="noStrike" kern="1200" cap="none" spc="0" normalizeH="0" baseline="0" noProof="1" dirty="0" smtClean="0">
              <a:solidFill>
                <a:schemeClr val="tx1"/>
              </a:solidFill>
              <a:latin typeface="+mj-lt"/>
              <a:ea typeface="+mn-ea"/>
              <a:cs typeface="+mn-cs"/>
            </a:endParaRPr>
          </a:p>
          <a:p>
            <a:pPr marL="342900" marR="0" indent="-342900" algn="l" defTabSz="914400" rtl="0" eaLnBrk="0" fontAlgn="base" latinLnBrk="0" hangingPunct="0">
              <a:lnSpc>
                <a:spcPct val="120000"/>
              </a:lnSpc>
              <a:spcBef>
                <a:spcPct val="0"/>
              </a:spcBef>
              <a:spcAft>
                <a:spcPct val="0"/>
              </a:spcAft>
              <a:buClrTx/>
              <a:buSzTx/>
              <a:buFontTx/>
              <a:buNone/>
            </a:pPr>
            <a:r>
              <a:rPr kumimoji="0" lang="zh-CN" altLang="en-US" sz="2800" b="1" i="0" u="none" strike="noStrike" kern="1200" cap="none" spc="0" normalizeH="0" baseline="0" noProof="1" dirty="0" smtClean="0">
                <a:solidFill>
                  <a:srgbClr val="FF0000"/>
                </a:solidFill>
                <a:latin typeface="+mj-lt"/>
                <a:ea typeface="+mn-ea"/>
                <a:cs typeface="+mn-cs"/>
              </a:rPr>
              <a:t>招摇撞骗</a:t>
            </a:r>
            <a:r>
              <a:rPr kumimoji="0" lang="zh-CN" altLang="en-US" sz="2800" b="1" i="0" u="none" strike="noStrike" kern="1200" cap="none" spc="0" normalizeH="0" baseline="0" noProof="1" dirty="0" smtClean="0">
                <a:solidFill>
                  <a:schemeClr val="tx1"/>
                </a:solidFill>
                <a:latin typeface="+mj-lt"/>
                <a:ea typeface="+mn-ea"/>
                <a:cs typeface="+mn-cs"/>
              </a:rPr>
              <a:t>：假借名义，到处炫耀，进行诈骗。</a:t>
            </a:r>
            <a:endParaRPr kumimoji="0" lang="zh-CN" altLang="en-US" sz="2800" b="1" i="0" u="none" strike="noStrike" kern="1200" cap="none" spc="0" normalizeH="0" baseline="0" noProof="1" dirty="0" smtClean="0">
              <a:solidFill>
                <a:schemeClr val="tx1"/>
              </a:solidFill>
              <a:latin typeface="+mj-lt"/>
              <a:ea typeface="+mn-ea"/>
              <a:cs typeface="+mn-cs"/>
            </a:endParaRPr>
          </a:p>
          <a:p>
            <a:pPr marL="342900" marR="0" indent="-342900" algn="l" defTabSz="914400" rtl="0" eaLnBrk="0" fontAlgn="base" latinLnBrk="0" hangingPunct="0">
              <a:lnSpc>
                <a:spcPct val="120000"/>
              </a:lnSpc>
              <a:spcBef>
                <a:spcPct val="0"/>
              </a:spcBef>
              <a:spcAft>
                <a:spcPct val="0"/>
              </a:spcAft>
              <a:buClrTx/>
              <a:buSzTx/>
              <a:buFontTx/>
              <a:buNone/>
            </a:pPr>
            <a:r>
              <a:rPr kumimoji="0" lang="zh-CN" altLang="en-US" sz="2800" b="1" i="0" u="none" strike="noStrike" kern="1200" cap="none" spc="0" normalizeH="0" baseline="0" noProof="1" dirty="0" smtClean="0">
                <a:solidFill>
                  <a:srgbClr val="FF0000"/>
                </a:solidFill>
                <a:latin typeface="+mj-lt"/>
                <a:ea typeface="+mn-ea"/>
                <a:cs typeface="+mn-cs"/>
                <a:sym typeface="+mn-ea"/>
              </a:rPr>
              <a:t>风口浪尖</a:t>
            </a:r>
            <a:r>
              <a:rPr kumimoji="0" lang="zh-CN" altLang="en-US" sz="2800" b="1" i="0" u="none" strike="noStrike" kern="1200" cap="none" spc="0" normalizeH="0" baseline="0" noProof="1" dirty="0" smtClean="0">
                <a:solidFill>
                  <a:schemeClr val="tx1"/>
                </a:solidFill>
                <a:latin typeface="+mj-lt"/>
                <a:ea typeface="+mn-ea"/>
                <a:cs typeface="+mn-cs"/>
                <a:sym typeface="+mn-ea"/>
              </a:rPr>
              <a:t>：比喻社会斗争极为激烈、尖锐的地方。</a:t>
            </a:r>
            <a:endParaRPr kumimoji="0" lang="zh-CN" altLang="en-US" sz="2800" b="1" i="0" u="none" strike="noStrike" kern="1200" cap="none" spc="0" normalizeH="0" baseline="0" noProof="1" dirty="0" smtClean="0">
              <a:solidFill>
                <a:srgbClr val="FF0000"/>
              </a:solidFill>
              <a:latin typeface="+mj-lt"/>
              <a:ea typeface="+mn-ea"/>
              <a:cs typeface="+mn-cs"/>
            </a:endParaRPr>
          </a:p>
          <a:p>
            <a:pPr marL="342900" marR="0" indent="-342900" algn="l" defTabSz="914400" rtl="0" eaLnBrk="0" fontAlgn="base" latinLnBrk="0" hangingPunct="0">
              <a:lnSpc>
                <a:spcPct val="120000"/>
              </a:lnSpc>
              <a:spcBef>
                <a:spcPct val="0"/>
              </a:spcBef>
              <a:spcAft>
                <a:spcPct val="0"/>
              </a:spcAft>
              <a:buClrTx/>
              <a:buSzTx/>
              <a:buFontTx/>
              <a:buNone/>
            </a:pPr>
            <a:r>
              <a:rPr kumimoji="0" lang="zh-CN" altLang="en-US" sz="2800" b="1" i="0" u="none" strike="noStrike" kern="1200" cap="none" spc="0" normalizeH="0" baseline="0" noProof="1" dirty="0" smtClean="0">
                <a:solidFill>
                  <a:srgbClr val="FF0000"/>
                </a:solidFill>
                <a:latin typeface="+mj-lt"/>
                <a:ea typeface="+mn-ea"/>
                <a:cs typeface="+mn-cs"/>
              </a:rPr>
              <a:t>强词夺理</a:t>
            </a:r>
            <a:r>
              <a:rPr kumimoji="0" lang="zh-CN" altLang="en-US" sz="2800" b="1" i="0" u="none" strike="noStrike" kern="1200" cap="none" spc="0" normalizeH="0" baseline="0" noProof="1" dirty="0" smtClean="0">
                <a:solidFill>
                  <a:schemeClr val="tx1"/>
                </a:solidFill>
                <a:latin typeface="+mj-lt"/>
                <a:ea typeface="+mn-ea"/>
                <a:cs typeface="+mn-cs"/>
              </a:rPr>
              <a:t>：无理强辩，</a:t>
            </a:r>
            <a:r>
              <a:rPr kumimoji="0" lang="zh-CN" altLang="en-US"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没理硬说成有理。</a:t>
            </a:r>
            <a:endParaRPr kumimoji="0" lang="zh-CN" altLang="en-US" sz="2800" b="1" i="0" u="none" strike="noStrike" kern="1200" cap="none" spc="0" normalizeH="0" baseline="0" noProof="1" dirty="0" smtClean="0">
              <a:solidFill>
                <a:srgbClr val="FF0000"/>
              </a:solidFill>
              <a:latin typeface="+mj-lt"/>
              <a:ea typeface="+mn-ea"/>
              <a:cs typeface="+mn-cs"/>
            </a:endParaRPr>
          </a:p>
          <a:p>
            <a:pPr marL="342900" marR="0" indent="-342900" algn="l" defTabSz="914400" rtl="0" eaLnBrk="0" fontAlgn="base" latinLnBrk="0" hangingPunct="0">
              <a:lnSpc>
                <a:spcPct val="120000"/>
              </a:lnSpc>
              <a:spcBef>
                <a:spcPct val="0"/>
              </a:spcBef>
              <a:spcAft>
                <a:spcPct val="0"/>
              </a:spcAft>
              <a:buClrTx/>
              <a:buSzTx/>
              <a:buFontTx/>
              <a:buNone/>
            </a:pPr>
            <a:r>
              <a:rPr kumimoji="0" lang="zh-CN" altLang="en-US" sz="2800" b="1" i="0" u="none" strike="noStrike" kern="1200" cap="none" spc="0" normalizeH="0" baseline="0" noProof="1" dirty="0" smtClean="0">
                <a:solidFill>
                  <a:srgbClr val="FF0000"/>
                </a:solidFill>
                <a:latin typeface="+mj-lt"/>
                <a:ea typeface="+mn-ea"/>
                <a:cs typeface="+mn-cs"/>
              </a:rPr>
              <a:t>不修边幅</a:t>
            </a:r>
            <a:r>
              <a:rPr kumimoji="0" lang="zh-CN" altLang="en-US" sz="2800" b="1" i="0" u="none" strike="noStrike" kern="1200" cap="none" spc="0" normalizeH="0" baseline="0" noProof="1" dirty="0" smtClean="0">
                <a:solidFill>
                  <a:schemeClr val="tx1"/>
                </a:solidFill>
                <a:latin typeface="+mj-lt"/>
                <a:ea typeface="+mn-ea"/>
                <a:cs typeface="+mn-cs"/>
              </a:rPr>
              <a:t>：不注重衣着、容貌的整洁。</a:t>
            </a:r>
            <a:endParaRPr kumimoji="0" lang="zh-CN" altLang="en-US" sz="2800" b="1" i="0" u="none" strike="noStrike" kern="1200" cap="none" spc="0" normalizeH="0" baseline="0" noProof="1" dirty="0">
              <a:solidFill>
                <a:schemeClr val="tx1"/>
              </a:solidFill>
              <a:latin typeface="+mj-lt"/>
              <a:ea typeface="+mn-ea"/>
              <a:cs typeface="+mn-cs"/>
            </a:endParaRP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theme1.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Dragon</Template>
  <TotalTime>0</TotalTime>
  <Words>3804</Words>
  <Application>WPS 演示</Application>
  <PresentationFormat>全屏显示(4:3)</PresentationFormat>
  <Paragraphs>232</Paragraphs>
  <Slides>26</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26</vt:i4>
      </vt:variant>
    </vt:vector>
  </HeadingPairs>
  <TitlesOfParts>
    <vt:vector size="42" baseType="lpstr">
      <vt:lpstr>Arial</vt:lpstr>
      <vt:lpstr>宋体</vt:lpstr>
      <vt:lpstr>Wingdings</vt:lpstr>
      <vt:lpstr>Wingdings 2</vt:lpstr>
      <vt:lpstr>Arial</vt:lpstr>
      <vt:lpstr>隶书</vt:lpstr>
      <vt:lpstr>黑体</vt:lpstr>
      <vt:lpstr>Calibri</vt:lpstr>
      <vt:lpstr>Cambria</vt:lpstr>
      <vt:lpstr>Maiandra GD</vt:lpstr>
      <vt:lpstr>华文楷体</vt:lpstr>
      <vt:lpstr>微软雅黑</vt:lpstr>
      <vt:lpstr>Arial Unicode MS</vt:lpstr>
      <vt:lpstr>楷体</vt:lpstr>
      <vt:lpstr>Times New Roman</vt:lpstr>
      <vt:lpstr>龙腾四海</vt:lpstr>
      <vt:lpstr>你们知道北大方正么？</vt:lpstr>
      <vt:lpstr>作者简介</vt:lpstr>
      <vt:lpstr>我一生中的重要选择</vt:lpstr>
      <vt:lpstr>背景解读 </vt:lpstr>
      <vt:lpstr>背景解读</vt:lpstr>
      <vt:lpstr>背景解读 </vt:lpstr>
      <vt:lpstr>背景解读 </vt:lpstr>
      <vt:lpstr>PowerPoint 演示文稿</vt:lpstr>
      <vt:lpstr>PowerPoint 演示文稿</vt:lpstr>
      <vt:lpstr>PowerPoint 演示文稿</vt:lpstr>
      <vt:lpstr>理清作者思路,作业本83。</vt:lpstr>
      <vt:lpstr>这篇演讲稿思路清晰，逻辑严密，结合第2－6段，分析逻辑严密性是如何体现的。</vt:lpstr>
      <vt:lpstr>感受演讲的语言</vt:lpstr>
      <vt:lpstr>PowerPoint 演示文稿</vt:lpstr>
      <vt:lpstr>PowerPoint 演示文稿</vt:lpstr>
      <vt:lpstr>演讲的语言的要求</vt:lpstr>
      <vt:lpstr>你怎样理解文章末尾所提到的“I＋WE＝Full I”这个公式？ </vt:lpstr>
      <vt:lpstr>从这篇演讲稿中，你能看出王选是一个什么样的人吗？你从他身上能学到些什么？ </vt:lpstr>
      <vt:lpstr>PowerPoint 演示文稿</vt:lpstr>
      <vt:lpstr>PowerPoint 演示文稿</vt:lpstr>
      <vt:lpstr>PowerPoint 演示文稿</vt:lpstr>
      <vt:lpstr>拓展延伸部分——第2课时</vt:lpstr>
      <vt:lpstr>PowerPoint 演示文稿</vt:lpstr>
      <vt:lpstr>PowerPoint 演示文稿</vt:lpstr>
      <vt:lpstr>举例论证</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我一生中的重要选择</dc:title>
  <dc:creator>admin</dc:creator>
  <cp:lastModifiedBy>黄红政</cp:lastModifiedBy>
  <cp:revision>22</cp:revision>
  <dcterms:created xsi:type="dcterms:W3CDTF">2018-04-18T06:20:00Z</dcterms:created>
  <dcterms:modified xsi:type="dcterms:W3CDTF">2019-06-28T07:51:31Z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2052-11.1.0.8765</vt:lpwstr>
  </property>
</Properties>
</file>