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30"/>
  </p:notesMasterIdLst>
  <p:handoutMasterIdLst>
    <p:handoutMasterId r:id="rId31"/>
  </p:handoutMasterIdLst>
  <p:sldIdLst>
    <p:sldId id="371" r:id="rId2"/>
    <p:sldId id="308" r:id="rId3"/>
    <p:sldId id="364" r:id="rId4"/>
    <p:sldId id="365" r:id="rId5"/>
    <p:sldId id="340" r:id="rId6"/>
    <p:sldId id="331" r:id="rId7"/>
    <p:sldId id="341" r:id="rId8"/>
    <p:sldId id="369" r:id="rId9"/>
    <p:sldId id="368" r:id="rId10"/>
    <p:sldId id="370" r:id="rId11"/>
    <p:sldId id="342" r:id="rId12"/>
    <p:sldId id="309" r:id="rId13"/>
    <p:sldId id="353" r:id="rId14"/>
    <p:sldId id="374" r:id="rId15"/>
    <p:sldId id="375" r:id="rId16"/>
    <p:sldId id="376" r:id="rId17"/>
    <p:sldId id="377" r:id="rId18"/>
    <p:sldId id="362" r:id="rId19"/>
    <p:sldId id="356" r:id="rId20"/>
    <p:sldId id="357" r:id="rId21"/>
    <p:sldId id="378" r:id="rId22"/>
    <p:sldId id="379" r:id="rId23"/>
    <p:sldId id="380" r:id="rId24"/>
    <p:sldId id="366" r:id="rId25"/>
    <p:sldId id="383" r:id="rId26"/>
    <p:sldId id="306" r:id="rId27"/>
    <p:sldId id="372" r:id="rId28"/>
    <p:sldId id="32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25" autoAdjust="0"/>
    <p:restoredTop sz="92663" autoAdjust="0"/>
  </p:normalViewPr>
  <p:slideViewPr>
    <p:cSldViewPr snapToGrid="0">
      <p:cViewPr varScale="1">
        <p:scale>
          <a:sx n="62" d="100"/>
          <a:sy n="62" d="100"/>
        </p:scale>
        <p:origin x="-84" y="-540"/>
      </p:cViewPr>
      <p:guideLst>
        <p:guide orient="horz" pos="3748"/>
        <p:guide orient="horz" pos="550"/>
        <p:guide pos="688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2021-8-30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2021-8-30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493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5745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4955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2573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95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8465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4902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6479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0936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2454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506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2537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4958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0470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30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0958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2975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2554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974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706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6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451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255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0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303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185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65280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7660658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2021-8-30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577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</p:sldLayoutIdLst>
  <p:transition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46D20A-3893-490F-9D66-79C00040B298}"/>
              </a:ext>
            </a:extLst>
          </p:cNvPr>
          <p:cNvSpPr txBox="1"/>
          <p:nvPr/>
        </p:nvSpPr>
        <p:spPr>
          <a:xfrm>
            <a:off x="6096000" y="3055675"/>
            <a:ext cx="5784728" cy="1602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  活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时）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10E0FE-C233-46BD-AC0A-A183665264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7223" y="886024"/>
            <a:ext cx="4269808" cy="554164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B8129B0-C591-4BE6-A0B3-D8E612F2A254}"/>
              </a:ext>
            </a:extLst>
          </p:cNvPr>
          <p:cNvSpPr txBox="1"/>
          <p:nvPr/>
        </p:nvSpPr>
        <p:spPr>
          <a:xfrm>
            <a:off x="629716" y="944003"/>
            <a:ext cx="677108" cy="29190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/>
              <a:t>列夫 </a:t>
            </a:r>
            <a:r>
              <a:rPr lang="en-US" altLang="zh-CN" sz="3200" b="1"/>
              <a:t>· </a:t>
            </a:r>
            <a:r>
              <a:rPr lang="zh-CN" altLang="en-US" sz="3200" b="1"/>
              <a:t>托尔斯泰</a:t>
            </a:r>
          </a:p>
        </p:txBody>
      </p:sp>
    </p:spTree>
    <p:extLst>
      <p:ext uri="{BB962C8B-B14F-4D97-AF65-F5344CB8AC3E}">
        <p14:creationId xmlns:p14="http://schemas.microsoft.com/office/powerpoint/2010/main" val="157516107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841270" y="2420815"/>
            <a:ext cx="9166540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88221" y="1685109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编剧组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：写作背景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77864" y="2622828"/>
            <a:ext cx="1007514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世纪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70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年代末到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80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年代初，俄国的资本主义迅猛发展，农村遭到巨大的破坏，广大劳动人民的生活日趋赤贫。连年饥馑给人民带来更为深重的灾难。托尔斯泰晚年世界观发生了根本转变，艺术批判力量达到了高峰。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关心人民困苦，以广大农民的眼光观察俄国现实生活，代表农民阶级发表意见。这在长篇小说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中表现得最鲜明、也最为突出。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212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55330" y="2346455"/>
            <a:ext cx="9086447" cy="50792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34826" y="1586609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编剧组：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小说主要内容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28315" y="2644245"/>
            <a:ext cx="10011346" cy="2832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取材于真人真事。主要内容写贵族聂赫留朵夫在出席法庭陪审时，发现被诬告杀人的玛丝洛娃正是他年轻时引诱、抛弃的姑娘，于是良心觉醒，开始悔罪。他极力为玛丝洛娃奔走伸冤，并请求同她结婚，上诉失败后，又陪她流放西伯利亚。聂赫留朵夫的行为感动了玛丝洛娃，使她重新爱上了他。但为了不损害他的名誉和地位，玛丝洛娃没有和他结婚，而是接受了革命者西蒙松的求婚。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521372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6" y="2414828"/>
            <a:ext cx="9079773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92077" y="1637400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编剧组：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小说主要内容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40927" y="2644245"/>
            <a:ext cx="10138898" cy="1909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小说以聂赫留朵夫为玛丝洛娃奔走上诉、陪她去西伯利亚为主线，淋漓尽致地描绘了人民的苦难，抨击了法庭、监狱、官僚机关的腐败、黑暗，广泛深入地再现了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世纪俄国社会的生活画面，全面体现了托尔斯泰“最清醒的现实主义”“撕毁一切假面具”的创作思想。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394636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812935" y="2516021"/>
            <a:ext cx="9053074" cy="10992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561103" y="1746200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学习活动二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42999" y="2852461"/>
            <a:ext cx="992991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梳理情节，复述故事。记下你的阅读困惑。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讨论：聂赫留朵夫和玛丝洛娃两个人监狱会面时，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各自经历了怎样的心理变化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？请以表格、表情或曲线的方式画出或标出，可做文字说明。</a:t>
            </a:r>
          </a:p>
          <a:p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534822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54289" y="157074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示例一：情节及人物表现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2FF710-0ED8-456D-AC92-5F53D24610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927188"/>
              </p:ext>
            </p:extLst>
          </p:nvPr>
        </p:nvGraphicFramePr>
        <p:xfrm>
          <a:off x="1572611" y="2522651"/>
          <a:ext cx="9320095" cy="3368470"/>
        </p:xfrm>
        <a:graphic>
          <a:graphicData uri="http://schemas.openxmlformats.org/drawingml/2006/table">
            <a:tbl>
              <a:tblPr firstRow="1" firstCol="1" bandRow="1"/>
              <a:tblGrid>
                <a:gridCol w="136210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39602218"/>
                    </a:ext>
                  </a:extLst>
                </a:gridCol>
                <a:gridCol w="180372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845711209"/>
                    </a:ext>
                  </a:extLst>
                </a:gridCol>
                <a:gridCol w="2312345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107299784"/>
                    </a:ext>
                  </a:extLst>
                </a:gridCol>
                <a:gridCol w="205803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934108226"/>
                    </a:ext>
                  </a:extLst>
                </a:gridCol>
                <a:gridCol w="178388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920482106"/>
                    </a:ext>
                  </a:extLst>
                </a:gridCol>
              </a:tblGrid>
              <a:tr h="543220">
                <a:tc>
                  <a:txBody>
                    <a:bodyPr/>
                    <a:lstStyle/>
                    <a:p>
                      <a:pPr algn="just"/>
                      <a:r>
                        <a:rPr lang="en-US" sz="1800" kern="10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主要内容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聂赫留朵夫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玛丝洛娃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描写手法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26167589"/>
                  </a:ext>
                </a:extLst>
              </a:tr>
              <a:tr h="5941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开端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/>
                      <a:endParaRPr lang="zh-CN" sz="1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089483415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发展</a:t>
                      </a:r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64994923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高潮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531435266"/>
                  </a:ext>
                </a:extLst>
              </a:tr>
              <a:tr h="6292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结局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314115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167455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54289" y="157074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示例一：情节及人物表现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2FF710-0ED8-456D-AC92-5F53D24610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605575"/>
              </p:ext>
            </p:extLst>
          </p:nvPr>
        </p:nvGraphicFramePr>
        <p:xfrm>
          <a:off x="1572611" y="2522651"/>
          <a:ext cx="9320095" cy="3368470"/>
        </p:xfrm>
        <a:graphic>
          <a:graphicData uri="http://schemas.openxmlformats.org/drawingml/2006/table">
            <a:tbl>
              <a:tblPr firstRow="1" firstCol="1" bandRow="1"/>
              <a:tblGrid>
                <a:gridCol w="136210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39602218"/>
                    </a:ext>
                  </a:extLst>
                </a:gridCol>
                <a:gridCol w="180372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845711209"/>
                    </a:ext>
                  </a:extLst>
                </a:gridCol>
                <a:gridCol w="2312345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107299784"/>
                    </a:ext>
                  </a:extLst>
                </a:gridCol>
                <a:gridCol w="205803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934108226"/>
                    </a:ext>
                  </a:extLst>
                </a:gridCol>
                <a:gridCol w="178388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920482106"/>
                    </a:ext>
                  </a:extLst>
                </a:gridCol>
              </a:tblGrid>
              <a:tr h="543220">
                <a:tc>
                  <a:txBody>
                    <a:bodyPr/>
                    <a:lstStyle/>
                    <a:p>
                      <a:pPr algn="just"/>
                      <a:r>
                        <a:rPr lang="en-US" sz="1800" kern="10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主要内容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聂赫留朵夫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玛丝洛娃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描写手法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26167589"/>
                  </a:ext>
                </a:extLst>
              </a:tr>
              <a:tr h="5941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开端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隔栏相见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祈求宽恕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认出身份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/>
                      <a:endParaRPr lang="zh-CN" sz="1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089483415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发展</a:t>
                      </a:r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64994923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高潮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531435266"/>
                  </a:ext>
                </a:extLst>
              </a:tr>
              <a:tr h="6292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结局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314115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1735566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54289" y="157074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示例一：情节及人物表现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2FF710-0ED8-456D-AC92-5F53D24610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810998"/>
              </p:ext>
            </p:extLst>
          </p:nvPr>
        </p:nvGraphicFramePr>
        <p:xfrm>
          <a:off x="1572611" y="2522651"/>
          <a:ext cx="9320095" cy="3368470"/>
        </p:xfrm>
        <a:graphic>
          <a:graphicData uri="http://schemas.openxmlformats.org/drawingml/2006/table">
            <a:tbl>
              <a:tblPr firstRow="1" firstCol="1" bandRow="1"/>
              <a:tblGrid>
                <a:gridCol w="136210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39602218"/>
                    </a:ext>
                  </a:extLst>
                </a:gridCol>
                <a:gridCol w="180372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845711209"/>
                    </a:ext>
                  </a:extLst>
                </a:gridCol>
                <a:gridCol w="2312345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107299784"/>
                    </a:ext>
                  </a:extLst>
                </a:gridCol>
                <a:gridCol w="205803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934108226"/>
                    </a:ext>
                  </a:extLst>
                </a:gridCol>
                <a:gridCol w="178388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920482106"/>
                    </a:ext>
                  </a:extLst>
                </a:gridCol>
              </a:tblGrid>
              <a:tr h="543220">
                <a:tc>
                  <a:txBody>
                    <a:bodyPr/>
                    <a:lstStyle/>
                    <a:p>
                      <a:pPr algn="just"/>
                      <a:r>
                        <a:rPr lang="en-US" sz="1800" kern="10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主要内容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聂赫留朵夫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玛丝洛娃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描写手法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26167589"/>
                  </a:ext>
                </a:extLst>
              </a:tr>
              <a:tr h="5941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开端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隔栏相见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祈求宽恕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认出身份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/>
                      <a:endParaRPr lang="zh-CN" sz="1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089483415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发展</a:t>
                      </a:r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长凳交谈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探</a:t>
                      </a: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问旧事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回避躲闪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64994923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高潮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531435266"/>
                  </a:ext>
                </a:extLst>
              </a:tr>
              <a:tr h="6292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结局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314115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111378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54289" y="157074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示例一：情节及人物表现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2FF710-0ED8-456D-AC92-5F53D24610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24039"/>
              </p:ext>
            </p:extLst>
          </p:nvPr>
        </p:nvGraphicFramePr>
        <p:xfrm>
          <a:off x="1572611" y="2522651"/>
          <a:ext cx="9320095" cy="3417970"/>
        </p:xfrm>
        <a:graphic>
          <a:graphicData uri="http://schemas.openxmlformats.org/drawingml/2006/table">
            <a:tbl>
              <a:tblPr firstRow="1" firstCol="1" bandRow="1"/>
              <a:tblGrid>
                <a:gridCol w="136210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39602218"/>
                    </a:ext>
                  </a:extLst>
                </a:gridCol>
                <a:gridCol w="180372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845711209"/>
                    </a:ext>
                  </a:extLst>
                </a:gridCol>
                <a:gridCol w="2312345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107299784"/>
                    </a:ext>
                  </a:extLst>
                </a:gridCol>
                <a:gridCol w="205803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934108226"/>
                    </a:ext>
                  </a:extLst>
                </a:gridCol>
                <a:gridCol w="178388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920482106"/>
                    </a:ext>
                  </a:extLst>
                </a:gridCol>
              </a:tblGrid>
              <a:tr h="543220">
                <a:tc>
                  <a:txBody>
                    <a:bodyPr/>
                    <a:lstStyle/>
                    <a:p>
                      <a:pPr algn="just"/>
                      <a:r>
                        <a:rPr lang="en-US" sz="1800" kern="10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主要内容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聂赫留朵夫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玛丝洛娃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描写手法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26167589"/>
                  </a:ext>
                </a:extLst>
              </a:tr>
              <a:tr h="5941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开端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隔栏相见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祈求宽恕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认出身份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/>
                      <a:endParaRPr lang="zh-CN" sz="1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089483415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发展</a:t>
                      </a:r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长凳交谈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探</a:t>
                      </a: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问旧事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回避躲闪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64994923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高潮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卢布插曲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动摇犹豫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讨要卢布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531435266"/>
                  </a:ext>
                </a:extLst>
              </a:tr>
              <a:tr h="6292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结局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314115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981021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54289" y="157074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示例一：情节及人物表现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2FF710-0ED8-456D-AC92-5F53D24610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056629"/>
              </p:ext>
            </p:extLst>
          </p:nvPr>
        </p:nvGraphicFramePr>
        <p:xfrm>
          <a:off x="1572611" y="2522651"/>
          <a:ext cx="9320095" cy="3611670"/>
        </p:xfrm>
        <a:graphic>
          <a:graphicData uri="http://schemas.openxmlformats.org/drawingml/2006/table">
            <a:tbl>
              <a:tblPr firstRow="1" firstCol="1" bandRow="1"/>
              <a:tblGrid>
                <a:gridCol w="136210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39602218"/>
                    </a:ext>
                  </a:extLst>
                </a:gridCol>
                <a:gridCol w="180372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845711209"/>
                    </a:ext>
                  </a:extLst>
                </a:gridCol>
                <a:gridCol w="2312345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107299784"/>
                    </a:ext>
                  </a:extLst>
                </a:gridCol>
                <a:gridCol w="205803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934108226"/>
                    </a:ext>
                  </a:extLst>
                </a:gridCol>
                <a:gridCol w="178388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920482106"/>
                    </a:ext>
                  </a:extLst>
                </a:gridCol>
              </a:tblGrid>
              <a:tr h="543220">
                <a:tc>
                  <a:txBody>
                    <a:bodyPr/>
                    <a:lstStyle/>
                    <a:p>
                      <a:pPr algn="just"/>
                      <a:r>
                        <a:rPr lang="en-US" sz="1800" kern="10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主要内容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聂赫留朵夫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玛丝洛娃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描写手法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26167589"/>
                  </a:ext>
                </a:extLst>
              </a:tr>
              <a:tr h="5941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开端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隔栏相见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祈求宽恕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认出身份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/>
                      <a:endParaRPr lang="en-US" altLang="zh-CN" sz="1800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聂赫留朵夫：</a:t>
                      </a:r>
                    </a:p>
                    <a:p>
                      <a:pPr algn="just"/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心理描写</a:t>
                      </a:r>
                    </a:p>
                    <a:p>
                      <a:pPr algn="just"/>
                      <a:r>
                        <a:rPr lang="zh-CN" sz="1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语言描写</a:t>
                      </a:r>
                    </a:p>
                    <a:p>
                      <a:pPr algn="just"/>
                      <a:r>
                        <a:rPr lang="en-US" sz="1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玛丝洛娃</a:t>
                      </a:r>
                      <a:r>
                        <a:rPr lang="zh-CN" sz="1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</a:p>
                    <a:p>
                      <a:pPr algn="just"/>
                      <a:r>
                        <a:rPr lang="zh-CN" sz="1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神态、语言、动作描写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089483415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发展</a:t>
                      </a:r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长凳交谈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探</a:t>
                      </a: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问旧事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回避躲闪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64994923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高潮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卢布插曲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动摇犹豫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讨要卢布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531435266"/>
                  </a:ext>
                </a:extLst>
              </a:tr>
              <a:tr h="6292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结局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结束会面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决心救赎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拒之千里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314115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724189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DB1A1C8-43F1-4A14-B264-C2743269353C}"/>
              </a:ext>
            </a:extLst>
          </p:cNvPr>
          <p:cNvSpPr txBox="1"/>
          <p:nvPr/>
        </p:nvSpPr>
        <p:spPr>
          <a:xfrm>
            <a:off x="2443897" y="6073191"/>
            <a:ext cx="69048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作为基准，正数代表正向情绪指数，负数代表负向情绪指数（</a:t>
            </a: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-4 ~ +2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D2E6BEF-0B19-4B23-8883-48CD62DAAA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04" y="941098"/>
            <a:ext cx="11020591" cy="513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1849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6" y="2328888"/>
            <a:ext cx="9273332" cy="9192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78771" y="1556458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21108" y="2823101"/>
            <a:ext cx="10272065" cy="226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了解作者及原著，梳理课文情节，把握聂赫留朵夫和玛丝洛娃的人物形象。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品味语言，鉴赏小说通过语言、神态及细腻的心理描写刻画人物形象的手法。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探究小说题目“复活”的含义，理解作者在作品中寄寓的真挚情感和深刻思想。</a:t>
            </a:r>
          </a:p>
        </p:txBody>
      </p:sp>
    </p:spTree>
    <p:extLst>
      <p:ext uri="{BB962C8B-B14F-4D97-AF65-F5344CB8AC3E}">
        <p14:creationId xmlns:p14="http://schemas.microsoft.com/office/powerpoint/2010/main" val="305933610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2572C7A-F4EA-4785-829E-BB3D9B2EE4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227" y="927359"/>
            <a:ext cx="9727546" cy="5243265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0471820-1E5E-4EB1-A734-C36A6E52DBC5}"/>
              </a:ext>
            </a:extLst>
          </p:cNvPr>
          <p:cNvSpPr/>
          <p:nvPr/>
        </p:nvSpPr>
        <p:spPr>
          <a:xfrm>
            <a:off x="2360616" y="5360350"/>
            <a:ext cx="743141" cy="240323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初见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A1A54A9-80B6-43FC-ABFF-83921F90F81F}"/>
              </a:ext>
            </a:extLst>
          </p:cNvPr>
          <p:cNvSpPr/>
          <p:nvPr/>
        </p:nvSpPr>
        <p:spPr>
          <a:xfrm>
            <a:off x="3636881" y="5360351"/>
            <a:ext cx="621323" cy="240323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确认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2431A11-7C14-433F-B9CB-E9272E202CBC}"/>
              </a:ext>
            </a:extLst>
          </p:cNvPr>
          <p:cNvSpPr/>
          <p:nvPr/>
        </p:nvSpPr>
        <p:spPr>
          <a:xfrm>
            <a:off x="4920330" y="5360350"/>
            <a:ext cx="987634" cy="240323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问 旧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F722E35-8FAC-4316-A17E-1B26FC26A433}"/>
              </a:ext>
            </a:extLst>
          </p:cNvPr>
          <p:cNvSpPr/>
          <p:nvPr/>
        </p:nvSpPr>
        <p:spPr>
          <a:xfrm>
            <a:off x="6377951" y="5360350"/>
            <a:ext cx="621323" cy="240323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要钱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518060F-E07E-4457-B261-0014B1B18805}"/>
              </a:ext>
            </a:extLst>
          </p:cNvPr>
          <p:cNvSpPr/>
          <p:nvPr/>
        </p:nvSpPr>
        <p:spPr>
          <a:xfrm>
            <a:off x="7715667" y="5360350"/>
            <a:ext cx="672193" cy="240323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表态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091A72F-4BC5-4715-9857-37219B9AAF80}"/>
              </a:ext>
            </a:extLst>
          </p:cNvPr>
          <p:cNvSpPr/>
          <p:nvPr/>
        </p:nvSpPr>
        <p:spPr>
          <a:xfrm>
            <a:off x="8864100" y="5360352"/>
            <a:ext cx="621323" cy="240323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告别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4C3D691-A36B-4A86-951A-D69398DCE977}"/>
              </a:ext>
            </a:extLst>
          </p:cNvPr>
          <p:cNvSpPr/>
          <p:nvPr/>
        </p:nvSpPr>
        <p:spPr>
          <a:xfrm>
            <a:off x="7280030" y="2904393"/>
            <a:ext cx="973015" cy="240323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玛丝洛娃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A52C391-2067-498F-BB4D-966BBBF7C4BB}"/>
              </a:ext>
            </a:extLst>
          </p:cNvPr>
          <p:cNvSpPr/>
          <p:nvPr/>
        </p:nvSpPr>
        <p:spPr>
          <a:xfrm>
            <a:off x="7280031" y="3261948"/>
            <a:ext cx="973015" cy="24032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聂赫留朵夫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1934B8E-050F-43BF-8564-422DC8CFE92F}"/>
              </a:ext>
            </a:extLst>
          </p:cNvPr>
          <p:cNvSpPr/>
          <p:nvPr/>
        </p:nvSpPr>
        <p:spPr>
          <a:xfrm>
            <a:off x="0" y="859465"/>
            <a:ext cx="1365739" cy="51581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示例三</a:t>
            </a:r>
          </a:p>
        </p:txBody>
      </p:sp>
    </p:spTree>
    <p:extLst>
      <p:ext uri="{BB962C8B-B14F-4D97-AF65-F5344CB8AC3E}">
        <p14:creationId xmlns:p14="http://schemas.microsoft.com/office/powerpoint/2010/main" val="2639191666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  <a:solidFill>
            <a:schemeClr val="accent6">
              <a:lumMod val="50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534945" y="157074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示例四：情节及人物心理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2FF710-0ED8-456D-AC92-5F53D24610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771239"/>
              </p:ext>
            </p:extLst>
          </p:nvPr>
        </p:nvGraphicFramePr>
        <p:xfrm>
          <a:off x="1572612" y="2522651"/>
          <a:ext cx="9066465" cy="3368470"/>
        </p:xfrm>
        <a:graphic>
          <a:graphicData uri="http://schemas.openxmlformats.org/drawingml/2006/table">
            <a:tbl>
              <a:tblPr firstRow="1" firstCol="1" bandRow="1"/>
              <a:tblGrid>
                <a:gridCol w="864622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39602218"/>
                    </a:ext>
                  </a:extLst>
                </a:gridCol>
                <a:gridCol w="146732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845711209"/>
                    </a:ext>
                  </a:extLst>
                </a:gridCol>
                <a:gridCol w="2122476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107299784"/>
                    </a:ext>
                  </a:extLst>
                </a:gridCol>
                <a:gridCol w="220256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934108226"/>
                    </a:ext>
                  </a:extLst>
                </a:gridCol>
                <a:gridCol w="2409477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920482106"/>
                    </a:ext>
                  </a:extLst>
                </a:gridCol>
              </a:tblGrid>
              <a:tr h="543220">
                <a:tc>
                  <a:txBody>
                    <a:bodyPr/>
                    <a:lstStyle/>
                    <a:p>
                      <a:pPr algn="just"/>
                      <a:r>
                        <a:rPr lang="en-US" sz="1800" kern="10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主要内容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聂赫留朵夫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玛丝洛娃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描写手法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26167589"/>
                  </a:ext>
                </a:extLst>
              </a:tr>
              <a:tr h="5941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开端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隔栏相见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忐忑激动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意外震惊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/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089483415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发展</a:t>
                      </a:r>
                      <a:endParaRPr lang="en-US" alt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64994923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高潮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531435266"/>
                  </a:ext>
                </a:extLst>
              </a:tr>
              <a:tr h="6292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结局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314115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4536351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  <a:solidFill>
            <a:schemeClr val="accent6">
              <a:lumMod val="50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534945" y="157074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示例四：情节及人物心理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2FF710-0ED8-456D-AC92-5F53D24610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445165"/>
              </p:ext>
            </p:extLst>
          </p:nvPr>
        </p:nvGraphicFramePr>
        <p:xfrm>
          <a:off x="1572612" y="2522651"/>
          <a:ext cx="9066465" cy="3368470"/>
        </p:xfrm>
        <a:graphic>
          <a:graphicData uri="http://schemas.openxmlformats.org/drawingml/2006/table">
            <a:tbl>
              <a:tblPr firstRow="1" firstCol="1" bandRow="1"/>
              <a:tblGrid>
                <a:gridCol w="864622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39602218"/>
                    </a:ext>
                  </a:extLst>
                </a:gridCol>
                <a:gridCol w="146732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845711209"/>
                    </a:ext>
                  </a:extLst>
                </a:gridCol>
                <a:gridCol w="2122476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107299784"/>
                    </a:ext>
                  </a:extLst>
                </a:gridCol>
                <a:gridCol w="220256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934108226"/>
                    </a:ext>
                  </a:extLst>
                </a:gridCol>
                <a:gridCol w="2409477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920482106"/>
                    </a:ext>
                  </a:extLst>
                </a:gridCol>
              </a:tblGrid>
              <a:tr h="543220">
                <a:tc>
                  <a:txBody>
                    <a:bodyPr/>
                    <a:lstStyle/>
                    <a:p>
                      <a:pPr algn="just"/>
                      <a:r>
                        <a:rPr lang="en-US" sz="1800" kern="10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主要内容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聂赫留朵夫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玛丝洛娃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描写手法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26167589"/>
                  </a:ext>
                </a:extLst>
              </a:tr>
              <a:tr h="5941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开端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隔栏相见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忐忑激动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意外震惊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/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089483415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发展</a:t>
                      </a:r>
                      <a:endParaRPr lang="en-US" alt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长凳</a:t>
                      </a: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问旧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羞愧悔恨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愤怒悲伤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64994923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高潮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531435266"/>
                  </a:ext>
                </a:extLst>
              </a:tr>
              <a:tr h="6292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结局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314115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2581848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  <a:solidFill>
            <a:schemeClr val="accent6">
              <a:lumMod val="50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534945" y="157074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示例四：情节及人物心理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2FF710-0ED8-456D-AC92-5F53D24610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061563"/>
              </p:ext>
            </p:extLst>
          </p:nvPr>
        </p:nvGraphicFramePr>
        <p:xfrm>
          <a:off x="1572612" y="2522651"/>
          <a:ext cx="9066465" cy="3368470"/>
        </p:xfrm>
        <a:graphic>
          <a:graphicData uri="http://schemas.openxmlformats.org/drawingml/2006/table">
            <a:tbl>
              <a:tblPr firstRow="1" firstCol="1" bandRow="1"/>
              <a:tblGrid>
                <a:gridCol w="864622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39602218"/>
                    </a:ext>
                  </a:extLst>
                </a:gridCol>
                <a:gridCol w="146732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845711209"/>
                    </a:ext>
                  </a:extLst>
                </a:gridCol>
                <a:gridCol w="2122476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107299784"/>
                    </a:ext>
                  </a:extLst>
                </a:gridCol>
                <a:gridCol w="220256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934108226"/>
                    </a:ext>
                  </a:extLst>
                </a:gridCol>
                <a:gridCol w="2409477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920482106"/>
                    </a:ext>
                  </a:extLst>
                </a:gridCol>
              </a:tblGrid>
              <a:tr h="543220">
                <a:tc>
                  <a:txBody>
                    <a:bodyPr/>
                    <a:lstStyle/>
                    <a:p>
                      <a:pPr algn="just"/>
                      <a:r>
                        <a:rPr lang="en-US" sz="1800" kern="10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主要内容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聂赫留朵夫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玛丝洛娃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描写手法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26167589"/>
                  </a:ext>
                </a:extLst>
              </a:tr>
              <a:tr h="5941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开端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隔栏相见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忐忑激动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意外震惊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/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089483415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发展</a:t>
                      </a:r>
                      <a:endParaRPr lang="en-US" alt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长凳</a:t>
                      </a: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问旧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羞愧悔恨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愤怒悲伤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64994923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高潮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卢布插曲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意外吃惊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讨好利用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531435266"/>
                  </a:ext>
                </a:extLst>
              </a:tr>
              <a:tr h="6292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结局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结束会面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314115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5038222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  <a:solidFill>
            <a:schemeClr val="accent6">
              <a:lumMod val="50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534945" y="157074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示例四：情节及人物心理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2FF710-0ED8-456D-AC92-5F53D24610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455633"/>
              </p:ext>
            </p:extLst>
          </p:nvPr>
        </p:nvGraphicFramePr>
        <p:xfrm>
          <a:off x="1572612" y="2522651"/>
          <a:ext cx="9066465" cy="3368470"/>
        </p:xfrm>
        <a:graphic>
          <a:graphicData uri="http://schemas.openxmlformats.org/drawingml/2006/table">
            <a:tbl>
              <a:tblPr firstRow="1" firstCol="1" bandRow="1"/>
              <a:tblGrid>
                <a:gridCol w="864622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39602218"/>
                    </a:ext>
                  </a:extLst>
                </a:gridCol>
                <a:gridCol w="146732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845711209"/>
                    </a:ext>
                  </a:extLst>
                </a:gridCol>
                <a:gridCol w="2122476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107299784"/>
                    </a:ext>
                  </a:extLst>
                </a:gridCol>
                <a:gridCol w="220256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934108226"/>
                    </a:ext>
                  </a:extLst>
                </a:gridCol>
                <a:gridCol w="2409477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920482106"/>
                    </a:ext>
                  </a:extLst>
                </a:gridCol>
              </a:tblGrid>
              <a:tr h="543220">
                <a:tc>
                  <a:txBody>
                    <a:bodyPr/>
                    <a:lstStyle/>
                    <a:p>
                      <a:pPr algn="just"/>
                      <a:r>
                        <a:rPr lang="en-US" sz="1800" kern="10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主要内容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聂赫留朵夫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玛丝洛娃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altLang="zh-CN" sz="1800" b="1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b="1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描写手法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26167589"/>
                  </a:ext>
                </a:extLst>
              </a:tr>
              <a:tr h="5941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开端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隔栏相见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忐忑激动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意外震惊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聂赫留朵夫：</a:t>
                      </a:r>
                    </a:p>
                    <a:p>
                      <a:pPr algn="just"/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心理描写</a:t>
                      </a:r>
                    </a:p>
                    <a:p>
                      <a:pPr algn="just"/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语言描写</a:t>
                      </a:r>
                    </a:p>
                    <a:p>
                      <a:pPr algn="just"/>
                      <a:r>
                        <a:rPr lang="en-US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zh-CN" sz="18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玛丝洛娃</a:t>
                      </a:r>
                      <a:r>
                        <a:rPr lang="zh-CN" sz="1800" kern="10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</a:p>
                    <a:p>
                      <a:pPr algn="just"/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神态、语言、动作</a:t>
                      </a:r>
                      <a:r>
                        <a:rPr lang="zh-CN" altLang="en-US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心理</a:t>
                      </a:r>
                      <a:r>
                        <a:rPr lang="zh-CN" sz="18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描写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089483415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发展</a:t>
                      </a:r>
                      <a:endParaRPr lang="en-US" alt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长凳</a:t>
                      </a: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问旧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羞愧悔恨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愤怒悲伤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64994923"/>
                  </a:ext>
                </a:extLst>
              </a:tr>
              <a:tr h="7734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高潮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卢布插曲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意外吃惊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讨好利用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531435266"/>
                  </a:ext>
                </a:extLst>
              </a:tr>
              <a:tr h="6292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结局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结束会面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同情自省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心凉意冷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314115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4752864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6" y="2303290"/>
            <a:ext cx="9046400" cy="54313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557765" y="162021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阅读困惑（一）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94430" y="2576589"/>
            <a:ext cx="10003140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聂赫留朵夫去请求玛丝洛娃宽恕，为何一想到“我在做我该做的事，我在认罪”，“眼泪就夺眶而出，喉咙也哽住了”，为何激动？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当聂赫留朵夫问起当年旧事，为何玛丝洛娃说“我什么都不记得，全都忘了，那事早就完了” ？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玛丝洛娃讨要十个卢布时，聂赫留朵夫为何感到“窘迫震惊”？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在以两个人对话展开的情节中，为何要插入作者的“画外音”？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5642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6" y="2303290"/>
            <a:ext cx="9046400" cy="54313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557765" y="162021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阅读困惑（二）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94430" y="2576589"/>
            <a:ext cx="1000314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为什么聂赫留朵夫开始交谈时在“您”和“你”之间犹豫不决？为什么一开始选择了“您”后来又变为“你”？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文中多次写到玛丝洛娃的眼睛和“笑” ，表现了人物怎样的心理？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在开头部分写玛丝洛娃和聂赫留朵夫的对话时，为何夹杂着 “衣衫褴褛的男人”和“对面有一个人”的对话？这有什么作用？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小说以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为题，是指谁的“复活”？有什么特殊含义？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．在当时的社会背景下，贵族享受着优越的待遇，为何聂赫留朵夫愿意放弃特权去追逐人性？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05438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519D480-D6B3-4401-8EF1-91476ACBA8EC}"/>
              </a:ext>
            </a:extLst>
          </p:cNvPr>
          <p:cNvSpPr txBox="1"/>
          <p:nvPr/>
        </p:nvSpPr>
        <p:spPr>
          <a:xfrm>
            <a:off x="1418371" y="2382452"/>
            <a:ext cx="9467661" cy="2283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“托尔斯泰伯爵才华的特点就是不限于描写心理过程的结果；他所关心的是过程本身</a:t>
            </a:r>
            <a:r>
              <a:rPr lang="en-US" altLang="zh-CN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那种难以捉摸的内心生活现象</a:t>
            </a:r>
            <a:r>
              <a:rPr lang="zh-CN" altLang="en-US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，彼此</a:t>
            </a:r>
            <a:r>
              <a:rPr lang="zh-CN" altLang="en-US" sz="24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异常迅速</a:t>
            </a:r>
            <a:r>
              <a:rPr lang="zh-CN" altLang="en-US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而又</a:t>
            </a:r>
            <a:r>
              <a:rPr lang="zh-CN" altLang="en-US" sz="24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无穷多样地变换</a:t>
            </a:r>
            <a:r>
              <a:rPr lang="zh-CN" altLang="en-US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着的，托尔斯泰伯爵却能巧妙地描写出来。”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                         </a:t>
            </a:r>
          </a:p>
          <a:p>
            <a:pPr algn="r">
              <a:lnSpc>
                <a:spcPct val="120000"/>
              </a:lnSpc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车尔尼雪夫斯基</a:t>
            </a:r>
            <a:endParaRPr lang="zh-CN" altLang="en-US" sz="24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83251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713356" y="2397249"/>
            <a:ext cx="9280005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574990" y="1685109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1108" y="2810853"/>
            <a:ext cx="10071831" cy="2245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4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</a:t>
            </a:r>
            <a:r>
              <a:rPr lang="zh-CN" altLang="zh-CN" sz="24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4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zh-CN" altLang="zh-CN" sz="24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字概述</a:t>
            </a:r>
            <a:r>
              <a:rPr lang="zh-CN" altLang="en-US" sz="24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课文</a:t>
            </a:r>
            <a:r>
              <a:rPr lang="zh-CN" altLang="zh-CN" sz="24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的主要内容</a:t>
            </a:r>
            <a:r>
              <a:rPr lang="zh-CN" altLang="en-US" sz="24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为即将上演的</a:t>
            </a:r>
            <a:r>
              <a:rPr lang="zh-CN" altLang="en-US" sz="24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课本剧</a:t>
            </a:r>
            <a:r>
              <a:rPr lang="zh-CN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做一个海报文案。</a:t>
            </a:r>
            <a:endParaRPr lang="zh-CN" altLang="zh-CN" sz="2400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24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写出你的阅读思考或困惑，</a:t>
            </a:r>
            <a:r>
              <a:rPr lang="zh-CN" altLang="en-US" sz="24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并</a:t>
            </a:r>
            <a:r>
              <a:rPr lang="zh-CN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从课文中选取两个你认为精彩的文段写点评。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4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400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290300" y="10858500"/>
            <a:ext cx="3302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58108132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6" y="2393658"/>
            <a:ext cx="8993005" cy="54313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279629" y="172683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任务情境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09824" y="2594388"/>
            <a:ext cx="9896348" cy="266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一年一度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校园话剧节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到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了，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同学们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想把《复活》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（节选）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搬上舞台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。为了保证演出的成功，希望全班同学积极参与，共筹智慧。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语文课代表正着手剧组的筹备工作，准备组建编剧、导演、演员（聂赫留朵夫、玛丝洛娃）、海报设计、沙龙研讨五个小组。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请大家认真阅读课文，了解原著内容，上网查找与原著和作者相关的资料，根据自己的兴趣意愿自由选组。</a:t>
            </a:r>
            <a:endParaRPr lang="zh-CN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07043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6" y="2280830"/>
            <a:ext cx="8929545" cy="7120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99339" y="164039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任务说明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09823" y="2699896"/>
            <a:ext cx="9632657" cy="1910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任务一：搜集作者资料，熟悉小说内容，设计演出海报。（演出前）</a:t>
            </a:r>
          </a:p>
          <a:p>
            <a:pPr marL="342900" indent="-34290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任务二：把握人物形象，揣摩心理变化，撰写赏析文章。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（演出前）</a:t>
            </a:r>
          </a:p>
          <a:p>
            <a:pPr marL="342900" indent="-34290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任务三：举办文学沙龙，研讨小说主题，深刻理解 “复活”的含义。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（演出后）</a:t>
            </a:r>
          </a:p>
        </p:txBody>
      </p:sp>
    </p:spTree>
    <p:extLst>
      <p:ext uri="{BB962C8B-B14F-4D97-AF65-F5344CB8AC3E}">
        <p14:creationId xmlns:p14="http://schemas.microsoft.com/office/powerpoint/2010/main" val="16347701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6" y="2420815"/>
            <a:ext cx="8929543" cy="32334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87756" y="1685109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课前预习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03088" y="2829407"/>
            <a:ext cx="9876385" cy="185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10000"/>
              </a:lnSpc>
              <a:spcBef>
                <a:spcPts val="600"/>
              </a:spcBef>
              <a:buAutoNum type="arabicPeriod"/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复习茨威格的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列夫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托尔斯泰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600"/>
              </a:spcBef>
              <a:buAutoNum type="arabicPeriod"/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上网查找作者的生平及创作情况，了解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整本书的大致内容。以小组为单位，整理资料，形成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600"/>
              </a:spcBef>
              <a:buAutoNum type="arabicPeriod"/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通读课文，记下你的阅读困惑。</a:t>
            </a:r>
          </a:p>
        </p:txBody>
      </p:sp>
    </p:spTree>
    <p:extLst>
      <p:ext uri="{BB962C8B-B14F-4D97-AF65-F5344CB8AC3E}">
        <p14:creationId xmlns:p14="http://schemas.microsoft.com/office/powerpoint/2010/main" val="247951314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62940" y="2420815"/>
            <a:ext cx="8879539" cy="6059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241267" y="156197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学习活动一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519D480-D6B3-4401-8EF1-91476ACBA8EC}"/>
              </a:ext>
            </a:extLst>
          </p:cNvPr>
          <p:cNvSpPr txBox="1"/>
          <p:nvPr/>
        </p:nvSpPr>
        <p:spPr>
          <a:xfrm>
            <a:off x="1494571" y="2781037"/>
            <a:ext cx="9491578" cy="17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小组交流汇报预习作业。</a:t>
            </a:r>
            <a:endParaRPr lang="en-US" altLang="zh-CN" sz="2400">
              <a:solidFill>
                <a:srgbClr val="C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请编剧、导演、海报等小组派代表，分别</a:t>
            </a:r>
            <a:r>
              <a:rPr lang="zh-CN" altLang="zh-CN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介绍你</a:t>
            </a:r>
            <a:r>
              <a:rPr lang="zh-CN" altLang="en-US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们</a:t>
            </a:r>
            <a:r>
              <a:rPr lang="zh-CN" altLang="zh-CN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所了解</a:t>
            </a:r>
            <a:r>
              <a:rPr lang="zh-CN" altLang="en-US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到</a:t>
            </a:r>
            <a:r>
              <a:rPr lang="zh-CN" altLang="zh-CN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的列夫托尔斯泰和《复活》</a:t>
            </a:r>
            <a:r>
              <a:rPr lang="zh-CN" altLang="en-US" sz="24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的相关内容。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71794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5" y="2412685"/>
            <a:ext cx="8929544" cy="4328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291363" y="1685109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海报组：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介绍作者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26617" y="2750443"/>
            <a:ext cx="9886230" cy="1447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列夫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托尔斯泰（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1828-1910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）是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19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世纪中期俄国伟大的批判实现实主义作家。代表作有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战争与和平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安娜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卡列尼娜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等。他是世界现实主义文学的高峰之一。</a:t>
            </a:r>
          </a:p>
        </p:txBody>
      </p:sp>
    </p:spTree>
    <p:extLst>
      <p:ext uri="{BB962C8B-B14F-4D97-AF65-F5344CB8AC3E}">
        <p14:creationId xmlns:p14="http://schemas.microsoft.com/office/powerpoint/2010/main" val="357014056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5" y="2424885"/>
            <a:ext cx="9166539" cy="1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17631" y="172683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海报组：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介绍作者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61787" y="2667680"/>
            <a:ext cx="10037944" cy="2370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托尔斯泰贵族出身，世袭伯爵；他受到欧洲启蒙思想的影响，以自己的方式尝试改革俄国社会，尽可能维护农民利益。托尔斯泰对哲学、宗教、伦理道德问题进行过深入研究，最终促成了自己世界观的转变，富有平民思想；他坚持从事体力劳动，力图按照农民方式生活；托尔斯泰晚年时期放弃所有财产，弃家出走，最终病逝于一个偏僻的火车站。</a:t>
            </a:r>
          </a:p>
        </p:txBody>
      </p:sp>
    </p:spTree>
    <p:extLst>
      <p:ext uri="{BB962C8B-B14F-4D97-AF65-F5344CB8AC3E}">
        <p14:creationId xmlns:p14="http://schemas.microsoft.com/office/powerpoint/2010/main" val="419310811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6" y="2392081"/>
            <a:ext cx="9239958" cy="5746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587801" y="168763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海报组：</a:t>
            </a: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介绍作者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21109" y="2750443"/>
            <a:ext cx="10258716" cy="2107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写于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1889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1899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年，是托尔斯泰晚年世界观发生剧变之后创作的最后一部长篇巨著，是他长期思想、艺术探索的总结。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rgbClr val="711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托尔斯泰是“俄国革命的镜子”，是具有“最清醒的现实主义”的“天才艺术家”。（列宁评） </a:t>
            </a:r>
            <a:endParaRPr lang="en-US" altLang="zh-CN" sz="2400">
              <a:solidFill>
                <a:srgbClr val="711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rgbClr val="711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不认识托尔斯泰者，不可能认识俄罗斯。（高尔基评）</a:t>
            </a:r>
          </a:p>
        </p:txBody>
      </p:sp>
    </p:spTree>
    <p:extLst>
      <p:ext uri="{BB962C8B-B14F-4D97-AF65-F5344CB8AC3E}">
        <p14:creationId xmlns:p14="http://schemas.microsoft.com/office/powerpoint/2010/main" val="50911151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1576</Words>
  <Application>Microsoft Office PowerPoint</Application>
  <PresentationFormat>自定义</PresentationFormat>
  <Paragraphs>296</Paragraphs>
  <Slides>28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2021-01-26T12:27:04Z</cp:lastPrinted>
  <dcterms:created xsi:type="dcterms:W3CDTF">2021-01-26T12:27:04Z</dcterms:created>
  <dcterms:modified xsi:type="dcterms:W3CDTF">2021-08-30T07:54:01Z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