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09" r:id="rId4"/>
    <p:sldId id="410" r:id="rId5"/>
    <p:sldId id="420" r:id="rId6"/>
    <p:sldId id="415" r:id="rId7"/>
    <p:sldId id="416" r:id="rId8"/>
    <p:sldId id="417" r:id="rId9"/>
    <p:sldId id="418" r:id="rId10"/>
    <p:sldId id="515" r:id="rId11"/>
    <p:sldId id="516" r:id="rId12"/>
    <p:sldId id="530" r:id="rId13"/>
    <p:sldId id="526" r:id="rId14"/>
    <p:sldId id="527" r:id="rId15"/>
    <p:sldId id="528" r:id="rId16"/>
    <p:sldId id="529" r:id="rId17"/>
    <p:sldId id="434" r:id="rId18"/>
    <p:sldId id="517" r:id="rId19"/>
    <p:sldId id="518" r:id="rId20"/>
    <p:sldId id="524" r:id="rId21"/>
    <p:sldId id="520" r:id="rId22"/>
    <p:sldId id="521" r:id="rId23"/>
    <p:sldId id="522" r:id="rId24"/>
    <p:sldId id="523" r:id="rId25"/>
    <p:sldId id="421" r:id="rId26"/>
    <p:sldId id="531" r:id="rId27"/>
    <p:sldId id="532" r:id="rId28"/>
    <p:sldId id="533" r:id="rId29"/>
    <p:sldId id="535" r:id="rId30"/>
    <p:sldId id="536" r:id="rId31"/>
    <p:sldId id="546" r:id="rId32"/>
    <p:sldId id="547" r:id="rId33"/>
    <p:sldId id="537" r:id="rId34"/>
    <p:sldId id="538" r:id="rId35"/>
    <p:sldId id="539" r:id="rId36"/>
    <p:sldId id="540" r:id="rId37"/>
    <p:sldId id="548" r:id="rId38"/>
    <p:sldId id="542" r:id="rId39"/>
    <p:sldId id="543" r:id="rId40"/>
    <p:sldId id="549" r:id="rId41"/>
    <p:sldId id="411" r:id="rId42"/>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96"/>
        <p:guide pos="378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tags" Target="tags/tag101.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1313" name="幻灯片图像占位符 1"/>
          <p:cNvSpPr>
            <a:spLocks noGrp="1" noRot="1" noChangeAspect="1" noTextEdit="1"/>
          </p:cNvSpPr>
          <p:nvPr>
            <p:ph type="sldImg"/>
          </p:nvPr>
        </p:nvSpPr>
        <p:spPr>
          <a:ln>
            <a:solidFill>
              <a:srgbClr val="000000"/>
            </a:solidFill>
            <a:miter/>
          </a:ln>
        </p:spPr>
      </p:sp>
      <p:sp>
        <p:nvSpPr>
          <p:cNvPr id="14131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4131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11</a:t>
            </a:fld>
            <a:endParaRPr lang="zh-CN" altLang="en-US" sz="1200">
              <a:latin typeface="Calibri"/>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6673" name="幻灯片图像占位符 1"/>
          <p:cNvSpPr>
            <a:spLocks noGrp="1" noRot="1" noChangeAspect="1" noTextEdit="1"/>
          </p:cNvSpPr>
          <p:nvPr>
            <p:ph type="sldImg"/>
          </p:nvPr>
        </p:nvSpPr>
        <p:spPr>
          <a:ln>
            <a:solidFill>
              <a:srgbClr val="000000"/>
            </a:solidFill>
            <a:miter/>
          </a:ln>
        </p:spPr>
      </p:sp>
      <p:sp>
        <p:nvSpPr>
          <p:cNvPr id="15667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5667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27</a:t>
            </a:fld>
            <a:endParaRPr lang="zh-CN" altLang="en-US" sz="1200">
              <a:latin typeface="Calibri"/>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0769" name="幻灯片图像占位符 1"/>
          <p:cNvSpPr>
            <a:spLocks noGrp="1" noRot="1" noChangeAspect="1" noTextEdit="1"/>
          </p:cNvSpPr>
          <p:nvPr>
            <p:ph type="sldImg"/>
          </p:nvPr>
        </p:nvSpPr>
        <p:spPr>
          <a:ln>
            <a:solidFill>
              <a:srgbClr val="000000"/>
            </a:solidFill>
            <a:miter/>
          </a:ln>
        </p:spPr>
      </p:sp>
      <p:sp>
        <p:nvSpPr>
          <p:cNvPr id="160770"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077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28</a:t>
            </a:fld>
            <a:endParaRPr lang="zh-CN" altLang="en-US" sz="1200">
              <a:latin typeface="Calibri"/>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0769" name="幻灯片图像占位符 1"/>
          <p:cNvSpPr>
            <a:spLocks noGrp="1" noRot="1" noChangeAspect="1" noTextEdit="1"/>
          </p:cNvSpPr>
          <p:nvPr>
            <p:ph type="sldImg"/>
          </p:nvPr>
        </p:nvSpPr>
        <p:spPr>
          <a:ln>
            <a:solidFill>
              <a:srgbClr val="000000"/>
            </a:solidFill>
            <a:miter/>
          </a:ln>
        </p:spPr>
      </p:sp>
      <p:sp>
        <p:nvSpPr>
          <p:cNvPr id="160770"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077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29</a:t>
            </a:fld>
            <a:endParaRPr lang="zh-CN" altLang="en-US" sz="1200">
              <a:latin typeface="Calibri"/>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2817" name="幻灯片图像占位符 1"/>
          <p:cNvSpPr>
            <a:spLocks noGrp="1" noRot="1" noChangeAspect="1" noTextEdit="1"/>
          </p:cNvSpPr>
          <p:nvPr>
            <p:ph type="sldImg"/>
          </p:nvPr>
        </p:nvSpPr>
        <p:spPr>
          <a:ln>
            <a:solidFill>
              <a:srgbClr val="000000"/>
            </a:solidFill>
            <a:miter/>
          </a:ln>
        </p:spPr>
      </p:sp>
      <p:sp>
        <p:nvSpPr>
          <p:cNvPr id="162818"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2819"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31</a:t>
            </a:fld>
            <a:endParaRPr lang="zh-CN" altLang="en-US" sz="1200">
              <a:latin typeface="Calibri"/>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5889" name="幻灯片图像占位符 1"/>
          <p:cNvSpPr>
            <a:spLocks noGrp="1" noRot="1" noChangeAspect="1" noTextEdit="1"/>
          </p:cNvSpPr>
          <p:nvPr>
            <p:ph type="sldImg"/>
          </p:nvPr>
        </p:nvSpPr>
        <p:spPr>
          <a:ln>
            <a:solidFill>
              <a:srgbClr val="000000"/>
            </a:solidFill>
            <a:miter/>
          </a:ln>
        </p:spPr>
      </p:sp>
      <p:sp>
        <p:nvSpPr>
          <p:cNvPr id="165890"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589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33</a:t>
            </a:fld>
            <a:endParaRPr lang="zh-CN" altLang="en-US" sz="1200">
              <a:latin typeface="Calibri"/>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7937" name="幻灯片图像占位符 1"/>
          <p:cNvSpPr>
            <a:spLocks noGrp="1" noRot="1" noChangeAspect="1" noTextEdit="1"/>
          </p:cNvSpPr>
          <p:nvPr>
            <p:ph type="sldImg"/>
          </p:nvPr>
        </p:nvSpPr>
        <p:spPr>
          <a:ln>
            <a:solidFill>
              <a:srgbClr val="000000"/>
            </a:solidFill>
            <a:miter/>
          </a:ln>
        </p:spPr>
      </p:sp>
      <p:sp>
        <p:nvSpPr>
          <p:cNvPr id="167938"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7939"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34</a:t>
            </a:fld>
            <a:endParaRPr lang="zh-CN" altLang="en-US" sz="1200">
              <a:latin typeface="Calibri"/>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7937" name="幻灯片图像占位符 1"/>
          <p:cNvSpPr>
            <a:spLocks noGrp="1" noRot="1" noChangeAspect="1" noTextEdit="1"/>
          </p:cNvSpPr>
          <p:nvPr>
            <p:ph type="sldImg"/>
          </p:nvPr>
        </p:nvSpPr>
        <p:spPr>
          <a:ln>
            <a:solidFill>
              <a:srgbClr val="000000"/>
            </a:solidFill>
            <a:miter/>
          </a:ln>
        </p:spPr>
      </p:sp>
      <p:sp>
        <p:nvSpPr>
          <p:cNvPr id="167938"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67939"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35</a:t>
            </a:fld>
            <a:endParaRPr lang="zh-CN" altLang="en-US" sz="1200">
              <a:latin typeface="Calibri"/>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2033" name="幻灯片图像占位符 1"/>
          <p:cNvSpPr>
            <a:spLocks noGrp="1" noRot="1" noChangeAspect="1" noTextEdit="1"/>
          </p:cNvSpPr>
          <p:nvPr>
            <p:ph type="sldImg"/>
          </p:nvPr>
        </p:nvSpPr>
        <p:spPr>
          <a:ln>
            <a:solidFill>
              <a:srgbClr val="000000"/>
            </a:solidFill>
            <a:miter/>
          </a:ln>
        </p:spPr>
      </p:sp>
      <p:sp>
        <p:nvSpPr>
          <p:cNvPr id="17203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7203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36</a:t>
            </a:fld>
            <a:endParaRPr lang="zh-CN" altLang="en-US" sz="1200">
              <a:latin typeface="Calibri"/>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81" name="幻灯片图像占位符 1"/>
          <p:cNvSpPr>
            <a:spLocks noGrp="1" noRot="1" noChangeAspect="1" noTextEdit="1"/>
          </p:cNvSpPr>
          <p:nvPr>
            <p:ph type="sldImg"/>
          </p:nvPr>
        </p:nvSpPr>
        <p:spPr>
          <a:ln>
            <a:solidFill>
              <a:srgbClr val="000000"/>
            </a:solidFill>
            <a:miter/>
          </a:ln>
        </p:spPr>
      </p:sp>
      <p:sp>
        <p:nvSpPr>
          <p:cNvPr id="17408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7408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37</a:t>
            </a:fld>
            <a:endParaRPr lang="zh-CN" altLang="en-US" sz="1200">
              <a:latin typeface="Calibri"/>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81" name="幻灯片图像占位符 1"/>
          <p:cNvSpPr>
            <a:spLocks noGrp="1" noRot="1" noChangeAspect="1" noTextEdit="1"/>
          </p:cNvSpPr>
          <p:nvPr>
            <p:ph type="sldImg"/>
          </p:nvPr>
        </p:nvSpPr>
        <p:spPr>
          <a:ln>
            <a:solidFill>
              <a:srgbClr val="000000"/>
            </a:solidFill>
            <a:miter/>
          </a:ln>
        </p:spPr>
      </p:sp>
      <p:sp>
        <p:nvSpPr>
          <p:cNvPr id="17408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7408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38</a:t>
            </a:fld>
            <a:endParaRPr lang="zh-CN" altLang="en-US" sz="1200">
              <a:latin typeface="Calibri"/>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4385" name="幻灯片图像占位符 1"/>
          <p:cNvSpPr>
            <a:spLocks noGrp="1" noRot="1" noChangeAspect="1" noTextEdit="1"/>
          </p:cNvSpPr>
          <p:nvPr>
            <p:ph type="sldImg"/>
          </p:nvPr>
        </p:nvSpPr>
        <p:spPr>
          <a:ln>
            <a:solidFill>
              <a:srgbClr val="000000"/>
            </a:solidFill>
            <a:miter/>
          </a:ln>
        </p:spPr>
      </p:sp>
      <p:sp>
        <p:nvSpPr>
          <p:cNvPr id="144386"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44387"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13</a:t>
            </a:fld>
            <a:endParaRPr lang="zh-CN" altLang="en-US" sz="1200">
              <a:latin typeface="Calibri"/>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6433" name="幻灯片图像占位符 1"/>
          <p:cNvSpPr>
            <a:spLocks noGrp="1" noRot="1" noChangeAspect="1" noTextEdit="1"/>
          </p:cNvSpPr>
          <p:nvPr>
            <p:ph type="sldImg"/>
          </p:nvPr>
        </p:nvSpPr>
        <p:spPr>
          <a:ln>
            <a:solidFill>
              <a:srgbClr val="000000"/>
            </a:solidFill>
            <a:miter/>
          </a:ln>
        </p:spPr>
      </p:sp>
      <p:sp>
        <p:nvSpPr>
          <p:cNvPr id="14643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4643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14</a:t>
            </a:fld>
            <a:endParaRPr lang="zh-CN" altLang="en-US" sz="1200">
              <a:latin typeface="Calibri"/>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0225" name="幻灯片图像占位符 1"/>
          <p:cNvSpPr>
            <a:spLocks noGrp="1" noRot="1" noChangeAspect="1" noTextEdit="1"/>
          </p:cNvSpPr>
          <p:nvPr>
            <p:ph type="sldImg"/>
          </p:nvPr>
        </p:nvSpPr>
        <p:spPr>
          <a:ln>
            <a:solidFill>
              <a:srgbClr val="000000"/>
            </a:solidFill>
            <a:miter/>
          </a:ln>
        </p:spPr>
      </p:sp>
      <p:sp>
        <p:nvSpPr>
          <p:cNvPr id="180226"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80227"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16</a:t>
            </a:fld>
            <a:endParaRPr lang="zh-CN" altLang="en-US" sz="1200">
              <a:latin typeface="Calibri"/>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2273" name="幻灯片图像占位符 1"/>
          <p:cNvSpPr>
            <a:spLocks noGrp="1" noRot="1" noChangeAspect="1" noTextEdit="1"/>
          </p:cNvSpPr>
          <p:nvPr>
            <p:ph type="sldImg"/>
          </p:nvPr>
        </p:nvSpPr>
        <p:spPr>
          <a:ln>
            <a:solidFill>
              <a:srgbClr val="000000"/>
            </a:solidFill>
            <a:miter/>
          </a:ln>
        </p:spPr>
      </p:sp>
      <p:sp>
        <p:nvSpPr>
          <p:cNvPr id="18227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8227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17</a:t>
            </a:fld>
            <a:endParaRPr lang="zh-CN" altLang="en-US" sz="1200">
              <a:latin typeface="Calibri"/>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2273" name="幻灯片图像占位符 1"/>
          <p:cNvSpPr>
            <a:spLocks noGrp="1" noRot="1" noChangeAspect="1" noTextEdit="1"/>
          </p:cNvSpPr>
          <p:nvPr>
            <p:ph type="sldImg"/>
          </p:nvPr>
        </p:nvSpPr>
        <p:spPr>
          <a:ln>
            <a:solidFill>
              <a:srgbClr val="000000"/>
            </a:solidFill>
            <a:miter/>
          </a:ln>
        </p:spPr>
      </p:sp>
      <p:sp>
        <p:nvSpPr>
          <p:cNvPr id="18227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82275"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18</a:t>
            </a:fld>
            <a:endParaRPr lang="zh-CN" altLang="en-US" sz="1200">
              <a:latin typeface="Calibri"/>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8481" name="幻灯片图像占位符 1"/>
          <p:cNvSpPr>
            <a:spLocks noGrp="1" noRot="1" noChangeAspect="1" noTextEdit="1"/>
          </p:cNvSpPr>
          <p:nvPr>
            <p:ph type="sldImg"/>
          </p:nvPr>
        </p:nvSpPr>
        <p:spPr>
          <a:ln>
            <a:solidFill>
              <a:srgbClr val="000000"/>
            </a:solidFill>
            <a:miter/>
          </a:ln>
        </p:spPr>
      </p:sp>
      <p:sp>
        <p:nvSpPr>
          <p:cNvPr id="14848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48483"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24</a:t>
            </a:fld>
            <a:endParaRPr lang="zh-CN" altLang="en-US" sz="1200">
              <a:latin typeface="Calibri"/>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0529" name="幻灯片图像占位符 1"/>
          <p:cNvSpPr>
            <a:spLocks noGrp="1" noRot="1" noChangeAspect="1" noTextEdit="1"/>
          </p:cNvSpPr>
          <p:nvPr>
            <p:ph type="sldImg"/>
          </p:nvPr>
        </p:nvSpPr>
        <p:spPr>
          <a:ln>
            <a:solidFill>
              <a:srgbClr val="000000"/>
            </a:solidFill>
            <a:miter/>
          </a:ln>
        </p:spPr>
      </p:sp>
      <p:sp>
        <p:nvSpPr>
          <p:cNvPr id="150530"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50531"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25</a:t>
            </a:fld>
            <a:endParaRPr lang="zh-CN" altLang="en-US" sz="1200">
              <a:latin typeface="Calibri"/>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2577" name="幻灯片图像占位符 1"/>
          <p:cNvSpPr>
            <a:spLocks noGrp="1" noRot="1" noChangeAspect="1" noTextEdit="1"/>
          </p:cNvSpPr>
          <p:nvPr>
            <p:ph type="sldImg"/>
          </p:nvPr>
        </p:nvSpPr>
        <p:spPr>
          <a:ln>
            <a:solidFill>
              <a:srgbClr val="000000"/>
            </a:solidFill>
            <a:miter/>
          </a:ln>
        </p:spPr>
      </p:sp>
      <p:sp>
        <p:nvSpPr>
          <p:cNvPr id="152578"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52579"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ea typeface="宋体" panose="02010600030101010101" pitchFamily="2" charset="-122"/>
              </a:rPr>
              <a:t>26</a:t>
            </a:fld>
            <a:endParaRPr lang="zh-CN" altLang="en-US" sz="1200">
              <a:latin typeface="Calibri"/>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tags" Target="../tags/tag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5.jpeg" /><Relationship Id="rId4" Type="http://schemas.openxmlformats.org/officeDocument/2006/relationships/tags" Target="../tags/tag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tags" Target="../tags/tag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5.jpeg" /><Relationship Id="rId4" Type="http://schemas.openxmlformats.org/officeDocument/2006/relationships/image" Target="../media/image6.png" /><Relationship Id="rId5" Type="http://schemas.openxmlformats.org/officeDocument/2006/relationships/tags" Target="../tags/tag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5.jpeg" /><Relationship Id="rId4" Type="http://schemas.openxmlformats.org/officeDocument/2006/relationships/tags" Target="../tags/tag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tags" Target="../tags/tag7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7.png" /><Relationship Id="rId4" Type="http://schemas.openxmlformats.org/officeDocument/2006/relationships/tags" Target="../tags/tag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7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7.png" /><Relationship Id="rId4" Type="http://schemas.openxmlformats.org/officeDocument/2006/relationships/tags" Target="../tags/tag7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tags" Target="../tags/tag8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tags" Target="../tags/tag8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tags" Target="../tags/tag8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tags" Target="../tags/tag8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tags" Target="../tags/tag8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5.jpeg" /><Relationship Id="rId4" Type="http://schemas.openxmlformats.org/officeDocument/2006/relationships/tags" Target="../tags/tag8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5.jpeg" /><Relationship Id="rId4" Type="http://schemas.openxmlformats.org/officeDocument/2006/relationships/tags" Target="../tags/tag8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5.jpeg" /><Relationship Id="rId4" Type="http://schemas.openxmlformats.org/officeDocument/2006/relationships/tags" Target="../tags/tag8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5.jpeg" /><Relationship Id="rId4" Type="http://schemas.openxmlformats.org/officeDocument/2006/relationships/tags" Target="../tags/tag8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5.jpeg" /><Relationship Id="rId4" Type="http://schemas.openxmlformats.org/officeDocument/2006/relationships/tags" Target="../tags/tag8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5.jpeg" /><Relationship Id="rId4" Type="http://schemas.openxmlformats.org/officeDocument/2006/relationships/tags" Target="../tags/tag9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tags" Target="../tags/tag6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tags" Target="../tags/tag9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5.jpeg" /><Relationship Id="rId4" Type="http://schemas.openxmlformats.org/officeDocument/2006/relationships/tags" Target="../tags/tag9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tags" Target="../tags/tag9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5.jpeg" /><Relationship Id="rId4" Type="http://schemas.openxmlformats.org/officeDocument/2006/relationships/tags" Target="../tags/tag9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5.jpeg" /><Relationship Id="rId4" Type="http://schemas.openxmlformats.org/officeDocument/2006/relationships/tags" Target="../tags/tag9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5.jpeg" /><Relationship Id="rId4" Type="http://schemas.openxmlformats.org/officeDocument/2006/relationships/tags" Target="../tags/tag9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5.jpeg" /><Relationship Id="rId4" Type="http://schemas.openxmlformats.org/officeDocument/2006/relationships/tags" Target="../tags/tag9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image" Target="../media/image5.jpeg" /><Relationship Id="rId4" Type="http://schemas.openxmlformats.org/officeDocument/2006/relationships/tags" Target="../tags/tag9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image" Target="../media/image5.jpeg" /><Relationship Id="rId4" Type="http://schemas.openxmlformats.org/officeDocument/2006/relationships/tags" Target="../tags/tag9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8.png" /><Relationship Id="rId4" Type="http://schemas.openxmlformats.org/officeDocument/2006/relationships/tags" Target="../tags/tag1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4.jpeg" /><Relationship Id="rId4" Type="http://schemas.openxmlformats.org/officeDocument/2006/relationships/tags" Target="../tags/tag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src=http___img.doc.wendoc.com_pic_eff45f73878a6bdab1d8de38_1-810-jpg_6-1080-0-0-1080.jpg&amp;refer=http___img.doc.wendoc"/>
          <p:cNvPicPr>
            <a:picLocks noChangeAspect="1"/>
          </p:cNvPicPr>
          <p:nvPr/>
        </p:nvPicPr>
        <p:blipFill>
          <a:blip r:embed="rId2"/>
          <a:srcRect l="998" t="1633" r="1326" b="1768"/>
          <a:stretch>
            <a:fillRect/>
          </a:stretch>
        </p:blipFill>
        <p:spPr>
          <a:xfrm>
            <a:off x="0" y="0"/>
            <a:ext cx="12192000" cy="6858635"/>
          </a:xfrm>
          <a:prstGeom prst="rect">
            <a:avLst/>
          </a:prstGeom>
        </p:spPr>
      </p:pic>
      <p:sp>
        <p:nvSpPr>
          <p:cNvPr id="7" name="文本框 6"/>
          <p:cNvSpPr txBox="1"/>
          <p:nvPr/>
        </p:nvSpPr>
        <p:spPr>
          <a:xfrm>
            <a:off x="6887210" y="1452245"/>
            <a:ext cx="1536700" cy="4757420"/>
          </a:xfrm>
          <a:prstGeom prst="rect">
            <a:avLst/>
          </a:prstGeom>
          <a:noFill/>
        </p:spPr>
        <p:txBody>
          <a:bodyPr vert="eaVert" wrap="square" rtlCol="0">
            <a:spAutoFit/>
          </a:bodyPr>
          <a:lstStyle/>
          <a:p>
            <a:r>
              <a:rPr lang="zh-CN" altLang="en-US" sz="8800">
                <a:solidFill>
                  <a:schemeClr val="tx1">
                    <a:lumMod val="65000"/>
                    <a:lumOff val="35000"/>
                  </a:schemeClr>
                </a:solidFill>
                <a:latin typeface="华文行楷" panose="02010800040101010101" charset="-122"/>
                <a:ea typeface="华文行楷" panose="02010800040101010101" charset="-122"/>
              </a:rPr>
              <a:t>离  骚</a:t>
            </a:r>
            <a:r>
              <a:rPr lang="zh-CN" altLang="en-US" sz="3200">
                <a:solidFill>
                  <a:schemeClr val="tx1">
                    <a:lumMod val="65000"/>
                    <a:lumOff val="35000"/>
                  </a:schemeClr>
                </a:solidFill>
                <a:latin typeface="楷体" panose="02010609060101010101" charset="-122"/>
                <a:ea typeface="楷体" panose="02010609060101010101" charset="-122"/>
              </a:rPr>
              <a:t>（节选）</a:t>
            </a:r>
            <a:endParaRPr lang="zh-CN" altLang="en-US" sz="3200">
              <a:solidFill>
                <a:schemeClr val="tx1">
                  <a:lumMod val="65000"/>
                  <a:lumOff val="35000"/>
                </a:schemeClr>
              </a:solidFill>
              <a:latin typeface="楷体" panose="02010609060101010101" charset="-122"/>
              <a:ea typeface="楷体" panose="02010609060101010101" charset="-122"/>
            </a:endParaRPr>
          </a:p>
        </p:txBody>
      </p:sp>
      <p:sp>
        <p:nvSpPr>
          <p:cNvPr id="8" name="文本框 7"/>
          <p:cNvSpPr txBox="1"/>
          <p:nvPr/>
        </p:nvSpPr>
        <p:spPr>
          <a:xfrm>
            <a:off x="9121775" y="2837815"/>
            <a:ext cx="798195" cy="3017520"/>
          </a:xfrm>
          <a:prstGeom prst="rect">
            <a:avLst/>
          </a:prstGeom>
          <a:noFill/>
        </p:spPr>
        <p:txBody>
          <a:bodyPr vert="eaVert" wrap="square" rtlCol="0">
            <a:spAutoFit/>
          </a:bodyPr>
          <a:lstStyle/>
          <a:p>
            <a:pPr algn="ctr"/>
            <a:r>
              <a:rPr lang="zh-CN" altLang="en-US" sz="4000">
                <a:latin typeface="微软雅黑" panose="020b0503020204020204" pitchFamily="34" charset="-122"/>
                <a:ea typeface="微软雅黑" panose="020b0503020204020204" pitchFamily="34" charset="-122"/>
              </a:rPr>
              <a:t>屈 原</a:t>
            </a:r>
            <a:endParaRPr lang="zh-CN" altLang="en-US" sz="4000">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59="http://schemas.microsoft.com/office/powerpoint/2015/09/main" Requires="p159">
      <p:transition p14:dur="2000">
        <p159:morph option="byObject"/>
      </p:transition>
    </mc:Choice>
    <mc:Fallback>
      <p:transition>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5" name="文本框 4"/>
          <p:cNvSpPr txBox="1"/>
          <p:nvPr/>
        </p:nvSpPr>
        <p:spPr>
          <a:xfrm>
            <a:off x="4185285" y="2366010"/>
            <a:ext cx="6529070" cy="1753235"/>
          </a:xfrm>
          <a:prstGeom prst="rect">
            <a:avLst/>
          </a:prstGeom>
          <a:noFill/>
        </p:spPr>
        <p:txBody>
          <a:bodyPr wrap="square" rtlCol="0">
            <a:spAutoFit/>
          </a:bodyPr>
          <a:lstStyle/>
          <a:p>
            <a:pPr marL="857250" indent="-857250" fontAlgn="auto">
              <a:lnSpc>
                <a:spcPct val="150000"/>
              </a:lnSpc>
              <a:buFont typeface="Wingdings" panose="05000000000000000000" charset="0"/>
              <a:buChar char="n"/>
            </a:pPr>
            <a:r>
              <a:rPr lang="en-US" altLang="zh-CN" sz="7200" b="1">
                <a:solidFill>
                  <a:srgbClr val="C00000"/>
                </a:solidFill>
                <a:latin typeface="华文行楷" panose="02010800040101010101" charset="-122"/>
                <a:ea typeface="华文行楷" panose="02010800040101010101" charset="-122"/>
                <a:cs typeface="华文行楷" panose="02010800040101010101" charset="-122"/>
              </a:rPr>
              <a:t>  </a:t>
            </a:r>
            <a:r>
              <a:rPr lang="zh-CN" altLang="en-US" sz="7200" b="1">
                <a:solidFill>
                  <a:srgbClr val="C00000"/>
                </a:solidFill>
                <a:latin typeface="华文行楷" panose="02010800040101010101" charset="-122"/>
                <a:ea typeface="华文行楷" panose="02010800040101010101" charset="-122"/>
                <a:cs typeface="华文行楷" panose="02010800040101010101" charset="-122"/>
              </a:rPr>
              <a:t>诵读文本</a:t>
            </a:r>
            <a:endParaRPr lang="zh-CN" altLang="en-US" sz="7200" b="1">
              <a:solidFill>
                <a:srgbClr val="C00000"/>
              </a:solidFill>
              <a:latin typeface="华文行楷" panose="02010800040101010101" charset="-122"/>
              <a:ea typeface="华文行楷" panose="02010800040101010101" charset="-122"/>
              <a:cs typeface="华文行楷" panose="02010800040101010101" charset="-122"/>
            </a:endParaRPr>
          </a:p>
        </p:txBody>
      </p:sp>
      <p:pic>
        <p:nvPicPr>
          <p:cNvPr id="8" name="图片 7" descr="src=http___inews.gtimg.com_newsapp_bt_0_13381159179_1000.jpg&amp;refer=http___inews.gtimg"/>
          <p:cNvPicPr>
            <a:picLocks noChangeAspect="1"/>
          </p:cNvPicPr>
          <p:nvPr/>
        </p:nvPicPr>
        <p:blipFill>
          <a:blip r:embed="rId3"/>
          <a:srcRect l="26094" t="12446" b="9954"/>
          <a:stretch>
            <a:fillRect/>
          </a:stretch>
        </p:blipFill>
        <p:spPr>
          <a:xfrm>
            <a:off x="1372870" y="2000250"/>
            <a:ext cx="1990725" cy="2858135"/>
          </a:xfrm>
          <a:prstGeom prst="ellipse">
            <a:avLst/>
          </a:prstGeom>
        </p:spPr>
      </p:pic>
    </p:spTree>
    <p:custDataLst>
      <p:tags r:id="rId4"/>
    </p:custData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0"/>
            <a:ext cx="12192635" cy="6844030"/>
          </a:xfrm>
          <a:prstGeom prst="rect">
            <a:avLst/>
          </a:prstGeom>
        </p:spPr>
      </p:pic>
      <p:sp>
        <p:nvSpPr>
          <p:cNvPr id="140291" name="文本框 4"/>
          <p:cNvSpPr txBox="1"/>
          <p:nvPr/>
        </p:nvSpPr>
        <p:spPr>
          <a:xfrm>
            <a:off x="1120458" y="302260"/>
            <a:ext cx="4450080" cy="521970"/>
          </a:xfrm>
          <a:prstGeom prst="rect">
            <a:avLst/>
          </a:prstGeom>
          <a:noFill/>
          <a:ln w="28575" cap="flat" cmpd="sng">
            <a:solidFill>
              <a:schemeClr val="accent1">
                <a:shade val="50000"/>
              </a:schemeClr>
            </a:solidFill>
            <a:prstDash val="solid"/>
            <a:round/>
            <a:headEnd type="none" w="med" len="med"/>
            <a:tailEnd type="none" w="med" len="med"/>
          </a:ln>
        </p:spPr>
        <p:txBody>
          <a:bodyPr wrap="none" anchor="t">
            <a:spAutoFit/>
          </a:bodyPr>
          <a:lstStyle/>
          <a:p>
            <a:r>
              <a:rPr lang="zh-CN" altLang="en-US" sz="2800">
                <a:solidFill>
                  <a:srgbClr val="FF0000"/>
                </a:solidFill>
                <a:latin typeface="黑体" panose="02010609060101010101" charset="-122"/>
                <a:ea typeface="黑体" panose="02010609060101010101" charset="-122"/>
              </a:rPr>
              <a:t>诵读课文，注意字音、节奏</a:t>
            </a:r>
            <a:endParaRPr lang="zh-CN" altLang="en-US" sz="2800">
              <a:solidFill>
                <a:srgbClr val="FF0000"/>
              </a:solidFill>
              <a:latin typeface="黑体" panose="02010609060101010101" charset="-122"/>
              <a:ea typeface="黑体" panose="02010609060101010101" charset="-122"/>
            </a:endParaRPr>
          </a:p>
        </p:txBody>
      </p:sp>
      <p:sp>
        <p:nvSpPr>
          <p:cNvPr id="3" name="文本框 2"/>
          <p:cNvSpPr txBox="1"/>
          <p:nvPr/>
        </p:nvSpPr>
        <p:spPr>
          <a:xfrm>
            <a:off x="441960" y="949960"/>
            <a:ext cx="11449685" cy="5908040"/>
          </a:xfrm>
          <a:prstGeom prst="rect">
            <a:avLst/>
          </a:prstGeom>
          <a:solidFill>
            <a:schemeClr val="bg2"/>
          </a:solidFill>
        </p:spPr>
        <p:txBody>
          <a:bodyPr wrap="square" rtlCol="0">
            <a:spAutoFit/>
          </a:bodyPr>
          <a:lstStyle/>
          <a:p>
            <a:pPr>
              <a:lnSpc>
                <a:spcPct val="150000"/>
              </a:lnSpc>
            </a:pPr>
            <a:r>
              <a:rPr lang="en-US" altLang="zh-CN" sz="2800" noProof="1">
                <a:latin typeface="黑体" panose="02010609060101010101" charset="-122"/>
                <a:ea typeface="黑体" panose="02010609060101010101" charset="-122"/>
                <a:cs typeface="黑体" panose="02010609060101010101" charset="-122"/>
              </a:rPr>
              <a:t>    1.</a:t>
            </a:r>
            <a:r>
              <a:rPr lang="zh-CN" altLang="en-US" sz="2800" noProof="1">
                <a:latin typeface="黑体" panose="02010609060101010101" charset="-122"/>
                <a:ea typeface="黑体" panose="02010609060101010101" charset="-122"/>
                <a:cs typeface="黑体" panose="02010609060101010101" charset="-122"/>
              </a:rPr>
              <a:t>熟悉文章字音、字形</a:t>
            </a:r>
            <a:endParaRPr lang="zh-CN" altLang="en-US" sz="2800" noProof="1">
              <a:latin typeface="黑体" panose="02010609060101010101" charset="-122"/>
              <a:ea typeface="黑体" panose="02010609060101010101" charset="-122"/>
              <a:cs typeface="黑体" panose="02010609060101010101" charset="-122"/>
            </a:endParaRPr>
          </a:p>
          <a:p>
            <a:pPr>
              <a:lnSpc>
                <a:spcPct val="150000"/>
              </a:lnSpc>
            </a:pPr>
            <a:r>
              <a:rPr lang="en-US" altLang="zh-CN" sz="2800" noProof="1">
                <a:latin typeface="黑体" panose="02010609060101010101" charset="-122"/>
                <a:ea typeface="黑体" panose="02010609060101010101" charset="-122"/>
                <a:cs typeface="黑体" panose="02010609060101010101" charset="-122"/>
              </a:rPr>
              <a:t>    2.</a:t>
            </a:r>
            <a:r>
              <a:rPr lang="zh-CN" altLang="en-US" sz="2800" noProof="1">
                <a:latin typeface="黑体" panose="02010609060101010101" charset="-122"/>
                <a:ea typeface="黑体" panose="02010609060101010101" charset="-122"/>
                <a:cs typeface="黑体" panose="02010609060101010101" charset="-122"/>
              </a:rPr>
              <a:t>阅读指导：</a:t>
            </a:r>
            <a:r>
              <a:rPr lang="zh-CN" altLang="en-US" sz="2800" noProof="1">
                <a:latin typeface="黑体" panose="02010609060101010101" charset="-122"/>
                <a:ea typeface="黑体" panose="02010609060101010101" charset="-122"/>
                <a:cs typeface="黑体" panose="02010609060101010101" charset="-122"/>
                <a:sym typeface="+mn-ea"/>
              </a:rPr>
              <a:t>《楚辞》以六、七言为主，兼及四、五、八、九言，并多用楚地口语“兮”字。朗读时，要在理解的基础上，掌握好它的节奏特点。</a:t>
            </a:r>
            <a:endParaRPr lang="zh-CN" altLang="en-US" sz="2800" noProof="1">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sz="2800" noProof="1">
                <a:latin typeface="黑体" panose="02010609060101010101" charset="-122"/>
                <a:ea typeface="黑体" panose="02010609060101010101" charset="-122"/>
                <a:cs typeface="黑体" panose="02010609060101010101" charset="-122"/>
                <a:sym typeface="+mn-ea"/>
              </a:rPr>
              <a:t>    例： </a:t>
            </a:r>
            <a:br>
              <a:rPr lang="en-US" altLang="zh-CN" sz="2800">
                <a:latin typeface="黑体" panose="02010609060101010101" charset="-122"/>
                <a:ea typeface="黑体" panose="02010609060101010101" charset="-122"/>
                <a:cs typeface="黑体" panose="02010609060101010101" charset="-122"/>
                <a:sym typeface="+mn-ea"/>
              </a:rPr>
            </a:br>
            <a:r>
              <a:rPr lang="en-US" altLang="zh-CN" sz="2800" noProof="1">
                <a:latin typeface="黑体" panose="02010609060101010101" charset="-122"/>
                <a:ea typeface="黑体" panose="02010609060101010101" charset="-122"/>
                <a:cs typeface="黑体" panose="02010609060101010101" charset="-122"/>
                <a:sym typeface="+mn-ea"/>
              </a:rPr>
              <a:t>    </a:t>
            </a:r>
            <a:r>
              <a:rPr lang="zh-CN" altLang="en-US" sz="2800" noProof="1">
                <a:latin typeface="楷体" panose="02010609060101010101" charset="-122"/>
                <a:ea typeface="楷体" panose="02010609060101010101" charset="-122"/>
                <a:cs typeface="+mn-cs"/>
                <a:sym typeface="+mn-ea"/>
              </a:rPr>
              <a:t>帝高阳</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之</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苗裔兮，朕</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皇考</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曰</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伯庸。摄提</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贞于</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孟陬兮，惟</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庚寅</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吾以降。皇览</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揆余</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初度兮，肇</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锡余</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以嘉名。名</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余</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曰</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正则兮，字</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余</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曰</a:t>
            </a:r>
            <a:r>
              <a:rPr lang="en-US" altLang="zh-CN" sz="2800" b="1" noProof="1">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noProof="1">
                <a:latin typeface="楷体" panose="02010609060101010101" charset="-122"/>
                <a:ea typeface="楷体" panose="02010609060101010101" charset="-122"/>
                <a:cs typeface="+mn-cs"/>
                <a:sym typeface="+mn-ea"/>
              </a:rPr>
              <a:t>灵均。</a:t>
            </a:r>
            <a:endParaRPr lang="zh-CN" altLang="en-US" sz="2800" noProof="1">
              <a:latin typeface="楷体" panose="02010609060101010101" charset="-122"/>
              <a:ea typeface="楷体" panose="02010609060101010101" charset="-122"/>
              <a:sym typeface="+mn-ea"/>
            </a:endParaRPr>
          </a:p>
          <a:p>
            <a:pPr>
              <a:lnSpc>
                <a:spcPct val="150000"/>
              </a:lnSpc>
            </a:pPr>
            <a:r>
              <a:rPr lang="zh-CN" altLang="zh-CN" sz="2800" b="1" noProof="0">
                <a:solidFill>
                  <a:srgbClr val="FF0000"/>
                </a:solidFill>
                <a:effectLst>
                  <a:outerShdw blurRad="38100" dist="38100" dir="2700000" algn="tl">
                    <a:srgbClr val="000000">
                      <a:alpha val="43137"/>
                    </a:srgbClr>
                  </a:outerShdw>
                </a:effectLst>
                <a:latin typeface="Arial" panose="020b0604020202020204" pitchFamily="34" charset="0"/>
                <a:ea typeface="楷体_GB2312" pitchFamily="49" charset="-122"/>
                <a:cs typeface="+mn-cs"/>
                <a:sym typeface="+mn-ea"/>
              </a:rPr>
              <a:t>       </a:t>
            </a:r>
            <a:r>
              <a:rPr lang="zh-CN" altLang="zh-CN" sz="2800" b="1" noProof="0">
                <a:solidFill>
                  <a:srgbClr val="FF0000"/>
                </a:solidFill>
                <a:latin typeface="黑体" panose="02010609060101010101" charset="-122"/>
                <a:ea typeface="黑体" panose="02010609060101010101" charset="-122"/>
                <a:cs typeface="黑体" panose="02010609060101010101" charset="-122"/>
                <a:sym typeface="+mn-ea"/>
              </a:rPr>
              <a:t>朗诵《离骚》诗章。 </a:t>
            </a:r>
            <a:endParaRPr lang="zh-CN" altLang="zh-CN" sz="2800" b="1" noProof="0">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内容占位符 3" descr="src=http___upload-images.jianshu.io_upload_images_21616815-7ffa01c5265181c9.jpg&amp;refer=http___upload-images.jianshu"/>
          <p:cNvPicPr>
            <a:picLocks noChangeAspect="1"/>
          </p:cNvPicPr>
          <p:nvPr/>
        </p:nvPicPr>
        <p:blipFill>
          <a:blip r:embed="rId2">
            <a:lum bright="52000" contrast="-70000"/>
          </a:blip>
          <a:srcRect l="21719" t="6463" r="1390" b="11806"/>
          <a:stretch>
            <a:fillRect/>
          </a:stretch>
        </p:blipFill>
        <p:spPr>
          <a:xfrm>
            <a:off x="-635" y="0"/>
            <a:ext cx="12192635" cy="6844030"/>
          </a:xfrm>
          <a:prstGeom prst="rect">
            <a:avLst/>
          </a:prstGeom>
        </p:spPr>
      </p:pic>
      <p:sp>
        <p:nvSpPr>
          <p:cNvPr id="142339" name="文本框 6"/>
          <p:cNvSpPr txBox="1"/>
          <p:nvPr/>
        </p:nvSpPr>
        <p:spPr>
          <a:xfrm>
            <a:off x="1071563" y="2270125"/>
            <a:ext cx="10075862" cy="3968750"/>
          </a:xfrm>
          <a:prstGeom prst="rect">
            <a:avLst/>
          </a:prstGeom>
          <a:solidFill>
            <a:schemeClr val="bg2"/>
          </a:solidFill>
          <a:ln w="9525">
            <a:noFill/>
          </a:ln>
        </p:spPr>
        <p:txBody>
          <a:bodyPr wrap="square" anchor="t">
            <a:spAutoFit/>
          </a:bodyPr>
          <a:lstStyle/>
          <a:p>
            <a:pPr>
              <a:lnSpc>
                <a:spcPct val="150000"/>
              </a:lnSpc>
            </a:pP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帝高阳之苗裔兮，朕皇考曰伯庸。摄提贞于孟陬兮，惟庚寅吾以降。皇览揆余初度兮，肇锡余以嘉名。名余曰正则兮，字余曰灵均。</a:t>
            </a:r>
            <a:endParaRPr lang="zh-CN" altLang="en-US" sz="2400">
              <a:latin typeface="楷体" panose="02010609060101010101" charset="-122"/>
              <a:ea typeface="楷体" panose="02010609060101010101" charset="-122"/>
            </a:endParaRPr>
          </a:p>
          <a:p>
            <a:pPr>
              <a:lnSpc>
                <a:spcPct val="150000"/>
              </a:lnSpc>
            </a:pPr>
            <a:r>
              <a:rPr lang="zh-CN" altLang="en-US" sz="2400">
                <a:latin typeface="楷体" panose="02010609060101010101" charset="-122"/>
                <a:ea typeface="楷体" panose="02010609060101010101" charset="-122"/>
              </a:rPr>
              <a:t>    纷吾既有此内美兮，又重之以修能。扈江离与辟芷兮，纫秋兰以为佩。汩余若将不及兮，恐年岁之不吾与。朝搴阰之木兰兮，夕揽洲之宿莽。日月忽其不淹兮，春与秋其代序。惟草木之零落兮，恐美人之迟暮。不抚壮而弃秽兮，何不改此度？乘骐骥以驰骋兮，来吾道夫先路！</a:t>
            </a:r>
            <a:endParaRPr lang="zh-CN" altLang="en-US" sz="2400">
              <a:latin typeface="楷体" panose="02010609060101010101" charset="-122"/>
              <a:ea typeface="楷体" panose="02010609060101010101" charset="-122"/>
            </a:endParaRPr>
          </a:p>
          <a:p>
            <a:pPr>
              <a:lnSpc>
                <a:spcPct val="150000"/>
              </a:lnSpc>
            </a:pPr>
            <a:r>
              <a:rPr lang="en-US" altLang="zh-CN" sz="2400">
                <a:latin typeface="楷体" panose="02010609060101010101" charset="-122"/>
                <a:ea typeface="楷体" panose="02010609060101010101" charset="-122"/>
              </a:rPr>
              <a:t>    ……</a:t>
            </a:r>
            <a:endParaRPr lang="en-US" altLang="zh-CN" sz="2400">
              <a:latin typeface="楷体" panose="02010609060101010101" charset="-122"/>
              <a:ea typeface="楷体" panose="02010609060101010101" charset="-122"/>
            </a:endParaRPr>
          </a:p>
        </p:txBody>
      </p:sp>
      <p:sp>
        <p:nvSpPr>
          <p:cNvPr id="8" name="文本框 7"/>
          <p:cNvSpPr txBox="1"/>
          <p:nvPr/>
        </p:nvSpPr>
        <p:spPr>
          <a:xfrm>
            <a:off x="2924175" y="2162175"/>
            <a:ext cx="412750"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yì</a:t>
            </a:r>
            <a:endParaRPr lang="en-US" altLang="zh-CN">
              <a:solidFill>
                <a:srgbClr val="FF0000"/>
              </a:solidFill>
              <a:latin typeface="黑体" panose="02010609060101010101" charset="-122"/>
              <a:ea typeface="黑体" panose="02010609060101010101" charset="-122"/>
            </a:endParaRPr>
          </a:p>
        </p:txBody>
      </p:sp>
      <p:sp>
        <p:nvSpPr>
          <p:cNvPr id="9" name="文本框 8"/>
          <p:cNvSpPr txBox="1"/>
          <p:nvPr/>
        </p:nvSpPr>
        <p:spPr>
          <a:xfrm>
            <a:off x="7702550" y="2162175"/>
            <a:ext cx="5508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zōu</a:t>
            </a:r>
            <a:endParaRPr lang="en-US" altLang="zh-CN">
              <a:solidFill>
                <a:srgbClr val="FF0000"/>
              </a:solidFill>
              <a:latin typeface="黑体" panose="02010609060101010101" charset="-122"/>
              <a:ea typeface="黑体" panose="02010609060101010101" charset="-122"/>
            </a:endParaRPr>
          </a:p>
        </p:txBody>
      </p:sp>
      <p:sp>
        <p:nvSpPr>
          <p:cNvPr id="2" name="文本框 1"/>
          <p:cNvSpPr txBox="1"/>
          <p:nvPr/>
        </p:nvSpPr>
        <p:spPr>
          <a:xfrm>
            <a:off x="1616075" y="2744788"/>
            <a:ext cx="4873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kuí</a:t>
            </a:r>
            <a:endParaRPr lang="en-US" altLang="zh-CN">
              <a:solidFill>
                <a:srgbClr val="FF0000"/>
              </a:solidFill>
              <a:latin typeface="黑体" panose="02010609060101010101" charset="-122"/>
              <a:ea typeface="黑体" panose="02010609060101010101" charset="-122"/>
            </a:endParaRPr>
          </a:p>
        </p:txBody>
      </p:sp>
      <p:sp>
        <p:nvSpPr>
          <p:cNvPr id="11" name="文本框 10"/>
          <p:cNvSpPr txBox="1"/>
          <p:nvPr/>
        </p:nvSpPr>
        <p:spPr>
          <a:xfrm>
            <a:off x="3738563" y="2744788"/>
            <a:ext cx="3603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cì</a:t>
            </a:r>
            <a:endParaRPr lang="en-US" altLang="zh-CN">
              <a:solidFill>
                <a:srgbClr val="FF0000"/>
              </a:solidFill>
              <a:latin typeface="黑体" panose="02010609060101010101" charset="-122"/>
              <a:ea typeface="黑体" panose="02010609060101010101" charset="-122"/>
            </a:endParaRPr>
          </a:p>
        </p:txBody>
      </p:sp>
      <p:sp>
        <p:nvSpPr>
          <p:cNvPr id="12" name="文本框 11"/>
          <p:cNvSpPr txBox="1"/>
          <p:nvPr/>
        </p:nvSpPr>
        <p:spPr>
          <a:xfrm>
            <a:off x="4562475" y="3302000"/>
            <a:ext cx="8048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chóng</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3" name="文本框 12"/>
          <p:cNvSpPr txBox="1"/>
          <p:nvPr/>
        </p:nvSpPr>
        <p:spPr>
          <a:xfrm>
            <a:off x="6562725" y="3302000"/>
            <a:ext cx="4365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hù</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4" name="文本框 13"/>
          <p:cNvSpPr txBox="1"/>
          <p:nvPr/>
        </p:nvSpPr>
        <p:spPr>
          <a:xfrm>
            <a:off x="8096250" y="3302000"/>
            <a:ext cx="4746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zhǐ</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5" name="文本框 14"/>
          <p:cNvSpPr txBox="1"/>
          <p:nvPr/>
        </p:nvSpPr>
        <p:spPr>
          <a:xfrm>
            <a:off x="1071563" y="3800475"/>
            <a:ext cx="4238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yù</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6" name="文本框 15"/>
          <p:cNvSpPr txBox="1"/>
          <p:nvPr/>
        </p:nvSpPr>
        <p:spPr>
          <a:xfrm>
            <a:off x="6096000" y="3800475"/>
            <a:ext cx="8683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qiān pí</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7" name="文本框 16"/>
          <p:cNvSpPr txBox="1"/>
          <p:nvPr/>
        </p:nvSpPr>
        <p:spPr>
          <a:xfrm>
            <a:off x="7391400" y="4948238"/>
            <a:ext cx="5254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sym typeface="微软雅黑" panose="020b0503020204020204" pitchFamily="34" charset="-122"/>
              </a:rPr>
              <a:t>dǎo</a:t>
            </a:r>
            <a:endParaRPr lang="en-US" altLang="zh-CN">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142353" name="文本框 4"/>
          <p:cNvSpPr txBox="1"/>
          <p:nvPr/>
        </p:nvSpPr>
        <p:spPr>
          <a:xfrm>
            <a:off x="4332764" y="313690"/>
            <a:ext cx="2621280" cy="1370965"/>
          </a:xfrm>
          <a:prstGeom prst="rect">
            <a:avLst/>
          </a:prstGeom>
          <a:noFill/>
          <a:ln w="9525">
            <a:noFill/>
          </a:ln>
        </p:spPr>
        <p:txBody>
          <a:bodyPr wrap="none" anchor="t">
            <a:spAutoFit/>
          </a:bodyPr>
          <a:lstStyle/>
          <a:p>
            <a:pPr algn="ctr">
              <a:lnSpc>
                <a:spcPct val="130000"/>
              </a:lnSpc>
            </a:pPr>
            <a:r>
              <a:rPr lang="zh-CN" altLang="en-US" sz="3200">
                <a:latin typeface="黑体" panose="02010609060101010101" charset="-122"/>
                <a:ea typeface="黑体" panose="02010609060101010101" charset="-122"/>
              </a:rPr>
              <a:t>离骚（节选）</a:t>
            </a:r>
            <a:endParaRPr lang="zh-CN" altLang="en-US" sz="3200">
              <a:latin typeface="黑体" panose="02010609060101010101" charset="-122"/>
              <a:ea typeface="黑体" panose="02010609060101010101" charset="-122"/>
            </a:endParaRPr>
          </a:p>
          <a:p>
            <a:pPr algn="ctr">
              <a:lnSpc>
                <a:spcPct val="130000"/>
              </a:lnSpc>
            </a:pPr>
            <a:r>
              <a:rPr lang="zh-CN" altLang="en-US" sz="3200">
                <a:latin typeface="黑体" panose="02010609060101010101" charset="-122"/>
                <a:ea typeface="黑体" panose="02010609060101010101" charset="-122"/>
              </a:rPr>
              <a:t>屈原</a:t>
            </a:r>
            <a:endParaRPr lang="zh-CN" altLang="en-US" sz="3200">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0"/>
            <a:ext cx="12192635" cy="6844030"/>
          </a:xfrm>
          <a:prstGeom prst="rect">
            <a:avLst/>
          </a:prstGeom>
        </p:spPr>
      </p:pic>
      <p:sp>
        <p:nvSpPr>
          <p:cNvPr id="143363" name="文本框 6"/>
          <p:cNvSpPr txBox="1"/>
          <p:nvPr/>
        </p:nvSpPr>
        <p:spPr>
          <a:xfrm>
            <a:off x="1058863" y="1381125"/>
            <a:ext cx="10075862" cy="3970338"/>
          </a:xfrm>
          <a:prstGeom prst="rect">
            <a:avLst/>
          </a:prstGeom>
          <a:solidFill>
            <a:schemeClr val="bg2"/>
          </a:solidFill>
          <a:ln w="9525">
            <a:noFill/>
          </a:ln>
        </p:spPr>
        <p:txBody>
          <a:bodyPr wrap="square" anchor="t">
            <a:spAutoFit/>
          </a:bodyPr>
          <a:lstStyle/>
          <a:p>
            <a:pPr>
              <a:lnSpc>
                <a:spcPct val="150000"/>
              </a:lnSpc>
            </a:pP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长太息以掩涕兮，哀民生之多艰。余虽好修姱以  羁兮，謇朝谇而夕替。既替余以蕙兮，又申之以揽茝。亦余心之所善兮，虽九死其犹未悔。</a:t>
            </a:r>
            <a:endParaRPr lang="zh-CN" altLang="en-US" sz="2400">
              <a:latin typeface="楷体" panose="02010609060101010101" charset="-122"/>
              <a:ea typeface="楷体" panose="02010609060101010101" charset="-122"/>
            </a:endParaRPr>
          </a:p>
          <a:p>
            <a:pPr>
              <a:lnSpc>
                <a:spcPct val="150000"/>
              </a:lnSpc>
            </a:pPr>
            <a:r>
              <a:rPr lang="zh-CN" altLang="en-US" sz="2400">
                <a:latin typeface="楷体" panose="02010609060101010101" charset="-122"/>
                <a:ea typeface="楷体" panose="02010609060101010101" charset="-122"/>
              </a:rPr>
              <a:t>怨灵修之浩荡兮，终不察夫民心。众女嫉余之蛾眉兮，谣诼谓余以善淫。固时俗之工巧兮，偭规矩而改错。背绳墨以追曲兮，竞周容以为度。忳郁邑余侘傺兮，吾独穷困乎此时也。宁溘死以流亡兮，余不忍为此态也！鸷鸟之不群兮，自前世而固然。何方圜之能周兮，夫孰异道而相安？屈心而抑志兮，忍尤而攘诟。伏清白以死直兮，固前圣之所厚。</a:t>
            </a:r>
            <a:endParaRPr lang="zh-CN" altLang="en-US" sz="2400">
              <a:latin typeface="楷体" panose="02010609060101010101" charset="-122"/>
              <a:ea typeface="楷体" panose="02010609060101010101" charset="-122"/>
            </a:endParaRPr>
          </a:p>
        </p:txBody>
      </p:sp>
      <p:sp>
        <p:nvSpPr>
          <p:cNvPr id="9" name="文本框 8"/>
          <p:cNvSpPr txBox="1"/>
          <p:nvPr/>
        </p:nvSpPr>
        <p:spPr>
          <a:xfrm>
            <a:off x="6842125" y="1273175"/>
            <a:ext cx="5254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hào</a:t>
            </a:r>
            <a:endParaRPr lang="en-US" altLang="zh-CN">
              <a:solidFill>
                <a:srgbClr val="FF0000"/>
              </a:solidFill>
              <a:latin typeface="黑体" panose="02010609060101010101" charset="-122"/>
              <a:ea typeface="黑体" panose="02010609060101010101" charset="-122"/>
            </a:endParaRPr>
          </a:p>
        </p:txBody>
      </p:sp>
      <p:sp>
        <p:nvSpPr>
          <p:cNvPr id="2" name="文本框 1"/>
          <p:cNvSpPr txBox="1"/>
          <p:nvPr/>
        </p:nvSpPr>
        <p:spPr>
          <a:xfrm>
            <a:off x="7456488" y="1273175"/>
            <a:ext cx="5254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kuā</a:t>
            </a:r>
            <a:endParaRPr lang="en-US" altLang="zh-CN">
              <a:solidFill>
                <a:srgbClr val="FF0000"/>
              </a:solidFill>
              <a:latin typeface="黑体" panose="02010609060101010101" charset="-122"/>
              <a:ea typeface="黑体" panose="02010609060101010101" charset="-122"/>
            </a:endParaRPr>
          </a:p>
        </p:txBody>
      </p:sp>
      <p:sp>
        <p:nvSpPr>
          <p:cNvPr id="3" name="文本框 2"/>
          <p:cNvSpPr txBox="1"/>
          <p:nvPr/>
        </p:nvSpPr>
        <p:spPr>
          <a:xfrm>
            <a:off x="8099425" y="1273175"/>
            <a:ext cx="4111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jī</a:t>
            </a:r>
            <a:endParaRPr lang="en-US" altLang="zh-CN">
              <a:solidFill>
                <a:srgbClr val="FF0000"/>
              </a:solidFill>
              <a:latin typeface="黑体" panose="02010609060101010101" charset="-122"/>
              <a:ea typeface="黑体" panose="02010609060101010101" charset="-122"/>
            </a:endParaRPr>
          </a:p>
        </p:txBody>
      </p:sp>
      <p:sp>
        <p:nvSpPr>
          <p:cNvPr id="4" name="文本框 3"/>
          <p:cNvSpPr txBox="1"/>
          <p:nvPr/>
        </p:nvSpPr>
        <p:spPr>
          <a:xfrm>
            <a:off x="9245600" y="1273175"/>
            <a:ext cx="6397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jiǎn</a:t>
            </a:r>
            <a:endParaRPr lang="en-US" altLang="zh-CN">
              <a:solidFill>
                <a:srgbClr val="FF0000"/>
              </a:solidFill>
              <a:latin typeface="黑体" panose="02010609060101010101" charset="-122"/>
              <a:ea typeface="黑体" panose="02010609060101010101" charset="-122"/>
            </a:endParaRPr>
          </a:p>
        </p:txBody>
      </p:sp>
      <p:sp>
        <p:nvSpPr>
          <p:cNvPr id="5" name="文本框 4"/>
          <p:cNvSpPr txBox="1"/>
          <p:nvPr/>
        </p:nvSpPr>
        <p:spPr>
          <a:xfrm>
            <a:off x="9885363" y="1273175"/>
            <a:ext cx="5254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suì</a:t>
            </a:r>
            <a:endParaRPr lang="en-US" altLang="zh-CN">
              <a:solidFill>
                <a:srgbClr val="FF0000"/>
              </a:solidFill>
              <a:latin typeface="黑体" panose="02010609060101010101" charset="-122"/>
              <a:ea typeface="黑体" panose="02010609060101010101" charset="-122"/>
            </a:endParaRPr>
          </a:p>
        </p:txBody>
      </p:sp>
      <p:sp>
        <p:nvSpPr>
          <p:cNvPr id="6" name="文本框 5"/>
          <p:cNvSpPr txBox="1"/>
          <p:nvPr/>
        </p:nvSpPr>
        <p:spPr>
          <a:xfrm>
            <a:off x="3194050" y="1858963"/>
            <a:ext cx="7540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xiāng</a:t>
            </a:r>
            <a:endParaRPr lang="en-US" altLang="zh-CN">
              <a:solidFill>
                <a:srgbClr val="FF0000"/>
              </a:solidFill>
              <a:latin typeface="黑体" panose="02010609060101010101" charset="-122"/>
              <a:ea typeface="黑体" panose="02010609060101010101" charset="-122"/>
            </a:endParaRPr>
          </a:p>
        </p:txBody>
      </p:sp>
      <p:sp>
        <p:nvSpPr>
          <p:cNvPr id="8" name="文本框 7"/>
          <p:cNvSpPr txBox="1"/>
          <p:nvPr/>
        </p:nvSpPr>
        <p:spPr>
          <a:xfrm>
            <a:off x="5502275" y="1858963"/>
            <a:ext cx="6397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chǎi</a:t>
            </a:r>
            <a:endParaRPr lang="en-US" altLang="zh-CN">
              <a:solidFill>
                <a:srgbClr val="FF0000"/>
              </a:solidFill>
              <a:latin typeface="黑体" panose="02010609060101010101" charset="-122"/>
              <a:ea typeface="黑体" panose="02010609060101010101" charset="-122"/>
            </a:endParaRPr>
          </a:p>
        </p:txBody>
      </p:sp>
      <p:pic>
        <p:nvPicPr>
          <p:cNvPr id="14" name="图片 13"/>
          <p:cNvPicPr>
            <a:picLocks noChangeAspect="1"/>
          </p:cNvPicPr>
          <p:nvPr/>
        </p:nvPicPr>
        <p:blipFill>
          <a:blip r:embed="rId4">
            <a:clrChange>
              <a:clrFrom>
                <a:srgbClr val="FFFFFF"/>
              </a:clrFrom>
              <a:clrTo>
                <a:srgbClr val="FFFFFF">
                  <a:alpha val="0"/>
                </a:srgbClr>
              </a:clrTo>
            </a:clrChange>
          </a:blip>
          <a:stretch>
            <a:fillRect/>
          </a:stretch>
        </p:blipFill>
        <p:spPr>
          <a:xfrm>
            <a:off x="8145463" y="1641475"/>
            <a:ext cx="319087" cy="268288"/>
          </a:xfrm>
          <a:prstGeom prst="rect">
            <a:avLst/>
          </a:prstGeom>
          <a:noFill/>
          <a:ln w="9525">
            <a:noFill/>
          </a:ln>
        </p:spPr>
      </p:pic>
      <p:sp>
        <p:nvSpPr>
          <p:cNvPr id="15" name="文本框 14"/>
          <p:cNvSpPr txBox="1"/>
          <p:nvPr/>
        </p:nvSpPr>
        <p:spPr>
          <a:xfrm>
            <a:off x="8604250" y="2397125"/>
            <a:ext cx="641350"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zhuó</a:t>
            </a:r>
            <a:endParaRPr lang="en-US" altLang="zh-CN">
              <a:solidFill>
                <a:srgbClr val="FF0000"/>
              </a:solidFill>
              <a:latin typeface="黑体" panose="02010609060101010101" charset="-122"/>
              <a:ea typeface="黑体" panose="02010609060101010101" charset="-122"/>
            </a:endParaRPr>
          </a:p>
        </p:txBody>
      </p:sp>
      <p:sp>
        <p:nvSpPr>
          <p:cNvPr id="16" name="文本框 15"/>
          <p:cNvSpPr txBox="1"/>
          <p:nvPr/>
        </p:nvSpPr>
        <p:spPr>
          <a:xfrm>
            <a:off x="3433763" y="2963863"/>
            <a:ext cx="6397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miǎn</a:t>
            </a:r>
            <a:endParaRPr lang="en-US" altLang="zh-CN">
              <a:solidFill>
                <a:srgbClr val="FF0000"/>
              </a:solidFill>
              <a:latin typeface="黑体" panose="02010609060101010101" charset="-122"/>
              <a:ea typeface="黑体" panose="02010609060101010101" charset="-122"/>
            </a:endParaRPr>
          </a:p>
        </p:txBody>
      </p:sp>
      <p:sp>
        <p:nvSpPr>
          <p:cNvPr id="17" name="文本框 16"/>
          <p:cNvSpPr txBox="1"/>
          <p:nvPr/>
        </p:nvSpPr>
        <p:spPr>
          <a:xfrm>
            <a:off x="10144125" y="2963863"/>
            <a:ext cx="5254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tún</a:t>
            </a:r>
            <a:endParaRPr lang="en-US" altLang="zh-CN">
              <a:solidFill>
                <a:srgbClr val="FF0000"/>
              </a:solidFill>
              <a:latin typeface="黑体" panose="02010609060101010101" charset="-122"/>
              <a:ea typeface="黑体" panose="02010609060101010101" charset="-122"/>
            </a:endParaRPr>
          </a:p>
        </p:txBody>
      </p:sp>
      <p:sp>
        <p:nvSpPr>
          <p:cNvPr id="18" name="文本框 17"/>
          <p:cNvSpPr txBox="1"/>
          <p:nvPr/>
        </p:nvSpPr>
        <p:spPr>
          <a:xfrm>
            <a:off x="1606550" y="3522663"/>
            <a:ext cx="9826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chà chì</a:t>
            </a:r>
            <a:endParaRPr lang="en-US" altLang="zh-CN">
              <a:solidFill>
                <a:srgbClr val="FF0000"/>
              </a:solidFill>
              <a:latin typeface="黑体" panose="02010609060101010101" charset="-122"/>
              <a:ea typeface="黑体" panose="02010609060101010101" charset="-122"/>
            </a:endParaRPr>
          </a:p>
        </p:txBody>
      </p:sp>
      <p:sp>
        <p:nvSpPr>
          <p:cNvPr id="19" name="文本框 18"/>
          <p:cNvSpPr txBox="1"/>
          <p:nvPr/>
        </p:nvSpPr>
        <p:spPr>
          <a:xfrm>
            <a:off x="5978525" y="3522663"/>
            <a:ext cx="4111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kè</a:t>
            </a:r>
            <a:endParaRPr lang="en-US" altLang="zh-CN">
              <a:solidFill>
                <a:srgbClr val="FF0000"/>
              </a:solidFill>
              <a:latin typeface="黑体" panose="02010609060101010101" charset="-122"/>
              <a:ea typeface="黑体" panose="02010609060101010101" charset="-122"/>
            </a:endParaRPr>
          </a:p>
        </p:txBody>
      </p:sp>
      <p:sp>
        <p:nvSpPr>
          <p:cNvPr id="20" name="文本框 19"/>
          <p:cNvSpPr txBox="1"/>
          <p:nvPr/>
        </p:nvSpPr>
        <p:spPr>
          <a:xfrm>
            <a:off x="3548063" y="4594225"/>
            <a:ext cx="5254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gòu</a:t>
            </a:r>
            <a:endParaRPr lang="en-US" altLang="zh-CN">
              <a:solidFill>
                <a:srgbClr val="FF0000"/>
              </a:solidFill>
              <a:latin typeface="黑体" panose="02010609060101010101" charset="-122"/>
              <a:ea typeface="黑体" panose="02010609060101010101" charset="-122"/>
            </a:endParaRPr>
          </a:p>
        </p:txBody>
      </p:sp>
      <p:sp>
        <p:nvSpPr>
          <p:cNvPr id="21" name="文本框 20"/>
          <p:cNvSpPr txBox="1"/>
          <p:nvPr/>
        </p:nvSpPr>
        <p:spPr>
          <a:xfrm>
            <a:off x="5616575" y="4046538"/>
            <a:ext cx="6397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yuán</a:t>
            </a:r>
            <a:endParaRPr lang="en-US" altLang="zh-CN">
              <a:solidFill>
                <a:srgbClr val="FF0000"/>
              </a:solidFill>
              <a:latin typeface="黑体" panose="02010609060101010101" charset="-122"/>
              <a:ea typeface="黑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4" grpId="0"/>
      <p:bldP spid="5" grpId="0"/>
      <p:bldP spid="6" grpId="0"/>
      <p:bldP spid="8"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0"/>
            <a:ext cx="12192635" cy="6844030"/>
          </a:xfrm>
          <a:prstGeom prst="rect">
            <a:avLst/>
          </a:prstGeom>
        </p:spPr>
      </p:pic>
      <p:sp>
        <p:nvSpPr>
          <p:cNvPr id="145411" name="文本框 11"/>
          <p:cNvSpPr txBox="1"/>
          <p:nvPr/>
        </p:nvSpPr>
        <p:spPr>
          <a:xfrm>
            <a:off x="1062038" y="1662113"/>
            <a:ext cx="10067925" cy="3414712"/>
          </a:xfrm>
          <a:prstGeom prst="rect">
            <a:avLst/>
          </a:prstGeom>
          <a:solidFill>
            <a:schemeClr val="bg2"/>
          </a:solidFill>
          <a:ln w="9525">
            <a:noFill/>
          </a:ln>
        </p:spPr>
        <p:txBody>
          <a:bodyPr wrap="square" anchor="t">
            <a:spAutoFit/>
          </a:bodyPr>
          <a:lstStyle/>
          <a:p>
            <a:pPr>
              <a:lnSpc>
                <a:spcPct val="150000"/>
              </a:lnSpc>
            </a:pPr>
            <a:r>
              <a:rPr lang="en-US" altLang="zh-CN" sz="2400">
                <a:latin typeface="楷体" panose="02010609060101010101" charset="-122"/>
                <a:ea typeface="楷体" panose="02010609060101010101" charset="-122"/>
                <a:sym typeface="微软雅黑" panose="020b0503020204020204" pitchFamily="34" charset="-122"/>
              </a:rPr>
              <a:t>    </a:t>
            </a:r>
            <a:r>
              <a:rPr lang="zh-CN" altLang="en-US" sz="2400">
                <a:latin typeface="楷体" panose="02010609060101010101" charset="-122"/>
                <a:ea typeface="楷体" panose="02010609060101010101" charset="-122"/>
                <a:sym typeface="微软雅黑" panose="020b0503020204020204" pitchFamily="34" charset="-122"/>
              </a:rPr>
              <a:t>悔相道之不察兮，延伫乎吾将反。回朕车以复路兮，及行迷之未远。步余马于兰皋兮，驰椒丘且焉止息。进不入以离尤兮，退将复修吾初服。制芰荷以为衣兮，集芙蓉以为裳。不吾知其亦已兮，苟余情其信芳。高余冠之岌岌兮，长余佩之陆离。芳与泽其杂糅兮，唯昭质其犹未亏。忽反顾以游目兮，将往观乎四荒。佩缤纷其繁饰兮，芳菲菲其弥章。民生各有所乐兮，余独好修以为常。虽体解吾犹未变兮，岂余心之可惩？</a:t>
            </a:r>
            <a:endParaRPr lang="zh-CN" altLang="en-US" sz="2400">
              <a:latin typeface="楷体" panose="02010609060101010101" charset="-122"/>
              <a:ea typeface="楷体" panose="02010609060101010101" charset="-122"/>
              <a:sym typeface="微软雅黑" panose="020b0503020204020204" pitchFamily="34" charset="-122"/>
            </a:endParaRPr>
          </a:p>
        </p:txBody>
      </p:sp>
      <p:sp>
        <p:nvSpPr>
          <p:cNvPr id="22" name="文本框 21"/>
          <p:cNvSpPr txBox="1"/>
          <p:nvPr/>
        </p:nvSpPr>
        <p:spPr>
          <a:xfrm>
            <a:off x="1912938" y="1563688"/>
            <a:ext cx="754062"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xiàng</a:t>
            </a:r>
            <a:endParaRPr lang="en-US" altLang="zh-CN">
              <a:solidFill>
                <a:srgbClr val="FF0000"/>
              </a:solidFill>
              <a:latin typeface="黑体" panose="02010609060101010101" charset="-122"/>
              <a:ea typeface="黑体" panose="02010609060101010101" charset="-122"/>
            </a:endParaRPr>
          </a:p>
        </p:txBody>
      </p:sp>
      <p:sp>
        <p:nvSpPr>
          <p:cNvPr id="13" name="文本框 12"/>
          <p:cNvSpPr txBox="1"/>
          <p:nvPr/>
        </p:nvSpPr>
        <p:spPr>
          <a:xfrm>
            <a:off x="1403350" y="2679700"/>
            <a:ext cx="411163" cy="368300"/>
          </a:xfrm>
          <a:prstGeom prst="rect">
            <a:avLst/>
          </a:prstGeom>
          <a:noFill/>
          <a:ln w="9525">
            <a:noFill/>
          </a:ln>
        </p:spPr>
        <p:txBody>
          <a:bodyPr wrap="none" anchor="t">
            <a:spAutoFit/>
          </a:bodyPr>
          <a:lstStyle/>
          <a:p>
            <a:r>
              <a:rPr lang="en-US" altLang="zh-CN">
                <a:solidFill>
                  <a:srgbClr val="FF0000"/>
                </a:solidFill>
                <a:latin typeface="黑体" panose="02010609060101010101" charset="-122"/>
                <a:ea typeface="黑体" panose="02010609060101010101" charset="-122"/>
              </a:rPr>
              <a:t>jì</a:t>
            </a:r>
            <a:endParaRPr lang="en-US" altLang="zh-CN">
              <a:solidFill>
                <a:srgbClr val="FF0000"/>
              </a:solidFill>
              <a:latin typeface="黑体" panose="02010609060101010101" charset="-122"/>
              <a:ea typeface="黑体" panose="02010609060101010101" charset="-122"/>
            </a:endParaRPr>
          </a:p>
        </p:txBody>
      </p:sp>
      <p:sp>
        <p:nvSpPr>
          <p:cNvPr id="14" name="文本框 13"/>
          <p:cNvSpPr txBox="1"/>
          <p:nvPr/>
        </p:nvSpPr>
        <p:spPr>
          <a:xfrm>
            <a:off x="1716088" y="3244850"/>
            <a:ext cx="554037" cy="368300"/>
          </a:xfrm>
          <a:prstGeom prst="rect">
            <a:avLst/>
          </a:prstGeom>
          <a:noFill/>
          <a:ln w="9525">
            <a:noFill/>
          </a:ln>
        </p:spPr>
        <p:txBody>
          <a:bodyPr wrap="square" anchor="t">
            <a:spAutoFit/>
          </a:bodyPr>
          <a:lstStyle/>
          <a:p>
            <a:r>
              <a:rPr lang="en-US" altLang="zh-CN">
                <a:solidFill>
                  <a:srgbClr val="FF0000"/>
                </a:solidFill>
                <a:latin typeface="黑体" panose="02010609060101010101" charset="-122"/>
                <a:ea typeface="黑体" panose="02010609060101010101" charset="-122"/>
              </a:rPr>
              <a:t>jí</a:t>
            </a:r>
            <a:endParaRPr lang="en-US" altLang="zh-CN">
              <a:solidFill>
                <a:srgbClr val="FF0000"/>
              </a:solidFill>
              <a:latin typeface="黑体" panose="02010609060101010101" charset="-122"/>
              <a:ea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P spid="1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5" name="文本框 4"/>
          <p:cNvSpPr txBox="1"/>
          <p:nvPr/>
        </p:nvSpPr>
        <p:spPr>
          <a:xfrm>
            <a:off x="4185285" y="2366010"/>
            <a:ext cx="6529070" cy="1753235"/>
          </a:xfrm>
          <a:prstGeom prst="rect">
            <a:avLst/>
          </a:prstGeom>
          <a:noFill/>
        </p:spPr>
        <p:txBody>
          <a:bodyPr wrap="square" rtlCol="0">
            <a:spAutoFit/>
          </a:bodyPr>
          <a:lstStyle/>
          <a:p>
            <a:pPr marL="857250" indent="-857250" fontAlgn="auto">
              <a:lnSpc>
                <a:spcPct val="150000"/>
              </a:lnSpc>
              <a:buFont typeface="Wingdings" panose="05000000000000000000" charset="0"/>
              <a:buChar char="n"/>
            </a:pPr>
            <a:r>
              <a:rPr lang="en-US" altLang="zh-CN" sz="7200" b="1">
                <a:solidFill>
                  <a:srgbClr val="C00000"/>
                </a:solidFill>
                <a:latin typeface="华文行楷" panose="02010800040101010101" charset="-122"/>
                <a:ea typeface="华文行楷" panose="02010800040101010101" charset="-122"/>
                <a:cs typeface="华文行楷" panose="02010800040101010101" charset="-122"/>
              </a:rPr>
              <a:t>  </a:t>
            </a:r>
            <a:r>
              <a:rPr lang="zh-CN" altLang="en-US" sz="7200" b="1">
                <a:solidFill>
                  <a:srgbClr val="C00000"/>
                </a:solidFill>
                <a:latin typeface="华文行楷" panose="02010800040101010101" charset="-122"/>
                <a:ea typeface="华文行楷" panose="02010800040101010101" charset="-122"/>
                <a:cs typeface="华文行楷" panose="02010800040101010101" charset="-122"/>
              </a:rPr>
              <a:t>预习检测</a:t>
            </a:r>
            <a:endParaRPr lang="zh-CN" altLang="en-US" sz="7200" b="1">
              <a:solidFill>
                <a:srgbClr val="C00000"/>
              </a:solidFill>
              <a:latin typeface="华文行楷" panose="02010800040101010101" charset="-122"/>
              <a:ea typeface="华文行楷" panose="02010800040101010101" charset="-122"/>
              <a:cs typeface="华文行楷" panose="02010800040101010101" charset="-122"/>
            </a:endParaRPr>
          </a:p>
        </p:txBody>
      </p:sp>
      <p:pic>
        <p:nvPicPr>
          <p:cNvPr id="8" name="图片 7" descr="src=http___inews.gtimg.com_newsapp_bt_0_13381159179_1000.jpg&amp;refer=http___inews.gtimg"/>
          <p:cNvPicPr>
            <a:picLocks noChangeAspect="1"/>
          </p:cNvPicPr>
          <p:nvPr/>
        </p:nvPicPr>
        <p:blipFill>
          <a:blip r:embed="rId3"/>
          <a:srcRect l="26094" t="12446" b="9954"/>
          <a:stretch>
            <a:fillRect/>
          </a:stretch>
        </p:blipFill>
        <p:spPr>
          <a:xfrm>
            <a:off x="1372870" y="2000250"/>
            <a:ext cx="1990725" cy="2858135"/>
          </a:xfrm>
          <a:prstGeom prst="ellipse">
            <a:avLst/>
          </a:prstGeom>
        </p:spPr>
      </p:pic>
    </p:spTree>
    <p:custDataLst>
      <p:tags r:id="rId4"/>
    </p:custData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9211" name="文本框 4"/>
          <p:cNvSpPr txBox="1"/>
          <p:nvPr/>
        </p:nvSpPr>
        <p:spPr>
          <a:xfrm>
            <a:off x="848360" y="463550"/>
            <a:ext cx="1970405" cy="521970"/>
          </a:xfrm>
          <a:prstGeom prst="rect">
            <a:avLst/>
          </a:prstGeom>
          <a:noFill/>
          <a:ln w="9525">
            <a:noFill/>
          </a:ln>
        </p:spPr>
        <p:txBody>
          <a:bodyPr wrap="none" anchor="t">
            <a:spAutoFit/>
          </a:bodyPr>
          <a:lstStyle/>
          <a:p>
            <a:pPr lvl="0" algn="l">
              <a:buClrTx/>
              <a:buSzTx/>
              <a:buFontTx/>
            </a:pPr>
            <a:r>
              <a:rPr lang="zh-CN" altLang="en-US" sz="2800" b="1">
                <a:solidFill>
                  <a:srgbClr val="0070C0"/>
                </a:solidFill>
                <a:latin typeface="黑体" panose="02010609060101010101" charset="-122"/>
                <a:ea typeface="黑体" panose="02010609060101010101" charset="-122"/>
                <a:sym typeface="+mn-ea"/>
              </a:rPr>
              <a:t>一、通假字</a:t>
            </a:r>
            <a:endParaRPr lang="zh-CN" altLang="en-US" sz="2800" b="1">
              <a:solidFill>
                <a:srgbClr val="0070C0"/>
              </a:solidFill>
              <a:latin typeface="黑体" panose="02010609060101010101" charset="-122"/>
              <a:ea typeface="黑体" panose="02010609060101010101" charset="-122"/>
              <a:sym typeface="+mn-ea"/>
            </a:endParaRPr>
          </a:p>
        </p:txBody>
      </p:sp>
      <p:sp>
        <p:nvSpPr>
          <p:cNvPr id="179212" name="文本框 6"/>
          <p:cNvSpPr txBox="1"/>
          <p:nvPr/>
        </p:nvSpPr>
        <p:spPr>
          <a:xfrm>
            <a:off x="455295" y="1384300"/>
            <a:ext cx="9840595" cy="4570730"/>
          </a:xfrm>
          <a:prstGeom prst="rect">
            <a:avLst/>
          </a:prstGeom>
          <a:noFill/>
          <a:ln w="9525">
            <a:noFill/>
          </a:ln>
        </p:spPr>
        <p:txBody>
          <a:bodyPr wrap="square" anchor="t">
            <a:spAutoFit/>
          </a:bodyPr>
          <a:lstStyle/>
          <a:p>
            <a:pPr>
              <a:lnSpc>
                <a:spcPct val="130000"/>
              </a:lnSpc>
            </a:pPr>
            <a:r>
              <a:rPr lang="zh-CN" altLang="en-US" sz="3200" b="1">
                <a:latin typeface="仿宋" panose="02010609060101010101" charset="-122"/>
                <a:ea typeface="仿宋" panose="02010609060101010101" charset="-122"/>
                <a:cs typeface="仿宋" panose="02010609060101010101" charset="-122"/>
              </a:rPr>
              <a:t>扈江离与</a:t>
            </a:r>
            <a:r>
              <a:rPr lang="zh-CN" altLang="en-US" sz="3200" b="1">
                <a:solidFill>
                  <a:srgbClr val="C00000"/>
                </a:solidFill>
                <a:latin typeface="仿宋" panose="02010609060101010101" charset="-122"/>
                <a:ea typeface="仿宋" panose="02010609060101010101" charset="-122"/>
                <a:cs typeface="仿宋" panose="02010609060101010101" charset="-122"/>
              </a:rPr>
              <a:t>辟</a:t>
            </a:r>
            <a:r>
              <a:rPr lang="zh-CN" altLang="en-US" sz="3200" b="1">
                <a:latin typeface="仿宋" panose="02010609060101010101" charset="-122"/>
                <a:ea typeface="仿宋" panose="02010609060101010101" charset="-122"/>
                <a:cs typeface="仿宋" panose="02010609060101010101" charset="-122"/>
              </a:rPr>
              <a:t>芷兮（</a:t>
            </a:r>
            <a:r>
              <a:rPr lang="en-US" altLang="zh-CN" sz="3200" b="1">
                <a:latin typeface="仿宋" panose="02010609060101010101" charset="-122"/>
                <a:ea typeface="仿宋" panose="02010609060101010101" charset="-122"/>
                <a:cs typeface="仿宋" panose="02010609060101010101" charset="-122"/>
              </a:rPr>
              <a:t>__________________________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latin typeface="仿宋" panose="02010609060101010101" charset="-122"/>
                <a:ea typeface="仿宋" panose="02010609060101010101" charset="-122"/>
                <a:cs typeface="仿宋" panose="02010609060101010101" charset="-122"/>
              </a:rPr>
              <a:t>来吾</a:t>
            </a:r>
            <a:r>
              <a:rPr lang="zh-CN" altLang="en-US" sz="3200" b="1">
                <a:solidFill>
                  <a:srgbClr val="C00000"/>
                </a:solidFill>
                <a:latin typeface="仿宋" panose="02010609060101010101" charset="-122"/>
                <a:ea typeface="仿宋" panose="02010609060101010101" charset="-122"/>
                <a:cs typeface="仿宋" panose="02010609060101010101" charset="-122"/>
              </a:rPr>
              <a:t>道</a:t>
            </a:r>
            <a:r>
              <a:rPr lang="zh-CN" altLang="en-US" sz="3200" b="1">
                <a:latin typeface="仿宋" panose="02010609060101010101" charset="-122"/>
                <a:ea typeface="仿宋" panose="02010609060101010101" charset="-122"/>
                <a:cs typeface="仿宋" panose="02010609060101010101" charset="-122"/>
              </a:rPr>
              <a:t>夫先路  （</a:t>
            </a:r>
            <a:r>
              <a:rPr lang="en-US" altLang="zh-CN" sz="3200" b="1">
                <a:latin typeface="仿宋" panose="02010609060101010101" charset="-122"/>
                <a:ea typeface="仿宋" panose="02010609060101010101" charset="-122"/>
                <a:cs typeface="仿宋" panose="02010609060101010101"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latin typeface="仿宋" panose="02010609060101010101" charset="-122"/>
                <a:ea typeface="仿宋" panose="02010609060101010101" charset="-122"/>
                <a:cs typeface="仿宋" panose="02010609060101010101" charset="-122"/>
              </a:rPr>
              <a:t>规矩而改</a:t>
            </a:r>
            <a:r>
              <a:rPr lang="zh-CN" altLang="en-US" sz="3200" b="1">
                <a:solidFill>
                  <a:srgbClr val="C00000"/>
                </a:solidFill>
                <a:latin typeface="仿宋" panose="02010609060101010101" charset="-122"/>
                <a:ea typeface="仿宋" panose="02010609060101010101" charset="-122"/>
                <a:cs typeface="仿宋" panose="02010609060101010101" charset="-122"/>
              </a:rPr>
              <a:t>错</a:t>
            </a:r>
            <a:r>
              <a:rPr lang="zh-CN" altLang="en-US" sz="3200" b="1">
                <a:latin typeface="仿宋" panose="02010609060101010101" charset="-122"/>
                <a:ea typeface="仿宋" panose="02010609060101010101" charset="-122"/>
                <a:cs typeface="仿宋" panose="02010609060101010101" charset="-122"/>
              </a:rPr>
              <a:t>    （</a:t>
            </a:r>
            <a:r>
              <a:rPr lang="en-US" altLang="zh-CN" sz="3200" b="1">
                <a:latin typeface="仿宋" panose="02010609060101010101" charset="-122"/>
                <a:ea typeface="仿宋" panose="02010609060101010101" charset="-122"/>
                <a:cs typeface="仿宋" panose="02010609060101010101"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latin typeface="仿宋" panose="02010609060101010101" charset="-122"/>
                <a:ea typeface="仿宋" panose="02010609060101010101" charset="-122"/>
                <a:cs typeface="仿宋" panose="02010609060101010101" charset="-122"/>
              </a:rPr>
              <a:t>何方</a:t>
            </a:r>
            <a:r>
              <a:rPr lang="zh-CN" altLang="en-US" sz="3200" b="1">
                <a:solidFill>
                  <a:srgbClr val="C00000"/>
                </a:solidFill>
                <a:latin typeface="仿宋" panose="02010609060101010101" charset="-122"/>
                <a:ea typeface="仿宋" panose="02010609060101010101" charset="-122"/>
                <a:cs typeface="仿宋" panose="02010609060101010101" charset="-122"/>
              </a:rPr>
              <a:t>圜</a:t>
            </a:r>
            <a:r>
              <a:rPr lang="zh-CN" altLang="en-US" sz="3200" b="1">
                <a:latin typeface="仿宋" panose="02010609060101010101" charset="-122"/>
                <a:ea typeface="仿宋" panose="02010609060101010101" charset="-122"/>
                <a:cs typeface="仿宋" panose="02010609060101010101" charset="-122"/>
              </a:rPr>
              <a:t>之能周兮（</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solidFill>
                  <a:srgbClr val="C00000"/>
                </a:solidFill>
                <a:latin typeface="仿宋" panose="02010609060101010101" charset="-122"/>
                <a:ea typeface="仿宋" panose="02010609060101010101" charset="-122"/>
                <a:cs typeface="仿宋" panose="02010609060101010101" charset="-122"/>
              </a:rPr>
              <a:t>伏</a:t>
            </a:r>
            <a:r>
              <a:rPr lang="zh-CN" altLang="en-US" sz="3200" b="1">
                <a:latin typeface="仿宋" panose="02010609060101010101" charset="-122"/>
                <a:ea typeface="仿宋" panose="02010609060101010101" charset="-122"/>
                <a:cs typeface="仿宋" panose="02010609060101010101" charset="-122"/>
              </a:rPr>
              <a:t>清白以死直兮（</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latin typeface="仿宋" panose="02010609060101010101" charset="-122"/>
                <a:ea typeface="仿宋" panose="02010609060101010101" charset="-122"/>
                <a:cs typeface="仿宋" panose="02010609060101010101" charset="-122"/>
              </a:rPr>
              <a:t>进不入以</a:t>
            </a:r>
            <a:r>
              <a:rPr lang="zh-CN" altLang="en-US" sz="3200" b="1">
                <a:solidFill>
                  <a:srgbClr val="C00000"/>
                </a:solidFill>
                <a:latin typeface="仿宋" panose="02010609060101010101" charset="-122"/>
                <a:ea typeface="仿宋" panose="02010609060101010101" charset="-122"/>
                <a:cs typeface="仿宋" panose="02010609060101010101" charset="-122"/>
              </a:rPr>
              <a:t>离</a:t>
            </a:r>
            <a:r>
              <a:rPr lang="zh-CN" altLang="en-US" sz="3200" b="1">
                <a:latin typeface="仿宋" panose="02010609060101010101" charset="-122"/>
                <a:ea typeface="仿宋" panose="02010609060101010101" charset="-122"/>
                <a:cs typeface="仿宋" panose="02010609060101010101" charset="-122"/>
              </a:rPr>
              <a:t>尤兮（</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a:p>
            <a:pPr>
              <a:lnSpc>
                <a:spcPct val="130000"/>
              </a:lnSpc>
            </a:pPr>
            <a:r>
              <a:rPr lang="zh-CN" altLang="en-US" sz="3200" b="1">
                <a:latin typeface="仿宋" panose="02010609060101010101" charset="-122"/>
                <a:ea typeface="仿宋" panose="02010609060101010101" charset="-122"/>
                <a:cs typeface="仿宋" panose="02010609060101010101" charset="-122"/>
              </a:rPr>
              <a:t>芳菲菲其弥</a:t>
            </a:r>
            <a:r>
              <a:rPr lang="zh-CN" altLang="en-US" sz="3200" b="1">
                <a:solidFill>
                  <a:srgbClr val="C00000"/>
                </a:solidFill>
                <a:latin typeface="仿宋" panose="02010609060101010101" charset="-122"/>
                <a:ea typeface="仿宋" panose="02010609060101010101" charset="-122"/>
                <a:cs typeface="仿宋" panose="02010609060101010101" charset="-122"/>
              </a:rPr>
              <a:t>章</a:t>
            </a:r>
            <a:r>
              <a:rPr lang="zh-CN" altLang="en-US" sz="3200" b="1">
                <a:latin typeface="仿宋" panose="02010609060101010101" charset="-122"/>
                <a:ea typeface="仿宋" panose="02010609060101010101" charset="-122"/>
                <a:cs typeface="仿宋" panose="02010609060101010101" charset="-122"/>
              </a:rPr>
              <a:t>  （</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____________________</a:t>
            </a:r>
            <a:r>
              <a:rPr lang="zh-CN" altLang="en-US" sz="3200" b="1">
                <a:latin typeface="仿宋" panose="02010609060101010101" charset="-122"/>
                <a:ea typeface="仿宋" panose="02010609060101010101" charset="-122"/>
                <a:cs typeface="仿宋" panose="02010609060101010101" charset="-122"/>
              </a:rPr>
              <a:t>）</a:t>
            </a:r>
            <a:endParaRPr lang="zh-CN" altLang="en-US" sz="3200" b="1">
              <a:latin typeface="仿宋" panose="02010609060101010101" charset="-122"/>
              <a:ea typeface="仿宋" panose="02010609060101010101" charset="-122"/>
              <a:cs typeface="仿宋" panose="02010609060101010101" charset="-122"/>
            </a:endParaRPr>
          </a:p>
        </p:txBody>
      </p:sp>
      <p:sp>
        <p:nvSpPr>
          <p:cNvPr id="179213" name="文本框 7"/>
          <p:cNvSpPr txBox="1"/>
          <p:nvPr/>
        </p:nvSpPr>
        <p:spPr>
          <a:xfrm>
            <a:off x="4050983" y="1512253"/>
            <a:ext cx="3535362" cy="430212"/>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辟，同“僻”，僻静、幽静</a:t>
            </a:r>
            <a:endParaRPr lang="zh-CN" altLang="en-US" sz="2200">
              <a:latin typeface="黑体" panose="02010609060101010101" charset="-122"/>
              <a:ea typeface="黑体" panose="02010609060101010101" charset="-122"/>
            </a:endParaRPr>
          </a:p>
        </p:txBody>
      </p:sp>
      <p:sp>
        <p:nvSpPr>
          <p:cNvPr id="179214" name="文本框 8"/>
          <p:cNvSpPr txBox="1"/>
          <p:nvPr/>
        </p:nvSpPr>
        <p:spPr>
          <a:xfrm>
            <a:off x="4050983" y="2123758"/>
            <a:ext cx="2697162" cy="430212"/>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道，同“导”，引导</a:t>
            </a:r>
            <a:endParaRPr lang="zh-CN" altLang="en-US" sz="2200">
              <a:latin typeface="黑体" panose="02010609060101010101" charset="-122"/>
              <a:ea typeface="黑体" panose="02010609060101010101" charset="-122"/>
            </a:endParaRPr>
          </a:p>
        </p:txBody>
      </p:sp>
      <p:sp>
        <p:nvSpPr>
          <p:cNvPr id="179215" name="文本框 10"/>
          <p:cNvSpPr txBox="1"/>
          <p:nvPr/>
        </p:nvSpPr>
        <p:spPr>
          <a:xfrm>
            <a:off x="4050983" y="2821305"/>
            <a:ext cx="2697162" cy="430213"/>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错，同“措”，举措</a:t>
            </a:r>
            <a:endParaRPr lang="zh-CN" altLang="en-US" sz="2200">
              <a:latin typeface="黑体" panose="02010609060101010101" charset="-122"/>
              <a:ea typeface="黑体" panose="02010609060101010101" charset="-122"/>
            </a:endParaRPr>
          </a:p>
        </p:txBody>
      </p:sp>
      <p:sp>
        <p:nvSpPr>
          <p:cNvPr id="179216" name="文本框 11"/>
          <p:cNvSpPr txBox="1"/>
          <p:nvPr/>
        </p:nvSpPr>
        <p:spPr>
          <a:xfrm>
            <a:off x="4169093" y="3455035"/>
            <a:ext cx="2697162" cy="428625"/>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圜，同“圆”，圆形</a:t>
            </a:r>
            <a:endParaRPr lang="zh-CN" altLang="en-US" sz="2200">
              <a:latin typeface="黑体" panose="02010609060101010101" charset="-122"/>
              <a:ea typeface="黑体" panose="02010609060101010101" charset="-122"/>
            </a:endParaRPr>
          </a:p>
        </p:txBody>
      </p:sp>
      <p:sp>
        <p:nvSpPr>
          <p:cNvPr id="179217" name="文本框 12"/>
          <p:cNvSpPr txBox="1"/>
          <p:nvPr/>
        </p:nvSpPr>
        <p:spPr>
          <a:xfrm>
            <a:off x="4050983" y="4039553"/>
            <a:ext cx="2697162" cy="430212"/>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伏，同“服”，保持</a:t>
            </a:r>
            <a:endParaRPr lang="zh-CN" altLang="en-US" sz="2200">
              <a:latin typeface="黑体" panose="02010609060101010101" charset="-122"/>
              <a:ea typeface="黑体" panose="02010609060101010101" charset="-122"/>
            </a:endParaRPr>
          </a:p>
        </p:txBody>
      </p:sp>
      <p:sp>
        <p:nvSpPr>
          <p:cNvPr id="179218" name="文本框 13"/>
          <p:cNvSpPr txBox="1"/>
          <p:nvPr/>
        </p:nvSpPr>
        <p:spPr>
          <a:xfrm>
            <a:off x="4169093" y="4625340"/>
            <a:ext cx="2697162" cy="430213"/>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离，同“罹”，遭受</a:t>
            </a:r>
            <a:endParaRPr lang="zh-CN" altLang="en-US" sz="2200">
              <a:latin typeface="黑体" panose="02010609060101010101" charset="-122"/>
              <a:ea typeface="黑体" panose="02010609060101010101" charset="-122"/>
            </a:endParaRPr>
          </a:p>
        </p:txBody>
      </p:sp>
      <p:sp>
        <p:nvSpPr>
          <p:cNvPr id="179219" name="文本框 15"/>
          <p:cNvSpPr txBox="1"/>
          <p:nvPr/>
        </p:nvSpPr>
        <p:spPr>
          <a:xfrm>
            <a:off x="4169093" y="5312728"/>
            <a:ext cx="2697162" cy="430212"/>
          </a:xfrm>
          <a:prstGeom prst="rect">
            <a:avLst/>
          </a:prstGeom>
          <a:noFill/>
          <a:ln w="9525">
            <a:noFill/>
          </a:ln>
        </p:spPr>
        <p:txBody>
          <a:bodyPr wrap="none" anchor="t">
            <a:spAutoFit/>
          </a:bodyPr>
          <a:lstStyle/>
          <a:p>
            <a:r>
              <a:rPr lang="zh-CN" altLang="en-US" sz="2200">
                <a:latin typeface="黑体" panose="02010609060101010101" charset="-122"/>
                <a:ea typeface="黑体" panose="02010609060101010101" charset="-122"/>
              </a:rPr>
              <a:t>章，同“彰”，明显</a:t>
            </a:r>
            <a:endParaRPr lang="zh-CN" altLang="en-US" sz="2200">
              <a:latin typeface="黑体" panose="02010609060101010101" charset="-122"/>
              <a:ea typeface="黑体" panose="02010609060101010101" charset="-122"/>
            </a:endParaRPr>
          </a:p>
        </p:txBody>
      </p:sp>
      <p:pic>
        <p:nvPicPr>
          <p:cNvPr id="13" name="内容占位符 12"/>
          <p:cNvPicPr>
            <a:picLocks noChangeAspect="1"/>
          </p:cNvPicPr>
          <p:nvPr/>
        </p:nvPicPr>
        <p:blipFill>
          <a:blip r:embed="rId3">
            <a:clrChange>
              <a:clrFrom>
                <a:srgbClr val="F6F6F6"/>
              </a:clrFrom>
              <a:clrTo>
                <a:srgbClr val="F6F6F6">
                  <a:alpha val="0"/>
                </a:srgbClr>
              </a:clrTo>
            </a:clrChange>
          </a:blip>
          <a:srcRect l="33919" t="814"/>
          <a:stretch>
            <a:fillRect/>
          </a:stretch>
        </p:blipFill>
        <p:spPr>
          <a:xfrm>
            <a:off x="9956800" y="2712720"/>
            <a:ext cx="1965325" cy="3811905"/>
          </a:xfrm>
          <a:prstGeom prst="ellipse">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9213"/>
                                        </p:tgtEl>
                                        <p:attrNameLst>
                                          <p:attrName>style.visibility</p:attrName>
                                        </p:attrNameLst>
                                      </p:cBhvr>
                                      <p:to>
                                        <p:strVal val="visible"/>
                                      </p:to>
                                    </p:set>
                                    <p:anim calcmode="lin" valueType="num">
                                      <p:cBhvr additive="base">
                                        <p:cTn id="12" dur="500" fill="hold"/>
                                        <p:tgtEl>
                                          <p:spTgt spid="179213"/>
                                        </p:tgtEl>
                                        <p:attrNameLst>
                                          <p:attrName>ppt_x</p:attrName>
                                        </p:attrNameLst>
                                      </p:cBhvr>
                                      <p:tavLst>
                                        <p:tav tm="0">
                                          <p:val>
                                            <p:strVal val="#ppt_x"/>
                                          </p:val>
                                        </p:tav>
                                        <p:tav tm="100000">
                                          <p:val>
                                            <p:strVal val="#ppt_x"/>
                                          </p:val>
                                        </p:tav>
                                      </p:tavLst>
                                    </p:anim>
                                    <p:anim calcmode="lin" valueType="num">
                                      <p:cBhvr additive="base">
                                        <p:cTn id="13" dur="500" fill="hold"/>
                                        <p:tgtEl>
                                          <p:spTgt spid="1792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9214"/>
                                        </p:tgtEl>
                                        <p:attrNameLst>
                                          <p:attrName>style.visibility</p:attrName>
                                        </p:attrNameLst>
                                      </p:cBhvr>
                                      <p:to>
                                        <p:strVal val="visible"/>
                                      </p:to>
                                    </p:set>
                                    <p:anim calcmode="lin" valueType="num">
                                      <p:cBhvr additive="base">
                                        <p:cTn id="18" dur="500" fill="hold"/>
                                        <p:tgtEl>
                                          <p:spTgt spid="179214"/>
                                        </p:tgtEl>
                                        <p:attrNameLst>
                                          <p:attrName>ppt_x</p:attrName>
                                        </p:attrNameLst>
                                      </p:cBhvr>
                                      <p:tavLst>
                                        <p:tav tm="0">
                                          <p:val>
                                            <p:strVal val="#ppt_x"/>
                                          </p:val>
                                        </p:tav>
                                        <p:tav tm="100000">
                                          <p:val>
                                            <p:strVal val="#ppt_x"/>
                                          </p:val>
                                        </p:tav>
                                      </p:tavLst>
                                    </p:anim>
                                    <p:anim calcmode="lin" valueType="num">
                                      <p:cBhvr additive="base">
                                        <p:cTn id="19" dur="500" fill="hold"/>
                                        <p:tgtEl>
                                          <p:spTgt spid="17921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9215"/>
                                        </p:tgtEl>
                                        <p:attrNameLst>
                                          <p:attrName>style.visibility</p:attrName>
                                        </p:attrNameLst>
                                      </p:cBhvr>
                                      <p:to>
                                        <p:strVal val="visible"/>
                                      </p:to>
                                    </p:set>
                                    <p:anim calcmode="lin" valueType="num">
                                      <p:cBhvr additive="base">
                                        <p:cTn id="24" dur="500" fill="hold"/>
                                        <p:tgtEl>
                                          <p:spTgt spid="179215"/>
                                        </p:tgtEl>
                                        <p:attrNameLst>
                                          <p:attrName>ppt_x</p:attrName>
                                        </p:attrNameLst>
                                      </p:cBhvr>
                                      <p:tavLst>
                                        <p:tav tm="0">
                                          <p:val>
                                            <p:strVal val="#ppt_x"/>
                                          </p:val>
                                        </p:tav>
                                        <p:tav tm="100000">
                                          <p:val>
                                            <p:strVal val="#ppt_x"/>
                                          </p:val>
                                        </p:tav>
                                      </p:tavLst>
                                    </p:anim>
                                    <p:anim calcmode="lin" valueType="num">
                                      <p:cBhvr additive="base">
                                        <p:cTn id="25" dur="500" fill="hold"/>
                                        <p:tgtEl>
                                          <p:spTgt spid="179215"/>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9216"/>
                                        </p:tgtEl>
                                        <p:attrNameLst>
                                          <p:attrName>style.visibility</p:attrName>
                                        </p:attrNameLst>
                                      </p:cBhvr>
                                      <p:to>
                                        <p:strVal val="visible"/>
                                      </p:to>
                                    </p:set>
                                    <p:anim calcmode="lin" valueType="num">
                                      <p:cBhvr additive="base">
                                        <p:cTn id="30" dur="500" fill="hold"/>
                                        <p:tgtEl>
                                          <p:spTgt spid="179216"/>
                                        </p:tgtEl>
                                        <p:attrNameLst>
                                          <p:attrName>ppt_x</p:attrName>
                                        </p:attrNameLst>
                                      </p:cBhvr>
                                      <p:tavLst>
                                        <p:tav tm="0">
                                          <p:val>
                                            <p:strVal val="#ppt_x"/>
                                          </p:val>
                                        </p:tav>
                                        <p:tav tm="100000">
                                          <p:val>
                                            <p:strVal val="#ppt_x"/>
                                          </p:val>
                                        </p:tav>
                                      </p:tavLst>
                                    </p:anim>
                                    <p:anim calcmode="lin" valueType="num">
                                      <p:cBhvr additive="base">
                                        <p:cTn id="31" dur="500" fill="hold"/>
                                        <p:tgtEl>
                                          <p:spTgt spid="17921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9217"/>
                                        </p:tgtEl>
                                        <p:attrNameLst>
                                          <p:attrName>style.visibility</p:attrName>
                                        </p:attrNameLst>
                                      </p:cBhvr>
                                      <p:to>
                                        <p:strVal val="visible"/>
                                      </p:to>
                                    </p:set>
                                    <p:anim calcmode="lin" valueType="num">
                                      <p:cBhvr additive="base">
                                        <p:cTn id="36" dur="500" fill="hold"/>
                                        <p:tgtEl>
                                          <p:spTgt spid="179217"/>
                                        </p:tgtEl>
                                        <p:attrNameLst>
                                          <p:attrName>ppt_x</p:attrName>
                                        </p:attrNameLst>
                                      </p:cBhvr>
                                      <p:tavLst>
                                        <p:tav tm="0">
                                          <p:val>
                                            <p:strVal val="#ppt_x"/>
                                          </p:val>
                                        </p:tav>
                                        <p:tav tm="100000">
                                          <p:val>
                                            <p:strVal val="#ppt_x"/>
                                          </p:val>
                                        </p:tav>
                                      </p:tavLst>
                                    </p:anim>
                                    <p:anim calcmode="lin" valueType="num">
                                      <p:cBhvr additive="base">
                                        <p:cTn id="37" dur="500" fill="hold"/>
                                        <p:tgtEl>
                                          <p:spTgt spid="179217"/>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79218"/>
                                        </p:tgtEl>
                                        <p:attrNameLst>
                                          <p:attrName>style.visibility</p:attrName>
                                        </p:attrNameLst>
                                      </p:cBhvr>
                                      <p:to>
                                        <p:strVal val="visible"/>
                                      </p:to>
                                    </p:set>
                                    <p:anim calcmode="lin" valueType="num">
                                      <p:cBhvr additive="base">
                                        <p:cTn id="42" dur="500" fill="hold"/>
                                        <p:tgtEl>
                                          <p:spTgt spid="179218"/>
                                        </p:tgtEl>
                                        <p:attrNameLst>
                                          <p:attrName>ppt_x</p:attrName>
                                        </p:attrNameLst>
                                      </p:cBhvr>
                                      <p:tavLst>
                                        <p:tav tm="0">
                                          <p:val>
                                            <p:strVal val="#ppt_x"/>
                                          </p:val>
                                        </p:tav>
                                        <p:tav tm="100000">
                                          <p:val>
                                            <p:strVal val="#ppt_x"/>
                                          </p:val>
                                        </p:tav>
                                      </p:tavLst>
                                    </p:anim>
                                    <p:anim calcmode="lin" valueType="num">
                                      <p:cBhvr additive="base">
                                        <p:cTn id="43" dur="500" fill="hold"/>
                                        <p:tgtEl>
                                          <p:spTgt spid="179218"/>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9219"/>
                                        </p:tgtEl>
                                        <p:attrNameLst>
                                          <p:attrName>style.visibility</p:attrName>
                                        </p:attrNameLst>
                                      </p:cBhvr>
                                      <p:to>
                                        <p:strVal val="visible"/>
                                      </p:to>
                                    </p:set>
                                    <p:anim calcmode="lin" valueType="num">
                                      <p:cBhvr additive="base">
                                        <p:cTn id="48" dur="500" fill="hold"/>
                                        <p:tgtEl>
                                          <p:spTgt spid="179219"/>
                                        </p:tgtEl>
                                        <p:attrNameLst>
                                          <p:attrName>ppt_x</p:attrName>
                                        </p:attrNameLst>
                                      </p:cBhvr>
                                      <p:tavLst>
                                        <p:tav tm="0">
                                          <p:val>
                                            <p:strVal val="#ppt_x"/>
                                          </p:val>
                                        </p:tav>
                                        <p:tav tm="100000">
                                          <p:val>
                                            <p:strVal val="#ppt_x"/>
                                          </p:val>
                                        </p:tav>
                                      </p:tavLst>
                                    </p:anim>
                                    <p:anim calcmode="lin" valueType="num">
                                      <p:cBhvr additive="base">
                                        <p:cTn id="49" dur="500" fill="hold"/>
                                        <p:tgtEl>
                                          <p:spTgt spid="17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13" grpId="0"/>
      <p:bldP spid="179214" grpId="0"/>
      <p:bldP spid="179215" grpId="0"/>
      <p:bldP spid="179216" grpId="0"/>
      <p:bldP spid="179217" grpId="0"/>
      <p:bldP spid="179218" grpId="0"/>
      <p:bldP spid="1792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1258" name="文本框 4"/>
          <p:cNvSpPr txBox="1"/>
          <p:nvPr/>
        </p:nvSpPr>
        <p:spPr>
          <a:xfrm>
            <a:off x="816610" y="388303"/>
            <a:ext cx="2685415" cy="521970"/>
          </a:xfrm>
          <a:prstGeom prst="rect">
            <a:avLst/>
          </a:prstGeom>
          <a:noFill/>
          <a:ln w="9525">
            <a:noFill/>
          </a:ln>
        </p:spPr>
        <p:txBody>
          <a:bodyPr wrap="none" anchor="t">
            <a:spAutoFit/>
          </a:bodyPr>
          <a:lstStyle/>
          <a:p>
            <a:pPr lvl="0" algn="l">
              <a:buClrTx/>
              <a:buSzTx/>
              <a:buFontTx/>
            </a:pPr>
            <a:r>
              <a:rPr lang="zh-CN" altLang="en-US" sz="2800" b="1">
                <a:solidFill>
                  <a:srgbClr val="0070C0"/>
                </a:solidFill>
                <a:latin typeface="黑体" panose="02010609060101010101" charset="-122"/>
                <a:ea typeface="黑体" panose="02010609060101010101" charset="-122"/>
                <a:sym typeface="+mn-ea"/>
              </a:rPr>
              <a:t>二、古今异义词</a:t>
            </a:r>
            <a:endParaRPr lang="zh-CN" altLang="en-US" sz="2800" b="1">
              <a:solidFill>
                <a:srgbClr val="0070C0"/>
              </a:solidFill>
              <a:latin typeface="黑体" panose="02010609060101010101" charset="-122"/>
              <a:ea typeface="黑体" panose="02010609060101010101" charset="-122"/>
              <a:sym typeface="+mn-ea"/>
            </a:endParaRPr>
          </a:p>
        </p:txBody>
      </p:sp>
      <p:sp>
        <p:nvSpPr>
          <p:cNvPr id="181259" name="文本框 6"/>
          <p:cNvSpPr txBox="1"/>
          <p:nvPr/>
        </p:nvSpPr>
        <p:spPr>
          <a:xfrm>
            <a:off x="320040" y="910590"/>
            <a:ext cx="11546840" cy="5688965"/>
          </a:xfrm>
          <a:prstGeom prst="rect">
            <a:avLst/>
          </a:prstGeom>
          <a:noFill/>
          <a:ln w="9525">
            <a:noFill/>
          </a:ln>
        </p:spPr>
        <p:txBody>
          <a:bodyPr wrap="square" anchor="t">
            <a:spAutoFit/>
          </a:bodyPr>
          <a:lstStyle/>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纫秋兰</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以为</a:t>
            </a:r>
            <a:r>
              <a:rPr lang="zh-CN" altLang="en-US" sz="2800" b="1">
                <a:latin typeface="仿宋" panose="02010609060101010101" charset="-122"/>
                <a:ea typeface="仿宋" panose="02010609060101010101" charset="-122"/>
                <a:cs typeface="仿宋" panose="02010609060101010101" charset="-122"/>
                <a:sym typeface="+mn-ea"/>
              </a:rPr>
              <a:t>佩  （古义：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今义：认为）</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恐</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年岁</a:t>
            </a:r>
            <a:r>
              <a:rPr lang="zh-CN" altLang="en-US" sz="2800" b="1">
                <a:latin typeface="仿宋" panose="02010609060101010101" charset="-122"/>
                <a:ea typeface="仿宋" panose="02010609060101010101" charset="-122"/>
                <a:cs typeface="仿宋" panose="02010609060101010101" charset="-122"/>
                <a:sym typeface="+mn-ea"/>
              </a:rPr>
              <a:t>之不吾与</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今义：①年纪；②年代，年头儿；③年成）</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春与秋其</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代序</a:t>
            </a:r>
            <a:r>
              <a:rPr lang="zh-CN" altLang="en-US" sz="2800" b="1">
                <a:latin typeface="仿宋" panose="02010609060101010101" charset="-122"/>
                <a:ea typeface="仿宋" panose="02010609060101010101" charset="-122"/>
                <a:cs typeface="仿宋" panose="02010609060101010101" charset="-122"/>
                <a:sym typeface="+mn-ea"/>
              </a:rPr>
              <a:t>  （古义：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今义：代替序言的文章）</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恐</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美人</a:t>
            </a:r>
            <a:r>
              <a:rPr lang="zh-CN" altLang="en-US" sz="2800" b="1">
                <a:latin typeface="仿宋" panose="02010609060101010101" charset="-122"/>
                <a:ea typeface="仿宋" panose="02010609060101010101" charset="-122"/>
                <a:cs typeface="仿宋" panose="02010609060101010101" charset="-122"/>
                <a:sym typeface="+mn-ea"/>
              </a:rPr>
              <a:t>之迟暮</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（古义：                                                  </a:t>
            </a:r>
            <a:r>
              <a:rPr lang="zh-CN" altLang="en-US" sz="2800" b="1" u="sng">
                <a:latin typeface="仿宋" panose="02010609060101010101" charset="-122"/>
                <a:ea typeface="仿宋" panose="02010609060101010101" charset="-122"/>
                <a:cs typeface="仿宋" panose="02010609060101010101" charset="-122"/>
                <a:sym typeface="+mn-ea"/>
              </a:rPr>
              <a:t>                                                     </a:t>
            </a:r>
            <a:endParaRPr lang="zh-CN" altLang="en-US" sz="2800" b="1" u="sng">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  今义：美貌的女子）</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怨灵修之</a:t>
            </a:r>
            <a:r>
              <a:rPr lang="zh-CN" altLang="en-US" sz="28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浩荡</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兮 （古义：</a:t>
            </a:r>
            <a:r>
              <a:rPr lang="zh-CN" altLang="en-US" sz="2800" b="1" u="sng">
                <a:latin typeface="仿宋" panose="02010609060101010101" charset="-122"/>
                <a:ea typeface="仿宋" panose="02010609060101010101" charset="-122"/>
                <a:cs typeface="仿宋" panose="02010609060101010101" charset="-122"/>
                <a:sym typeface="微软雅黑" panose="020b0503020204020204" pitchFamily="34" charset="-122"/>
              </a:rPr>
              <a:t>        </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今义：①水势大；②形容广阔或壮大）</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固时俗之</a:t>
            </a:r>
            <a:r>
              <a:rPr lang="zh-CN" altLang="en-US" sz="28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工巧</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兮 </a:t>
            </a:r>
            <a:endPar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古义：</a:t>
            </a:r>
            <a:r>
              <a:rPr lang="zh-CN" altLang="en-US" sz="2800" b="1" u="sng">
                <a:latin typeface="仿宋" panose="02010609060101010101" charset="-122"/>
                <a:ea typeface="仿宋" panose="02010609060101010101" charset="-122"/>
                <a:cs typeface="仿宋" panose="02010609060101010101" charset="-122"/>
                <a:sym typeface="微软雅黑" panose="020b0503020204020204" pitchFamily="34" charset="-122"/>
              </a:rPr>
              <a:t>             </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 今义：细致，精巧（多用于工艺品或诗文、书画）</a:t>
            </a:r>
            <a:endParaRPr lang="zh-CN" altLang="en-US" sz="2800" b="1">
              <a:latin typeface="仿宋" panose="02010609060101010101" charset="-122"/>
              <a:ea typeface="仿宋" panose="02010609060101010101" charset="-122"/>
              <a:cs typeface="仿宋" panose="02010609060101010101" charset="-122"/>
              <a:sym typeface="+mn-ea"/>
            </a:endParaRPr>
          </a:p>
        </p:txBody>
      </p:sp>
      <p:sp>
        <p:nvSpPr>
          <p:cNvPr id="2" name="文本框 1"/>
          <p:cNvSpPr txBox="1"/>
          <p:nvPr/>
        </p:nvSpPr>
        <p:spPr>
          <a:xfrm>
            <a:off x="4667250" y="1035050"/>
            <a:ext cx="7924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作为</a:t>
            </a:r>
            <a:endParaRPr lang="zh-CN" altLang="en-US" sz="2400">
              <a:latin typeface="黑体" panose="02010609060101010101" charset="-122"/>
              <a:ea typeface="黑体" panose="02010609060101010101" charset="-122"/>
              <a:sym typeface="+mn-ea"/>
            </a:endParaRPr>
          </a:p>
        </p:txBody>
      </p:sp>
      <p:sp>
        <p:nvSpPr>
          <p:cNvPr id="3" name="文本框 2"/>
          <p:cNvSpPr txBox="1"/>
          <p:nvPr/>
        </p:nvSpPr>
        <p:spPr>
          <a:xfrm>
            <a:off x="2185670" y="2143125"/>
            <a:ext cx="17068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时光，时间</a:t>
            </a:r>
            <a:endParaRPr lang="zh-CN" altLang="en-US" sz="2400">
              <a:latin typeface="黑体" panose="02010609060101010101" charset="-122"/>
              <a:ea typeface="黑体" panose="02010609060101010101" charset="-122"/>
              <a:sym typeface="+mn-ea"/>
            </a:endParaRPr>
          </a:p>
        </p:txBody>
      </p:sp>
      <p:sp>
        <p:nvSpPr>
          <p:cNvPr id="4" name="文本框 3"/>
          <p:cNvSpPr txBox="1"/>
          <p:nvPr/>
        </p:nvSpPr>
        <p:spPr>
          <a:xfrm>
            <a:off x="4759325" y="2679065"/>
            <a:ext cx="14020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时序更替</a:t>
            </a:r>
            <a:endParaRPr lang="zh-CN" altLang="en-US" sz="2400">
              <a:latin typeface="黑体" panose="02010609060101010101" charset="-122"/>
              <a:ea typeface="黑体" panose="02010609060101010101" charset="-122"/>
              <a:sym typeface="+mn-ea"/>
            </a:endParaRPr>
          </a:p>
        </p:txBody>
      </p:sp>
      <p:sp>
        <p:nvSpPr>
          <p:cNvPr id="5" name="文本框 4"/>
          <p:cNvSpPr txBox="1"/>
          <p:nvPr/>
        </p:nvSpPr>
        <p:spPr>
          <a:xfrm>
            <a:off x="2112645" y="3804920"/>
            <a:ext cx="8107680" cy="460375"/>
          </a:xfrm>
          <a:prstGeom prst="rect">
            <a:avLst/>
          </a:prstGeom>
          <a:noFill/>
          <a:ln w="9525">
            <a:noFill/>
          </a:ln>
        </p:spPr>
        <p:txBody>
          <a:bodyPr wrap="none" rtlCol="0" anchor="t">
            <a:spAutoFit/>
          </a:bodyPr>
          <a:lstStyle/>
          <a:p>
            <a:pPr lvl="0" algn="l">
              <a:buClrTx/>
              <a:buSzTx/>
              <a:buFontTx/>
            </a:pPr>
            <a:r>
              <a:rPr lang="zh-CN" altLang="en-US" sz="2400" u="sng">
                <a:latin typeface="黑体" panose="02010609060101010101" charset="-122"/>
                <a:ea typeface="黑体" panose="02010609060101010101" charset="-122"/>
                <a:sym typeface="+mn-ea"/>
              </a:rPr>
              <a:t>代指有才德、有作为的人。一说是屈原自指，一说指楚怀王</a:t>
            </a:r>
            <a:endParaRPr lang="zh-CN" altLang="en-US" sz="2400" u="sng">
              <a:latin typeface="黑体" panose="02010609060101010101" charset="-122"/>
              <a:ea typeface="黑体" panose="02010609060101010101" charset="-122"/>
              <a:sym typeface="+mn-ea"/>
            </a:endParaRPr>
          </a:p>
        </p:txBody>
      </p:sp>
      <p:sp>
        <p:nvSpPr>
          <p:cNvPr id="6" name="文本框 5"/>
          <p:cNvSpPr txBox="1"/>
          <p:nvPr/>
        </p:nvSpPr>
        <p:spPr>
          <a:xfrm>
            <a:off x="4886325" y="4940300"/>
            <a:ext cx="7924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荒唐</a:t>
            </a:r>
            <a:endParaRPr lang="zh-CN" altLang="en-US" sz="2400">
              <a:latin typeface="黑体" panose="02010609060101010101" charset="-122"/>
              <a:ea typeface="黑体" panose="02010609060101010101" charset="-122"/>
              <a:sym typeface="+mn-ea"/>
            </a:endParaRPr>
          </a:p>
        </p:txBody>
      </p:sp>
      <p:sp>
        <p:nvSpPr>
          <p:cNvPr id="7" name="文本框 6"/>
          <p:cNvSpPr txBox="1"/>
          <p:nvPr/>
        </p:nvSpPr>
        <p:spPr>
          <a:xfrm>
            <a:off x="1941195" y="5994400"/>
            <a:ext cx="14020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善于取巧</a:t>
            </a:r>
            <a:endParaRPr lang="zh-CN" altLang="en-US" sz="2400">
              <a:latin typeface="黑体" panose="02010609060101010101" charset="-122"/>
              <a:ea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1259" name="文本框 6"/>
          <p:cNvSpPr txBox="1"/>
          <p:nvPr/>
        </p:nvSpPr>
        <p:spPr>
          <a:xfrm>
            <a:off x="320040" y="910590"/>
            <a:ext cx="11707495" cy="4569460"/>
          </a:xfrm>
          <a:prstGeom prst="rect">
            <a:avLst/>
          </a:prstGeom>
          <a:noFill/>
          <a:ln w="9525">
            <a:noFill/>
          </a:ln>
        </p:spPr>
        <p:txBody>
          <a:bodyPr wrap="square" anchor="t">
            <a:spAutoFit/>
          </a:bodyPr>
          <a:lstStyle/>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偭规矩而</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改错</a:t>
            </a:r>
            <a:r>
              <a:rPr lang="zh-CN" altLang="en-US" sz="2800" b="1">
                <a:latin typeface="仿宋" panose="02010609060101010101" charset="-122"/>
                <a:ea typeface="仿宋" panose="02010609060101010101" charset="-122"/>
                <a:cs typeface="仿宋" panose="02010609060101010101" charset="-122"/>
                <a:sym typeface="+mn-ea"/>
              </a:rPr>
              <a:t>  （古义：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今义：改正错误）</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吾独</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穷困</a:t>
            </a:r>
            <a:r>
              <a:rPr lang="zh-CN" altLang="en-US" sz="2800" b="1">
                <a:latin typeface="仿宋" panose="02010609060101010101" charset="-122"/>
                <a:ea typeface="仿宋" panose="02010609060101010101" charset="-122"/>
                <a:cs typeface="仿宋" panose="02010609060101010101" charset="-122"/>
                <a:sym typeface="+mn-ea"/>
              </a:rPr>
              <a:t>乎此时也（古义：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今义：生活贫穷，经济困难）</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宁溘死以</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流亡</a:t>
            </a:r>
            <a:r>
              <a:rPr lang="zh-CN" altLang="en-US" sz="2800" b="1">
                <a:latin typeface="仿宋" panose="02010609060101010101" charset="-122"/>
                <a:ea typeface="仿宋" panose="02010609060101010101" charset="-122"/>
                <a:cs typeface="仿宋" panose="02010609060101010101" charset="-122"/>
                <a:sym typeface="+mn-ea"/>
              </a:rPr>
              <a:t>兮  （古义：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 今义：因灾害或政治原因而被迫离开家乡或祖国）</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mn-ea"/>
              </a:rPr>
              <a:t>自</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前世</a:t>
            </a:r>
            <a:r>
              <a:rPr lang="zh-CN" altLang="en-US" sz="2800" b="1">
                <a:latin typeface="仿宋" panose="02010609060101010101" charset="-122"/>
                <a:ea typeface="仿宋" panose="02010609060101010101" charset="-122"/>
                <a:cs typeface="仿宋" panose="02010609060101010101" charset="-122"/>
                <a:sym typeface="+mn-ea"/>
              </a:rPr>
              <a:t>而固然（古义：</a:t>
            </a:r>
            <a:r>
              <a:rPr lang="zh-CN" altLang="en-US" sz="2800" b="1" u="sng">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今义：迷信指人生的前一辈子）</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高余冠之</a:t>
            </a:r>
            <a:r>
              <a:rPr lang="zh-CN" altLang="en-US" sz="28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岌岌</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兮（古义：</a:t>
            </a:r>
            <a:r>
              <a:rPr lang="zh-CN" altLang="en-US" sz="2800" b="1" u="sng">
                <a:latin typeface="仿宋" panose="02010609060101010101" charset="-122"/>
                <a:ea typeface="仿宋" panose="02010609060101010101" charset="-122"/>
                <a:cs typeface="仿宋" panose="02010609060101010101" charset="-122"/>
                <a:sym typeface="微软雅黑" panose="020b0503020204020204" pitchFamily="34" charset="-122"/>
              </a:rPr>
              <a:t>           </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今义：①形容山势高耸；②形容十分危险，快要倾覆或灭亡）</a:t>
            </a:r>
            <a:endParaRPr lang="zh-CN" altLang="en-US" sz="2800" b="1">
              <a:latin typeface="仿宋" panose="02010609060101010101" charset="-122"/>
              <a:ea typeface="仿宋" panose="02010609060101010101" charset="-122"/>
              <a:cs typeface="仿宋" panose="02010609060101010101" charset="-122"/>
              <a:sym typeface="+mn-ea"/>
            </a:endParaRPr>
          </a:p>
          <a:p>
            <a:pPr lvl="0" algn="l">
              <a:lnSpc>
                <a:spcPct val="130000"/>
              </a:lnSpc>
              <a:buClrTx/>
              <a:buSzTx/>
              <a:buFontTx/>
            </a:pP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长余佩之</a:t>
            </a:r>
            <a:r>
              <a:rPr lang="zh-CN" altLang="en-US" sz="28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陆离</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  （古义：</a:t>
            </a:r>
            <a:r>
              <a:rPr lang="zh-CN" altLang="en-US" sz="2800" b="1" u="sng">
                <a:latin typeface="仿宋" panose="02010609060101010101" charset="-122"/>
                <a:ea typeface="仿宋" panose="02010609060101010101" charset="-122"/>
                <a:cs typeface="仿宋" panose="02010609060101010101" charset="-122"/>
                <a:sym typeface="微软雅黑" panose="020b0503020204020204" pitchFamily="34" charset="-122"/>
              </a:rPr>
              <a:t>             </a:t>
            </a:r>
            <a:r>
              <a:rPr lang="zh-CN" altLang="en-US" sz="2800" b="1">
                <a:latin typeface="仿宋" panose="02010609060101010101" charset="-122"/>
                <a:ea typeface="仿宋" panose="02010609060101010101" charset="-122"/>
                <a:cs typeface="仿宋" panose="02010609060101010101" charset="-122"/>
                <a:sym typeface="微软雅黑" panose="020b0503020204020204" pitchFamily="34" charset="-122"/>
              </a:rPr>
              <a:t> 今义：形容色彩繁杂）</a:t>
            </a:r>
            <a:endParaRPr lang="zh-CN" altLang="en-US" sz="2800" b="1">
              <a:latin typeface="仿宋" panose="02010609060101010101" charset="-122"/>
              <a:ea typeface="仿宋" panose="02010609060101010101" charset="-122"/>
              <a:cs typeface="仿宋" panose="02010609060101010101" charset="-122"/>
              <a:sym typeface="+mn-ea"/>
            </a:endParaRPr>
          </a:p>
        </p:txBody>
      </p:sp>
      <p:sp>
        <p:nvSpPr>
          <p:cNvPr id="2" name="文本框 1"/>
          <p:cNvSpPr txBox="1"/>
          <p:nvPr/>
        </p:nvSpPr>
        <p:spPr>
          <a:xfrm>
            <a:off x="4667250" y="1035050"/>
            <a:ext cx="14020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改变措施</a:t>
            </a:r>
            <a:endParaRPr lang="zh-CN" altLang="en-US" sz="2400">
              <a:latin typeface="黑体" panose="02010609060101010101" charset="-122"/>
              <a:ea typeface="黑体" panose="02010609060101010101" charset="-122"/>
              <a:sym typeface="+mn-ea"/>
            </a:endParaRPr>
          </a:p>
        </p:txBody>
      </p:sp>
      <p:sp>
        <p:nvSpPr>
          <p:cNvPr id="3" name="文本框 2"/>
          <p:cNvSpPr txBox="1"/>
          <p:nvPr/>
        </p:nvSpPr>
        <p:spPr>
          <a:xfrm>
            <a:off x="4886325" y="1582420"/>
            <a:ext cx="14020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走投无路</a:t>
            </a:r>
            <a:endParaRPr lang="zh-CN" altLang="en-US" sz="2400">
              <a:latin typeface="黑体" panose="02010609060101010101" charset="-122"/>
              <a:ea typeface="黑体" panose="02010609060101010101" charset="-122"/>
              <a:sym typeface="+mn-ea"/>
            </a:endParaRPr>
          </a:p>
        </p:txBody>
      </p:sp>
      <p:sp>
        <p:nvSpPr>
          <p:cNvPr id="4" name="文本框 3"/>
          <p:cNvSpPr txBox="1"/>
          <p:nvPr/>
        </p:nvSpPr>
        <p:spPr>
          <a:xfrm>
            <a:off x="4770120" y="2118360"/>
            <a:ext cx="17068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随流水消逝</a:t>
            </a:r>
            <a:endParaRPr lang="zh-CN" altLang="en-US" sz="2400">
              <a:latin typeface="黑体" panose="02010609060101010101" charset="-122"/>
              <a:ea typeface="黑体" panose="02010609060101010101" charset="-122"/>
              <a:sym typeface="+mn-ea"/>
            </a:endParaRPr>
          </a:p>
        </p:txBody>
      </p:sp>
      <p:sp>
        <p:nvSpPr>
          <p:cNvPr id="5" name="文本框 4"/>
          <p:cNvSpPr txBox="1"/>
          <p:nvPr/>
        </p:nvSpPr>
        <p:spPr>
          <a:xfrm>
            <a:off x="3988435" y="3244850"/>
            <a:ext cx="10972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古时候</a:t>
            </a:r>
            <a:endParaRPr lang="zh-CN" altLang="en-US" sz="2400">
              <a:latin typeface="黑体" panose="02010609060101010101" charset="-122"/>
              <a:ea typeface="黑体" panose="02010609060101010101" charset="-122"/>
              <a:sym typeface="+mn-ea"/>
            </a:endParaRPr>
          </a:p>
        </p:txBody>
      </p:sp>
      <p:sp>
        <p:nvSpPr>
          <p:cNvPr id="6" name="文本框 5"/>
          <p:cNvSpPr txBox="1"/>
          <p:nvPr/>
        </p:nvSpPr>
        <p:spPr>
          <a:xfrm>
            <a:off x="4362450" y="3808095"/>
            <a:ext cx="17068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高耸的样子</a:t>
            </a:r>
            <a:endParaRPr lang="zh-CN" altLang="en-US" sz="2400">
              <a:latin typeface="黑体" panose="02010609060101010101" charset="-122"/>
              <a:ea typeface="黑体" panose="02010609060101010101" charset="-122"/>
              <a:sym typeface="+mn-ea"/>
            </a:endParaRPr>
          </a:p>
        </p:txBody>
      </p:sp>
      <p:sp>
        <p:nvSpPr>
          <p:cNvPr id="7" name="文本框 6"/>
          <p:cNvSpPr txBox="1"/>
          <p:nvPr/>
        </p:nvSpPr>
        <p:spPr>
          <a:xfrm>
            <a:off x="4733925" y="4873625"/>
            <a:ext cx="1706880" cy="460375"/>
          </a:xfrm>
          <a:prstGeom prst="rect">
            <a:avLst/>
          </a:prstGeom>
          <a:noFill/>
          <a:ln w="9525">
            <a:noFill/>
          </a:ln>
        </p:spPr>
        <p:txBody>
          <a:bodyPr wrap="none" rtlCol="0" anchor="t">
            <a:spAutoFit/>
          </a:bodyPr>
          <a:lstStyle/>
          <a:p>
            <a:pPr lvl="0" algn="l">
              <a:buClrTx/>
              <a:buSzTx/>
              <a:buFontTx/>
            </a:pPr>
            <a:r>
              <a:rPr lang="zh-CN" altLang="en-US" sz="2400">
                <a:latin typeface="黑体" panose="02010609060101010101" charset="-122"/>
                <a:ea typeface="黑体" panose="02010609060101010101" charset="-122"/>
                <a:sym typeface="+mn-ea"/>
              </a:rPr>
              <a:t>修长的样子</a:t>
            </a:r>
            <a:endParaRPr lang="zh-CN" altLang="en-US" sz="2400">
              <a:latin typeface="黑体" panose="02010609060101010101" charset="-122"/>
              <a:ea typeface="黑体" panose="02010609060101010101" charset="-122"/>
              <a:sym typeface="+mn-ea"/>
            </a:endParaRPr>
          </a:p>
        </p:txBody>
      </p:sp>
      <p:pic>
        <p:nvPicPr>
          <p:cNvPr id="13" name="内容占位符 12"/>
          <p:cNvPicPr>
            <a:picLocks noChangeAspect="1"/>
          </p:cNvPicPr>
          <p:nvPr/>
        </p:nvPicPr>
        <p:blipFill>
          <a:blip r:embed="rId3">
            <a:clrChange>
              <a:clrFrom>
                <a:srgbClr val="F6F6F6"/>
              </a:clrFrom>
              <a:clrTo>
                <a:srgbClr val="F6F6F6">
                  <a:alpha val="0"/>
                </a:srgbClr>
              </a:clrTo>
            </a:clrChange>
          </a:blip>
          <a:srcRect l="33919" t="814"/>
          <a:stretch>
            <a:fillRect/>
          </a:stretch>
        </p:blipFill>
        <p:spPr>
          <a:xfrm>
            <a:off x="10511790" y="4124960"/>
            <a:ext cx="1292225" cy="2507615"/>
          </a:xfrm>
          <a:prstGeom prst="ellipse">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linds(horizontal)">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24" name="文本框 4"/>
          <p:cNvSpPr txBox="1"/>
          <p:nvPr/>
        </p:nvSpPr>
        <p:spPr>
          <a:xfrm>
            <a:off x="514350" y="409893"/>
            <a:ext cx="2327910" cy="521970"/>
          </a:xfrm>
          <a:prstGeom prst="rect">
            <a:avLst/>
          </a:prstGeom>
          <a:noFill/>
          <a:ln w="9525">
            <a:noFill/>
          </a:ln>
        </p:spPr>
        <p:txBody>
          <a:bodyPr wrap="none" anchor="t">
            <a:spAutoFit/>
          </a:bodyPr>
          <a:lstStyle/>
          <a:p>
            <a:pPr lvl="0" algn="l">
              <a:buClrTx/>
              <a:buSzTx/>
              <a:buFontTx/>
            </a:pPr>
            <a:r>
              <a:rPr lang="zh-CN" altLang="en-US" sz="2800" b="1">
                <a:solidFill>
                  <a:srgbClr val="0070C0"/>
                </a:solidFill>
                <a:latin typeface="黑体" panose="02010609060101010101" charset="-122"/>
                <a:ea typeface="黑体" panose="02010609060101010101" charset="-122"/>
                <a:sym typeface="+mn-ea"/>
              </a:rPr>
              <a:t>三、一词多义</a:t>
            </a:r>
            <a:endParaRPr lang="zh-CN" altLang="en-US" sz="2800" b="1">
              <a:solidFill>
                <a:srgbClr val="0070C0"/>
              </a:solidFill>
              <a:latin typeface="黑体" panose="02010609060101010101" charset="-122"/>
              <a:ea typeface="黑体" panose="02010609060101010101" charset="-122"/>
              <a:sym typeface="+mn-ea"/>
            </a:endParaRPr>
          </a:p>
        </p:txBody>
      </p:sp>
      <p:sp>
        <p:nvSpPr>
          <p:cNvPr id="184325" name="文本框 2"/>
          <p:cNvSpPr txBox="1"/>
          <p:nvPr/>
        </p:nvSpPr>
        <p:spPr>
          <a:xfrm>
            <a:off x="700088" y="2386013"/>
            <a:ext cx="487362"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rPr>
              <a:t>之</a:t>
            </a:r>
            <a:endParaRPr lang="zh-CN" altLang="en-US" sz="2400">
              <a:latin typeface="黑体" panose="02010609060101010101" charset="-122"/>
              <a:ea typeface="黑体" panose="02010609060101010101" charset="-122"/>
            </a:endParaRPr>
          </a:p>
        </p:txBody>
      </p:sp>
      <p:sp>
        <p:nvSpPr>
          <p:cNvPr id="184326" name="文本框 3"/>
          <p:cNvSpPr txBox="1"/>
          <p:nvPr/>
        </p:nvSpPr>
        <p:spPr>
          <a:xfrm>
            <a:off x="1317625" y="2149475"/>
            <a:ext cx="5686425" cy="398463"/>
          </a:xfrm>
          <a:prstGeom prst="rect">
            <a:avLst/>
          </a:prstGeom>
          <a:noFill/>
          <a:ln w="9525">
            <a:noFill/>
          </a:ln>
        </p:spPr>
        <p:txBody>
          <a:bodyPr wrap="square" anchor="t">
            <a:spAutoFit/>
          </a:bodyPr>
          <a:lstStyle/>
          <a:p>
            <a:r>
              <a:rPr lang="zh-CN" altLang="en-US" sz="2000">
                <a:latin typeface="黑体" panose="02010609060101010101" charset="-122"/>
                <a:ea typeface="黑体" panose="02010609060101010101" charset="-122"/>
              </a:rPr>
              <a:t>帝高阳</a:t>
            </a:r>
            <a:r>
              <a:rPr lang="zh-CN" altLang="en-US" sz="2000">
                <a:solidFill>
                  <a:srgbClr val="C00000"/>
                </a:solidFill>
                <a:latin typeface="黑体" panose="02010609060101010101" charset="-122"/>
                <a:ea typeface="黑体" panose="02010609060101010101" charset="-122"/>
              </a:rPr>
              <a:t>之</a:t>
            </a:r>
            <a:r>
              <a:rPr lang="zh-CN" altLang="en-US" sz="2000">
                <a:latin typeface="黑体" panose="02010609060101010101" charset="-122"/>
                <a:ea typeface="黑体" panose="02010609060101010101" charset="-122"/>
              </a:rPr>
              <a:t>苗裔兮（助词，相当于“的”）</a:t>
            </a:r>
            <a:endParaRPr lang="zh-CN" altLang="en-US" sz="2000">
              <a:latin typeface="黑体" panose="02010609060101010101" charset="-122"/>
              <a:ea typeface="黑体" panose="02010609060101010101" charset="-122"/>
            </a:endParaRPr>
          </a:p>
        </p:txBody>
      </p:sp>
      <p:sp>
        <p:nvSpPr>
          <p:cNvPr id="184327" name="文本框 5"/>
          <p:cNvSpPr txBox="1"/>
          <p:nvPr/>
        </p:nvSpPr>
        <p:spPr>
          <a:xfrm>
            <a:off x="1317625" y="2682875"/>
            <a:ext cx="5226050" cy="398463"/>
          </a:xfrm>
          <a:prstGeom prst="rect">
            <a:avLst/>
          </a:prstGeom>
          <a:noFill/>
          <a:ln w="9525">
            <a:noFill/>
          </a:ln>
        </p:spPr>
        <p:txBody>
          <a:bodyPr wrap="square" anchor="t">
            <a:spAutoFit/>
          </a:bodyPr>
          <a:lstStyle/>
          <a:p>
            <a:r>
              <a:rPr lang="zh-CN" altLang="en-US" sz="2000">
                <a:latin typeface="黑体" panose="02010609060101010101" charset="-122"/>
                <a:ea typeface="黑体" panose="02010609060101010101" charset="-122"/>
              </a:rPr>
              <a:t>又重</a:t>
            </a:r>
            <a:r>
              <a:rPr lang="zh-CN" altLang="en-US" sz="2000">
                <a:solidFill>
                  <a:srgbClr val="C00000"/>
                </a:solidFill>
                <a:latin typeface="黑体" panose="02010609060101010101" charset="-122"/>
                <a:ea typeface="黑体" panose="02010609060101010101" charset="-122"/>
              </a:rPr>
              <a:t>之</a:t>
            </a:r>
            <a:r>
              <a:rPr lang="zh-CN" altLang="en-US" sz="2000">
                <a:latin typeface="黑体" panose="02010609060101010101" charset="-122"/>
                <a:ea typeface="黑体" panose="02010609060101010101" charset="-122"/>
              </a:rPr>
              <a:t>以修能（音节助词，不译）</a:t>
            </a:r>
            <a:endParaRPr lang="zh-CN" altLang="en-US" sz="2000">
              <a:latin typeface="黑体" panose="02010609060101010101" charset="-122"/>
              <a:ea typeface="黑体" panose="02010609060101010101" charset="-122"/>
            </a:endParaRPr>
          </a:p>
        </p:txBody>
      </p:sp>
      <p:sp>
        <p:nvSpPr>
          <p:cNvPr id="184328" name="文本框 7"/>
          <p:cNvSpPr txBox="1"/>
          <p:nvPr/>
        </p:nvSpPr>
        <p:spPr>
          <a:xfrm>
            <a:off x="700088" y="3419475"/>
            <a:ext cx="487362"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rPr>
              <a:t>惟</a:t>
            </a:r>
            <a:endParaRPr lang="zh-CN" altLang="en-US" sz="2400">
              <a:latin typeface="黑体" panose="02010609060101010101" charset="-122"/>
              <a:ea typeface="黑体" panose="02010609060101010101" charset="-122"/>
            </a:endParaRPr>
          </a:p>
        </p:txBody>
      </p:sp>
      <p:sp>
        <p:nvSpPr>
          <p:cNvPr id="184329" name="文本框 8"/>
          <p:cNvSpPr txBox="1"/>
          <p:nvPr/>
        </p:nvSpPr>
        <p:spPr>
          <a:xfrm>
            <a:off x="700088" y="4564063"/>
            <a:ext cx="487362"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rPr>
              <a:t>以</a:t>
            </a:r>
            <a:endParaRPr lang="zh-CN" altLang="en-US" sz="2400">
              <a:latin typeface="黑体" panose="02010609060101010101" charset="-122"/>
              <a:ea typeface="黑体" panose="02010609060101010101" charset="-122"/>
            </a:endParaRPr>
          </a:p>
        </p:txBody>
      </p:sp>
      <p:sp>
        <p:nvSpPr>
          <p:cNvPr id="184330" name="文本框 10"/>
          <p:cNvSpPr txBox="1"/>
          <p:nvPr/>
        </p:nvSpPr>
        <p:spPr>
          <a:xfrm>
            <a:off x="1317625" y="3216275"/>
            <a:ext cx="4500563" cy="400050"/>
          </a:xfrm>
          <a:prstGeom prst="rect">
            <a:avLst/>
          </a:prstGeom>
          <a:noFill/>
          <a:ln w="9525">
            <a:noFill/>
          </a:ln>
        </p:spPr>
        <p:txBody>
          <a:bodyPr wrap="none" anchor="t">
            <a:spAutoFit/>
          </a:bodyPr>
          <a:lstStyle/>
          <a:p>
            <a:r>
              <a:rPr lang="zh-CN" altLang="en-US" sz="2000">
                <a:solidFill>
                  <a:srgbClr val="C00000"/>
                </a:solidFill>
                <a:latin typeface="黑体" panose="02010609060101010101" charset="-122"/>
                <a:ea typeface="黑体" panose="02010609060101010101" charset="-122"/>
              </a:rPr>
              <a:t>惟</a:t>
            </a:r>
            <a:r>
              <a:rPr lang="zh-CN" altLang="en-US" sz="2000">
                <a:latin typeface="黑体" panose="02010609060101010101" charset="-122"/>
                <a:ea typeface="黑体" panose="02010609060101010101" charset="-122"/>
              </a:rPr>
              <a:t>庚寅吾以降（句首语气词，无实义）</a:t>
            </a:r>
            <a:endParaRPr lang="zh-CN" altLang="en-US" sz="2000">
              <a:latin typeface="黑体" panose="02010609060101010101" charset="-122"/>
              <a:ea typeface="黑体" panose="02010609060101010101" charset="-122"/>
            </a:endParaRPr>
          </a:p>
        </p:txBody>
      </p:sp>
      <p:sp>
        <p:nvSpPr>
          <p:cNvPr id="184331" name="文本框 11"/>
          <p:cNvSpPr txBox="1"/>
          <p:nvPr/>
        </p:nvSpPr>
        <p:spPr>
          <a:xfrm>
            <a:off x="1317625" y="3751263"/>
            <a:ext cx="3484563" cy="398462"/>
          </a:xfrm>
          <a:prstGeom prst="rect">
            <a:avLst/>
          </a:prstGeom>
          <a:noFill/>
          <a:ln w="9525">
            <a:noFill/>
          </a:ln>
        </p:spPr>
        <p:txBody>
          <a:bodyPr wrap="none" anchor="t">
            <a:spAutoFit/>
          </a:bodyPr>
          <a:lstStyle/>
          <a:p>
            <a:r>
              <a:rPr lang="zh-CN" altLang="en-US" sz="2000">
                <a:solidFill>
                  <a:srgbClr val="C00000"/>
                </a:solidFill>
                <a:latin typeface="黑体" panose="02010609060101010101" charset="-122"/>
                <a:ea typeface="黑体" panose="02010609060101010101" charset="-122"/>
              </a:rPr>
              <a:t>惟</a:t>
            </a:r>
            <a:r>
              <a:rPr lang="zh-CN" altLang="en-US" sz="2000">
                <a:latin typeface="黑体" panose="02010609060101010101" charset="-122"/>
                <a:ea typeface="黑体" panose="02010609060101010101" charset="-122"/>
              </a:rPr>
              <a:t>草木之零落兮（动词，想）</a:t>
            </a:r>
            <a:endParaRPr lang="zh-CN" altLang="en-US" sz="2000">
              <a:latin typeface="黑体" panose="02010609060101010101" charset="-122"/>
              <a:ea typeface="黑体" panose="02010609060101010101" charset="-122"/>
            </a:endParaRPr>
          </a:p>
        </p:txBody>
      </p:sp>
      <p:sp>
        <p:nvSpPr>
          <p:cNvPr id="184332" name="文本框 12"/>
          <p:cNvSpPr txBox="1"/>
          <p:nvPr/>
        </p:nvSpPr>
        <p:spPr>
          <a:xfrm>
            <a:off x="1317625" y="4284663"/>
            <a:ext cx="3230563" cy="398462"/>
          </a:xfrm>
          <a:prstGeom prst="rect">
            <a:avLst/>
          </a:prstGeom>
          <a:noFill/>
          <a:ln w="9525">
            <a:noFill/>
          </a:ln>
        </p:spPr>
        <p:txBody>
          <a:bodyPr wrap="none" anchor="t">
            <a:spAutoFit/>
          </a:bodyPr>
          <a:lstStyle/>
          <a:p>
            <a:r>
              <a:rPr lang="zh-CN" altLang="en-US" sz="2000">
                <a:latin typeface="黑体" panose="02010609060101010101" charset="-122"/>
                <a:ea typeface="黑体" panose="02010609060101010101" charset="-122"/>
              </a:rPr>
              <a:t>肇锡余</a:t>
            </a:r>
            <a:r>
              <a:rPr lang="zh-CN" altLang="en-US" sz="2000">
                <a:solidFill>
                  <a:srgbClr val="C00000"/>
                </a:solidFill>
                <a:latin typeface="黑体" panose="02010609060101010101" charset="-122"/>
                <a:ea typeface="黑体" panose="02010609060101010101" charset="-122"/>
              </a:rPr>
              <a:t>以</a:t>
            </a:r>
            <a:r>
              <a:rPr lang="zh-CN" altLang="en-US" sz="2000">
                <a:latin typeface="黑体" panose="02010609060101010101" charset="-122"/>
                <a:ea typeface="黑体" panose="02010609060101010101" charset="-122"/>
              </a:rPr>
              <a:t>嘉名（介词，拿）</a:t>
            </a:r>
            <a:endParaRPr lang="zh-CN" altLang="en-US" sz="2000">
              <a:latin typeface="黑体" panose="02010609060101010101" charset="-122"/>
              <a:ea typeface="黑体" panose="02010609060101010101" charset="-122"/>
            </a:endParaRPr>
          </a:p>
        </p:txBody>
      </p:sp>
      <p:sp>
        <p:nvSpPr>
          <p:cNvPr id="184333" name="文本框 14"/>
          <p:cNvSpPr txBox="1"/>
          <p:nvPr/>
        </p:nvSpPr>
        <p:spPr>
          <a:xfrm>
            <a:off x="1317625" y="4819650"/>
            <a:ext cx="4500563" cy="398463"/>
          </a:xfrm>
          <a:prstGeom prst="rect">
            <a:avLst/>
          </a:prstGeom>
          <a:noFill/>
          <a:ln w="9525">
            <a:noFill/>
          </a:ln>
        </p:spPr>
        <p:txBody>
          <a:bodyPr wrap="none" anchor="t">
            <a:spAutoFit/>
          </a:bodyPr>
          <a:lstStyle/>
          <a:p>
            <a:r>
              <a:rPr lang="zh-CN" altLang="en-US" sz="2000">
                <a:latin typeface="黑体" panose="02010609060101010101" charset="-122"/>
                <a:ea typeface="黑体" panose="02010609060101010101" charset="-122"/>
              </a:rPr>
              <a:t>乘骐骥</a:t>
            </a:r>
            <a:r>
              <a:rPr lang="zh-CN" altLang="en-US" sz="2000">
                <a:solidFill>
                  <a:srgbClr val="C00000"/>
                </a:solidFill>
                <a:latin typeface="黑体" panose="02010609060101010101" charset="-122"/>
                <a:ea typeface="黑体" panose="02010609060101010101" charset="-122"/>
              </a:rPr>
              <a:t>以</a:t>
            </a:r>
            <a:r>
              <a:rPr lang="zh-CN" altLang="en-US" sz="2000">
                <a:latin typeface="黑体" panose="02010609060101010101" charset="-122"/>
                <a:ea typeface="黑体" panose="02010609060101010101" charset="-122"/>
              </a:rPr>
              <a:t>驰骋兮（连词，表顺承关系）</a:t>
            </a:r>
            <a:endParaRPr lang="zh-CN" altLang="en-US" sz="2000">
              <a:latin typeface="黑体" panose="02010609060101010101" charset="-122"/>
              <a:ea typeface="黑体" panose="02010609060101010101" charset="-122"/>
            </a:endParaRPr>
          </a:p>
        </p:txBody>
      </p:sp>
      <p:sp>
        <p:nvSpPr>
          <p:cNvPr id="184334" name="文本框 20"/>
          <p:cNvSpPr txBox="1"/>
          <p:nvPr/>
        </p:nvSpPr>
        <p:spPr>
          <a:xfrm>
            <a:off x="5908675" y="3397250"/>
            <a:ext cx="487363"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sym typeface="微软雅黑" panose="020b0503020204020204" pitchFamily="34" charset="-122"/>
              </a:rPr>
              <a:t>虽</a:t>
            </a:r>
            <a:endParaRPr lang="zh-CN" altLang="en-US" sz="2400">
              <a:latin typeface="黑体" panose="02010609060101010101" charset="-122"/>
              <a:ea typeface="黑体" panose="02010609060101010101" charset="-122"/>
              <a:sym typeface="微软雅黑" panose="020b0503020204020204" pitchFamily="34" charset="-122"/>
            </a:endParaRPr>
          </a:p>
        </p:txBody>
      </p:sp>
      <p:sp>
        <p:nvSpPr>
          <p:cNvPr id="184335" name="文本框 21"/>
          <p:cNvSpPr txBox="1"/>
          <p:nvPr/>
        </p:nvSpPr>
        <p:spPr>
          <a:xfrm>
            <a:off x="6608763" y="3216275"/>
            <a:ext cx="5262562" cy="400050"/>
          </a:xfrm>
          <a:prstGeom prst="rect">
            <a:avLst/>
          </a:prstGeom>
          <a:noFill/>
          <a:ln w="9525">
            <a:noFill/>
          </a:ln>
        </p:spPr>
        <p:txBody>
          <a:bodyPr wrap="none" anchor="t">
            <a:spAutoFit/>
          </a:bodyPr>
          <a:lstStyle/>
          <a:p>
            <a:r>
              <a:rPr lang="zh-CN" altLang="en-US" sz="2000">
                <a:latin typeface="黑体" panose="02010609060101010101" charset="-122"/>
                <a:ea typeface="黑体" panose="02010609060101010101" charset="-122"/>
                <a:sym typeface="微软雅黑" panose="020b0503020204020204" pitchFamily="34" charset="-122"/>
              </a:rPr>
              <a:t>余</a:t>
            </a:r>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虽</a:t>
            </a:r>
            <a:r>
              <a:rPr lang="zh-CN" altLang="en-US" sz="2000">
                <a:latin typeface="黑体" panose="02010609060101010101" charset="-122"/>
                <a:ea typeface="黑体" panose="02010609060101010101" charset="-122"/>
                <a:sym typeface="微软雅黑" panose="020b0503020204020204" pitchFamily="34" charset="-122"/>
              </a:rPr>
              <a:t>好修姱以  羁兮（连词，表示让步关系）</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184336" name="文本框 22"/>
          <p:cNvSpPr txBox="1"/>
          <p:nvPr/>
        </p:nvSpPr>
        <p:spPr>
          <a:xfrm>
            <a:off x="6608763" y="3751263"/>
            <a:ext cx="4754562" cy="398462"/>
          </a:xfrm>
          <a:prstGeom prst="rect">
            <a:avLst/>
          </a:prstGeom>
          <a:noFill/>
          <a:ln w="9525">
            <a:noFill/>
          </a:ln>
        </p:spPr>
        <p:txBody>
          <a:bodyPr wrap="none" anchor="t">
            <a:spAutoFit/>
          </a:bodyPr>
          <a:lstStyle/>
          <a:p>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虽</a:t>
            </a:r>
            <a:r>
              <a:rPr lang="zh-CN" altLang="en-US" sz="2000">
                <a:latin typeface="黑体" panose="02010609060101010101" charset="-122"/>
                <a:ea typeface="黑体" panose="02010609060101010101" charset="-122"/>
                <a:sym typeface="微软雅黑" panose="020b0503020204020204" pitchFamily="34" charset="-122"/>
              </a:rPr>
              <a:t>九死其犹未悔（连词，表示假设关系）</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184337" name="文本框 23"/>
          <p:cNvSpPr txBox="1"/>
          <p:nvPr/>
        </p:nvSpPr>
        <p:spPr>
          <a:xfrm>
            <a:off x="6608763" y="4284663"/>
            <a:ext cx="4560887" cy="398462"/>
          </a:xfrm>
          <a:prstGeom prst="rect">
            <a:avLst/>
          </a:prstGeom>
          <a:noFill/>
          <a:ln w="9525">
            <a:noFill/>
          </a:ln>
        </p:spPr>
        <p:txBody>
          <a:bodyPr wrap="square" anchor="t">
            <a:spAutoFit/>
          </a:bodyPr>
          <a:lstStyle/>
          <a:p>
            <a:r>
              <a:rPr lang="zh-CN" altLang="en-US" sz="2000">
                <a:latin typeface="黑体" panose="02010609060101010101" charset="-122"/>
                <a:ea typeface="黑体" panose="02010609060101010101" charset="-122"/>
                <a:sym typeface="微软雅黑" panose="020b0503020204020204" pitchFamily="34" charset="-122"/>
              </a:rPr>
              <a:t>夫孰异道而</a:t>
            </a:r>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相</a:t>
            </a:r>
            <a:r>
              <a:rPr lang="zh-CN" altLang="en-US" sz="2000">
                <a:latin typeface="黑体" panose="02010609060101010101" charset="-122"/>
                <a:ea typeface="黑体" panose="02010609060101010101" charset="-122"/>
                <a:sym typeface="微软雅黑" panose="020b0503020204020204" pitchFamily="34" charset="-122"/>
              </a:rPr>
              <a:t>安（副词，互相）</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184338" name="文本框 24"/>
          <p:cNvSpPr txBox="1"/>
          <p:nvPr/>
        </p:nvSpPr>
        <p:spPr>
          <a:xfrm>
            <a:off x="5908675" y="4564063"/>
            <a:ext cx="487363"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sym typeface="微软雅黑" panose="020b0503020204020204" pitchFamily="34" charset="-122"/>
              </a:rPr>
              <a:t>相</a:t>
            </a:r>
            <a:endParaRPr lang="zh-CN" altLang="en-US" sz="2400">
              <a:latin typeface="黑体" panose="02010609060101010101" charset="-122"/>
              <a:ea typeface="黑体" panose="02010609060101010101" charset="-122"/>
              <a:sym typeface="微软雅黑" panose="020b0503020204020204" pitchFamily="34" charset="-122"/>
            </a:endParaRPr>
          </a:p>
        </p:txBody>
      </p:sp>
      <p:sp>
        <p:nvSpPr>
          <p:cNvPr id="184339" name="文本框 25"/>
          <p:cNvSpPr txBox="1"/>
          <p:nvPr/>
        </p:nvSpPr>
        <p:spPr>
          <a:xfrm>
            <a:off x="6608763" y="4819650"/>
            <a:ext cx="3738562" cy="398463"/>
          </a:xfrm>
          <a:prstGeom prst="rect">
            <a:avLst/>
          </a:prstGeom>
          <a:noFill/>
          <a:ln w="9525">
            <a:noFill/>
          </a:ln>
        </p:spPr>
        <p:txBody>
          <a:bodyPr wrap="none" anchor="t">
            <a:spAutoFit/>
          </a:bodyPr>
          <a:lstStyle/>
          <a:p>
            <a:r>
              <a:rPr lang="zh-CN" altLang="en-US" sz="2000">
                <a:latin typeface="黑体" panose="02010609060101010101" charset="-122"/>
                <a:ea typeface="黑体" panose="02010609060101010101" charset="-122"/>
                <a:sym typeface="微软雅黑" panose="020b0503020204020204" pitchFamily="34" charset="-122"/>
              </a:rPr>
              <a:t>悔</a:t>
            </a:r>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相</a:t>
            </a:r>
            <a:r>
              <a:rPr lang="zh-CN" altLang="en-US" sz="2000">
                <a:latin typeface="黑体" panose="02010609060101010101" charset="-122"/>
                <a:ea typeface="黑体" panose="02010609060101010101" charset="-122"/>
                <a:sym typeface="微软雅黑" panose="020b0503020204020204" pitchFamily="34" charset="-122"/>
              </a:rPr>
              <a:t>道之不察兮（动词，观察）</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184340" name="文本框 26"/>
          <p:cNvSpPr txBox="1"/>
          <p:nvPr/>
        </p:nvSpPr>
        <p:spPr>
          <a:xfrm>
            <a:off x="5908675" y="2386013"/>
            <a:ext cx="487363" cy="460375"/>
          </a:xfrm>
          <a:prstGeom prst="rect">
            <a:avLst/>
          </a:prstGeom>
          <a:noFill/>
          <a:ln w="9525">
            <a:noFill/>
          </a:ln>
        </p:spPr>
        <p:txBody>
          <a:bodyPr wrap="none" anchor="t">
            <a:spAutoFit/>
          </a:bodyPr>
          <a:lstStyle/>
          <a:p>
            <a:r>
              <a:rPr lang="zh-CN" altLang="en-US" sz="2400">
                <a:latin typeface="黑体" panose="02010609060101010101" charset="-122"/>
                <a:ea typeface="黑体" panose="02010609060101010101" charset="-122"/>
                <a:sym typeface="微软雅黑" panose="020b0503020204020204" pitchFamily="34" charset="-122"/>
              </a:rPr>
              <a:t>与</a:t>
            </a:r>
            <a:endParaRPr lang="zh-CN" altLang="en-US" sz="2400">
              <a:latin typeface="黑体" panose="02010609060101010101" charset="-122"/>
              <a:ea typeface="黑体" panose="02010609060101010101" charset="-122"/>
              <a:sym typeface="微软雅黑" panose="020b0503020204020204" pitchFamily="34" charset="-122"/>
            </a:endParaRPr>
          </a:p>
        </p:txBody>
      </p:sp>
      <p:sp>
        <p:nvSpPr>
          <p:cNvPr id="184341" name="文本框 27"/>
          <p:cNvSpPr txBox="1"/>
          <p:nvPr/>
        </p:nvSpPr>
        <p:spPr>
          <a:xfrm>
            <a:off x="6608763" y="2149475"/>
            <a:ext cx="3484562" cy="398463"/>
          </a:xfrm>
          <a:prstGeom prst="rect">
            <a:avLst/>
          </a:prstGeom>
          <a:noFill/>
          <a:ln w="9525">
            <a:noFill/>
          </a:ln>
        </p:spPr>
        <p:txBody>
          <a:bodyPr wrap="none" anchor="t">
            <a:spAutoFit/>
          </a:bodyPr>
          <a:lstStyle/>
          <a:p>
            <a:r>
              <a:rPr lang="zh-CN" altLang="en-US" sz="2000">
                <a:latin typeface="黑体" panose="02010609060101010101" charset="-122"/>
                <a:ea typeface="黑体" panose="02010609060101010101" charset="-122"/>
                <a:sym typeface="微软雅黑" panose="020b0503020204020204" pitchFamily="34" charset="-122"/>
              </a:rPr>
              <a:t>扈江离</a:t>
            </a:r>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与</a:t>
            </a:r>
            <a:r>
              <a:rPr lang="zh-CN" altLang="en-US" sz="2000">
                <a:latin typeface="黑体" panose="02010609060101010101" charset="-122"/>
                <a:ea typeface="黑体" panose="02010609060101010101" charset="-122"/>
                <a:sym typeface="微软雅黑" panose="020b0503020204020204" pitchFamily="34" charset="-122"/>
              </a:rPr>
              <a:t>辟芷兮（连词，和）</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184342" name="文本框 28"/>
          <p:cNvSpPr txBox="1"/>
          <p:nvPr/>
        </p:nvSpPr>
        <p:spPr>
          <a:xfrm>
            <a:off x="6608763" y="2682875"/>
            <a:ext cx="4267200" cy="398463"/>
          </a:xfrm>
          <a:prstGeom prst="rect">
            <a:avLst/>
          </a:prstGeom>
          <a:noFill/>
          <a:ln w="9525">
            <a:noFill/>
          </a:ln>
        </p:spPr>
        <p:txBody>
          <a:bodyPr wrap="square" anchor="t">
            <a:spAutoFit/>
          </a:bodyPr>
          <a:lstStyle/>
          <a:p>
            <a:r>
              <a:rPr lang="zh-CN" altLang="en-US" sz="2000">
                <a:latin typeface="黑体" panose="02010609060101010101" charset="-122"/>
                <a:ea typeface="黑体" panose="02010609060101010101" charset="-122"/>
                <a:sym typeface="微软雅黑" panose="020b0503020204020204" pitchFamily="34" charset="-122"/>
              </a:rPr>
              <a:t>恐年岁之不吾</a:t>
            </a:r>
            <a:r>
              <a:rPr lang="zh-CN" altLang="en-US" sz="2000">
                <a:solidFill>
                  <a:srgbClr val="C00000"/>
                </a:solidFill>
                <a:latin typeface="黑体" panose="02010609060101010101" charset="-122"/>
                <a:ea typeface="黑体" panose="02010609060101010101" charset="-122"/>
                <a:sym typeface="微软雅黑" panose="020b0503020204020204" pitchFamily="34" charset="-122"/>
              </a:rPr>
              <a:t>与</a:t>
            </a:r>
            <a:r>
              <a:rPr lang="zh-CN" altLang="en-US" sz="2000">
                <a:latin typeface="黑体" panose="02010609060101010101" charset="-122"/>
                <a:ea typeface="黑体" panose="02010609060101010101" charset="-122"/>
                <a:sym typeface="微软雅黑" panose="020b0503020204020204" pitchFamily="34" charset="-122"/>
              </a:rPr>
              <a:t>（动词，等待）</a:t>
            </a:r>
            <a:endParaRPr lang="zh-CN" altLang="en-US" sz="2000">
              <a:latin typeface="黑体" panose="02010609060101010101" charset="-122"/>
              <a:ea typeface="黑体" panose="02010609060101010101" charset="-122"/>
              <a:sym typeface="微软雅黑" panose="020b0503020204020204" pitchFamily="34" charset="-122"/>
            </a:endParaRPr>
          </a:p>
        </p:txBody>
      </p:sp>
      <p:sp>
        <p:nvSpPr>
          <p:cNvPr id="30" name="左大括号 29"/>
          <p:cNvSpPr/>
          <p:nvPr/>
        </p:nvSpPr>
        <p:spPr>
          <a:xfrm>
            <a:off x="1258888" y="2343150"/>
            <a:ext cx="131763" cy="503238"/>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sp>
        <p:nvSpPr>
          <p:cNvPr id="31" name="左大括号 30"/>
          <p:cNvSpPr/>
          <p:nvPr/>
        </p:nvSpPr>
        <p:spPr>
          <a:xfrm>
            <a:off x="1258888" y="3375025"/>
            <a:ext cx="130175" cy="504825"/>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sp>
        <p:nvSpPr>
          <p:cNvPr id="32" name="左大括号 31"/>
          <p:cNvSpPr/>
          <p:nvPr/>
        </p:nvSpPr>
        <p:spPr>
          <a:xfrm>
            <a:off x="1258888" y="4519613"/>
            <a:ext cx="130175" cy="504825"/>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sp>
        <p:nvSpPr>
          <p:cNvPr id="33" name="左大括号 32"/>
          <p:cNvSpPr/>
          <p:nvPr/>
        </p:nvSpPr>
        <p:spPr>
          <a:xfrm>
            <a:off x="6550025" y="2343150"/>
            <a:ext cx="130175" cy="503238"/>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sp>
        <p:nvSpPr>
          <p:cNvPr id="34" name="左大括号 33"/>
          <p:cNvSpPr/>
          <p:nvPr/>
        </p:nvSpPr>
        <p:spPr>
          <a:xfrm>
            <a:off x="6550025" y="3375025"/>
            <a:ext cx="130175" cy="504825"/>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sp>
        <p:nvSpPr>
          <p:cNvPr id="35" name="左大括号 34"/>
          <p:cNvSpPr/>
          <p:nvPr/>
        </p:nvSpPr>
        <p:spPr>
          <a:xfrm>
            <a:off x="6550025" y="4519613"/>
            <a:ext cx="130175" cy="504825"/>
          </a:xfrm>
          <a:prstGeom prst="leftBrac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fontAlgn="base"/>
            <a:endParaRPr lang="zh-CN" altLang="en-US" strike="noStrike" noProof="1"/>
          </a:p>
        </p:txBody>
      </p:sp>
      <p:pic>
        <p:nvPicPr>
          <p:cNvPr id="184355" name="图片 41"/>
          <p:cNvPicPr>
            <a:picLocks noChangeAspect="1"/>
          </p:cNvPicPr>
          <p:nvPr/>
        </p:nvPicPr>
        <p:blipFill>
          <a:blip r:embed="rId2">
            <a:clrChange>
              <a:clrFrom>
                <a:srgbClr val="FFFFFF"/>
              </a:clrFrom>
              <a:clrTo>
                <a:srgbClr val="FFFFFF">
                  <a:alpha val="0"/>
                </a:srgbClr>
              </a:clrTo>
            </a:clrChange>
          </a:blip>
          <a:stretch>
            <a:fillRect/>
          </a:stretch>
        </p:blipFill>
        <p:spPr>
          <a:xfrm>
            <a:off x="8191500" y="3282950"/>
            <a:ext cx="319088" cy="268288"/>
          </a:xfrm>
          <a:prstGeom prst="rect">
            <a:avLst/>
          </a:prstGeom>
          <a:noFill/>
          <a:ln w="9525">
            <a:noFill/>
          </a:ln>
        </p:spPr>
      </p:pic>
      <p:pic>
        <p:nvPicPr>
          <p:cNvPr id="13" name="内容占位符 12"/>
          <p:cNvPicPr>
            <a:picLocks noChangeAspect="1"/>
          </p:cNvPicPr>
          <p:nvPr/>
        </p:nvPicPr>
        <p:blipFill>
          <a:blip r:embed="rId3">
            <a:clrChange>
              <a:clrFrom>
                <a:srgbClr val="F6F6F6"/>
              </a:clrFrom>
              <a:clrTo>
                <a:srgbClr val="F6F6F6">
                  <a:alpha val="0"/>
                </a:srgbClr>
              </a:clrTo>
            </a:clrChange>
          </a:blip>
          <a:srcRect l="33919" t="814"/>
          <a:stretch>
            <a:fillRect/>
          </a:stretch>
        </p:blipFill>
        <p:spPr>
          <a:xfrm>
            <a:off x="10511790" y="4124960"/>
            <a:ext cx="1292225" cy="2507615"/>
          </a:xfrm>
          <a:prstGeom prst="ellipse">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26"/>
                                        </p:tgtEl>
                                        <p:attrNameLst>
                                          <p:attrName>style.visibility</p:attrName>
                                        </p:attrNameLst>
                                      </p:cBhvr>
                                      <p:to>
                                        <p:strVal val="visible"/>
                                      </p:to>
                                    </p:set>
                                    <p:anim calcmode="lin" valueType="num">
                                      <p:cBhvr additive="base">
                                        <p:cTn id="7" dur="500" fill="hold"/>
                                        <p:tgtEl>
                                          <p:spTgt spid="184326"/>
                                        </p:tgtEl>
                                        <p:attrNameLst>
                                          <p:attrName>ppt_x</p:attrName>
                                        </p:attrNameLst>
                                      </p:cBhvr>
                                      <p:tavLst>
                                        <p:tav tm="0">
                                          <p:val>
                                            <p:strVal val="#ppt_x"/>
                                          </p:val>
                                        </p:tav>
                                        <p:tav tm="100000">
                                          <p:val>
                                            <p:strVal val="#ppt_x"/>
                                          </p:val>
                                        </p:tav>
                                      </p:tavLst>
                                    </p:anim>
                                    <p:anim calcmode="lin" valueType="num">
                                      <p:cBhvr additive="base">
                                        <p:cTn id="8" dur="500" fill="hold"/>
                                        <p:tgtEl>
                                          <p:spTgt spid="1843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27"/>
                                        </p:tgtEl>
                                        <p:attrNameLst>
                                          <p:attrName>style.visibility</p:attrName>
                                        </p:attrNameLst>
                                      </p:cBhvr>
                                      <p:to>
                                        <p:strVal val="visible"/>
                                      </p:to>
                                    </p:set>
                                    <p:anim calcmode="lin" valueType="num">
                                      <p:cBhvr additive="base">
                                        <p:cTn id="13" dur="500" fill="hold"/>
                                        <p:tgtEl>
                                          <p:spTgt spid="184327"/>
                                        </p:tgtEl>
                                        <p:attrNameLst>
                                          <p:attrName>ppt_x</p:attrName>
                                        </p:attrNameLst>
                                      </p:cBhvr>
                                      <p:tavLst>
                                        <p:tav tm="0">
                                          <p:val>
                                            <p:strVal val="#ppt_x"/>
                                          </p:val>
                                        </p:tav>
                                        <p:tav tm="100000">
                                          <p:val>
                                            <p:strVal val="#ppt_x"/>
                                          </p:val>
                                        </p:tav>
                                      </p:tavLst>
                                    </p:anim>
                                    <p:anim calcmode="lin" valueType="num">
                                      <p:cBhvr additive="base">
                                        <p:cTn id="14" dur="500" fill="hold"/>
                                        <p:tgtEl>
                                          <p:spTgt spid="18432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30"/>
                                        </p:tgtEl>
                                        <p:attrNameLst>
                                          <p:attrName>style.visibility</p:attrName>
                                        </p:attrNameLst>
                                      </p:cBhvr>
                                      <p:to>
                                        <p:strVal val="visible"/>
                                      </p:to>
                                    </p:set>
                                    <p:anim calcmode="lin" valueType="num">
                                      <p:cBhvr additive="base">
                                        <p:cTn id="19" dur="500" fill="hold"/>
                                        <p:tgtEl>
                                          <p:spTgt spid="184330"/>
                                        </p:tgtEl>
                                        <p:attrNameLst>
                                          <p:attrName>ppt_x</p:attrName>
                                        </p:attrNameLst>
                                      </p:cBhvr>
                                      <p:tavLst>
                                        <p:tav tm="0">
                                          <p:val>
                                            <p:strVal val="#ppt_x"/>
                                          </p:val>
                                        </p:tav>
                                        <p:tav tm="100000">
                                          <p:val>
                                            <p:strVal val="#ppt_x"/>
                                          </p:val>
                                        </p:tav>
                                      </p:tavLst>
                                    </p:anim>
                                    <p:anim calcmode="lin" valueType="num">
                                      <p:cBhvr additive="base">
                                        <p:cTn id="20" dur="500" fill="hold"/>
                                        <p:tgtEl>
                                          <p:spTgt spid="18433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31"/>
                                        </p:tgtEl>
                                        <p:attrNameLst>
                                          <p:attrName>style.visibility</p:attrName>
                                        </p:attrNameLst>
                                      </p:cBhvr>
                                      <p:to>
                                        <p:strVal val="visible"/>
                                      </p:to>
                                    </p:set>
                                    <p:anim calcmode="lin" valueType="num">
                                      <p:cBhvr additive="base">
                                        <p:cTn id="25" dur="500" fill="hold"/>
                                        <p:tgtEl>
                                          <p:spTgt spid="184331"/>
                                        </p:tgtEl>
                                        <p:attrNameLst>
                                          <p:attrName>ppt_x</p:attrName>
                                        </p:attrNameLst>
                                      </p:cBhvr>
                                      <p:tavLst>
                                        <p:tav tm="0">
                                          <p:val>
                                            <p:strVal val="#ppt_x"/>
                                          </p:val>
                                        </p:tav>
                                        <p:tav tm="100000">
                                          <p:val>
                                            <p:strVal val="#ppt_x"/>
                                          </p:val>
                                        </p:tav>
                                      </p:tavLst>
                                    </p:anim>
                                    <p:anim calcmode="lin" valueType="num">
                                      <p:cBhvr additive="base">
                                        <p:cTn id="26" dur="500" fill="hold"/>
                                        <p:tgtEl>
                                          <p:spTgt spid="18433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32"/>
                                        </p:tgtEl>
                                        <p:attrNameLst>
                                          <p:attrName>style.visibility</p:attrName>
                                        </p:attrNameLst>
                                      </p:cBhvr>
                                      <p:to>
                                        <p:strVal val="visible"/>
                                      </p:to>
                                    </p:set>
                                    <p:anim calcmode="lin" valueType="num">
                                      <p:cBhvr additive="base">
                                        <p:cTn id="31" dur="500" fill="hold"/>
                                        <p:tgtEl>
                                          <p:spTgt spid="184332"/>
                                        </p:tgtEl>
                                        <p:attrNameLst>
                                          <p:attrName>ppt_x</p:attrName>
                                        </p:attrNameLst>
                                      </p:cBhvr>
                                      <p:tavLst>
                                        <p:tav tm="0">
                                          <p:val>
                                            <p:strVal val="#ppt_x"/>
                                          </p:val>
                                        </p:tav>
                                        <p:tav tm="100000">
                                          <p:val>
                                            <p:strVal val="#ppt_x"/>
                                          </p:val>
                                        </p:tav>
                                      </p:tavLst>
                                    </p:anim>
                                    <p:anim calcmode="lin" valueType="num">
                                      <p:cBhvr additive="base">
                                        <p:cTn id="32" dur="500" fill="hold"/>
                                        <p:tgtEl>
                                          <p:spTgt spid="18433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33"/>
                                        </p:tgtEl>
                                        <p:attrNameLst>
                                          <p:attrName>style.visibility</p:attrName>
                                        </p:attrNameLst>
                                      </p:cBhvr>
                                      <p:to>
                                        <p:strVal val="visible"/>
                                      </p:to>
                                    </p:set>
                                    <p:anim calcmode="lin" valueType="num">
                                      <p:cBhvr additive="base">
                                        <p:cTn id="37" dur="500" fill="hold"/>
                                        <p:tgtEl>
                                          <p:spTgt spid="184333"/>
                                        </p:tgtEl>
                                        <p:attrNameLst>
                                          <p:attrName>ppt_x</p:attrName>
                                        </p:attrNameLst>
                                      </p:cBhvr>
                                      <p:tavLst>
                                        <p:tav tm="0">
                                          <p:val>
                                            <p:strVal val="#ppt_x"/>
                                          </p:val>
                                        </p:tav>
                                        <p:tav tm="100000">
                                          <p:val>
                                            <p:strVal val="#ppt_x"/>
                                          </p:val>
                                        </p:tav>
                                      </p:tavLst>
                                    </p:anim>
                                    <p:anim calcmode="lin" valueType="num">
                                      <p:cBhvr additive="base">
                                        <p:cTn id="38" dur="500" fill="hold"/>
                                        <p:tgtEl>
                                          <p:spTgt spid="18433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41"/>
                                        </p:tgtEl>
                                        <p:attrNameLst>
                                          <p:attrName>style.visibility</p:attrName>
                                        </p:attrNameLst>
                                      </p:cBhvr>
                                      <p:to>
                                        <p:strVal val="visible"/>
                                      </p:to>
                                    </p:set>
                                    <p:anim calcmode="lin" valueType="num">
                                      <p:cBhvr additive="base">
                                        <p:cTn id="43" dur="500" fill="hold"/>
                                        <p:tgtEl>
                                          <p:spTgt spid="184341"/>
                                        </p:tgtEl>
                                        <p:attrNameLst>
                                          <p:attrName>ppt_x</p:attrName>
                                        </p:attrNameLst>
                                      </p:cBhvr>
                                      <p:tavLst>
                                        <p:tav tm="0">
                                          <p:val>
                                            <p:strVal val="#ppt_x"/>
                                          </p:val>
                                        </p:tav>
                                        <p:tav tm="100000">
                                          <p:val>
                                            <p:strVal val="#ppt_x"/>
                                          </p:val>
                                        </p:tav>
                                      </p:tavLst>
                                    </p:anim>
                                    <p:anim calcmode="lin" valueType="num">
                                      <p:cBhvr additive="base">
                                        <p:cTn id="44" dur="500" fill="hold"/>
                                        <p:tgtEl>
                                          <p:spTgt spid="18434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42"/>
                                        </p:tgtEl>
                                        <p:attrNameLst>
                                          <p:attrName>style.visibility</p:attrName>
                                        </p:attrNameLst>
                                      </p:cBhvr>
                                      <p:to>
                                        <p:strVal val="visible"/>
                                      </p:to>
                                    </p:set>
                                    <p:anim calcmode="lin" valueType="num">
                                      <p:cBhvr additive="base">
                                        <p:cTn id="49" dur="500" fill="hold"/>
                                        <p:tgtEl>
                                          <p:spTgt spid="184342"/>
                                        </p:tgtEl>
                                        <p:attrNameLst>
                                          <p:attrName>ppt_x</p:attrName>
                                        </p:attrNameLst>
                                      </p:cBhvr>
                                      <p:tavLst>
                                        <p:tav tm="0">
                                          <p:val>
                                            <p:strVal val="#ppt_x"/>
                                          </p:val>
                                        </p:tav>
                                        <p:tav tm="100000">
                                          <p:val>
                                            <p:strVal val="#ppt_x"/>
                                          </p:val>
                                        </p:tav>
                                      </p:tavLst>
                                    </p:anim>
                                    <p:anim calcmode="lin" valueType="num">
                                      <p:cBhvr additive="base">
                                        <p:cTn id="50" dur="500" fill="hold"/>
                                        <p:tgtEl>
                                          <p:spTgt spid="18434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4335"/>
                                        </p:tgtEl>
                                        <p:attrNameLst>
                                          <p:attrName>style.visibility</p:attrName>
                                        </p:attrNameLst>
                                      </p:cBhvr>
                                      <p:to>
                                        <p:strVal val="visible"/>
                                      </p:to>
                                    </p:set>
                                    <p:anim calcmode="lin" valueType="num">
                                      <p:cBhvr additive="base">
                                        <p:cTn id="55" dur="500" fill="hold"/>
                                        <p:tgtEl>
                                          <p:spTgt spid="184335"/>
                                        </p:tgtEl>
                                        <p:attrNameLst>
                                          <p:attrName>ppt_x</p:attrName>
                                        </p:attrNameLst>
                                      </p:cBhvr>
                                      <p:tavLst>
                                        <p:tav tm="0">
                                          <p:val>
                                            <p:strVal val="#ppt_x"/>
                                          </p:val>
                                        </p:tav>
                                        <p:tav tm="100000">
                                          <p:val>
                                            <p:strVal val="#ppt_x"/>
                                          </p:val>
                                        </p:tav>
                                      </p:tavLst>
                                    </p:anim>
                                    <p:anim calcmode="lin" valueType="num">
                                      <p:cBhvr additive="base">
                                        <p:cTn id="56" dur="500" fill="hold"/>
                                        <p:tgtEl>
                                          <p:spTgt spid="18433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4336"/>
                                        </p:tgtEl>
                                        <p:attrNameLst>
                                          <p:attrName>style.visibility</p:attrName>
                                        </p:attrNameLst>
                                      </p:cBhvr>
                                      <p:to>
                                        <p:strVal val="visible"/>
                                      </p:to>
                                    </p:set>
                                    <p:anim calcmode="lin" valueType="num">
                                      <p:cBhvr additive="base">
                                        <p:cTn id="61" dur="500" fill="hold"/>
                                        <p:tgtEl>
                                          <p:spTgt spid="184336"/>
                                        </p:tgtEl>
                                        <p:attrNameLst>
                                          <p:attrName>ppt_x</p:attrName>
                                        </p:attrNameLst>
                                      </p:cBhvr>
                                      <p:tavLst>
                                        <p:tav tm="0">
                                          <p:val>
                                            <p:strVal val="#ppt_x"/>
                                          </p:val>
                                        </p:tav>
                                        <p:tav tm="100000">
                                          <p:val>
                                            <p:strVal val="#ppt_x"/>
                                          </p:val>
                                        </p:tav>
                                      </p:tavLst>
                                    </p:anim>
                                    <p:anim calcmode="lin" valueType="num">
                                      <p:cBhvr additive="base">
                                        <p:cTn id="62" dur="500" fill="hold"/>
                                        <p:tgtEl>
                                          <p:spTgt spid="18433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4337"/>
                                        </p:tgtEl>
                                        <p:attrNameLst>
                                          <p:attrName>style.visibility</p:attrName>
                                        </p:attrNameLst>
                                      </p:cBhvr>
                                      <p:to>
                                        <p:strVal val="visible"/>
                                      </p:to>
                                    </p:set>
                                    <p:anim calcmode="lin" valueType="num">
                                      <p:cBhvr additive="base">
                                        <p:cTn id="67" dur="500" fill="hold"/>
                                        <p:tgtEl>
                                          <p:spTgt spid="184337"/>
                                        </p:tgtEl>
                                        <p:attrNameLst>
                                          <p:attrName>ppt_x</p:attrName>
                                        </p:attrNameLst>
                                      </p:cBhvr>
                                      <p:tavLst>
                                        <p:tav tm="0">
                                          <p:val>
                                            <p:strVal val="#ppt_x"/>
                                          </p:val>
                                        </p:tav>
                                        <p:tav tm="100000">
                                          <p:val>
                                            <p:strVal val="#ppt_x"/>
                                          </p:val>
                                        </p:tav>
                                      </p:tavLst>
                                    </p:anim>
                                    <p:anim calcmode="lin" valueType="num">
                                      <p:cBhvr additive="base">
                                        <p:cTn id="68" dur="500" fill="hold"/>
                                        <p:tgtEl>
                                          <p:spTgt spid="18433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4339"/>
                                        </p:tgtEl>
                                        <p:attrNameLst>
                                          <p:attrName>style.visibility</p:attrName>
                                        </p:attrNameLst>
                                      </p:cBhvr>
                                      <p:to>
                                        <p:strVal val="visible"/>
                                      </p:to>
                                    </p:set>
                                    <p:anim calcmode="lin" valueType="num">
                                      <p:cBhvr additive="base">
                                        <p:cTn id="73" dur="500" fill="hold"/>
                                        <p:tgtEl>
                                          <p:spTgt spid="184339"/>
                                        </p:tgtEl>
                                        <p:attrNameLst>
                                          <p:attrName>ppt_x</p:attrName>
                                        </p:attrNameLst>
                                      </p:cBhvr>
                                      <p:tavLst>
                                        <p:tav tm="0">
                                          <p:val>
                                            <p:strVal val="#ppt_x"/>
                                          </p:val>
                                        </p:tav>
                                        <p:tav tm="100000">
                                          <p:val>
                                            <p:strVal val="#ppt_x"/>
                                          </p:val>
                                        </p:tav>
                                      </p:tavLst>
                                    </p:anim>
                                    <p:anim calcmode="lin" valueType="num">
                                      <p:cBhvr additive="base">
                                        <p:cTn id="74" dur="500" fill="hold"/>
                                        <p:tgtEl>
                                          <p:spTgt spid="184339"/>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3" presetClass="entr" presetSubtype="10" fill="hold"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blinds(horizontal)">
                                      <p:cBhvr>
                                        <p:cTn id="7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6" grpId="0"/>
      <p:bldP spid="184327" grpId="0"/>
      <p:bldP spid="184330" grpId="0"/>
      <p:bldP spid="184331" grpId="0"/>
      <p:bldP spid="184332" grpId="0"/>
      <p:bldP spid="184333" grpId="0"/>
      <p:bldP spid="184341" grpId="0"/>
      <p:bldP spid="184342" grpId="0"/>
      <p:bldP spid="184335" grpId="0"/>
      <p:bldP spid="184336" grpId="0"/>
      <p:bldP spid="184337" grpId="0"/>
      <p:bldP spid="18433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2" name="标题 1"/>
          <p:cNvSpPr>
            <a:spLocks noGrp="1"/>
          </p:cNvSpPr>
          <p:nvPr>
            <p:ph type="title"/>
          </p:nvPr>
        </p:nvSpPr>
        <p:spPr/>
        <p:txBody>
          <a:bodyPr/>
          <a:lstStyle/>
          <a:p>
            <a:pPr algn="ctr"/>
            <a:r>
              <a:rPr lang="zh-CN" altLang="en-US">
                <a:solidFill>
                  <a:srgbClr val="C00000"/>
                </a:solidFill>
              </a:rPr>
              <a:t>【研习任务】</a:t>
            </a:r>
            <a:endParaRPr lang="zh-CN" altLang="en-US">
              <a:solidFill>
                <a:srgbClr val="C00000"/>
              </a:solidFill>
            </a:endParaRPr>
          </a:p>
        </p:txBody>
      </p:sp>
      <p:sp>
        <p:nvSpPr>
          <p:cNvPr id="5" name="文本框 4"/>
          <p:cNvSpPr txBox="1"/>
          <p:nvPr/>
        </p:nvSpPr>
        <p:spPr>
          <a:xfrm>
            <a:off x="742950" y="1440180"/>
            <a:ext cx="10310495" cy="3969385"/>
          </a:xfrm>
          <a:prstGeom prst="rect">
            <a:avLst/>
          </a:prstGeom>
          <a:noFill/>
        </p:spPr>
        <p:txBody>
          <a:bodyPr wrap="square" rtlCol="0">
            <a:spAutoFit/>
          </a:bodyPr>
          <a:lstStyle/>
          <a:p>
            <a:pPr marL="457200" indent="-457200" fontAlgn="auto">
              <a:lnSpc>
                <a:spcPct val="150000"/>
              </a:lnSpc>
              <a:buFont typeface="Wingdings" panose="05000000000000000000" charset="0"/>
              <a:buChar char="Ø"/>
            </a:pPr>
            <a:r>
              <a:rPr lang="en-US" altLang="zh-CN" sz="2800" b="1">
                <a:latin typeface="+mn-ea"/>
                <a:cs typeface="+mn-ea"/>
              </a:rPr>
              <a:t> </a:t>
            </a:r>
            <a:r>
              <a:rPr lang="zh-CN" altLang="en-US" sz="2800" b="1">
                <a:latin typeface="+mn-ea"/>
                <a:cs typeface="+mn-ea"/>
              </a:rPr>
              <a:t> 理解并掌握诗中的关键语句，在反复吟诵中培养阅读古诗文的能力。</a:t>
            </a:r>
            <a:endParaRPr lang="zh-CN" altLang="en-US" sz="2800" b="1">
              <a:latin typeface="+mn-ea"/>
              <a:cs typeface="+mn-ea"/>
            </a:endParaRPr>
          </a:p>
          <a:p>
            <a:pPr marL="457200" indent="-457200" fontAlgn="auto">
              <a:lnSpc>
                <a:spcPct val="150000"/>
              </a:lnSpc>
              <a:buFont typeface="Wingdings" panose="05000000000000000000" charset="0"/>
              <a:buChar char="Ø"/>
            </a:pPr>
            <a:r>
              <a:rPr lang="zh-CN" altLang="en-US" sz="2800" b="1">
                <a:latin typeface="+mn-ea"/>
                <a:cs typeface="+mn-ea"/>
              </a:rPr>
              <a:t>理解“香草美人”意象体系；了解屈原的生平和《离骚》；了解“骚体诗”的形式特点，及《离骚》艺术特色。</a:t>
            </a:r>
            <a:endParaRPr lang="zh-CN" altLang="en-US" sz="2800" b="1">
              <a:latin typeface="+mn-ea"/>
              <a:cs typeface="+mn-ea"/>
            </a:endParaRPr>
          </a:p>
          <a:p>
            <a:pPr marL="457200" indent="-457200" fontAlgn="auto">
              <a:lnSpc>
                <a:spcPct val="150000"/>
              </a:lnSpc>
              <a:buFont typeface="Wingdings" panose="05000000000000000000" charset="0"/>
              <a:buChar char="Ø"/>
            </a:pPr>
            <a:r>
              <a:rPr lang="zh-CN" altLang="en-US" sz="2800" b="1">
                <a:latin typeface="+mn-ea"/>
                <a:cs typeface="+mn-ea"/>
              </a:rPr>
              <a:t>了解屈原忧国忧民、献身理想的爱国主义情感，树立正确的人生观和世界观。</a:t>
            </a:r>
            <a:endParaRPr lang="zh-CN" altLang="en-US" sz="2800" b="1">
              <a:latin typeface="+mn-ea"/>
              <a:cs typeface="+mn-ea"/>
            </a:endParaRP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5347" name="文本框 7"/>
          <p:cNvSpPr txBox="1"/>
          <p:nvPr/>
        </p:nvSpPr>
        <p:spPr>
          <a:xfrm>
            <a:off x="774065" y="388303"/>
            <a:ext cx="2327910" cy="521970"/>
          </a:xfrm>
          <a:prstGeom prst="rect">
            <a:avLst/>
          </a:prstGeom>
          <a:noFill/>
          <a:ln w="9525">
            <a:noFill/>
          </a:ln>
        </p:spPr>
        <p:txBody>
          <a:bodyPr wrap="none" anchor="t">
            <a:spAutoFit/>
          </a:bodyPr>
          <a:lstStyle/>
          <a:p>
            <a:pPr lvl="0" algn="l">
              <a:buClrTx/>
              <a:buSzTx/>
              <a:buFontTx/>
            </a:pPr>
            <a:r>
              <a:rPr lang="zh-CN" altLang="en-US" sz="2800" b="1">
                <a:solidFill>
                  <a:srgbClr val="0070C0"/>
                </a:solidFill>
                <a:latin typeface="黑体" panose="02010609060101010101" charset="-122"/>
                <a:ea typeface="黑体" panose="02010609060101010101" charset="-122"/>
                <a:sym typeface="+mn-ea"/>
              </a:rPr>
              <a:t>四、词类活用</a:t>
            </a:r>
            <a:endParaRPr lang="zh-CN" altLang="en-US" sz="2800" b="1">
              <a:solidFill>
                <a:srgbClr val="0070C0"/>
              </a:solidFill>
              <a:latin typeface="黑体" panose="02010609060101010101" charset="-122"/>
              <a:ea typeface="黑体" panose="02010609060101010101" charset="-122"/>
              <a:sym typeface="+mn-ea"/>
            </a:endParaRPr>
          </a:p>
        </p:txBody>
      </p:sp>
      <p:sp>
        <p:nvSpPr>
          <p:cNvPr id="185349" name="文本框 8"/>
          <p:cNvSpPr txBox="1"/>
          <p:nvPr/>
        </p:nvSpPr>
        <p:spPr>
          <a:xfrm>
            <a:off x="578485" y="1094740"/>
            <a:ext cx="10545445" cy="4008120"/>
          </a:xfrm>
          <a:prstGeom prst="rect">
            <a:avLst/>
          </a:prstGeom>
          <a:noFill/>
          <a:ln w="9525">
            <a:noFill/>
          </a:ln>
        </p:spPr>
        <p:txBody>
          <a:bodyPr wrap="square" anchor="t">
            <a:spAutoFit/>
          </a:bodyPr>
          <a:lstStyle/>
          <a:p>
            <a:pPr>
              <a:lnSpc>
                <a:spcPct val="130000"/>
              </a:lnSpc>
            </a:pPr>
            <a:r>
              <a:rPr lang="zh-CN" altLang="en-US" sz="2800">
                <a:latin typeface="黑体" panose="02010609060101010101" charset="-122"/>
                <a:ea typeface="黑体" panose="02010609060101010101" charset="-122"/>
              </a:rPr>
              <a:t>（</a:t>
            </a:r>
            <a:r>
              <a:rPr lang="en-US" altLang="zh-CN" sz="2800">
                <a:latin typeface="黑体" panose="02010609060101010101" charset="-122"/>
                <a:ea typeface="黑体" panose="02010609060101010101" charset="-122"/>
              </a:rPr>
              <a:t>1</a:t>
            </a:r>
            <a:r>
              <a:rPr lang="zh-CN" altLang="en-US" sz="2800">
                <a:latin typeface="黑体" panose="02010609060101010101" charset="-122"/>
                <a:ea typeface="黑体" panose="02010609060101010101" charset="-122"/>
              </a:rPr>
              <a:t>）名词的活用</a:t>
            </a:r>
            <a:endParaRPr lang="zh-CN" altLang="en-US" sz="2800">
              <a:latin typeface="黑体" panose="02010609060101010101" charset="-122"/>
              <a:ea typeface="黑体" panose="02010609060101010101" charset="-122"/>
            </a:endParaRPr>
          </a:p>
          <a:p>
            <a:pPr>
              <a:lnSpc>
                <a:spcPct val="130000"/>
              </a:lnSpc>
            </a:pPr>
            <a:r>
              <a:rPr lang="zh-CN" altLang="en-US" sz="2400">
                <a:solidFill>
                  <a:srgbClr val="C00000"/>
                </a:solidFill>
                <a:latin typeface="黑体" panose="02010609060101010101" charset="-122"/>
                <a:ea typeface="黑体" panose="02010609060101010101" charset="-122"/>
              </a:rPr>
              <a:t>名</a:t>
            </a:r>
            <a:r>
              <a:rPr lang="zh-CN" altLang="en-US" sz="2400">
                <a:latin typeface="黑体" panose="02010609060101010101" charset="-122"/>
                <a:ea typeface="黑体" panose="02010609060101010101" charset="-122"/>
              </a:rPr>
              <a:t>余曰正则兮</a:t>
            </a:r>
            <a:endParaRPr lang="zh-CN" altLang="en-US" sz="2400">
              <a:latin typeface="黑体" panose="02010609060101010101" charset="-122"/>
              <a:ea typeface="黑体" panose="02010609060101010101" charset="-122"/>
            </a:endParaRPr>
          </a:p>
          <a:p>
            <a:pPr>
              <a:lnSpc>
                <a:spcPct val="130000"/>
              </a:lnSpc>
            </a:pPr>
            <a:r>
              <a:rPr lang="zh-CN" altLang="en-US" sz="2400">
                <a:solidFill>
                  <a:srgbClr val="C00000"/>
                </a:solidFill>
                <a:latin typeface="黑体" panose="02010609060101010101" charset="-122"/>
                <a:ea typeface="黑体" panose="02010609060101010101" charset="-122"/>
              </a:rPr>
              <a:t>字</a:t>
            </a:r>
            <a:r>
              <a:rPr lang="zh-CN" altLang="en-US" sz="2400">
                <a:latin typeface="黑体" panose="02010609060101010101" charset="-122"/>
                <a:ea typeface="黑体" panose="02010609060101010101" charset="-122"/>
              </a:rPr>
              <a:t>余曰灵均</a:t>
            </a:r>
            <a:endParaRPr lang="zh-CN" altLang="en-US" sz="2400">
              <a:latin typeface="黑体" panose="02010609060101010101" charset="-122"/>
              <a:ea typeface="黑体" panose="02010609060101010101" charset="-122"/>
            </a:endParaRPr>
          </a:p>
          <a:p>
            <a:pPr>
              <a:lnSpc>
                <a:spcPct val="130000"/>
              </a:lnSpc>
            </a:pPr>
            <a:r>
              <a:rPr lang="zh-CN" altLang="en-US" sz="2400">
                <a:solidFill>
                  <a:srgbClr val="C00000"/>
                </a:solidFill>
                <a:latin typeface="黑体" panose="02010609060101010101" charset="-122"/>
                <a:ea typeface="黑体" panose="02010609060101010101" charset="-122"/>
              </a:rPr>
              <a:t>纫</a:t>
            </a:r>
            <a:r>
              <a:rPr lang="zh-CN" altLang="en-US" sz="2400">
                <a:latin typeface="黑体" panose="02010609060101010101" charset="-122"/>
                <a:ea typeface="黑体" panose="02010609060101010101" charset="-122"/>
              </a:rPr>
              <a:t>秋兰以为佩</a:t>
            </a:r>
            <a:endParaRPr lang="zh-CN" altLang="en-US" sz="2400">
              <a:latin typeface="黑体" panose="02010609060101010101" charset="-122"/>
              <a:ea typeface="黑体" panose="02010609060101010101" charset="-122"/>
            </a:endParaRPr>
          </a:p>
          <a:p>
            <a:pPr>
              <a:lnSpc>
                <a:spcPct val="130000"/>
              </a:lnSpc>
            </a:pPr>
            <a:r>
              <a:rPr lang="zh-CN" altLang="en-US" sz="2400">
                <a:solidFill>
                  <a:srgbClr val="C00000"/>
                </a:solidFill>
                <a:latin typeface="黑体" panose="02010609060101010101" charset="-122"/>
                <a:ea typeface="黑体" panose="02010609060101010101" charset="-122"/>
              </a:rPr>
              <a:t>朝</a:t>
            </a:r>
            <a:r>
              <a:rPr lang="zh-CN" altLang="en-US" sz="2400">
                <a:latin typeface="黑体" panose="02010609060101010101" charset="-122"/>
                <a:ea typeface="黑体" panose="02010609060101010101" charset="-122"/>
              </a:rPr>
              <a:t>搴阰之木兰兮</a:t>
            </a:r>
            <a:endParaRPr lang="zh-CN" altLang="en-US" sz="2400">
              <a:latin typeface="黑体" panose="02010609060101010101" charset="-122"/>
              <a:ea typeface="黑体" panose="02010609060101010101" charset="-122"/>
            </a:endParaRPr>
          </a:p>
          <a:p>
            <a:pPr>
              <a:lnSpc>
                <a:spcPct val="130000"/>
              </a:lnSpc>
            </a:pPr>
            <a:r>
              <a:rPr lang="zh-CN" altLang="en-US" sz="2400">
                <a:solidFill>
                  <a:srgbClr val="C00000"/>
                </a:solidFill>
                <a:latin typeface="黑体" panose="02010609060101010101" charset="-122"/>
                <a:ea typeface="黑体" panose="02010609060101010101" charset="-122"/>
              </a:rPr>
              <a:t>夕</a:t>
            </a:r>
            <a:r>
              <a:rPr lang="zh-CN" altLang="en-US" sz="2400">
                <a:latin typeface="黑体" panose="02010609060101010101" charset="-122"/>
                <a:ea typeface="黑体" panose="02010609060101010101" charset="-122"/>
              </a:rPr>
              <a:t>揽洲之宿莽</a:t>
            </a:r>
            <a:endParaRPr lang="zh-CN" altLang="en-US" sz="2400">
              <a:latin typeface="黑体" panose="02010609060101010101" charset="-122"/>
              <a:ea typeface="黑体" panose="02010609060101010101" charset="-122"/>
            </a:endParaRPr>
          </a:p>
          <a:p>
            <a:pPr>
              <a:lnSpc>
                <a:spcPct val="130000"/>
              </a:lnSpc>
            </a:pPr>
            <a:r>
              <a:rPr lang="zh-CN" altLang="en-US" sz="2400">
                <a:latin typeface="黑体" panose="02010609060101010101" charset="-122"/>
                <a:ea typeface="黑体" panose="02010609060101010101" charset="-122"/>
              </a:rPr>
              <a:t>余虽好修姱以 </a:t>
            </a:r>
            <a:r>
              <a:rPr lang="zh-CN" altLang="en-US" sz="2400">
                <a:solidFill>
                  <a:srgbClr val="C00000"/>
                </a:solidFill>
                <a:latin typeface="黑体" panose="02010609060101010101" charset="-122"/>
                <a:ea typeface="黑体" panose="02010609060101010101" charset="-122"/>
              </a:rPr>
              <a:t> 羁</a:t>
            </a:r>
            <a:r>
              <a:rPr lang="zh-CN" altLang="en-US" sz="2400">
                <a:latin typeface="黑体" panose="02010609060101010101" charset="-122"/>
                <a:ea typeface="黑体" panose="02010609060101010101" charset="-122"/>
              </a:rPr>
              <a:t>兮</a:t>
            </a:r>
            <a:endParaRPr lang="zh-CN" altLang="en-US" sz="2400">
              <a:latin typeface="黑体" panose="02010609060101010101" charset="-122"/>
              <a:ea typeface="黑体" panose="02010609060101010101" charset="-122"/>
            </a:endParaRPr>
          </a:p>
          <a:p>
            <a:pPr>
              <a:lnSpc>
                <a:spcPct val="130000"/>
              </a:lnSpc>
            </a:pPr>
            <a:r>
              <a:rPr lang="zh-CN" altLang="en-US" sz="2400">
                <a:latin typeface="黑体" panose="02010609060101010101" charset="-122"/>
                <a:ea typeface="黑体" panose="02010609060101010101" charset="-122"/>
              </a:rPr>
              <a:t>鸷鸟之不</a:t>
            </a:r>
            <a:r>
              <a:rPr lang="zh-CN" altLang="en-US" sz="2400">
                <a:solidFill>
                  <a:srgbClr val="C00000"/>
                </a:solidFill>
                <a:latin typeface="黑体" panose="02010609060101010101" charset="-122"/>
                <a:ea typeface="黑体" panose="02010609060101010101" charset="-122"/>
              </a:rPr>
              <a:t>群</a:t>
            </a:r>
            <a:r>
              <a:rPr lang="zh-CN" altLang="en-US" sz="2400">
                <a:latin typeface="黑体" panose="02010609060101010101" charset="-122"/>
                <a:ea typeface="黑体" panose="02010609060101010101" charset="-122"/>
              </a:rPr>
              <a:t>兮</a:t>
            </a:r>
            <a:endParaRPr lang="zh-CN" altLang="en-US" sz="2400">
              <a:latin typeface="黑体" panose="02010609060101010101" charset="-122"/>
              <a:ea typeface="黑体" panose="02010609060101010101" charset="-122"/>
            </a:endParaRPr>
          </a:p>
        </p:txBody>
      </p:sp>
      <p:pic>
        <p:nvPicPr>
          <p:cNvPr id="185356" name="图片 13"/>
          <p:cNvPicPr>
            <a:picLocks noChangeAspect="1"/>
          </p:cNvPicPr>
          <p:nvPr/>
        </p:nvPicPr>
        <p:blipFill>
          <a:blip r:embed="rId2">
            <a:clrChange>
              <a:clrFrom>
                <a:srgbClr val="FFFFFF"/>
              </a:clrFrom>
              <a:clrTo>
                <a:srgbClr val="FFFFFF">
                  <a:alpha val="0"/>
                </a:srgbClr>
              </a:clrTo>
            </a:clrChange>
          </a:blip>
          <a:stretch>
            <a:fillRect/>
          </a:stretch>
        </p:blipFill>
        <p:spPr>
          <a:xfrm>
            <a:off x="2448560" y="4217035"/>
            <a:ext cx="318770" cy="268605"/>
          </a:xfrm>
          <a:prstGeom prst="rect">
            <a:avLst/>
          </a:prstGeom>
          <a:noFill/>
          <a:ln w="9525">
            <a:noFill/>
          </a:ln>
        </p:spPr>
      </p:pic>
      <p:sp>
        <p:nvSpPr>
          <p:cNvPr id="2" name="文本框 1"/>
          <p:cNvSpPr txBox="1"/>
          <p:nvPr/>
        </p:nvSpPr>
        <p:spPr>
          <a:xfrm>
            <a:off x="3211830" y="177292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（名词作动词，取名）</a:t>
            </a:r>
            <a:endParaRPr lang="zh-CN" altLang="en-US" sz="2400" b="1">
              <a:latin typeface="仿宋" panose="02010609060101010101" charset="-122"/>
              <a:ea typeface="仿宋" panose="02010609060101010101" charset="-122"/>
            </a:endParaRPr>
          </a:p>
        </p:txBody>
      </p:sp>
      <p:sp>
        <p:nvSpPr>
          <p:cNvPr id="3" name="文本框 2"/>
          <p:cNvSpPr txBox="1"/>
          <p:nvPr/>
        </p:nvSpPr>
        <p:spPr>
          <a:xfrm>
            <a:off x="3211830" y="2233295"/>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（名词作动词，取表字）</a:t>
            </a:r>
            <a:endParaRPr lang="zh-CN" altLang="en-US" sz="2400" b="1">
              <a:latin typeface="仿宋" panose="02010609060101010101" charset="-122"/>
              <a:ea typeface="仿宋" panose="02010609060101010101" charset="-122"/>
            </a:endParaRPr>
          </a:p>
        </p:txBody>
      </p:sp>
      <p:sp>
        <p:nvSpPr>
          <p:cNvPr id="4" name="文本框 3"/>
          <p:cNvSpPr txBox="1"/>
          <p:nvPr/>
        </p:nvSpPr>
        <p:spPr>
          <a:xfrm>
            <a:off x="3211830" y="269367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（名词作动词，连缀、连接）</a:t>
            </a:r>
            <a:endParaRPr lang="zh-CN" altLang="en-US" sz="2400" b="1">
              <a:latin typeface="仿宋" panose="02010609060101010101" charset="-122"/>
              <a:ea typeface="仿宋" panose="02010609060101010101" charset="-122"/>
            </a:endParaRPr>
          </a:p>
        </p:txBody>
      </p:sp>
      <p:sp>
        <p:nvSpPr>
          <p:cNvPr id="5" name="文本框 4"/>
          <p:cNvSpPr txBox="1"/>
          <p:nvPr/>
        </p:nvSpPr>
        <p:spPr>
          <a:xfrm>
            <a:off x="3470910" y="375666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（名词作状语，在晚上）</a:t>
            </a:r>
            <a:endParaRPr lang="zh-CN" altLang="en-US" sz="2400" b="1">
              <a:latin typeface="仿宋" panose="02010609060101010101" charset="-122"/>
              <a:ea typeface="仿宋" panose="02010609060101010101" charset="-122"/>
            </a:endParaRPr>
          </a:p>
        </p:txBody>
      </p:sp>
      <p:sp>
        <p:nvSpPr>
          <p:cNvPr id="6" name="文本框 5"/>
          <p:cNvSpPr txBox="1"/>
          <p:nvPr/>
        </p:nvSpPr>
        <p:spPr>
          <a:xfrm>
            <a:off x="3338830" y="332613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（名词作状语，在早晨）</a:t>
            </a:r>
            <a:endParaRPr lang="zh-CN" altLang="en-US" sz="2400" b="1">
              <a:latin typeface="仿宋" panose="02010609060101010101" charset="-122"/>
              <a:ea typeface="仿宋" panose="02010609060101010101" charset="-122"/>
            </a:endParaRPr>
          </a:p>
        </p:txBody>
      </p:sp>
      <p:sp>
        <p:nvSpPr>
          <p:cNvPr id="8" name="文本框 7"/>
          <p:cNvSpPr txBox="1"/>
          <p:nvPr/>
        </p:nvSpPr>
        <p:spPr>
          <a:xfrm>
            <a:off x="3677285" y="4217035"/>
            <a:ext cx="6746875"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（名词作动词，喻指束缚、约束）</a:t>
            </a:r>
            <a:endParaRPr lang="zh-CN" altLang="en-US" sz="2400" b="1">
              <a:latin typeface="仿宋" panose="02010609060101010101" charset="-122"/>
              <a:ea typeface="仿宋" panose="02010609060101010101" charset="-122"/>
            </a:endParaRPr>
          </a:p>
        </p:txBody>
      </p:sp>
      <p:sp>
        <p:nvSpPr>
          <p:cNvPr id="9" name="文本框 8"/>
          <p:cNvSpPr txBox="1"/>
          <p:nvPr/>
        </p:nvSpPr>
        <p:spPr>
          <a:xfrm>
            <a:off x="3470910" y="4742815"/>
            <a:ext cx="6746875"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（（名词作动词，聚合成群））</a:t>
            </a:r>
            <a:endParaRPr lang="zh-CN" altLang="en-US" sz="2400" b="1">
              <a:latin typeface="仿宋" panose="02010609060101010101" charset="-122"/>
              <a:ea typeface="仿宋" panose="02010609060101010101" charset="-122"/>
            </a:endParaRPr>
          </a:p>
        </p:txBody>
      </p:sp>
      <p:pic>
        <p:nvPicPr>
          <p:cNvPr id="11" name="内容占位符 12"/>
          <p:cNvPicPr>
            <a:picLocks noChangeAspect="1"/>
          </p:cNvPicPr>
          <p:nvPr/>
        </p:nvPicPr>
        <p:blipFill>
          <a:blip r:embed="rId3">
            <a:clrChange>
              <a:clrFrom>
                <a:srgbClr val="F6F6F6"/>
              </a:clrFrom>
              <a:clrTo>
                <a:srgbClr val="F6F6F6">
                  <a:alpha val="0"/>
                </a:srgbClr>
              </a:clrTo>
            </a:clrChange>
          </a:blip>
          <a:srcRect l="33919" t="814"/>
          <a:stretch>
            <a:fillRect/>
          </a:stretch>
        </p:blipFill>
        <p:spPr>
          <a:xfrm>
            <a:off x="9606280" y="2367915"/>
            <a:ext cx="2197735" cy="4264660"/>
          </a:xfrm>
          <a:prstGeom prst="ellipse">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linds(horizontal)">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6372" name="文本框 8"/>
          <p:cNvSpPr txBox="1"/>
          <p:nvPr/>
        </p:nvSpPr>
        <p:spPr>
          <a:xfrm>
            <a:off x="202565" y="582295"/>
            <a:ext cx="6318250" cy="4488180"/>
          </a:xfrm>
          <a:prstGeom prst="rect">
            <a:avLst/>
          </a:prstGeom>
          <a:noFill/>
          <a:ln w="9525">
            <a:noFill/>
          </a:ln>
        </p:spPr>
        <p:txBody>
          <a:bodyPr wrap="square" anchor="t">
            <a:spAutoFit/>
          </a:bodyPr>
          <a:lstStyle/>
          <a:p>
            <a:pPr>
              <a:lnSpc>
                <a:spcPct val="130000"/>
              </a:lnSpc>
            </a:pPr>
            <a:r>
              <a:rPr lang="zh-CN" altLang="en-US" sz="2800">
                <a:latin typeface="黑体" panose="02010609060101010101" charset="-122"/>
                <a:ea typeface="黑体" panose="02010609060101010101" charset="-122"/>
                <a:sym typeface="微软雅黑" panose="020b0503020204020204" pitchFamily="34" charset="-122"/>
              </a:rPr>
              <a:t>（</a:t>
            </a:r>
            <a:r>
              <a:rPr lang="en-US" altLang="zh-CN" sz="2800">
                <a:latin typeface="黑体" panose="02010609060101010101" charset="-122"/>
                <a:ea typeface="黑体" panose="02010609060101010101" charset="-122"/>
                <a:sym typeface="微软雅黑" panose="020b0503020204020204" pitchFamily="34" charset="-122"/>
              </a:rPr>
              <a:t>2</a:t>
            </a:r>
            <a:r>
              <a:rPr lang="zh-CN" altLang="en-US" sz="2800">
                <a:latin typeface="黑体" panose="02010609060101010101" charset="-122"/>
                <a:ea typeface="黑体" panose="02010609060101010101" charset="-122"/>
                <a:sym typeface="微软雅黑" panose="020b0503020204020204" pitchFamily="34" charset="-122"/>
              </a:rPr>
              <a:t>）形容词的活用</a:t>
            </a:r>
            <a:endParaRPr lang="zh-CN" altLang="en-US" sz="2800">
              <a:latin typeface="黑体" panose="02010609060101010101" charset="-122"/>
              <a:ea typeface="黑体" panose="02010609060101010101"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纷吾既有此内</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美</a:t>
            </a:r>
            <a:r>
              <a:rPr lang="zh-CN" altLang="en-US" sz="2400">
                <a:latin typeface="黑体" panose="02010609060101010101" charset="-122"/>
                <a:ea typeface="黑体" panose="02010609060101010101" charset="-122"/>
                <a:sym typeface="微软雅黑" panose="020b0503020204020204" pitchFamily="34" charset="-122"/>
              </a:rPr>
              <a:t>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又</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重</a:t>
            </a:r>
            <a:r>
              <a:rPr lang="zh-CN" altLang="en-US" sz="2400">
                <a:latin typeface="黑体" panose="02010609060101010101" charset="-122"/>
                <a:ea typeface="黑体" panose="02010609060101010101" charset="-122"/>
                <a:sym typeface="微软雅黑" panose="020b0503020204020204" pitchFamily="34" charset="-122"/>
              </a:rPr>
              <a:t>之以修能</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哀</a:t>
            </a:r>
            <a:r>
              <a:rPr lang="zh-CN" altLang="en-US" sz="2400">
                <a:latin typeface="黑体" panose="02010609060101010101" charset="-122"/>
                <a:ea typeface="黑体" panose="02010609060101010101" charset="-122"/>
                <a:sym typeface="微软雅黑" panose="020b0503020204020204" pitchFamily="34" charset="-122"/>
              </a:rPr>
              <a:t>民生之多艰</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亦余心之所</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善</a:t>
            </a:r>
            <a:r>
              <a:rPr lang="zh-CN" altLang="en-US" sz="2400">
                <a:latin typeface="黑体" panose="02010609060101010101" charset="-122"/>
                <a:ea typeface="黑体" panose="02010609060101010101" charset="-122"/>
                <a:sym typeface="微软雅黑" panose="020b0503020204020204" pitchFamily="34" charset="-122"/>
              </a:rPr>
              <a:t>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伏清白以死</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直</a:t>
            </a:r>
            <a:r>
              <a:rPr lang="zh-CN" altLang="en-US" sz="2400">
                <a:latin typeface="黑体" panose="02010609060101010101" charset="-122"/>
                <a:ea typeface="黑体" panose="02010609060101010101" charset="-122"/>
                <a:sym typeface="微软雅黑" panose="020b0503020204020204" pitchFamily="34" charset="-122"/>
              </a:rPr>
              <a:t>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固前圣之所</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厚</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高</a:t>
            </a:r>
            <a:r>
              <a:rPr lang="zh-CN" altLang="en-US" sz="2400">
                <a:latin typeface="黑体" panose="02010609060101010101" charset="-122"/>
                <a:ea typeface="黑体" panose="02010609060101010101" charset="-122"/>
                <a:sym typeface="微软雅黑" panose="020b0503020204020204" pitchFamily="34" charset="-122"/>
              </a:rPr>
              <a:t>余冠之岌岌兮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长</a:t>
            </a:r>
            <a:r>
              <a:rPr lang="zh-CN" altLang="en-US" sz="2400">
                <a:latin typeface="黑体" panose="02010609060101010101" charset="-122"/>
                <a:ea typeface="黑体" panose="02010609060101010101" charset="-122"/>
                <a:sym typeface="微软雅黑" panose="020b0503020204020204" pitchFamily="34" charset="-122"/>
              </a:rPr>
              <a:t>余佩之陆离</a:t>
            </a:r>
            <a:endParaRPr lang="zh-CN" altLang="en-US" sz="2400">
              <a:latin typeface="黑体" panose="02010609060101010101" charset="-122"/>
              <a:ea typeface="黑体" panose="02010609060101010101" charset="-122"/>
              <a:sym typeface="微软雅黑" panose="020b0503020204020204" pitchFamily="34" charset="-122"/>
            </a:endParaRPr>
          </a:p>
        </p:txBody>
      </p:sp>
      <p:sp>
        <p:nvSpPr>
          <p:cNvPr id="186373" name="文本框 1"/>
          <p:cNvSpPr txBox="1"/>
          <p:nvPr/>
        </p:nvSpPr>
        <p:spPr>
          <a:xfrm>
            <a:off x="6623685" y="906145"/>
            <a:ext cx="5448935" cy="2569210"/>
          </a:xfrm>
          <a:prstGeom prst="rect">
            <a:avLst/>
          </a:prstGeom>
          <a:noFill/>
          <a:ln w="9525">
            <a:noFill/>
          </a:ln>
        </p:spPr>
        <p:txBody>
          <a:bodyPr wrap="square" anchor="t">
            <a:spAutoFit/>
          </a:bodyPr>
          <a:lstStyle/>
          <a:p>
            <a:pPr indent="0">
              <a:lnSpc>
                <a:spcPct val="130000"/>
              </a:lnSpc>
              <a:buNone/>
            </a:pPr>
            <a:r>
              <a:rPr lang="zh-CN" altLang="en-US" sz="2800">
                <a:latin typeface="黑体" panose="02010609060101010101" charset="-122"/>
                <a:ea typeface="黑体" panose="02010609060101010101" charset="-122"/>
                <a:sym typeface="微软雅黑" panose="020b0503020204020204" pitchFamily="34" charset="-122"/>
              </a:rPr>
              <a:t>（</a:t>
            </a:r>
            <a:r>
              <a:rPr lang="en-US" altLang="zh-CN" sz="2800">
                <a:latin typeface="黑体" panose="02010609060101010101" charset="-122"/>
                <a:ea typeface="黑体" panose="02010609060101010101" charset="-122"/>
                <a:sym typeface="微软雅黑" panose="020b0503020204020204" pitchFamily="34" charset="-122"/>
              </a:rPr>
              <a:t>3</a:t>
            </a:r>
            <a:r>
              <a:rPr lang="zh-CN" altLang="en-US" sz="2800">
                <a:latin typeface="黑体" panose="02010609060101010101" charset="-122"/>
                <a:ea typeface="黑体" panose="02010609060101010101" charset="-122"/>
                <a:sym typeface="微软雅黑" panose="020b0503020204020204" pitchFamily="34" charset="-122"/>
              </a:rPr>
              <a:t>）动词的活用</a:t>
            </a:r>
            <a:endParaRPr lang="zh-CN" altLang="en-US" sz="2800">
              <a:latin typeface="黑体" panose="02010609060101010101" charset="-122"/>
              <a:ea typeface="黑体" panose="02010609060101010101"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伏清白以</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死</a:t>
            </a:r>
            <a:r>
              <a:rPr lang="zh-CN" altLang="en-US" sz="2400">
                <a:latin typeface="黑体" panose="02010609060101010101" charset="-122"/>
                <a:ea typeface="黑体" panose="02010609060101010101" charset="-122"/>
                <a:sym typeface="微软雅黑" panose="020b0503020204020204" pitchFamily="34" charset="-122"/>
              </a:rPr>
              <a:t>直兮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回</a:t>
            </a:r>
            <a:r>
              <a:rPr lang="zh-CN" altLang="en-US" sz="2400">
                <a:latin typeface="黑体" panose="02010609060101010101" charset="-122"/>
                <a:ea typeface="黑体" panose="02010609060101010101" charset="-122"/>
                <a:sym typeface="微软雅黑" panose="020b0503020204020204" pitchFamily="34" charset="-122"/>
              </a:rPr>
              <a:t>朕车以复路兮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步</a:t>
            </a:r>
            <a:r>
              <a:rPr lang="zh-CN" altLang="en-US" sz="2400">
                <a:latin typeface="黑体" panose="02010609060101010101" charset="-122"/>
                <a:ea typeface="黑体" panose="02010609060101010101" charset="-122"/>
                <a:sym typeface="微软雅黑" panose="020b0503020204020204" pitchFamily="34" charset="-122"/>
              </a:rPr>
              <a:t>余马于兰皋兮</a:t>
            </a:r>
            <a:endParaRPr lang="zh-CN" altLang="en-US"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en-US" sz="2400">
                <a:latin typeface="黑体" panose="02010609060101010101" charset="-122"/>
                <a:ea typeface="黑体" panose="02010609060101010101" charset="-122"/>
                <a:sym typeface="微软雅黑" panose="020b0503020204020204" pitchFamily="34" charset="-122"/>
              </a:rPr>
              <a:t>忽反顾以</a:t>
            </a:r>
            <a:r>
              <a:rPr lang="zh-CN" altLang="en-US" sz="2400">
                <a:solidFill>
                  <a:srgbClr val="C00000"/>
                </a:solidFill>
                <a:latin typeface="黑体" panose="02010609060101010101" charset="-122"/>
                <a:ea typeface="黑体" panose="02010609060101010101" charset="-122"/>
                <a:sym typeface="微软雅黑" panose="020b0503020204020204" pitchFamily="34" charset="-122"/>
              </a:rPr>
              <a:t>游</a:t>
            </a:r>
            <a:r>
              <a:rPr lang="zh-CN" altLang="en-US" sz="2400">
                <a:latin typeface="黑体" panose="02010609060101010101" charset="-122"/>
                <a:ea typeface="黑体" panose="02010609060101010101" charset="-122"/>
                <a:sym typeface="微软雅黑" panose="020b0503020204020204" pitchFamily="34" charset="-122"/>
              </a:rPr>
              <a:t>目兮</a:t>
            </a:r>
            <a:endParaRPr lang="zh-CN" altLang="en-US" sz="2400">
              <a:latin typeface="黑体" panose="02010609060101010101" charset="-122"/>
              <a:ea typeface="黑体" panose="02010609060101010101" charset="-122"/>
              <a:sym typeface="微软雅黑" panose="020b0503020204020204" pitchFamily="34" charset="-122"/>
            </a:endParaRPr>
          </a:p>
        </p:txBody>
      </p:sp>
      <p:sp>
        <p:nvSpPr>
          <p:cNvPr id="2" name="文本框 1"/>
          <p:cNvSpPr txBox="1"/>
          <p:nvPr/>
        </p:nvSpPr>
        <p:spPr>
          <a:xfrm>
            <a:off x="2834640" y="1245235"/>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（形容词作名词，美德）</a:t>
            </a:r>
            <a:endParaRPr lang="zh-CN" altLang="en-US" sz="2400" b="1">
              <a:latin typeface="仿宋" panose="02010609060101010101" charset="-122"/>
              <a:ea typeface="仿宋" panose="02010609060101010101" charset="-122"/>
            </a:endParaRPr>
          </a:p>
        </p:txBody>
      </p:sp>
      <p:sp>
        <p:nvSpPr>
          <p:cNvPr id="3" name="文本框 2"/>
          <p:cNvSpPr txBox="1"/>
          <p:nvPr/>
        </p:nvSpPr>
        <p:spPr>
          <a:xfrm>
            <a:off x="2581275" y="170561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（形容词作动词，加）</a:t>
            </a:r>
            <a:endParaRPr lang="zh-CN" altLang="en-US" sz="2400" b="1">
              <a:latin typeface="仿宋" panose="02010609060101010101" charset="-122"/>
              <a:ea typeface="仿宋" panose="02010609060101010101" charset="-122"/>
            </a:endParaRPr>
          </a:p>
        </p:txBody>
      </p:sp>
      <p:sp>
        <p:nvSpPr>
          <p:cNvPr id="4" name="文本框 3"/>
          <p:cNvSpPr txBox="1"/>
          <p:nvPr/>
        </p:nvSpPr>
        <p:spPr>
          <a:xfrm>
            <a:off x="2305685" y="2165985"/>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（形容词作动词，哀伤）</a:t>
            </a:r>
            <a:endParaRPr lang="zh-CN" altLang="en-US" sz="2400" b="1">
              <a:latin typeface="仿宋" panose="02010609060101010101" charset="-122"/>
              <a:ea typeface="仿宋" panose="02010609060101010101" charset="-122"/>
            </a:endParaRPr>
          </a:p>
        </p:txBody>
      </p:sp>
      <p:sp>
        <p:nvSpPr>
          <p:cNvPr id="5" name="文本框 4"/>
          <p:cNvSpPr txBox="1"/>
          <p:nvPr/>
        </p:nvSpPr>
        <p:spPr>
          <a:xfrm>
            <a:off x="2581275" y="268986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（形容词作动词，崇尚）</a:t>
            </a:r>
            <a:endParaRPr lang="zh-CN" altLang="en-US" sz="2400" b="1">
              <a:latin typeface="仿宋" panose="02010609060101010101" charset="-122"/>
              <a:ea typeface="仿宋" panose="02010609060101010101" charset="-122"/>
            </a:endParaRPr>
          </a:p>
        </p:txBody>
      </p:sp>
      <p:sp>
        <p:nvSpPr>
          <p:cNvPr id="6" name="文本框 5"/>
          <p:cNvSpPr txBox="1"/>
          <p:nvPr/>
        </p:nvSpPr>
        <p:spPr>
          <a:xfrm>
            <a:off x="2661920" y="3198495"/>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（形容词作名词，正道）</a:t>
            </a:r>
            <a:endParaRPr lang="zh-CN" altLang="en-US" sz="2400" b="1">
              <a:latin typeface="仿宋" panose="02010609060101010101" charset="-122"/>
              <a:ea typeface="仿宋" panose="02010609060101010101" charset="-122"/>
            </a:endParaRPr>
          </a:p>
        </p:txBody>
      </p:sp>
      <p:sp>
        <p:nvSpPr>
          <p:cNvPr id="7" name="文本框 6"/>
          <p:cNvSpPr txBox="1"/>
          <p:nvPr/>
        </p:nvSpPr>
        <p:spPr>
          <a:xfrm>
            <a:off x="2581275" y="365887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（形容词作动词，看重）</a:t>
            </a:r>
            <a:endParaRPr lang="zh-CN" altLang="en-US" sz="2400" b="1">
              <a:latin typeface="仿宋" panose="02010609060101010101" charset="-122"/>
              <a:ea typeface="仿宋" panose="02010609060101010101" charset="-122"/>
            </a:endParaRPr>
          </a:p>
        </p:txBody>
      </p:sp>
      <p:sp>
        <p:nvSpPr>
          <p:cNvPr id="8" name="文本框 7"/>
          <p:cNvSpPr txBox="1"/>
          <p:nvPr/>
        </p:nvSpPr>
        <p:spPr>
          <a:xfrm>
            <a:off x="2834640" y="4119245"/>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（形容词作动词，加高）</a:t>
            </a:r>
            <a:endParaRPr lang="zh-CN" altLang="en-US" sz="2400" b="1">
              <a:latin typeface="仿宋" panose="02010609060101010101" charset="-122"/>
              <a:ea typeface="仿宋" panose="02010609060101010101" charset="-122"/>
            </a:endParaRPr>
          </a:p>
        </p:txBody>
      </p:sp>
      <p:sp>
        <p:nvSpPr>
          <p:cNvPr id="9" name="文本框 8"/>
          <p:cNvSpPr txBox="1"/>
          <p:nvPr/>
        </p:nvSpPr>
        <p:spPr>
          <a:xfrm>
            <a:off x="2834640" y="4610100"/>
            <a:ext cx="410718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（形容词作动词，加长）</a:t>
            </a:r>
            <a:endParaRPr lang="zh-CN" altLang="en-US" sz="2400" b="1">
              <a:latin typeface="仿宋" panose="02010609060101010101" charset="-122"/>
              <a:ea typeface="仿宋" panose="02010609060101010101" charset="-122"/>
            </a:endParaRPr>
          </a:p>
        </p:txBody>
      </p:sp>
      <p:sp>
        <p:nvSpPr>
          <p:cNvPr id="11" name="文本框 10"/>
          <p:cNvSpPr txBox="1"/>
          <p:nvPr/>
        </p:nvSpPr>
        <p:spPr>
          <a:xfrm>
            <a:off x="9244330" y="1548765"/>
            <a:ext cx="332994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(为动，为…而死)</a:t>
            </a:r>
            <a:endParaRPr lang="zh-CN" altLang="en-US" sz="2400" b="1">
              <a:latin typeface="仿宋" panose="02010609060101010101" charset="-122"/>
              <a:ea typeface="仿宋" panose="02010609060101010101" charset="-122"/>
            </a:endParaRPr>
          </a:p>
        </p:txBody>
      </p:sp>
      <p:sp>
        <p:nvSpPr>
          <p:cNvPr id="12" name="文本框 11"/>
          <p:cNvSpPr txBox="1"/>
          <p:nvPr/>
        </p:nvSpPr>
        <p:spPr>
          <a:xfrm>
            <a:off x="9244330" y="2009140"/>
            <a:ext cx="294767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(使动用法，掉转)</a:t>
            </a:r>
            <a:endParaRPr lang="zh-CN" altLang="en-US" sz="2400" b="1">
              <a:latin typeface="仿宋" panose="02010609060101010101" charset="-122"/>
              <a:ea typeface="仿宋" panose="02010609060101010101" charset="-122"/>
            </a:endParaRPr>
          </a:p>
        </p:txBody>
      </p:sp>
      <p:sp>
        <p:nvSpPr>
          <p:cNvPr id="13" name="文本框 12"/>
          <p:cNvSpPr txBox="1"/>
          <p:nvPr/>
        </p:nvSpPr>
        <p:spPr>
          <a:xfrm>
            <a:off x="9243695" y="2469515"/>
            <a:ext cx="294894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(使动，使…缓行)</a:t>
            </a:r>
            <a:endParaRPr lang="zh-CN" altLang="en-US" sz="2400" b="1">
              <a:latin typeface="仿宋" panose="02010609060101010101" charset="-122"/>
              <a:ea typeface="仿宋" panose="02010609060101010101" charset="-122"/>
            </a:endParaRPr>
          </a:p>
        </p:txBody>
      </p:sp>
      <p:sp>
        <p:nvSpPr>
          <p:cNvPr id="14" name="文本框 13"/>
          <p:cNvSpPr txBox="1"/>
          <p:nvPr/>
        </p:nvSpPr>
        <p:spPr>
          <a:xfrm>
            <a:off x="9244330" y="3014980"/>
            <a:ext cx="2733040" cy="460375"/>
          </a:xfrm>
          <a:prstGeom prst="rect">
            <a:avLst/>
          </a:prstGeom>
          <a:noFill/>
        </p:spPr>
        <p:txBody>
          <a:bodyPr wrap="square" rtlCol="0">
            <a:spAutoFit/>
          </a:bodyPr>
          <a:lstStyle/>
          <a:p>
            <a:r>
              <a:rPr lang="zh-CN" altLang="en-US" sz="2400" b="1">
                <a:latin typeface="仿宋" panose="02010609060101010101" charset="-122"/>
                <a:ea typeface="仿宋" panose="02010609060101010101" charset="-122"/>
              </a:rPr>
              <a:t>(使动用法，使游)</a:t>
            </a:r>
            <a:endParaRPr lang="zh-CN" altLang="en-US" sz="2400" b="1">
              <a:latin typeface="仿宋" panose="02010609060101010101" charset="-122"/>
              <a:ea typeface="仿宋" panose="02010609060101010101" charset="-122"/>
            </a:endParaRPr>
          </a:p>
        </p:txBody>
      </p:sp>
      <p:pic>
        <p:nvPicPr>
          <p:cNvPr id="16" name="内容占位符 12"/>
          <p:cNvPicPr>
            <a:picLocks noChangeAspect="1"/>
          </p:cNvPicPr>
          <p:nvPr/>
        </p:nvPicPr>
        <p:blipFill>
          <a:blip r:embed="rId2">
            <a:clrChange>
              <a:clrFrom>
                <a:srgbClr val="F6F6F6"/>
              </a:clrFrom>
              <a:clrTo>
                <a:srgbClr val="F6F6F6">
                  <a:alpha val="0"/>
                </a:srgbClr>
              </a:clrTo>
            </a:clrChange>
          </a:blip>
          <a:srcRect l="33919" t="814"/>
          <a:stretch>
            <a:fillRect/>
          </a:stretch>
        </p:blipFill>
        <p:spPr>
          <a:xfrm>
            <a:off x="10034905" y="3198495"/>
            <a:ext cx="1769110" cy="3434080"/>
          </a:xfrm>
          <a:prstGeom prst="ellipse">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3" presetClass="entr" presetSubtype="1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blinds(horizontal)">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7402" name="文本框 1"/>
          <p:cNvSpPr txBox="1"/>
          <p:nvPr/>
        </p:nvSpPr>
        <p:spPr>
          <a:xfrm>
            <a:off x="956310" y="463233"/>
            <a:ext cx="2327910" cy="521970"/>
          </a:xfrm>
          <a:prstGeom prst="rect">
            <a:avLst/>
          </a:prstGeom>
          <a:noFill/>
          <a:ln w="9525">
            <a:noFill/>
          </a:ln>
        </p:spPr>
        <p:txBody>
          <a:bodyPr wrap="none" anchor="t">
            <a:spAutoFit/>
          </a:bodyPr>
          <a:lstStyle/>
          <a:p>
            <a:pPr lvl="0" algn="l">
              <a:buClrTx/>
              <a:buSzTx/>
              <a:buFontTx/>
            </a:pPr>
            <a:r>
              <a:rPr lang="zh-CN" altLang="en-US" sz="2800" b="1">
                <a:solidFill>
                  <a:srgbClr val="0070C0"/>
                </a:solidFill>
                <a:latin typeface="黑体" panose="02010609060101010101" charset="-122"/>
                <a:ea typeface="黑体" panose="02010609060101010101" charset="-122"/>
                <a:sym typeface="+mn-ea"/>
              </a:rPr>
              <a:t>五、句式积累</a:t>
            </a:r>
            <a:endParaRPr lang="zh-CN" altLang="en-US" sz="2800" b="1">
              <a:solidFill>
                <a:srgbClr val="0070C0"/>
              </a:solidFill>
              <a:latin typeface="黑体" panose="02010609060101010101" charset="-122"/>
              <a:ea typeface="黑体" panose="02010609060101010101" charset="-122"/>
              <a:sym typeface="+mn-ea"/>
            </a:endParaRPr>
          </a:p>
        </p:txBody>
      </p:sp>
      <p:sp>
        <p:nvSpPr>
          <p:cNvPr id="187403" name="文本框 2"/>
          <p:cNvSpPr txBox="1"/>
          <p:nvPr/>
        </p:nvSpPr>
        <p:spPr>
          <a:xfrm>
            <a:off x="439420" y="1169035"/>
            <a:ext cx="10274300" cy="4407535"/>
          </a:xfrm>
          <a:prstGeom prst="rect">
            <a:avLst/>
          </a:prstGeom>
          <a:noFill/>
          <a:ln w="9525">
            <a:noFill/>
          </a:ln>
        </p:spPr>
        <p:txBody>
          <a:bodyPr wrap="square" anchor="t">
            <a:spAutoFit/>
          </a:bodyPr>
          <a:lstStyle/>
          <a:p>
            <a:pPr>
              <a:lnSpc>
                <a:spcPct val="130000"/>
              </a:lnSpc>
            </a:pPr>
            <a:r>
              <a:rPr lang="zh-CN" sz="2400">
                <a:latin typeface="黑体" panose="02010609060101010101" charset="-122"/>
                <a:ea typeface="黑体" panose="02010609060101010101" charset="-122"/>
                <a:sym typeface="微软雅黑" panose="020b0503020204020204" pitchFamily="34" charset="-122"/>
              </a:rPr>
              <a:t>(1)被动句</a:t>
            </a:r>
            <a:endParaRPr lang="zh-CN" sz="2400">
              <a:latin typeface="黑体" panose="02010609060101010101" charset="-122"/>
              <a:ea typeface="黑体" panose="02010609060101010101" charset="-122"/>
              <a:sym typeface="微软雅黑" panose="020b0503020204020204" pitchFamily="34" charset="-122"/>
            </a:endParaRPr>
          </a:p>
          <a:p>
            <a:pPr marL="342900" indent="-342900">
              <a:lnSpc>
                <a:spcPct val="130000"/>
              </a:lnSpc>
              <a:buFont typeface="Arial" panose="020b0604020202020204" pitchFamily="34" charset="0"/>
              <a:buChar char="•"/>
            </a:pPr>
            <a:r>
              <a:rPr lang="zh-CN" altLang="zh-CN" sz="2400">
                <a:latin typeface="黑体" panose="02010609060101010101" charset="-122"/>
                <a:ea typeface="黑体" panose="02010609060101010101" charset="-122"/>
                <a:sym typeface="微软雅黑" panose="020b0503020204020204" pitchFamily="34" charset="-122"/>
              </a:rPr>
              <a:t>謇朝谇而</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夕替</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a:t>
            </a:r>
            <a:r>
              <a:rPr lang="zh-CN" sz="2400" b="1">
                <a:latin typeface="仿宋" panose="02010609060101010101" charset="-122"/>
                <a:ea typeface="仿宋" panose="02010609060101010101" charset="-122"/>
                <a:cs typeface="仿宋" panose="02010609060101010101" charset="-122"/>
                <a:sym typeface="微软雅黑" panose="020b0503020204020204" pitchFamily="34" charset="-122"/>
              </a:rPr>
              <a:t>“替”含被动意味，“夕替”意思是晚上被</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贬黜）</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342900" indent="-342900" algn="l">
              <a:lnSpc>
                <a:spcPct val="130000"/>
              </a:lnSpc>
              <a:buClrTx/>
              <a:buSzTx/>
              <a:buFont typeface="Arial" panose="020b0604020202020204" pitchFamily="34" charset="0"/>
              <a:buChar char="•"/>
            </a:pPr>
            <a:r>
              <a:rPr lang="zh-CN" altLang="zh-CN" sz="2400">
                <a:latin typeface="黑体" panose="02010609060101010101" charset="-122"/>
                <a:ea typeface="黑体" panose="02010609060101010101" charset="-122"/>
                <a:sym typeface="微软雅黑" panose="020b0503020204020204" pitchFamily="34" charset="-122"/>
              </a:rPr>
              <a:t>虽</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体解</a:t>
            </a:r>
            <a:r>
              <a:rPr lang="zh-CN" altLang="zh-CN" sz="2400">
                <a:latin typeface="黑体" panose="02010609060101010101" charset="-122"/>
                <a:ea typeface="黑体" panose="02010609060101010101" charset="-122"/>
                <a:sym typeface="微软雅黑" panose="020b0503020204020204" pitchFamily="34" charset="-122"/>
              </a:rPr>
              <a:t>吾犹未变兮</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（“解”含被动意味，“体解”意思是被肢解）</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342900" indent="-342900">
              <a:lnSpc>
                <a:spcPct val="130000"/>
              </a:lnSpc>
            </a:pPr>
            <a:r>
              <a:rPr lang="zh-CN" altLang="zh-CN" sz="2400">
                <a:latin typeface="黑体" panose="02010609060101010101" charset="-122"/>
                <a:ea typeface="黑体" panose="02010609060101010101" charset="-122"/>
                <a:sym typeface="微软雅黑" panose="020b0503020204020204" pitchFamily="34" charset="-122"/>
              </a:rPr>
              <a:t>(2)倒装句</a:t>
            </a:r>
            <a:endParaRPr lang="zh-CN" altLang="zh-CN" sz="2400">
              <a:latin typeface="黑体" panose="02010609060101010101" charset="-122"/>
              <a:ea typeface="黑体" panose="02010609060101010101" charset="-122"/>
              <a:sym typeface="微软雅黑" panose="020b0503020204020204" pitchFamily="34" charset="-122"/>
            </a:endParaRPr>
          </a:p>
          <a:p>
            <a:pPr marL="342900" indent="-342900" algn="l">
              <a:lnSpc>
                <a:spcPct val="130000"/>
              </a:lnSpc>
              <a:buClrTx/>
              <a:buSzTx/>
              <a:buFont typeface="Arial" panose="020b0604020202020204" pitchFamily="34" charset="0"/>
              <a:buChar char="•"/>
            </a:pPr>
            <a:r>
              <a:rPr lang="zh-CN" altLang="zh-CN" sz="2400">
                <a:latin typeface="黑体" panose="02010609060101010101" charset="-122"/>
                <a:ea typeface="黑体" panose="02010609060101010101" charset="-122"/>
                <a:sym typeface="微软雅黑" panose="020b0503020204020204" pitchFamily="34" charset="-122"/>
              </a:rPr>
              <a:t>肇锡余</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以嘉名</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（状语后置，即“以嘉名锡余”）</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342900" indent="-342900" algn="l">
              <a:lnSpc>
                <a:spcPct val="130000"/>
              </a:lnSpc>
              <a:buClrTx/>
              <a:buSzTx/>
              <a:buFont typeface="Arial" panose="020b0604020202020204" pitchFamily="34" charset="0"/>
              <a:buChar char="•"/>
            </a:pPr>
            <a:r>
              <a:rPr lang="zh-CN" altLang="zh-CN" sz="2400">
                <a:latin typeface="黑体" panose="02010609060101010101" charset="-122"/>
                <a:ea typeface="黑体" panose="02010609060101010101" charset="-122"/>
                <a:sym typeface="微软雅黑" panose="020b0503020204020204" pitchFamily="34" charset="-122"/>
              </a:rPr>
              <a:t>恐年岁之</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不吾与</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（宾语前置，即“恐年岁之不与吾”）</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342900" indent="-342900" algn="l">
              <a:lnSpc>
                <a:spcPct val="130000"/>
              </a:lnSpc>
              <a:buClrTx/>
              <a:buSzTx/>
              <a:buFont typeface="Arial" panose="020b0604020202020204" pitchFamily="34" charset="0"/>
              <a:buChar char="•"/>
            </a:pP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不吾知</a:t>
            </a:r>
            <a:r>
              <a:rPr lang="zh-CN" altLang="zh-CN" sz="2400">
                <a:latin typeface="黑体" panose="02010609060101010101" charset="-122"/>
                <a:ea typeface="黑体" panose="02010609060101010101" charset="-122"/>
                <a:sym typeface="微软雅黑" panose="020b0503020204020204" pitchFamily="34" charset="-122"/>
              </a:rPr>
              <a:t>其亦已兮</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（宾语前置，即“不知吾其亦已兮”）</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342900" indent="-342900" algn="l">
              <a:lnSpc>
                <a:spcPct val="130000"/>
              </a:lnSpc>
              <a:buClrTx/>
              <a:buSzTx/>
              <a:buFont typeface="Arial" panose="020b0604020202020204" pitchFamily="34" charset="0"/>
              <a:buChar char="•"/>
            </a:pPr>
            <a:r>
              <a:rPr lang="zh-CN" altLang="zh-CN" sz="2400">
                <a:latin typeface="黑体" panose="02010609060101010101" charset="-122"/>
                <a:ea typeface="黑体" panose="02010609060101010101" charset="-122"/>
                <a:sym typeface="微软雅黑" panose="020b0503020204020204" pitchFamily="34" charset="-122"/>
              </a:rPr>
              <a:t>高余冠之</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岌岌</a:t>
            </a:r>
            <a:r>
              <a:rPr lang="zh-CN" altLang="zh-CN" sz="2400">
                <a:latin typeface="黑体" panose="02010609060101010101" charset="-122"/>
                <a:ea typeface="黑体" panose="02010609060101010101" charset="-122"/>
                <a:sym typeface="微软雅黑" panose="020b0503020204020204" pitchFamily="34" charset="-122"/>
              </a:rPr>
              <a:t>兮，长余佩之</a:t>
            </a:r>
            <a:r>
              <a:rPr lang="zh-CN" altLang="zh-CN" sz="2400">
                <a:solidFill>
                  <a:srgbClr val="FF0000"/>
                </a:solidFill>
                <a:latin typeface="黑体" panose="02010609060101010101" charset="-122"/>
                <a:ea typeface="黑体" panose="02010609060101010101" charset="-122"/>
                <a:sym typeface="微软雅黑" panose="020b0503020204020204" pitchFamily="34" charset="-122"/>
              </a:rPr>
              <a:t>陆离</a:t>
            </a:r>
            <a:r>
              <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rPr>
              <a:t>（定语后置，即“高岌岌之余冠兮，长陆离之余佩”）</a:t>
            </a:r>
            <a:endParaRPr lang="zh-CN" altLang="zh-CN" sz="2400" b="1">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pic>
        <p:nvPicPr>
          <p:cNvPr id="16" name="内容占位符 12"/>
          <p:cNvPicPr>
            <a:picLocks noChangeAspect="1"/>
          </p:cNvPicPr>
          <p:nvPr/>
        </p:nvPicPr>
        <p:blipFill>
          <a:blip r:embed="rId2">
            <a:clrChange>
              <a:clrFrom>
                <a:srgbClr val="F6F6F6"/>
              </a:clrFrom>
              <a:clrTo>
                <a:srgbClr val="F6F6F6">
                  <a:alpha val="0"/>
                </a:srgbClr>
              </a:clrTo>
            </a:clrChange>
          </a:blip>
          <a:srcRect l="33919" t="814"/>
          <a:stretch>
            <a:fillRect/>
          </a:stretch>
        </p:blipFill>
        <p:spPr>
          <a:xfrm>
            <a:off x="10206990" y="3285490"/>
            <a:ext cx="1769110" cy="3434080"/>
          </a:xfrm>
          <a:prstGeom prst="ellipse">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7403">
                                            <p:txEl>
                                              <p:pRg st="1" end="1"/>
                                            </p:txEl>
                                          </p:spTgt>
                                        </p:tgtEl>
                                        <p:attrNameLst>
                                          <p:attrName>style.visibility</p:attrName>
                                        </p:attrNameLst>
                                      </p:cBhvr>
                                      <p:to>
                                        <p:strVal val="visible"/>
                                      </p:to>
                                    </p:set>
                                    <p:anim calcmode="lin" valueType="num">
                                      <p:cBhvr additive="base">
                                        <p:cTn id="7" dur="500" fill="hold"/>
                                        <p:tgtEl>
                                          <p:spTgt spid="1874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74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7403">
                                            <p:txEl>
                                              <p:pRg st="2" end="2"/>
                                            </p:txEl>
                                          </p:spTgt>
                                        </p:tgtEl>
                                        <p:attrNameLst>
                                          <p:attrName>style.visibility</p:attrName>
                                        </p:attrNameLst>
                                      </p:cBhvr>
                                      <p:to>
                                        <p:strVal val="visible"/>
                                      </p:to>
                                    </p:set>
                                    <p:anim calcmode="lin" valueType="num">
                                      <p:cBhvr additive="base">
                                        <p:cTn id="13" dur="500" fill="hold"/>
                                        <p:tgtEl>
                                          <p:spTgt spid="18740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7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7403">
                                            <p:txEl>
                                              <p:pRg st="4" end="4"/>
                                            </p:txEl>
                                          </p:spTgt>
                                        </p:tgtEl>
                                        <p:attrNameLst>
                                          <p:attrName>style.visibility</p:attrName>
                                        </p:attrNameLst>
                                      </p:cBhvr>
                                      <p:to>
                                        <p:strVal val="visible"/>
                                      </p:to>
                                    </p:set>
                                    <p:anim calcmode="lin" valueType="num">
                                      <p:cBhvr additive="base">
                                        <p:cTn id="19" dur="500" fill="hold"/>
                                        <p:tgtEl>
                                          <p:spTgt spid="18740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74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7403">
                                            <p:txEl>
                                              <p:pRg st="5" end="5"/>
                                            </p:txEl>
                                          </p:spTgt>
                                        </p:tgtEl>
                                        <p:attrNameLst>
                                          <p:attrName>style.visibility</p:attrName>
                                        </p:attrNameLst>
                                      </p:cBhvr>
                                      <p:to>
                                        <p:strVal val="visible"/>
                                      </p:to>
                                    </p:set>
                                    <p:anim calcmode="lin" valueType="num">
                                      <p:cBhvr additive="base">
                                        <p:cTn id="25" dur="500" fill="hold"/>
                                        <p:tgtEl>
                                          <p:spTgt spid="18740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74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87403">
                                            <p:txEl>
                                              <p:pRg st="6" end="6"/>
                                            </p:txEl>
                                          </p:spTgt>
                                        </p:tgtEl>
                                        <p:attrNameLst>
                                          <p:attrName>style.visibility</p:attrName>
                                        </p:attrNameLst>
                                      </p:cBhvr>
                                      <p:to>
                                        <p:strVal val="visible"/>
                                      </p:to>
                                    </p:set>
                                    <p:anim calcmode="lin" valueType="num">
                                      <p:cBhvr additive="base">
                                        <p:cTn id="31" dur="500" fill="hold"/>
                                        <p:tgtEl>
                                          <p:spTgt spid="18740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740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87403">
                                            <p:txEl>
                                              <p:pRg st="7" end="7"/>
                                            </p:txEl>
                                          </p:spTgt>
                                        </p:tgtEl>
                                        <p:attrNameLst>
                                          <p:attrName>style.visibility</p:attrName>
                                        </p:attrNameLst>
                                      </p:cBhvr>
                                      <p:to>
                                        <p:strVal val="visible"/>
                                      </p:to>
                                    </p:set>
                                    <p:anim calcmode="lin" valueType="num">
                                      <p:cBhvr additive="base">
                                        <p:cTn id="37" dur="500" fill="hold"/>
                                        <p:tgtEl>
                                          <p:spTgt spid="18740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740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5" name="文本框 4"/>
          <p:cNvSpPr txBox="1"/>
          <p:nvPr/>
        </p:nvSpPr>
        <p:spPr>
          <a:xfrm>
            <a:off x="4185285" y="2366010"/>
            <a:ext cx="6529070" cy="1753235"/>
          </a:xfrm>
          <a:prstGeom prst="rect">
            <a:avLst/>
          </a:prstGeom>
          <a:noFill/>
        </p:spPr>
        <p:txBody>
          <a:bodyPr wrap="square" rtlCol="0">
            <a:spAutoFit/>
          </a:bodyPr>
          <a:lstStyle/>
          <a:p>
            <a:pPr marL="857250" indent="-857250" fontAlgn="auto">
              <a:lnSpc>
                <a:spcPct val="150000"/>
              </a:lnSpc>
              <a:buFont typeface="Wingdings" panose="05000000000000000000" charset="0"/>
              <a:buChar char="n"/>
            </a:pPr>
            <a:r>
              <a:rPr lang="en-US" altLang="zh-CN" sz="7200" b="1">
                <a:solidFill>
                  <a:srgbClr val="C00000"/>
                </a:solidFill>
                <a:latin typeface="华文行楷" panose="02010800040101010101" charset="-122"/>
                <a:ea typeface="华文行楷" panose="02010800040101010101" charset="-122"/>
                <a:cs typeface="华文行楷" panose="02010800040101010101" charset="-122"/>
              </a:rPr>
              <a:t>  </a:t>
            </a:r>
            <a:r>
              <a:rPr lang="zh-CN" altLang="en-US" sz="7200" b="1">
                <a:solidFill>
                  <a:srgbClr val="C00000"/>
                </a:solidFill>
                <a:latin typeface="华文行楷" panose="02010800040101010101" charset="-122"/>
                <a:ea typeface="华文行楷" panose="02010800040101010101" charset="-122"/>
                <a:cs typeface="华文行楷" panose="02010800040101010101" charset="-122"/>
              </a:rPr>
              <a:t>文本研读</a:t>
            </a:r>
            <a:endParaRPr lang="zh-CN" altLang="en-US" sz="7200" b="1">
              <a:solidFill>
                <a:srgbClr val="C00000"/>
              </a:solidFill>
              <a:latin typeface="华文行楷" panose="02010800040101010101" charset="-122"/>
              <a:ea typeface="华文行楷" panose="02010800040101010101" charset="-122"/>
              <a:cs typeface="华文行楷" panose="02010800040101010101" charset="-122"/>
            </a:endParaRPr>
          </a:p>
        </p:txBody>
      </p:sp>
      <p:pic>
        <p:nvPicPr>
          <p:cNvPr id="8" name="图片 7" descr="src=http___inews.gtimg.com_newsapp_bt_0_13381159179_1000.jpg&amp;refer=http___inews.gtimg"/>
          <p:cNvPicPr>
            <a:picLocks noChangeAspect="1"/>
          </p:cNvPicPr>
          <p:nvPr/>
        </p:nvPicPr>
        <p:blipFill>
          <a:blip r:embed="rId3"/>
          <a:srcRect l="26094" t="12446" b="9954"/>
          <a:stretch>
            <a:fillRect/>
          </a:stretch>
        </p:blipFill>
        <p:spPr>
          <a:xfrm>
            <a:off x="1372870" y="2000250"/>
            <a:ext cx="1990725" cy="2858135"/>
          </a:xfrm>
          <a:prstGeom prst="ellipse">
            <a:avLst/>
          </a:prstGeom>
        </p:spPr>
      </p:pic>
    </p:spTree>
    <p:custDataLst>
      <p:tags r:id="rId4"/>
    </p:custData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0"/>
            <a:ext cx="12192635" cy="6844030"/>
          </a:xfrm>
          <a:prstGeom prst="rect">
            <a:avLst/>
          </a:prstGeom>
        </p:spPr>
      </p:pic>
      <p:sp>
        <p:nvSpPr>
          <p:cNvPr id="147465" name="文本框 1"/>
          <p:cNvSpPr txBox="1"/>
          <p:nvPr/>
        </p:nvSpPr>
        <p:spPr>
          <a:xfrm>
            <a:off x="753745" y="685800"/>
            <a:ext cx="10552430" cy="521970"/>
          </a:xfrm>
          <a:prstGeom prst="rect">
            <a:avLst/>
          </a:prstGeom>
          <a:noFill/>
          <a:ln w="9525">
            <a:noFill/>
          </a:ln>
        </p:spPr>
        <p:txBody>
          <a:bodyPr wrap="none" anchor="t">
            <a:spAutoFit/>
          </a:bodyPr>
          <a:lstStyle/>
          <a:p>
            <a:r>
              <a:rPr lang="en-US" altLang="zh-CN" sz="2800" b="1">
                <a:latin typeface="黑体" panose="02010609060101010101" charset="-122"/>
                <a:ea typeface="黑体" panose="02010609060101010101" charset="-122"/>
                <a:sym typeface="微软雅黑" panose="020b0503020204020204" pitchFamily="34" charset="-122"/>
              </a:rPr>
              <a:t>1.</a:t>
            </a:r>
            <a:r>
              <a:rPr lang="zh-CN" altLang="en-US" sz="2800" b="1">
                <a:latin typeface="黑体" panose="02010609060101010101" charset="-122"/>
                <a:ea typeface="黑体" panose="02010609060101010101" charset="-122"/>
                <a:sym typeface="微软雅黑" panose="020b0503020204020204" pitchFamily="34" charset="-122"/>
              </a:rPr>
              <a:t>作者在</a:t>
            </a:r>
            <a:r>
              <a:rPr lang="en-US" altLang="zh-CN" sz="2800" b="1">
                <a:latin typeface="黑体" panose="02010609060101010101" charset="-122"/>
                <a:ea typeface="黑体" panose="02010609060101010101" charset="-122"/>
                <a:sym typeface="微软雅黑" panose="020b0503020204020204" pitchFamily="34" charset="-122"/>
              </a:rPr>
              <a:t>《</a:t>
            </a:r>
            <a:r>
              <a:rPr lang="zh-CN" altLang="en-US" sz="2800" b="1">
                <a:latin typeface="黑体" panose="02010609060101010101" charset="-122"/>
                <a:ea typeface="黑体" panose="02010609060101010101" charset="-122"/>
                <a:sym typeface="微软雅黑" panose="020b0503020204020204" pitchFamily="34" charset="-122"/>
              </a:rPr>
              <a:t>离骚</a:t>
            </a:r>
            <a:r>
              <a:rPr lang="en-US" altLang="zh-CN" sz="2800" b="1">
                <a:latin typeface="黑体" panose="02010609060101010101" charset="-122"/>
                <a:ea typeface="黑体" panose="02010609060101010101" charset="-122"/>
                <a:sym typeface="微软雅黑" panose="020b0503020204020204" pitchFamily="34" charset="-122"/>
              </a:rPr>
              <a:t>》</a:t>
            </a:r>
            <a:r>
              <a:rPr lang="zh-CN" altLang="en-US" sz="2800" b="1">
                <a:latin typeface="黑体" panose="02010609060101010101" charset="-122"/>
                <a:ea typeface="黑体" panose="02010609060101010101" charset="-122"/>
                <a:sym typeface="微软雅黑" panose="020b0503020204020204" pitchFamily="34" charset="-122"/>
              </a:rPr>
              <a:t>的开篇都突出了什么内容？这样写有什么作用？</a:t>
            </a:r>
            <a:endParaRPr lang="zh-CN" altLang="en-US" sz="2800" b="1">
              <a:latin typeface="黑体" panose="02010609060101010101" charset="-122"/>
              <a:ea typeface="黑体" panose="02010609060101010101" charset="-122"/>
              <a:sym typeface="微软雅黑" panose="020b0503020204020204" pitchFamily="34" charset="-122"/>
            </a:endParaRPr>
          </a:p>
        </p:txBody>
      </p:sp>
      <p:sp>
        <p:nvSpPr>
          <p:cNvPr id="147466" name="文本框 3"/>
          <p:cNvSpPr txBox="1"/>
          <p:nvPr/>
        </p:nvSpPr>
        <p:spPr>
          <a:xfrm>
            <a:off x="839470" y="1727200"/>
            <a:ext cx="10555605" cy="4009390"/>
          </a:xfrm>
          <a:prstGeom prst="rect">
            <a:avLst/>
          </a:prstGeom>
          <a:solidFill>
            <a:schemeClr val="bg2"/>
          </a:solidFill>
          <a:ln w="9525">
            <a:noFill/>
          </a:ln>
        </p:spPr>
        <p:txBody>
          <a:bodyPr wrap="square" anchor="t">
            <a:spAutoFit/>
          </a:bodyPr>
          <a:lstStyle/>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微软雅黑" panose="020b0503020204020204" pitchFamily="34" charset="-122"/>
              </a:rPr>
              <a:t> ①高贵的出身，是楚王同姓之臣，与楚王是同根，楚国是我的祖国，爱国是我的本分，对楚国的兴亡负有义不容辞的责任。</a:t>
            </a:r>
            <a:endParaRPr lang="en-US" altLang="zh-CN" sz="28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微软雅黑" panose="020b0503020204020204" pitchFamily="34" charset="-122"/>
              </a:rPr>
              <a:t> ②降生在一个祥瑞的时辰（寅年寅月寅日〕，意在标明降生在这一时刻，“生的伟大”，像是负有上苍的使命来到人世，天降大任于斯人。</a:t>
            </a:r>
            <a:endParaRPr lang="en-US" altLang="zh-CN" sz="28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微软雅黑" panose="020b0503020204020204" pitchFamily="34" charset="-122"/>
              </a:rPr>
              <a:t> ③被赐以美好的名字——无论从哪方面讲，他都应该成就一番大业，都应该是楚国政治舞台上极其重要的人物。</a:t>
            </a:r>
            <a:endParaRPr lang="en-US" altLang="zh-CN" sz="2800" b="1">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7466">
                                            <p:txEl>
                                              <p:pRg st="0" end="0"/>
                                            </p:txEl>
                                          </p:spTgt>
                                        </p:tgtEl>
                                        <p:attrNameLst>
                                          <p:attrName>style.visibility</p:attrName>
                                        </p:attrNameLst>
                                      </p:cBhvr>
                                      <p:to>
                                        <p:strVal val="visible"/>
                                      </p:to>
                                    </p:set>
                                    <p:anim calcmode="lin" valueType="num">
                                      <p:cBhvr additive="base">
                                        <p:cTn id="7" dur="500" fill="hold"/>
                                        <p:tgtEl>
                                          <p:spTgt spid="1474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4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7466">
                                            <p:txEl>
                                              <p:pRg st="1" end="1"/>
                                            </p:txEl>
                                          </p:spTgt>
                                        </p:tgtEl>
                                        <p:attrNameLst>
                                          <p:attrName>style.visibility</p:attrName>
                                        </p:attrNameLst>
                                      </p:cBhvr>
                                      <p:to>
                                        <p:strVal val="visible"/>
                                      </p:to>
                                    </p:set>
                                    <p:anim calcmode="lin" valueType="num">
                                      <p:cBhvr additive="base">
                                        <p:cTn id="13" dur="500" fill="hold"/>
                                        <p:tgtEl>
                                          <p:spTgt spid="1474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74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7466">
                                            <p:txEl>
                                              <p:pRg st="2" end="2"/>
                                            </p:txEl>
                                          </p:spTgt>
                                        </p:tgtEl>
                                        <p:attrNameLst>
                                          <p:attrName>style.visibility</p:attrName>
                                        </p:attrNameLst>
                                      </p:cBhvr>
                                      <p:to>
                                        <p:strVal val="visible"/>
                                      </p:to>
                                    </p:set>
                                    <p:anim calcmode="lin" valueType="num">
                                      <p:cBhvr additive="base">
                                        <p:cTn id="19" dur="500" fill="hold"/>
                                        <p:tgtEl>
                                          <p:spTgt spid="14746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746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0"/>
            <a:ext cx="12192635" cy="6844030"/>
          </a:xfrm>
          <a:prstGeom prst="rect">
            <a:avLst/>
          </a:prstGeom>
        </p:spPr>
      </p:pic>
      <p:sp>
        <p:nvSpPr>
          <p:cNvPr id="149514" name="文本框 1"/>
          <p:cNvSpPr txBox="1"/>
          <p:nvPr/>
        </p:nvSpPr>
        <p:spPr>
          <a:xfrm>
            <a:off x="828040" y="614045"/>
            <a:ext cx="11089640" cy="521970"/>
          </a:xfrm>
          <a:prstGeom prst="rect">
            <a:avLst/>
          </a:prstGeom>
          <a:noFill/>
          <a:ln w="9525">
            <a:noFill/>
          </a:ln>
        </p:spPr>
        <p:txBody>
          <a:bodyPr wrap="none" anchor="t">
            <a:spAutoFit/>
          </a:bodyPr>
          <a:lstStyle/>
          <a:p>
            <a:pPr lvl="0" algn="l">
              <a:buClrTx/>
              <a:buSzTx/>
              <a:buFontTx/>
            </a:pPr>
            <a:r>
              <a:rPr lang="en-US" altLang="zh-CN" sz="2800" b="1">
                <a:latin typeface="黑体" panose="02010609060101010101" charset="-122"/>
                <a:ea typeface="黑体" panose="02010609060101010101" charset="-122"/>
                <a:sym typeface="微软雅黑" panose="020b0503020204020204" pitchFamily="34" charset="-122"/>
              </a:rPr>
              <a:t>2.从第2段中找出有内在含义的物象，说说诗人用他们分别比喻什么。</a:t>
            </a:r>
            <a:endParaRPr lang="en-US" altLang="zh-CN" sz="2800" b="1">
              <a:latin typeface="黑体" panose="02010609060101010101" charset="-122"/>
              <a:ea typeface="黑体" panose="02010609060101010101" charset="-122"/>
              <a:sym typeface="微软雅黑" panose="020b0503020204020204" pitchFamily="34" charset="-122"/>
            </a:endParaRPr>
          </a:p>
        </p:txBody>
      </p:sp>
      <p:sp>
        <p:nvSpPr>
          <p:cNvPr id="149515" name="文本框 3"/>
          <p:cNvSpPr txBox="1"/>
          <p:nvPr/>
        </p:nvSpPr>
        <p:spPr>
          <a:xfrm>
            <a:off x="1054100" y="1936750"/>
            <a:ext cx="10102850" cy="2651125"/>
          </a:xfrm>
          <a:prstGeom prst="rect">
            <a:avLst/>
          </a:prstGeom>
          <a:solidFill>
            <a:schemeClr val="bg2"/>
          </a:solidFill>
          <a:ln w="9525">
            <a:noFill/>
          </a:ln>
        </p:spPr>
        <p:txBody>
          <a:bodyPr wrap="square"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用各种香草比喻</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内在的美好品德</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a:t>
            </a:r>
            <a:endParaRPr lang="en-US" altLang="zh-CN" sz="32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用采摘和披挂江离秋兰比喻</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修身养性</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a:t>
            </a:r>
            <a:endParaRPr lang="en-US" altLang="zh-CN" sz="32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用美人比喻</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理想中的君王</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a:t>
            </a:r>
            <a:endParaRPr lang="en-US" altLang="zh-CN" sz="32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用乘骐骥比喻</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追求和实现美好的政治理想</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a:t>
            </a:r>
            <a:endPar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9515">
                                            <p:txEl>
                                              <p:pRg st="0" end="0"/>
                                            </p:txEl>
                                          </p:spTgt>
                                        </p:tgtEl>
                                        <p:attrNameLst>
                                          <p:attrName>style.visibility</p:attrName>
                                        </p:attrNameLst>
                                      </p:cBhvr>
                                      <p:to>
                                        <p:strVal val="visible"/>
                                      </p:to>
                                    </p:set>
                                    <p:anim calcmode="lin" valueType="num">
                                      <p:cBhvr additive="base">
                                        <p:cTn id="7" dur="500" fill="hold"/>
                                        <p:tgtEl>
                                          <p:spTgt spid="149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9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9515">
                                            <p:txEl>
                                              <p:pRg st="1" end="1"/>
                                            </p:txEl>
                                          </p:spTgt>
                                        </p:tgtEl>
                                        <p:attrNameLst>
                                          <p:attrName>style.visibility</p:attrName>
                                        </p:attrNameLst>
                                      </p:cBhvr>
                                      <p:to>
                                        <p:strVal val="visible"/>
                                      </p:to>
                                    </p:set>
                                    <p:anim calcmode="lin" valueType="num">
                                      <p:cBhvr additive="base">
                                        <p:cTn id="13" dur="500" fill="hold"/>
                                        <p:tgtEl>
                                          <p:spTgt spid="1495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9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9515">
                                            <p:txEl>
                                              <p:pRg st="2" end="2"/>
                                            </p:txEl>
                                          </p:spTgt>
                                        </p:tgtEl>
                                        <p:attrNameLst>
                                          <p:attrName>style.visibility</p:attrName>
                                        </p:attrNameLst>
                                      </p:cBhvr>
                                      <p:to>
                                        <p:strVal val="visible"/>
                                      </p:to>
                                    </p:set>
                                    <p:anim calcmode="lin" valueType="num">
                                      <p:cBhvr additive="base">
                                        <p:cTn id="19" dur="500" fill="hold"/>
                                        <p:tgtEl>
                                          <p:spTgt spid="1495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9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9515">
                                            <p:txEl>
                                              <p:pRg st="3" end="3"/>
                                            </p:txEl>
                                          </p:spTgt>
                                        </p:tgtEl>
                                        <p:attrNameLst>
                                          <p:attrName>style.visibility</p:attrName>
                                        </p:attrNameLst>
                                      </p:cBhvr>
                                      <p:to>
                                        <p:strVal val="visible"/>
                                      </p:to>
                                    </p:set>
                                    <p:anim calcmode="lin" valueType="num">
                                      <p:cBhvr additive="base">
                                        <p:cTn id="25" dur="500" fill="hold"/>
                                        <p:tgtEl>
                                          <p:spTgt spid="1495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95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0" y="13970"/>
            <a:ext cx="12192635" cy="6844030"/>
          </a:xfrm>
          <a:prstGeom prst="rect">
            <a:avLst/>
          </a:prstGeom>
        </p:spPr>
      </p:pic>
      <p:sp>
        <p:nvSpPr>
          <p:cNvPr id="151562" name="文本框 2"/>
          <p:cNvSpPr txBox="1"/>
          <p:nvPr/>
        </p:nvSpPr>
        <p:spPr>
          <a:xfrm>
            <a:off x="1054100" y="421005"/>
            <a:ext cx="9837420" cy="521970"/>
          </a:xfrm>
          <a:prstGeom prst="rect">
            <a:avLst/>
          </a:prstGeom>
          <a:noFill/>
          <a:ln w="9525">
            <a:noFill/>
          </a:ln>
        </p:spPr>
        <p:txBody>
          <a:bodyPr wrap="none" anchor="t">
            <a:spAutoFit/>
          </a:bodyPr>
          <a:lstStyle/>
          <a:p>
            <a:pPr lvl="0" algn="l">
              <a:buClrTx/>
              <a:buSzTx/>
              <a:buFontTx/>
            </a:pPr>
            <a:r>
              <a:rPr lang="en-US" altLang="zh-CN" sz="2800" b="1">
                <a:latin typeface="黑体" panose="02010609060101010101" charset="-122"/>
                <a:ea typeface="黑体" panose="02010609060101010101" charset="-122"/>
                <a:sym typeface="微软雅黑" panose="020b0503020204020204" pitchFamily="34" charset="-122"/>
              </a:rPr>
              <a:t>3.诗人高唱“来吾道夫先路”可以看出屈原是怎样的一个人？</a:t>
            </a:r>
            <a:endParaRPr lang="en-US" altLang="zh-CN" sz="2800" b="1">
              <a:latin typeface="黑体" panose="02010609060101010101" charset="-122"/>
              <a:ea typeface="黑体" panose="02010609060101010101" charset="-122"/>
              <a:sym typeface="微软雅黑" panose="020b0503020204020204" pitchFamily="34" charset="-122"/>
            </a:endParaRPr>
          </a:p>
        </p:txBody>
      </p:sp>
      <p:sp>
        <p:nvSpPr>
          <p:cNvPr id="151563" name="文本框 3"/>
          <p:cNvSpPr txBox="1"/>
          <p:nvPr/>
        </p:nvSpPr>
        <p:spPr>
          <a:xfrm>
            <a:off x="1146810" y="1367155"/>
            <a:ext cx="9652000" cy="2011045"/>
          </a:xfrm>
          <a:prstGeom prst="rect">
            <a:avLst/>
          </a:prstGeom>
          <a:solidFill>
            <a:schemeClr val="bg2"/>
          </a:solidFill>
          <a:ln w="9525">
            <a:noFill/>
          </a:ln>
        </p:spPr>
        <p:txBody>
          <a:bodyPr wrap="square"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屈原</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以君主的政治引路人自居</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，意在表现他不是君主的奴仆，而是堂堂正正的人。可以看出他</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坚信真理，崇尚高尚的人格，有着独立的人格。</a:t>
            </a:r>
            <a:endPar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
        <p:nvSpPr>
          <p:cNvPr id="153610" name="文本框 2"/>
          <p:cNvSpPr txBox="1"/>
          <p:nvPr/>
        </p:nvSpPr>
        <p:spPr>
          <a:xfrm>
            <a:off x="936625" y="3568065"/>
            <a:ext cx="10320020" cy="953135"/>
          </a:xfrm>
          <a:prstGeom prst="rect">
            <a:avLst/>
          </a:prstGeom>
          <a:noFill/>
          <a:ln w="9525">
            <a:noFill/>
          </a:ln>
        </p:spPr>
        <p:txBody>
          <a:bodyPr wrap="square" anchor="t">
            <a:spAutoFit/>
          </a:bodyPr>
          <a:lstStyle/>
          <a:p>
            <a:pPr lvl="0" algn="l">
              <a:buClrTx/>
              <a:buSzTx/>
              <a:buFontTx/>
            </a:pPr>
            <a:r>
              <a:rPr lang="en-US" altLang="zh-CN" sz="2800" b="1">
                <a:latin typeface="黑体" panose="02010609060101010101" charset="-122"/>
                <a:ea typeface="黑体" panose="02010609060101010101" charset="-122"/>
                <a:sym typeface="微软雅黑" panose="020b0503020204020204" pitchFamily="34" charset="-122"/>
              </a:rPr>
              <a:t>4.速读课文第三段，找出表现作者心理状态的词语，并分析造成这种心理状态的原因。</a:t>
            </a:r>
            <a:endParaRPr lang="en-US" altLang="zh-CN" sz="2800" b="1">
              <a:latin typeface="黑体" panose="02010609060101010101" charset="-122"/>
              <a:ea typeface="黑体" panose="02010609060101010101" charset="-122"/>
              <a:sym typeface="微软雅黑" panose="020b0503020204020204" pitchFamily="34" charset="-122"/>
            </a:endParaRPr>
          </a:p>
        </p:txBody>
      </p:sp>
      <p:sp>
        <p:nvSpPr>
          <p:cNvPr id="153611" name="文本框 11"/>
          <p:cNvSpPr txBox="1"/>
          <p:nvPr/>
        </p:nvSpPr>
        <p:spPr>
          <a:xfrm>
            <a:off x="936625" y="4748213"/>
            <a:ext cx="10102850" cy="1370965"/>
          </a:xfrm>
          <a:prstGeom prst="rect">
            <a:avLst/>
          </a:prstGeom>
          <a:solidFill>
            <a:schemeClr val="bg2"/>
          </a:solidFill>
          <a:ln w="9525">
            <a:noFill/>
          </a:ln>
        </p:spPr>
        <p:txBody>
          <a:bodyPr wrap="square"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哀：</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民生多艰、朝谇而夕替</a:t>
            </a:r>
            <a:endParaRPr lang="en-US" altLang="zh-CN" sz="3200" b="1">
              <a:solidFill>
                <a:srgbClr val="FF0000"/>
              </a:solidFill>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怨：</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灵修不察民心、众女嫉余之蛾眉、谓余善淫</a:t>
            </a:r>
            <a:endPar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1563"/>
                                        </p:tgtEl>
                                        <p:attrNameLst>
                                          <p:attrName>style.visibility</p:attrName>
                                        </p:attrNameLst>
                                      </p:cBhvr>
                                      <p:to>
                                        <p:strVal val="visible"/>
                                      </p:to>
                                    </p:set>
                                    <p:anim calcmode="lin" valueType="num">
                                      <p:cBhvr additive="base">
                                        <p:cTn id="7" dur="500" fill="hold"/>
                                        <p:tgtEl>
                                          <p:spTgt spid="151563"/>
                                        </p:tgtEl>
                                        <p:attrNameLst>
                                          <p:attrName>ppt_x</p:attrName>
                                        </p:attrNameLst>
                                      </p:cBhvr>
                                      <p:tavLst>
                                        <p:tav tm="0">
                                          <p:val>
                                            <p:strVal val="#ppt_x"/>
                                          </p:val>
                                        </p:tav>
                                        <p:tav tm="100000">
                                          <p:val>
                                            <p:strVal val="#ppt_x"/>
                                          </p:val>
                                        </p:tav>
                                      </p:tavLst>
                                    </p:anim>
                                    <p:anim calcmode="lin" valueType="num">
                                      <p:cBhvr additive="base">
                                        <p:cTn id="8" dur="500" fill="hold"/>
                                        <p:tgtEl>
                                          <p:spTgt spid="1515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11"/>
                                        </p:tgtEl>
                                        <p:attrNameLst>
                                          <p:attrName>style.visibility</p:attrName>
                                        </p:attrNameLst>
                                      </p:cBhvr>
                                      <p:to>
                                        <p:strVal val="visible"/>
                                      </p:to>
                                    </p:set>
                                    <p:anim calcmode="lin" valueType="num">
                                      <p:cBhvr additive="base">
                                        <p:cTn id="13" dur="500" fill="hold"/>
                                        <p:tgtEl>
                                          <p:spTgt spid="153611"/>
                                        </p:tgtEl>
                                        <p:attrNameLst>
                                          <p:attrName>ppt_x</p:attrName>
                                        </p:attrNameLst>
                                      </p:cBhvr>
                                      <p:tavLst>
                                        <p:tav tm="0">
                                          <p:val>
                                            <p:strVal val="#ppt_x"/>
                                          </p:val>
                                        </p:tav>
                                        <p:tav tm="100000">
                                          <p:val>
                                            <p:strVal val="#ppt_x"/>
                                          </p:val>
                                        </p:tav>
                                      </p:tavLst>
                                    </p:anim>
                                    <p:anim calcmode="lin" valueType="num">
                                      <p:cBhvr additive="base">
                                        <p:cTn id="14" dur="500" fill="hold"/>
                                        <p:tgtEl>
                                          <p:spTgt spid="153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3" grpId="0"/>
      <p:bldP spid="15361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0" y="13970"/>
            <a:ext cx="12192635" cy="6844030"/>
          </a:xfrm>
          <a:prstGeom prst="rect">
            <a:avLst/>
          </a:prstGeom>
        </p:spPr>
      </p:pic>
      <p:sp>
        <p:nvSpPr>
          <p:cNvPr id="155658" name="文本框 3"/>
          <p:cNvSpPr txBox="1"/>
          <p:nvPr/>
        </p:nvSpPr>
        <p:spPr>
          <a:xfrm>
            <a:off x="1118870" y="1013460"/>
            <a:ext cx="9479915" cy="521970"/>
          </a:xfrm>
          <a:prstGeom prst="rect">
            <a:avLst/>
          </a:prstGeom>
          <a:noFill/>
          <a:ln w="9525">
            <a:noFill/>
          </a:ln>
        </p:spPr>
        <p:txBody>
          <a:bodyPr wrap="none" anchor="t">
            <a:spAutoFit/>
          </a:bodyPr>
          <a:lstStyle/>
          <a:p>
            <a:pPr lvl="0" algn="l">
              <a:buClrTx/>
              <a:buSzTx/>
              <a:buFontTx/>
            </a:pPr>
            <a:r>
              <a:rPr lang="en-US" altLang="zh-CN" sz="2800" b="1">
                <a:latin typeface="黑体" panose="02010609060101010101" charset="-122"/>
                <a:ea typeface="黑体" panose="02010609060101010101" charset="-122"/>
                <a:sym typeface="微软雅黑" panose="020b0503020204020204" pitchFamily="34" charset="-122"/>
              </a:rPr>
              <a:t>5.因为“</a:t>
            </a:r>
            <a:r>
              <a:rPr lang="en-US" altLang="zh-CN" sz="2800" b="1">
                <a:latin typeface="黑体" panose="02010609060101010101" charset="-122"/>
                <a:ea typeface="黑体" panose="02010609060101010101" charset="-122"/>
                <a:sym typeface="+mn-ea"/>
              </a:rPr>
              <a:t>蕙</a:t>
            </a:r>
            <a:r>
              <a:rPr lang="zh-CN" altLang="en-US" sz="2800" b="1">
                <a:latin typeface="黑体" panose="02010609060101010101" charset="-122"/>
                <a:ea typeface="黑体" panose="02010609060101010101" charset="-122"/>
                <a:sym typeface="+mn-ea"/>
              </a:rPr>
              <a:t>纕</a:t>
            </a:r>
            <a:r>
              <a:rPr lang="en-US" altLang="zh-CN" sz="2800" b="1">
                <a:latin typeface="黑体" panose="02010609060101010101" charset="-122"/>
                <a:ea typeface="黑体" panose="02010609060101010101" charset="-122"/>
                <a:sym typeface="+mn-ea"/>
              </a:rPr>
              <a:t>”“揽茝”遭嫉、被贬，反映出怎样的现实？</a:t>
            </a:r>
            <a:endParaRPr lang="en-US" altLang="zh-CN" sz="2800" b="1">
              <a:latin typeface="黑体" panose="02010609060101010101" charset="-122"/>
              <a:ea typeface="黑体" panose="02010609060101010101" charset="-122"/>
              <a:sym typeface="+mn-ea"/>
            </a:endParaRPr>
          </a:p>
        </p:txBody>
      </p:sp>
      <p:sp>
        <p:nvSpPr>
          <p:cNvPr id="155659" name="文本框 11"/>
          <p:cNvSpPr txBox="1"/>
          <p:nvPr/>
        </p:nvSpPr>
        <p:spPr>
          <a:xfrm>
            <a:off x="1044575" y="2081213"/>
            <a:ext cx="10102850" cy="4570730"/>
          </a:xfrm>
          <a:prstGeom prst="rect">
            <a:avLst/>
          </a:prstGeom>
          <a:solidFill>
            <a:schemeClr val="bg2"/>
          </a:solidFill>
          <a:ln w="9525">
            <a:noFill/>
          </a:ln>
        </p:spPr>
        <p:txBody>
          <a:bodyPr wrap="square"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    作者追求美德，洁身自好却遭嫉、被贬，反映出</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屈原与周围群小之间的尖锐冲突和君主清浊不分、忠奸不辨的昏庸。</a:t>
            </a:r>
            <a:endPar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“哀”“怨”揭露了楚国政治黑暗、君王昏聩的社会现实，表现出作者因“蕙</a:t>
            </a:r>
            <a:r>
              <a:rPr lang="zh-CN" altLang="en-US" sz="3200" b="1">
                <a:latin typeface="黑体" panose="02010609060101010101" charset="-122"/>
                <a:ea typeface="黑体" panose="02010609060101010101" charset="-122"/>
                <a:sym typeface="+mn-ea"/>
              </a:rPr>
              <a:t>纕</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”“揽茝”遭嫉、被贬而产生的</a:t>
            </a:r>
            <a:r>
              <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对现实的不满以及自己的政治抱负不能实现的痛苦和愁闷。</a:t>
            </a:r>
            <a:endParaRPr lang="en-US" altLang="zh-CN" sz="3200" b="1">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5659"/>
                                        </p:tgtEl>
                                        <p:attrNameLst>
                                          <p:attrName>style.visibility</p:attrName>
                                        </p:attrNameLst>
                                      </p:cBhvr>
                                      <p:to>
                                        <p:strVal val="visible"/>
                                      </p:to>
                                    </p:set>
                                    <p:animEffect transition="in" filter="wipe(down)">
                                      <p:cBhvr>
                                        <p:cTn id="7" dur="500"/>
                                        <p:tgtEl>
                                          <p:spTgt spid="155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0" y="13970"/>
            <a:ext cx="12192635" cy="6844030"/>
          </a:xfrm>
          <a:prstGeom prst="rect">
            <a:avLst/>
          </a:prstGeom>
        </p:spPr>
      </p:pic>
      <p:sp>
        <p:nvSpPr>
          <p:cNvPr id="159754" name="文本框 3"/>
          <p:cNvSpPr txBox="1"/>
          <p:nvPr/>
        </p:nvSpPr>
        <p:spPr>
          <a:xfrm>
            <a:off x="726440" y="406400"/>
            <a:ext cx="11465560" cy="953135"/>
          </a:xfrm>
          <a:prstGeom prst="rect">
            <a:avLst/>
          </a:prstGeom>
          <a:noFill/>
          <a:ln w="9525">
            <a:noFill/>
          </a:ln>
        </p:spPr>
        <p:txBody>
          <a:bodyPr wrap="square" anchor="t">
            <a:spAutoFit/>
          </a:bodyPr>
          <a:lstStyle/>
          <a:p>
            <a:pPr lvl="0" algn="l">
              <a:buClrTx/>
              <a:buSzTx/>
              <a:buFontTx/>
            </a:pPr>
            <a:r>
              <a:rPr lang="en-US" altLang="zh-CN" sz="2800" b="1">
                <a:latin typeface="黑体" panose="02010609060101010101" charset="-122"/>
                <a:ea typeface="黑体" panose="02010609060101010101" charset="-122"/>
                <a:sym typeface="微软雅黑" panose="020b0503020204020204" pitchFamily="34" charset="-122"/>
              </a:rPr>
              <a:t>7.文章第三段是“九死未悔”，第四段开头则是“悔相道之不察”。“悔”  与“不悔”是否矛盾？</a:t>
            </a:r>
            <a:endParaRPr lang="en-US" altLang="zh-CN" sz="2800" b="1">
              <a:latin typeface="黑体" panose="02010609060101010101" charset="-122"/>
              <a:ea typeface="黑体" panose="02010609060101010101" charset="-122"/>
              <a:sym typeface="微软雅黑" panose="020b0503020204020204" pitchFamily="34" charset="-122"/>
            </a:endParaRPr>
          </a:p>
        </p:txBody>
      </p:sp>
      <p:sp>
        <p:nvSpPr>
          <p:cNvPr id="12" name="文本框 11"/>
          <p:cNvSpPr txBox="1"/>
          <p:nvPr/>
        </p:nvSpPr>
        <p:spPr>
          <a:xfrm>
            <a:off x="505460" y="1693545"/>
            <a:ext cx="11015345" cy="457073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mn-ea"/>
              </a:rPr>
              <a:t>    不矛盾。</a:t>
            </a:r>
            <a:endParaRPr lang="en-US" altLang="zh-CN" sz="3200" b="1">
              <a:latin typeface="仿宋" panose="02010609060101010101" charset="-122"/>
              <a:ea typeface="仿宋" panose="02010609060101010101" charset="-122"/>
              <a:cs typeface="仿宋" panose="02010609060101010101" charset="-122"/>
              <a:sym typeface="+mn-ea"/>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mn-ea"/>
              </a:rPr>
              <a:t>①这里的“悔”根据课文内容不是真正的后悔，</a:t>
            </a:r>
            <a:r>
              <a:rPr lang="en-US" altLang="zh-CN" sz="3200" b="1">
                <a:solidFill>
                  <a:srgbClr val="FF0000"/>
                </a:solidFill>
                <a:latin typeface="仿宋" panose="02010609060101010101" charset="-122"/>
                <a:ea typeface="仿宋" panose="02010609060101010101" charset="-122"/>
                <a:cs typeface="仿宋" panose="02010609060101010101" charset="-122"/>
                <a:sym typeface="+mn-ea"/>
              </a:rPr>
              <a:t>而只是一种自我反省</a:t>
            </a:r>
            <a:r>
              <a:rPr lang="en-US" altLang="zh-CN" sz="3200" b="1">
                <a:latin typeface="仿宋" panose="02010609060101010101" charset="-122"/>
                <a:ea typeface="仿宋" panose="02010609060101010101" charset="-122"/>
                <a:cs typeface="仿宋" panose="02010609060101010101" charset="-122"/>
                <a:sym typeface="+mn-ea"/>
              </a:rPr>
              <a:t>：是否是当初没有看清道路，应该返回呢？作者这里并没有否定自己的理想，并没有怀疑自己的追求，是“路漫漫其修远兮，吾将上下而求索”的具体体现；“延伫”“步”“止息”让我们看到了一位忧疑、彷徨、苦苦思索的诗人形象。</a:t>
            </a:r>
            <a:endPar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0" y="13970"/>
            <a:ext cx="12192635" cy="6844030"/>
          </a:xfrm>
          <a:prstGeom prst="rect">
            <a:avLst/>
          </a:prstGeom>
        </p:spPr>
      </p:pic>
      <p:sp>
        <p:nvSpPr>
          <p:cNvPr id="12" name="文本框 11"/>
          <p:cNvSpPr txBox="1"/>
          <p:nvPr/>
        </p:nvSpPr>
        <p:spPr>
          <a:xfrm>
            <a:off x="469265" y="1024890"/>
            <a:ext cx="11015345" cy="521081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mn-ea"/>
              </a:rPr>
              <a:t> ②作者</a:t>
            </a:r>
            <a:r>
              <a:rPr lang="en-US" altLang="zh-CN" sz="3200" b="1">
                <a:solidFill>
                  <a:srgbClr val="FF0000"/>
                </a:solidFill>
                <a:latin typeface="仿宋" panose="02010609060101010101" charset="-122"/>
                <a:ea typeface="仿宋" panose="02010609060101010101" charset="-122"/>
                <a:cs typeface="仿宋" panose="02010609060101010101" charset="-122"/>
                <a:sym typeface="+mn-ea"/>
              </a:rPr>
              <a:t>由“悔”生“退”，“退”的目的是“修吾初德”，是为了加强自己的道德修养，进一步完善自己，</a:t>
            </a:r>
            <a:r>
              <a:rPr lang="en-US" altLang="zh-CN" sz="3200" b="1">
                <a:latin typeface="仿宋" panose="02010609060101010101" charset="-122"/>
                <a:ea typeface="仿宋" panose="02010609060101010101" charset="-122"/>
                <a:cs typeface="仿宋" panose="02010609060101010101" charset="-122"/>
                <a:sym typeface="+mn-ea"/>
              </a:rPr>
              <a:t>“</a:t>
            </a:r>
            <a:r>
              <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rPr>
              <a:t>制芰荷以为衣兮，集芙蓉以为裳”“高余冠”“长余佩”“佩繁饰”，之后，作者不仅回到了“九死未悔”的境界，而且感情更加深沉，意志更加坚定，信仰更加明确，“民生各有所乐兮，余独好修以为常。虽体解吾犹未变兮，岂余心之可惩”让我们看到一位百折不挠、宁死不屈的硬汉子形象！</a:t>
            </a:r>
            <a:endParaRPr lang="en-US" altLang="zh-CN" sz="3200" b="1">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5" name="文本框 4"/>
          <p:cNvSpPr txBox="1"/>
          <p:nvPr/>
        </p:nvSpPr>
        <p:spPr>
          <a:xfrm>
            <a:off x="4185285" y="2366010"/>
            <a:ext cx="6529070" cy="1753235"/>
          </a:xfrm>
          <a:prstGeom prst="rect">
            <a:avLst/>
          </a:prstGeom>
          <a:noFill/>
        </p:spPr>
        <p:txBody>
          <a:bodyPr wrap="square" rtlCol="0">
            <a:spAutoFit/>
          </a:bodyPr>
          <a:lstStyle/>
          <a:p>
            <a:pPr marL="857250" indent="-857250" fontAlgn="auto">
              <a:lnSpc>
                <a:spcPct val="150000"/>
              </a:lnSpc>
              <a:buFont typeface="Wingdings" panose="05000000000000000000" charset="0"/>
              <a:buChar char="n"/>
            </a:pPr>
            <a:r>
              <a:rPr lang="en-US" altLang="zh-CN" sz="7200" b="1">
                <a:solidFill>
                  <a:srgbClr val="C00000"/>
                </a:solidFill>
                <a:latin typeface="华文行楷" panose="02010800040101010101" charset="-122"/>
                <a:ea typeface="华文行楷" panose="02010800040101010101" charset="-122"/>
                <a:cs typeface="华文行楷" panose="02010800040101010101" charset="-122"/>
              </a:rPr>
              <a:t>  </a:t>
            </a:r>
            <a:r>
              <a:rPr lang="zh-CN" altLang="en-US" sz="7200" b="1">
                <a:solidFill>
                  <a:srgbClr val="C00000"/>
                </a:solidFill>
                <a:latin typeface="华文行楷" panose="02010800040101010101" charset="-122"/>
                <a:ea typeface="华文行楷" panose="02010800040101010101" charset="-122"/>
                <a:cs typeface="华文行楷" panose="02010800040101010101" charset="-122"/>
              </a:rPr>
              <a:t>知人论世</a:t>
            </a:r>
            <a:endParaRPr lang="zh-CN" altLang="en-US" sz="7200" b="1">
              <a:solidFill>
                <a:srgbClr val="C00000"/>
              </a:solidFill>
              <a:latin typeface="华文行楷" panose="02010800040101010101" charset="-122"/>
              <a:ea typeface="华文行楷" panose="02010800040101010101" charset="-122"/>
              <a:cs typeface="华文行楷" panose="02010800040101010101" charset="-122"/>
            </a:endParaRPr>
          </a:p>
        </p:txBody>
      </p:sp>
      <p:pic>
        <p:nvPicPr>
          <p:cNvPr id="8" name="图片 7" descr="src=http___inews.gtimg.com_newsapp_bt_0_13381159179_1000.jpg&amp;refer=http___inews.gtimg"/>
          <p:cNvPicPr>
            <a:picLocks noChangeAspect="1"/>
          </p:cNvPicPr>
          <p:nvPr/>
        </p:nvPicPr>
        <p:blipFill>
          <a:blip r:embed="rId3"/>
          <a:srcRect l="26094" t="12446" b="9954"/>
          <a:stretch>
            <a:fillRect/>
          </a:stretch>
        </p:blipFill>
        <p:spPr>
          <a:xfrm>
            <a:off x="1372870" y="2000250"/>
            <a:ext cx="1990725" cy="2858135"/>
          </a:xfrm>
          <a:prstGeom prst="ellipse">
            <a:avLst/>
          </a:prstGeom>
        </p:spPr>
      </p:pic>
    </p:spTree>
    <p:custDataLst>
      <p:tags r:id="rId4"/>
    </p:custData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0"/>
            <a:ext cx="12192000" cy="6831965"/>
          </a:xfrm>
          <a:prstGeom prst="rect">
            <a:avLst/>
          </a:prstGeom>
        </p:spPr>
      </p:pic>
      <p:sp>
        <p:nvSpPr>
          <p:cNvPr id="5" name="文本框 4"/>
          <p:cNvSpPr txBox="1"/>
          <p:nvPr/>
        </p:nvSpPr>
        <p:spPr>
          <a:xfrm>
            <a:off x="4185285" y="2366010"/>
            <a:ext cx="6529070" cy="1753235"/>
          </a:xfrm>
          <a:prstGeom prst="rect">
            <a:avLst/>
          </a:prstGeom>
          <a:noFill/>
        </p:spPr>
        <p:txBody>
          <a:bodyPr wrap="square" rtlCol="0">
            <a:spAutoFit/>
          </a:bodyPr>
          <a:lstStyle/>
          <a:p>
            <a:pPr marL="857250" indent="-857250" fontAlgn="auto">
              <a:lnSpc>
                <a:spcPct val="150000"/>
              </a:lnSpc>
              <a:buFont typeface="Wingdings" panose="05000000000000000000" charset="0"/>
              <a:buChar char="n"/>
            </a:pPr>
            <a:r>
              <a:rPr lang="en-US" altLang="zh-CN" sz="7200" b="1">
                <a:solidFill>
                  <a:srgbClr val="C00000"/>
                </a:solidFill>
                <a:latin typeface="华文行楷" panose="02010800040101010101" charset="-122"/>
                <a:ea typeface="华文行楷" panose="02010800040101010101" charset="-122"/>
                <a:cs typeface="华文行楷" panose="02010800040101010101" charset="-122"/>
              </a:rPr>
              <a:t>  </a:t>
            </a:r>
            <a:r>
              <a:rPr lang="zh-CN" altLang="en-US" sz="7200" b="1">
                <a:solidFill>
                  <a:srgbClr val="C00000"/>
                </a:solidFill>
                <a:latin typeface="华文行楷" panose="02010800040101010101" charset="-122"/>
                <a:ea typeface="华文行楷" panose="02010800040101010101" charset="-122"/>
                <a:cs typeface="华文行楷" panose="02010800040101010101" charset="-122"/>
              </a:rPr>
              <a:t>合作探究</a:t>
            </a:r>
            <a:endParaRPr lang="zh-CN" altLang="en-US" sz="7200" b="1">
              <a:solidFill>
                <a:srgbClr val="C00000"/>
              </a:solidFill>
              <a:latin typeface="华文行楷" panose="02010800040101010101" charset="-122"/>
              <a:ea typeface="华文行楷" panose="02010800040101010101" charset="-122"/>
              <a:cs typeface="华文行楷" panose="02010800040101010101" charset="-122"/>
            </a:endParaRPr>
          </a:p>
        </p:txBody>
      </p:sp>
      <p:pic>
        <p:nvPicPr>
          <p:cNvPr id="8" name="图片 7" descr="src=http___inews.gtimg.com_newsapp_bt_0_13381159179_1000.jpg&amp;refer=http___inews.gtimg"/>
          <p:cNvPicPr>
            <a:picLocks noChangeAspect="1"/>
          </p:cNvPicPr>
          <p:nvPr/>
        </p:nvPicPr>
        <p:blipFill>
          <a:blip r:embed="rId3"/>
          <a:srcRect l="26094" t="12446" b="9954"/>
          <a:stretch>
            <a:fillRect/>
          </a:stretch>
        </p:blipFill>
        <p:spPr>
          <a:xfrm>
            <a:off x="1372870" y="2000250"/>
            <a:ext cx="1990725" cy="2858135"/>
          </a:xfrm>
          <a:prstGeom prst="ellipse">
            <a:avLst/>
          </a:prstGeom>
        </p:spPr>
      </p:pic>
    </p:spTree>
    <p:custDataLst>
      <p:tags r:id="rId4"/>
    </p:custData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4" name="文本框 3"/>
          <p:cNvSpPr txBox="1"/>
          <p:nvPr/>
        </p:nvSpPr>
        <p:spPr>
          <a:xfrm>
            <a:off x="1107440" y="1140143"/>
            <a:ext cx="7872095" cy="521970"/>
          </a:xfrm>
          <a:prstGeom prst="rect">
            <a:avLst/>
          </a:prstGeom>
          <a:noFill/>
          <a:ln w="9525">
            <a:noFill/>
          </a:ln>
        </p:spPr>
        <p:txBody>
          <a:bodyPr wrap="none" anchor="t">
            <a:spAutoFit/>
          </a:bodyPr>
          <a:lstStyle/>
          <a:p>
            <a:pPr lvl="0" algn="l">
              <a:buClrTx/>
              <a:buSzTx/>
              <a:buFontTx/>
            </a:pPr>
            <a:r>
              <a:rPr lang="en-US" altLang="zh-CN" sz="2800" b="1">
                <a:latin typeface="黑体" panose="02010609060101010101" charset="-122"/>
                <a:ea typeface="黑体" panose="02010609060101010101" charset="-122"/>
                <a:sym typeface="+mn-ea"/>
              </a:rPr>
              <a:t>1. 课文节选部分表达了屈原什么样的思想感情。</a:t>
            </a:r>
            <a:endParaRPr lang="en-US" altLang="zh-CN" sz="2800" b="1">
              <a:latin typeface="黑体" panose="02010609060101010101" charset="-122"/>
              <a:ea typeface="黑体" panose="02010609060101010101" charset="-122"/>
              <a:sym typeface="+mn-ea"/>
            </a:endParaRPr>
          </a:p>
        </p:txBody>
      </p:sp>
      <p:sp>
        <p:nvSpPr>
          <p:cNvPr id="8" name="文本框 7"/>
          <p:cNvSpPr txBox="1"/>
          <p:nvPr/>
        </p:nvSpPr>
        <p:spPr>
          <a:xfrm>
            <a:off x="1031875" y="2576513"/>
            <a:ext cx="10040938" cy="2651125"/>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mn-ea"/>
              </a:rPr>
              <a:t>    节选部分，诗人自述身世、品质、政治理想以及自己的忠诚不为君王理解的苦闷之情，表现了屈原</a:t>
            </a:r>
            <a:r>
              <a:rPr lang="en-US" altLang="zh-CN" sz="3200" b="1">
                <a:solidFill>
                  <a:srgbClr val="FF0000"/>
                </a:solidFill>
                <a:latin typeface="仿宋" panose="02010609060101010101" charset="-122"/>
                <a:ea typeface="仿宋" panose="02010609060101010101" charset="-122"/>
                <a:cs typeface="仿宋" panose="02010609060101010101" charset="-122"/>
                <a:sym typeface="+mn-ea"/>
              </a:rPr>
              <a:t>坚持“美政”、至死不悔的高尚节操，抒发了诗人忧国忧民、献身理想的爱国情感。</a:t>
            </a:r>
            <a:endParaRPr lang="en-US" altLang="zh-CN" sz="3200" b="1">
              <a:solidFill>
                <a:srgbClr val="FF0000"/>
              </a:solidFill>
              <a:latin typeface="仿宋" panose="02010609060101010101" charset="-122"/>
              <a:ea typeface="仿宋" panose="02010609060101010101" charset="-122"/>
              <a:cs typeface="仿宋" panose="02010609060101010101"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2">
            <a:lum bright="52000" contrast="-70000"/>
          </a:blip>
          <a:srcRect l="21719" t="6463" r="1390" b="11806"/>
          <a:stretch>
            <a:fillRect/>
          </a:stretch>
        </p:blipFill>
        <p:spPr>
          <a:xfrm>
            <a:off x="-635" y="6985"/>
            <a:ext cx="12192635" cy="6844030"/>
          </a:xfrm>
          <a:prstGeom prst="rect">
            <a:avLst/>
          </a:prstGeom>
        </p:spPr>
      </p:pic>
      <p:sp>
        <p:nvSpPr>
          <p:cNvPr id="3" name="文本框 2"/>
          <p:cNvSpPr txBox="1"/>
          <p:nvPr/>
        </p:nvSpPr>
        <p:spPr>
          <a:xfrm>
            <a:off x="1063625" y="337185"/>
            <a:ext cx="4832350" cy="521970"/>
          </a:xfrm>
          <a:prstGeom prst="rect">
            <a:avLst/>
          </a:prstGeom>
          <a:noFill/>
          <a:ln w="9525">
            <a:noFill/>
          </a:ln>
        </p:spPr>
        <p:txBody>
          <a:bodyPr wrap="none" rtlCol="0" anchor="t">
            <a:spAutoFit/>
          </a:bodyPr>
          <a:lstStyle/>
          <a:p>
            <a:pPr lvl="0" algn="l">
              <a:buClrTx/>
              <a:buSzTx/>
              <a:buFontTx/>
            </a:pPr>
            <a:r>
              <a:rPr lang="en-US" altLang="zh-CN" sz="2800" b="1">
                <a:latin typeface="黑体" panose="02010609060101010101" charset="-122"/>
                <a:ea typeface="黑体" panose="02010609060101010101" charset="-122"/>
                <a:sym typeface="Times New Roman" panose="02020603050405020304" pitchFamily="18" charset="0"/>
              </a:rPr>
              <a:t>2.</a:t>
            </a:r>
            <a:r>
              <a:rPr lang="en-US" altLang="zh-CN" sz="2800" b="1">
                <a:latin typeface="黑体" panose="02010609060101010101" charset="-122"/>
                <a:ea typeface="黑体" panose="02010609060101010101" charset="-122"/>
                <a:sym typeface="+mn-ea"/>
              </a:rPr>
              <a:t>如何看待屈原的爱国情感？</a:t>
            </a:r>
            <a:endParaRPr lang="en-US" altLang="zh-CN" sz="2800" b="1">
              <a:latin typeface="黑体" panose="02010609060101010101" charset="-122"/>
              <a:ea typeface="黑体" panose="02010609060101010101" charset="-122"/>
              <a:sym typeface="+mn-ea"/>
            </a:endParaRPr>
          </a:p>
        </p:txBody>
      </p:sp>
      <p:sp>
        <p:nvSpPr>
          <p:cNvPr id="4" name="文本框 3"/>
          <p:cNvSpPr txBox="1"/>
          <p:nvPr/>
        </p:nvSpPr>
        <p:spPr>
          <a:xfrm>
            <a:off x="393065" y="999490"/>
            <a:ext cx="11647805" cy="5688965"/>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楷体_GB2312" pitchFamily="49" charset="-122"/>
              </a:rPr>
              <a:t>    </a:t>
            </a:r>
            <a:r>
              <a:rPr lang="en-US" altLang="zh-CN" sz="2800" b="1">
                <a:latin typeface="仿宋" panose="02010609060101010101" charset="-122"/>
                <a:ea typeface="仿宋" panose="02010609060101010101" charset="-122"/>
                <a:cs typeface="仿宋" panose="02010609060101010101" charset="-122"/>
                <a:sym typeface="+mn-ea"/>
              </a:rPr>
              <a:t>观点一：</a:t>
            </a:r>
            <a:r>
              <a:rPr lang="en-US" altLang="zh-CN" sz="2800" b="1">
                <a:solidFill>
                  <a:srgbClr val="FF0000"/>
                </a:solidFill>
                <a:latin typeface="仿宋" panose="02010609060101010101" charset="-122"/>
                <a:ea typeface="仿宋" panose="02010609060101010101" charset="-122"/>
                <a:cs typeface="仿宋" panose="02010609060101010101" charset="-122"/>
                <a:sym typeface="+mn-ea"/>
              </a:rPr>
              <a:t>屈原的爱国思想其实是一种“爱君”思想。</a:t>
            </a:r>
            <a:r>
              <a:rPr lang="en-US" altLang="zh-CN" sz="2800" b="1">
                <a:latin typeface="仿宋" panose="02010609060101010101" charset="-122"/>
                <a:ea typeface="仿宋" panose="02010609060101010101" charset="-122"/>
                <a:cs typeface="仿宋" panose="02010609060101010101" charset="-122"/>
                <a:sym typeface="+mn-ea"/>
              </a:rPr>
              <a:t>战国后期的“合纵”“连横”之争，是中国内部的矛盾斗争，因为它们都是周王朝的诸侯国，随着诸侯国势力的强大，他们都取代周天子而王天下，屈原力主联齐抗秦的“合纵”策略，一是为保卫楚的独立，二是进而实现楚“王”天下的企图，这只能说是为争夺全中国领导权而进行的内部斗争，并非是抵御外国的侵略，像他在作品中所说的“帝高阳之苗裔兮”就带有明显的血统夸耀。“来吾道夫先路”“恐皇舆之败绩“忽奔走以先后兮，及前王之踵武”，则是一种出于“家天下”感情和宗国观念的使命感和忧患意识。屈原的种种努力，客观地说，为的是楚王的统治，我们不必人为地拔高理解他。</a:t>
            </a:r>
            <a:endParaRPr lang="en-US" altLang="zh-CN" sz="2800" b="1">
              <a:latin typeface="仿宋" panose="02010609060101010101" charset="-122"/>
              <a:ea typeface="仿宋" panose="02010609060101010101" charset="-122"/>
              <a:cs typeface="仿宋"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9" name="文本框 8"/>
          <p:cNvSpPr txBox="1"/>
          <p:nvPr/>
        </p:nvSpPr>
        <p:spPr>
          <a:xfrm>
            <a:off x="890905" y="1002030"/>
            <a:ext cx="10410825" cy="456946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mn-ea"/>
              </a:rPr>
              <a:t>    观点二：不同意否认屈原的爱国意识。上种观点是站在我们今天的角度去看待的。我们现在之于屈原的时代，相距上千年，我们不能苛求那个时代的屈原像我们今天这样考虑问题。施行政策，具有和我们一样的思维、观点以及胸怀世界的气度，那个时代的屈原，为了国家的前途，为了人民的生活，忧心哪焚，奔走呼号，这不就是爱国的表现还能是什么？在他的心中，楚国就是他的祖国，楚国的人民就是他的同胞，我们能非议他的爱国精神吗？</a:t>
            </a:r>
            <a:endParaRPr lang="en-US" altLang="zh-CN" sz="2800" b="1">
              <a:latin typeface="仿宋" panose="02010609060101010101" charset="-122"/>
              <a:ea typeface="仿宋" panose="02010609060101010101" charset="-122"/>
              <a:cs typeface="仿宋" panose="02010609060101010101"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3" name="文本框 2"/>
          <p:cNvSpPr txBox="1"/>
          <p:nvPr/>
        </p:nvSpPr>
        <p:spPr>
          <a:xfrm>
            <a:off x="417195" y="487045"/>
            <a:ext cx="11172190" cy="953135"/>
          </a:xfrm>
          <a:prstGeom prst="rect">
            <a:avLst/>
          </a:prstGeom>
          <a:noFill/>
          <a:ln w="9525">
            <a:noFill/>
          </a:ln>
        </p:spPr>
        <p:txBody>
          <a:bodyPr wrap="square" rtlCol="0" anchor="t">
            <a:spAutoFit/>
          </a:bodyPr>
          <a:lstStyle/>
          <a:p>
            <a:pPr lvl="0" algn="l">
              <a:buClrTx/>
              <a:buSzTx/>
              <a:buFontTx/>
            </a:pPr>
            <a:r>
              <a:rPr lang="en-US" altLang="zh-CN" sz="2800" b="1">
                <a:latin typeface="黑体" panose="02010609060101010101" charset="-122"/>
                <a:ea typeface="黑体" panose="02010609060101010101" charset="-122"/>
                <a:sym typeface="Times New Roman" panose="02020603050405020304" pitchFamily="18" charset="0"/>
              </a:rPr>
              <a:t>3.</a:t>
            </a:r>
            <a:r>
              <a:rPr lang="en-US" altLang="zh-CN" sz="2800" b="1">
                <a:latin typeface="黑体" panose="02010609060101010101" charset="-122"/>
                <a:ea typeface="黑体" panose="02010609060101010101" charset="-122"/>
                <a:sym typeface="+mn-ea"/>
              </a:rPr>
              <a:t>讨论：屈原为了自己的政治理想，最后抱石沉江，你赞成这一举动吗？</a:t>
            </a:r>
            <a:endParaRPr lang="en-US" altLang="zh-CN" sz="2800" b="1">
              <a:latin typeface="黑体" panose="02010609060101010101" charset="-122"/>
              <a:ea typeface="黑体" panose="02010609060101010101" charset="-122"/>
              <a:sym typeface="+mn-ea"/>
            </a:endParaRPr>
          </a:p>
        </p:txBody>
      </p:sp>
      <p:sp>
        <p:nvSpPr>
          <p:cNvPr id="4" name="文本框 3"/>
          <p:cNvSpPr txBox="1"/>
          <p:nvPr/>
        </p:nvSpPr>
        <p:spPr>
          <a:xfrm>
            <a:off x="695960" y="1623695"/>
            <a:ext cx="10614025" cy="457073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楷体_GB2312" pitchFamily="49" charset="-122"/>
              </a:rPr>
              <a:t>    ①观点：可以理解——作为那个时代的文人，即便他出身贵族，他和君王仍是附庸和主人的关系，他的理想只有在君王赏识并支持下才能实现，他的高洁的节操只有君王帮他力排众议时才能保持，当君王不赏识他，不支持他，他便失去了支撑他的柱石，若不想改节，不想改变自己，那么，他只有走这一条路。我想屈原走向这条不归路是无奈的，并不是他真心所愿。</a:t>
            </a:r>
            <a:endParaRPr lang="en-US" altLang="zh-CN" sz="3200" b="1">
              <a:latin typeface="仿宋" panose="02010609060101010101" charset="-122"/>
              <a:ea typeface="仿宋" panose="02010609060101010101" charset="-122"/>
              <a:cs typeface="仿宋" panose="02010609060101010101" charset="-122"/>
              <a:sym typeface="楷体_GB2312" pitchFamily="49"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3" name="文本框 2"/>
          <p:cNvSpPr txBox="1"/>
          <p:nvPr/>
        </p:nvSpPr>
        <p:spPr>
          <a:xfrm>
            <a:off x="417195" y="487045"/>
            <a:ext cx="11172190" cy="1076325"/>
          </a:xfrm>
          <a:prstGeom prst="rect">
            <a:avLst/>
          </a:prstGeom>
          <a:noFill/>
          <a:ln w="9525">
            <a:noFill/>
          </a:ln>
        </p:spPr>
        <p:txBody>
          <a:bodyPr wrap="square" rtlCol="0" anchor="t">
            <a:spAutoFit/>
          </a:bodyPr>
          <a:lstStyle/>
          <a:p>
            <a:pPr lvl="0" algn="l">
              <a:buClrTx/>
              <a:buSzTx/>
              <a:buFontTx/>
            </a:pPr>
            <a:r>
              <a:rPr lang="en-US" altLang="zh-CN" sz="3200" b="1">
                <a:latin typeface="黑体" panose="02010609060101010101" charset="-122"/>
                <a:ea typeface="黑体" panose="02010609060101010101" charset="-122"/>
                <a:sym typeface="Times New Roman" panose="02020603050405020304" pitchFamily="18" charset="0"/>
              </a:rPr>
              <a:t>3.</a:t>
            </a:r>
            <a:r>
              <a:rPr lang="en-US" altLang="zh-CN" sz="3200" b="1">
                <a:latin typeface="黑体" panose="02010609060101010101" charset="-122"/>
                <a:ea typeface="黑体" panose="02010609060101010101" charset="-122"/>
                <a:sym typeface="+mn-ea"/>
              </a:rPr>
              <a:t>讨论：屈原为了自己的政治理想，最后抱石沉江，你赞成这一举动吗？</a:t>
            </a:r>
            <a:endParaRPr lang="en-US" altLang="zh-CN" sz="3200" b="1">
              <a:latin typeface="黑体" panose="02010609060101010101" charset="-122"/>
              <a:ea typeface="黑体" panose="02010609060101010101" charset="-122"/>
              <a:sym typeface="+mn-ea"/>
            </a:endParaRPr>
          </a:p>
        </p:txBody>
      </p:sp>
      <p:sp>
        <p:nvSpPr>
          <p:cNvPr id="4" name="文本框 3"/>
          <p:cNvSpPr txBox="1"/>
          <p:nvPr/>
        </p:nvSpPr>
        <p:spPr>
          <a:xfrm>
            <a:off x="695960" y="2302510"/>
            <a:ext cx="10614025" cy="2651125"/>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楷体_GB2312" pitchFamily="49" charset="-122"/>
              </a:rPr>
              <a:t>    ②观点：不赞同——屈原虽遭楚王放逐但楚国人民并没有抛弃他，他自感面君无望，心中的理想无法实现，便抱石沉江，这其实是文人心理脆弱的表现。他应坚强地活下来，活着便有希望。</a:t>
            </a:r>
            <a:endParaRPr lang="en-US" altLang="zh-CN" sz="3200" b="1">
              <a:latin typeface="仿宋" panose="02010609060101010101" charset="-122"/>
              <a:ea typeface="仿宋" panose="02010609060101010101" charset="-122"/>
              <a:cs typeface="仿宋" panose="02010609060101010101" charset="-122"/>
              <a:sym typeface="楷体_GB2312" pitchFamily="49"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3" name="文本框 2"/>
          <p:cNvSpPr txBox="1"/>
          <p:nvPr/>
        </p:nvSpPr>
        <p:spPr>
          <a:xfrm>
            <a:off x="887095" y="344805"/>
            <a:ext cx="5189855" cy="521970"/>
          </a:xfrm>
          <a:prstGeom prst="rect">
            <a:avLst/>
          </a:prstGeom>
          <a:noFill/>
          <a:ln w="9525">
            <a:noFill/>
          </a:ln>
        </p:spPr>
        <p:txBody>
          <a:bodyPr wrap="none" rtlCol="0" anchor="t">
            <a:spAutoFit/>
          </a:bodyPr>
          <a:lstStyle/>
          <a:p>
            <a:pPr lvl="0" algn="l">
              <a:buClrTx/>
              <a:buSzTx/>
              <a:buFontTx/>
            </a:pPr>
            <a:r>
              <a:rPr lang="en-US" altLang="zh-CN" sz="2800" b="1">
                <a:latin typeface="黑体" panose="02010609060101010101" charset="-122"/>
                <a:ea typeface="黑体" panose="02010609060101010101" charset="-122"/>
                <a:sym typeface="Times New Roman" panose="02020603050405020304" pitchFamily="18" charset="0"/>
              </a:rPr>
              <a:t>4.《离骚》的语言有什么特色？</a:t>
            </a:r>
            <a:endParaRPr lang="en-US" altLang="zh-CN" sz="2800" b="1">
              <a:latin typeface="黑体" panose="02010609060101010101" charset="-122"/>
              <a:ea typeface="黑体" panose="02010609060101010101" charset="-122"/>
              <a:sym typeface="Times New Roman" panose="02020603050405020304" pitchFamily="18" charset="0"/>
            </a:endParaRPr>
          </a:p>
        </p:txBody>
      </p:sp>
      <p:sp>
        <p:nvSpPr>
          <p:cNvPr id="4" name="文本框 3"/>
          <p:cNvSpPr txBox="1"/>
          <p:nvPr/>
        </p:nvSpPr>
        <p:spPr>
          <a:xfrm>
            <a:off x="626745" y="1075690"/>
            <a:ext cx="11120755" cy="5688965"/>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2800" b="1">
                <a:latin typeface="仿宋" panose="02010609060101010101" charset="-122"/>
                <a:ea typeface="仿宋" panose="02010609060101010101" charset="-122"/>
                <a:cs typeface="仿宋" panose="02010609060101010101" charset="-122"/>
                <a:sym typeface="Times New Roman" panose="02020603050405020304" pitchFamily="18" charset="0"/>
              </a:rPr>
              <a:t>1.</a:t>
            </a:r>
            <a:r>
              <a:rPr lang="en-US" altLang="zh-CN" sz="28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大量运用了比喻象征的手法</a:t>
            </a:r>
            <a:r>
              <a:rPr lang="en-US" altLang="zh-CN" sz="2800" b="1">
                <a:latin typeface="仿宋" panose="02010609060101010101" charset="-122"/>
                <a:ea typeface="仿宋" panose="02010609060101010101" charset="-122"/>
                <a:cs typeface="仿宋" panose="02010609060101010101" charset="-122"/>
                <a:sym typeface="Times New Roman" panose="02020603050405020304" pitchFamily="18" charset="0"/>
              </a:rPr>
              <a:t>。如：①既替余以蕙纕兮，又申之以揽茝。（“蕙纕”“揽茝” 比喻自己的美德）②怨灵修之浩荡兮，终不察夫民心。众女嫉余之蛾眉兮，谣诼谓余以善淫。（“灵修”，神圣，喻指君王。“众女”喻指许多小人。“蛾眉” 喻指高尚德行）③背绳墨以追曲兮，竞周容以为度。（“绳墨” 喻指准绳、准则）④鸷鸟之不群兮，自前世而固然。何方圜之能周兮？夫孰异道而相安？（鸷鸟不群，方圜不能相合，比喻君子不能与小人同流合污）⑤进不入以离尤兮，退将复修吾初服。（“初服”比喻原先的志向）⑥制芰荷以为衣兮，集芙蓉以为裳。（“制芰荷”“集芙蓉”比喻自己要保持芳洁与美好 ）</a:t>
            </a:r>
            <a:endParaRPr lang="en-US" altLang="zh-CN" sz="2800" b="1">
              <a:latin typeface="仿宋" panose="02010609060101010101" charset="-122"/>
              <a:ea typeface="仿宋" panose="02010609060101010101" charset="-122"/>
              <a:cs typeface="仿宋" panose="02010609060101010101" charset="-122"/>
              <a:sym typeface="Times New Roman" panose="02020603050405020304" pitchFamily="18"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2" name="文本框 1"/>
          <p:cNvSpPr txBox="1"/>
          <p:nvPr/>
        </p:nvSpPr>
        <p:spPr>
          <a:xfrm>
            <a:off x="920750" y="638493"/>
            <a:ext cx="10348913" cy="585089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2.</a:t>
            </a:r>
            <a:r>
              <a:rPr lang="en-US" altLang="zh-CN"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对偶的修辞手法</a:t>
            </a: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，如“屈心而抑志兮，忍尤而攘诟” “制芰荷以为衣兮，集芙蓉以为裳”“背绳墨以追曲兮，竞周容以为度”“高余冠之岌岌兮，长余佩之陆离”等，将“兮”字去掉，对偶之工与唐宋律诗对仗无异。 </a:t>
            </a:r>
            <a:endPar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endParaRPr>
          </a:p>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3.全诗</a:t>
            </a:r>
            <a:r>
              <a:rPr lang="en-US" altLang="zh-CN"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以四句为一节</a:t>
            </a: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，每节中又由两个用 “兮”字连接的若连若断的上下句组成，加上固定的偶句韵，使全诗一直在回环往复的旋律中进行，具有</a:t>
            </a:r>
            <a:r>
              <a:rPr lang="en-US" altLang="zh-CN"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很强的节奏感。</a:t>
            </a:r>
            <a:endParaRPr lang="en-US" altLang="zh-CN"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3" descr="src=http___upload-images.jianshu.io_upload_images_21616815-7ffa01c5265181c9.jpg&amp;refer=http___upload-images.jianshu"/>
          <p:cNvPicPr>
            <a:picLocks noChangeAspect="1"/>
          </p:cNvPicPr>
          <p:nvPr/>
        </p:nvPicPr>
        <p:blipFill>
          <a:blip r:embed="rId3">
            <a:lum bright="52000" contrast="-70000"/>
          </a:blip>
          <a:srcRect l="21719" t="6463" r="1390" b="11806"/>
          <a:stretch>
            <a:fillRect/>
          </a:stretch>
        </p:blipFill>
        <p:spPr>
          <a:xfrm>
            <a:off x="-635" y="6985"/>
            <a:ext cx="12192635" cy="6844030"/>
          </a:xfrm>
          <a:prstGeom prst="rect">
            <a:avLst/>
          </a:prstGeom>
        </p:spPr>
      </p:pic>
      <p:sp>
        <p:nvSpPr>
          <p:cNvPr id="2" name="文本框 1"/>
          <p:cNvSpPr txBox="1"/>
          <p:nvPr/>
        </p:nvSpPr>
        <p:spPr>
          <a:xfrm>
            <a:off x="921385" y="1264603"/>
            <a:ext cx="10348913" cy="4570730"/>
          </a:xfrm>
          <a:prstGeom prst="rect">
            <a:avLst/>
          </a:prstGeom>
          <a:solidFill>
            <a:schemeClr val="bg2"/>
          </a:solidFill>
          <a:ln w="9525">
            <a:noFill/>
          </a:ln>
        </p:spPr>
        <p:txBody>
          <a:bodyPr wrap="square" rtlCol="0" anchor="t">
            <a:spAutoFit/>
          </a:bodyPr>
          <a:lstStyle/>
          <a:p>
            <a:pPr marL="457200" lvl="0" indent="-457200" algn="l">
              <a:lnSpc>
                <a:spcPct val="130000"/>
              </a:lnSpc>
              <a:buClrTx/>
              <a:buSzTx/>
              <a:buFont typeface="Wingdings" panose="05000000000000000000" charset="0"/>
              <a:buChar char="Ø"/>
            </a:pP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 4.</a:t>
            </a:r>
            <a:r>
              <a:rPr lang="en-US" altLang="zh-CN"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“移情”技法</a:t>
            </a:r>
            <a:r>
              <a:rPr lang="zh-CN" altLang="en-US" sz="3200" b="1">
                <a:solidFill>
                  <a:srgbClr val="FF0000"/>
                </a:solidFill>
                <a:latin typeface="仿宋" panose="02010609060101010101" charset="-122"/>
                <a:ea typeface="仿宋" panose="02010609060101010101" charset="-122"/>
                <a:cs typeface="仿宋" panose="02010609060101010101" charset="-122"/>
                <a:sym typeface="Times New Roman" panose="02020603050405020304" pitchFamily="18" charset="0"/>
              </a:rPr>
              <a:t>。</a:t>
            </a:r>
            <a:r>
              <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rPr>
              <a:t>后六节最为明显。实现了“我”与“物”的同化，作者对那些美好事物“兰皋”“椒丘”“芰荷”“芙蓉”“岌岌之冠”“陆离之佩”缤纷的“繁饰”等等不是停留在客观的欣赏上而是把自己的爱和追求移住到那一件件美好的事物中，那即是“我”的生命和情趣就在那里面。“我”的内心就活动在那些意象中。</a:t>
            </a:r>
            <a:endParaRPr lang="en-US" altLang="zh-CN" sz="3200" b="1">
              <a:latin typeface="仿宋" panose="02010609060101010101" charset="-122"/>
              <a:ea typeface="仿宋" panose="02010609060101010101" charset="-122"/>
              <a:cs typeface="仿宋" panose="02010609060101010101" charset="-122"/>
              <a:sym typeface="Times New Roman" panose="02020603050405020304" pitchFamily="18"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upload-images.jianshu.io_upload_images_21616815-7ffa01c5265181c9.jpg&amp;refer=http___upload-images.jianshu"/>
          <p:cNvPicPr>
            <a:picLocks noChangeAspect="1"/>
          </p:cNvPicPr>
          <p:nvPr>
            <p:ph idx="1"/>
          </p:nvPr>
        </p:nvPicPr>
        <p:blipFill>
          <a:blip r:embed="rId2">
            <a:lum bright="52000" contrast="-70000"/>
          </a:blip>
          <a:srcRect l="21719" t="6463" r="1390" b="11806"/>
          <a:stretch>
            <a:fillRect/>
          </a:stretch>
        </p:blipFill>
        <p:spPr>
          <a:xfrm>
            <a:off x="-635" y="13970"/>
            <a:ext cx="12192635" cy="6844030"/>
          </a:xfrm>
          <a:prstGeom prst="rect">
            <a:avLst/>
          </a:prstGeom>
        </p:spPr>
      </p:pic>
      <p:sp>
        <p:nvSpPr>
          <p:cNvPr id="3" name="标题 1"/>
          <p:cNvSpPr>
            <a:spLocks noGrp="1"/>
          </p:cNvSpPr>
          <p:nvPr/>
        </p:nvSpPr>
        <p:spPr>
          <a:xfrm>
            <a:off x="462915" y="385445"/>
            <a:ext cx="740219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algn="ctr"/>
            <a:r>
              <a:rPr lang="zh-CN" altLang="en-US" sz="4400">
                <a:solidFill>
                  <a:srgbClr val="C00000"/>
                </a:solidFill>
              </a:rPr>
              <a:t>【课后作业】</a:t>
            </a:r>
            <a:endParaRPr lang="zh-CN" altLang="en-US" sz="4400">
              <a:solidFill>
                <a:srgbClr val="C00000"/>
              </a:solidFill>
            </a:endParaRPr>
          </a:p>
        </p:txBody>
      </p:sp>
      <p:sp>
        <p:nvSpPr>
          <p:cNvPr id="5" name="文本框 4"/>
          <p:cNvSpPr txBox="1"/>
          <p:nvPr/>
        </p:nvSpPr>
        <p:spPr>
          <a:xfrm>
            <a:off x="393065" y="2243455"/>
            <a:ext cx="6631940" cy="2861310"/>
          </a:xfrm>
          <a:prstGeom prst="rect">
            <a:avLst/>
          </a:prstGeom>
          <a:solidFill>
            <a:schemeClr val="bg2">
              <a:lumMod val="95000"/>
            </a:schemeClr>
          </a:solidFill>
        </p:spPr>
        <p:txBody>
          <a:bodyPr wrap="square" rtlCol="0">
            <a:spAutoFit/>
          </a:bodyPr>
          <a:lstStyle/>
          <a:p>
            <a:pPr marL="571500" indent="-571500">
              <a:buFont typeface="Wingdings" panose="05000000000000000000" charset="0"/>
              <a:buChar char="Ø"/>
            </a:pPr>
            <a:r>
              <a:rPr lang="zh-CN" altLang="en-US" sz="3600" b="1">
                <a:solidFill>
                  <a:schemeClr val="tx1"/>
                </a:solidFill>
                <a:latin typeface="仿宋" panose="02010609060101010101" charset="-122"/>
                <a:ea typeface="仿宋" panose="02010609060101010101" charset="-122"/>
              </a:rPr>
              <a:t>《离骚》中哪些诗句引起了你的共鸣，屈原的爱国思想感情对你有什么启发？请写一篇</a:t>
            </a:r>
            <a:r>
              <a:rPr lang="en-US" altLang="zh-CN" sz="3600" b="1">
                <a:solidFill>
                  <a:schemeClr val="tx1"/>
                </a:solidFill>
                <a:latin typeface="仿宋" panose="02010609060101010101" charset="-122"/>
                <a:ea typeface="仿宋" panose="02010609060101010101" charset="-122"/>
              </a:rPr>
              <a:t>200</a:t>
            </a:r>
            <a:r>
              <a:rPr lang="zh-CN" altLang="en-US" sz="3600" b="1">
                <a:solidFill>
                  <a:schemeClr val="tx1"/>
                </a:solidFill>
                <a:latin typeface="仿宋" panose="02010609060101010101" charset="-122"/>
                <a:ea typeface="仿宋" panose="02010609060101010101" charset="-122"/>
              </a:rPr>
              <a:t>字左右的短文，表达你的看法。</a:t>
            </a:r>
            <a:endParaRPr lang="zh-CN" altLang="en-US" sz="3600" b="1">
              <a:solidFill>
                <a:schemeClr val="tx1"/>
              </a:solidFill>
              <a:latin typeface="仿宋" panose="02010609060101010101" charset="-122"/>
              <a:ea typeface="仿宋" panose="02010609060101010101" charset="-122"/>
            </a:endParaRPr>
          </a:p>
        </p:txBody>
      </p:sp>
      <p:pic>
        <p:nvPicPr>
          <p:cNvPr id="6" name="New picture"/>
          <p:cNvPicPr/>
          <p:nvPr/>
        </p:nvPicPr>
        <p:blipFill>
          <a:blip r:embed="rId3"/>
          <a:stretch>
            <a:fillRect/>
          </a:stretch>
        </p:blipFill>
        <p:spPr>
          <a:xfrm>
            <a:off x="10731500" y="12458700"/>
            <a:ext cx="317500" cy="2286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【走进屈原】</a:t>
            </a:r>
            <a:endParaRPr lang="zh-CN" altLang="en-US">
              <a:solidFill>
                <a:srgbClr val="C00000"/>
              </a:solidFill>
            </a:endParaRPr>
          </a:p>
        </p:txBody>
      </p:sp>
      <p:sp>
        <p:nvSpPr>
          <p:cNvPr id="5" name="文本框 4"/>
          <p:cNvSpPr txBox="1"/>
          <p:nvPr/>
        </p:nvSpPr>
        <p:spPr>
          <a:xfrm>
            <a:off x="3075305" y="951865"/>
            <a:ext cx="8234680" cy="5908040"/>
          </a:xfrm>
          <a:prstGeom prst="rect">
            <a:avLst/>
          </a:prstGeom>
          <a:noFill/>
        </p:spPr>
        <p:txBody>
          <a:bodyPr wrap="square" rtlCol="0">
            <a:spAutoFit/>
          </a:bodyPr>
          <a:lstStyle/>
          <a:p>
            <a:pPr marL="457200" indent="-457200" fontAlgn="auto">
              <a:lnSpc>
                <a:spcPct val="150000"/>
              </a:lnSpc>
              <a:buFont typeface="Wingdings" panose="05000000000000000000" charset="0"/>
              <a:buChar char="Ø"/>
            </a:pPr>
            <a:r>
              <a:rPr sz="2800" b="1">
                <a:solidFill>
                  <a:srgbClr val="0070C0"/>
                </a:solidFill>
                <a:latin typeface="+mn-ea"/>
              </a:rPr>
              <a:t>屈原</a:t>
            </a:r>
            <a:r>
              <a:rPr lang="zh-CN" sz="2800" b="1">
                <a:latin typeface="楷体" panose="02010609060101010101" charset="-122"/>
                <a:ea typeface="楷体" panose="02010609060101010101" charset="-122"/>
                <a:cs typeface="楷体" panose="02010609060101010101" charset="-122"/>
              </a:rPr>
              <a:t>（</a:t>
            </a:r>
            <a:r>
              <a:rPr sz="2800" b="1">
                <a:latin typeface="楷体" panose="02010609060101010101" charset="-122"/>
                <a:ea typeface="楷体" panose="02010609060101010101" charset="-122"/>
                <a:cs typeface="楷体" panose="02010609060101010101" charset="-122"/>
              </a:rPr>
              <a:t>约公元前340年---公元前278年</a:t>
            </a:r>
            <a:r>
              <a:rPr lang="zh-CN" sz="2800" b="1">
                <a:latin typeface="楷体" panose="02010609060101010101" charset="-122"/>
                <a:ea typeface="楷体" panose="02010609060101010101" charset="-122"/>
                <a:cs typeface="楷体" panose="02010609060101010101" charset="-122"/>
              </a:rPr>
              <a:t>）</a:t>
            </a:r>
            <a:endParaRPr lang="zh-CN" sz="2800" b="1">
              <a:latin typeface="楷体" panose="02010609060101010101" charset="-122"/>
              <a:ea typeface="楷体" panose="02010609060101010101" charset="-122"/>
              <a:cs typeface="楷体" panose="02010609060101010101" charset="-122"/>
            </a:endParaRPr>
          </a:p>
          <a:p>
            <a:pPr marL="457200" indent="-457200" fontAlgn="auto">
              <a:lnSpc>
                <a:spcPct val="150000"/>
              </a:lnSpc>
              <a:buFont typeface="Wingdings" panose="05000000000000000000" charset="0"/>
              <a:buChar char="Ø"/>
            </a:pPr>
            <a:r>
              <a:rPr sz="2800" b="1">
                <a:latin typeface="+mn-ea"/>
              </a:rPr>
              <a:t>战国时期楚国诗人、政治家。芈姓，屈氏，名平，字原 。约公元前340年出生于楚国丹阳（今湖北秭归），楚武王熊通之子屈瑕的后代。 屈原是</a:t>
            </a:r>
            <a:r>
              <a:rPr sz="2800" b="1">
                <a:solidFill>
                  <a:srgbClr val="FF0000"/>
                </a:solidFill>
                <a:latin typeface="+mn-ea"/>
              </a:rPr>
              <a:t>中国历史上第一位伟大的爱国诗人，中国浪漫主义文学的奠基人，被誉为“中华诗祖”、“辞赋之祖”。</a:t>
            </a:r>
            <a:r>
              <a:rPr sz="2800" b="1">
                <a:latin typeface="+mn-ea"/>
              </a:rPr>
              <a:t>屈原的出现，标志着中国诗歌进入了一个由集体歌唱到个人独创的新时代。他被后人称为“诗魂"。 </a:t>
            </a:r>
            <a:endParaRPr sz="2800" b="1">
              <a:latin typeface="+mn-ea"/>
            </a:endParaRPr>
          </a:p>
        </p:txBody>
      </p:sp>
      <p:pic>
        <p:nvPicPr>
          <p:cNvPr id="3" name="图片 2"/>
          <p:cNvPicPr>
            <a:picLocks noChangeAspect="1"/>
          </p:cNvPicPr>
          <p:nvPr/>
        </p:nvPicPr>
        <p:blipFill>
          <a:blip r:embed="rId3"/>
          <a:stretch>
            <a:fillRect/>
          </a:stretch>
        </p:blipFill>
        <p:spPr>
          <a:xfrm>
            <a:off x="351790" y="1954530"/>
            <a:ext cx="2723515" cy="3632200"/>
          </a:xfrm>
          <a:prstGeom prst="ellipse">
            <a:avLst/>
          </a:prstGeom>
          <a:ln w="38100">
            <a:solidFill>
              <a:srgbClr val="AA693F"/>
            </a:solid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【走进屈原】</a:t>
            </a:r>
            <a:endParaRPr lang="zh-CN" altLang="en-US">
              <a:solidFill>
                <a:srgbClr val="C00000"/>
              </a:solidFill>
            </a:endParaRPr>
          </a:p>
        </p:txBody>
      </p:sp>
      <p:sp>
        <p:nvSpPr>
          <p:cNvPr id="5" name="文本框 4"/>
          <p:cNvSpPr txBox="1"/>
          <p:nvPr/>
        </p:nvSpPr>
        <p:spPr>
          <a:xfrm>
            <a:off x="152400" y="1233805"/>
            <a:ext cx="11788140" cy="5259070"/>
          </a:xfrm>
          <a:prstGeom prst="rect">
            <a:avLst/>
          </a:prstGeom>
          <a:noFill/>
        </p:spPr>
        <p:txBody>
          <a:bodyPr wrap="square" rtlCol="0">
            <a:spAutoFit/>
          </a:bodyPr>
          <a:lstStyle/>
          <a:p>
            <a:pPr marL="457200" indent="-457200" fontAlgn="auto">
              <a:lnSpc>
                <a:spcPct val="120000"/>
              </a:lnSpc>
              <a:buFont typeface="Wingdings" panose="05000000000000000000" charset="0"/>
              <a:buChar char="Ø"/>
            </a:pPr>
            <a:r>
              <a:rPr sz="2800" b="1"/>
              <a:t>屈原也楚国重要的政治家，早年受楚怀王信任，任左徒、三闾大夫，兼管内政外交大事。</a:t>
            </a:r>
            <a:endParaRPr sz="2800" b="1"/>
          </a:p>
          <a:p>
            <a:pPr marL="457200" indent="-457200" fontAlgn="auto">
              <a:lnSpc>
                <a:spcPct val="120000"/>
              </a:lnSpc>
              <a:buFont typeface="Wingdings" panose="05000000000000000000" charset="0"/>
              <a:buChar char="Ø"/>
            </a:pPr>
            <a:r>
              <a:rPr sz="2800" b="1"/>
              <a:t>吴起之后，在楚国另一个主张变法的就是屈原 。他提倡“</a:t>
            </a:r>
            <a:r>
              <a:rPr sz="2800" b="1">
                <a:solidFill>
                  <a:srgbClr val="FF0000"/>
                </a:solidFill>
              </a:rPr>
              <a:t>美政</a:t>
            </a:r>
            <a:r>
              <a:rPr sz="2800" b="1"/>
              <a:t>”，主张对内举贤任能，修明法度，对外力主联齐抗秦。因遭贵族排挤毁谤，被先后流放至汉北和沅湘流域 。公元前278年，秦将白起攻破楚都郢（今湖北江陵），屈原悲愤交加，怀石自沉于汨罗江，以身殉国。</a:t>
            </a:r>
            <a:endParaRPr sz="2800" b="1"/>
          </a:p>
          <a:p>
            <a:pPr marL="457200" indent="-457200" fontAlgn="auto">
              <a:lnSpc>
                <a:spcPct val="120000"/>
              </a:lnSpc>
              <a:buFont typeface="Wingdings" panose="05000000000000000000" charset="0"/>
              <a:buChar char="Ø"/>
            </a:pPr>
            <a:r>
              <a:rPr sz="2800" b="1"/>
              <a:t>1953年是屈原逝世2230周年，世界和平理事会通过决议，确定屈原为当年纪念的</a:t>
            </a:r>
            <a:r>
              <a:rPr sz="2800" b="1">
                <a:solidFill>
                  <a:srgbClr val="FF0000"/>
                </a:solidFill>
              </a:rPr>
              <a:t>世界四大文化名人之一</a:t>
            </a:r>
            <a:r>
              <a:rPr sz="2800" b="1"/>
              <a:t>。 </a:t>
            </a:r>
            <a:endParaRPr sz="2800" b="1"/>
          </a:p>
          <a:p>
            <a:pPr marL="457200" indent="-457200" fontAlgn="auto">
              <a:lnSpc>
                <a:spcPct val="120000"/>
              </a:lnSpc>
              <a:buFont typeface="Wingdings" panose="05000000000000000000" charset="0"/>
              <a:buChar char="Ø"/>
            </a:pPr>
            <a:r>
              <a:rPr sz="2800" b="1"/>
              <a:t>他创作的</a:t>
            </a:r>
            <a:r>
              <a:rPr sz="2800" b="1">
                <a:solidFill>
                  <a:srgbClr val="FF0000"/>
                </a:solidFill>
              </a:rPr>
              <a:t>《楚辞》是中国浪漫主义文学的源头</a:t>
            </a:r>
            <a:r>
              <a:rPr sz="2800" b="1"/>
              <a:t>，与《诗经》并称“</a:t>
            </a:r>
            <a:r>
              <a:rPr sz="2800" b="1">
                <a:solidFill>
                  <a:srgbClr val="FF0000"/>
                </a:solidFill>
              </a:rPr>
              <a:t>风骚</a:t>
            </a:r>
            <a:r>
              <a:rPr sz="2800" b="1"/>
              <a:t>”，对后世诗歌产生了深远影响。</a:t>
            </a:r>
            <a:endParaRPr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【走进屈原】</a:t>
            </a:r>
            <a:endParaRPr lang="zh-CN" altLang="en-US">
              <a:solidFill>
                <a:srgbClr val="C00000"/>
              </a:solidFill>
            </a:endParaRPr>
          </a:p>
        </p:txBody>
      </p:sp>
      <p:sp>
        <p:nvSpPr>
          <p:cNvPr id="5" name="文本框 4"/>
          <p:cNvSpPr txBox="1"/>
          <p:nvPr/>
        </p:nvSpPr>
        <p:spPr>
          <a:xfrm>
            <a:off x="152400" y="1335405"/>
            <a:ext cx="11428095" cy="5259070"/>
          </a:xfrm>
          <a:prstGeom prst="rect">
            <a:avLst/>
          </a:prstGeom>
          <a:noFill/>
        </p:spPr>
        <p:txBody>
          <a:bodyPr wrap="square" rtlCol="0">
            <a:spAutoFit/>
          </a:bodyPr>
          <a:lstStyle/>
          <a:p>
            <a:pPr marL="457200" indent="-457200" fontAlgn="auto">
              <a:lnSpc>
                <a:spcPct val="120000"/>
              </a:lnSpc>
              <a:buFont typeface="Wingdings" panose="05000000000000000000" charset="0"/>
              <a:buChar char="Ø"/>
            </a:pPr>
            <a:r>
              <a:rPr sz="2800" b="1"/>
              <a:t>屈原的诗作打破了以《诗经》为代表的四言诗的格调，吸收民间形式，创造了一种句法参差多变的新诗体“楚辞”，它继承和发展了《诗经》的比兴手法，开创了浪漫主义的创作道路。代表作品有《离骚》《九歌》《天问》等。后代有成就的文学家，都从屈原和他的作品中吸取了营养。</a:t>
            </a:r>
            <a:endParaRPr sz="2800" b="1"/>
          </a:p>
          <a:p>
            <a:pPr marL="457200" indent="-457200" fontAlgn="auto">
              <a:lnSpc>
                <a:spcPct val="120000"/>
              </a:lnSpc>
              <a:buFont typeface="Wingdings" panose="05000000000000000000" charset="0"/>
              <a:buChar char="Ø"/>
            </a:pPr>
            <a:r>
              <a:rPr sz="2800" b="1"/>
              <a:t>屈原的诗作，是我们中华民族传统精神的写照。他同腐朽没落的贵族政治集团作斗争的顽强精神，他</a:t>
            </a:r>
            <a:r>
              <a:rPr sz="2800" b="1">
                <a:solidFill>
                  <a:srgbClr val="FF0000"/>
                </a:solidFill>
              </a:rPr>
              <a:t>坚持自己的理想而宁死不屈的坚定意志</a:t>
            </a:r>
            <a:r>
              <a:rPr sz="2800" b="1"/>
              <a:t>，他眷恋祖国，与祖国同呼吸共命运的</a:t>
            </a:r>
            <a:r>
              <a:rPr sz="2800" b="1">
                <a:solidFill>
                  <a:srgbClr val="FF0000"/>
                </a:solidFill>
              </a:rPr>
              <a:t>爱国主义思想</a:t>
            </a:r>
            <a:r>
              <a:rPr sz="2800" b="1"/>
              <a:t>，形成了他的诗作的基调。这便是屈原的作品传颂千古的原因之一。</a:t>
            </a:r>
            <a:endParaRPr sz="2800" b="1"/>
          </a:p>
          <a:p>
            <a:pPr marL="457200" indent="-457200" fontAlgn="auto">
              <a:lnSpc>
                <a:spcPct val="120000"/>
              </a:lnSpc>
              <a:buFont typeface="Wingdings" panose="05000000000000000000" charset="0"/>
              <a:buChar char="Ø"/>
            </a:pPr>
            <a:endParaRPr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a:t>
            </a:r>
            <a:r>
              <a:rPr lang="en-US" altLang="zh-CN">
                <a:solidFill>
                  <a:srgbClr val="C00000"/>
                </a:solidFill>
              </a:rPr>
              <a:t>“</a:t>
            </a:r>
            <a:r>
              <a:rPr lang="zh-CN" altLang="en-US">
                <a:solidFill>
                  <a:srgbClr val="C00000"/>
                </a:solidFill>
              </a:rPr>
              <a:t>风骚</a:t>
            </a:r>
            <a:r>
              <a:rPr lang="en-US" altLang="zh-CN">
                <a:solidFill>
                  <a:srgbClr val="C00000"/>
                </a:solidFill>
              </a:rPr>
              <a:t>”</a:t>
            </a:r>
            <a:r>
              <a:rPr lang="zh-CN" altLang="en-US">
                <a:solidFill>
                  <a:srgbClr val="C00000"/>
                </a:solidFill>
              </a:rPr>
              <a:t>】</a:t>
            </a:r>
            <a:endParaRPr lang="zh-CN" altLang="en-US">
              <a:solidFill>
                <a:srgbClr val="C00000"/>
              </a:solidFill>
            </a:endParaRPr>
          </a:p>
        </p:txBody>
      </p:sp>
      <p:sp>
        <p:nvSpPr>
          <p:cNvPr id="5" name="文本框 4"/>
          <p:cNvSpPr txBox="1"/>
          <p:nvPr/>
        </p:nvSpPr>
        <p:spPr>
          <a:xfrm>
            <a:off x="152400" y="1574800"/>
            <a:ext cx="11428095" cy="3709035"/>
          </a:xfrm>
          <a:prstGeom prst="rect">
            <a:avLst/>
          </a:prstGeom>
          <a:noFill/>
        </p:spPr>
        <p:txBody>
          <a:bodyPr wrap="square" rtlCol="0">
            <a:spAutoFit/>
          </a:bodyPr>
          <a:lstStyle/>
          <a:p>
            <a:pPr marL="457200" indent="-457200" fontAlgn="auto">
              <a:lnSpc>
                <a:spcPct val="120000"/>
              </a:lnSpc>
              <a:buFont typeface="Wingdings" panose="05000000000000000000" charset="0"/>
              <a:buChar char="Ø"/>
            </a:pPr>
            <a:r>
              <a:rPr sz="2800" b="1"/>
              <a:t> “风骚”一词，泛指文学，原指《诗经》中的《国风》和《楚辞》中的《离骚》。</a:t>
            </a:r>
            <a:endParaRPr sz="2800" b="1"/>
          </a:p>
          <a:p>
            <a:pPr marL="457200" indent="-457200" fontAlgn="auto">
              <a:lnSpc>
                <a:spcPct val="120000"/>
              </a:lnSpc>
              <a:buFont typeface="Wingdings" panose="05000000000000000000" charset="0"/>
              <a:buChar char="Ø"/>
            </a:pPr>
            <a:r>
              <a:rPr sz="2800" b="1"/>
              <a:t>《诗经》是我国第一部诗歌总集，收集了从西周初年（公元前11世纪）到春秋中叶（公元前6世纪）大约500年间的诗歌；《楚辞》是我国第一部文人创作的诗歌总集。</a:t>
            </a:r>
            <a:endParaRPr sz="2800" b="1"/>
          </a:p>
          <a:p>
            <a:pPr marL="457200" indent="-457200" fontAlgn="auto">
              <a:lnSpc>
                <a:spcPct val="120000"/>
              </a:lnSpc>
              <a:buFont typeface="Wingdings" panose="05000000000000000000" charset="0"/>
              <a:buChar char="Ø"/>
            </a:pPr>
            <a:r>
              <a:rPr sz="2800" b="1"/>
              <a:t>《诗经》和《楚辞》分别开创了我国现实主义和浪漫主义的诗风，“风骚”也因此成为文学的代名词。</a:t>
            </a:r>
            <a:endParaRPr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a:t>
            </a:r>
            <a:r>
              <a:rPr>
                <a:solidFill>
                  <a:srgbClr val="C00000"/>
                </a:solidFill>
              </a:rPr>
              <a:t>楚辞】</a:t>
            </a:r>
            <a:endParaRPr lang="en-US" altLang="zh-CN">
              <a:solidFill>
                <a:srgbClr val="C00000"/>
              </a:solidFill>
            </a:endParaRPr>
          </a:p>
        </p:txBody>
      </p:sp>
      <p:sp>
        <p:nvSpPr>
          <p:cNvPr id="5" name="文本框 4"/>
          <p:cNvSpPr txBox="1"/>
          <p:nvPr/>
        </p:nvSpPr>
        <p:spPr>
          <a:xfrm>
            <a:off x="152400" y="1335405"/>
            <a:ext cx="11428095" cy="5775960"/>
          </a:xfrm>
          <a:prstGeom prst="rect">
            <a:avLst/>
          </a:prstGeom>
          <a:noFill/>
        </p:spPr>
        <p:txBody>
          <a:bodyPr wrap="square" rtlCol="0">
            <a:spAutoFit/>
          </a:bodyPr>
          <a:lstStyle/>
          <a:p>
            <a:pPr marL="457200" indent="-457200" fontAlgn="auto">
              <a:lnSpc>
                <a:spcPct val="120000"/>
              </a:lnSpc>
              <a:buFont typeface="Wingdings" panose="05000000000000000000" charset="0"/>
              <a:buChar char="Ø"/>
            </a:pPr>
            <a:r>
              <a:rPr sz="2800" b="1"/>
              <a:t>“楚辞”是战国时代以屈原代表的楚国人创作的诗歌，它是《诗经》三百篇后的一种新诗体。至汉成帝时，刘向整理古籍，把屈原、宋玉等人的作品编辑成书，定名为《楚辞》，从此以后，“楚辞”就成为一部总集的名称了。</a:t>
            </a:r>
            <a:endParaRPr sz="2800" b="1"/>
          </a:p>
          <a:p>
            <a:pPr marL="457200" indent="-457200" fontAlgn="auto">
              <a:lnSpc>
                <a:spcPct val="120000"/>
              </a:lnSpc>
              <a:buFont typeface="Wingdings" panose="05000000000000000000" charset="0"/>
              <a:buChar char="Ø"/>
            </a:pPr>
            <a:r>
              <a:rPr sz="2800" b="1">
                <a:solidFill>
                  <a:srgbClr val="FF0000"/>
                </a:solidFill>
              </a:rPr>
              <a:t>来源</a:t>
            </a:r>
            <a:endParaRPr sz="2800" b="1">
              <a:solidFill>
                <a:srgbClr val="FF0000"/>
              </a:solidFill>
            </a:endParaRPr>
          </a:p>
          <a:p>
            <a:pPr marL="457200" indent="-457200" fontAlgn="auto">
              <a:lnSpc>
                <a:spcPct val="120000"/>
              </a:lnSpc>
              <a:buFont typeface="Wingdings" panose="05000000000000000000" charset="0"/>
              <a:buChar char="Ø"/>
            </a:pPr>
            <a:r>
              <a:rPr sz="2800" b="1"/>
              <a:t> （1）楚辞的形式，从直接的因素来说，它渊源于中国江淮流域楚地的歌谣。但歌谣是用来唱的，篇幅短小而语言简朴。楚辞虽脱胎于楚地歌谣，却已发生了重大变化。一方面在于篇幅较长，如《离骚》《招魂》《天问》，另一方面，它是“不歌而诵”的，但又不像散文那样的读法，而是用一种“吟唱”式的特别声调来诵读。</a:t>
            </a:r>
            <a:endParaRPr sz="2800" b="1"/>
          </a:p>
          <a:p>
            <a:pPr marL="457200" indent="-457200" fontAlgn="auto">
              <a:lnSpc>
                <a:spcPct val="120000"/>
              </a:lnSpc>
              <a:buFont typeface="Wingdings" panose="05000000000000000000" charset="0"/>
              <a:buChar char="Ø"/>
            </a:pPr>
            <a:r>
              <a:rPr sz="2800" b="1"/>
              <a:t>   </a:t>
            </a:r>
            <a:endParaRPr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descr="src=http___img.doc.wendoc.com_pic_eff45f73878a6bdab1d8de38_1-810-jpg_6-1080-0-0-1080.jpg&amp;refer=http___img.doc.wendoc"/>
          <p:cNvPicPr>
            <a:picLocks noChangeAspect="1"/>
          </p:cNvPicPr>
          <p:nvPr>
            <p:ph idx="1"/>
          </p:nvPr>
        </p:nvPicPr>
        <p:blipFill>
          <a:blip r:embed="rId2"/>
          <a:srcRect l="1060" t="1586" r="1197" b="1949"/>
          <a:stretch>
            <a:fillRect/>
          </a:stretch>
        </p:blipFill>
        <p:spPr>
          <a:xfrm>
            <a:off x="0" y="12700"/>
            <a:ext cx="12192000" cy="6831965"/>
          </a:xfrm>
          <a:prstGeom prst="rect">
            <a:avLst/>
          </a:prstGeom>
        </p:spPr>
      </p:pic>
      <p:sp>
        <p:nvSpPr>
          <p:cNvPr id="2" name="标题 1"/>
          <p:cNvSpPr>
            <a:spLocks noGrp="1"/>
          </p:cNvSpPr>
          <p:nvPr>
            <p:ph type="title"/>
          </p:nvPr>
        </p:nvSpPr>
        <p:spPr>
          <a:xfrm>
            <a:off x="611575" y="246450"/>
            <a:ext cx="10969200" cy="705600"/>
          </a:xfrm>
        </p:spPr>
        <p:txBody>
          <a:bodyPr/>
          <a:lstStyle/>
          <a:p>
            <a:pPr algn="ctr"/>
            <a:r>
              <a:rPr lang="zh-CN" altLang="en-US">
                <a:solidFill>
                  <a:srgbClr val="C00000"/>
                </a:solidFill>
              </a:rPr>
              <a:t>【</a:t>
            </a:r>
            <a:r>
              <a:rPr>
                <a:solidFill>
                  <a:srgbClr val="C00000"/>
                </a:solidFill>
              </a:rPr>
              <a:t>楚辞】</a:t>
            </a:r>
            <a:endParaRPr lang="en-US" altLang="zh-CN">
              <a:solidFill>
                <a:srgbClr val="C00000"/>
              </a:solidFill>
            </a:endParaRPr>
          </a:p>
        </p:txBody>
      </p:sp>
      <p:sp>
        <p:nvSpPr>
          <p:cNvPr id="5" name="文本框 4"/>
          <p:cNvSpPr txBox="1"/>
          <p:nvPr/>
        </p:nvSpPr>
        <p:spPr>
          <a:xfrm>
            <a:off x="141605" y="1431925"/>
            <a:ext cx="11762105" cy="4742815"/>
          </a:xfrm>
          <a:prstGeom prst="rect">
            <a:avLst/>
          </a:prstGeom>
          <a:noFill/>
        </p:spPr>
        <p:txBody>
          <a:bodyPr wrap="square" rtlCol="0">
            <a:spAutoFit/>
          </a:bodyPr>
          <a:lstStyle/>
          <a:p>
            <a:pPr marL="457200" indent="-457200" fontAlgn="auto">
              <a:lnSpc>
                <a:spcPct val="120000"/>
              </a:lnSpc>
              <a:buFont typeface="Wingdings" panose="05000000000000000000" charset="0"/>
              <a:buChar char="Ø"/>
            </a:pPr>
            <a:r>
              <a:rPr sz="2800" b="1"/>
              <a:t>（2）楚地盛行的巫教，使之具有浓厚的神话色彩。楚国巫风盛行，充满了原始的宗教气氛，这使得屈原在创作时大量运用神话材料，驰骋想象，上天入地，给人以神秘的感受。</a:t>
            </a:r>
            <a:endParaRPr sz="2800" b="1"/>
          </a:p>
          <a:p>
            <a:pPr marL="457200" indent="-457200" fontAlgn="auto">
              <a:lnSpc>
                <a:spcPct val="120000"/>
              </a:lnSpc>
              <a:buFont typeface="Wingdings" panose="05000000000000000000" charset="0"/>
              <a:buChar char="Ø"/>
            </a:pPr>
            <a:r>
              <a:rPr sz="2800" b="1"/>
              <a:t>（3）《诗经》的影响，如比兴手法的运用。</a:t>
            </a:r>
            <a:endParaRPr sz="2800" b="1"/>
          </a:p>
          <a:p>
            <a:pPr marL="457200" indent="-457200" fontAlgn="auto">
              <a:lnSpc>
                <a:spcPct val="120000"/>
              </a:lnSpc>
              <a:buFont typeface="Wingdings" panose="05000000000000000000" charset="0"/>
              <a:buChar char="Ø"/>
            </a:pPr>
            <a:r>
              <a:rPr sz="2800" b="1">
                <a:solidFill>
                  <a:srgbClr val="FF0000"/>
                </a:solidFill>
              </a:rPr>
              <a:t>特点</a:t>
            </a:r>
            <a:r>
              <a:rPr lang="zh-CN" sz="2800" b="1">
                <a:solidFill>
                  <a:srgbClr val="FF0000"/>
                </a:solidFill>
              </a:rPr>
              <a:t>：</a:t>
            </a:r>
            <a:r>
              <a:rPr sz="2800" b="1"/>
              <a:t>（1）形式特点     ①句式不整齐，每句字数可多可少，以六言、七言为主     ②每首诗的句数不受限制，可多可少     ③用韵不严格</a:t>
            </a:r>
            <a:endParaRPr sz="2800" b="1"/>
          </a:p>
          <a:p>
            <a:pPr marL="457200" indent="-457200" fontAlgn="auto">
              <a:lnSpc>
                <a:spcPct val="120000"/>
              </a:lnSpc>
              <a:buFont typeface="Wingdings" panose="05000000000000000000" charset="0"/>
              <a:buChar char="Ø"/>
            </a:pPr>
            <a:r>
              <a:rPr sz="2800" b="1"/>
              <a:t>     ④句中或句末加语助词“兮”“些”或“只”这一类字</a:t>
            </a:r>
            <a:endParaRPr sz="2800" b="1"/>
          </a:p>
          <a:p>
            <a:pPr marL="457200" indent="-457200" fontAlgn="auto">
              <a:lnSpc>
                <a:spcPct val="120000"/>
              </a:lnSpc>
              <a:buFont typeface="Wingdings" panose="05000000000000000000" charset="0"/>
              <a:buChar char="Ø"/>
            </a:pPr>
            <a:r>
              <a:rPr sz="2800" b="1"/>
              <a:t>    （2）照一般的说法，凡是诗句加有“兮”“些”语助词的作品，不分写作时间先后，不论作品内容，以及作者是否楚国人，都称“骚体”。</a:t>
            </a:r>
            <a:endParaRPr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9"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p:cTn id="35" dur="1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AS_OS" val="Unix 3.10 unknown"/>
  <p:tag name="AS_RELEASE_DATE" val="2020.11.30"/>
  <p:tag name="AS_TITLE" val="Aspose.Slides for Java"/>
  <p:tag name="AS_VERSION" val="20.1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SLIDE_BACKGROUND_TYPE" val="general"/>
  <p:tag name="KSO_WM_SLIDE_BK_DARK_LIGHT" val="2"/>
  <p:tag name="KSO_WM_SPECIAL_SOURCE" val="bdnul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SLIDE_BACKGROUND_TYPE" val="general"/>
  <p:tag name="KSO_WM_SLIDE_BK_DARK_LIGHT" val="2"/>
  <p:tag name="KSO_WM_SPECIAL_SOURCE" val="bdnull"/>
</p:tagLst>
</file>

<file path=ppt/tags/tag75.xml><?xml version="1.0" encoding="utf-8"?>
<p:tagLst xmlns:p="http://schemas.openxmlformats.org/presentationml/2006/main">
  <p:tag name="KSO_WM_SLIDE_BACKGROUND_TYPE" val="general"/>
  <p:tag name="KSO_WM_SLIDE_BK_DARK_LIGHT" val="2"/>
  <p:tag name="KSO_WM_SPECIAL_SOURCE" val="bdnull"/>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7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7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general"/>
  <p:tag name="KSO_WM_SLIDE_BK_DARK_LIGHT" val="2"/>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SPECIAL_SOURCE" val="bdnull"/>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81.xml><?xml version="1.0" encoding="utf-8"?>
<p:tagLst xmlns:p="http://schemas.openxmlformats.org/presentationml/2006/main">
  <p:tag name="KSO_WM_BEAUTIFY_FLAG" val="#wm#"/>
  <p:tag name="KSO_WM_SLIDE_BACKGROUND_TYPE" val="general"/>
  <p:tag name="KSO_WM_SLIDE_BK_DARK_LIGHT" val="2"/>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SPECIAL_SOURCE" val="bdnull"/>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82.xml><?xml version="1.0" encoding="utf-8"?>
<p:tagLst xmlns:p="http://schemas.openxmlformats.org/presentationml/2006/main">
  <p:tag name="KSO_WM_BEAUTIFY_FLAG" val="#wm#"/>
  <p:tag name="KSO_WM_SLIDE_BACKGROUND_TYPE" val="general"/>
  <p:tag name="KSO_WM_SLIDE_BK_DARK_LIGHT" val="2"/>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SPECIAL_SOURCE" val="bdnull"/>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83.xml><?xml version="1.0" encoding="utf-8"?>
<p:tagLst xmlns:p="http://schemas.openxmlformats.org/presentationml/2006/main">
  <p:tag name="KSO_WM_BEAUTIFY_FLAG" val="#wm#"/>
  <p:tag name="KSO_WM_SLIDE_BACKGROUND_TYPE" val="general"/>
  <p:tag name="KSO_WM_SLIDE_BK_DARK_LIGHT" val="2"/>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SPECIAL_SOURCE" val="bdnull"/>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8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8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8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8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SPECIAL_SOURCE" val="bdnull"/>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95.xml><?xml version="1.0" encoding="utf-8"?>
<p:tagLst xmlns:p="http://schemas.openxmlformats.org/presentationml/2006/main">
  <p:tag name="KSO_WM_SLIDE_BACKGROUND_TYPE" val="general"/>
  <p:tag name="KSO_WM_SLIDE_BK_DARK_LIGHT" val="2"/>
  <p:tag name="KSO_WM_SPECIAL_SOURCE" val="bdnull"/>
</p:tagLst>
</file>

<file path=ppt/tags/tag96.xml><?xml version="1.0" encoding="utf-8"?>
<p:tagLst xmlns:p="http://schemas.openxmlformats.org/presentationml/2006/main">
  <p:tag name="KSO_WM_SLIDE_BACKGROUND_TYPE" val="general"/>
  <p:tag name="KSO_WM_SLIDE_BK_DARK_LIGHT" val="2"/>
  <p:tag name="KSO_WM_SPECIAL_SOURCE" val="bdnull"/>
</p:tagLst>
</file>

<file path=ppt/tags/tag97.xml><?xml version="1.0" encoding="utf-8"?>
<p:tagLst xmlns:p="http://schemas.openxmlformats.org/presentationml/2006/main">
  <p:tag name="KSO_WM_SLIDE_BACKGROUND_TYPE" val="general"/>
  <p:tag name="KSO_WM_SLIDE_BK_DARK_LIGHT" val="2"/>
  <p:tag name="KSO_WM_SPECIAL_SOURCE" val="bdnull"/>
</p:tagLst>
</file>

<file path=ppt/tags/tag98.xml><?xml version="1.0" encoding="utf-8"?>
<p:tagLst xmlns:p="http://schemas.openxmlformats.org/presentationml/2006/main">
  <p:tag name="KSO_WM_SLIDE_BACKGROUND_TYPE" val="general"/>
  <p:tag name="KSO_WM_SLIDE_BK_DARK_LIGHT" val="2"/>
  <p:tag name="KSO_WM_SPECIAL_SOURCE" val="bdnull"/>
</p:tagLst>
</file>

<file path=ppt/tags/tag99.xml><?xml version="1.0" encoding="utf-8"?>
<p:tagLst xmlns:p="http://schemas.openxmlformats.org/presentationml/2006/main">
  <p:tag name="KSO_WM_SLIDE_BACKGROUND_TYPE" val="general"/>
  <p:tag name="KSO_WM_SLIDE_BK_DARK_LIGHT" val="2"/>
  <p:tag name="KSO_WM_SPECIAL_SOURCE" val="bdnull"/>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228</Paragraphs>
  <Slides>39</Slides>
  <Notes>19</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39</vt:i4>
      </vt:variant>
    </vt:vector>
  </HeadingPairs>
  <TitlesOfParts>
    <vt:vector baseType="lpstr" size="52">
      <vt:lpstr>Arial</vt:lpstr>
      <vt:lpstr>微软雅黑</vt:lpstr>
      <vt:lpstr>Wingdings</vt:lpstr>
      <vt:lpstr>Calibri Light</vt:lpstr>
      <vt:lpstr>Calibri</vt:lpstr>
      <vt:lpstr>华文行楷</vt:lpstr>
      <vt:lpstr>楷体</vt:lpstr>
      <vt:lpstr>黑体</vt:lpstr>
      <vt:lpstr>楷体_GB2312</vt:lpstr>
      <vt:lpstr>宋体</vt:lpstr>
      <vt:lpstr>仿宋</vt:lpstr>
      <vt:lpstr>Times New Roman</vt:lpstr>
      <vt:lpstr>Office 主题​​</vt:lpstr>
      <vt:lpstr>PowerPoint Presentation</vt:lpstr>
      <vt:lpstr>【研习任务】</vt:lpstr>
      <vt:lpstr>PowerPoint Presentation</vt:lpstr>
      <vt:lpstr>【走进屈原】</vt:lpstr>
      <vt:lpstr>【走进屈原】</vt:lpstr>
      <vt:lpstr>【走进屈原】</vt:lpstr>
      <vt:lpstr>【“风骚”】</vt:lpstr>
      <vt:lpstr>【楚辞】</vt:lpstr>
      <vt:lpstr>【楚辞】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2021-11-05T19:50:04.989</cp:lastPrinted>
  <dcterms:created xsi:type="dcterms:W3CDTF">2021-11-05T19:50:04Z</dcterms:created>
  <dcterms:modified xsi:type="dcterms:W3CDTF">2021-11-05T11:50:07Z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