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5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2" r:id="rId18"/>
    <p:sldId id="273" r:id="rId19"/>
    <p:sldId id="274" r:id="rId20"/>
    <p:sldId id="276" r:id="rId21"/>
    <p:sldId id="278" r:id="rId22"/>
    <p:sldId id="280" r:id="rId23"/>
    <p:sldId id="281" r:id="rId24"/>
    <p:sldId id="282" r:id="rId25"/>
    <p:sldId id="284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png"/><Relationship Id="rId3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5&#21333;&#20803;\&#31532;20&#35838;%20&#19968;&#28404;&#27700;&#32463;&#36807;&#20029;&#27743;\&#26753;&#37030;&#24422;%20-%20&#39080;&#12398;&#35475;&#12356;%20(&#32431;&#38899;&#20048;).mp3" TargetMode="External"/><Relationship Id="rId2" Type="http://schemas.openxmlformats.org/officeDocument/2006/relationships/audio" Target="file:///E:\1&#35838;&#20214;&#65288;&#25105;&#20570;&#30340;&#65289;\&#12298;&#40718;&#23574;&#25945;&#26696;&#12299;&#20843;&#24180;&#32423;&#19979;&#35821;&#25991;&#65288;&#20154;&#25945;&#29256;&#65289;&#65288;1~4&#65289;\&#31532;5&#21333;&#20803;\&#31532;20&#35838;%20&#19968;&#28404;&#27700;&#32463;&#36807;&#20029;&#27743;\&#26753;&#37030;&#24422;%20-%20&#39080;&#12398;&#35475;&#12356;%20(&#32431;&#38899;&#20048;).mp3" TargetMode="External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microsoft.com/office/2007/relationships/media" Target="file:///E:\1&#35838;&#20214;&#65288;&#25105;&#20570;&#30340;&#65289;\&#12298;&#40718;&#23574;&#25945;&#26696;&#12299;&#20843;&#24180;&#32423;&#19979;&#35821;&#25991;&#65288;&#20154;&#25945;&#29256;&#65289;&#65288;1~4&#65289;\&#31532;5&#21333;&#20803;\&#31532;20&#35838;%20&#19968;&#28404;&#27700;&#32463;&#36807;&#20029;&#27743;\&#32431;&#38899;&#20048;%20-%20&#27700;&#20013;&#30340;&#21891;&#26408;&#35834;&#23068;.mp3" TargetMode="External"/><Relationship Id="rId2" Type="http://schemas.openxmlformats.org/officeDocument/2006/relationships/audio" Target="file:///E:\1&#35838;&#20214;&#65288;&#25105;&#20570;&#30340;&#65289;\&#12298;&#40718;&#23574;&#25945;&#26696;&#12299;&#20843;&#24180;&#32423;&#19979;&#35821;&#25991;&#65288;&#20154;&#25945;&#29256;&#65289;&#65288;1~4&#65289;\&#31532;5&#21333;&#20803;\&#31532;20&#35838;%20&#19968;&#28404;&#27700;&#32463;&#36807;&#20029;&#27743;\&#32431;&#38899;&#20048;%20-%20&#27700;&#20013;&#30340;&#21891;&#26408;&#35834;&#23068;.mp3" TargetMode="Externa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1285852" y="1928813"/>
            <a:ext cx="6500839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单元</a:t>
            </a:r>
            <a:endParaRPr lang="en-US" altLang="zh-CN" sz="5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  </a:t>
            </a:r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一滴水经过丽江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11000" r="-11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push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1500166" y="1785926"/>
            <a:ext cx="7286676" cy="3571900"/>
          </a:xfrm>
          <a:prstGeom prst="cloudCallout">
            <a:avLst>
              <a:gd name="adj1" fmla="val -56300"/>
              <a:gd name="adj2" fmla="val 5600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+mn-ea"/>
              </a:rPr>
              <a:t>听伴乐朗读，整体感知课文</a:t>
            </a:r>
            <a:endParaRPr lang="zh-CN" altLang="en-US" sz="4800" b="1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4" name="Group 24"/>
          <p:cNvGrpSpPr/>
          <p:nvPr/>
        </p:nvGrpSpPr>
        <p:grpSpPr bwMode="auto">
          <a:xfrm>
            <a:off x="357158" y="428604"/>
            <a:ext cx="3200400" cy="990600"/>
            <a:chOff x="0" y="0"/>
            <a:chExt cx="2016" cy="624"/>
          </a:xfrm>
        </p:grpSpPr>
        <p:sp>
          <p:nvSpPr>
            <p:cNvPr id="5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6" name="Text Box 2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感知</a:t>
              </a:r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课文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7" name="梁邦彦 - 風の誓い (纯音乐)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668344" y="836712"/>
            <a:ext cx="1080120" cy="1080120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247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标注 2"/>
          <p:cNvSpPr/>
          <p:nvPr/>
        </p:nvSpPr>
        <p:spPr>
          <a:xfrm>
            <a:off x="1547664" y="1484784"/>
            <a:ext cx="6143668" cy="3571900"/>
          </a:xfrm>
          <a:prstGeom prst="cloudCallout">
            <a:avLst>
              <a:gd name="adj1" fmla="val -56300"/>
              <a:gd name="adj2" fmla="val 56007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chemeClr val="tx1"/>
                </a:solidFill>
                <a:latin typeface="+mn-ea"/>
              </a:rPr>
              <a:t>熟读课文</a:t>
            </a:r>
            <a:endParaRPr lang="zh-CN" altLang="en-US" sz="6600" b="1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251520" y="53174"/>
            <a:ext cx="4214842" cy="1071570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思考讨论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126" y="1268760"/>
            <a:ext cx="87868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“一滴水”，带着夙愿，经历了漫长的黑暗与等待，路途上经历了哪些地方来到丽江？沿途中，“一滴水”都看到了些什么？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3266981"/>
            <a:ext cx="83582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“一滴水”从玉龙雪山出发，经过驿道、纳西族村庄、草甸、落水洞、黑龙潭等来到丽江。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8596" y="4420269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一路上，“一滴水”看到了高大挺拔的树、开满鲜花的树、远处的山、旅游的不同模样的人们、潭边的亭台楼阁。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/>
          <p:nvPr/>
        </p:nvGrpSpPr>
        <p:grpSpPr bwMode="auto">
          <a:xfrm>
            <a:off x="357158" y="428604"/>
            <a:ext cx="3200400" cy="990600"/>
            <a:chOff x="0" y="0"/>
            <a:chExt cx="2016" cy="624"/>
          </a:xfrm>
        </p:grpSpPr>
        <p:sp>
          <p:nvSpPr>
            <p:cNvPr id="3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合作探究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57126" y="2348880"/>
            <a:ext cx="87868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文中写明朝时期的四方街的建造和徐霞客的到来有何作用？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0146" y="1628800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齐读第</a:t>
            </a:r>
            <a:r>
              <a:rPr lang="en-US" altLang="zh-CN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40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段，讨论：</a:t>
            </a:r>
            <a:endParaRPr lang="zh-CN" altLang="en-US" sz="4000" b="1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005064"/>
            <a:ext cx="80312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体现了丽江古城的美丽，古城历史悠久，有丰厚的文化底蕴。</a:t>
            </a:r>
            <a:endParaRPr lang="zh-CN" altLang="en-US" sz="32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7126" y="836712"/>
            <a:ext cx="87868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“一滴水”在经过丽江时，除了看到丽江的自然景物，还看到了很多的世界各地的游客，这说明了什么？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2996952"/>
            <a:ext cx="788611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+mn-ea"/>
              </a:rPr>
              <a:t>世界各地的游客来到黑龙潭、丽江古城，显示了丽江古城的美丽和魅力，丽江古城走向了世界，体现了丽江古城的发展。</a:t>
            </a:r>
            <a:endParaRPr lang="zh-CN" altLang="en-US" sz="32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l="-13000" r="-13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95536" y="1124744"/>
            <a:ext cx="8353425" cy="48320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400" b="1" dirty="0" smtClean="0">
                <a:latin typeface="Arial" panose="020B0604020202020204" pitchFamily="34" charset="0"/>
              </a:rPr>
              <a:t>云南丽江是世界闻名的古城，丽江就像她的名字一样富有诗情画意而且吸引人。古城是一段历史，踏访古城就是对一段历史的解读和诠释。就让我们随着阿来先生的“一滴水”的脚步去丽江旅行，感受丽江的沧桑和美丽。</a:t>
            </a:r>
            <a:endParaRPr lang="en-US" altLang="zh-CN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1268760"/>
            <a:ext cx="7929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“一滴水”来到了四方街，进入古城，看到丽江古城是怎样的？</a:t>
            </a:r>
            <a:endParaRPr lang="zh-CN" altLang="en-US" sz="3600" b="1" dirty="0">
              <a:latin typeface="+mn-ea"/>
            </a:endParaRPr>
          </a:p>
        </p:txBody>
      </p:sp>
      <p:pic>
        <p:nvPicPr>
          <p:cNvPr id="7" name="图片 6" descr="u=2050107934,2492849518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7704" y="3284984"/>
            <a:ext cx="4881168" cy="285749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u=3197929197,980660694&amp;fm=27&amp;gp=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836" y="4509120"/>
            <a:ext cx="4429156" cy="2348881"/>
          </a:xfrm>
          <a:prstGeom prst="rect">
            <a:avLst/>
          </a:prstGeom>
        </p:spPr>
      </p:pic>
      <p:pic>
        <p:nvPicPr>
          <p:cNvPr id="4" name="图片 3" descr="u=4068518480,747435546&amp;fm=27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8690" y="4518430"/>
            <a:ext cx="4405310" cy="23395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9512" y="620688"/>
            <a:ext cx="87868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n-ea"/>
              </a:rPr>
              <a:t>在古城里，“一滴水”经过了银器小店、玉器店、一座院落、字画店、开满兰花的纳西人三坊一照壁的院子，看到了演奏古代音乐的白须垂胸的老者们、纳西族的东巴象形文字、闲适的游客、从容的主人。这一切显示着丽江古城的清幽、宁静，深厚的文化底蕴；也显示出丽江古城与世界的沟通与融合。</a:t>
            </a:r>
            <a:endParaRPr lang="zh-CN" altLang="en-US" sz="3200" b="1" dirty="0">
              <a:solidFill>
                <a:srgbClr val="C00000"/>
              </a:solidFill>
              <a:latin typeface="+mn-ea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700808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+mn-ea"/>
              </a:rPr>
              <a:t>本文用第一人称写“一滴水”的旅行，从古代到现代，从雪山到平原，全方位多角度地展现了丽江的自然风光、人文景观。写出了丽江古城的美丽和魅力，表达了作者对丽江的喜爱和赞美。</a:t>
            </a:r>
            <a:endParaRPr lang="zh-CN" altLang="en-US" sz="4000" b="1" dirty="0">
              <a:latin typeface="+mn-ea"/>
            </a:endParaRPr>
          </a:p>
        </p:txBody>
      </p:sp>
      <p:grpSp>
        <p:nvGrpSpPr>
          <p:cNvPr id="3" name="Group 24"/>
          <p:cNvGrpSpPr/>
          <p:nvPr/>
        </p:nvGrpSpPr>
        <p:grpSpPr bwMode="auto">
          <a:xfrm>
            <a:off x="357158" y="428604"/>
            <a:ext cx="3200400" cy="990600"/>
            <a:chOff x="0" y="0"/>
            <a:chExt cx="2016" cy="624"/>
          </a:xfrm>
        </p:grpSpPr>
        <p:sp>
          <p:nvSpPr>
            <p:cNvPr id="4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5" name="Text Box 2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课堂小结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340768"/>
            <a:ext cx="628654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0" b="1" dirty="0" smtClean="0">
                <a:solidFill>
                  <a:srgbClr val="FF0000"/>
                </a:solidFill>
                <a:latin typeface="+mj-ea"/>
                <a:ea typeface="+mj-ea"/>
              </a:rPr>
              <a:t>谢谢</a:t>
            </a:r>
            <a:endParaRPr lang="zh-CN" altLang="en-US" sz="2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10000" r="-13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929232"/>
            <a:ext cx="86439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0" dirty="0" smtClean="0">
                <a:ln>
                  <a:solidFill>
                    <a:schemeClr val="bg1"/>
                  </a:solidFill>
                </a:ln>
                <a:latin typeface="隶书" panose="02010509060101010101" pitchFamily="49" charset="-122"/>
                <a:ea typeface="隶书" panose="02010509060101010101" pitchFamily="49" charset="-122"/>
              </a:rPr>
              <a:t>一滴水经过丽江</a:t>
            </a:r>
            <a:endParaRPr lang="zh-CN" altLang="en-US" sz="12000" dirty="0">
              <a:ln>
                <a:solidFill>
                  <a:schemeClr val="bg1"/>
                </a:solidFill>
              </a:ln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l="5000" t="22000" r="5000" b="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4"/>
          <p:cNvGrpSpPr/>
          <p:nvPr/>
        </p:nvGrpSpPr>
        <p:grpSpPr bwMode="auto">
          <a:xfrm>
            <a:off x="285720" y="357167"/>
            <a:ext cx="3271838" cy="990600"/>
            <a:chOff x="-45" y="-45"/>
            <a:chExt cx="2061" cy="624"/>
          </a:xfrm>
        </p:grpSpPr>
        <p:sp>
          <p:nvSpPr>
            <p:cNvPr id="3" name="AutoShape 25"/>
            <p:cNvSpPr>
              <a:spLocks noChangeArrowheads="1"/>
            </p:cNvSpPr>
            <p:nvPr/>
          </p:nvSpPr>
          <p:spPr bwMode="auto">
            <a:xfrm>
              <a:off x="-45" y="-45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 cmpd="sng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algn="ctr"/>
              <a:endParaRPr lang="zh-CN" altLang="zh-CN" b="1">
                <a:solidFill>
                  <a:srgbClr val="CC0000"/>
                </a:solidFill>
              </a:endParaRPr>
            </a:p>
          </p:txBody>
        </p:sp>
        <p:sp>
          <p:nvSpPr>
            <p:cNvPr id="4" name="Text Box 2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rgbClr val="CC0000"/>
                  </a:solidFill>
                  <a:latin typeface="Times New Roman" panose="02020603050405020304" pitchFamily="18" charset="0"/>
                  <a:ea typeface="方正姚体" panose="02010601030101010101" pitchFamily="2" charset="-122"/>
                </a:rPr>
                <a:t>交流资料</a:t>
              </a:r>
              <a:endParaRPr lang="zh-CN" sz="4400" b="1" dirty="0">
                <a:solidFill>
                  <a:srgbClr val="CC0000"/>
                </a:solidFill>
                <a:latin typeface="Times New Roman" panose="02020603050405020304" pitchFamily="18" charset="0"/>
                <a:ea typeface="方正姚体" panose="02010601030101010101" pitchFamily="2" charset="-122"/>
              </a:endParaRPr>
            </a:p>
          </p:txBody>
        </p:sp>
      </p:grpSp>
      <p:pic>
        <p:nvPicPr>
          <p:cNvPr id="5" name="纯音乐 - 水中的喃木诺娜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858148" y="642918"/>
            <a:ext cx="730744" cy="730744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numSld="11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strip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18000" r="-18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707</Words>
  <Application>WPS 演示</Application>
  <PresentationFormat>全屏显示(4:3)</PresentationFormat>
  <Paragraphs>46</Paragraphs>
  <Slides>23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幼圆</vt:lpstr>
      <vt:lpstr>微软雅黑</vt:lpstr>
      <vt:lpstr>华文仿宋</vt:lpstr>
      <vt:lpstr>隶书</vt:lpstr>
      <vt:lpstr>Times New Roman</vt:lpstr>
      <vt:lpstr>方正姚体</vt:lpstr>
      <vt:lpstr>Arial Unicode MS</vt:lpstr>
      <vt:lpstr>黑体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相忘于江湖</cp:lastModifiedBy>
  <cp:revision>49</cp:revision>
  <dcterms:created xsi:type="dcterms:W3CDTF">2018-03-08T07:33:18Z</dcterms:created>
  <dcterms:modified xsi:type="dcterms:W3CDTF">2018-03-08T07:33:40Z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