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14" r:id="rId3"/>
    <p:sldId id="802" r:id="rId4"/>
    <p:sldId id="904" r:id="rId5"/>
    <p:sldId id="1088" r:id="rId6"/>
    <p:sldId id="1089" r:id="rId7"/>
    <p:sldId id="257" r:id="rId8"/>
    <p:sldId id="656" r:id="rId9"/>
    <p:sldId id="260" r:id="rId10"/>
    <p:sldId id="451" r:id="rId11"/>
    <p:sldId id="908" r:id="rId12"/>
    <p:sldId id="278" r:id="rId13"/>
    <p:sldId id="1086" r:id="rId14"/>
    <p:sldId id="909" r:id="rId15"/>
    <p:sldId id="803" r:id="rId16"/>
    <p:sldId id="905" r:id="rId17"/>
    <p:sldId id="1090" r:id="rId18"/>
    <p:sldId id="910" r:id="rId19"/>
    <p:sldId id="911" r:id="rId20"/>
    <p:sldId id="906" r:id="rId21"/>
    <p:sldId id="1085" r:id="rId22"/>
    <p:sldId id="452" r:id="rId23"/>
    <p:sldId id="1103" r:id="rId24"/>
    <p:sldId id="1087" r:id="rId25"/>
    <p:sldId id="1092" r:id="rId26"/>
    <p:sldId id="1094" r:id="rId27"/>
    <p:sldId id="1096" r:id="rId28"/>
    <p:sldId id="1095" r:id="rId29"/>
    <p:sldId id="1093" r:id="rId30"/>
    <p:sldId id="1097" r:id="rId31"/>
    <p:sldId id="1098" r:id="rId32"/>
    <p:sldId id="1099" r:id="rId33"/>
    <p:sldId id="1104" r:id="rId34"/>
    <p:sldId id="471" r:id="rId35"/>
    <p:sldId id="285" r:id="rId36"/>
    <p:sldId id="1100" r:id="rId37"/>
    <p:sldId id="1101" r:id="rId38"/>
    <p:sldId id="1105" r:id="rId39"/>
    <p:sldId id="1106" r:id="rId40"/>
    <p:sldId id="1107" r:id="rId41"/>
    <p:sldId id="1108" r:id="rId42"/>
    <p:sldId id="297" r:id="rId43"/>
    <p:sldId id="436" r:id="rId44"/>
    <p:sldId id="453" r:id="rId45"/>
    <p:sldId id="454" r:id="rId46"/>
    <p:sldId id="290" r:id="rId47"/>
    <p:sldId id="296" r:id="rId48"/>
    <p:sldId id="292" r:id="rId49"/>
    <p:sldId id="1133" r:id="rId50"/>
    <p:sldId id="1134" r:id="rId51"/>
    <p:sldId id="1135" r:id="rId52"/>
    <p:sldId id="1136" r:id="rId53"/>
    <p:sldId id="1137" r:id="rId54"/>
    <p:sldId id="1138" r:id="rId55"/>
    <p:sldId id="1139" r:id="rId56"/>
    <p:sldId id="1140" r:id="rId57"/>
    <p:sldId id="1141" r:id="rId58"/>
    <p:sldId id="1142" r:id="rId59"/>
    <p:sldId id="1143" r:id="rId60"/>
    <p:sldId id="1144" r:id="rId61"/>
    <p:sldId id="1145" r:id="rId62"/>
    <p:sldId id="1146" r:id="rId63"/>
    <p:sldId id="1147" r:id="rId64"/>
    <p:sldId id="1148" r:id="rId65"/>
    <p:sldId id="1149" r:id="rId66"/>
    <p:sldId id="1150" r:id="rId67"/>
    <p:sldId id="1151" r:id="rId68"/>
    <p:sldId id="1152" r:id="rId69"/>
    <p:sldId id="1153" r:id="rId70"/>
    <p:sldId id="1154" r:id="rId71"/>
    <p:sldId id="1155" r:id="rId72"/>
    <p:sldId id="1156" r:id="rId73"/>
    <p:sldId id="1157" r:id="rId74"/>
    <p:sldId id="1158" r:id="rId75"/>
    <p:sldId id="1159" r:id="rId76"/>
    <p:sldId id="1160" r:id="rId77"/>
    <p:sldId id="1161" r:id="rId78"/>
    <p:sldId id="1162" r:id="rId79"/>
    <p:sldId id="1163" r:id="rId80"/>
    <p:sldId id="1164" r:id="rId81"/>
    <p:sldId id="1165" r:id="rId82"/>
    <p:sldId id="1166" r:id="rId83"/>
    <p:sldId id="1167" r:id="rId84"/>
    <p:sldId id="1168" r:id="rId85"/>
  </p:sldIdLst>
  <p:sldSz cx="12192000" cy="6858000"/>
  <p:notesSz cx="6858000" cy="9144000"/>
  <p:custDataLst>
    <p:tags r:id="rId86"/>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sz="1800" b="0" i="0" u="none" kern="1200" baseline="0">
        <a:solidFill>
          <a:srgbClr val="000000"/>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sz="1800" b="0" i="0" u="none" kern="1200" baseline="0">
        <a:solidFill>
          <a:srgbClr val="000000"/>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sz="1800" b="0" i="0" u="none" kern="1200" baseline="0">
        <a:solidFill>
          <a:srgbClr val="000000"/>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sz="1800" b="0" i="0" u="none" kern="1200" baseline="0">
        <a:solidFill>
          <a:srgbClr val="000000"/>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3826" autoAdjust="0"/>
  </p:normalViewPr>
  <p:slideViewPr>
    <p:cSldViewPr showGuides="1">
      <p:cViewPr varScale="1">
        <p:scale>
          <a:sx n="59" d="100"/>
          <a:sy n="59" d="100"/>
        </p:scale>
        <p:origin x="940" y="52"/>
      </p:cViewPr>
      <p:guideLst>
        <p:guide orient="horz" pos="2160"/>
        <p:guide pos="3840"/>
      </p:guideLst>
    </p:cSldViewPr>
  </p:slideViewPr>
  <p:outlineViewPr>
    <p:cViewPr>
      <p:scale>
        <a:sx n="33" d="100"/>
        <a:sy n="33" d="100"/>
      </p:scale>
      <p:origin x="0" y="-3004"/>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tags" Target="tags/tag94.xml" /><Relationship Id="rId87" Type="http://schemas.openxmlformats.org/officeDocument/2006/relationships/presProps" Target="presProps.xml" /><Relationship Id="rId88" Type="http://schemas.openxmlformats.org/officeDocument/2006/relationships/viewProps" Target="viewProps.xml" /><Relationship Id="rId89" Type="http://schemas.openxmlformats.org/officeDocument/2006/relationships/theme" Target="theme/theme1.xml" /><Relationship Id="rId9" Type="http://schemas.openxmlformats.org/officeDocument/2006/relationships/slide" Target="slides/slide7.xml" /><Relationship Id="rId90" Type="http://schemas.openxmlformats.org/officeDocument/2006/relationships/tableStyles" Target="tableStyles.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rgbClr val="FFFFFF"/>
        </a:solidFill>
        <a:effectLst/>
      </p:bgPr>
    </p:bg>
    <p:spTree>
      <p:nvGrpSpPr>
        <p:cNvPr id="1" name=""/>
        <p:cNvGrpSpPr/>
        <p:nvPr/>
      </p:nvGrpSpPr>
      <p:grpSpPr>
        <a:xfrm>
          <a:off x="0" y="0"/>
          <a:ext cx="0" cy="0"/>
        </a:xfrm>
      </p:grpSpPr>
      <p:sp>
        <p:nvSpPr>
          <p:cNvPr id="1049364" name="Rectangle 2"/>
          <p:cNvSpPr>
            <a:spLocks noGrp="1"/>
          </p:cNvSpPr>
          <p:nvPr>
            <p:ph type="hdr" sz="quarter"/>
          </p:nvPr>
        </p:nvSpPr>
        <p:spPr>
          <a:xfrm>
            <a:off x="0" y="0"/>
            <a:ext cx="3076575" cy="512763"/>
          </a:xfrm>
          <a:prstGeom prst="rect">
            <a:avLst/>
          </a:prstGeom>
          <a:noFill/>
          <a:ln w="9525">
            <a:noFill/>
          </a:ln>
        </p:spPr>
        <p:txBody>
          <a:bodyPr vert="horz" lIns="91492" tIns="45745" rIns="91492" bIns="45745" anchor="t" anchorCtr="0"/>
          <a:lstStyle/>
          <a:p>
            <a:pPr lvl="0" algn="l" fontAlgn="base"/>
            <a:endParaRPr lang="en-US" altLang="en-US" sz="1100" strike="noStrike" noProof="1"/>
          </a:p>
        </p:txBody>
      </p:sp>
      <p:sp>
        <p:nvSpPr>
          <p:cNvPr id="1049365" name="Rectangle 3"/>
          <p:cNvSpPr>
            <a:spLocks noGrp="1"/>
          </p:cNvSpPr>
          <p:nvPr>
            <p:ph type="dt" idx="1"/>
          </p:nvPr>
        </p:nvSpPr>
        <p:spPr>
          <a:xfrm>
            <a:off x="4021138" y="0"/>
            <a:ext cx="3076575" cy="512763"/>
          </a:xfrm>
          <a:prstGeom prst="rect">
            <a:avLst/>
          </a:prstGeom>
          <a:noFill/>
          <a:ln w="9525">
            <a:noFill/>
          </a:ln>
        </p:spPr>
        <p:txBody>
          <a:bodyPr vert="horz" lIns="91492" tIns="45745" rIns="91492" bIns="45745" anchor="t" anchorCtr="0"/>
          <a:lstStyle/>
          <a:p>
            <a:pPr lvl="0" algn="r" fontAlgn="base"/>
            <a:endParaRPr lang="en-US" altLang="en-US" sz="1100" strike="noStrike" noProof="1"/>
          </a:p>
        </p:txBody>
      </p:sp>
      <p:sp>
        <p:nvSpPr>
          <p:cNvPr id="30724" name="Rectangle 4"/>
          <p:cNvSpPr>
            <a:spLocks noGrp="1" noRot="1" noChangeAspect="1"/>
          </p:cNvSpPr>
          <p:nvPr>
            <p:ph type="sldImg" idx="6"/>
          </p:nvPr>
        </p:nvSpPr>
        <p:spPr>
          <a:xfrm>
            <a:off x="990600" y="766763"/>
            <a:ext cx="5118100" cy="3838575"/>
          </a:xfrm>
          <a:prstGeom prst="rect">
            <a:avLst/>
          </a:prstGeom>
          <a:noFill/>
          <a:ln w="9525" cap="flat" cmpd="sng">
            <a:solidFill>
              <a:srgbClr val="000000"/>
            </a:solidFill>
            <a:prstDash val="solid"/>
            <a:miter/>
            <a:headEnd type="none" w="sm" len="sm"/>
            <a:tailEnd type="none" w="sm" len="sm"/>
          </a:ln>
        </p:spPr>
      </p:sp>
      <p:sp>
        <p:nvSpPr>
          <p:cNvPr id="30725" name="Rectangle 5"/>
          <p:cNvSpPr>
            <a:spLocks noGrp="1"/>
          </p:cNvSpPr>
          <p:nvPr>
            <p:ph type="body" sz="quarter" idx="7"/>
          </p:nvPr>
        </p:nvSpPr>
        <p:spPr>
          <a:xfrm>
            <a:off x="709613" y="4862513"/>
            <a:ext cx="5680075" cy="4605337"/>
          </a:xfrm>
          <a:prstGeom prst="rect">
            <a:avLst/>
          </a:prstGeom>
          <a:noFill/>
          <a:ln w="9525">
            <a:noFill/>
          </a:ln>
        </p:spPr>
        <p:txBody>
          <a:bodyPr vert="horz" lIns="91492" tIns="45745" rIns="91492" bIns="45745" anchor="t" anchorCtr="0"/>
          <a:lstStyle/>
          <a:p>
            <a:pPr lvl="0"/>
            <a:r>
              <a:rPr lang="en-US" altLang="en-US"/>
              <a:t>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US" altLang="en-US"/>
          </a:p>
        </p:txBody>
      </p:sp>
      <p:sp>
        <p:nvSpPr>
          <p:cNvPr id="1049368" name="Rectangle 6"/>
          <p:cNvSpPr>
            <a:spLocks noGrp="1"/>
          </p:cNvSpPr>
          <p:nvPr>
            <p:ph type="ftr" sz="quarter" idx="4"/>
          </p:nvPr>
        </p:nvSpPr>
        <p:spPr>
          <a:xfrm>
            <a:off x="0" y="9720263"/>
            <a:ext cx="3076575" cy="512763"/>
          </a:xfrm>
          <a:prstGeom prst="rect">
            <a:avLst/>
          </a:prstGeom>
          <a:noFill/>
          <a:ln w="9525">
            <a:noFill/>
          </a:ln>
        </p:spPr>
        <p:txBody>
          <a:bodyPr vert="horz" lIns="91492" tIns="45745" rIns="91492" bIns="45745" anchor="b" anchorCtr="0"/>
          <a:lstStyle/>
          <a:p>
            <a:pPr lvl="0" algn="l" fontAlgn="base"/>
            <a:endParaRPr lang="en-US" altLang="en-US" sz="1100" strike="noStrike" noProof="1"/>
          </a:p>
        </p:txBody>
      </p:sp>
      <p:sp>
        <p:nvSpPr>
          <p:cNvPr id="1049369" name="Rectangle 7"/>
          <p:cNvSpPr>
            <a:spLocks noGrp="1"/>
          </p:cNvSpPr>
          <p:nvPr>
            <p:ph type="sldNum" sz="quarter" idx="5"/>
          </p:nvPr>
        </p:nvSpPr>
        <p:spPr>
          <a:xfrm>
            <a:off x="4021138" y="9720263"/>
            <a:ext cx="3076575" cy="512763"/>
          </a:xfrm>
          <a:prstGeom prst="rect">
            <a:avLst/>
          </a:prstGeom>
          <a:noFill/>
          <a:ln w="9525">
            <a:noFill/>
          </a:ln>
        </p:spPr>
        <p:txBody>
          <a:bodyPr vert="horz" lIns="91492" tIns="45745" rIns="91492" bIns="45745" anchor="b" anchorCtr="0"/>
          <a:lstStyle/>
          <a:p>
            <a:pPr lvl="0" algn="r" fontAlgn="base"/>
            <a:fld id="{9A0DB2DC-4C9A-4742-B13C-FB6460FD3503}" type="slidenum">
              <a:rPr lang="en-US" altLang="en-US" sz="1100" strike="noStrike" noProof="1">
                <a:latin typeface="Arial" panose="020b0604020202020204" pitchFamily="34" charset="0"/>
                <a:ea typeface="宋体" panose="02010600030101010101" pitchFamily="2" charset="-122"/>
                <a:cs typeface="+mn-cs"/>
              </a:rPr>
              <a:t/>
            </a:fld>
            <a:endParaRPr lang="en-US" altLang="en-US" sz="11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914400" fontAlgn="base">
      <a:spcBef>
        <a:spcPct val="30000"/>
      </a:spcBef>
      <a:spcAft>
        <a:spcPct val="0"/>
      </a:spcAft>
      <a:buNone/>
      <a:defRPr sz="1200" b="0" kern="1200">
        <a:solidFill>
          <a:srgbClr val="000000"/>
        </a:solidFill>
        <a:latin typeface="Arial" panose="020b0604020202020204" pitchFamily="34" charset="0"/>
        <a:ea typeface="宋体" panose="02010600030101010101" pitchFamily="2" charset="-122"/>
      </a:defRPr>
    </a:lvl1pPr>
    <a:lvl2pPr marL="457200" lvl="1" indent="-457200" algn="l" defTabSz="914400" fontAlgn="base">
      <a:spcBef>
        <a:spcPct val="30000"/>
      </a:spcBef>
      <a:spcAft>
        <a:spcPct val="0"/>
      </a:spcAft>
      <a:buNone/>
      <a:defRPr sz="1200" b="0" kern="1200">
        <a:solidFill>
          <a:srgbClr val="000000"/>
        </a:solidFill>
        <a:latin typeface="Arial" panose="020b0604020202020204" pitchFamily="34" charset="0"/>
        <a:ea typeface="宋体" panose="02010600030101010101" pitchFamily="2" charset="-122"/>
      </a:defRPr>
    </a:lvl2pPr>
    <a:lvl3pPr marL="914400" lvl="2" indent="-914400" algn="l" defTabSz="914400" fontAlgn="base">
      <a:spcBef>
        <a:spcPct val="30000"/>
      </a:spcBef>
      <a:spcAft>
        <a:spcPct val="0"/>
      </a:spcAft>
      <a:buNone/>
      <a:defRPr sz="1200" b="0" kern="1200">
        <a:solidFill>
          <a:srgbClr val="000000"/>
        </a:solidFill>
        <a:latin typeface="Arial" panose="020b0604020202020204" pitchFamily="34" charset="0"/>
        <a:ea typeface="宋体" panose="02010600030101010101" pitchFamily="2" charset="-122"/>
      </a:defRPr>
    </a:lvl3pPr>
    <a:lvl4pPr marL="1371600" lvl="3" indent="-1371600" algn="l" defTabSz="914400" fontAlgn="base">
      <a:spcBef>
        <a:spcPct val="30000"/>
      </a:spcBef>
      <a:spcAft>
        <a:spcPct val="0"/>
      </a:spcAft>
      <a:buNone/>
      <a:defRPr sz="1200" b="0" kern="1200">
        <a:solidFill>
          <a:srgbClr val="000000"/>
        </a:solidFill>
        <a:latin typeface="Arial" panose="020b0604020202020204" pitchFamily="34" charset="0"/>
        <a:ea typeface="宋体" panose="02010600030101010101" pitchFamily="2" charset="-122"/>
      </a:defRPr>
    </a:lvl4pPr>
    <a:lvl5pPr marL="1828800" lvl="4" indent="-1828800" algn="l" defTabSz="914400" fontAlgn="base">
      <a:spcBef>
        <a:spcPct val="30000"/>
      </a:spcBef>
      <a:spcAft>
        <a:spcPct val="0"/>
      </a:spcAft>
      <a:buNone/>
      <a:defRPr sz="1200" b="0" kern="1200">
        <a:solidFill>
          <a:srgbClr val="000000"/>
        </a:solidFill>
        <a:latin typeface="Arial" panose="020b0604020202020204" pitchFamily="34" charset="0"/>
        <a:ea typeface="宋体" panose="02010600030101010101" pitchFamily="2" charset="-122"/>
      </a:defRPr>
    </a:lvl5pPr>
    <a:lvl6pPr marL="2286000" lvl="5" indent="-1828800" algn="l" defTabSz="914400" fontAlgn="base">
      <a:spcBef>
        <a:spcPct val="30000"/>
      </a:spcBef>
      <a:spcAft>
        <a:spcPct val="0"/>
      </a:spcAft>
      <a:buNone/>
      <a:defRPr sz="1200" b="0" kern="1200">
        <a:solidFill>
          <a:srgbClr val="000000"/>
        </a:solidFill>
        <a:latin typeface="Arial" panose="020b0604020202020204" pitchFamily="34" charset="0"/>
        <a:ea typeface="宋体" panose="02010600030101010101" pitchFamily="2" charset="-122"/>
      </a:defRPr>
    </a:lvl6pPr>
    <a:lvl7pPr marL="2743200" lvl="6" indent="-1828800" algn="l" defTabSz="914400" fontAlgn="base">
      <a:spcBef>
        <a:spcPct val="30000"/>
      </a:spcBef>
      <a:spcAft>
        <a:spcPct val="0"/>
      </a:spcAft>
      <a:buNone/>
      <a:defRPr sz="1200" b="0" kern="1200">
        <a:solidFill>
          <a:srgbClr val="000000"/>
        </a:solidFill>
        <a:latin typeface="Arial" panose="020b0604020202020204" pitchFamily="34" charset="0"/>
        <a:ea typeface="宋体" panose="02010600030101010101" pitchFamily="2" charset="-122"/>
      </a:defRPr>
    </a:lvl7pPr>
    <a:lvl8pPr marL="3200400" lvl="7" indent="-1828800" algn="l" defTabSz="914400" fontAlgn="base">
      <a:spcBef>
        <a:spcPct val="30000"/>
      </a:spcBef>
      <a:spcAft>
        <a:spcPct val="0"/>
      </a:spcAft>
      <a:buNone/>
      <a:defRPr sz="1200" b="0" kern="1200">
        <a:solidFill>
          <a:srgbClr val="000000"/>
        </a:solidFill>
        <a:latin typeface="Arial" panose="020b0604020202020204" pitchFamily="34" charset="0"/>
        <a:ea typeface="宋体" panose="02010600030101010101" pitchFamily="2" charset="-122"/>
      </a:defRPr>
    </a:lvl8pPr>
    <a:lvl9pPr marL="3657600" lvl="8" indent="-1828800" algn="l" defTabSz="914400" fontAlgn="base">
      <a:spcBef>
        <a:spcPct val="30000"/>
      </a:spcBef>
      <a:spcAft>
        <a:spcPct val="0"/>
      </a:spcAft>
      <a:buNone/>
      <a:defRPr sz="1200" b="0" kern="1200">
        <a:solidFill>
          <a:srgbClr val="000000"/>
        </a:solidFill>
        <a:latin typeface="Arial" panose="020b0604020202020204" pitchFamily="34" charset="0"/>
        <a:ea typeface="宋体" panose="02010600030101010101" pitchFamily="2" charset="-122"/>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65.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66.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67.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7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138113" y="766763"/>
            <a:ext cx="6823075" cy="3838575"/>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138113" y="766763"/>
            <a:ext cx="6823075" cy="3838575"/>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138113" y="766763"/>
            <a:ext cx="6823075" cy="3838575"/>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67</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rtl="0" eaLnBrk="1" fontAlgn="base" latinLnBrk="0" hangingPunct="1">
              <a:lnSpc>
                <a:spcPct val="100000"/>
              </a:lnSpc>
              <a:spcBef>
                <a:spcPct val="0"/>
              </a:spcBef>
              <a:spcAft>
                <a:spcPct val="0"/>
              </a:spcAft>
              <a:buNone/>
            </a:pPr>
            <a:endParaRPr lang="zh-CN" altLang="en-US" strike="noStrike" baseline="0" noProof="1"/>
          </a:p>
        </p:txBody>
      </p:sp>
      <p:sp>
        <p:nvSpPr>
          <p:cNvPr id="5" name="页脚占位符 4"/>
          <p:cNvSpPr>
            <a:spLocks noGrp="1"/>
          </p:cNvSpPr>
          <p:nvPr>
            <p:ph type="ftr" sz="quarter" idx="11"/>
          </p:nvPr>
        </p:nvSpPr>
        <p:spPr/>
        <p:txBody>
          <a:bodyPr/>
          <a:lstStyle/>
          <a:p>
            <a:pPr lvl="0" rtl="0" eaLnBrk="1" fontAlgn="base" latinLnBrk="0" hangingPunct="1">
              <a:lnSpc>
                <a:spcPct val="100000"/>
              </a:lnSpc>
              <a:spcBef>
                <a:spcPct val="0"/>
              </a:spcBef>
              <a:spcAft>
                <a:spcPct val="0"/>
              </a:spcAft>
              <a:buNone/>
            </a:pPr>
            <a:endParaRPr lang="en-US" altLang="zh-CN" strike="noStrike" baseline="0" noProof="1"/>
          </a:p>
        </p:txBody>
      </p:sp>
      <p:sp>
        <p:nvSpPr>
          <p:cNvPr id="6" name="灯片编号占位符 5"/>
          <p:cNvSpPr>
            <a:spLocks noGrp="1"/>
          </p:cNvSpPr>
          <p:nvPr>
            <p:ph type="sldNum" sz="quarter" idx="12"/>
          </p:nvPr>
        </p:nvSpPr>
        <p:spPr/>
        <p:txBody>
          <a:bodyPr/>
          <a:lstStyle/>
          <a:p>
            <a:pPr lvl="0" rtl="0" eaLnBrk="1" fontAlgn="base" latinLnBrk="0" hangingPunct="1">
              <a:lnSpc>
                <a:spcPct val="100000"/>
              </a:lnSpc>
              <a:spcBef>
                <a:spcPct val="0"/>
              </a:spcBef>
              <a:spcAft>
                <a:spcPct val="0"/>
              </a:spcAft>
              <a:buNone/>
            </a:pPr>
            <a:fld id="{9A0DB2DC-4C9A-4742-B13C-FB6460FD3503}" type="slidenum">
              <a:rPr lang="zh-CN" altLang="en-US" strike="noStrike" baseline="0" noProof="1">
                <a:latin typeface="Arial" panose="020b0604020202020204" pitchFamily="34" charset="0"/>
                <a:ea typeface="宋体" panose="02010600030101010101" pitchFamily="2" charset="-122"/>
                <a:cs typeface="+mn-cs"/>
              </a:rPr>
              <a:t/>
            </a:fld>
            <a:endParaRPr lang="zh-CN" altLang="en-US" strike="noStrike" baseline="0" noProof="1"/>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lvl="0" rtl="0" eaLnBrk="1" fontAlgn="base" latinLnBrk="0" hangingPunct="1">
              <a:lnSpc>
                <a:spcPct val="100000"/>
              </a:lnSpc>
              <a:spcBef>
                <a:spcPct val="0"/>
              </a:spcBef>
              <a:spcAft>
                <a:spcPct val="0"/>
              </a:spcAft>
              <a:buNone/>
            </a:pPr>
            <a:endParaRPr lang="zh-CN" altLang="en-US" strike="noStrike" baseline="0" noProof="1"/>
          </a:p>
        </p:txBody>
      </p:sp>
      <p:sp>
        <p:nvSpPr>
          <p:cNvPr id="5" name="页脚占位符 4"/>
          <p:cNvSpPr>
            <a:spLocks noGrp="1"/>
          </p:cNvSpPr>
          <p:nvPr>
            <p:ph type="ftr" sz="quarter" idx="11"/>
          </p:nvPr>
        </p:nvSpPr>
        <p:spPr/>
        <p:txBody>
          <a:bodyPr/>
          <a:lstStyle/>
          <a:p>
            <a:pPr lvl="0" rtl="0" eaLnBrk="1" fontAlgn="base" latinLnBrk="0" hangingPunct="1">
              <a:lnSpc>
                <a:spcPct val="100000"/>
              </a:lnSpc>
              <a:spcBef>
                <a:spcPct val="0"/>
              </a:spcBef>
              <a:spcAft>
                <a:spcPct val="0"/>
              </a:spcAft>
              <a:buNone/>
            </a:pPr>
            <a:endParaRPr lang="en-US" altLang="zh-CN" strike="noStrike" baseline="0" noProof="1"/>
          </a:p>
        </p:txBody>
      </p:sp>
      <p:sp>
        <p:nvSpPr>
          <p:cNvPr id="6" name="灯片编号占位符 5"/>
          <p:cNvSpPr>
            <a:spLocks noGrp="1"/>
          </p:cNvSpPr>
          <p:nvPr>
            <p:ph type="sldNum" sz="quarter" idx="12"/>
          </p:nvPr>
        </p:nvSpPr>
        <p:spPr/>
        <p:txBody>
          <a:bodyPr/>
          <a:lstStyle/>
          <a:p>
            <a:pPr lvl="0" rtl="0" eaLnBrk="1" fontAlgn="base" latinLnBrk="0" hangingPunct="1">
              <a:lnSpc>
                <a:spcPct val="100000"/>
              </a:lnSpc>
              <a:spcBef>
                <a:spcPct val="0"/>
              </a:spcBef>
              <a:spcAft>
                <a:spcPct val="0"/>
              </a:spcAft>
              <a:buNone/>
            </a:pPr>
            <a:fld id="{9A0DB2DC-4C9A-4742-B13C-FB6460FD3503}" type="slidenum">
              <a:rPr lang="zh-CN" altLang="en-US" strike="noStrike" baseline="0" noProof="1">
                <a:latin typeface="Arial" panose="020b0604020202020204" pitchFamily="34" charset="0"/>
                <a:ea typeface="宋体" panose="02010600030101010101" pitchFamily="2" charset="-122"/>
                <a:cs typeface="+mn-cs"/>
              </a:rPr>
              <a:t/>
            </a:fld>
            <a:endParaRPr lang="zh-CN" altLang="en-US" strike="noStrike" baseline="0" noProof="1"/>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4"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lvl="0" rtl="0" eaLnBrk="1" fontAlgn="base" latinLnBrk="0" hangingPunct="1">
              <a:lnSpc>
                <a:spcPct val="100000"/>
              </a:lnSpc>
              <a:spcBef>
                <a:spcPct val="0"/>
              </a:spcBef>
              <a:spcAft>
                <a:spcPct val="0"/>
              </a:spcAft>
              <a:buNone/>
            </a:pPr>
            <a:endParaRPr lang="zh-CN" altLang="en-US" strike="noStrike" baseline="0" noProof="1"/>
          </a:p>
        </p:txBody>
      </p:sp>
      <p:sp>
        <p:nvSpPr>
          <p:cNvPr id="5" name="页脚占位符 4"/>
          <p:cNvSpPr>
            <a:spLocks noGrp="1"/>
          </p:cNvSpPr>
          <p:nvPr>
            <p:ph type="ftr" sz="quarter" idx="11"/>
          </p:nvPr>
        </p:nvSpPr>
        <p:spPr/>
        <p:txBody>
          <a:bodyPr/>
          <a:lstStyle/>
          <a:p>
            <a:pPr lvl="0" rtl="0" eaLnBrk="1" fontAlgn="base" latinLnBrk="0" hangingPunct="1">
              <a:lnSpc>
                <a:spcPct val="100000"/>
              </a:lnSpc>
              <a:spcBef>
                <a:spcPct val="0"/>
              </a:spcBef>
              <a:spcAft>
                <a:spcPct val="0"/>
              </a:spcAft>
              <a:buNone/>
            </a:pPr>
            <a:endParaRPr lang="en-US" altLang="zh-CN" strike="noStrike" baseline="0" noProof="1"/>
          </a:p>
        </p:txBody>
      </p:sp>
      <p:sp>
        <p:nvSpPr>
          <p:cNvPr id="6" name="灯片编号占位符 5"/>
          <p:cNvSpPr>
            <a:spLocks noGrp="1"/>
          </p:cNvSpPr>
          <p:nvPr>
            <p:ph type="sldNum" sz="quarter" idx="12"/>
          </p:nvPr>
        </p:nvSpPr>
        <p:spPr/>
        <p:txBody>
          <a:bodyPr/>
          <a:lstStyle/>
          <a:p>
            <a:pPr lvl="0" rtl="0" eaLnBrk="1" fontAlgn="base" latinLnBrk="0" hangingPunct="1">
              <a:lnSpc>
                <a:spcPct val="100000"/>
              </a:lnSpc>
              <a:spcBef>
                <a:spcPct val="0"/>
              </a:spcBef>
              <a:spcAft>
                <a:spcPct val="0"/>
              </a:spcAft>
              <a:buNone/>
            </a:pPr>
            <a:fld id="{9A0DB2DC-4C9A-4742-B13C-FB6460FD3503}" type="slidenum">
              <a:rPr lang="zh-CN" altLang="en-US" strike="noStrike" baseline="0" noProof="1">
                <a:latin typeface="Arial" panose="020b0604020202020204" pitchFamily="34" charset="0"/>
                <a:ea typeface="宋体" panose="02010600030101010101" pitchFamily="2" charset="-122"/>
                <a:cs typeface="+mn-cs"/>
              </a:rPr>
              <a:t/>
            </a:fld>
            <a:endParaRPr lang="zh-CN" altLang="en-US" strike="noStrike" baseline="0" noProof="1"/>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lvl="0" rtl="0" eaLnBrk="1" fontAlgn="base" latinLnBrk="0" hangingPunct="1">
              <a:lnSpc>
                <a:spcPct val="100000"/>
              </a:lnSpc>
              <a:spcBef>
                <a:spcPct val="0"/>
              </a:spcBef>
              <a:spcAft>
                <a:spcPct val="0"/>
              </a:spcAft>
              <a:buNone/>
            </a:pPr>
            <a:endParaRPr lang="zh-CN" altLang="en-US" strike="noStrike" baseline="0" noProof="1"/>
          </a:p>
        </p:txBody>
      </p:sp>
      <p:sp>
        <p:nvSpPr>
          <p:cNvPr id="5" name="页脚占位符 4"/>
          <p:cNvSpPr>
            <a:spLocks noGrp="1"/>
          </p:cNvSpPr>
          <p:nvPr>
            <p:ph type="ftr" sz="quarter" idx="11"/>
          </p:nvPr>
        </p:nvSpPr>
        <p:spPr/>
        <p:txBody>
          <a:bodyPr/>
          <a:lstStyle/>
          <a:p>
            <a:pPr lvl="0" rtl="0" eaLnBrk="1" fontAlgn="base" latinLnBrk="0" hangingPunct="1">
              <a:lnSpc>
                <a:spcPct val="100000"/>
              </a:lnSpc>
              <a:spcBef>
                <a:spcPct val="0"/>
              </a:spcBef>
              <a:spcAft>
                <a:spcPct val="0"/>
              </a:spcAft>
              <a:buNone/>
            </a:pPr>
            <a:endParaRPr lang="en-US" altLang="zh-CN" strike="noStrike" baseline="0" noProof="1"/>
          </a:p>
        </p:txBody>
      </p:sp>
      <p:sp>
        <p:nvSpPr>
          <p:cNvPr id="6" name="灯片编号占位符 5"/>
          <p:cNvSpPr>
            <a:spLocks noGrp="1"/>
          </p:cNvSpPr>
          <p:nvPr>
            <p:ph type="sldNum" sz="quarter" idx="12"/>
          </p:nvPr>
        </p:nvSpPr>
        <p:spPr/>
        <p:txBody>
          <a:bodyPr/>
          <a:lstStyle/>
          <a:p>
            <a:pPr lvl="0" rtl="0" eaLnBrk="1" fontAlgn="base" latinLnBrk="0" hangingPunct="1">
              <a:lnSpc>
                <a:spcPct val="100000"/>
              </a:lnSpc>
              <a:spcBef>
                <a:spcPct val="0"/>
              </a:spcBef>
              <a:spcAft>
                <a:spcPct val="0"/>
              </a:spcAft>
              <a:buNone/>
            </a:pPr>
            <a:fld id="{9A0DB2DC-4C9A-4742-B13C-FB6460FD3503}" type="slidenum">
              <a:rPr lang="zh-CN" altLang="en-US" strike="noStrike" baseline="0" noProof="1">
                <a:latin typeface="Arial" panose="020b0604020202020204" pitchFamily="34" charset="0"/>
                <a:ea typeface="宋体" panose="02010600030101010101" pitchFamily="2" charset="-122"/>
                <a:cs typeface="+mn-cs"/>
              </a:rPr>
              <a:t/>
            </a:fld>
            <a:endParaRPr lang="zh-CN" altLang="en-US" strike="noStrike" baseline="0" noProof="1"/>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lvl="0" rtl="0" eaLnBrk="1" fontAlgn="base" latinLnBrk="0" hangingPunct="1">
              <a:lnSpc>
                <a:spcPct val="100000"/>
              </a:lnSpc>
              <a:spcBef>
                <a:spcPct val="0"/>
              </a:spcBef>
              <a:spcAft>
                <a:spcPct val="0"/>
              </a:spcAft>
              <a:buNone/>
            </a:pPr>
            <a:endParaRPr lang="zh-CN" altLang="en-US" strike="noStrike" baseline="0" noProof="1"/>
          </a:p>
        </p:txBody>
      </p:sp>
      <p:sp>
        <p:nvSpPr>
          <p:cNvPr id="5" name="页脚占位符 4"/>
          <p:cNvSpPr>
            <a:spLocks noGrp="1"/>
          </p:cNvSpPr>
          <p:nvPr>
            <p:ph type="ftr" sz="quarter" idx="11"/>
          </p:nvPr>
        </p:nvSpPr>
        <p:spPr/>
        <p:txBody>
          <a:bodyPr/>
          <a:lstStyle/>
          <a:p>
            <a:pPr lvl="0" rtl="0" eaLnBrk="1" fontAlgn="base" latinLnBrk="0" hangingPunct="1">
              <a:lnSpc>
                <a:spcPct val="100000"/>
              </a:lnSpc>
              <a:spcBef>
                <a:spcPct val="0"/>
              </a:spcBef>
              <a:spcAft>
                <a:spcPct val="0"/>
              </a:spcAft>
              <a:buNone/>
            </a:pPr>
            <a:endParaRPr lang="en-US" altLang="zh-CN" strike="noStrike" baseline="0" noProof="1"/>
          </a:p>
        </p:txBody>
      </p:sp>
      <p:sp>
        <p:nvSpPr>
          <p:cNvPr id="6" name="灯片编号占位符 5"/>
          <p:cNvSpPr>
            <a:spLocks noGrp="1"/>
          </p:cNvSpPr>
          <p:nvPr>
            <p:ph type="sldNum" sz="quarter" idx="12"/>
          </p:nvPr>
        </p:nvSpPr>
        <p:spPr/>
        <p:txBody>
          <a:bodyPr/>
          <a:lstStyle/>
          <a:p>
            <a:pPr lvl="0" rtl="0" eaLnBrk="1" fontAlgn="base" latinLnBrk="0" hangingPunct="1">
              <a:lnSpc>
                <a:spcPct val="100000"/>
              </a:lnSpc>
              <a:spcBef>
                <a:spcPct val="0"/>
              </a:spcBef>
              <a:spcAft>
                <a:spcPct val="0"/>
              </a:spcAft>
              <a:buNone/>
            </a:pPr>
            <a:fld id="{9A0DB2DC-4C9A-4742-B13C-FB6460FD3503}" type="slidenum">
              <a:rPr lang="zh-CN" altLang="en-US" strike="noStrike" baseline="0" noProof="1">
                <a:latin typeface="Arial" panose="020b0604020202020204" pitchFamily="34" charset="0"/>
                <a:ea typeface="宋体" panose="02010600030101010101" pitchFamily="2" charset="-122"/>
                <a:cs typeface="+mn-cs"/>
              </a:rPr>
              <a:t/>
            </a:fld>
            <a:endParaRPr lang="zh-CN" altLang="en-US" strike="noStrike" baseline="0" noProof="1"/>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lvl="0" rtl="0" eaLnBrk="1" fontAlgn="base" latinLnBrk="0" hangingPunct="1">
              <a:lnSpc>
                <a:spcPct val="100000"/>
              </a:lnSpc>
              <a:spcBef>
                <a:spcPct val="0"/>
              </a:spcBef>
              <a:spcAft>
                <a:spcPct val="0"/>
              </a:spcAft>
              <a:buNone/>
            </a:pPr>
            <a:endParaRPr lang="zh-CN" altLang="en-US" strike="noStrike" baseline="0" noProof="1"/>
          </a:p>
        </p:txBody>
      </p:sp>
      <p:sp>
        <p:nvSpPr>
          <p:cNvPr id="6" name="页脚占位符 5"/>
          <p:cNvSpPr>
            <a:spLocks noGrp="1"/>
          </p:cNvSpPr>
          <p:nvPr>
            <p:ph type="ftr" sz="quarter" idx="11"/>
          </p:nvPr>
        </p:nvSpPr>
        <p:spPr/>
        <p:txBody>
          <a:bodyPr/>
          <a:lstStyle/>
          <a:p>
            <a:pPr lvl="0" rtl="0" eaLnBrk="1" fontAlgn="base" latinLnBrk="0" hangingPunct="1">
              <a:lnSpc>
                <a:spcPct val="100000"/>
              </a:lnSpc>
              <a:spcBef>
                <a:spcPct val="0"/>
              </a:spcBef>
              <a:spcAft>
                <a:spcPct val="0"/>
              </a:spcAft>
              <a:buNone/>
            </a:pPr>
            <a:endParaRPr lang="en-US" altLang="zh-CN" strike="noStrike" baseline="0" noProof="1"/>
          </a:p>
        </p:txBody>
      </p:sp>
      <p:sp>
        <p:nvSpPr>
          <p:cNvPr id="7" name="灯片编号占位符 6"/>
          <p:cNvSpPr>
            <a:spLocks noGrp="1"/>
          </p:cNvSpPr>
          <p:nvPr>
            <p:ph type="sldNum" sz="quarter" idx="12"/>
          </p:nvPr>
        </p:nvSpPr>
        <p:spPr/>
        <p:txBody>
          <a:bodyPr/>
          <a:lstStyle/>
          <a:p>
            <a:pPr lvl="0" rtl="0" eaLnBrk="1" fontAlgn="base" latinLnBrk="0" hangingPunct="1">
              <a:lnSpc>
                <a:spcPct val="100000"/>
              </a:lnSpc>
              <a:spcBef>
                <a:spcPct val="0"/>
              </a:spcBef>
              <a:spcAft>
                <a:spcPct val="0"/>
              </a:spcAft>
              <a:buNone/>
            </a:pPr>
            <a:fld id="{9A0DB2DC-4C9A-4742-B13C-FB6460FD3503}" type="slidenum">
              <a:rPr lang="zh-CN" altLang="en-US" strike="noStrike" baseline="0" noProof="1">
                <a:latin typeface="Arial" panose="020b0604020202020204" pitchFamily="34" charset="0"/>
                <a:ea typeface="宋体" panose="02010600030101010101" pitchFamily="2" charset="-122"/>
                <a:cs typeface="+mn-cs"/>
              </a:rPr>
              <a:t/>
            </a:fld>
            <a:endParaRPr lang="zh-CN" altLang="en-US" strike="noStrike" baseline="0" noProof="1"/>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1186774" y="2665379"/>
            <a:ext cx="4873574" cy="352428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256938" y="2665379"/>
            <a:ext cx="4897576" cy="352428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lstStyle/>
          <a:p>
            <a:pPr lvl="0" rtl="0" eaLnBrk="1" fontAlgn="base" latinLnBrk="0" hangingPunct="1">
              <a:lnSpc>
                <a:spcPct val="100000"/>
              </a:lnSpc>
              <a:spcBef>
                <a:spcPct val="0"/>
              </a:spcBef>
              <a:spcAft>
                <a:spcPct val="0"/>
              </a:spcAft>
              <a:buNone/>
            </a:pPr>
            <a:endParaRPr lang="zh-CN" altLang="en-US" strike="noStrike" baseline="0" noProof="1"/>
          </a:p>
        </p:txBody>
      </p:sp>
      <p:sp>
        <p:nvSpPr>
          <p:cNvPr id="8" name="页脚占位符 7"/>
          <p:cNvSpPr>
            <a:spLocks noGrp="1"/>
          </p:cNvSpPr>
          <p:nvPr>
            <p:ph type="ftr" sz="quarter" idx="11"/>
          </p:nvPr>
        </p:nvSpPr>
        <p:spPr/>
        <p:txBody>
          <a:bodyPr/>
          <a:lstStyle/>
          <a:p>
            <a:pPr lvl="0" rtl="0" eaLnBrk="1" fontAlgn="base" latinLnBrk="0" hangingPunct="1">
              <a:lnSpc>
                <a:spcPct val="100000"/>
              </a:lnSpc>
              <a:spcBef>
                <a:spcPct val="0"/>
              </a:spcBef>
              <a:spcAft>
                <a:spcPct val="0"/>
              </a:spcAft>
              <a:buNone/>
            </a:pPr>
            <a:endParaRPr lang="en-US" altLang="zh-CN" strike="noStrike" baseline="0" noProof="1"/>
          </a:p>
        </p:txBody>
      </p:sp>
      <p:sp>
        <p:nvSpPr>
          <p:cNvPr id="9" name="灯片编号占位符 8"/>
          <p:cNvSpPr>
            <a:spLocks noGrp="1"/>
          </p:cNvSpPr>
          <p:nvPr>
            <p:ph type="sldNum" sz="quarter" idx="12"/>
          </p:nvPr>
        </p:nvSpPr>
        <p:spPr/>
        <p:txBody>
          <a:bodyPr/>
          <a:lstStyle/>
          <a:p>
            <a:pPr lvl="0" rtl="0" eaLnBrk="1" fontAlgn="base" latinLnBrk="0" hangingPunct="1">
              <a:lnSpc>
                <a:spcPct val="100000"/>
              </a:lnSpc>
              <a:spcBef>
                <a:spcPct val="0"/>
              </a:spcBef>
              <a:spcAft>
                <a:spcPct val="0"/>
              </a:spcAft>
              <a:buNone/>
            </a:pPr>
            <a:fld id="{9A0DB2DC-4C9A-4742-B13C-FB6460FD3503}" type="slidenum">
              <a:rPr lang="zh-CN" altLang="en-US" strike="noStrike" baseline="0" noProof="1">
                <a:latin typeface="Arial" panose="020b0604020202020204" pitchFamily="34" charset="0"/>
                <a:ea typeface="宋体" panose="02010600030101010101" pitchFamily="2" charset="-122"/>
                <a:cs typeface="+mn-cs"/>
              </a:rPr>
              <a:t/>
            </a:fld>
            <a:endParaRPr lang="zh-CN" altLang="en-US" strike="noStrike" baseline="0" noProof="1"/>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rtl="0" eaLnBrk="1" fontAlgn="base" latinLnBrk="0" hangingPunct="1">
              <a:lnSpc>
                <a:spcPct val="100000"/>
              </a:lnSpc>
              <a:spcBef>
                <a:spcPct val="0"/>
              </a:spcBef>
              <a:spcAft>
                <a:spcPct val="0"/>
              </a:spcAft>
              <a:buNone/>
            </a:pPr>
            <a:endParaRPr lang="zh-CN" altLang="en-US" strike="noStrike" baseline="0" noProof="1"/>
          </a:p>
        </p:txBody>
      </p:sp>
      <p:sp>
        <p:nvSpPr>
          <p:cNvPr id="4" name="页脚占位符 3"/>
          <p:cNvSpPr>
            <a:spLocks noGrp="1"/>
          </p:cNvSpPr>
          <p:nvPr>
            <p:ph type="ftr" sz="quarter" idx="11"/>
          </p:nvPr>
        </p:nvSpPr>
        <p:spPr/>
        <p:txBody>
          <a:bodyPr/>
          <a:lstStyle/>
          <a:p>
            <a:pPr lvl="0" rtl="0" eaLnBrk="1" fontAlgn="base" latinLnBrk="0" hangingPunct="1">
              <a:lnSpc>
                <a:spcPct val="100000"/>
              </a:lnSpc>
              <a:spcBef>
                <a:spcPct val="0"/>
              </a:spcBef>
              <a:spcAft>
                <a:spcPct val="0"/>
              </a:spcAft>
              <a:buNone/>
            </a:pPr>
            <a:endParaRPr lang="en-US" altLang="zh-CN" strike="noStrike" baseline="0" noProof="1"/>
          </a:p>
        </p:txBody>
      </p:sp>
      <p:sp>
        <p:nvSpPr>
          <p:cNvPr id="5" name="灯片编号占位符 4"/>
          <p:cNvSpPr>
            <a:spLocks noGrp="1"/>
          </p:cNvSpPr>
          <p:nvPr>
            <p:ph type="sldNum" sz="quarter" idx="12"/>
          </p:nvPr>
        </p:nvSpPr>
        <p:spPr/>
        <p:txBody>
          <a:bodyPr/>
          <a:lstStyle/>
          <a:p>
            <a:pPr lvl="0" rtl="0" eaLnBrk="1" fontAlgn="base" latinLnBrk="0" hangingPunct="1">
              <a:lnSpc>
                <a:spcPct val="100000"/>
              </a:lnSpc>
              <a:spcBef>
                <a:spcPct val="0"/>
              </a:spcBef>
              <a:spcAft>
                <a:spcPct val="0"/>
              </a:spcAft>
              <a:buNone/>
            </a:pPr>
            <a:fld id="{9A0DB2DC-4C9A-4742-B13C-FB6460FD3503}" type="slidenum">
              <a:rPr lang="zh-CN" altLang="en-US" strike="noStrike" baseline="0" noProof="1">
                <a:latin typeface="Arial" panose="020b0604020202020204" pitchFamily="34" charset="0"/>
                <a:ea typeface="宋体" panose="02010600030101010101" pitchFamily="2" charset="-122"/>
                <a:cs typeface="+mn-cs"/>
              </a:rPr>
              <a:t/>
            </a:fld>
            <a:endParaRPr lang="zh-CN" altLang="en-US" strike="noStrike" baseline="0" noProof="1"/>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rtl="0" eaLnBrk="1" fontAlgn="base" latinLnBrk="0" hangingPunct="1">
              <a:lnSpc>
                <a:spcPct val="100000"/>
              </a:lnSpc>
              <a:spcBef>
                <a:spcPct val="0"/>
              </a:spcBef>
              <a:spcAft>
                <a:spcPct val="0"/>
              </a:spcAft>
              <a:buNone/>
            </a:pPr>
            <a:endParaRPr lang="zh-CN" altLang="en-US" strike="noStrike" baseline="0" noProof="1"/>
          </a:p>
        </p:txBody>
      </p:sp>
      <p:sp>
        <p:nvSpPr>
          <p:cNvPr id="3" name="页脚占位符 2"/>
          <p:cNvSpPr>
            <a:spLocks noGrp="1"/>
          </p:cNvSpPr>
          <p:nvPr>
            <p:ph type="ftr" sz="quarter" idx="11"/>
          </p:nvPr>
        </p:nvSpPr>
        <p:spPr/>
        <p:txBody>
          <a:bodyPr/>
          <a:lstStyle/>
          <a:p>
            <a:pPr lvl="0" rtl="0" eaLnBrk="1" fontAlgn="base" latinLnBrk="0" hangingPunct="1">
              <a:lnSpc>
                <a:spcPct val="100000"/>
              </a:lnSpc>
              <a:spcBef>
                <a:spcPct val="0"/>
              </a:spcBef>
              <a:spcAft>
                <a:spcPct val="0"/>
              </a:spcAft>
              <a:buNone/>
            </a:pPr>
            <a:endParaRPr lang="en-US" altLang="zh-CN" strike="noStrike" baseline="0" noProof="1"/>
          </a:p>
        </p:txBody>
      </p:sp>
      <p:sp>
        <p:nvSpPr>
          <p:cNvPr id="4" name="灯片编号占位符 3"/>
          <p:cNvSpPr>
            <a:spLocks noGrp="1"/>
          </p:cNvSpPr>
          <p:nvPr>
            <p:ph type="sldNum" sz="quarter" idx="12"/>
          </p:nvPr>
        </p:nvSpPr>
        <p:spPr/>
        <p:txBody>
          <a:bodyPr/>
          <a:lstStyle/>
          <a:p>
            <a:pPr lvl="0" rtl="0" eaLnBrk="1" fontAlgn="base" latinLnBrk="0" hangingPunct="1">
              <a:lnSpc>
                <a:spcPct val="100000"/>
              </a:lnSpc>
              <a:spcBef>
                <a:spcPct val="0"/>
              </a:spcBef>
              <a:spcAft>
                <a:spcPct val="0"/>
              </a:spcAft>
              <a:buNone/>
            </a:pPr>
            <a:fld id="{9A0DB2DC-4C9A-4742-B13C-FB6460FD3503}" type="slidenum">
              <a:rPr lang="zh-CN" altLang="en-US" strike="noStrike" baseline="0" noProof="1">
                <a:latin typeface="Arial" panose="020b0604020202020204" pitchFamily="34" charset="0"/>
                <a:ea typeface="宋体" panose="02010600030101010101" pitchFamily="2" charset="-122"/>
                <a:cs typeface="+mn-cs"/>
              </a:rPr>
              <a:t/>
            </a:fld>
            <a:endParaRPr lang="zh-CN" altLang="en-US" strike="noStrike" baseline="0" noProof="1"/>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lvl="0" rtl="0" eaLnBrk="1" fontAlgn="base" latinLnBrk="0" hangingPunct="1">
              <a:lnSpc>
                <a:spcPct val="100000"/>
              </a:lnSpc>
              <a:spcBef>
                <a:spcPct val="0"/>
              </a:spcBef>
              <a:spcAft>
                <a:spcPct val="0"/>
              </a:spcAft>
              <a:buNone/>
            </a:pPr>
            <a:endParaRPr lang="zh-CN" altLang="en-US" strike="noStrike" baseline="0" noProof="1"/>
          </a:p>
        </p:txBody>
      </p:sp>
      <p:sp>
        <p:nvSpPr>
          <p:cNvPr id="6" name="页脚占位符 5"/>
          <p:cNvSpPr>
            <a:spLocks noGrp="1"/>
          </p:cNvSpPr>
          <p:nvPr>
            <p:ph type="ftr" sz="quarter" idx="11"/>
          </p:nvPr>
        </p:nvSpPr>
        <p:spPr/>
        <p:txBody>
          <a:bodyPr/>
          <a:lstStyle/>
          <a:p>
            <a:pPr lvl="0" rtl="0" eaLnBrk="1" fontAlgn="base" latinLnBrk="0" hangingPunct="1">
              <a:lnSpc>
                <a:spcPct val="100000"/>
              </a:lnSpc>
              <a:spcBef>
                <a:spcPct val="0"/>
              </a:spcBef>
              <a:spcAft>
                <a:spcPct val="0"/>
              </a:spcAft>
              <a:buNone/>
            </a:pPr>
            <a:endParaRPr lang="en-US" altLang="zh-CN" strike="noStrike" baseline="0" noProof="1"/>
          </a:p>
        </p:txBody>
      </p:sp>
      <p:sp>
        <p:nvSpPr>
          <p:cNvPr id="7" name="灯片编号占位符 6"/>
          <p:cNvSpPr>
            <a:spLocks noGrp="1"/>
          </p:cNvSpPr>
          <p:nvPr>
            <p:ph type="sldNum" sz="quarter" idx="12"/>
          </p:nvPr>
        </p:nvSpPr>
        <p:spPr/>
        <p:txBody>
          <a:bodyPr/>
          <a:lstStyle/>
          <a:p>
            <a:pPr lvl="0" rtl="0" eaLnBrk="1" fontAlgn="base" latinLnBrk="0" hangingPunct="1">
              <a:lnSpc>
                <a:spcPct val="100000"/>
              </a:lnSpc>
              <a:spcBef>
                <a:spcPct val="0"/>
              </a:spcBef>
              <a:spcAft>
                <a:spcPct val="0"/>
              </a:spcAft>
              <a:buNone/>
            </a:pPr>
            <a:fld id="{9A0DB2DC-4C9A-4742-B13C-FB6460FD3503}" type="slidenum">
              <a:rPr lang="zh-CN" altLang="en-US" strike="noStrike" baseline="0" noProof="1">
                <a:latin typeface="Arial" panose="020b0604020202020204" pitchFamily="34" charset="0"/>
                <a:ea typeface="宋体" panose="02010600030101010101" pitchFamily="2" charset="-122"/>
                <a:cs typeface="+mn-cs"/>
              </a:rPr>
              <a:t/>
            </a:fld>
            <a:endParaRPr lang="zh-CN" altLang="en-US" strike="noStrike" baseline="0" noProof="1"/>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lvl="0" rtl="0" eaLnBrk="1" fontAlgn="base" latinLnBrk="0" hangingPunct="1">
              <a:lnSpc>
                <a:spcPct val="100000"/>
              </a:lnSpc>
              <a:spcBef>
                <a:spcPct val="0"/>
              </a:spcBef>
              <a:spcAft>
                <a:spcPct val="0"/>
              </a:spcAft>
              <a:buNone/>
            </a:pPr>
            <a:endParaRPr lang="zh-CN" altLang="en-US" strike="noStrike" baseline="0" noProof="1"/>
          </a:p>
        </p:txBody>
      </p:sp>
      <p:sp>
        <p:nvSpPr>
          <p:cNvPr id="6" name="页脚占位符 5"/>
          <p:cNvSpPr>
            <a:spLocks noGrp="1"/>
          </p:cNvSpPr>
          <p:nvPr>
            <p:ph type="ftr" sz="quarter" idx="11"/>
          </p:nvPr>
        </p:nvSpPr>
        <p:spPr/>
        <p:txBody>
          <a:bodyPr/>
          <a:lstStyle/>
          <a:p>
            <a:pPr lvl="0" rtl="0" eaLnBrk="1" fontAlgn="base" latinLnBrk="0" hangingPunct="1">
              <a:lnSpc>
                <a:spcPct val="100000"/>
              </a:lnSpc>
              <a:spcBef>
                <a:spcPct val="0"/>
              </a:spcBef>
              <a:spcAft>
                <a:spcPct val="0"/>
              </a:spcAft>
              <a:buNone/>
            </a:pPr>
            <a:endParaRPr lang="en-US" altLang="zh-CN" strike="noStrike" baseline="0" noProof="1"/>
          </a:p>
        </p:txBody>
      </p:sp>
      <p:sp>
        <p:nvSpPr>
          <p:cNvPr id="7" name="灯片编号占位符 6"/>
          <p:cNvSpPr>
            <a:spLocks noGrp="1"/>
          </p:cNvSpPr>
          <p:nvPr>
            <p:ph type="sldNum" sz="quarter" idx="12"/>
          </p:nvPr>
        </p:nvSpPr>
        <p:spPr/>
        <p:txBody>
          <a:bodyPr/>
          <a:lstStyle/>
          <a:p>
            <a:pPr lvl="0" rtl="0" eaLnBrk="1" fontAlgn="base" latinLnBrk="0" hangingPunct="1">
              <a:lnSpc>
                <a:spcPct val="100000"/>
              </a:lnSpc>
              <a:spcBef>
                <a:spcPct val="0"/>
              </a:spcBef>
              <a:spcAft>
                <a:spcPct val="0"/>
              </a:spcAft>
              <a:buNone/>
            </a:pPr>
            <a:fld id="{9A0DB2DC-4C9A-4742-B13C-FB6460FD3503}" type="slidenum">
              <a:rPr lang="zh-CN" altLang="en-US" strike="noStrike" baseline="0" noProof="1">
                <a:latin typeface="Arial" panose="020b0604020202020204" pitchFamily="34" charset="0"/>
                <a:ea typeface="宋体" panose="02010600030101010101" pitchFamily="2" charset="-122"/>
                <a:cs typeface="+mn-cs"/>
              </a:rPr>
              <a:t/>
            </a:fld>
            <a:endParaRPr lang="zh-CN" altLang="en-US" strike="noStrike" baseline="0" noProof="1"/>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098" name="标题 1025"/>
          <p:cNvSpPr>
            <a:spLocks noGrp="1"/>
          </p:cNvSpPr>
          <p:nvPr>
            <p:ph type="title"/>
          </p:nvPr>
        </p:nvSpPr>
        <p:spPr>
          <a:xfrm>
            <a:off x="609600" y="274638"/>
            <a:ext cx="10972800" cy="1143000"/>
          </a:xfrm>
          <a:prstGeom prst="rect">
            <a:avLst/>
          </a:prstGeom>
          <a:noFill/>
          <a:ln w="9525">
            <a:noFill/>
          </a:ln>
        </p:spPr>
        <p:txBody>
          <a:bodyPr vert="horz" lIns="91440" tIns="45720" rIns="91440" bIns="45720" anchor="ctr" anchorCtr="0"/>
          <a:lstStyle/>
          <a:p>
            <a:pPr lvl="0"/>
            <a:r>
              <a:rPr lang="zh-CN" altLang="en-US"/>
              <a:t>单击此处编辑母版标题样式</a:t>
            </a:r>
            <a:endParaRPr lang="en-US" altLang="en-US"/>
          </a:p>
        </p:txBody>
      </p:sp>
      <p:sp>
        <p:nvSpPr>
          <p:cNvPr id="4099" name="文本占位符 1026"/>
          <p:cNvSpPr>
            <a:spLocks noGrp="1"/>
          </p:cNvSpPr>
          <p:nvPr>
            <p:ph type="body" idx="1"/>
          </p:nvPr>
        </p:nvSpPr>
        <p:spPr>
          <a:xfrm>
            <a:off x="609600" y="1600200"/>
            <a:ext cx="10972800" cy="4525963"/>
          </a:xfrm>
          <a:prstGeom prst="rect">
            <a:avLst/>
          </a:prstGeom>
          <a:noFill/>
          <a:ln w="9525">
            <a:noFill/>
          </a:ln>
        </p:spPr>
        <p:txBody>
          <a:bodyPr vert="horz" lIns="91440" tIns="45720" rIns="91440" bIns="45720" anchor="t" anchorCtr="0"/>
          <a:lstStyle/>
          <a:p>
            <a:pPr lvl="0"/>
            <a:r>
              <a:rPr lang="zh-CN" altLang="en-US"/>
              <a:t>单击此处编辑母版文本样式</a:t>
            </a:r>
            <a:endParaRPr lang="en-US" altLang="en-US"/>
          </a:p>
          <a:p>
            <a:pPr lvl="1"/>
            <a:r>
              <a:rPr lang="zh-CN" altLang="en-US"/>
              <a:t>第二级</a:t>
            </a:r>
            <a:endParaRPr lang="en-US" altLang="en-US"/>
          </a:p>
          <a:p>
            <a:pPr lvl="2"/>
            <a:r>
              <a:rPr lang="zh-CN" altLang="en-US"/>
              <a:t>第三级</a:t>
            </a:r>
            <a:endParaRPr lang="en-US" altLang="en-US"/>
          </a:p>
          <a:p>
            <a:pPr lvl="3"/>
            <a:r>
              <a:rPr lang="zh-CN" altLang="en-US"/>
              <a:t>第四级</a:t>
            </a:r>
            <a:endParaRPr lang="en-US" altLang="en-US"/>
          </a:p>
          <a:p>
            <a:pPr lvl="4"/>
            <a:r>
              <a:rPr lang="zh-CN" altLang="en-US"/>
              <a:t>第五级</a:t>
            </a:r>
            <a:endParaRPr lang="en-US" altLang="en-US"/>
          </a:p>
        </p:txBody>
      </p:sp>
      <p:sp>
        <p:nvSpPr>
          <p:cNvPr id="1048578" name="日期占位符 3"/>
          <p:cNvSpPr>
            <a:spLocks noGrp="1"/>
          </p:cNvSpPr>
          <p:nvPr>
            <p:ph type="dt" sz="half" idx="2"/>
          </p:nvPr>
        </p:nvSpPr>
        <p:spPr>
          <a:xfrm>
            <a:off x="609600" y="6245225"/>
            <a:ext cx="2844800" cy="476250"/>
          </a:xfrm>
          <a:prstGeom prst="rect">
            <a:avLst/>
          </a:prstGeom>
          <a:noFill/>
          <a:ln w="9525">
            <a:noFill/>
          </a:ln>
        </p:spPr>
        <p:txBody>
          <a:bodyPr vert="horz" lIns="91440" tIns="45720" rIns="91440" bIns="45720" anchor="t" anchorCtr="0"/>
          <a:lstStyle>
            <a:lvl1pPr marL="0" indent="0" algn="l" fontAlgn="base">
              <a:buFontTx/>
              <a:defRPr sz="1400" b="1" i="1">
                <a:solidFill>
                  <a:srgbClr val="000000"/>
                </a:solidFill>
                <a:latin typeface="Arial" panose="020b0604020202020204" pitchFamily="34" charset="0"/>
                <a:ea typeface="宋体" panose="02010600030101010101" pitchFamily="2" charset="-122"/>
              </a:defRPr>
            </a:lvl1pPr>
          </a:lstStyle>
          <a:p>
            <a:pPr lvl="0" rtl="0" eaLnBrk="1" fontAlgn="base" latinLnBrk="0" hangingPunct="1">
              <a:lnSpc>
                <a:spcPct val="100000"/>
              </a:lnSpc>
              <a:spcBef>
                <a:spcPct val="0"/>
              </a:spcBef>
              <a:spcAft>
                <a:spcPct val="0"/>
              </a:spcAft>
              <a:buNone/>
            </a:pPr>
            <a:endParaRPr lang="zh-CN" altLang="en-US" strike="noStrike" baseline="0" noProof="1"/>
          </a:p>
        </p:txBody>
      </p:sp>
      <p:sp>
        <p:nvSpPr>
          <p:cNvPr id="1048579" name="页脚占位符 4"/>
          <p:cNvSpPr>
            <a:spLocks noGrp="1"/>
          </p:cNvSpPr>
          <p:nvPr>
            <p:ph type="ftr" sz="quarter" idx="3"/>
          </p:nvPr>
        </p:nvSpPr>
        <p:spPr>
          <a:xfrm>
            <a:off x="4165600" y="6245225"/>
            <a:ext cx="3860800" cy="476250"/>
          </a:xfrm>
          <a:prstGeom prst="rect">
            <a:avLst/>
          </a:prstGeom>
          <a:noFill/>
          <a:ln w="9525">
            <a:noFill/>
          </a:ln>
        </p:spPr>
        <p:txBody>
          <a:bodyPr vert="horz" lIns="91440" tIns="45720" rIns="91440" bIns="45720" anchor="t" anchorCtr="0"/>
          <a:lstStyle>
            <a:lvl1pPr marL="0" indent="0" algn="ctr" fontAlgn="base">
              <a:buFontTx/>
              <a:defRPr sz="1400" b="1" i="1">
                <a:solidFill>
                  <a:srgbClr val="000000"/>
                </a:solidFill>
                <a:latin typeface="Arial" panose="020b0604020202020204" pitchFamily="34" charset="0"/>
                <a:ea typeface="宋体" panose="02010600030101010101" pitchFamily="2" charset="-122"/>
              </a:defRPr>
            </a:lvl1pPr>
          </a:lstStyle>
          <a:p>
            <a:pPr lvl="0" rtl="0" eaLnBrk="1" fontAlgn="base" latinLnBrk="0" hangingPunct="1">
              <a:lnSpc>
                <a:spcPct val="100000"/>
              </a:lnSpc>
              <a:spcBef>
                <a:spcPct val="0"/>
              </a:spcBef>
              <a:spcAft>
                <a:spcPct val="0"/>
              </a:spcAft>
              <a:buNone/>
            </a:pPr>
            <a:endParaRPr lang="en-US" altLang="zh-CN" strike="noStrike" baseline="0" noProof="1"/>
          </a:p>
        </p:txBody>
      </p:sp>
      <p:sp>
        <p:nvSpPr>
          <p:cNvPr id="1048580" name="灯片编号占位符 5"/>
          <p:cNvSpPr>
            <a:spLocks noGrp="1"/>
          </p:cNvSpPr>
          <p:nvPr>
            <p:ph type="sldNum" sz="quarter" idx="4"/>
          </p:nvPr>
        </p:nvSpPr>
        <p:spPr>
          <a:xfrm>
            <a:off x="8737600" y="6245225"/>
            <a:ext cx="2844800" cy="476250"/>
          </a:xfrm>
          <a:prstGeom prst="rect">
            <a:avLst/>
          </a:prstGeom>
          <a:noFill/>
          <a:ln w="9525">
            <a:noFill/>
          </a:ln>
        </p:spPr>
        <p:txBody>
          <a:bodyPr vert="horz" lIns="91440" tIns="45720" rIns="91440" bIns="45720" anchor="t" anchorCtr="0"/>
          <a:lstStyle>
            <a:lvl1pPr marL="0" indent="0" algn="r" fontAlgn="base">
              <a:buFontTx/>
              <a:defRPr sz="1400" b="1" i="1">
                <a:solidFill>
                  <a:srgbClr val="000000"/>
                </a:solidFill>
                <a:latin typeface="Arial" panose="020b0604020202020204" pitchFamily="34" charset="0"/>
                <a:ea typeface="宋体" panose="02010600030101010101" pitchFamily="2" charset="-122"/>
              </a:defRPr>
            </a:lvl1pPr>
          </a:lstStyle>
          <a:p>
            <a:pPr lvl="0" rtl="0" eaLnBrk="1" fontAlgn="base" latinLnBrk="0" hangingPunct="1">
              <a:lnSpc>
                <a:spcPct val="100000"/>
              </a:lnSpc>
              <a:spcBef>
                <a:spcPct val="0"/>
              </a:spcBef>
              <a:spcAft>
                <a:spcPct val="0"/>
              </a:spcAft>
              <a:buNone/>
            </a:pPr>
            <a:fld id="{9A0DB2DC-4C9A-4742-B13C-FB6460FD3503}" type="slidenum">
              <a:rPr lang="zh-CN" altLang="en-US" strike="noStrike" baseline="0" noProof="1">
                <a:latin typeface="Arial" panose="020b0604020202020204" pitchFamily="34" charset="0"/>
                <a:ea typeface="宋体" panose="02010600030101010101" pitchFamily="2" charset="-122"/>
                <a:cs typeface="+mn-cs"/>
              </a:rPr>
              <a:t/>
            </a:fld>
            <a:endParaRPr lang="zh-CN" altLang="en-US" strike="noStrike" baseline="0" noProof="1"/>
          </a:p>
        </p:txBody>
      </p:sp>
      <p:pic>
        <p:nvPicPr>
          <p:cNvPr id="1048581"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ctr" defTabSz="914400" eaLnBrk="1" fontAlgn="base" latinLnBrk="0" hangingPunct="1">
        <a:lnSpc>
          <a:spcPct val="100000"/>
        </a:lnSpc>
        <a:spcBef>
          <a:spcPct val="0"/>
        </a:spcBef>
        <a:spcAft>
          <a:spcPct val="0"/>
        </a:spcAft>
        <a:buNone/>
        <a:defRPr sz="4400" b="0" i="0" u="none" kern="1200" baseline="0">
          <a:solidFill>
            <a:srgbClr val="000000"/>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SzTx/>
        <a:buChar char="•"/>
        <a:defRPr sz="3200" b="0" i="0" u="none" kern="1200" baseline="0">
          <a:solidFill>
            <a:srgbClr val="000000"/>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SzTx/>
        <a:buFontTx/>
        <a:buChar char="–"/>
        <a:defRPr sz="2800" b="0" i="0" u="none" kern="1200" baseline="0">
          <a:solidFill>
            <a:srgbClr val="000000"/>
          </a:solidFill>
          <a:latin typeface="Arial" panose="020b0604020202020204" pitchFamily="34" charset="0"/>
          <a:ea typeface="宋体" panose="02010600030101010101" pitchFamily="2" charset="-122"/>
          <a:cs typeface="+mn-cs"/>
        </a:defRPr>
      </a:lvl2pPr>
      <a:lvl3pPr marL="1143000" lvl="2" indent="-228600" algn="l" defTabSz="914400" eaLnBrk="1" fontAlgn="base" latinLnBrk="0" hangingPunct="1">
        <a:lnSpc>
          <a:spcPct val="100000"/>
        </a:lnSpc>
        <a:spcBef>
          <a:spcPct val="20000"/>
        </a:spcBef>
        <a:spcAft>
          <a:spcPct val="0"/>
        </a:spcAft>
        <a:buSzTx/>
        <a:buFontTx/>
        <a:buChar char="•"/>
        <a:defRPr sz="2400" b="0" i="0" u="none" kern="1200" baseline="0">
          <a:solidFill>
            <a:srgbClr val="000000"/>
          </a:solidFill>
          <a:latin typeface="Arial" panose="020b0604020202020204" pitchFamily="34" charset="0"/>
          <a:ea typeface="宋体" panose="02010600030101010101" pitchFamily="2" charset="-122"/>
          <a:cs typeface="+mn-cs"/>
        </a:defRPr>
      </a:lvl3pPr>
      <a:lvl4pPr marL="1600200" lvl="3"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4pPr>
      <a:lvl5pPr marL="2057400" lvl="4"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rgbClr val="000000"/>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1800" b="0" i="0" u="none" kern="1200" baseline="0">
          <a:solidFill>
            <a:srgbClr val="000000"/>
          </a:solidFill>
          <a:latin typeface="Arial" panose="020b060402020202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2.xml" /><Relationship Id="rId2" Type="http://schemas.openxmlformats.org/officeDocument/2006/relationships/notesSlide" Target="../notesSlides/notesSlide3.xml" /><Relationship Id="rId3" Type="http://schemas.openxmlformats.org/officeDocument/2006/relationships/image" Target="../media/image2.png" /><Relationship Id="rId4" Type="http://schemas.openxmlformats.org/officeDocument/2006/relationships/tags" Target="../tags/tag7.xml" /><Relationship Id="rId5" Type="http://schemas.openxmlformats.org/officeDocument/2006/relationships/image" Target="../media/image3.png" /><Relationship Id="rId6" Type="http://schemas.openxmlformats.org/officeDocument/2006/relationships/tags" Target="../tags/tag8.xml" /><Relationship Id="rId7" Type="http://schemas.openxmlformats.org/officeDocument/2006/relationships/tags" Target="../tags/tag9.xml" /><Relationship Id="rId8" Type="http://schemas.openxmlformats.org/officeDocument/2006/relationships/tags" Target="../tags/tag10.xml" /><Relationship Id="rId9" Type="http://schemas.openxmlformats.org/officeDocument/2006/relationships/tags" Target="../tags/tag1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8.xml" /><Relationship Id="rId2" Type="http://schemas.openxmlformats.org/officeDocument/2006/relationships/notesSlide" Target="../notesSlides/notesSlide4.xml" /><Relationship Id="rId3" Type="http://schemas.openxmlformats.org/officeDocument/2006/relationships/image" Target="../media/image2.png" /><Relationship Id="rId4" Type="http://schemas.openxmlformats.org/officeDocument/2006/relationships/tags" Target="../tags/tag13.xml" /><Relationship Id="rId5" Type="http://schemas.openxmlformats.org/officeDocument/2006/relationships/image" Target="../media/image3.png" /><Relationship Id="rId6" Type="http://schemas.openxmlformats.org/officeDocument/2006/relationships/tags" Target="../tags/tag14.xml" /><Relationship Id="rId7" Type="http://schemas.openxmlformats.org/officeDocument/2006/relationships/tags" Target="../tags/tag15.xml" /><Relationship Id="rId8" Type="http://schemas.openxmlformats.org/officeDocument/2006/relationships/tags" Target="../tags/tag16.xml" /><Relationship Id="rId9" Type="http://schemas.openxmlformats.org/officeDocument/2006/relationships/tags" Target="../tags/tag1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xml" /><Relationship Id="rId3" Type="http://schemas.openxmlformats.org/officeDocument/2006/relationships/image" Target="../media/image5.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image" Target="../media/image7.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tags" Target="../tags/tag28.xml" /><Relationship Id="rId4" Type="http://schemas.openxmlformats.org/officeDocument/2006/relationships/image" Target="../media/image3.png" /><Relationship Id="rId5" Type="http://schemas.openxmlformats.org/officeDocument/2006/relationships/tags" Target="../tags/tag29.xml" /><Relationship Id="rId6" Type="http://schemas.openxmlformats.org/officeDocument/2006/relationships/tags" Target="../tags/tag30.xml" /><Relationship Id="rId7" Type="http://schemas.openxmlformats.org/officeDocument/2006/relationships/tags" Target="../tags/tag31.xml" /><Relationship Id="rId8" Type="http://schemas.openxmlformats.org/officeDocument/2006/relationships/image" Target="../media/image8.png" /><Relationship Id="rId9" Type="http://schemas.openxmlformats.org/officeDocument/2006/relationships/tags" Target="../tags/tag3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8.xml" /><Relationship Id="rId2" Type="http://schemas.openxmlformats.org/officeDocument/2006/relationships/image" Target="../media/image2.png" /><Relationship Id="rId3" Type="http://schemas.openxmlformats.org/officeDocument/2006/relationships/tags" Target="../tags/tag33.xml" /><Relationship Id="rId4" Type="http://schemas.openxmlformats.org/officeDocument/2006/relationships/image" Target="../media/image3.png" /><Relationship Id="rId5" Type="http://schemas.openxmlformats.org/officeDocument/2006/relationships/tags" Target="../tags/tag34.xml" /><Relationship Id="rId6" Type="http://schemas.openxmlformats.org/officeDocument/2006/relationships/tags" Target="../tags/tag35.xml" /><Relationship Id="rId7" Type="http://schemas.openxmlformats.org/officeDocument/2006/relationships/tags" Target="../tags/tag36.xml" /><Relationship Id="rId8" Type="http://schemas.openxmlformats.org/officeDocument/2006/relationships/image" Target="../media/image9.jpeg" /><Relationship Id="rId9" Type="http://schemas.openxmlformats.org/officeDocument/2006/relationships/tags" Target="../tags/tag3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9.xml" /><Relationship Id="rId3" Type="http://schemas.openxmlformats.org/officeDocument/2006/relationships/tags" Target="../tags/tag40.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1.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3.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image" Target="../media/image2.png" /><Relationship Id="rId4" Type="http://schemas.openxmlformats.org/officeDocument/2006/relationships/tags" Target="../tags/tag44.xml" /><Relationship Id="rId5" Type="http://schemas.openxmlformats.org/officeDocument/2006/relationships/tags" Target="../tags/tag45.xml" /><Relationship Id="rId6" Type="http://schemas.openxmlformats.org/officeDocument/2006/relationships/tags" Target="../tags/tag46.xml" /><Relationship Id="rId7" Type="http://schemas.openxmlformats.org/officeDocument/2006/relationships/tags" Target="../tags/tag47.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tags" Target="../tags/tag48.xml" /><Relationship Id="rId4" Type="http://schemas.openxmlformats.org/officeDocument/2006/relationships/tags" Target="../tags/tag49.xml" /><Relationship Id="rId5" Type="http://schemas.openxmlformats.org/officeDocument/2006/relationships/image" Target="../media/image10.jpeg" /><Relationship Id="rId6" Type="http://schemas.openxmlformats.org/officeDocument/2006/relationships/tags" Target="../tags/tag50.xml" /><Relationship Id="rId7" Type="http://schemas.openxmlformats.org/officeDocument/2006/relationships/tags" Target="../tags/tag51.xml" /><Relationship Id="rId8" Type="http://schemas.openxmlformats.org/officeDocument/2006/relationships/tags" Target="../tags/tag5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image" Target="../media/image11.jpeg" /><Relationship Id="rId7" Type="http://schemas.openxmlformats.org/officeDocument/2006/relationships/tags" Target="../tags/tag56.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tags" Target="../tags/tag57.xml" /><Relationship Id="rId4" Type="http://schemas.openxmlformats.org/officeDocument/2006/relationships/tags" Target="../tags/tag58.xml" /><Relationship Id="rId5" Type="http://schemas.openxmlformats.org/officeDocument/2006/relationships/tags" Target="../tags/tag59.xml" /><Relationship Id="rId6" Type="http://schemas.openxmlformats.org/officeDocument/2006/relationships/image" Target="../media/image12.jpeg" /><Relationship Id="rId7" Type="http://schemas.openxmlformats.org/officeDocument/2006/relationships/tags" Target="../tags/tag60.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image" Target="../media/image2.png"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image" Target="../media/image13.png" /><Relationship Id="rId8" Type="http://schemas.openxmlformats.org/officeDocument/2006/relationships/tags" Target="../tags/tag64.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tags" Target="../tags/tag65.xml" /><Relationship Id="rId4" Type="http://schemas.openxmlformats.org/officeDocument/2006/relationships/tags" Target="../tags/tag66.xml" /><Relationship Id="rId5" Type="http://schemas.openxmlformats.org/officeDocument/2006/relationships/tags" Target="../tags/tag6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image" Target="../media/image2.png" /><Relationship Id="rId4" Type="http://schemas.openxmlformats.org/officeDocument/2006/relationships/tags" Target="../tags/tag72.xml" /><Relationship Id="rId5" Type="http://schemas.openxmlformats.org/officeDocument/2006/relationships/image" Target="../media/image14.png" /><Relationship Id="rId6" Type="http://schemas.openxmlformats.org/officeDocument/2006/relationships/tags" Target="../tags/tag73.xml" /><Relationship Id="rId7" Type="http://schemas.openxmlformats.org/officeDocument/2006/relationships/tags" Target="../tags/tag74.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 Id="rId3" Type="http://schemas.openxmlformats.org/officeDocument/2006/relationships/image" Target="../media/image2.png" /><Relationship Id="rId4" Type="http://schemas.openxmlformats.org/officeDocument/2006/relationships/tags" Target="../tags/tag75.xml" /><Relationship Id="rId5" Type="http://schemas.openxmlformats.org/officeDocument/2006/relationships/image" Target="../media/image14.png" /><Relationship Id="rId6" Type="http://schemas.openxmlformats.org/officeDocument/2006/relationships/tags" Target="../tags/tag76.xml" /><Relationship Id="rId7" Type="http://schemas.openxmlformats.org/officeDocument/2006/relationships/tags" Target="../tags/tag77.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 Id="rId3" Type="http://schemas.openxmlformats.org/officeDocument/2006/relationships/image" Target="../media/image2.png" /><Relationship Id="rId4" Type="http://schemas.openxmlformats.org/officeDocument/2006/relationships/tags" Target="../tags/tag78.xml" /><Relationship Id="rId5" Type="http://schemas.openxmlformats.org/officeDocument/2006/relationships/image" Target="../media/image14.png" /><Relationship Id="rId6" Type="http://schemas.openxmlformats.org/officeDocument/2006/relationships/tags" Target="../tags/tag79.xml" /><Relationship Id="rId7" Type="http://schemas.openxmlformats.org/officeDocument/2006/relationships/tags" Target="../tags/tag80.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tags" Target="../tags/tag81.xml" /><Relationship Id="rId4" Type="http://schemas.openxmlformats.org/officeDocument/2006/relationships/tags" Target="../tags/tag82.xml" /><Relationship Id="rId5" Type="http://schemas.openxmlformats.org/officeDocument/2006/relationships/image" Target="../media/image15.png" /><Relationship Id="rId6" Type="http://schemas.openxmlformats.org/officeDocument/2006/relationships/tags" Target="../tags/tag83.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93.xml" /><Relationship Id="rId2" Type="http://schemas.openxmlformats.org/officeDocument/2006/relationships/image" Target="../media/image2.png"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tags" Target="../tags/tag91.xml" /><Relationship Id="rId8" Type="http://schemas.openxmlformats.org/officeDocument/2006/relationships/tags" Target="../tags/tag92.xml" /><Relationship Id="rId9" Type="http://schemas.openxmlformats.org/officeDocument/2006/relationships/image" Target="../media/image16.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tags" Target="../tags/tag1.xml" /><Relationship Id="rId4" Type="http://schemas.openxmlformats.org/officeDocument/2006/relationships/image" Target="../media/image3.png" /><Relationship Id="rId5" Type="http://schemas.openxmlformats.org/officeDocument/2006/relationships/tags" Target="../tags/tag2.xml" /><Relationship Id="rId6" Type="http://schemas.openxmlformats.org/officeDocument/2006/relationships/tags" Target="../tags/tag3.xml" /><Relationship Id="rId7" Type="http://schemas.openxmlformats.org/officeDocument/2006/relationships/tags" Target="../tags/tag4.xml" /><Relationship Id="rId8" Type="http://schemas.openxmlformats.org/officeDocument/2006/relationships/tags" Target="../tags/tag5.xml" /><Relationship Id="rId9" Type="http://schemas.openxmlformats.org/officeDocument/2006/relationships/tags" Target="../tags/tag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5842" name="内容占位符 2"/>
          <p:cNvSpPr>
            <a:spLocks noGrp="1"/>
          </p:cNvSpPr>
          <p:nvPr>
            <p:ph idx="1"/>
          </p:nvPr>
        </p:nvSpPr>
        <p:spPr>
          <a:xfrm>
            <a:off x="609600" y="3284855"/>
            <a:ext cx="10972800" cy="721995"/>
          </a:xfrm>
        </p:spPr>
        <p:txBody>
          <a:bodyPr vert="horz" lIns="91440" tIns="45720" rIns="91440" bIns="45720" anchor="t" anchorCtr="0"/>
          <a:lstStyle/>
          <a:p>
            <a:pPr marL="0" indent="0" algn="ctr">
              <a:buNone/>
            </a:pPr>
            <a:r>
              <a:rPr lang="zh-CN" altLang="en-US" sz="2800">
                <a:latin typeface="黑体" panose="02010609060101010101" charset="-122"/>
                <a:ea typeface="黑体" panose="02010609060101010101" charset="-122"/>
              </a:rPr>
              <a:t>第</a:t>
            </a:r>
            <a:r>
              <a:rPr lang="en-US" altLang="zh-CN" sz="2800">
                <a:latin typeface="黑体" panose="02010609060101010101" charset="-122"/>
                <a:ea typeface="黑体" panose="02010609060101010101" charset="-122"/>
              </a:rPr>
              <a:t>1</a:t>
            </a:r>
            <a:r>
              <a:rPr lang="zh-CN" altLang="en-US" sz="2800">
                <a:latin typeface="黑体" panose="02010609060101010101" charset="-122"/>
                <a:ea typeface="黑体" panose="02010609060101010101" charset="-122"/>
              </a:rPr>
              <a:t>课时</a:t>
            </a:r>
            <a:endParaRPr lang="zh-CN" altLang="en-US" sz="2800">
              <a:latin typeface="黑体" panose="02010609060101010101" charset="-122"/>
              <a:ea typeface="黑体" panose="02010609060101010101" charset="-122"/>
            </a:endParaRPr>
          </a:p>
        </p:txBody>
      </p:sp>
      <p:sp>
        <p:nvSpPr>
          <p:cNvPr id="3" name="内容占位符 2"/>
          <p:cNvSpPr>
            <a:spLocks noGrp="1"/>
          </p:cNvSpPr>
          <p:nvPr/>
        </p:nvSpPr>
        <p:spPr>
          <a:xfrm>
            <a:off x="609600" y="2132965"/>
            <a:ext cx="10972800" cy="935990"/>
          </a:xfrm>
          <a:prstGeom prst="rect">
            <a:avLst/>
          </a:prstGeom>
          <a:noFill/>
          <a:ln w="9525">
            <a:noFill/>
          </a:ln>
        </p:spPr>
        <p:txBody>
          <a:bodyPr vert="horz" lIns="91440" tIns="45720" rIns="91440" bIns="45720" anchor="t" anchorCtr="0"/>
          <a:lstStyle>
            <a:lvl1pPr marL="342900" lvl="0" indent="-342900" algn="l" defTabSz="914400" eaLnBrk="1" fontAlgn="base" latinLnBrk="0" hangingPunct="1">
              <a:lnSpc>
                <a:spcPct val="100000"/>
              </a:lnSpc>
              <a:spcBef>
                <a:spcPct val="20000"/>
              </a:spcBef>
              <a:spcAft>
                <a:spcPct val="0"/>
              </a:spcAft>
              <a:buSzTx/>
              <a:buChar char="•"/>
              <a:defRPr sz="3200" b="0" i="0" u="none" kern="1200" baseline="0">
                <a:solidFill>
                  <a:srgbClr val="000000"/>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SzTx/>
              <a:buFontTx/>
              <a:buChar char="–"/>
              <a:defRPr sz="2800" b="0" i="0" u="none" kern="1200" baseline="0">
                <a:solidFill>
                  <a:srgbClr val="000000"/>
                </a:solidFill>
                <a:latin typeface="Arial" panose="020b0604020202020204" pitchFamily="34" charset="0"/>
                <a:ea typeface="宋体" panose="02010600030101010101" pitchFamily="2" charset="-122"/>
                <a:cs typeface="+mn-cs"/>
              </a:defRPr>
            </a:lvl2pPr>
            <a:lvl3pPr marL="1143000" lvl="2" indent="-228600" algn="l" defTabSz="914400" eaLnBrk="1" fontAlgn="base" latinLnBrk="0" hangingPunct="1">
              <a:lnSpc>
                <a:spcPct val="100000"/>
              </a:lnSpc>
              <a:spcBef>
                <a:spcPct val="20000"/>
              </a:spcBef>
              <a:spcAft>
                <a:spcPct val="0"/>
              </a:spcAft>
              <a:buSzTx/>
              <a:buFontTx/>
              <a:buChar char="•"/>
              <a:defRPr sz="2400" b="0" i="0" u="none" kern="1200" baseline="0">
                <a:solidFill>
                  <a:srgbClr val="000000"/>
                </a:solidFill>
                <a:latin typeface="Arial" panose="020b0604020202020204" pitchFamily="34" charset="0"/>
                <a:ea typeface="宋体" panose="02010600030101010101" pitchFamily="2" charset="-122"/>
                <a:cs typeface="+mn-cs"/>
              </a:defRPr>
            </a:lvl3pPr>
            <a:lvl4pPr marL="1600200" lvl="3"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4pPr>
            <a:lvl5pPr marL="2057400" lvl="4"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9pPr>
          </a:lstStyle>
          <a:p>
            <a:pPr marL="0" indent="0" algn="ctr">
              <a:buNone/>
            </a:pPr>
            <a:r>
              <a:rPr lang="zh-CN" altLang="en-US" sz="5400">
                <a:latin typeface="黑体" panose="02010609060101010101" charset="-122"/>
                <a:ea typeface="黑体" panose="02010609060101010101" charset="-122"/>
              </a:rPr>
              <a:t>树和天空</a:t>
            </a:r>
            <a:endParaRPr lang="zh-CN" altLang="en-US" sz="5400">
              <a:latin typeface="黑体" panose="02010609060101010101" charset="-122"/>
              <a:ea typeface="黑体" panose="02010609060101010101"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8" name="图片 7"/>
          <p:cNvPicPr/>
          <p:nvPr userDrawn="1">
            <p:custDataLst>
              <p:tags r:id="rId4"/>
            </p:custDataLst>
          </p:nvPr>
        </p:nvPicPr>
        <p:blipFill>
          <a:blip r:embed="rId3"/>
          <a:stretch>
            <a:fillRect/>
          </a:stretch>
        </p:blipFill>
        <p:spPr>
          <a:xfrm>
            <a:off x="0" y="0"/>
            <a:ext cx="720090" cy="720090"/>
          </a:xfrm>
          <a:prstGeom prst="rect">
            <a:avLst/>
          </a:prstGeom>
        </p:spPr>
      </p:pic>
      <p:pic>
        <p:nvPicPr>
          <p:cNvPr id="5" name="图片 4"/>
          <p:cNvPicPr/>
          <p:nvPr userDrawn="1">
            <p:custDataLst>
              <p:tags r:id="rId6"/>
            </p:custDataLst>
          </p:nvPr>
        </p:nvPicPr>
        <p:blipFill>
          <a:blip r:embed="rId5"/>
          <a:stretch>
            <a:fillRect/>
          </a:stretch>
        </p:blipFill>
        <p:spPr>
          <a:xfrm>
            <a:off x="11471910" y="0"/>
            <a:ext cx="720090" cy="720090"/>
          </a:xfrm>
          <a:prstGeom prst="rect">
            <a:avLst/>
          </a:prstGeom>
        </p:spPr>
      </p:pic>
      <p:sp>
        <p:nvSpPr>
          <p:cNvPr id="80" name="Right Triangle 18"/>
          <p:cNvSpPr/>
          <p:nvPr>
            <p:custDataLst>
              <p:tags r:id="rId7"/>
            </p:custDataLst>
          </p:nvPr>
        </p:nvSpPr>
        <p:spPr>
          <a:xfrm>
            <a:off x="-2976" y="-147936"/>
            <a:ext cx="7035793" cy="2697104"/>
          </a:xfrm>
          <a:custGeom>
            <a:gdLst>
              <a:gd name="connsiteX0" fmla="*/ 0 w 7035793"/>
              <a:gd name="connsiteY0" fmla="*/ 0 h 2697104"/>
              <a:gd name="connsiteX1" fmla="*/ 7035793 w 7035793"/>
              <a:gd name="connsiteY1" fmla="*/ 1 h 2697104"/>
              <a:gd name="connsiteX2" fmla="*/ 1 w 7035793"/>
              <a:gd name="connsiteY2" fmla="*/ 2697104 h 2697104"/>
            </a:gd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8"/>
            </p:custDataLst>
          </p:nvPr>
        </p:nvSpPr>
        <p:spPr>
          <a:xfrm>
            <a:off x="407368" y="731178"/>
            <a:ext cx="10565469" cy="1615427"/>
          </a:xfrm>
          <a:prstGeom prst="rect">
            <a:avLst/>
          </a:prstGeom>
          <a:noFill/>
        </p:spPr>
        <p:txBody>
          <a:bodyPr wrap="square" lIns="63500" tIns="25400" rIns="63500" bIns="25400" rtlCol="0" anchor="ctr" anchorCtr="0">
            <a:normAutofit/>
          </a:bodyPr>
          <a:lstStyle/>
          <a:p>
            <a:pPr marL="0" indent="0">
              <a:lnSpc>
                <a:spcPct val="100000"/>
              </a:lnSpc>
              <a:spcBef>
                <a:spcPct val="0"/>
              </a:spcBef>
              <a:spcAft>
                <a:spcPct val="0"/>
              </a:spcAft>
              <a:buSzTx/>
              <a:buNone/>
            </a:pPr>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一、知人</a:t>
            </a:r>
            <a:endParaRPr lang="en-US" altLang="zh-CN" sz="3600" b="1" spc="320">
              <a:solidFill>
                <a:schemeClr val="tx1"/>
              </a:solidFill>
              <a:latin typeface="黑体" panose="02010609060101010101" charset="-122"/>
              <a:ea typeface="黑体" panose="02010609060101010101" charset="-122"/>
              <a:cs typeface="微软雅黑" panose="020b0503020204020204" pitchFamily="34" charset="-122"/>
            </a:endParaRPr>
          </a:p>
          <a:p>
            <a:pPr marL="0" indent="0">
              <a:lnSpc>
                <a:spcPct val="100000"/>
              </a:lnSpc>
              <a:spcBef>
                <a:spcPct val="0"/>
              </a:spcBef>
              <a:spcAft>
                <a:spcPct val="0"/>
              </a:spcAft>
              <a:buSzTx/>
              <a:buNone/>
            </a:pPr>
            <a:r>
              <a:rPr lang="zh-CN" altLang="en-US" sz="3200" b="1" spc="320">
                <a:solidFill>
                  <a:schemeClr val="tx1"/>
                </a:solidFill>
                <a:latin typeface="黑体" panose="02010609060101010101" charset="-122"/>
                <a:ea typeface="黑体" panose="02010609060101010101" charset="-122"/>
                <a:cs typeface="微软雅黑" panose="020b0503020204020204" pitchFamily="34" charset="-122"/>
              </a:rPr>
              <a:t>（二）作者文学观念：自然观念</a:t>
            </a:r>
            <a:endParaRPr lang="en-US" altLang="zh-CN" sz="3200" b="1" spc="320">
              <a:solidFill>
                <a:schemeClr val="tx1"/>
              </a:solidFill>
              <a:latin typeface="黑体" panose="02010609060101010101" charset="-122"/>
              <a:ea typeface="黑体" panose="02010609060101010101" charset="-122"/>
              <a:cs typeface="微软雅黑" panose="020b0503020204020204" pitchFamily="34" charset="-122"/>
            </a:endParaRPr>
          </a:p>
        </p:txBody>
      </p:sp>
      <p:sp>
        <p:nvSpPr>
          <p:cNvPr id="11" name="Title 6"/>
          <p:cNvSpPr txBox="1"/>
          <p:nvPr>
            <p:custDataLst>
              <p:tags r:id="rId9"/>
            </p:custDataLst>
          </p:nvPr>
        </p:nvSpPr>
        <p:spPr>
          <a:xfrm>
            <a:off x="482917" y="2549168"/>
            <a:ext cx="11226165" cy="29565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fontAlgn="auto">
              <a:lnSpc>
                <a:spcPct val="100000"/>
              </a:lnSpc>
              <a:spcAft>
                <a:spcPts val="800"/>
              </a:spcAft>
            </a:pPr>
            <a:r>
              <a:rPr lang="zh-CN" altLang="en-US"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u="sng"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托马斯</a:t>
            </a:r>
            <a:r>
              <a:rPr lang="en-US" altLang="zh-CN" sz="2800" b="1" u="sng"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u="sng"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特朗斯特罗姆诗歌用平凡的意象展示神秘性与生命力，描绘了一幅至幻至美的宇宙世界图景。</a:t>
            </a:r>
            <a:r>
              <a:rPr lang="zh-CN" altLang="en-US"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他诗中的世界图景有印记着北欧奇异怪美的自然图景，也有工业文明入侵之下的工业图景，还有在现代主义社会浪潮下展现出来的社会图景。在对每一个图景的描绘中，都体现着诗人面对现代社会做出的深刻思考与抵抗救赎。借助诗歌，诗人试图做一个祛魅社会的“返魅者”。 </a:t>
            </a:r>
            <a:endParaRPr lang="zh-CN" altLang="en-US"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00000"/>
              </a:lnSpc>
              <a:spcBef>
                <a:spcPct val="0"/>
              </a:spcBef>
              <a:spcAft>
                <a:spcPts val="800"/>
              </a:spcAft>
              <a:buSzTx/>
              <a:buNone/>
            </a:pPr>
            <a:endParaRPr lang="zh-CN" sz="32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副标题 2"/>
          <p:cNvSpPr>
            <a:spLocks noGrp="1"/>
          </p:cNvSpPr>
          <p:nvPr>
            <p:ph type="subTitle" idx="1"/>
          </p:nvPr>
        </p:nvSpPr>
        <p:spPr>
          <a:xfrm>
            <a:off x="407368" y="1321479"/>
            <a:ext cx="7488832" cy="3052762"/>
          </a:xfrm>
        </p:spPr>
        <p:txBody>
          <a:bodyPr/>
          <a:lstStyle/>
          <a:p>
            <a:pPr algn="l"/>
            <a:r>
              <a:rPr lang="zh-CN" altLang="en-US" sz="3200" b="1">
                <a:latin typeface="黑体" panose="02010609060101010101" charset="-122"/>
                <a:ea typeface="黑体" panose="02010609060101010101" charset="-122"/>
              </a:rPr>
              <a:t>   我的诗是聚点。它试图在被常规语言分隔的现实的不同领域间建立一种突然的联系</a:t>
            </a:r>
            <a:r>
              <a:rPr lang="en-US" altLang="zh-CN" sz="3200" b="1">
                <a:latin typeface="黑体" panose="02010609060101010101" charset="-122"/>
                <a:ea typeface="黑体" panose="02010609060101010101" charset="-122"/>
              </a:rPr>
              <a:t>——</a:t>
            </a:r>
            <a:r>
              <a:rPr lang="zh-CN" altLang="en-US" sz="3200" b="1">
                <a:latin typeface="黑体" panose="02010609060101010101" charset="-122"/>
                <a:ea typeface="黑体" panose="02010609060101010101" charset="-122"/>
              </a:rPr>
              <a:t>风景中的大小细节汇集、不同的人文相遇、自然和工业交错等等，就像对立物揭示彼此的联系一样。</a:t>
            </a:r>
            <a:endParaRPr lang="en-US" altLang="zh-CN" sz="3200" b="1">
              <a:latin typeface="黑体" panose="02010609060101010101" charset="-122"/>
              <a:ea typeface="黑体" panose="02010609060101010101" charset="-122"/>
            </a:endParaRPr>
          </a:p>
          <a:p>
            <a:pPr algn="l"/>
            <a:r>
              <a:rPr lang="en-US" altLang="zh-CN" sz="3200" b="1">
                <a:latin typeface="黑体" panose="02010609060101010101" charset="-122"/>
                <a:ea typeface="黑体" panose="02010609060101010101" charset="-122"/>
              </a:rPr>
              <a:t>                                       </a:t>
            </a:r>
            <a:endParaRPr lang="en-US" altLang="zh-CN" sz="3200" b="1">
              <a:latin typeface="黑体" panose="02010609060101010101" charset="-122"/>
              <a:ea typeface="黑体" panose="02010609060101010101" charset="-122"/>
            </a:endParaRPr>
          </a:p>
          <a:p>
            <a:pPr algn="l"/>
            <a:r>
              <a:rPr lang="en-US" altLang="zh-CN" sz="3200" b="1">
                <a:latin typeface="黑体" panose="02010609060101010101" charset="-122"/>
                <a:ea typeface="黑体" panose="02010609060101010101" charset="-122"/>
              </a:rPr>
              <a:t>               ——</a:t>
            </a:r>
            <a:r>
              <a:rPr lang="zh-CN" altLang="en-US" sz="3200" b="1">
                <a:latin typeface="黑体" panose="02010609060101010101" charset="-122"/>
                <a:ea typeface="黑体" panose="02010609060101010101" charset="-122"/>
              </a:rPr>
              <a:t>特朗斯特罗姆</a:t>
            </a:r>
            <a:endParaRPr lang="zh-CN" altLang="en-US" sz="3200" b="1">
              <a:latin typeface="黑体" panose="02010609060101010101" charset="-122"/>
              <a:ea typeface="黑体" panose="02010609060101010101" charset="-122"/>
            </a:endParaRPr>
          </a:p>
        </p:txBody>
      </p:sp>
      <p:pic>
        <p:nvPicPr>
          <p:cNvPr id="2" name="图片 1"/>
          <p:cNvPicPr>
            <a:picLocks noChangeAspect="1"/>
          </p:cNvPicPr>
          <p:nvPr/>
        </p:nvPicPr>
        <p:blipFill>
          <a:blip r:embed="rId2"/>
          <a:stretch>
            <a:fillRect/>
          </a:stretch>
        </p:blipFill>
        <p:spPr>
          <a:xfrm>
            <a:off x="8040216" y="908720"/>
            <a:ext cx="3383573" cy="4322439"/>
          </a:xfrm>
          <a:prstGeom prst="rect">
            <a:avLst/>
          </a:prstGeom>
        </p:spPr>
      </p:pic>
    </p:spTree>
  </p:cSld>
  <p:clrMapOvr>
    <a:masterClrMapping/>
  </p:clrMapOvr>
  <mc:AlternateContent>
    <mc:Choice xmlns:p14="http://schemas.microsoft.com/office/powerpoint/2010/main" Requires="p14">
      <p:transition spd="slow" advClick="0" advTm="3000" p14:dur="2000">
        <p:wipe/>
      </p:transition>
    </mc:Choice>
    <mc:Fallback>
      <p:transition spd="slow" advClick="0" advTm="3000">
        <p:wipe/>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文本框 2"/>
          <p:cNvSpPr txBox="1"/>
          <p:nvPr/>
        </p:nvSpPr>
        <p:spPr>
          <a:xfrm>
            <a:off x="695400" y="1340768"/>
            <a:ext cx="10369152" cy="2554545"/>
          </a:xfrm>
          <a:prstGeom prst="rect">
            <a:avLst/>
          </a:prstGeom>
          <a:noFill/>
        </p:spPr>
        <p:txBody>
          <a:bodyPr wrap="square">
            <a:spAutoFit/>
          </a:bodyPr>
          <a:lstStyle/>
          <a:p>
            <a:r>
              <a:rPr lang="zh-CN" altLang="en-US" sz="3200" b="1">
                <a:latin typeface="黑体" panose="02010609060101010101" charset="-122"/>
                <a:ea typeface="黑体" panose="02010609060101010101" charset="-122"/>
              </a:rPr>
              <a:t>     在</a:t>
            </a:r>
            <a:r>
              <a:rPr lang="en-US" altLang="zh-CN" sz="3200" b="1">
                <a:latin typeface="黑体" panose="02010609060101010101" charset="-122"/>
                <a:ea typeface="黑体" panose="02010609060101010101" charset="-122"/>
              </a:rPr>
              <a:t>1990</a:t>
            </a:r>
            <a:r>
              <a:rPr lang="zh-CN" altLang="en-US" sz="3200" b="1">
                <a:latin typeface="黑体" panose="02010609060101010101" charset="-122"/>
                <a:ea typeface="黑体" panose="02010609060101010101" charset="-122"/>
              </a:rPr>
              <a:t>年，中国诗人李笠曾经跟这位特朗斯特罗姆有过一次深入的交流，当时他问：诗的本质是什么？特朗斯特罗姆回答：诗是对事物的感受，不是再认识，而是幻想。一首诗是我让它醒着的梦。诗最重要的任务是塑造精神生活，揭示自然神秘。</a:t>
            </a:r>
            <a:endParaRPr lang="zh-CN" altLang="en-US" sz="3200" b="1">
              <a:latin typeface="黑体" panose="02010609060101010101" charset="-122"/>
              <a:ea typeface="黑体" panose="02010609060101010101"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8" name="图片 7"/>
          <p:cNvPicPr/>
          <p:nvPr userDrawn="1">
            <p:custDataLst>
              <p:tags r:id="rId4"/>
            </p:custDataLst>
          </p:nvPr>
        </p:nvPicPr>
        <p:blipFill>
          <a:blip r:embed="rId3"/>
          <a:stretch>
            <a:fillRect/>
          </a:stretch>
        </p:blipFill>
        <p:spPr>
          <a:xfrm>
            <a:off x="0" y="0"/>
            <a:ext cx="720090" cy="720090"/>
          </a:xfrm>
          <a:prstGeom prst="rect">
            <a:avLst/>
          </a:prstGeom>
        </p:spPr>
      </p:pic>
      <p:pic>
        <p:nvPicPr>
          <p:cNvPr id="5" name="图片 4"/>
          <p:cNvPicPr/>
          <p:nvPr userDrawn="1">
            <p:custDataLst>
              <p:tags r:id="rId6"/>
            </p:custDataLst>
          </p:nvPr>
        </p:nvPicPr>
        <p:blipFill>
          <a:blip r:embed="rId5"/>
          <a:stretch>
            <a:fillRect/>
          </a:stretch>
        </p:blipFill>
        <p:spPr>
          <a:xfrm>
            <a:off x="11471910" y="0"/>
            <a:ext cx="720090" cy="720090"/>
          </a:xfrm>
          <a:prstGeom prst="rect">
            <a:avLst/>
          </a:prstGeom>
        </p:spPr>
      </p:pic>
      <p:sp>
        <p:nvSpPr>
          <p:cNvPr id="80" name="Right Triangle 18"/>
          <p:cNvSpPr/>
          <p:nvPr>
            <p:custDataLst>
              <p:tags r:id="rId7"/>
            </p:custDataLst>
          </p:nvPr>
        </p:nvSpPr>
        <p:spPr>
          <a:xfrm>
            <a:off x="-2976" y="-147936"/>
            <a:ext cx="7035793" cy="2697104"/>
          </a:xfrm>
          <a:custGeom>
            <a:gdLst>
              <a:gd name="connsiteX0" fmla="*/ 0 w 7035793"/>
              <a:gd name="connsiteY0" fmla="*/ 0 h 2697104"/>
              <a:gd name="connsiteX1" fmla="*/ 7035793 w 7035793"/>
              <a:gd name="connsiteY1" fmla="*/ 1 h 2697104"/>
              <a:gd name="connsiteX2" fmla="*/ 1 w 7035793"/>
              <a:gd name="connsiteY2" fmla="*/ 2697104 h 2697104"/>
            </a:gd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8"/>
            </p:custDataLst>
          </p:nvPr>
        </p:nvSpPr>
        <p:spPr>
          <a:xfrm>
            <a:off x="468109" y="544558"/>
            <a:ext cx="10565469" cy="1615427"/>
          </a:xfrm>
          <a:prstGeom prst="rect">
            <a:avLst/>
          </a:prstGeom>
          <a:noFill/>
        </p:spPr>
        <p:txBody>
          <a:bodyPr wrap="square" lIns="63500" tIns="25400" rIns="63500" bIns="25400" rtlCol="0" anchor="ctr" anchorCtr="0">
            <a:normAutofit/>
          </a:bodyPr>
          <a:lstStyle/>
          <a:p>
            <a:pPr marL="0" indent="0">
              <a:lnSpc>
                <a:spcPct val="100000"/>
              </a:lnSpc>
              <a:spcBef>
                <a:spcPct val="0"/>
              </a:spcBef>
              <a:spcAft>
                <a:spcPct val="0"/>
              </a:spcAft>
              <a:buSzTx/>
              <a:buNone/>
            </a:pPr>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一、知人</a:t>
            </a:r>
            <a:endParaRPr lang="en-US" altLang="zh-CN" sz="3600" b="1" spc="320">
              <a:solidFill>
                <a:schemeClr val="tx1"/>
              </a:solidFill>
              <a:latin typeface="黑体" panose="02010609060101010101" charset="-122"/>
              <a:ea typeface="黑体" panose="02010609060101010101" charset="-122"/>
              <a:cs typeface="微软雅黑" panose="020b0503020204020204" pitchFamily="34" charset="-122"/>
            </a:endParaRPr>
          </a:p>
          <a:p>
            <a:pPr marL="0" indent="0">
              <a:lnSpc>
                <a:spcPct val="100000"/>
              </a:lnSpc>
              <a:spcBef>
                <a:spcPct val="0"/>
              </a:spcBef>
              <a:spcAft>
                <a:spcPct val="0"/>
              </a:spcAft>
              <a:buSzTx/>
              <a:buNone/>
            </a:pPr>
            <a:r>
              <a:rPr lang="zh-CN" altLang="en-US" sz="3200" b="1" spc="320">
                <a:solidFill>
                  <a:schemeClr val="tx1"/>
                </a:solidFill>
                <a:latin typeface="黑体" panose="02010609060101010101" charset="-122"/>
                <a:ea typeface="黑体" panose="02010609060101010101" charset="-122"/>
                <a:cs typeface="微软雅黑" panose="020b0503020204020204" pitchFamily="34" charset="-122"/>
              </a:rPr>
              <a:t>（三）人物评价</a:t>
            </a:r>
            <a:endParaRPr lang="en-US" altLang="zh-CN" sz="3200" b="1" spc="320">
              <a:solidFill>
                <a:schemeClr val="tx1"/>
              </a:solidFill>
              <a:latin typeface="黑体" panose="02010609060101010101" charset="-122"/>
              <a:ea typeface="黑体" panose="02010609060101010101" charset="-122"/>
              <a:cs typeface="微软雅黑" panose="020b0503020204020204" pitchFamily="34" charset="-122"/>
            </a:endParaRPr>
          </a:p>
        </p:txBody>
      </p:sp>
      <p:sp>
        <p:nvSpPr>
          <p:cNvPr id="11" name="Title 6"/>
          <p:cNvSpPr txBox="1"/>
          <p:nvPr>
            <p:custDataLst>
              <p:tags r:id="rId9"/>
            </p:custDataLst>
          </p:nvPr>
        </p:nvSpPr>
        <p:spPr>
          <a:xfrm>
            <a:off x="482917" y="2549168"/>
            <a:ext cx="11226165" cy="29565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fontAlgn="auto">
              <a:lnSpc>
                <a:spcPct val="100000"/>
              </a:lnSpc>
              <a:spcAft>
                <a:spcPts val="800"/>
              </a:spcAft>
            </a:pPr>
            <a:r>
              <a:rPr lang="en-US" altLang="zh-CN"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通过凝练、透彻的意象，为我们提供了通向现实的新途径。（瑞典文学院评） </a:t>
            </a:r>
            <a:endParaRPr lang="zh-CN" altLang="en-US"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a:p>
            <a:pPr lvl="0" fontAlgn="auto">
              <a:lnSpc>
                <a:spcPct val="100000"/>
              </a:lnSpc>
              <a:spcAft>
                <a:spcPts val="800"/>
              </a:spcAft>
            </a:pPr>
            <a:r>
              <a:rPr lang="en-US" altLang="zh-CN"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他的作品语言风格简洁凝练，意象奇特而精准，带有禅意，有中国唐诗的意蕴。（翻译家李笠评） </a:t>
            </a:r>
            <a:endParaRPr lang="zh-CN" altLang="en-US"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a:p>
            <a:pPr lvl="0" fontAlgn="auto">
              <a:lnSpc>
                <a:spcPct val="100000"/>
              </a:lnSpc>
              <a:spcAft>
                <a:spcPts val="800"/>
              </a:spcAft>
            </a:pPr>
            <a:r>
              <a:rPr lang="en-US" altLang="zh-CN"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特朗斯特罗姆把象征主义、表现主义、印象主义与传统的欧洲抒情诗结合了起来，并体现了他的宗教信仰所带来的某种宁静。（诗人北岛评） </a:t>
            </a:r>
            <a:endParaRPr lang="zh-CN" altLang="en-US"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00000"/>
              </a:lnSpc>
              <a:spcBef>
                <a:spcPct val="0"/>
              </a:spcBef>
              <a:spcAft>
                <a:spcPts val="800"/>
              </a:spcAft>
              <a:buSzTx/>
              <a:buNone/>
            </a:pPr>
            <a:endParaRPr lang="zh-CN" sz="32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82" name="文本框 81"/>
          <p:cNvSpPr txBox="1"/>
          <p:nvPr/>
        </p:nvSpPr>
        <p:spPr>
          <a:xfrm>
            <a:off x="623392" y="1678264"/>
            <a:ext cx="10945216" cy="3231654"/>
          </a:xfrm>
          <a:prstGeom prst="rect">
            <a:avLst/>
          </a:prstGeom>
          <a:noFill/>
          <a:effectLst/>
        </p:spPr>
        <p:txBody>
          <a:bodyPr wrap="square" rtlCol="0">
            <a:spAutoFit/>
          </a:bodyPr>
          <a:lstStyle/>
          <a:p>
            <a:r>
              <a:rPr lang="zh-CN" altLang="en-US" sz="3200" b="1" spc="320">
                <a:solidFill>
                  <a:schemeClr val="tx1"/>
                </a:solidFill>
                <a:latin typeface="黑体" panose="02010609060101010101" charset="-122"/>
                <a:ea typeface="黑体" panose="02010609060101010101" charset="-122"/>
                <a:cs typeface="微软雅黑" panose="020b0503020204020204" pitchFamily="34" charset="-122"/>
              </a:rPr>
              <a:t>（一）时代背景</a:t>
            </a:r>
            <a:endParaRPr lang="en-US" altLang="zh-CN" sz="3200" b="1" spc="320">
              <a:solidFill>
                <a:schemeClr val="tx1"/>
              </a:solidFill>
              <a:latin typeface="黑体" panose="02010609060101010101" charset="-122"/>
              <a:ea typeface="黑体" panose="02010609060101010101" charset="-122"/>
              <a:cs typeface="微软雅黑" panose="020b0503020204020204" pitchFamily="34" charset="-122"/>
            </a:endParaRPr>
          </a:p>
          <a:p>
            <a:r>
              <a:rPr lang="en-US" altLang="zh-CN" sz="3200" b="1">
                <a:latin typeface="黑体" panose="02010609060101010101" charset="-122"/>
                <a:ea typeface="黑体" panose="02010609060101010101" charset="-122"/>
              </a:rPr>
              <a:t>  </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树和天空</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出自诗集</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完成一半的天堂</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。诗集</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完成一半的天堂</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发表于</a:t>
            </a:r>
            <a:r>
              <a:rPr lang="en-US" altLang="zh-CN" sz="2800" b="1">
                <a:latin typeface="黑体" panose="02010609060101010101" charset="-122"/>
                <a:ea typeface="黑体" panose="02010609060101010101" charset="-122"/>
              </a:rPr>
              <a:t>1962</a:t>
            </a:r>
            <a:r>
              <a:rPr lang="zh-CN" altLang="en-US" sz="2800" b="1">
                <a:latin typeface="黑体" panose="02010609060101010101" charset="-122"/>
                <a:ea typeface="黑体" panose="02010609060101010101" charset="-122"/>
              </a:rPr>
              <a:t>年。在</a:t>
            </a:r>
            <a:r>
              <a:rPr lang="en-US" altLang="zh-CN" sz="2800" b="1">
                <a:latin typeface="黑体" panose="02010609060101010101" charset="-122"/>
                <a:ea typeface="黑体" panose="02010609060101010101" charset="-122"/>
              </a:rPr>
              <a:t>1960</a:t>
            </a:r>
            <a:r>
              <a:rPr lang="zh-CN" altLang="en-US" sz="2800" b="1">
                <a:latin typeface="黑体" panose="02010609060101010101" charset="-122"/>
                <a:ea typeface="黑体" panose="02010609060101010101" charset="-122"/>
              </a:rPr>
              <a:t>年到</a:t>
            </a:r>
            <a:r>
              <a:rPr lang="en-US" altLang="zh-CN" sz="2800" b="1">
                <a:latin typeface="黑体" panose="02010609060101010101" charset="-122"/>
                <a:ea typeface="黑体" panose="02010609060101010101" charset="-122"/>
              </a:rPr>
              <a:t>1966</a:t>
            </a:r>
            <a:r>
              <a:rPr lang="zh-CN" altLang="en-US" sz="2800" b="1">
                <a:latin typeface="黑体" panose="02010609060101010101" charset="-122"/>
                <a:ea typeface="黑体" panose="02010609060101010101" charset="-122"/>
              </a:rPr>
              <a:t>年期间，特朗斯特罗姆的事业被分为鲜明的两部分</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一面是心理医生</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另一面则是年轻而富有名气的诗人。特朗斯特罗姆所处的时代，虽然在他的近邻以至整个世界发生了许多惊天动地的事情，但瑞典是一个中立国家，长期以来政治稳定，社会经济发展平稳，人们过着悠闲的“福利生活”。</a:t>
            </a:r>
            <a:endParaRPr lang="zh-CN" altLang="en-US" sz="2800" b="1">
              <a:solidFill>
                <a:srgbClr val="C00000"/>
              </a:solidFill>
              <a:latin typeface="黑体" panose="02010609060101010101" charset="-122"/>
              <a:ea typeface="黑体" panose="02010609060101010101" charset="-122"/>
            </a:endParaRPr>
          </a:p>
        </p:txBody>
      </p:sp>
      <p:sp>
        <p:nvSpPr>
          <p:cNvPr id="8" name="文本框 7"/>
          <p:cNvSpPr txBox="1"/>
          <p:nvPr>
            <p:custDataLst>
              <p:tags r:id="rId2"/>
            </p:custDataLst>
          </p:nvPr>
        </p:nvSpPr>
        <p:spPr>
          <a:xfrm>
            <a:off x="767408" y="332656"/>
            <a:ext cx="9753676" cy="1615427"/>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二、论世</a:t>
            </a:r>
            <a:r>
              <a:rPr lang="en-US" altLang="zh-CN" sz="3600" b="1" spc="320">
                <a:solidFill>
                  <a:schemeClr val="tx1"/>
                </a:solidFill>
                <a:latin typeface="黑体" panose="02010609060101010101" charset="-122"/>
                <a:ea typeface="黑体" panose="02010609060101010101" charset="-122"/>
                <a:cs typeface="微软雅黑" panose="020b0503020204020204" pitchFamily="34" charset="-122"/>
              </a:rPr>
              <a:t>——</a:t>
            </a:r>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了解写作背景：</a:t>
            </a:r>
            <a:endParaRPr lang="en-US" altLang="zh-CN" sz="3600" b="1" spc="320">
              <a:solidFill>
                <a:schemeClr val="tx1"/>
              </a:solidFill>
              <a:latin typeface="黑体" panose="02010609060101010101" charset="-122"/>
              <a:ea typeface="黑体" panose="02010609060101010101" charset="-122"/>
              <a:cs typeface="微软雅黑" panose="020b0503020204020204" pitchFamily="34"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82" name="文本框 81"/>
          <p:cNvSpPr txBox="1"/>
          <p:nvPr/>
        </p:nvSpPr>
        <p:spPr>
          <a:xfrm>
            <a:off x="407368" y="1890409"/>
            <a:ext cx="10945216" cy="4401205"/>
          </a:xfrm>
          <a:prstGeom prst="rect">
            <a:avLst/>
          </a:prstGeom>
          <a:noFill/>
          <a:effectLst/>
        </p:spPr>
        <p:txBody>
          <a:bodyPr wrap="square" rtlCol="0">
            <a:spAutoFit/>
          </a:bodyPr>
          <a:lstStyle/>
          <a:p>
            <a:r>
              <a:rPr lang="zh-CN" altLang="en-US" sz="2800" b="1">
                <a:latin typeface="黑体" panose="02010609060101010101" charset="-122"/>
                <a:ea typeface="黑体" panose="02010609060101010101" charset="-122"/>
              </a:rPr>
              <a:t>    在当时，特朗斯特罗姆生活在斯德哥尔摩群岛</a:t>
            </a:r>
            <a:r>
              <a:rPr lang="en-US" altLang="zh-CN" sz="2800" b="1" err="1">
                <a:latin typeface="黑体" panose="02010609060101010101" charset="-122"/>
                <a:ea typeface="黑体" panose="02010609060101010101" charset="-122"/>
              </a:rPr>
              <a:t>Runmar</a:t>
            </a:r>
            <a:r>
              <a:rPr lang="zh-CN" altLang="en-US" sz="2800" b="1">
                <a:latin typeface="黑体" panose="02010609060101010101" charset="-122"/>
                <a:ea typeface="黑体" panose="02010609060101010101" charset="-122"/>
              </a:rPr>
              <a:t>岛。岛上的环境是他诗歌的一个重要起点。他有足够的时间面对大自然</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波罗的海的岛屿、落日、船帆</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瑞典的车站、村庄、树林、雪橇等等</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沉思，</a:t>
            </a:r>
            <a:r>
              <a:rPr lang="zh-CN" altLang="en-US" sz="2800" b="1" u="sng">
                <a:solidFill>
                  <a:srgbClr val="FF0000"/>
                </a:solidFill>
                <a:latin typeface="黑体" panose="02010609060101010101" charset="-122"/>
                <a:ea typeface="黑体" panose="02010609060101010101" charset="-122"/>
              </a:rPr>
              <a:t>因而他的诗歌有着某种东方式的顿悟色彩</a:t>
            </a:r>
            <a:r>
              <a:rPr lang="en-US" altLang="zh-CN" sz="2800" b="1" u="sng">
                <a:solidFill>
                  <a:srgbClr val="FF0000"/>
                </a:solidFill>
                <a:latin typeface="黑体" panose="02010609060101010101" charset="-122"/>
                <a:ea typeface="黑体" panose="02010609060101010101" charset="-122"/>
              </a:rPr>
              <a:t>,</a:t>
            </a:r>
            <a:r>
              <a:rPr lang="zh-CN" altLang="en-US" sz="2800" b="1" u="sng">
                <a:solidFill>
                  <a:srgbClr val="FF0000"/>
                </a:solidFill>
                <a:latin typeface="黑体" panose="02010609060101010101" charset="-122"/>
                <a:ea typeface="黑体" panose="02010609060101010101" charset="-122"/>
              </a:rPr>
              <a:t>而意象的新奇</a:t>
            </a:r>
            <a:r>
              <a:rPr lang="en-US" altLang="zh-CN" sz="2800" b="1" u="sng">
                <a:solidFill>
                  <a:srgbClr val="FF0000"/>
                </a:solidFill>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来自他的难度写作理念和在艺术上不懈的努力。</a:t>
            </a:r>
            <a:endParaRPr lang="en-US" altLang="zh-CN" sz="2800" b="1">
              <a:latin typeface="黑体" panose="02010609060101010101" charset="-122"/>
              <a:ea typeface="黑体" panose="02010609060101010101" charset="-122"/>
            </a:endParaRPr>
          </a:p>
          <a:p>
            <a:r>
              <a:rPr lang="zh-CN" altLang="en-US" sz="2800" b="1">
                <a:latin typeface="黑体" panose="02010609060101010101" charset="-122"/>
                <a:ea typeface="黑体" panose="02010609060101010101" charset="-122"/>
              </a:rPr>
              <a:t>    在诗歌中，他如此强烈地扮演着瑞典人的角色，深深地扎根于斯堪的纳维亚半岛的天气、风暴、景象和经验。半个世纪的创作力，特朗斯特罗姆诗歌中的景色始终如一：祖国瑞典锯齿状的海岸，阴暗的云杉和松树林，突如其来的亮光和暴风雨，狂暴的大海和无尽的寒冬。这一切都通过他直接、简洁的语言风格和醒目、难忘的画面表现出来。</a:t>
            </a:r>
            <a:endParaRPr lang="en-US" altLang="zh-CN" sz="2800" b="1">
              <a:latin typeface="黑体" panose="02010609060101010101" charset="-122"/>
              <a:ea typeface="黑体" panose="02010609060101010101" charset="-122"/>
            </a:endParaRPr>
          </a:p>
        </p:txBody>
      </p:sp>
      <p:sp>
        <p:nvSpPr>
          <p:cNvPr id="8" name="文本框 7"/>
          <p:cNvSpPr txBox="1"/>
          <p:nvPr>
            <p:custDataLst>
              <p:tags r:id="rId2"/>
            </p:custDataLst>
          </p:nvPr>
        </p:nvSpPr>
        <p:spPr>
          <a:xfrm>
            <a:off x="407368" y="260648"/>
            <a:ext cx="9753676" cy="1615427"/>
          </a:xfrm>
          <a:prstGeom prst="rect">
            <a:avLst/>
          </a:prstGeom>
          <a:noFill/>
        </p:spPr>
        <p:txBody>
          <a:bodyPr wrap="square" lIns="63500" tIns="25400" rIns="63500" bIns="25400" rtlCol="0" anchor="ctr" anchorCtr="0">
            <a:normAutofit/>
          </a:bodyPr>
          <a:lstStyle/>
          <a:p>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二、论世</a:t>
            </a:r>
            <a:r>
              <a:rPr lang="en-US" altLang="zh-CN" sz="3600" b="1" spc="320">
                <a:solidFill>
                  <a:schemeClr val="tx1"/>
                </a:solidFill>
                <a:latin typeface="黑体" panose="02010609060101010101" charset="-122"/>
                <a:ea typeface="黑体" panose="02010609060101010101" charset="-122"/>
                <a:cs typeface="微软雅黑" panose="020b0503020204020204" pitchFamily="34" charset="-122"/>
              </a:rPr>
              <a:t>——</a:t>
            </a:r>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了解写作背景：</a:t>
            </a:r>
            <a:endParaRPr lang="en-US" altLang="zh-CN" sz="3200" b="1" spc="320">
              <a:solidFill>
                <a:schemeClr val="tx1"/>
              </a:solidFill>
              <a:latin typeface="黑体" panose="02010609060101010101" charset="-122"/>
              <a:ea typeface="黑体" panose="02010609060101010101" charset="-122"/>
              <a:cs typeface="微软雅黑" panose="020b0503020204020204" pitchFamily="34" charset="-122"/>
            </a:endParaRPr>
          </a:p>
          <a:p>
            <a:r>
              <a:rPr lang="zh-CN" altLang="en-US" sz="3200" b="1" spc="320">
                <a:solidFill>
                  <a:schemeClr val="tx1"/>
                </a:solidFill>
                <a:latin typeface="黑体" panose="02010609060101010101" charset="-122"/>
                <a:ea typeface="黑体" panose="02010609060101010101" charset="-122"/>
                <a:cs typeface="微软雅黑" panose="020b0503020204020204" pitchFamily="34" charset="-122"/>
              </a:rPr>
              <a:t>（二）作者背景</a:t>
            </a:r>
            <a:endParaRPr lang="en-US" altLang="zh-CN" sz="3200" b="1" spc="320">
              <a:solidFill>
                <a:schemeClr val="tx1"/>
              </a:solidFill>
              <a:latin typeface="黑体" panose="02010609060101010101" charset="-122"/>
              <a:ea typeface="黑体" panose="02010609060101010101" charset="-122"/>
              <a:cs typeface="微软雅黑" panose="020b0503020204020204" pitchFamily="34"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82" name="文本框 81"/>
          <p:cNvSpPr txBox="1"/>
          <p:nvPr/>
        </p:nvSpPr>
        <p:spPr>
          <a:xfrm>
            <a:off x="623392" y="2996952"/>
            <a:ext cx="10945216" cy="2246769"/>
          </a:xfrm>
          <a:prstGeom prst="rect">
            <a:avLst/>
          </a:prstGeom>
          <a:noFill/>
          <a:effectLst/>
        </p:spPr>
        <p:txBody>
          <a:bodyPr wrap="square" rtlCol="0">
            <a:spAutoFit/>
          </a:bodyPr>
          <a:lstStyle/>
          <a:p>
            <a:r>
              <a:rPr lang="zh-CN" altLang="en-US" sz="2800" b="1">
                <a:latin typeface="黑体" panose="02010609060101010101" charset="-122"/>
                <a:ea typeface="黑体" panose="02010609060101010101" charset="-122"/>
              </a:rPr>
              <a:t>    在他的诗中，生活世界与大自然向来关系密切，无须附加理智的连接，生活世界本身就是自发地发生的、具有大自然特征的显现过程；自然本身就需要一个世界才能来照面，自然立足于存在的实体，共在于人们生存的世界，与人们神秘的想象力。</a:t>
            </a:r>
            <a:endParaRPr lang="zh-CN" altLang="en-US" sz="2800" b="1">
              <a:latin typeface="黑体" panose="02010609060101010101" charset="-122"/>
              <a:ea typeface="黑体" panose="02010609060101010101" charset="-122"/>
            </a:endParaRPr>
          </a:p>
          <a:p>
            <a:endParaRPr lang="en-US" altLang="zh-CN" sz="2800" b="1">
              <a:latin typeface="黑体" panose="02010609060101010101" charset="-122"/>
              <a:ea typeface="黑体" panose="02010609060101010101" charset="-122"/>
            </a:endParaRPr>
          </a:p>
        </p:txBody>
      </p:sp>
      <p:sp>
        <p:nvSpPr>
          <p:cNvPr id="8" name="文本框 7"/>
          <p:cNvSpPr txBox="1"/>
          <p:nvPr>
            <p:custDataLst>
              <p:tags r:id="rId2"/>
            </p:custDataLst>
          </p:nvPr>
        </p:nvSpPr>
        <p:spPr>
          <a:xfrm>
            <a:off x="635359" y="1196752"/>
            <a:ext cx="9753676" cy="1615427"/>
          </a:xfrm>
          <a:prstGeom prst="rect">
            <a:avLst/>
          </a:prstGeom>
          <a:noFill/>
        </p:spPr>
        <p:txBody>
          <a:bodyPr wrap="square" lIns="63500" tIns="25400" rIns="63500" bIns="25400" rtlCol="0" anchor="ctr" anchorCtr="0">
            <a:normAutofit/>
          </a:bodyPr>
          <a:lstStyle/>
          <a:p>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二、论世</a:t>
            </a:r>
            <a:r>
              <a:rPr lang="en-US" altLang="zh-CN" sz="3600" b="1" spc="320">
                <a:solidFill>
                  <a:schemeClr val="tx1"/>
                </a:solidFill>
                <a:latin typeface="黑体" panose="02010609060101010101" charset="-122"/>
                <a:ea typeface="黑体" panose="02010609060101010101" charset="-122"/>
                <a:cs typeface="微软雅黑" panose="020b0503020204020204" pitchFamily="34" charset="-122"/>
              </a:rPr>
              <a:t>——</a:t>
            </a:r>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了解写作背景：</a:t>
            </a:r>
            <a:endParaRPr lang="en-US" altLang="zh-CN" sz="3200" b="1" spc="320">
              <a:solidFill>
                <a:schemeClr val="tx1"/>
              </a:solidFill>
              <a:latin typeface="黑体" panose="02010609060101010101" charset="-122"/>
              <a:ea typeface="黑体" panose="02010609060101010101" charset="-122"/>
              <a:cs typeface="微软雅黑" panose="020b0503020204020204" pitchFamily="34" charset="-122"/>
            </a:endParaRPr>
          </a:p>
          <a:p>
            <a:r>
              <a:rPr lang="zh-CN" altLang="en-US" sz="3200" b="1" spc="320">
                <a:solidFill>
                  <a:schemeClr val="tx1"/>
                </a:solidFill>
                <a:latin typeface="黑体" panose="02010609060101010101" charset="-122"/>
                <a:ea typeface="黑体" panose="02010609060101010101" charset="-122"/>
                <a:cs typeface="微软雅黑" panose="020b0503020204020204" pitchFamily="34" charset="-122"/>
              </a:rPr>
              <a:t>（二）作者背景</a:t>
            </a:r>
            <a:endParaRPr lang="en-US" altLang="zh-CN" sz="3200" b="1" spc="320">
              <a:solidFill>
                <a:schemeClr val="tx1"/>
              </a:solidFill>
              <a:latin typeface="黑体" panose="02010609060101010101" charset="-122"/>
              <a:ea typeface="黑体" panose="02010609060101010101" charset="-122"/>
              <a:cs typeface="微软雅黑" panose="020b0503020204020204" pitchFamily="34"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6" name="TextBox 15"/>
          <p:cNvSpPr txBox="1"/>
          <p:nvPr/>
        </p:nvSpPr>
        <p:spPr>
          <a:xfrm>
            <a:off x="4367808" y="3016290"/>
            <a:ext cx="3041015" cy="1069845"/>
          </a:xfrm>
          <a:prstGeom prst="rect">
            <a:avLst/>
          </a:prstGeom>
          <a:noFill/>
        </p:spPr>
        <p:txBody>
          <a:bodyPr wrap="square" rtlCol="0">
            <a:spAutoFit/>
          </a:bodyPr>
          <a:lstStyle/>
          <a:p>
            <a:pPr marR="0" algn="ctr" defTabSz="914400" fontAlgn="auto">
              <a:lnSpc>
                <a:spcPct val="150000"/>
              </a:lnSpc>
              <a:spcBef>
                <a:spcPct val="0"/>
              </a:spcBef>
              <a:spcAft>
                <a:spcPct val="0"/>
              </a:spcAft>
              <a:buClrTx/>
              <a:buSzTx/>
              <a:defRPr/>
            </a:pPr>
            <a:r>
              <a:rPr lang="zh-CN" altLang="en-US" sz="4800" b="1">
                <a:solidFill>
                  <a:schemeClr val="tx1"/>
                </a:solidFill>
                <a:latin typeface="微软雅黑" panose="020b0503020204020204" pitchFamily="34" charset="-122"/>
                <a:ea typeface="微软雅黑" panose="020b0503020204020204" pitchFamily="34" charset="-122"/>
                <a:sym typeface="+mn-ea"/>
              </a:rPr>
              <a:t>初读感悟</a:t>
            </a:r>
            <a:endParaRPr kumimoji="0" lang="zh-CN" altLang="en-US" sz="4800" b="1" i="1" kern="0" cap="none" spc="600" normalizeH="0" baseline="0" noProof="0">
              <a:solidFill>
                <a:schemeClr val="tx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4518937" y="1988840"/>
            <a:ext cx="2738755" cy="830997"/>
          </a:xfrm>
          <a:prstGeom prst="rect">
            <a:avLst/>
          </a:prstGeom>
          <a:noFill/>
        </p:spPr>
        <p:txBody>
          <a:bodyPr wrap="square" rtlCol="0">
            <a:spAutoFit/>
          </a:bodyPr>
          <a:lstStyle/>
          <a:p>
            <a:r>
              <a:rPr lang="zh-CN" altLang="en-US" sz="4800" b="1">
                <a:solidFill>
                  <a:schemeClr val="tx1"/>
                </a:solidFill>
                <a:latin typeface="黑体" panose="02010609060101010101" charset="-122"/>
                <a:ea typeface="黑体" panose="02010609060101010101" charset="-122"/>
              </a:rPr>
              <a:t>第二部分</a:t>
            </a:r>
            <a:endParaRPr lang="en-US" altLang="zh-CN" sz="4800" b="1">
              <a:solidFill>
                <a:schemeClr val="tx1"/>
              </a:solidFill>
              <a:latin typeface="黑体" panose="02010609060101010101" charset="-122"/>
              <a:ea typeface="黑体" panose="02010609060101010101"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5" name="矩形 4"/>
          <p:cNvSpPr/>
          <p:nvPr/>
        </p:nvSpPr>
        <p:spPr>
          <a:xfrm>
            <a:off x="695400" y="2081151"/>
            <a:ext cx="10425487" cy="2695698"/>
          </a:xfrm>
          <a:prstGeom prst="rect">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一、检查预习</a:t>
            </a:r>
            <a:endParaRPr lang="en-US" altLang="zh-CN" sz="3600" b="1" spc="320">
              <a:solidFill>
                <a:schemeClr val="tx1"/>
              </a:solidFill>
              <a:latin typeface="黑体" panose="02010609060101010101" charset="-122"/>
              <a:ea typeface="黑体" panose="02010609060101010101" charset="-122"/>
              <a:cs typeface="微软雅黑" panose="020b0503020204020204" pitchFamily="34" charset="-122"/>
            </a:endParaRPr>
          </a:p>
          <a:p>
            <a:r>
              <a:rPr lang="zh-CN" altLang="en-US" sz="3200" b="1" spc="320">
                <a:solidFill>
                  <a:schemeClr val="tx1"/>
                </a:solidFill>
                <a:latin typeface="黑体" panose="02010609060101010101" charset="-122"/>
                <a:ea typeface="黑体" panose="02010609060101010101" charset="-122"/>
                <a:cs typeface="微软雅黑" panose="020b0503020204020204" pitchFamily="34" charset="-122"/>
              </a:rPr>
              <a:t>（一）明确字音</a:t>
            </a:r>
            <a:endParaRPr lang="zh-CN" altLang="en-US" sz="3200" b="1" spc="320">
              <a:solidFill>
                <a:schemeClr val="tx1"/>
              </a:solidFill>
              <a:latin typeface="黑体" panose="02010609060101010101" charset="-122"/>
              <a:ea typeface="黑体" panose="02010609060101010101" charset="-122"/>
              <a:cs typeface="微软雅黑" panose="020b0503020204020204" pitchFamily="34" charset="-122"/>
            </a:endParaRPr>
          </a:p>
          <a:p>
            <a:r>
              <a:rPr lang="zh-CN" altLang="en-US" sz="2800" b="1">
                <a:solidFill>
                  <a:schemeClr val="tx1"/>
                </a:solidFill>
                <a:latin typeface="黑体" panose="02010609060101010101" charset="-122"/>
                <a:ea typeface="黑体" panose="02010609060101010101" charset="-122"/>
              </a:rPr>
              <a:t>汲取（</a:t>
            </a:r>
            <a:r>
              <a:rPr lang="en-US" altLang="zh-CN" sz="2800" b="1" err="1">
                <a:solidFill>
                  <a:schemeClr val="tx1"/>
                </a:solidFill>
                <a:latin typeface="黑体" panose="02010609060101010101" charset="-122"/>
                <a:ea typeface="黑体" panose="02010609060101010101" charset="-122"/>
              </a:rPr>
              <a:t>jí</a:t>
            </a:r>
            <a:r>
              <a:rPr lang="zh-CN" altLang="en-US" sz="2800" b="1">
                <a:solidFill>
                  <a:schemeClr val="tx1"/>
                </a:solidFill>
                <a:latin typeface="黑体" panose="02010609060101010101" charset="-122"/>
                <a:ea typeface="黑体" panose="02010609060101010101" charset="-122"/>
              </a:rPr>
              <a:t>）   黑鹂（</a:t>
            </a:r>
            <a:r>
              <a:rPr lang="en-US" altLang="zh-CN" sz="2800" b="1" err="1">
                <a:solidFill>
                  <a:schemeClr val="tx1"/>
                </a:solidFill>
                <a:latin typeface="黑体" panose="02010609060101010101" charset="-122"/>
                <a:ea typeface="黑体" panose="02010609060101010101" charset="-122"/>
              </a:rPr>
              <a:t>lí</a:t>
            </a:r>
            <a:r>
              <a:rPr lang="zh-CN" altLang="en-US" sz="2800" b="1">
                <a:solidFill>
                  <a:schemeClr val="tx1"/>
                </a:solidFill>
                <a:latin typeface="黑体" panose="02010609060101010101" charset="-122"/>
                <a:ea typeface="黑体" panose="02010609060101010101" charset="-122"/>
              </a:rPr>
              <a:t>）    瞬息（</a:t>
            </a:r>
            <a:r>
              <a:rPr lang="en-US" altLang="zh-CN" sz="2800" b="1" err="1">
                <a:solidFill>
                  <a:schemeClr val="tx1"/>
                </a:solidFill>
                <a:latin typeface="黑体" panose="02010609060101010101" charset="-122"/>
                <a:ea typeface="黑体" panose="02010609060101010101" charset="-122"/>
              </a:rPr>
              <a:t>shùn</a:t>
            </a:r>
            <a:r>
              <a:rPr lang="zh-CN" altLang="en-US" sz="2800" b="1">
                <a:solidFill>
                  <a:schemeClr val="tx1"/>
                </a:solidFill>
                <a:latin typeface="黑体" panose="02010609060101010101" charset="-122"/>
                <a:ea typeface="黑体" panose="02010609060101010101" charset="-122"/>
              </a:rPr>
              <a:t>）    绽开（</a:t>
            </a:r>
            <a:r>
              <a:rPr lang="en-US" altLang="zh-CN" sz="2800" b="1" err="1">
                <a:solidFill>
                  <a:schemeClr val="tx1"/>
                </a:solidFill>
                <a:latin typeface="黑体" panose="02010609060101010101" charset="-122"/>
                <a:ea typeface="黑体" panose="02010609060101010101" charset="-122"/>
              </a:rPr>
              <a:t>zhàn</a:t>
            </a:r>
            <a:r>
              <a:rPr lang="zh-CN" altLang="en-US" sz="2800" b="1">
                <a:solidFill>
                  <a:schemeClr val="tx1"/>
                </a:solidFill>
                <a:latin typeface="黑体" panose="02010609060101010101" charset="-122"/>
                <a:ea typeface="黑体" panose="02010609060101010101" charset="-122"/>
              </a:rPr>
              <a:t>）</a:t>
            </a:r>
            <a:endParaRPr lang="en-US" altLang="zh-CN" sz="2800" b="1">
              <a:solidFill>
                <a:schemeClr val="tx1"/>
              </a:solidFill>
              <a:latin typeface="黑体" panose="02010609060101010101" charset="-122"/>
              <a:ea typeface="黑体" panose="02010609060101010101" charset="-122"/>
            </a:endParaRPr>
          </a:p>
          <a:p>
            <a:r>
              <a:rPr lang="zh-CN" altLang="en-US" sz="3200" b="1" spc="320">
                <a:solidFill>
                  <a:schemeClr val="tx1"/>
                </a:solidFill>
                <a:latin typeface="黑体" panose="02010609060101010101" charset="-122"/>
                <a:ea typeface="黑体" panose="02010609060101010101" charset="-122"/>
                <a:cs typeface="微软雅黑" panose="020b0503020204020204" pitchFamily="34" charset="-122"/>
              </a:rPr>
              <a:t>（二）解释词语</a:t>
            </a:r>
            <a:endParaRPr lang="en-US" altLang="zh-CN" sz="3200" b="1" spc="320">
              <a:solidFill>
                <a:schemeClr val="tx1"/>
              </a:solidFill>
              <a:latin typeface="黑体" panose="02010609060101010101" charset="-122"/>
              <a:ea typeface="黑体" panose="02010609060101010101" charset="-122"/>
              <a:cs typeface="微软雅黑" panose="020b0503020204020204" pitchFamily="34" charset="-122"/>
            </a:endParaRPr>
          </a:p>
          <a:p>
            <a:r>
              <a:rPr lang="zh-CN" altLang="en-US" sz="2800" b="1">
                <a:solidFill>
                  <a:schemeClr val="tx1"/>
                </a:solidFill>
                <a:latin typeface="黑体" panose="02010609060101010101" charset="-122"/>
                <a:ea typeface="黑体" panose="02010609060101010101" charset="-122"/>
              </a:rPr>
              <a:t>汲取：吸收；摄取。</a:t>
            </a:r>
            <a:endParaRPr lang="zh-CN" altLang="en-US" sz="2800" b="1">
              <a:solidFill>
                <a:schemeClr val="tx1"/>
              </a:solidFill>
              <a:latin typeface="黑体" panose="02010609060101010101" charset="-122"/>
              <a:ea typeface="黑体" panose="02010609060101010101" charset="-122"/>
            </a:endParaRPr>
          </a:p>
          <a:p>
            <a:r>
              <a:rPr lang="zh-CN" altLang="en-US" sz="2800" b="1">
                <a:solidFill>
                  <a:schemeClr val="tx1"/>
                </a:solidFill>
                <a:latin typeface="黑体" panose="02010609060101010101" charset="-122"/>
                <a:ea typeface="黑体" panose="02010609060101010101" charset="-122"/>
              </a:rPr>
              <a:t>瞬息：一眨眼一呼吸的短时间</a:t>
            </a:r>
            <a:endParaRPr lang="en-US" altLang="zh-CN" sz="2800" b="1">
              <a:solidFill>
                <a:schemeClr val="tx1"/>
              </a:solidFill>
              <a:latin typeface="黑体" panose="02010609060101010101" charset="-122"/>
              <a:ea typeface="黑体" panose="02010609060101010101" charset="-122"/>
            </a:endParaRPr>
          </a:p>
          <a:p>
            <a:pPr>
              <a:lnSpc>
                <a:spcPct val="150000"/>
              </a:lnSpc>
            </a:pPr>
            <a:endParaRPr lang="zh-CN" altLang="en-US" sz="2800" b="1">
              <a:solidFill>
                <a:schemeClr val="tx1"/>
              </a:solidFill>
              <a:latin typeface="黑体" panose="02010609060101010101" charset="-122"/>
              <a:ea typeface="黑体" panose="02010609060101010101"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82" name="文本框 81"/>
          <p:cNvSpPr txBox="1"/>
          <p:nvPr/>
        </p:nvSpPr>
        <p:spPr>
          <a:xfrm>
            <a:off x="450369" y="1651881"/>
            <a:ext cx="10945216" cy="1077218"/>
          </a:xfrm>
          <a:prstGeom prst="rect">
            <a:avLst/>
          </a:prstGeom>
          <a:noFill/>
          <a:effectLst/>
        </p:spPr>
        <p:txBody>
          <a:bodyPr wrap="square" rtlCol="0">
            <a:spAutoFit/>
          </a:bodyPr>
          <a:lstStyle/>
          <a:p>
            <a:r>
              <a:rPr lang="zh-CN" altLang="en-US" sz="3200" b="1">
                <a:latin typeface="黑体" panose="02010609060101010101" charset="-122"/>
                <a:ea typeface="黑体" panose="02010609060101010101" charset="-122"/>
              </a:rPr>
              <a:t>标题：</a:t>
            </a:r>
            <a:r>
              <a:rPr lang="en-US" altLang="zh-CN" sz="3200" b="1">
                <a:latin typeface="黑体" panose="02010609060101010101" charset="-122"/>
                <a:ea typeface="黑体" panose="02010609060101010101" charset="-122"/>
              </a:rPr>
              <a:t>《</a:t>
            </a:r>
            <a:r>
              <a:rPr lang="zh-CN" altLang="en-US" sz="3200" b="1">
                <a:latin typeface="黑体" panose="02010609060101010101" charset="-122"/>
                <a:ea typeface="黑体" panose="02010609060101010101" charset="-122"/>
              </a:rPr>
              <a:t>树和天空</a:t>
            </a:r>
            <a:r>
              <a:rPr lang="en-US" altLang="zh-CN" sz="3200" b="1">
                <a:latin typeface="黑体" panose="02010609060101010101" charset="-122"/>
                <a:ea typeface="黑体" panose="02010609060101010101" charset="-122"/>
              </a:rPr>
              <a:t>》</a:t>
            </a:r>
            <a:endParaRPr lang="en-US" altLang="zh-CN" sz="3200" b="1">
              <a:latin typeface="黑体" panose="02010609060101010101" charset="-122"/>
              <a:ea typeface="黑体" panose="02010609060101010101" charset="-122"/>
            </a:endParaRPr>
          </a:p>
          <a:p>
            <a:endParaRPr lang="zh-CN" altLang="en-US" sz="3200" b="1">
              <a:latin typeface="黑体" panose="02010609060101010101" charset="-122"/>
              <a:ea typeface="黑体" panose="02010609060101010101" charset="-122"/>
            </a:endParaRPr>
          </a:p>
        </p:txBody>
      </p:sp>
      <p:sp>
        <p:nvSpPr>
          <p:cNvPr id="8" name="文本框 7"/>
          <p:cNvSpPr txBox="1"/>
          <p:nvPr>
            <p:custDataLst>
              <p:tags r:id="rId2"/>
            </p:custDataLst>
          </p:nvPr>
        </p:nvSpPr>
        <p:spPr>
          <a:xfrm>
            <a:off x="450369" y="191462"/>
            <a:ext cx="9753676" cy="1615427"/>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二、解题</a:t>
            </a:r>
            <a:r>
              <a:rPr lang="en-US" altLang="zh-CN" sz="3600" b="1" spc="320">
                <a:solidFill>
                  <a:schemeClr val="tx1"/>
                </a:solidFill>
                <a:latin typeface="黑体" panose="02010609060101010101" charset="-122"/>
                <a:ea typeface="黑体" panose="02010609060101010101" charset="-122"/>
                <a:cs typeface="微软雅黑" panose="020b0503020204020204" pitchFamily="34" charset="-122"/>
              </a:rPr>
              <a:t>——</a:t>
            </a:r>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了解本文标题：</a:t>
            </a:r>
            <a:endParaRPr lang="en-US" altLang="zh-CN" sz="3600" b="1" spc="320">
              <a:solidFill>
                <a:schemeClr val="tx1"/>
              </a:solidFill>
              <a:latin typeface="黑体" panose="02010609060101010101" charset="-122"/>
              <a:ea typeface="黑体" panose="02010609060101010101" charset="-122"/>
              <a:cs typeface="微软雅黑" panose="020b0503020204020204" pitchFamily="34" charset="-122"/>
            </a:endParaRPr>
          </a:p>
        </p:txBody>
      </p:sp>
      <p:sp>
        <p:nvSpPr>
          <p:cNvPr id="5" name="文本框 4"/>
          <p:cNvSpPr txBox="1"/>
          <p:nvPr/>
        </p:nvSpPr>
        <p:spPr>
          <a:xfrm>
            <a:off x="417170" y="2590428"/>
            <a:ext cx="5678830" cy="2682786"/>
          </a:xfrm>
          <a:prstGeom prst="rect">
            <a:avLst/>
          </a:prstGeom>
          <a:noFill/>
        </p:spPr>
        <p:txBody>
          <a:bodyPr wrap="square">
            <a:spAutoFit/>
          </a:bodyPr>
          <a:lstStyle/>
          <a:p>
            <a:pPr>
              <a:spcAft>
                <a:spcPts val="1000"/>
              </a:spcAft>
            </a:pPr>
            <a:r>
              <a:rPr lang="zh-CN" altLang="en-US" sz="3200" b="1">
                <a:latin typeface="黑体" panose="02010609060101010101" charset="-122"/>
                <a:ea typeface="黑体" panose="02010609060101010101" charset="-122"/>
              </a:rPr>
              <a:t>“树和天空”言简意赅，点明了诗歌的写作对象；</a:t>
            </a:r>
            <a:endParaRPr lang="en-US" altLang="zh-CN" sz="3200" b="1">
              <a:latin typeface="黑体" panose="02010609060101010101" charset="-122"/>
              <a:ea typeface="黑体" panose="02010609060101010101" charset="-122"/>
            </a:endParaRPr>
          </a:p>
          <a:p>
            <a:pPr>
              <a:spcAft>
                <a:spcPts val="1000"/>
              </a:spcAft>
            </a:pPr>
            <a:r>
              <a:rPr lang="zh-CN" altLang="en-US" sz="3200" b="1">
                <a:latin typeface="黑体" panose="02010609060101010101" charset="-122"/>
                <a:ea typeface="黑体" panose="02010609060101010101" charset="-122"/>
              </a:rPr>
              <a:t>同时，</a:t>
            </a:r>
            <a:r>
              <a:rPr lang="en-US" altLang="zh-CN" sz="3200" b="1">
                <a:latin typeface="黑体" panose="02010609060101010101" charset="-122"/>
                <a:ea typeface="黑体" panose="02010609060101010101" charset="-122"/>
              </a:rPr>
              <a:t>“</a:t>
            </a:r>
            <a:r>
              <a:rPr lang="zh-CN" altLang="en-US" sz="3200" b="1">
                <a:latin typeface="黑体" panose="02010609060101010101" charset="-122"/>
                <a:ea typeface="黑体" panose="02010609060101010101" charset="-122"/>
              </a:rPr>
              <a:t>天空”为“树”提供了背景，意象鲜明，给读者提供了无限的想象空间。</a:t>
            </a:r>
            <a:endParaRPr lang="zh-CN" altLang="en-US" sz="3200" b="1">
              <a:latin typeface="黑体" panose="02010609060101010101" charset="-122"/>
              <a:ea typeface="黑体" panose="02010609060101010101" charset="-122"/>
            </a:endParaRPr>
          </a:p>
        </p:txBody>
      </p:sp>
      <p:pic>
        <p:nvPicPr>
          <p:cNvPr id="3" name="图片 2"/>
          <p:cNvPicPr>
            <a:picLocks noChangeAspect="1"/>
          </p:cNvPicPr>
          <p:nvPr/>
        </p:nvPicPr>
        <p:blipFill>
          <a:blip r:embed="rId3"/>
          <a:stretch>
            <a:fillRect/>
          </a:stretch>
        </p:blipFill>
        <p:spPr>
          <a:xfrm>
            <a:off x="6531280" y="2006597"/>
            <a:ext cx="5182366" cy="3510635"/>
          </a:xfrm>
          <a:prstGeom prst="rect">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82" name="文本框 81"/>
          <p:cNvSpPr txBox="1"/>
          <p:nvPr/>
        </p:nvSpPr>
        <p:spPr>
          <a:xfrm>
            <a:off x="598910" y="548680"/>
            <a:ext cx="10994179" cy="6121035"/>
          </a:xfrm>
          <a:prstGeom prst="rect">
            <a:avLst/>
          </a:prstGeom>
          <a:noFill/>
          <a:effectLst/>
        </p:spPr>
        <p:txBody>
          <a:bodyPr wrap="square" rtlCol="0">
            <a:spAutoFit/>
          </a:bodyPr>
          <a:lstStyle/>
          <a:p>
            <a:pPr algn="ctr"/>
            <a:r>
              <a:rPr lang="en-US" altLang="zh-CN" sz="3600" b="1">
                <a:solidFill>
                  <a:schemeClr val="tx1"/>
                </a:solidFill>
                <a:latin typeface="黑体" panose="02010609060101010101" charset="-122"/>
                <a:ea typeface="黑体" panose="02010609060101010101" charset="-122"/>
              </a:rPr>
              <a:t>【</a:t>
            </a:r>
            <a:r>
              <a:rPr lang="zh-CN" altLang="en-US" sz="3600" b="1">
                <a:solidFill>
                  <a:schemeClr val="tx1"/>
                </a:solidFill>
                <a:latin typeface="黑体" panose="02010609060101010101" charset="-122"/>
                <a:ea typeface="黑体" panose="02010609060101010101" charset="-122"/>
              </a:rPr>
              <a:t>学习指引</a:t>
            </a:r>
            <a:r>
              <a:rPr lang="en-US" altLang="zh-CN" sz="3600" b="1">
                <a:solidFill>
                  <a:schemeClr val="tx1"/>
                </a:solidFill>
                <a:latin typeface="黑体" panose="02010609060101010101" charset="-122"/>
                <a:ea typeface="黑体" panose="02010609060101010101" charset="-122"/>
              </a:rPr>
              <a:t>】</a:t>
            </a:r>
            <a:endParaRPr lang="en-US" altLang="zh-CN" sz="3600" b="1">
              <a:solidFill>
                <a:schemeClr val="tx1"/>
              </a:solidFill>
              <a:latin typeface="黑体" panose="02010609060101010101" charset="-122"/>
              <a:ea typeface="黑体" panose="02010609060101010101" charset="-122"/>
            </a:endParaRPr>
          </a:p>
          <a:p>
            <a:pPr algn="ctr"/>
            <a:endParaRPr lang="en-US" altLang="zh-CN" sz="3600" b="1">
              <a:solidFill>
                <a:schemeClr val="tx1"/>
              </a:solidFill>
              <a:latin typeface="黑体" panose="02010609060101010101" charset="-122"/>
              <a:ea typeface="黑体" panose="02010609060101010101" charset="-122"/>
            </a:endParaRPr>
          </a:p>
          <a:p>
            <a:r>
              <a:rPr lang="zh-CN" altLang="en-US" sz="2400">
                <a:solidFill>
                  <a:schemeClr val="tx1"/>
                </a:solidFill>
                <a:latin typeface="宋体" panose="02010600030101010101" pitchFamily="2" charset="-122"/>
              </a:rPr>
              <a:t>   </a:t>
            </a:r>
            <a:r>
              <a:rPr lang="zh-CN" altLang="en-US" sz="3200">
                <a:solidFill>
                  <a:schemeClr val="tx1"/>
                </a:solidFill>
                <a:latin typeface="黑体" panose="02010609060101010101" charset="-122"/>
                <a:ea typeface="黑体" panose="02010609060101010101" charset="-122"/>
              </a:rPr>
              <a:t> </a:t>
            </a:r>
            <a:r>
              <a:rPr lang="en-US" altLang="zh-CN" sz="3200">
                <a:solidFill>
                  <a:schemeClr val="tx1"/>
                </a:solidFill>
                <a:latin typeface="黑体" panose="02010609060101010101" charset="-122"/>
                <a:ea typeface="黑体" panose="02010609060101010101" charset="-122"/>
              </a:rPr>
              <a:t>《</a:t>
            </a:r>
            <a:r>
              <a:rPr lang="zh-CN" altLang="en-US" sz="3200">
                <a:solidFill>
                  <a:schemeClr val="tx1"/>
                </a:solidFill>
                <a:latin typeface="黑体" panose="02010609060101010101" charset="-122"/>
                <a:ea typeface="黑体" panose="02010609060101010101" charset="-122"/>
              </a:rPr>
              <a:t>树和天空</a:t>
            </a:r>
            <a:r>
              <a:rPr lang="en-US" altLang="zh-CN" sz="3200">
                <a:solidFill>
                  <a:schemeClr val="tx1"/>
                </a:solidFill>
                <a:latin typeface="黑体" panose="02010609060101010101" charset="-122"/>
                <a:ea typeface="黑体" panose="02010609060101010101" charset="-122"/>
              </a:rPr>
              <a:t>》</a:t>
            </a:r>
            <a:r>
              <a:rPr lang="zh-CN" altLang="en-US" sz="3200">
                <a:solidFill>
                  <a:schemeClr val="tx1"/>
                </a:solidFill>
                <a:latin typeface="黑体" panose="02010609060101010101" charset="-122"/>
                <a:ea typeface="黑体" panose="02010609060101010101" charset="-122"/>
              </a:rPr>
              <a:t>是部编版高中语文选择性必修中册第四单元第二课的第四篇文章。这首诗歌想象十分奇特，意境似乎也有点儿朦胧，仿佛关联着多方面的主题，如自然的生生不息、人与自然的关系、生命的奇迹等；但又很难解读，不好把握。</a:t>
            </a:r>
            <a:endParaRPr lang="zh-CN" altLang="en-US" sz="3200">
              <a:solidFill>
                <a:schemeClr val="tx1"/>
              </a:solidFill>
              <a:latin typeface="黑体" panose="02010609060101010101" charset="-122"/>
              <a:ea typeface="黑体" panose="02010609060101010101" charset="-122"/>
            </a:endParaRPr>
          </a:p>
          <a:p>
            <a:r>
              <a:rPr lang="zh-CN" altLang="en-US" sz="3200">
                <a:solidFill>
                  <a:schemeClr val="tx1"/>
                </a:solidFill>
                <a:latin typeface="黑体" panose="02010609060101010101" charset="-122"/>
                <a:ea typeface="黑体" panose="02010609060101010101" charset="-122"/>
              </a:rPr>
              <a:t>    在阅读这首诗歌的时候，不要逐字逐句推敲索解，而要运用想象，尝试进入诗歌所创造的那个奇异的世界。尝试感悟“在雨中走动”的树，“在空中绽开”的雪花，所营造的特殊意境。</a:t>
            </a:r>
            <a:endParaRPr lang="zh-CN" altLang="en-US" sz="3200">
              <a:solidFill>
                <a:schemeClr val="tx1"/>
              </a:solidFill>
              <a:latin typeface="黑体" panose="02010609060101010101" charset="-122"/>
              <a:ea typeface="黑体" panose="02010609060101010101" charset="-122"/>
            </a:endParaRPr>
          </a:p>
          <a:p>
            <a:pPr>
              <a:lnSpc>
                <a:spcPct val="150000"/>
              </a:lnSpc>
            </a:pPr>
            <a:endParaRPr lang="zh-CN" altLang="en-US" sz="24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611504" y="728027"/>
            <a:ext cx="11317143" cy="5401945"/>
          </a:xfrm>
        </p:spPr>
        <p:txBody>
          <a:bodyPr>
            <a:noAutofit/>
          </a:bodyPr>
          <a:lstStyle/>
          <a:p>
            <a:pPr marL="0" indent="0">
              <a:buNone/>
            </a:pPr>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三、朗诵课文</a:t>
            </a:r>
            <a:endParaRPr lang="en-US" altLang="zh-CN" sz="3600" b="1" spc="320">
              <a:solidFill>
                <a:schemeClr val="tx1"/>
              </a:solidFill>
              <a:latin typeface="黑体" panose="02010609060101010101" charset="-122"/>
              <a:ea typeface="黑体" panose="02010609060101010101" charset="-122"/>
              <a:cs typeface="微软雅黑" panose="020b0503020204020204" pitchFamily="34" charset="-122"/>
            </a:endParaRPr>
          </a:p>
          <a:p>
            <a:pPr marL="0" indent="0">
              <a:buNone/>
            </a:pPr>
            <a:r>
              <a:rPr lang="zh-CN" altLang="en-US" b="1" spc="320">
                <a:solidFill>
                  <a:schemeClr val="tx1"/>
                </a:solidFill>
                <a:latin typeface="黑体" panose="02010609060101010101" charset="-122"/>
                <a:ea typeface="黑体" panose="02010609060101010101" charset="-122"/>
                <a:cs typeface="微软雅黑" panose="020b0503020204020204" pitchFamily="34" charset="-122"/>
              </a:rPr>
              <a:t>请同学们自由朗诵课文</a:t>
            </a:r>
            <a:endParaRPr lang="zh-CN" altLang="en-US" b="1" spc="320">
              <a:solidFill>
                <a:schemeClr val="tx1"/>
              </a:solidFill>
              <a:latin typeface="黑体" panose="02010609060101010101" charset="-122"/>
              <a:ea typeface="黑体" panose="02010609060101010101" charset="-122"/>
              <a:cs typeface="微软雅黑" panose="020b0503020204020204" pitchFamily="34" charset="-122"/>
            </a:endParaRPr>
          </a:p>
          <a:p>
            <a:pPr marL="0" indent="0">
              <a:buNone/>
            </a:pPr>
            <a:r>
              <a:rPr lang="zh-CN" altLang="en-US" b="1" spc="320">
                <a:solidFill>
                  <a:schemeClr val="tx1"/>
                </a:solidFill>
                <a:latin typeface="黑体" panose="02010609060101010101" charset="-122"/>
                <a:ea typeface="黑体" panose="02010609060101010101" charset="-122"/>
                <a:cs typeface="微软雅黑" panose="020b0503020204020204" pitchFamily="34" charset="-122"/>
              </a:rPr>
              <a:t>   要求：①读懂字音，读懂词义</a:t>
            </a:r>
            <a:endParaRPr lang="zh-CN" altLang="en-US" b="1" spc="320">
              <a:solidFill>
                <a:schemeClr val="tx1"/>
              </a:solidFill>
              <a:latin typeface="黑体" panose="02010609060101010101" charset="-122"/>
              <a:ea typeface="黑体" panose="02010609060101010101" charset="-122"/>
              <a:cs typeface="微软雅黑" panose="020b0503020204020204" pitchFamily="34" charset="-122"/>
            </a:endParaRPr>
          </a:p>
          <a:p>
            <a:pPr marL="0" indent="0">
              <a:buNone/>
            </a:pPr>
            <a:r>
              <a:rPr lang="zh-CN" altLang="en-US" b="1" spc="320">
                <a:solidFill>
                  <a:schemeClr val="tx1"/>
                </a:solidFill>
                <a:latin typeface="黑体" panose="02010609060101010101" charset="-122"/>
                <a:ea typeface="黑体" panose="02010609060101010101" charset="-122"/>
                <a:cs typeface="微软雅黑" panose="020b0503020204020204" pitchFamily="34" charset="-122"/>
              </a:rPr>
              <a:t>         ②要读准节奏，读出语气</a:t>
            </a:r>
            <a:endParaRPr lang="zh-CN" altLang="en-US" b="1" spc="320">
              <a:solidFill>
                <a:schemeClr val="tx1"/>
              </a:solidFill>
              <a:latin typeface="黑体" panose="02010609060101010101" charset="-122"/>
              <a:ea typeface="黑体" panose="02010609060101010101" charset="-122"/>
              <a:cs typeface="微软雅黑" panose="020b0503020204020204" pitchFamily="34" charset="-122"/>
            </a:endParaRPr>
          </a:p>
          <a:p>
            <a:pPr marL="0" indent="0">
              <a:buNone/>
            </a:pPr>
            <a:r>
              <a:rPr lang="zh-CN" altLang="en-US" b="1" spc="320">
                <a:solidFill>
                  <a:schemeClr val="tx1"/>
                </a:solidFill>
                <a:latin typeface="黑体" panose="02010609060101010101" charset="-122"/>
                <a:ea typeface="黑体" panose="02010609060101010101" charset="-122"/>
                <a:cs typeface="微软雅黑" panose="020b0503020204020204" pitchFamily="34" charset="-122"/>
              </a:rPr>
              <a:t>         ③要读出意蕴</a:t>
            </a:r>
            <a:endParaRPr lang="zh-CN" altLang="en-US" b="1" spc="320">
              <a:solidFill>
                <a:schemeClr val="tx1"/>
              </a:solidFill>
              <a:latin typeface="黑体" panose="02010609060101010101" charset="-122"/>
              <a:ea typeface="黑体" panose="02010609060101010101" charset="-122"/>
              <a:cs typeface="微软雅黑" panose="020b0503020204020204" pitchFamily="34" charset="-122"/>
            </a:endParaRPr>
          </a:p>
          <a:p>
            <a:pPr marL="0" indent="0">
              <a:buNone/>
            </a:pPr>
            <a:r>
              <a:rPr lang="zh-CN" altLang="en-US" b="1" spc="320">
                <a:solidFill>
                  <a:schemeClr val="tx1"/>
                </a:solidFill>
                <a:latin typeface="黑体" panose="02010609060101010101" charset="-122"/>
                <a:ea typeface="黑体" panose="02010609060101010101" charset="-122"/>
                <a:cs typeface="微软雅黑" panose="020b0503020204020204" pitchFamily="34" charset="-122"/>
              </a:rPr>
              <a:t>   </a:t>
            </a:r>
            <a:endParaRPr lang="en-US" altLang="zh-CN" b="1" spc="320">
              <a:solidFill>
                <a:schemeClr val="tx1"/>
              </a:solidFill>
              <a:latin typeface="黑体" panose="02010609060101010101" charset="-122"/>
              <a:ea typeface="黑体" panose="02010609060101010101" charset="-122"/>
              <a:cs typeface="微软雅黑" panose="020b0503020204020204" pitchFamily="34" charset="-122"/>
            </a:endParaRPr>
          </a:p>
          <a:p>
            <a:pPr marL="0" indent="0">
              <a:buNone/>
            </a:pPr>
            <a:r>
              <a:rPr lang="en-US" altLang="zh-CN" b="1" spc="320">
                <a:solidFill>
                  <a:schemeClr val="tx1"/>
                </a:solidFill>
                <a:latin typeface="黑体" panose="02010609060101010101" charset="-122"/>
                <a:ea typeface="黑体" panose="02010609060101010101" charset="-122"/>
                <a:cs typeface="微软雅黑" panose="020b0503020204020204" pitchFamily="34" charset="-122"/>
              </a:rPr>
              <a:t>   </a:t>
            </a:r>
            <a:r>
              <a:rPr lang="zh-CN" altLang="en-US" b="1" spc="320">
                <a:solidFill>
                  <a:schemeClr val="tx1"/>
                </a:solidFill>
                <a:latin typeface="黑体" panose="02010609060101010101" charset="-122"/>
                <a:ea typeface="黑体" panose="02010609060101010101" charset="-122"/>
                <a:cs typeface="微软雅黑" panose="020b0503020204020204" pitchFamily="34" charset="-122"/>
              </a:rPr>
              <a:t>请大家边读，边用“</a:t>
            </a:r>
            <a:r>
              <a:rPr lang="en-US" altLang="zh-CN" b="1" spc="320">
                <a:solidFill>
                  <a:schemeClr val="tx1"/>
                </a:solidFill>
                <a:latin typeface="黑体" panose="02010609060101010101" charset="-122"/>
                <a:ea typeface="黑体" panose="02010609060101010101" charset="-122"/>
                <a:cs typeface="微软雅黑" panose="020b0503020204020204" pitchFamily="34" charset="-122"/>
              </a:rPr>
              <a:t>/”</a:t>
            </a:r>
            <a:r>
              <a:rPr lang="zh-CN" altLang="en-US" b="1" spc="320">
                <a:solidFill>
                  <a:schemeClr val="tx1"/>
                </a:solidFill>
                <a:latin typeface="黑体" panose="02010609060101010101" charset="-122"/>
                <a:ea typeface="黑体" panose="02010609060101010101" charset="-122"/>
                <a:cs typeface="微软雅黑" panose="020b0503020204020204" pitchFamily="34" charset="-122"/>
              </a:rPr>
              <a:t>给全诗标明朗读节奏；找出朗读时要变化的语气，并在重读的词句下面加点标注。</a:t>
            </a:r>
            <a:endParaRPr lang="zh-CN" altLang="en-US" b="1" spc="320">
              <a:solidFill>
                <a:schemeClr val="tx1"/>
              </a:solidFill>
              <a:latin typeface="黑体" panose="02010609060101010101" charset="-122"/>
              <a:ea typeface="黑体" panose="02010609060101010101" charset="-122"/>
              <a:cs typeface="微软雅黑" panose="020b0503020204020204" pitchFamily="34" charset="-122"/>
            </a:endParaRP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35360" y="548680"/>
            <a:ext cx="10968990" cy="5401945"/>
          </a:xfrm>
        </p:spPr>
        <p:txBody>
          <a:bodyPr>
            <a:noAutofit/>
          </a:bodyPr>
          <a:lstStyle/>
          <a:p>
            <a:pPr marL="0" indent="0">
              <a:buNone/>
            </a:pPr>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三、朗诵课文</a:t>
            </a:r>
            <a:endParaRPr lang="en-US" altLang="zh-CN" sz="3600" b="1" spc="320">
              <a:solidFill>
                <a:schemeClr val="tx1"/>
              </a:solidFill>
              <a:latin typeface="黑体" panose="02010609060101010101" charset="-122"/>
              <a:ea typeface="黑体" panose="02010609060101010101" charset="-122"/>
              <a:cs typeface="微软雅黑" panose="020b0503020204020204" pitchFamily="34" charset="-122"/>
            </a:endParaRPr>
          </a:p>
          <a:p>
            <a:pPr marL="0" indent="0">
              <a:buNone/>
            </a:pPr>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（一）请用“</a:t>
            </a:r>
            <a:r>
              <a:rPr lang="en-US" altLang="zh-CN" sz="3600" b="1" spc="320">
                <a:solidFill>
                  <a:schemeClr val="tx1"/>
                </a:solidFill>
                <a:latin typeface="黑体" panose="02010609060101010101" charset="-122"/>
                <a:ea typeface="黑体" panose="02010609060101010101" charset="-122"/>
                <a:cs typeface="微软雅黑" panose="020b0503020204020204" pitchFamily="34" charset="-122"/>
              </a:rPr>
              <a:t>/”</a:t>
            </a:r>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给全诗标明朗读节奏。</a:t>
            </a:r>
            <a:endParaRPr lang="en-US" altLang="zh-CN" sz="2800" b="1">
              <a:solidFill>
                <a:schemeClr val="tx1"/>
              </a:solidFill>
            </a:endParaRPr>
          </a:p>
          <a:p>
            <a:pPr marL="0" indent="0" algn="ctr">
              <a:buNone/>
            </a:pPr>
            <a:r>
              <a:rPr lang="zh-CN" altLang="en-US" b="1">
                <a:latin typeface="黑体" panose="02010609060101010101" charset="-122"/>
                <a:ea typeface="黑体" panose="02010609060101010101" charset="-122"/>
              </a:rPr>
              <a:t>一棵树/在雨中/走动</a:t>
            </a:r>
            <a:endParaRPr lang="zh-CN" altLang="en-US"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在倾洒的灰色中/匆匆走过/我们身边</a:t>
            </a:r>
            <a:endParaRPr lang="zh-CN" altLang="en-US"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它有急事。它汲取/雨中的生命</a:t>
            </a:r>
            <a:endParaRPr lang="zh-CN" altLang="en-US"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就像/果园里的/黑鹂</a:t>
            </a:r>
            <a:endParaRPr lang="zh-CN" altLang="en-US"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雨停歇。树/停下脚步</a:t>
            </a:r>
            <a:endParaRPr lang="zh-CN" altLang="en-US"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它/在晴朗的夜晚/挺拔地静闪</a:t>
            </a:r>
            <a:endParaRPr lang="zh-CN" altLang="en-US"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和我们一样/它/在等待/那瞬息</a:t>
            </a:r>
            <a:endParaRPr lang="zh-CN" altLang="en-US"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当雪花/在空中/绽开</a:t>
            </a:r>
            <a:endParaRPr lang="zh-CN" altLang="en-US" b="1">
              <a:latin typeface="黑体" panose="02010609060101010101" charset="-122"/>
              <a:ea typeface="黑体" panose="02010609060101010101" charset="-122"/>
            </a:endParaRPr>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407368" y="188640"/>
            <a:ext cx="10968990" cy="5401945"/>
          </a:xfrm>
        </p:spPr>
        <p:txBody>
          <a:bodyPr>
            <a:noAutofit/>
          </a:bodyPr>
          <a:lstStyle/>
          <a:p>
            <a:pPr marL="0" indent="0">
              <a:buNone/>
            </a:pPr>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三、朗诵课文</a:t>
            </a:r>
            <a:endParaRPr lang="en-US" altLang="zh-CN" sz="3600" b="1" spc="320">
              <a:solidFill>
                <a:schemeClr val="tx1"/>
              </a:solidFill>
              <a:latin typeface="黑体" panose="02010609060101010101" charset="-122"/>
              <a:ea typeface="黑体" panose="02010609060101010101" charset="-122"/>
              <a:cs typeface="微软雅黑" panose="020b0503020204020204" pitchFamily="34" charset="-122"/>
            </a:endParaRPr>
          </a:p>
          <a:p>
            <a:pPr marL="0" indent="0">
              <a:buNone/>
            </a:pPr>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（一）教师范读</a:t>
            </a:r>
            <a:endParaRPr lang="en-US" altLang="zh-CN" sz="3600" b="1" spc="320">
              <a:solidFill>
                <a:schemeClr val="tx1"/>
              </a:solidFill>
              <a:latin typeface="黑体" panose="02010609060101010101" charset="-122"/>
              <a:ea typeface="黑体" panose="02010609060101010101" charset="-122"/>
              <a:cs typeface="微软雅黑" panose="020b0503020204020204" pitchFamily="34" charset="-122"/>
            </a:endParaRPr>
          </a:p>
          <a:p>
            <a:pPr marL="0" indent="0">
              <a:buNone/>
            </a:pPr>
            <a:r>
              <a:rPr lang="en-US" altLang="zh-CN" sz="3600" b="1" spc="320">
                <a:solidFill>
                  <a:schemeClr val="tx1"/>
                </a:solidFill>
                <a:latin typeface="黑体" panose="02010609060101010101" charset="-122"/>
                <a:ea typeface="黑体" panose="02010609060101010101" charset="-122"/>
              </a:rPr>
              <a:t>             </a:t>
            </a:r>
            <a:r>
              <a:rPr lang="zh-CN" altLang="en-US" sz="3600" b="1" spc="320">
                <a:solidFill>
                  <a:schemeClr val="tx1"/>
                </a:solidFill>
                <a:latin typeface="黑体" panose="02010609060101010101" charset="-122"/>
                <a:ea typeface="黑体" panose="02010609060101010101" charset="-122"/>
              </a:rPr>
              <a:t>树和天空（特朗斯特罗姆）</a:t>
            </a:r>
            <a:endParaRPr lang="en-US" altLang="zh-CN" sz="2800" b="1">
              <a:solidFill>
                <a:schemeClr val="tx1"/>
              </a:solidFill>
            </a:endParaRPr>
          </a:p>
          <a:p>
            <a:pPr marL="0" indent="0" algn="ctr">
              <a:buNone/>
            </a:pPr>
            <a:r>
              <a:rPr lang="zh-CN" altLang="en-US" b="1">
                <a:latin typeface="黑体" panose="02010609060101010101" charset="-122"/>
                <a:ea typeface="黑体" panose="02010609060101010101" charset="-122"/>
              </a:rPr>
              <a:t>一棵树/在雨中/走动</a:t>
            </a:r>
            <a:endParaRPr lang="zh-CN" altLang="en-US"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在倾洒的灰色中/匆匆走过/我们身边</a:t>
            </a:r>
            <a:endParaRPr lang="zh-CN" altLang="en-US"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它有急事。它汲取/雨中的生命</a:t>
            </a:r>
            <a:endParaRPr lang="zh-CN" altLang="en-US"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就像/果园里的/黑鹂</a:t>
            </a:r>
            <a:endParaRPr lang="zh-CN" altLang="en-US"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雨停歇。树/停下脚步</a:t>
            </a:r>
            <a:endParaRPr lang="zh-CN" altLang="en-US"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它/在晴朗的夜晚/挺拔地静闪</a:t>
            </a:r>
            <a:endParaRPr lang="zh-CN" altLang="en-US"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和我们一样/它/在等待/那瞬息</a:t>
            </a:r>
            <a:endParaRPr lang="zh-CN" altLang="en-US"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当雪花/在空中/绽开</a:t>
            </a:r>
            <a:endParaRPr lang="zh-CN" altLang="en-US" b="1">
              <a:latin typeface="黑体" panose="02010609060101010101" charset="-122"/>
              <a:ea typeface="黑体" panose="02010609060101010101" charset="-122"/>
            </a:endParaRPr>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479376" y="980728"/>
            <a:ext cx="10968990" cy="5401945"/>
          </a:xfrm>
        </p:spPr>
        <p:txBody>
          <a:bodyPr>
            <a:noAutofit/>
          </a:bodyPr>
          <a:lstStyle/>
          <a:p>
            <a:pPr marL="0" indent="0">
              <a:buNone/>
            </a:pPr>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（二）本诗朗诵指导</a:t>
            </a:r>
            <a:endParaRPr lang="en-US" altLang="zh-CN" sz="3600" b="1" spc="320">
              <a:solidFill>
                <a:schemeClr val="tx1"/>
              </a:solidFill>
              <a:latin typeface="黑体" panose="02010609060101010101" charset="-122"/>
              <a:ea typeface="黑体" panose="02010609060101010101" charset="-122"/>
              <a:cs typeface="微软雅黑" panose="020b0503020204020204" pitchFamily="34" charset="-122"/>
            </a:endParaRPr>
          </a:p>
          <a:p>
            <a:pPr marL="0" indent="0">
              <a:buNone/>
            </a:pPr>
            <a:r>
              <a:rPr lang="en-US" altLang="zh-CN" b="1">
                <a:latin typeface="黑体" panose="02010609060101010101" charset="-122"/>
                <a:ea typeface="黑体" panose="02010609060101010101" charset="-122"/>
              </a:rPr>
              <a:t>1</a:t>
            </a:r>
            <a:r>
              <a:rPr lang="zh-CN" altLang="en-US" b="1">
                <a:latin typeface="黑体" panose="02010609060101010101" charset="-122"/>
                <a:ea typeface="黑体" panose="02010609060101010101" charset="-122"/>
              </a:rPr>
              <a:t>、语速上：“匆匆走过”、“它有急事”代表事情紧急，因此语速要稍快紧张；“停下脚步”、“在等待”说明不再紧急，语速要稍慢舒缓。最后“雪花在空中绽开”具有强烈的抒情色彩，饱含深情，因此尤其要放缓语速，拉长语调，以达到余韵悠长的效果。</a:t>
            </a:r>
            <a:endParaRPr lang="en-US" altLang="zh-CN" b="1">
              <a:latin typeface="黑体" panose="02010609060101010101" charset="-122"/>
              <a:ea typeface="黑体" panose="02010609060101010101" charset="-122"/>
            </a:endParaRPr>
          </a:p>
          <a:p>
            <a:pPr marL="0" indent="0">
              <a:buNone/>
            </a:pPr>
            <a:r>
              <a:rPr lang="en-US" altLang="zh-CN" b="1">
                <a:latin typeface="黑体" panose="02010609060101010101" charset="-122"/>
                <a:ea typeface="黑体" panose="02010609060101010101" charset="-122"/>
              </a:rPr>
              <a:t>2</a:t>
            </a:r>
            <a:r>
              <a:rPr lang="zh-CN" altLang="en-US" b="1">
                <a:latin typeface="黑体" panose="02010609060101010101" charset="-122"/>
                <a:ea typeface="黑体" panose="02010609060101010101" charset="-122"/>
              </a:rPr>
              <a:t>、轻重上：几个重点意象要重读。如“一棵树”、“雨中的生命”、“黑鹂”、“雪花”等。这些意象有着复杂的意味，构成了别样的意境，要通过重读加深画面感。</a:t>
            </a:r>
            <a:endParaRPr lang="zh-CN" altLang="en-US" b="1">
              <a:latin typeface="黑体" panose="02010609060101010101" charset="-122"/>
              <a:ea typeface="黑体" panose="02010609060101010101" charset="-122"/>
            </a:endParaRPr>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2" name="标题 1"/>
          <p:cNvSpPr>
            <a:spLocks noGrp="1"/>
          </p:cNvSpPr>
          <p:nvPr>
            <p:ph type="title"/>
          </p:nvPr>
        </p:nvSpPr>
        <p:spPr>
          <a:xfrm>
            <a:off x="609600" y="2132856"/>
            <a:ext cx="10972800" cy="1143000"/>
          </a:xfrm>
        </p:spPr>
        <p:txBody>
          <a:bodyPr/>
          <a:lstStyle/>
          <a:p>
            <a:pPr algn="l">
              <a:spcBef>
                <a:spcPct val="20000"/>
              </a:spcBef>
              <a:buSzTx/>
            </a:pPr>
            <a:r>
              <a:rPr lang="zh-CN" altLang="en-US" sz="3600" b="1" spc="320">
                <a:solidFill>
                  <a:schemeClr val="tx1"/>
                </a:solidFill>
                <a:latin typeface="黑体" panose="02010609060101010101" charset="-122"/>
                <a:ea typeface="黑体" panose="02010609060101010101" charset="-122"/>
              </a:rPr>
              <a:t>（三）诵读技巧总结</a:t>
            </a:r>
            <a:br>
              <a:rPr lang="en-US" altLang="zh-CN" sz="3600" b="1" spc="320">
                <a:solidFill>
                  <a:schemeClr val="tx1"/>
                </a:solidFill>
                <a:latin typeface="黑体" panose="02010609060101010101" charset="-122"/>
                <a:ea typeface="黑体" panose="02010609060101010101" charset="-122"/>
              </a:rPr>
            </a:br>
            <a:r>
              <a:rPr lang="zh-CN" altLang="en-US" sz="3600" b="1" spc="320">
                <a:solidFill>
                  <a:schemeClr val="tx1"/>
                </a:solidFill>
                <a:latin typeface="黑体" panose="02010609060101010101" charset="-122"/>
                <a:ea typeface="黑体" panose="02010609060101010101" charset="-122"/>
              </a:rPr>
              <a:t>提问：诗行的长短和诗节的外形，对于诗歌的节奏和情感表达有影响吗？有什么样的影响呢？</a:t>
            </a:r>
            <a:endParaRPr lang="zh-CN" altLang="en-US" sz="3600" b="1" spc="320">
              <a:solidFill>
                <a:schemeClr val="tx1"/>
              </a:solidFill>
              <a:latin typeface="黑体" panose="02010609060101010101" charset="-122"/>
              <a:ea typeface="黑体" panose="02010609060101010101"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35360" y="908720"/>
            <a:ext cx="10968990" cy="5401945"/>
          </a:xfrm>
        </p:spPr>
        <p:txBody>
          <a:bodyPr>
            <a:noAutofit/>
          </a:bodyPr>
          <a:lstStyle/>
          <a:p>
            <a:pPr marL="0" indent="0">
              <a:buNone/>
            </a:pPr>
            <a:r>
              <a:rPr lang="zh-CN" altLang="en-US" sz="4000" b="1">
                <a:latin typeface="黑体" panose="02010609060101010101" charset="-122"/>
                <a:ea typeface="黑体" panose="02010609060101010101" charset="-122"/>
              </a:rPr>
              <a:t>参考本诗变体：</a:t>
            </a:r>
            <a:endParaRPr lang="en-US" altLang="zh-CN" sz="4000" b="1">
              <a:latin typeface="黑体" panose="02010609060101010101" charset="-122"/>
              <a:ea typeface="黑体" panose="02010609060101010101" charset="-122"/>
            </a:endParaRPr>
          </a:p>
          <a:p>
            <a:pPr marL="0" indent="0">
              <a:buNone/>
            </a:pPr>
            <a:r>
              <a:rPr lang="en-US" altLang="zh-CN" b="1">
                <a:latin typeface="黑体" panose="02010609060101010101" charset="-122"/>
                <a:ea typeface="黑体" panose="02010609060101010101" charset="-122"/>
              </a:rPr>
              <a:t>                     《</a:t>
            </a:r>
            <a:r>
              <a:rPr lang="zh-CN" altLang="en-US" b="1">
                <a:latin typeface="黑体" panose="02010609060101010101" charset="-122"/>
                <a:ea typeface="黑体" panose="02010609060101010101" charset="-122"/>
              </a:rPr>
              <a:t>树和天空</a:t>
            </a:r>
            <a:r>
              <a:rPr lang="en-US" altLang="zh-CN" b="1">
                <a:latin typeface="黑体" panose="02010609060101010101" charset="-122"/>
                <a:ea typeface="黑体" panose="02010609060101010101" charset="-122"/>
              </a:rPr>
              <a:t>》</a:t>
            </a:r>
            <a:endParaRPr lang="en-US" altLang="zh-CN"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一棵树在雨中走动。</a:t>
            </a:r>
            <a:endParaRPr lang="en-US" altLang="zh-CN"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在倾洒的灰色中，匆匆走过，我们身边。</a:t>
            </a:r>
            <a:endParaRPr lang="zh-CN" altLang="en-US"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它有急事。它汲取雨中的生命就像果园里的黑鹂。</a:t>
            </a:r>
            <a:endParaRPr lang="en-US" altLang="zh-CN"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雨停歇，树停下脚步，它在晴朗的夜晚挺拔地静闪</a:t>
            </a:r>
            <a:endParaRPr lang="zh-CN" altLang="en-US" b="1">
              <a:latin typeface="黑体" panose="02010609060101010101" charset="-122"/>
              <a:ea typeface="黑体" panose="02010609060101010101" charset="-122"/>
            </a:endParaRPr>
          </a:p>
          <a:p>
            <a:pPr marL="0" indent="0" algn="ctr">
              <a:buNone/>
            </a:pPr>
            <a:r>
              <a:rPr lang="zh-CN" altLang="en-US" b="1">
                <a:latin typeface="黑体" panose="02010609060101010101" charset="-122"/>
                <a:ea typeface="黑体" panose="02010609060101010101" charset="-122"/>
              </a:rPr>
              <a:t>和我们一样它在等待那瞬息，当雪花在空中绽开。</a:t>
            </a:r>
            <a:endParaRPr lang="zh-CN" altLang="en-US" b="1">
              <a:latin typeface="黑体" panose="02010609060101010101" charset="-122"/>
              <a:ea typeface="黑体" panose="02010609060101010101" charset="-122"/>
            </a:endParaRP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2" name="标题 1"/>
          <p:cNvSpPr>
            <a:spLocks noGrp="1"/>
          </p:cNvSpPr>
          <p:nvPr>
            <p:ph type="title"/>
          </p:nvPr>
        </p:nvSpPr>
        <p:spPr>
          <a:xfrm>
            <a:off x="634210" y="1052736"/>
            <a:ext cx="10972800" cy="1143000"/>
          </a:xfrm>
        </p:spPr>
        <p:txBody>
          <a:bodyPr/>
          <a:lstStyle/>
          <a:p>
            <a:pPr algn="l"/>
            <a:r>
              <a:rPr lang="zh-CN" altLang="en-US" sz="3200" b="1">
                <a:latin typeface="黑体" panose="02010609060101010101" charset="-122"/>
                <a:ea typeface="黑体" panose="02010609060101010101" charset="-122"/>
                <a:cs typeface="+mn-cs"/>
              </a:rPr>
              <a:t>问题：把句子“在倾洒的灰色中匆匆走过我们身边”，</a:t>
            </a:r>
            <a:br>
              <a:rPr lang="zh-CN" altLang="en-US" sz="3200" b="1">
                <a:latin typeface="黑体" panose="02010609060101010101" charset="-122"/>
                <a:ea typeface="黑体" panose="02010609060101010101" charset="-122"/>
                <a:cs typeface="+mn-cs"/>
              </a:rPr>
            </a:br>
            <a:r>
              <a:rPr lang="zh-CN" altLang="en-US" sz="3200" b="1">
                <a:latin typeface="黑体" panose="02010609060101010101" charset="-122"/>
                <a:ea typeface="黑体" panose="02010609060101010101" charset="-122"/>
                <a:cs typeface="+mn-cs"/>
              </a:rPr>
              <a:t>改为“在倾洒的灰色中，匆匆走过，我们身边”为例，看看有什么不同？</a:t>
            </a:r>
            <a:br>
              <a:rPr lang="zh-CN" altLang="en-US" sz="3200" b="1">
                <a:latin typeface="黑体" panose="02010609060101010101" charset="-122"/>
                <a:ea typeface="黑体" panose="02010609060101010101" charset="-122"/>
                <a:cs typeface="+mn-cs"/>
              </a:rPr>
            </a:br>
            <a:endParaRPr lang="zh-CN" altLang="en-US" sz="3200" b="1">
              <a:latin typeface="黑体" panose="02010609060101010101" charset="-122"/>
              <a:ea typeface="黑体" panose="02010609060101010101" charset="-122"/>
              <a:cs typeface="+mn-cs"/>
            </a:endParaRPr>
          </a:p>
        </p:txBody>
      </p:sp>
      <p:sp>
        <p:nvSpPr>
          <p:cNvPr id="3" name="内容占位符 2"/>
          <p:cNvSpPr>
            <a:spLocks noGrp="1"/>
          </p:cNvSpPr>
          <p:nvPr>
            <p:ph idx="1"/>
          </p:nvPr>
        </p:nvSpPr>
        <p:spPr>
          <a:xfrm>
            <a:off x="609600" y="2332037"/>
            <a:ext cx="10972800" cy="4525963"/>
          </a:xfrm>
        </p:spPr>
        <p:txBody>
          <a:bodyPr/>
          <a:lstStyle/>
          <a:p>
            <a:pPr marL="0" indent="0">
              <a:buNone/>
            </a:pPr>
            <a:r>
              <a:rPr lang="zh-CN" altLang="en-US" b="1">
                <a:latin typeface="黑体" panose="02010609060101010101" charset="-122"/>
                <a:ea typeface="黑体" panose="02010609060101010101" charset="-122"/>
              </a:rPr>
              <a:t>明确：节奏不同了，强调点不同了。显然我们都可以理解断句，最为基础的，是从语言层面进行了割裂，而其结果是重度和强调点发生了偏移。就</a:t>
            </a:r>
            <a:r>
              <a:rPr lang="en-US" altLang="zh-CN" b="1">
                <a:latin typeface="黑体" panose="02010609060101010101" charset="-122"/>
                <a:ea typeface="黑体" panose="02010609060101010101" charset="-122"/>
              </a:rPr>
              <a:t>《</a:t>
            </a:r>
            <a:r>
              <a:rPr lang="zh-CN" altLang="en-US" b="1">
                <a:latin typeface="黑体" panose="02010609060101010101" charset="-122"/>
                <a:ea typeface="黑体" panose="02010609060101010101" charset="-122"/>
              </a:rPr>
              <a:t>树和天空</a:t>
            </a:r>
            <a:r>
              <a:rPr lang="en-US" altLang="zh-CN" b="1">
                <a:latin typeface="黑体" panose="02010609060101010101" charset="-122"/>
                <a:ea typeface="黑体" panose="02010609060101010101" charset="-122"/>
              </a:rPr>
              <a:t>》</a:t>
            </a:r>
            <a:r>
              <a:rPr lang="zh-CN" altLang="en-US" b="1">
                <a:latin typeface="黑体" panose="02010609060101010101" charset="-122"/>
                <a:ea typeface="黑体" panose="02010609060101010101" charset="-122"/>
              </a:rPr>
              <a:t>中这句诗而言，本身是强调树在雨中对雨的渴望，对雨急切的需求，中间没有标点正是为了表达这种对甘霖的迫切感。没有一种力量可以遏制，树对雨的情感是渴求的、是冲垮一切的。如果从中间断开，那种渴望的力量也就被破坏了。</a:t>
            </a:r>
            <a:endParaRPr lang="zh-CN" altLang="en-US" b="1">
              <a:latin typeface="黑体" panose="02010609060101010101" charset="-122"/>
              <a:ea typeface="黑体" panose="02010609060101010101"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2" name="标题 1"/>
          <p:cNvSpPr>
            <a:spLocks noGrp="1"/>
          </p:cNvSpPr>
          <p:nvPr>
            <p:ph type="title"/>
          </p:nvPr>
        </p:nvSpPr>
        <p:spPr>
          <a:xfrm>
            <a:off x="479376" y="1196752"/>
            <a:ext cx="10972800" cy="1143000"/>
          </a:xfrm>
        </p:spPr>
        <p:txBody>
          <a:bodyPr/>
          <a:lstStyle/>
          <a:p>
            <a:pPr algn="l">
              <a:spcBef>
                <a:spcPct val="20000"/>
              </a:spcBef>
              <a:buSzTx/>
            </a:pPr>
            <a:r>
              <a:rPr lang="zh-CN" altLang="en-US" sz="3600" b="1" spc="320">
                <a:solidFill>
                  <a:srgbClr val="FF0000"/>
                </a:solidFill>
                <a:latin typeface="黑体" panose="02010609060101010101" charset="-122"/>
                <a:ea typeface="黑体" panose="02010609060101010101" charset="-122"/>
              </a:rPr>
              <a:t>回到刚才的提问：诗行的长短和诗节的外形，对于诗歌的节奏和情感表达有影响吗？有什么样的影响呢？</a:t>
            </a:r>
            <a:endParaRPr lang="zh-CN" altLang="en-US" sz="3600" b="1" spc="320">
              <a:solidFill>
                <a:srgbClr val="FF0000"/>
              </a:solidFill>
              <a:latin typeface="黑体" panose="02010609060101010101" charset="-122"/>
              <a:ea typeface="黑体" panose="02010609060101010101" charset="-122"/>
            </a:endParaRPr>
          </a:p>
        </p:txBody>
      </p:sp>
      <p:sp>
        <p:nvSpPr>
          <p:cNvPr id="3" name="内容占位符 2"/>
          <p:cNvSpPr>
            <a:spLocks noGrp="1"/>
          </p:cNvSpPr>
          <p:nvPr>
            <p:ph idx="1"/>
          </p:nvPr>
        </p:nvSpPr>
        <p:spPr>
          <a:xfrm>
            <a:off x="549559" y="2924944"/>
            <a:ext cx="10832434" cy="4525963"/>
          </a:xfrm>
        </p:spPr>
        <p:txBody>
          <a:bodyPr/>
          <a:lstStyle/>
          <a:p>
            <a:pPr marL="0" indent="0">
              <a:buNone/>
            </a:pPr>
            <a:r>
              <a:rPr lang="zh-CN" altLang="en-US" b="1">
                <a:latin typeface="黑体" panose="02010609060101010101" charset="-122"/>
                <a:ea typeface="黑体" panose="02010609060101010101" charset="-122"/>
              </a:rPr>
              <a:t>总结：诗行的转换就是情感的终结，与新的开始，也是节奏变化的一种方式；诗行的安排有内在节奏的和谐性；诗节的外形比较严谨，内心就比较严谨；而自由体的诗歌就比较汪洋恣肆，不受拘束。很像古诗中的</a:t>
            </a:r>
            <a:r>
              <a:rPr lang="en-US" altLang="zh-CN" b="1">
                <a:latin typeface="黑体" panose="02010609060101010101" charset="-122"/>
                <a:ea typeface="黑体" panose="02010609060101010101" charset="-122"/>
              </a:rPr>
              <a:t>《</a:t>
            </a:r>
            <a:r>
              <a:rPr lang="zh-CN" altLang="en-US" b="1">
                <a:latin typeface="黑体" panose="02010609060101010101" charset="-122"/>
                <a:ea typeface="黑体" panose="02010609060101010101" charset="-122"/>
              </a:rPr>
              <a:t>梦游天姥吟留别</a:t>
            </a:r>
            <a:r>
              <a:rPr lang="en-US" altLang="zh-CN" b="1">
                <a:latin typeface="黑体" panose="02010609060101010101" charset="-122"/>
                <a:ea typeface="黑体" panose="02010609060101010101" charset="-122"/>
              </a:rPr>
              <a:t>》</a:t>
            </a:r>
            <a:r>
              <a:rPr lang="zh-CN" altLang="en-US" b="1">
                <a:latin typeface="黑体" panose="02010609060101010101" charset="-122"/>
                <a:ea typeface="黑体" panose="02010609060101010101" charset="-122"/>
              </a:rPr>
              <a:t>。</a:t>
            </a:r>
            <a:endParaRPr lang="zh-CN" altLang="en-US" b="1">
              <a:latin typeface="黑体" panose="02010609060101010101" charset="-122"/>
              <a:ea typeface="黑体" panose="02010609060101010101"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09600" y="2204864"/>
            <a:ext cx="10972800" cy="4525963"/>
          </a:xfrm>
        </p:spPr>
        <p:txBody>
          <a:bodyPr/>
          <a:lstStyle/>
          <a:p>
            <a:pPr marL="0" indent="0">
              <a:buNone/>
            </a:pPr>
            <a:r>
              <a:rPr lang="zh-CN" altLang="en-US" b="1">
                <a:latin typeface="黑体" panose="02010609060101010101" charset="-122"/>
                <a:ea typeface="黑体" panose="02010609060101010101" charset="-122"/>
              </a:rPr>
              <a:t>   诗行的长短，也是诗人的呼吸的长短，情感的节律；而诗节的外形往往呈现诗人情感的变化。同时，诗行的长短往往决定了情感的走向，因为每一次断句，可能就是一次意义的转换。</a:t>
            </a:r>
            <a:endParaRPr lang="zh-CN" altLang="en-US" b="1">
              <a:latin typeface="黑体" panose="02010609060101010101" charset="-122"/>
              <a:ea typeface="黑体" panose="02010609060101010101"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2" name="标题 1"/>
          <p:cNvSpPr>
            <a:spLocks noGrp="1"/>
          </p:cNvSpPr>
          <p:nvPr>
            <p:ph type="title"/>
          </p:nvPr>
        </p:nvSpPr>
        <p:spPr>
          <a:xfrm>
            <a:off x="504730" y="1189037"/>
            <a:ext cx="10972800" cy="1143000"/>
          </a:xfrm>
        </p:spPr>
        <p:txBody>
          <a:bodyPr/>
          <a:lstStyle/>
          <a:p>
            <a:pPr algn="l"/>
            <a:r>
              <a:rPr lang="zh-CN" altLang="en-US" sz="3600" b="1" spc="320">
                <a:solidFill>
                  <a:srgbClr val="FF0000"/>
                </a:solidFill>
                <a:latin typeface="黑体" panose="02010609060101010101" charset="-122"/>
                <a:ea typeface="黑体" panose="02010609060101010101" charset="-122"/>
              </a:rPr>
              <a:t>提问：我们阅读</a:t>
            </a:r>
            <a:r>
              <a:rPr lang="en-US" altLang="zh-CN" sz="3600" b="1" spc="320">
                <a:solidFill>
                  <a:srgbClr val="FF0000"/>
                </a:solidFill>
                <a:latin typeface="黑体" panose="02010609060101010101" charset="-122"/>
                <a:ea typeface="黑体" panose="02010609060101010101" charset="-122"/>
              </a:rPr>
              <a:t>《</a:t>
            </a:r>
            <a:r>
              <a:rPr lang="zh-CN" altLang="en-US" sz="3600" b="1" spc="320">
                <a:solidFill>
                  <a:srgbClr val="FF0000"/>
                </a:solidFill>
                <a:latin typeface="黑体" panose="02010609060101010101" charset="-122"/>
                <a:ea typeface="黑体" panose="02010609060101010101" charset="-122"/>
              </a:rPr>
              <a:t>树与天空</a:t>
            </a:r>
            <a:r>
              <a:rPr lang="en-US" altLang="zh-CN" sz="3600" b="1" spc="320">
                <a:solidFill>
                  <a:srgbClr val="FF0000"/>
                </a:solidFill>
                <a:latin typeface="黑体" panose="02010609060101010101" charset="-122"/>
                <a:ea typeface="黑体" panose="02010609060101010101" charset="-122"/>
              </a:rPr>
              <a:t>》</a:t>
            </a:r>
            <a:r>
              <a:rPr lang="zh-CN" altLang="en-US" sz="3600" b="1" spc="320">
                <a:solidFill>
                  <a:srgbClr val="FF0000"/>
                </a:solidFill>
                <a:latin typeface="黑体" panose="02010609060101010101" charset="-122"/>
                <a:ea typeface="黑体" panose="02010609060101010101" charset="-122"/>
              </a:rPr>
              <a:t>，似乎也是有押韵</a:t>
            </a:r>
            <a:br>
              <a:rPr lang="zh-CN" altLang="en-US" sz="3600" b="1" spc="320">
                <a:solidFill>
                  <a:srgbClr val="FF0000"/>
                </a:solidFill>
                <a:latin typeface="黑体" panose="02010609060101010101" charset="-122"/>
                <a:ea typeface="黑体" panose="02010609060101010101" charset="-122"/>
              </a:rPr>
            </a:br>
            <a:r>
              <a:rPr lang="zh-CN" altLang="en-US" sz="3600" b="1" spc="320">
                <a:solidFill>
                  <a:srgbClr val="FF0000"/>
                </a:solidFill>
                <a:latin typeface="黑体" panose="02010609060101010101" charset="-122"/>
                <a:ea typeface="黑体" panose="02010609060101010101" charset="-122"/>
              </a:rPr>
              <a:t>的痕迹的。有哪些？</a:t>
            </a:r>
            <a:br>
              <a:rPr lang="zh-CN" altLang="en-US"/>
            </a:br>
            <a:endParaRPr lang="zh-CN" altLang="en-US"/>
          </a:p>
        </p:txBody>
      </p:sp>
      <p:sp>
        <p:nvSpPr>
          <p:cNvPr id="3" name="内容占位符 2"/>
          <p:cNvSpPr>
            <a:spLocks noGrp="1"/>
          </p:cNvSpPr>
          <p:nvPr>
            <p:ph idx="1"/>
          </p:nvPr>
        </p:nvSpPr>
        <p:spPr>
          <a:xfrm>
            <a:off x="479376" y="2332037"/>
            <a:ext cx="10972800" cy="4525963"/>
          </a:xfrm>
        </p:spPr>
        <p:txBody>
          <a:bodyPr/>
          <a:lstStyle/>
          <a:p>
            <a:pPr marL="0" indent="0">
              <a:buNone/>
            </a:pPr>
            <a:r>
              <a:rPr lang="zh-CN" altLang="en-US" b="1">
                <a:latin typeface="黑体" panose="02010609060101010101" charset="-122"/>
                <a:ea typeface="黑体" panose="02010609060101010101" charset="-122"/>
              </a:rPr>
              <a:t>明确：“边”和“闪”，</a:t>
            </a:r>
            <a:r>
              <a:rPr lang="en-US" altLang="zh-CN" b="1">
                <a:latin typeface="黑体" panose="02010609060101010101" charset="-122"/>
                <a:ea typeface="黑体" panose="02010609060101010101" charset="-122"/>
              </a:rPr>
              <a:t>an </a:t>
            </a:r>
            <a:r>
              <a:rPr lang="zh-CN" altLang="en-US" b="1">
                <a:latin typeface="黑体" panose="02010609060101010101" charset="-122"/>
                <a:ea typeface="黑体" panose="02010609060101010101" charset="-122"/>
              </a:rPr>
              <a:t>韵；“鹂”和“息”，</a:t>
            </a:r>
            <a:r>
              <a:rPr lang="en-US" altLang="zh-CN" b="1" err="1">
                <a:latin typeface="黑体" panose="02010609060101010101" charset="-122"/>
                <a:ea typeface="黑体" panose="02010609060101010101" charset="-122"/>
              </a:rPr>
              <a:t>i </a:t>
            </a:r>
            <a:r>
              <a:rPr lang="zh-CN" altLang="en-US" b="1">
                <a:latin typeface="黑体" panose="02010609060101010101" charset="-122"/>
                <a:ea typeface="黑体" panose="02010609060101010101" charset="-122"/>
              </a:rPr>
              <a:t>韵。</a:t>
            </a:r>
            <a:endParaRPr lang="zh-CN" altLang="en-US" b="1">
              <a:latin typeface="黑体" panose="02010609060101010101" charset="-122"/>
              <a:ea typeface="黑体" panose="02010609060101010101" charset="-122"/>
            </a:endParaRPr>
          </a:p>
          <a:p>
            <a:pPr marL="0" indent="0">
              <a:buNone/>
            </a:pPr>
            <a:r>
              <a:rPr lang="zh-CN" altLang="en-US" b="1">
                <a:latin typeface="黑体" panose="02010609060101010101" charset="-122"/>
                <a:ea typeface="黑体" panose="02010609060101010101" charset="-122"/>
              </a:rPr>
              <a:t>小结：刚才我们说 </a:t>
            </a:r>
            <a:r>
              <a:rPr lang="en-US" altLang="zh-CN" b="1">
                <a:latin typeface="黑体" panose="02010609060101010101" charset="-122"/>
                <a:ea typeface="黑体" panose="02010609060101010101" charset="-122"/>
              </a:rPr>
              <a:t>an </a:t>
            </a:r>
            <a:r>
              <a:rPr lang="zh-CN" altLang="en-US" b="1">
                <a:latin typeface="黑体" panose="02010609060101010101" charset="-122"/>
                <a:ea typeface="黑体" panose="02010609060101010101" charset="-122"/>
              </a:rPr>
              <a:t>雅致；</a:t>
            </a:r>
            <a:r>
              <a:rPr lang="en-US" altLang="zh-CN" b="1" err="1">
                <a:latin typeface="黑体" panose="02010609060101010101" charset="-122"/>
                <a:ea typeface="黑体" panose="02010609060101010101" charset="-122"/>
              </a:rPr>
              <a:t>i </a:t>
            </a:r>
            <a:r>
              <a:rPr lang="zh-CN" altLang="en-US" b="1">
                <a:latin typeface="黑体" panose="02010609060101010101" charset="-122"/>
                <a:ea typeface="黑体" panose="02010609060101010101" charset="-122"/>
              </a:rPr>
              <a:t>是萎而不振，听之令人不爽，表达幽怨哀叹的为多。我们从这种分析里，其实也是可以体会特朗斯特罗姆写作那种节制和内敛的情绪的。尤其最后两句“瞬息”（息，</a:t>
            </a:r>
            <a:r>
              <a:rPr lang="en-US" altLang="zh-CN" b="1" err="1">
                <a:latin typeface="黑体" panose="02010609060101010101" charset="-122"/>
                <a:ea typeface="黑体" panose="02010609060101010101" charset="-122"/>
              </a:rPr>
              <a:t>i </a:t>
            </a:r>
            <a:r>
              <a:rPr lang="zh-CN" altLang="en-US" b="1">
                <a:latin typeface="黑体" panose="02010609060101010101" charset="-122"/>
                <a:ea typeface="黑体" panose="02010609060101010101" charset="-122"/>
              </a:rPr>
              <a:t>韵） 和“绽放”（放，</a:t>
            </a:r>
            <a:r>
              <a:rPr lang="en-US" altLang="zh-CN" b="1">
                <a:latin typeface="黑体" panose="02010609060101010101" charset="-122"/>
                <a:ea typeface="黑体" panose="02010609060101010101" charset="-122"/>
              </a:rPr>
              <a:t>ang</a:t>
            </a:r>
            <a:r>
              <a:rPr lang="zh-CN" altLang="en-US" b="1">
                <a:latin typeface="黑体" panose="02010609060101010101" charset="-122"/>
                <a:ea typeface="黑体" panose="02010609060101010101" charset="-122"/>
              </a:rPr>
              <a:t>韵），两者在声音上的对峙，几乎可以带来黑暗中烟花绽放般的光彩，同时能感知这里面带来的内心欢喜与惊悸。</a:t>
            </a:r>
            <a:endParaRPr lang="zh-CN" altLang="en-US" b="1">
              <a:latin typeface="黑体" panose="02010609060101010101" charset="-122"/>
              <a:ea typeface="黑体" panose="02010609060101010101"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82" name="文本框 81"/>
          <p:cNvSpPr txBox="1"/>
          <p:nvPr/>
        </p:nvSpPr>
        <p:spPr>
          <a:xfrm>
            <a:off x="695400" y="908720"/>
            <a:ext cx="10994179" cy="3170099"/>
          </a:xfrm>
          <a:prstGeom prst="rect">
            <a:avLst/>
          </a:prstGeom>
          <a:noFill/>
          <a:effectLst/>
        </p:spPr>
        <p:txBody>
          <a:bodyPr wrap="square" rtlCol="0">
            <a:spAutoFit/>
          </a:bodyPr>
          <a:lstStyle/>
          <a:p>
            <a:pPr algn="ctr"/>
            <a:r>
              <a:rPr lang="en-US" altLang="zh-CN" sz="3600" b="1">
                <a:solidFill>
                  <a:schemeClr val="tx1"/>
                </a:solidFill>
                <a:latin typeface="黑体" panose="02010609060101010101" charset="-122"/>
                <a:ea typeface="黑体" panose="02010609060101010101" charset="-122"/>
              </a:rPr>
              <a:t>【</a:t>
            </a:r>
            <a:r>
              <a:rPr lang="zh-CN" altLang="en-US" sz="3600" b="1">
                <a:solidFill>
                  <a:schemeClr val="tx1"/>
                </a:solidFill>
                <a:latin typeface="黑体" panose="02010609060101010101" charset="-122"/>
                <a:ea typeface="黑体" panose="02010609060101010101" charset="-122"/>
              </a:rPr>
              <a:t>激趣导入</a:t>
            </a:r>
            <a:r>
              <a:rPr lang="en-US" altLang="zh-CN" sz="3600" b="1">
                <a:solidFill>
                  <a:schemeClr val="tx1"/>
                </a:solidFill>
                <a:latin typeface="黑体" panose="02010609060101010101" charset="-122"/>
                <a:ea typeface="黑体" panose="02010609060101010101" charset="-122"/>
              </a:rPr>
              <a:t>】</a:t>
            </a:r>
            <a:endParaRPr lang="en-US" altLang="zh-CN" sz="3600" b="1">
              <a:solidFill>
                <a:schemeClr val="tx1"/>
              </a:solidFill>
              <a:latin typeface="黑体" panose="02010609060101010101" charset="-122"/>
              <a:ea typeface="黑体" panose="02010609060101010101" charset="-122"/>
            </a:endParaRPr>
          </a:p>
          <a:p>
            <a:pPr algn="ctr"/>
            <a:endParaRPr lang="en-US" altLang="zh-CN" sz="3600" b="1">
              <a:solidFill>
                <a:schemeClr val="tx1"/>
              </a:solidFill>
              <a:latin typeface="黑体" panose="02010609060101010101" charset="-122"/>
              <a:ea typeface="黑体" panose="02010609060101010101" charset="-122"/>
            </a:endParaRPr>
          </a:p>
          <a:p>
            <a:r>
              <a:rPr lang="zh-CN" altLang="en-US" sz="2400">
                <a:solidFill>
                  <a:schemeClr val="tx1"/>
                </a:solidFill>
                <a:latin typeface="宋体" panose="02010600030101010101" pitchFamily="2" charset="-122"/>
              </a:rPr>
              <a:t>   </a:t>
            </a:r>
            <a:r>
              <a:rPr lang="zh-CN" altLang="en-US" sz="3200">
                <a:solidFill>
                  <a:schemeClr val="tx1"/>
                </a:solidFill>
                <a:latin typeface="黑体" panose="02010609060101010101" charset="-122"/>
                <a:ea typeface="黑体" panose="02010609060101010101" charset="-122"/>
              </a:rPr>
              <a:t>  你见过在雨中行走的树吗</a:t>
            </a:r>
            <a:r>
              <a:rPr lang="en-US" altLang="zh-CN" sz="3200">
                <a:solidFill>
                  <a:schemeClr val="tx1"/>
                </a:solidFill>
                <a:latin typeface="黑体" panose="02010609060101010101" charset="-122"/>
                <a:ea typeface="黑体" panose="02010609060101010101" charset="-122"/>
              </a:rPr>
              <a:t>?</a:t>
            </a:r>
            <a:r>
              <a:rPr lang="zh-CN" altLang="en-US" sz="3200">
                <a:solidFill>
                  <a:schemeClr val="tx1"/>
                </a:solidFill>
                <a:latin typeface="黑体" panose="02010609060101010101" charset="-122"/>
                <a:ea typeface="黑体" panose="02010609060101010101" charset="-122"/>
              </a:rPr>
              <a:t>你看到过雪花在空中绽放吗？你对这个世界的想象，开始于什么时候？又在何时，停止了？也许，这种思考，本应贯穿我们的一生。今天，让我们带着这样的思考，走近特朗斯特罗姆的</a:t>
            </a:r>
            <a:r>
              <a:rPr lang="en-US" altLang="zh-CN" sz="3200">
                <a:solidFill>
                  <a:schemeClr val="tx1"/>
                </a:solidFill>
                <a:latin typeface="黑体" panose="02010609060101010101" charset="-122"/>
                <a:ea typeface="黑体" panose="02010609060101010101" charset="-122"/>
              </a:rPr>
              <a:t>《</a:t>
            </a:r>
            <a:r>
              <a:rPr lang="zh-CN" altLang="en-US" sz="3200">
                <a:solidFill>
                  <a:schemeClr val="tx1"/>
                </a:solidFill>
                <a:latin typeface="黑体" panose="02010609060101010101" charset="-122"/>
                <a:ea typeface="黑体" panose="02010609060101010101" charset="-122"/>
              </a:rPr>
              <a:t>树和天空</a:t>
            </a:r>
            <a:r>
              <a:rPr lang="en-US" altLang="zh-CN" sz="3200">
                <a:solidFill>
                  <a:schemeClr val="tx1"/>
                </a:solidFill>
                <a:latin typeface="黑体" panose="02010609060101010101" charset="-122"/>
                <a:ea typeface="黑体" panose="02010609060101010101" charset="-122"/>
              </a:rPr>
              <a:t>》</a:t>
            </a:r>
            <a:r>
              <a:rPr lang="zh-CN" altLang="en-US" sz="3200">
                <a:solidFill>
                  <a:schemeClr val="tx1"/>
                </a:solidFill>
                <a:latin typeface="黑体" panose="02010609060101010101" charset="-122"/>
                <a:ea typeface="黑体" panose="02010609060101010101" charset="-122"/>
              </a:rPr>
              <a:t>。</a:t>
            </a:r>
            <a:endParaRPr lang="zh-CN" altLang="en-US" sz="24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2" name="标题 1"/>
          <p:cNvSpPr>
            <a:spLocks noGrp="1"/>
          </p:cNvSpPr>
          <p:nvPr>
            <p:ph type="title"/>
          </p:nvPr>
        </p:nvSpPr>
        <p:spPr>
          <a:xfrm>
            <a:off x="767408" y="2685224"/>
            <a:ext cx="10972800" cy="1143000"/>
          </a:xfrm>
        </p:spPr>
        <p:txBody>
          <a:bodyPr/>
          <a:lstStyle/>
          <a:p>
            <a:pPr algn="l"/>
            <a:r>
              <a:rPr lang="zh-CN" altLang="en-US" sz="3600" b="1" spc="320">
                <a:solidFill>
                  <a:srgbClr val="FF0000"/>
                </a:solidFill>
                <a:latin typeface="黑体" panose="02010609060101010101" charset="-122"/>
                <a:ea typeface="黑体" panose="02010609060101010101" charset="-122"/>
              </a:rPr>
              <a:t>  </a:t>
            </a:r>
            <a:r>
              <a:rPr lang="zh-CN" altLang="en-US" sz="3600" b="1" spc="320">
                <a:solidFill>
                  <a:schemeClr val="tx1"/>
                </a:solidFill>
                <a:latin typeface="黑体" panose="02010609060101010101" charset="-122"/>
                <a:ea typeface="黑体" panose="02010609060101010101" charset="-122"/>
              </a:rPr>
              <a:t> 我不知道李笠先生在翻译</a:t>
            </a:r>
            <a:r>
              <a:rPr lang="en-US" altLang="zh-CN" sz="3600" b="1" spc="320">
                <a:solidFill>
                  <a:schemeClr val="tx1"/>
                </a:solidFill>
                <a:latin typeface="黑体" panose="02010609060101010101" charset="-122"/>
                <a:ea typeface="黑体" panose="02010609060101010101" charset="-122"/>
              </a:rPr>
              <a:t>《</a:t>
            </a:r>
            <a:r>
              <a:rPr lang="zh-CN" altLang="en-US" sz="3600" b="1" spc="320">
                <a:solidFill>
                  <a:schemeClr val="tx1"/>
                </a:solidFill>
                <a:latin typeface="黑体" panose="02010609060101010101" charset="-122"/>
                <a:ea typeface="黑体" panose="02010609060101010101" charset="-122"/>
              </a:rPr>
              <a:t>树与天空</a:t>
            </a:r>
            <a:r>
              <a:rPr lang="en-US" altLang="zh-CN" sz="3600" b="1" spc="320">
                <a:solidFill>
                  <a:schemeClr val="tx1"/>
                </a:solidFill>
                <a:latin typeface="黑体" panose="02010609060101010101" charset="-122"/>
                <a:ea typeface="黑体" panose="02010609060101010101" charset="-122"/>
              </a:rPr>
              <a:t>》</a:t>
            </a:r>
            <a:br>
              <a:rPr lang="en-US" altLang="zh-CN" sz="3600" b="1" spc="320">
                <a:solidFill>
                  <a:schemeClr val="tx1"/>
                </a:solidFill>
                <a:latin typeface="黑体" panose="02010609060101010101" charset="-122"/>
                <a:ea typeface="黑体" panose="02010609060101010101" charset="-122"/>
              </a:rPr>
            </a:br>
            <a:r>
              <a:rPr lang="zh-CN" altLang="en-US" sz="3600" b="1" spc="320">
                <a:solidFill>
                  <a:schemeClr val="tx1"/>
                </a:solidFill>
                <a:latin typeface="黑体" panose="02010609060101010101" charset="-122"/>
                <a:ea typeface="黑体" panose="02010609060101010101" charset="-122"/>
              </a:rPr>
              <a:t>的时候，是否有过对音韵的研究。但是在翻译</a:t>
            </a:r>
            <a:br>
              <a:rPr lang="zh-CN" altLang="en-US" sz="3600" b="1" spc="320">
                <a:solidFill>
                  <a:schemeClr val="tx1"/>
                </a:solidFill>
                <a:latin typeface="黑体" panose="02010609060101010101" charset="-122"/>
                <a:ea typeface="黑体" panose="02010609060101010101" charset="-122"/>
              </a:rPr>
            </a:br>
            <a:r>
              <a:rPr lang="zh-CN" altLang="en-US" sz="3600" b="1" spc="320">
                <a:solidFill>
                  <a:schemeClr val="tx1"/>
                </a:solidFill>
                <a:latin typeface="黑体" panose="02010609060101010101" charset="-122"/>
                <a:ea typeface="黑体" panose="02010609060101010101" charset="-122"/>
              </a:rPr>
              <a:t>的句子中，我们似乎可以感受到他的认真。同</a:t>
            </a:r>
            <a:br>
              <a:rPr lang="zh-CN" altLang="en-US" sz="3600" b="1" spc="320">
                <a:solidFill>
                  <a:schemeClr val="tx1"/>
                </a:solidFill>
                <a:latin typeface="黑体" panose="02010609060101010101" charset="-122"/>
                <a:ea typeface="黑体" panose="02010609060101010101" charset="-122"/>
              </a:rPr>
            </a:br>
            <a:r>
              <a:rPr lang="zh-CN" altLang="en-US" sz="3600" b="1" spc="320">
                <a:solidFill>
                  <a:schemeClr val="tx1"/>
                </a:solidFill>
                <a:latin typeface="黑体" panose="02010609060101010101" charset="-122"/>
                <a:ea typeface="黑体" panose="02010609060101010101" charset="-122"/>
              </a:rPr>
              <a:t>时这首诗在节奏上，还是有其他辅助方式的，</a:t>
            </a:r>
            <a:br>
              <a:rPr lang="zh-CN" altLang="en-US" sz="3600" b="1" spc="320">
                <a:solidFill>
                  <a:schemeClr val="tx1"/>
                </a:solidFill>
                <a:latin typeface="黑体" panose="02010609060101010101" charset="-122"/>
                <a:ea typeface="黑体" panose="02010609060101010101" charset="-122"/>
              </a:rPr>
            </a:br>
            <a:r>
              <a:rPr lang="zh-CN" altLang="en-US" sz="3600" b="1" spc="320">
                <a:solidFill>
                  <a:schemeClr val="tx1"/>
                </a:solidFill>
                <a:latin typeface="黑体" panose="02010609060101010101" charset="-122"/>
                <a:ea typeface="黑体" panose="02010609060101010101" charset="-122"/>
              </a:rPr>
              <a:t>大家再次阅读此诗，寻找一些蛛丝马迹。</a:t>
            </a:r>
            <a:endParaRPr lang="zh-CN" altLang="en-US" sz="3600" b="1" spc="320">
              <a:solidFill>
                <a:schemeClr val="tx1"/>
              </a:solidFill>
              <a:latin typeface="黑体" panose="02010609060101010101" charset="-122"/>
              <a:ea typeface="黑体" panose="02010609060101010101" charset="-122"/>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p:txBody>
          <a:bodyPr/>
          <a:lstStyle/>
          <a:p>
            <a:pPr marL="0" indent="0">
              <a:buNone/>
            </a:pPr>
            <a:r>
              <a:rPr lang="zh-CN" altLang="en-US" b="1"/>
              <a:t>     </a:t>
            </a:r>
            <a:r>
              <a:rPr lang="zh-CN" altLang="en-US" b="1">
                <a:latin typeface="黑体" panose="02010609060101010101" charset="-122"/>
                <a:ea typeface="黑体" panose="02010609060101010101" charset="-122"/>
              </a:rPr>
              <a:t>“雨”与“鹂”和“息”，听起来押韵；诗句中重复的内容也会带来一种舒缓的节奏。</a:t>
            </a:r>
            <a:endParaRPr lang="en-US" altLang="zh-CN" b="1">
              <a:latin typeface="黑体" panose="02010609060101010101" charset="-122"/>
              <a:ea typeface="黑体" panose="02010609060101010101" charset="-122"/>
            </a:endParaRPr>
          </a:p>
          <a:p>
            <a:pPr marL="0" indent="0">
              <a:buNone/>
            </a:pPr>
            <a:r>
              <a:rPr lang="zh-CN" altLang="en-US" b="1">
                <a:latin typeface="黑体" panose="02010609060101010101" charset="-122"/>
                <a:ea typeface="黑体" panose="02010609060101010101" charset="-122"/>
              </a:rPr>
              <a:t>    小结：得明确“雨”与“鹂”和“息”，听起来押韵，实则并不是真正意义上的押韵；诗歌内部，重复的词语确实也是一种有效的增加节奏的方式，比如第一节的“走动”和“走过”，第三句的“它”，都可以带来一种悠扬的感觉。</a:t>
            </a:r>
            <a:endParaRPr lang="zh-CN" altLang="en-US" b="1">
              <a:latin typeface="黑体" panose="02010609060101010101" charset="-122"/>
              <a:ea typeface="黑体" panose="02010609060101010101" charset="-122"/>
            </a:endParaRPr>
          </a:p>
        </p:txBody>
      </p:sp>
      <p:sp>
        <p:nvSpPr>
          <p:cNvPr id="5" name="标题 4"/>
          <p:cNvSpPr>
            <a:spLocks noGrp="1"/>
          </p:cNvSpPr>
          <p:nvPr>
            <p:ph type="title"/>
          </p:nvPr>
        </p:nvSpPr>
        <p:spPr/>
        <p:txBody>
          <a:bodyPr/>
          <a:lstStyle/>
          <a:p>
            <a:endParaRPr lang="zh-CN" altLang="en-US"/>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p:txBody>
          <a:bodyPr/>
          <a:lstStyle/>
          <a:p>
            <a:pPr marL="0" indent="0">
              <a:buNone/>
            </a:pPr>
            <a:r>
              <a:rPr lang="zh-CN" altLang="en-US" b="1"/>
              <a:t>       </a:t>
            </a:r>
            <a:r>
              <a:rPr lang="zh-CN" altLang="en-US" b="1">
                <a:latin typeface="黑体" panose="02010609060101010101" charset="-122"/>
                <a:ea typeface="黑体" panose="02010609060101010101" charset="-122"/>
              </a:rPr>
              <a:t>一首现代诗要读出韵味，读出情感，一般要注意一下几个部分：</a:t>
            </a:r>
            <a:endParaRPr lang="en-US" altLang="zh-CN" b="1">
              <a:latin typeface="黑体" panose="02010609060101010101" charset="-122"/>
              <a:ea typeface="黑体" panose="02010609060101010101" charset="-122"/>
            </a:endParaRPr>
          </a:p>
          <a:p>
            <a:pPr marL="0" indent="0">
              <a:buNone/>
            </a:pPr>
            <a:r>
              <a:rPr lang="en-US" altLang="zh-CN" b="1">
                <a:latin typeface="黑体" panose="02010609060101010101" charset="-122"/>
                <a:ea typeface="黑体" panose="02010609060101010101" charset="-122"/>
              </a:rPr>
              <a:t>    </a:t>
            </a:r>
            <a:r>
              <a:rPr lang="zh-CN" altLang="en-US" b="1">
                <a:latin typeface="黑体" panose="02010609060101010101" charset="-122"/>
                <a:ea typeface="黑体" panose="02010609060101010101" charset="-122"/>
              </a:rPr>
              <a:t>①语音速度</a:t>
            </a:r>
            <a:endParaRPr lang="en-US" altLang="zh-CN" b="1">
              <a:latin typeface="黑体" panose="02010609060101010101" charset="-122"/>
              <a:ea typeface="黑体" panose="02010609060101010101" charset="-122"/>
            </a:endParaRPr>
          </a:p>
          <a:p>
            <a:pPr marL="0" indent="0">
              <a:buNone/>
            </a:pPr>
            <a:r>
              <a:rPr lang="en-US" altLang="zh-CN" b="1">
                <a:latin typeface="黑体" panose="02010609060101010101" charset="-122"/>
                <a:ea typeface="黑体" panose="02010609060101010101" charset="-122"/>
              </a:rPr>
              <a:t>    </a:t>
            </a:r>
            <a:r>
              <a:rPr lang="zh-CN" altLang="en-US" b="1">
                <a:latin typeface="黑体" panose="02010609060101010101" charset="-122"/>
                <a:ea typeface="黑体" panose="02010609060101010101" charset="-122"/>
              </a:rPr>
              <a:t>②语音轻重</a:t>
            </a:r>
            <a:endParaRPr lang="en-US" altLang="zh-CN" b="1">
              <a:latin typeface="黑体" panose="02010609060101010101" charset="-122"/>
              <a:ea typeface="黑体" panose="02010609060101010101" charset="-122"/>
            </a:endParaRPr>
          </a:p>
          <a:p>
            <a:pPr marL="0" indent="0">
              <a:buNone/>
            </a:pPr>
            <a:r>
              <a:rPr lang="en-US" altLang="zh-CN" b="1">
                <a:latin typeface="黑体" panose="02010609060101010101" charset="-122"/>
                <a:ea typeface="黑体" panose="02010609060101010101" charset="-122"/>
              </a:rPr>
              <a:t>    </a:t>
            </a:r>
            <a:r>
              <a:rPr lang="zh-CN" altLang="en-US" b="1">
                <a:latin typeface="黑体" panose="02010609060101010101" charset="-122"/>
                <a:ea typeface="黑体" panose="02010609060101010101" charset="-122"/>
              </a:rPr>
              <a:t>③节奏和停顿</a:t>
            </a:r>
            <a:endParaRPr lang="en-US" altLang="zh-CN" b="1">
              <a:latin typeface="黑体" panose="02010609060101010101" charset="-122"/>
              <a:ea typeface="黑体" panose="02010609060101010101" charset="-122"/>
            </a:endParaRPr>
          </a:p>
          <a:p>
            <a:pPr marL="0" indent="0">
              <a:buNone/>
            </a:pPr>
            <a:r>
              <a:rPr lang="en-US" altLang="zh-CN" b="1">
                <a:latin typeface="黑体" panose="02010609060101010101" charset="-122"/>
                <a:ea typeface="黑体" panose="02010609060101010101" charset="-122"/>
              </a:rPr>
              <a:t>    </a:t>
            </a:r>
            <a:r>
              <a:rPr lang="zh-CN" altLang="en-US" b="1">
                <a:latin typeface="黑体" panose="02010609060101010101" charset="-122"/>
                <a:ea typeface="黑体" panose="02010609060101010101" charset="-122"/>
              </a:rPr>
              <a:t>④押韵</a:t>
            </a:r>
            <a:endParaRPr lang="en-US" altLang="zh-CN" b="1">
              <a:latin typeface="黑体" panose="02010609060101010101" charset="-122"/>
              <a:ea typeface="黑体" panose="02010609060101010101" charset="-122"/>
            </a:endParaRPr>
          </a:p>
          <a:p>
            <a:pPr marL="0" indent="0">
              <a:buNone/>
            </a:pPr>
            <a:r>
              <a:rPr lang="en-US" altLang="zh-CN" b="1">
                <a:latin typeface="黑体" panose="02010609060101010101" charset="-122"/>
                <a:ea typeface="黑体" panose="02010609060101010101" charset="-122"/>
              </a:rPr>
              <a:t>  </a:t>
            </a:r>
            <a:endParaRPr lang="zh-CN" altLang="en-US" b="1">
              <a:latin typeface="黑体" panose="02010609060101010101" charset="-122"/>
              <a:ea typeface="黑体" panose="02010609060101010101" charset="-122"/>
            </a:endParaRPr>
          </a:p>
        </p:txBody>
      </p:sp>
      <p:sp>
        <p:nvSpPr>
          <p:cNvPr id="5" name="标题 4"/>
          <p:cNvSpPr>
            <a:spLocks noGrp="1"/>
          </p:cNvSpPr>
          <p:nvPr>
            <p:ph type="title"/>
          </p:nvPr>
        </p:nvSpPr>
        <p:spPr/>
        <p:txBody>
          <a:bodyPr/>
          <a:lstStyle/>
          <a:p>
            <a:r>
              <a:rPr lang="zh-CN" altLang="en-US" sz="3600" b="1" spc="320">
                <a:solidFill>
                  <a:schemeClr val="tx1"/>
                </a:solidFill>
                <a:latin typeface="黑体" panose="02010609060101010101" charset="-122"/>
                <a:ea typeface="黑体" panose="02010609060101010101" charset="-122"/>
              </a:rPr>
              <a:t>（三）诵读技巧总结</a:t>
            </a:r>
            <a:endParaRPr lang="zh-CN" altLang="en-US" sz="3600" b="1" spc="320">
              <a:solidFill>
                <a:schemeClr val="tx1"/>
              </a:solidFill>
              <a:latin typeface="黑体" panose="02010609060101010101" charset="-122"/>
              <a:ea typeface="黑体" panose="02010609060101010101"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2" name="文本框 11"/>
          <p:cNvSpPr txBox="1"/>
          <p:nvPr/>
        </p:nvSpPr>
        <p:spPr>
          <a:xfrm>
            <a:off x="855722" y="639064"/>
            <a:ext cx="10506113" cy="1546577"/>
          </a:xfrm>
          <a:prstGeom prst="rect">
            <a:avLst/>
          </a:prstGeom>
          <a:noFill/>
        </p:spPr>
        <p:txBody>
          <a:bodyPr wrap="square" rtlCol="0">
            <a:spAutoFit/>
          </a:bodyPr>
          <a:lstStyle/>
          <a:p>
            <a:pPr>
              <a:lnSpc>
                <a:spcPct val="150000"/>
              </a:lnSpc>
            </a:pPr>
            <a:r>
              <a:rPr lang="zh-CN" altLang="en-US" sz="3600" b="1" spc="320">
                <a:solidFill>
                  <a:schemeClr val="tx1"/>
                </a:solidFill>
                <a:latin typeface="黑体" panose="02010609060101010101" charset="-122"/>
                <a:ea typeface="黑体" panose="02010609060101010101" charset="-122"/>
              </a:rPr>
              <a:t>四、了解诗歌大意</a:t>
            </a:r>
            <a:endParaRPr lang="zh-CN" altLang="en-US" sz="3600" b="1" spc="320">
              <a:solidFill>
                <a:schemeClr val="tx1"/>
              </a:solidFill>
              <a:latin typeface="黑体" panose="02010609060101010101" charset="-122"/>
              <a:ea typeface="黑体" panose="02010609060101010101" charset="-122"/>
            </a:endParaRPr>
          </a:p>
          <a:p>
            <a:pPr>
              <a:lnSpc>
                <a:spcPct val="150000"/>
              </a:lnSpc>
            </a:pPr>
            <a:r>
              <a:rPr lang="zh-CN" altLang="en-US" sz="3200" b="1" spc="320">
                <a:solidFill>
                  <a:schemeClr val="tx1"/>
                </a:solidFill>
                <a:latin typeface="黑体" panose="02010609060101010101" charset="-122"/>
                <a:ea typeface="黑体" panose="02010609060101010101" charset="-122"/>
              </a:rPr>
              <a:t>（一）阅读这首诗，将下面图中①～③处填写完整。</a:t>
            </a:r>
            <a:endParaRPr lang="zh-CN" altLang="en-US" sz="3200" b="1" spc="320">
              <a:solidFill>
                <a:schemeClr val="tx1"/>
              </a:solidFill>
              <a:latin typeface="黑体" panose="02010609060101010101" charset="-122"/>
              <a:ea typeface="黑体" panose="02010609060101010101"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p:cNvSpPr/>
          <p:nvPr/>
        </p:nvSpPr>
        <p:spPr>
          <a:xfrm>
            <a:off x="1064691" y="5214331"/>
            <a:ext cx="10297144" cy="715581"/>
          </a:xfrm>
          <a:prstGeom prst="rect">
            <a:avLst/>
          </a:prstGeom>
        </p:spPr>
        <p:txBody>
          <a:bodyPr wrap="square">
            <a:spAutoFit/>
          </a:bodyPr>
          <a:lstStyle/>
          <a:p>
            <a:pPr algn="just">
              <a:lnSpc>
                <a:spcPct val="150000"/>
              </a:lnSpc>
            </a:pPr>
            <a:r>
              <a:rPr lang="zh-CN" altLang="zh-CN" sz="3200" b="1" spc="320">
                <a:solidFill>
                  <a:srgbClr val="FF0000"/>
                </a:solidFill>
                <a:latin typeface="黑体" panose="02010609060101010101" charset="-122"/>
                <a:ea typeface="黑体" panose="02010609060101010101" charset="-122"/>
              </a:rPr>
              <a:t>明确  </a:t>
            </a:r>
            <a:r>
              <a:rPr lang="en-US" altLang="zh-CN" sz="3200" b="1" spc="320">
                <a:solidFill>
                  <a:srgbClr val="FF0000"/>
                </a:solidFill>
                <a:latin typeface="黑体" panose="02010609060101010101" charset="-122"/>
                <a:ea typeface="黑体" panose="02010609060101010101" charset="-122"/>
              </a:rPr>
              <a:t>①</a:t>
            </a:r>
            <a:r>
              <a:rPr lang="zh-CN" altLang="zh-CN" sz="3200" b="1" spc="320">
                <a:solidFill>
                  <a:srgbClr val="FF0000"/>
                </a:solidFill>
                <a:latin typeface="黑体" panose="02010609060101010101" charset="-122"/>
                <a:ea typeface="黑体" panose="02010609060101010101" charset="-122"/>
              </a:rPr>
              <a:t>汲取生命　</a:t>
            </a:r>
            <a:r>
              <a:rPr lang="en-US" altLang="zh-CN" sz="3200" b="1" spc="320">
                <a:solidFill>
                  <a:srgbClr val="FF0000"/>
                </a:solidFill>
                <a:latin typeface="黑体" panose="02010609060101010101" charset="-122"/>
                <a:ea typeface="黑体" panose="02010609060101010101" charset="-122"/>
              </a:rPr>
              <a:t>②</a:t>
            </a:r>
            <a:r>
              <a:rPr lang="zh-CN" altLang="zh-CN" sz="3200" b="1" spc="320">
                <a:solidFill>
                  <a:srgbClr val="FF0000"/>
                </a:solidFill>
                <a:latin typeface="黑体" panose="02010609060101010101" charset="-122"/>
                <a:ea typeface="黑体" panose="02010609060101010101" charset="-122"/>
              </a:rPr>
              <a:t>停下脚步　</a:t>
            </a:r>
            <a:r>
              <a:rPr lang="en-US" altLang="zh-CN" sz="3200" b="1" spc="320">
                <a:solidFill>
                  <a:srgbClr val="FF0000"/>
                </a:solidFill>
                <a:latin typeface="黑体" panose="02010609060101010101" charset="-122"/>
                <a:ea typeface="黑体" panose="02010609060101010101" charset="-122"/>
              </a:rPr>
              <a:t>③</a:t>
            </a:r>
            <a:r>
              <a:rPr lang="zh-CN" altLang="zh-CN" sz="3200" b="1" spc="320">
                <a:solidFill>
                  <a:srgbClr val="FF0000"/>
                </a:solidFill>
                <a:latin typeface="黑体" panose="02010609060101010101" charset="-122"/>
                <a:ea typeface="黑体" panose="02010609060101010101" charset="-122"/>
              </a:rPr>
              <a:t>等待雪花</a:t>
            </a:r>
            <a:endParaRPr lang="zh-CN" altLang="zh-CN" sz="3200" b="1" spc="320">
              <a:solidFill>
                <a:srgbClr val="FF0000"/>
              </a:solidFill>
              <a:latin typeface="黑体" panose="02010609060101010101" charset="-122"/>
              <a:ea typeface="黑体" panose="02010609060101010101"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7688" y="2185641"/>
            <a:ext cx="5438707" cy="2952751"/>
          </a:xfrm>
          <a:prstGeom prst="rect">
            <a:avLst/>
          </a:prstGeom>
        </p:spPr>
      </p:pic>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5" name="文本框 14"/>
          <p:cNvSpPr txBox="1"/>
          <p:nvPr/>
        </p:nvSpPr>
        <p:spPr>
          <a:xfrm>
            <a:off x="733664" y="642264"/>
            <a:ext cx="10506113" cy="1546577"/>
          </a:xfrm>
          <a:prstGeom prst="rect">
            <a:avLst/>
          </a:prstGeom>
          <a:noFill/>
        </p:spPr>
        <p:txBody>
          <a:bodyPr wrap="square" rtlCol="0">
            <a:spAutoFit/>
          </a:bodyPr>
          <a:lstStyle/>
          <a:p>
            <a:pPr>
              <a:lnSpc>
                <a:spcPct val="150000"/>
              </a:lnSpc>
            </a:pPr>
            <a:r>
              <a:rPr lang="zh-CN" altLang="en-US" sz="3600" b="1" spc="320">
                <a:solidFill>
                  <a:schemeClr val="tx1"/>
                </a:solidFill>
                <a:latin typeface="黑体" panose="02010609060101010101" charset="-122"/>
                <a:ea typeface="黑体" panose="02010609060101010101" charset="-122"/>
              </a:rPr>
              <a:t>四、了解诗歌大意</a:t>
            </a:r>
            <a:endParaRPr lang="zh-CN" altLang="en-US" sz="3600" b="1" spc="320">
              <a:solidFill>
                <a:schemeClr val="tx1"/>
              </a:solidFill>
              <a:latin typeface="黑体" panose="02010609060101010101" charset="-122"/>
              <a:ea typeface="黑体" panose="02010609060101010101" charset="-122"/>
            </a:endParaRPr>
          </a:p>
          <a:p>
            <a:pPr>
              <a:lnSpc>
                <a:spcPct val="150000"/>
              </a:lnSpc>
            </a:pPr>
            <a:r>
              <a:rPr lang="zh-CN" altLang="en-US" sz="3200" b="1" spc="320">
                <a:solidFill>
                  <a:schemeClr val="tx1"/>
                </a:solidFill>
                <a:latin typeface="黑体" panose="02010609060101010101" charset="-122"/>
                <a:ea typeface="黑体" panose="02010609060101010101" charset="-122"/>
              </a:rPr>
              <a:t>（二）划分层次</a:t>
            </a:r>
            <a:endParaRPr lang="zh-CN" altLang="en-US" sz="3200" b="1" spc="320">
              <a:solidFill>
                <a:schemeClr val="tx1"/>
              </a:solidFill>
              <a:latin typeface="黑体" panose="02010609060101010101" charset="-122"/>
              <a:ea typeface="黑体" panose="02010609060101010101" charset="-122"/>
            </a:endParaRPr>
          </a:p>
        </p:txBody>
      </p:sp>
      <p:sp>
        <p:nvSpPr>
          <p:cNvPr id="2" name="文本框 5"/>
          <p:cNvSpPr txBox="1"/>
          <p:nvPr/>
        </p:nvSpPr>
        <p:spPr>
          <a:xfrm>
            <a:off x="937963" y="1947909"/>
            <a:ext cx="7807325" cy="1384995"/>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2800" b="1">
              <a:latin typeface="黑体" panose="02010609060101010101" charset="-122"/>
              <a:ea typeface="黑体" panose="02010609060101010101" charset="-122"/>
              <a:cs typeface="宋体" panose="02010600030101010101" pitchFamily="2" charset="-122"/>
            </a:endParaRPr>
          </a:p>
          <a:p>
            <a:pPr eaLnBrk="1" hangingPunct="1">
              <a:defRPr/>
            </a:pPr>
            <a:r>
              <a:rPr lang="zh-CN" sz="2800" b="1">
                <a:solidFill>
                  <a:srgbClr val="C00000"/>
                </a:solidFill>
                <a:latin typeface="黑体" panose="02010609060101010101" charset="-122"/>
                <a:ea typeface="黑体" panose="02010609060101010101" charset="-122"/>
                <a:cs typeface="宋体" panose="02010600030101010101" pitchFamily="2" charset="-122"/>
              </a:rPr>
              <a:t>第一节：描写、感受一棵在雨中走动的树。</a:t>
            </a:r>
            <a:endParaRPr lang="zh-CN" sz="2800" b="1">
              <a:solidFill>
                <a:srgbClr val="C00000"/>
              </a:solidFill>
              <a:latin typeface="黑体" panose="02010609060101010101" charset="-122"/>
              <a:ea typeface="黑体" panose="02010609060101010101" charset="-122"/>
              <a:cs typeface="宋体" panose="02010600030101010101" pitchFamily="2" charset="-122"/>
            </a:endParaRPr>
          </a:p>
          <a:p>
            <a:pPr eaLnBrk="1" hangingPunct="1">
              <a:defRPr/>
            </a:pPr>
            <a:r>
              <a:rPr lang="zh-CN" sz="2800" b="1">
                <a:solidFill>
                  <a:srgbClr val="C00000"/>
                </a:solidFill>
                <a:latin typeface="黑体" panose="02010609060101010101" charset="-122"/>
                <a:ea typeface="黑体" panose="02010609060101010101" charset="-122"/>
                <a:cs typeface="宋体" panose="02010600030101010101" pitchFamily="2" charset="-122"/>
              </a:rPr>
              <a:t>第二节：描写、感受一棵夜晚静穆的树。</a:t>
            </a:r>
            <a:endParaRPr lang="zh-CN" sz="2800" b="1">
              <a:solidFill>
                <a:srgbClr val="C00000"/>
              </a:solidFill>
              <a:latin typeface="黑体" panose="02010609060101010101" charset="-122"/>
              <a:ea typeface="黑体" panose="02010609060101010101" charset="-122"/>
              <a:cs typeface="宋体" panose="02010600030101010101" pitchFamily="2" charset="-122"/>
            </a:endParaRPr>
          </a:p>
        </p:txBody>
      </p:sp>
      <p:sp>
        <p:nvSpPr>
          <p:cNvPr id="3" name="矩形 2"/>
          <p:cNvSpPr/>
          <p:nvPr/>
        </p:nvSpPr>
        <p:spPr>
          <a:xfrm>
            <a:off x="7512703" y="4235856"/>
            <a:ext cx="543739" cy="523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b="1" kern="100">
                <a:latin typeface="黑体" panose="02010609060101010101" charset="-122"/>
                <a:ea typeface="黑体" panose="02010609060101010101" charset="-122"/>
                <a:cs typeface="Times New Roman" panose="02020603050405020304" pitchFamily="18" charset="0"/>
              </a:rPr>
              <a:t>树</a:t>
            </a:r>
            <a:endParaRPr lang="zh-CN" altLang="en-US" sz="2800" b="1" kern="100">
              <a:latin typeface="黑体" panose="02010609060101010101" charset="-122"/>
              <a:ea typeface="黑体" panose="02010609060101010101" charset="-122"/>
              <a:cs typeface="Times New Roman" panose="02020603050405020304" pitchFamily="18" charset="0"/>
            </a:endParaRPr>
          </a:p>
        </p:txBody>
      </p:sp>
      <p:sp>
        <p:nvSpPr>
          <p:cNvPr id="4" name="矩形 3"/>
          <p:cNvSpPr/>
          <p:nvPr/>
        </p:nvSpPr>
        <p:spPr>
          <a:xfrm>
            <a:off x="8273409" y="3344793"/>
            <a:ext cx="902811" cy="523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b="1" kern="100">
                <a:latin typeface="黑体" panose="02010609060101010101" charset="-122"/>
                <a:ea typeface="黑体" panose="02010609060101010101" charset="-122"/>
                <a:cs typeface="Times New Roman" panose="02020603050405020304" pitchFamily="18" charset="0"/>
              </a:rPr>
              <a:t>雨中</a:t>
            </a:r>
            <a:endParaRPr lang="zh-CN" altLang="en-US" sz="2800" b="1" kern="100">
              <a:latin typeface="黑体" panose="02010609060101010101" charset="-122"/>
              <a:ea typeface="黑体" panose="02010609060101010101" charset="-122"/>
              <a:cs typeface="Times New Roman" panose="02020603050405020304" pitchFamily="18" charset="0"/>
            </a:endParaRPr>
          </a:p>
        </p:txBody>
      </p:sp>
      <p:sp>
        <p:nvSpPr>
          <p:cNvPr id="5" name="矩形 4"/>
          <p:cNvSpPr/>
          <p:nvPr/>
        </p:nvSpPr>
        <p:spPr>
          <a:xfrm>
            <a:off x="9202671" y="2874433"/>
            <a:ext cx="2175596" cy="95410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b="1" kern="100">
                <a:latin typeface="黑体" panose="02010609060101010101" charset="-122"/>
                <a:ea typeface="黑体" panose="02010609060101010101" charset="-122"/>
                <a:cs typeface="Times New Roman" panose="02020603050405020304" pitchFamily="18" charset="0"/>
              </a:rPr>
              <a:t>走动</a:t>
            </a:r>
            <a:endParaRPr lang="en-US" altLang="zh-CN" sz="2800" b="1" kern="100">
              <a:latin typeface="黑体" panose="02010609060101010101" charset="-122"/>
              <a:ea typeface="黑体" panose="02010609060101010101" charset="-122"/>
              <a:cs typeface="Times New Roman" panose="02020603050405020304" pitchFamily="18" charset="0"/>
            </a:endParaRPr>
          </a:p>
          <a:p>
            <a:r>
              <a:rPr lang="en-US" altLang="zh-CN" sz="2800" b="1" kern="100">
                <a:latin typeface="黑体" panose="02010609060101010101" charset="-122"/>
                <a:ea typeface="黑体" panose="02010609060101010101" charset="-122"/>
                <a:cs typeface="Times New Roman" panose="02020603050405020304" pitchFamily="18" charset="0"/>
              </a:rPr>
              <a:t>①_________</a:t>
            </a:r>
            <a:endParaRPr lang="zh-CN" altLang="en-US" sz="2800" b="1" kern="100">
              <a:latin typeface="黑体" panose="02010609060101010101" charset="-122"/>
              <a:ea typeface="黑体" panose="02010609060101010101" charset="-122"/>
              <a:cs typeface="Times New Roman" panose="02020603050405020304" pitchFamily="18" charset="0"/>
            </a:endParaRPr>
          </a:p>
        </p:txBody>
      </p:sp>
      <p:sp>
        <p:nvSpPr>
          <p:cNvPr id="6" name="矩形 5"/>
          <p:cNvSpPr/>
          <p:nvPr/>
        </p:nvSpPr>
        <p:spPr>
          <a:xfrm>
            <a:off x="8252381" y="5123351"/>
            <a:ext cx="906017" cy="523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b="1" kern="100">
                <a:latin typeface="黑体" panose="02010609060101010101" charset="-122"/>
                <a:ea typeface="黑体" panose="02010609060101010101" charset="-122"/>
                <a:cs typeface="Times New Roman" panose="02020603050405020304" pitchFamily="18" charset="0"/>
              </a:rPr>
              <a:t>雨停</a:t>
            </a:r>
            <a:endParaRPr lang="zh-CN" altLang="en-US" sz="2800" b="1" kern="100">
              <a:latin typeface="黑体" panose="02010609060101010101" charset="-122"/>
              <a:ea typeface="黑体" panose="02010609060101010101" charset="-122"/>
              <a:cs typeface="Times New Roman" panose="02020603050405020304" pitchFamily="18" charset="0"/>
            </a:endParaRPr>
          </a:p>
        </p:txBody>
      </p:sp>
      <p:sp>
        <p:nvSpPr>
          <p:cNvPr id="7" name="矩形 6"/>
          <p:cNvSpPr/>
          <p:nvPr/>
        </p:nvSpPr>
        <p:spPr>
          <a:xfrm>
            <a:off x="9202671" y="4295863"/>
            <a:ext cx="2175596" cy="1940018"/>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2800" b="1" kern="100">
                <a:latin typeface="黑体" panose="02010609060101010101" charset="-122"/>
                <a:ea typeface="黑体" panose="02010609060101010101" charset="-122"/>
                <a:cs typeface="Times New Roman" panose="02020603050405020304" pitchFamily="18" charset="0"/>
              </a:rPr>
              <a:t>②_________</a:t>
            </a:r>
            <a:endParaRPr lang="en-US" altLang="zh-CN" sz="2800" b="1" kern="100">
              <a:latin typeface="黑体" panose="02010609060101010101" charset="-122"/>
              <a:ea typeface="黑体" panose="02010609060101010101" charset="-122"/>
              <a:cs typeface="Times New Roman" panose="02020603050405020304" pitchFamily="18" charset="0"/>
            </a:endParaRPr>
          </a:p>
          <a:p>
            <a:pPr>
              <a:lnSpc>
                <a:spcPct val="150000"/>
              </a:lnSpc>
            </a:pPr>
            <a:r>
              <a:rPr lang="zh-CN" altLang="zh-CN" sz="2800" b="1" kern="100">
                <a:latin typeface="黑体" panose="02010609060101010101" charset="-122"/>
                <a:ea typeface="黑体" panose="02010609060101010101" charset="-122"/>
                <a:cs typeface="Times New Roman" panose="02020603050405020304" pitchFamily="18" charset="0"/>
              </a:rPr>
              <a:t>静静地闪现</a:t>
            </a:r>
            <a:endParaRPr lang="en-US" altLang="zh-CN" sz="2800" b="1" kern="100">
              <a:latin typeface="黑体" panose="02010609060101010101" charset="-122"/>
              <a:ea typeface="黑体" panose="02010609060101010101" charset="-122"/>
              <a:cs typeface="Times New Roman" panose="02020603050405020304" pitchFamily="18" charset="0"/>
            </a:endParaRPr>
          </a:p>
          <a:p>
            <a:pPr>
              <a:lnSpc>
                <a:spcPct val="150000"/>
              </a:lnSpc>
            </a:pPr>
            <a:r>
              <a:rPr lang="en-US" altLang="zh-CN" sz="2800" b="1" kern="100">
                <a:latin typeface="黑体" panose="02010609060101010101" charset="-122"/>
                <a:ea typeface="黑体" panose="02010609060101010101" charset="-122"/>
                <a:cs typeface="Times New Roman" panose="02020603050405020304" pitchFamily="18" charset="0"/>
              </a:rPr>
              <a:t>③_</a:t>
            </a:r>
            <a:r>
              <a:rPr lang="en-US" altLang="zh-CN" sz="2400" kern="100">
                <a:latin typeface="Times New Roman" panose="02020603050405020304" pitchFamily="18" charset="0"/>
                <a:ea typeface="方正中等线简体" panose="03000509000000000000" pitchFamily="65" charset="-122"/>
                <a:cs typeface="Times New Roman" panose="02020603050405020304" pitchFamily="18" charset="0"/>
              </a:rPr>
              <a:t>________</a:t>
            </a:r>
            <a:endParaRPr lang="zh-CN" altLang="en-US" sz="2400"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8" name="左大括号 7"/>
          <p:cNvSpPr/>
          <p:nvPr/>
        </p:nvSpPr>
        <p:spPr>
          <a:xfrm>
            <a:off x="8089948" y="3575626"/>
            <a:ext cx="197957" cy="1782126"/>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endParaRPr lang="zh-CN" altLang="en-US" sz="2400"/>
          </a:p>
        </p:txBody>
      </p:sp>
      <p:sp>
        <p:nvSpPr>
          <p:cNvPr id="9" name="左大括号 8"/>
          <p:cNvSpPr/>
          <p:nvPr/>
        </p:nvSpPr>
        <p:spPr>
          <a:xfrm>
            <a:off x="9009835" y="3164258"/>
            <a:ext cx="169603" cy="711720"/>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endParaRPr lang="zh-CN" altLang="en-US" sz="2400"/>
          </a:p>
        </p:txBody>
      </p:sp>
      <p:sp>
        <p:nvSpPr>
          <p:cNvPr id="10" name="左大括号 9"/>
          <p:cNvSpPr/>
          <p:nvPr/>
        </p:nvSpPr>
        <p:spPr>
          <a:xfrm>
            <a:off x="9033068" y="4634245"/>
            <a:ext cx="169603" cy="1099805"/>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endParaRPr lang="zh-CN" altLang="en-US" sz="2400"/>
          </a:p>
        </p:txBody>
      </p:sp>
      <p:sp>
        <p:nvSpPr>
          <p:cNvPr id="11" name="矩形 10"/>
          <p:cNvSpPr/>
          <p:nvPr/>
        </p:nvSpPr>
        <p:spPr>
          <a:xfrm>
            <a:off x="9633603" y="3247133"/>
            <a:ext cx="1627369" cy="523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b="1">
                <a:solidFill>
                  <a:srgbClr val="C00000"/>
                </a:solidFill>
                <a:latin typeface="黑体" panose="02010609060101010101" charset="-122"/>
                <a:ea typeface="黑体" panose="02010609060101010101" charset="-122"/>
                <a:cs typeface="宋体" panose="02010600030101010101" pitchFamily="2" charset="-122"/>
              </a:rPr>
              <a:t>汲取生命</a:t>
            </a:r>
            <a:endParaRPr lang="zh-CN" altLang="en-US" sz="2800" b="1">
              <a:solidFill>
                <a:srgbClr val="C00000"/>
              </a:solidFill>
              <a:latin typeface="黑体" panose="02010609060101010101" charset="-122"/>
              <a:ea typeface="黑体" panose="02010609060101010101" charset="-122"/>
              <a:cs typeface="宋体" panose="02010600030101010101" pitchFamily="2" charset="-122"/>
            </a:endParaRPr>
          </a:p>
        </p:txBody>
      </p:sp>
      <p:sp>
        <p:nvSpPr>
          <p:cNvPr id="12" name="矩形 11"/>
          <p:cNvSpPr/>
          <p:nvPr/>
        </p:nvSpPr>
        <p:spPr>
          <a:xfrm>
            <a:off x="9588285" y="4336947"/>
            <a:ext cx="1627369" cy="523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b="1" kern="100">
                <a:solidFill>
                  <a:srgbClr val="C00000"/>
                </a:solidFill>
                <a:latin typeface="黑体" panose="02010609060101010101" charset="-122"/>
                <a:ea typeface="黑体" panose="02010609060101010101" charset="-122"/>
                <a:cs typeface="Times New Roman" panose="02020603050405020304" pitchFamily="18" charset="0"/>
              </a:rPr>
              <a:t>停下脚步</a:t>
            </a:r>
            <a:endParaRPr lang="zh-CN" altLang="en-US" sz="2800" b="1" kern="100">
              <a:solidFill>
                <a:srgbClr val="C00000"/>
              </a:solidFill>
              <a:latin typeface="黑体" panose="02010609060101010101" charset="-122"/>
              <a:ea typeface="黑体" panose="02010609060101010101" charset="-122"/>
              <a:cs typeface="Times New Roman" panose="02020603050405020304" pitchFamily="18" charset="0"/>
            </a:endParaRPr>
          </a:p>
        </p:txBody>
      </p:sp>
      <p:sp>
        <p:nvSpPr>
          <p:cNvPr id="13" name="矩形 12"/>
          <p:cNvSpPr/>
          <p:nvPr/>
        </p:nvSpPr>
        <p:spPr>
          <a:xfrm>
            <a:off x="9694083" y="5616252"/>
            <a:ext cx="1627369" cy="523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b="1" kern="100">
                <a:solidFill>
                  <a:srgbClr val="C00000"/>
                </a:solidFill>
                <a:latin typeface="黑体" panose="02010609060101010101" charset="-122"/>
                <a:ea typeface="黑体" panose="02010609060101010101" charset="-122"/>
                <a:cs typeface="Times New Roman" panose="02020603050405020304" pitchFamily="18" charset="0"/>
              </a:rPr>
              <a:t>等待雪花</a:t>
            </a:r>
            <a:endParaRPr lang="zh-CN" altLang="en-US" sz="2800" b="1" kern="100">
              <a:solidFill>
                <a:srgbClr val="C00000"/>
              </a:solidFill>
              <a:latin typeface="黑体" panose="02010609060101010101" charset="-122"/>
              <a:ea typeface="黑体" panose="02010609060101010101" charset="-122"/>
              <a:cs typeface="Times New Roman" panose="02020603050405020304" pitchFamily="18" charset="0"/>
            </a:endParaRP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19985" y="3502981"/>
            <a:ext cx="3677895" cy="246974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8" name="矩形 7"/>
          <p:cNvSpPr/>
          <p:nvPr/>
        </p:nvSpPr>
        <p:spPr>
          <a:xfrm>
            <a:off x="299887" y="472738"/>
            <a:ext cx="11408898" cy="282805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20000"/>
              </a:spcBef>
              <a:buSzTx/>
            </a:pPr>
            <a:r>
              <a:rPr lang="zh-CN" altLang="en-US" sz="3200" b="1">
                <a:solidFill>
                  <a:srgbClr val="000000"/>
                </a:solidFill>
                <a:latin typeface="黑体" panose="02010609060101010101" charset="-122"/>
                <a:ea typeface="黑体" panose="02010609060101010101" charset="-122"/>
              </a:rPr>
              <a:t>     通常理解的诗的节奏大抵偏重于</a:t>
            </a:r>
            <a:r>
              <a:rPr lang="zh-CN" altLang="en-US" sz="3200" b="1">
                <a:solidFill>
                  <a:srgbClr val="FF0000"/>
                </a:solidFill>
                <a:latin typeface="黑体" panose="02010609060101010101" charset="-122"/>
                <a:ea typeface="黑体" panose="02010609060101010101" charset="-122"/>
              </a:rPr>
              <a:t>外部节奏</a:t>
            </a:r>
            <a:r>
              <a:rPr lang="zh-CN" altLang="en-US" sz="3200" b="1">
                <a:solidFill>
                  <a:srgbClr val="000000"/>
                </a:solidFill>
                <a:latin typeface="黑体" panose="02010609060101010101" charset="-122"/>
                <a:ea typeface="黑体" panose="02010609060101010101" charset="-122"/>
              </a:rPr>
              <a:t>，其实更重要的是</a:t>
            </a:r>
            <a:r>
              <a:rPr lang="zh-CN" altLang="en-US" sz="3200" b="1">
                <a:solidFill>
                  <a:srgbClr val="FF0000"/>
                </a:solidFill>
                <a:latin typeface="黑体" panose="02010609060101010101" charset="-122"/>
                <a:ea typeface="黑体" panose="02010609060101010101" charset="-122"/>
              </a:rPr>
              <a:t>内部节奏</a:t>
            </a:r>
            <a:r>
              <a:rPr lang="zh-CN" altLang="en-US" sz="3200" b="1">
                <a:solidFill>
                  <a:srgbClr val="000000"/>
                </a:solidFill>
                <a:latin typeface="黑体" panose="02010609060101010101" charset="-122"/>
                <a:ea typeface="黑体" panose="02010609060101010101" charset="-122"/>
              </a:rPr>
              <a:t>。</a:t>
            </a:r>
            <a:endParaRPr lang="zh-CN" altLang="en-US" sz="3200" b="1">
              <a:solidFill>
                <a:srgbClr val="000000"/>
              </a:solidFill>
              <a:latin typeface="黑体" panose="02010609060101010101" charset="-122"/>
              <a:ea typeface="黑体" panose="02010609060101010101" charset="-122"/>
            </a:endParaRPr>
          </a:p>
          <a:p>
            <a:pPr>
              <a:spcBef>
                <a:spcPct val="20000"/>
              </a:spcBef>
              <a:buSzTx/>
            </a:pPr>
            <a:r>
              <a:rPr lang="en-US" altLang="zh-CN" sz="3200" b="1">
                <a:solidFill>
                  <a:srgbClr val="000000"/>
                </a:solidFill>
                <a:latin typeface="黑体" panose="02010609060101010101" charset="-122"/>
                <a:ea typeface="黑体" panose="02010609060101010101" charset="-122"/>
              </a:rPr>
              <a:t>            ——</a:t>
            </a:r>
            <a:r>
              <a:rPr lang="zh-CN" altLang="en-US" sz="3200" b="1">
                <a:solidFill>
                  <a:srgbClr val="000000"/>
                </a:solidFill>
                <a:latin typeface="黑体" panose="02010609060101010101" charset="-122"/>
                <a:ea typeface="黑体" panose="02010609060101010101" charset="-122"/>
              </a:rPr>
              <a:t>著名学者孙绍振</a:t>
            </a:r>
            <a:r>
              <a:rPr lang="en-US" altLang="zh-CN" sz="3200" b="1">
                <a:solidFill>
                  <a:srgbClr val="000000"/>
                </a:solidFill>
                <a:latin typeface="黑体" panose="02010609060101010101" charset="-122"/>
                <a:ea typeface="黑体" panose="02010609060101010101" charset="-122"/>
              </a:rPr>
              <a:t>《</a:t>
            </a:r>
            <a:r>
              <a:rPr lang="zh-CN" altLang="en-US" sz="3200" b="1">
                <a:solidFill>
                  <a:srgbClr val="000000"/>
                </a:solidFill>
                <a:latin typeface="黑体" panose="02010609060101010101" charset="-122"/>
                <a:ea typeface="黑体" panose="02010609060101010101" charset="-122"/>
              </a:rPr>
              <a:t>文学创造论</a:t>
            </a:r>
            <a:r>
              <a:rPr lang="en-US" altLang="zh-CN" sz="3200" b="1">
                <a:solidFill>
                  <a:srgbClr val="000000"/>
                </a:solidFill>
                <a:latin typeface="黑体" panose="02010609060101010101" charset="-122"/>
                <a:ea typeface="黑体" panose="02010609060101010101" charset="-122"/>
              </a:rPr>
              <a:t>》</a:t>
            </a:r>
            <a:endParaRPr lang="en-US" altLang="zh-CN" sz="3200" b="1">
              <a:solidFill>
                <a:srgbClr val="000000"/>
              </a:solidFill>
              <a:latin typeface="黑体" panose="02010609060101010101" charset="-122"/>
              <a:ea typeface="黑体" panose="02010609060101010101" charset="-122"/>
            </a:endParaRPr>
          </a:p>
        </p:txBody>
      </p:sp>
      <p:sp>
        <p:nvSpPr>
          <p:cNvPr id="3" name="矩形 2"/>
          <p:cNvSpPr/>
          <p:nvPr/>
        </p:nvSpPr>
        <p:spPr>
          <a:xfrm>
            <a:off x="299887" y="3494947"/>
            <a:ext cx="11408898" cy="282805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a:t>“              </a:t>
            </a:r>
            <a:r>
              <a:rPr lang="zh-CN" altLang="en-US" sz="3200" b="1">
                <a:solidFill>
                  <a:prstClr val="black"/>
                </a:solidFill>
                <a:latin typeface="黑体" panose="02010609060101010101" charset="-122"/>
                <a:ea typeface="黑体" panose="02010609060101010101" charset="-122"/>
              </a:rPr>
              <a:t>诗歌的内在节奏最主要的是</a:t>
            </a:r>
            <a:r>
              <a:rPr lang="zh-CN" altLang="en-US" sz="3200" b="1">
                <a:solidFill>
                  <a:srgbClr val="FF0000"/>
                </a:solidFill>
                <a:latin typeface="黑体" panose="02010609060101010101" charset="-122"/>
                <a:ea typeface="黑体" panose="02010609060101010101" charset="-122"/>
              </a:rPr>
              <a:t>隐藏</a:t>
            </a:r>
            <a:r>
              <a:rPr lang="zh-CN" altLang="en-US" sz="3200" b="1">
                <a:solidFill>
                  <a:prstClr val="black"/>
                </a:solidFill>
                <a:latin typeface="黑体" panose="02010609060101010101" charset="-122"/>
                <a:ea typeface="黑体" panose="02010609060101010101" charset="-122"/>
              </a:rPr>
              <a:t>在其中的诗人</a:t>
            </a:r>
            <a:endParaRPr lang="en-US" altLang="zh-CN" sz="3200" b="1">
              <a:solidFill>
                <a:prstClr val="black"/>
              </a:solidFill>
              <a:latin typeface="黑体" panose="02010609060101010101" charset="-122"/>
              <a:ea typeface="黑体" panose="02010609060101010101" charset="-122"/>
            </a:endParaRPr>
          </a:p>
          <a:p>
            <a:pPr lvl="0"/>
            <a:r>
              <a:rPr lang="zh-CN" altLang="en-US" sz="3200" b="1">
                <a:solidFill>
                  <a:srgbClr val="FF0000"/>
                </a:solidFill>
                <a:latin typeface="黑体" panose="02010609060101010101" charset="-122"/>
                <a:ea typeface="黑体" panose="02010609060101010101" charset="-122"/>
              </a:rPr>
              <a:t>情绪的自然消涨</a:t>
            </a:r>
            <a:r>
              <a:rPr lang="zh-CN" altLang="en-US" sz="3200" b="1">
                <a:solidFill>
                  <a:prstClr val="black"/>
                </a:solidFill>
                <a:latin typeface="黑体" panose="02010609060101010101" charset="-122"/>
                <a:ea typeface="黑体" panose="02010609060101010101" charset="-122"/>
              </a:rPr>
              <a:t>。          </a:t>
            </a:r>
            <a:endParaRPr lang="en-US" altLang="zh-CN" sz="3200" b="1">
              <a:solidFill>
                <a:prstClr val="black"/>
              </a:solidFill>
              <a:latin typeface="黑体" panose="02010609060101010101" charset="-122"/>
              <a:ea typeface="黑体" panose="02010609060101010101" charset="-122"/>
            </a:endParaRPr>
          </a:p>
          <a:p>
            <a:pPr lvl="0"/>
            <a:r>
              <a:rPr lang="en-US" altLang="zh-CN" sz="3200" b="1">
                <a:solidFill>
                  <a:prstClr val="black"/>
                </a:solidFill>
                <a:latin typeface="黑体" panose="02010609060101010101" charset="-122"/>
                <a:ea typeface="黑体" panose="02010609060101010101" charset="-122"/>
              </a:rPr>
              <a:t>                 </a:t>
            </a:r>
            <a:r>
              <a:rPr lang="zh-CN" altLang="en-US" sz="3200" b="1">
                <a:solidFill>
                  <a:prstClr val="black"/>
                </a:solidFill>
                <a:latin typeface="黑体" panose="02010609060101010101" charset="-122"/>
                <a:ea typeface="黑体" panose="02010609060101010101" charset="-122"/>
              </a:rPr>
              <a:t>          </a:t>
            </a:r>
            <a:r>
              <a:rPr lang="en-US" altLang="zh-CN" sz="3200" b="1">
                <a:solidFill>
                  <a:prstClr val="black"/>
                </a:solidFill>
                <a:latin typeface="黑体" panose="02010609060101010101" charset="-122"/>
                <a:ea typeface="黑体" panose="02010609060101010101" charset="-122"/>
              </a:rPr>
              <a:t>——</a:t>
            </a:r>
            <a:r>
              <a:rPr lang="zh-CN" altLang="en-US" sz="3200" b="1">
                <a:solidFill>
                  <a:prstClr val="black"/>
                </a:solidFill>
                <a:latin typeface="黑体" panose="02010609060101010101" charset="-122"/>
                <a:ea typeface="黑体" panose="02010609060101010101" charset="-122"/>
              </a:rPr>
              <a:t>郭沫若在</a:t>
            </a:r>
            <a:r>
              <a:rPr lang="en-US" altLang="zh-CN" sz="3200" b="1">
                <a:solidFill>
                  <a:prstClr val="black"/>
                </a:solidFill>
                <a:latin typeface="黑体" panose="02010609060101010101" charset="-122"/>
                <a:ea typeface="黑体" panose="02010609060101010101" charset="-122"/>
              </a:rPr>
              <a:t>《</a:t>
            </a:r>
            <a:r>
              <a:rPr lang="zh-CN" altLang="en-US" sz="3200" b="1">
                <a:solidFill>
                  <a:prstClr val="black"/>
                </a:solidFill>
                <a:latin typeface="黑体" panose="02010609060101010101" charset="-122"/>
                <a:ea typeface="黑体" panose="02010609060101010101" charset="-122"/>
              </a:rPr>
              <a:t>论诗四札</a:t>
            </a:r>
            <a:r>
              <a:rPr lang="en-US" altLang="zh-CN" sz="3200" b="1">
                <a:solidFill>
                  <a:prstClr val="black"/>
                </a:solidFill>
                <a:latin typeface="黑体" panose="02010609060101010101" charset="-122"/>
                <a:ea typeface="黑体" panose="02010609060101010101" charset="-122"/>
              </a:rPr>
              <a:t>》</a:t>
            </a:r>
            <a:endParaRPr lang="en-US" altLang="zh-CN" sz="3200" b="1">
              <a:solidFill>
                <a:prstClr val="black"/>
              </a:solidFill>
              <a:latin typeface="黑体" panose="02010609060101010101" charset="-122"/>
              <a:ea typeface="黑体" panose="02010609060101010101" charset="-122"/>
            </a:endParaRPr>
          </a:p>
        </p:txBody>
      </p:sp>
      <p:cxnSp>
        <p:nvCxnSpPr>
          <p:cNvPr id="4" name="直接连接符 3"/>
          <p:cNvCxnSpPr/>
          <p:nvPr/>
        </p:nvCxnSpPr>
        <p:spPr>
          <a:xfrm>
            <a:off x="6384032" y="4725144"/>
            <a:ext cx="1153550" cy="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10164" y="5229200"/>
            <a:ext cx="3362178" cy="1406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graphicFrame>
        <p:nvGraphicFramePr>
          <p:cNvPr id="2" name="表格 1"/>
          <p:cNvGraphicFramePr>
            <a:graphicFrameLocks noGrp="1"/>
          </p:cNvGraphicFramePr>
          <p:nvPr/>
        </p:nvGraphicFramePr>
        <p:xfrm>
          <a:off x="1100406" y="2204864"/>
          <a:ext cx="8128000" cy="3285892"/>
        </p:xfrm>
        <a:graphic>
          <a:graphicData uri="http://schemas.openxmlformats.org/drawingml/2006/table">
            <a:tbl>
              <a:tblPr firstRow="1" bandRow="1">
                <a:tableStyleId>{2D5ABB26-0587-4C30-8999-92F81FD0307C}</a:tableStyleId>
              </a:tblPr>
              <a:tblGrid>
                <a:gridCol w="4064000"/>
                <a:gridCol w="4064000"/>
              </a:tblGrid>
              <a:tr h="821473">
                <a:tc>
                  <a:txBody>
                    <a:bodyPr vert="horz" wrap="square"/>
                    <a:lstStyle/>
                    <a:p>
                      <a:pPr algn="ctr"/>
                      <a:r>
                        <a:rPr lang="zh-CN" altLang="en-US" sz="3200">
                          <a:solidFill>
                            <a:schemeClr val="tx1"/>
                          </a:solidFill>
                          <a:latin typeface="黑体" panose="02010609060101010101" charset="-122"/>
                          <a:ea typeface="黑体" panose="02010609060101010101" charset="-122"/>
                        </a:rPr>
                        <a:t>树的表现</a:t>
                      </a:r>
                      <a:endParaRPr lang="zh-CN" altLang="en-US" sz="3200">
                        <a:solidFill>
                          <a:schemeClr val="tx1"/>
                        </a:solidFill>
                        <a:latin typeface="黑体" panose="02010609060101010101" charset="-122"/>
                        <a:ea typeface="黑体" panose="02010609060101010101"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algn="ctr" defTabSz="914400" rtl="0" eaLnBrk="1" latinLnBrk="0" hangingPunct="1"/>
                      <a:r>
                        <a:rPr lang="zh-CN" altLang="en-US" sz="3200" b="1" kern="1200">
                          <a:solidFill>
                            <a:schemeClr val="tx1"/>
                          </a:solidFill>
                          <a:latin typeface="黑体" panose="02010609060101010101" charset="-122"/>
                          <a:ea typeface="黑体" panose="02010609060101010101" charset="-122"/>
                        </a:rPr>
                        <a:t>天空的表现形式</a:t>
                      </a:r>
                      <a:endParaRPr lang="zh-CN" altLang="en-US" sz="3200" b="1" kern="120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821473">
                <a:tc>
                  <a:txBody>
                    <a:bodyPr vert="horz" wrap="square"/>
                    <a:lstStyle/>
                    <a:p>
                      <a:pPr algn="ctr"/>
                      <a:endParaRPr lang="zh-CN" altLang="en-US" sz="3200" b="1">
                        <a:solidFill>
                          <a:schemeClr val="tx1"/>
                        </a:solidFill>
                        <a:latin typeface="黑体" panose="02010609060101010101" charset="-122"/>
                        <a:ea typeface="黑体" panose="02010609060101010101"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algn="ctr" defTabSz="914400" rtl="0" eaLnBrk="1" latinLnBrk="0" hangingPunct="1"/>
                      <a:endParaRPr lang="zh-CN" altLang="en-US" sz="3200" b="1" kern="120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821473">
                <a:tc>
                  <a:txBody>
                    <a:bodyPr vert="horz" wrap="square"/>
                    <a:lstStyle/>
                    <a:p>
                      <a:pPr marL="0" algn="ctr" defTabSz="914400" rtl="0" eaLnBrk="1" latinLnBrk="0" hangingPunct="1"/>
                      <a:endParaRPr lang="zh-CN" altLang="en-US" sz="3200" b="1" kern="120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algn="ctr"/>
                      <a:endParaRPr lang="zh-CN" altLang="en-US" sz="3200" b="1" kern="120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821473">
                <a:tc>
                  <a:txBody>
                    <a:bodyPr vert="horz" wrap="square"/>
                    <a:lstStyle/>
                    <a:p>
                      <a:pPr marL="0" algn="ctr" defTabSz="914400" rtl="0" eaLnBrk="1" latinLnBrk="0" hangingPunct="1"/>
                      <a:endParaRPr lang="zh-CN" altLang="en-US" sz="3200" b="1" kern="120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algn="ctr" defTabSz="914400" rtl="0" eaLnBrk="1" latinLnBrk="0" hangingPunct="1"/>
                      <a:endParaRPr lang="zh-CN" altLang="en-US" sz="3200" b="1" kern="120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文本框 3"/>
          <p:cNvSpPr txBox="1"/>
          <p:nvPr/>
        </p:nvSpPr>
        <p:spPr>
          <a:xfrm>
            <a:off x="3215680" y="1408420"/>
            <a:ext cx="3615397" cy="584775"/>
          </a:xfrm>
          <a:prstGeom prst="rect">
            <a:avLst/>
          </a:prstGeom>
          <a:noFill/>
        </p:spPr>
        <p:txBody>
          <a:bodyPr wrap="square" rtlCol="0">
            <a:spAutoFit/>
          </a:bodyPr>
          <a:lstStyle/>
          <a:p>
            <a:pPr algn="ctr"/>
            <a:r>
              <a:rPr lang="en-US" altLang="zh-CN" sz="3200">
                <a:solidFill>
                  <a:schemeClr val="tx1"/>
                </a:solidFill>
                <a:latin typeface="黑体" panose="02010609060101010101" charset="-122"/>
                <a:ea typeface="黑体" panose="02010609060101010101" charset="-122"/>
              </a:rPr>
              <a:t>《</a:t>
            </a:r>
            <a:r>
              <a:rPr lang="zh-CN" altLang="en-US" sz="3200">
                <a:solidFill>
                  <a:schemeClr val="tx1"/>
                </a:solidFill>
                <a:latin typeface="黑体" panose="02010609060101010101" charset="-122"/>
                <a:ea typeface="黑体" panose="02010609060101010101" charset="-122"/>
              </a:rPr>
              <a:t>树和天空</a:t>
            </a:r>
            <a:r>
              <a:rPr lang="en-US" altLang="zh-CN" sz="3200">
                <a:solidFill>
                  <a:schemeClr val="tx1"/>
                </a:solidFill>
                <a:latin typeface="黑体" panose="02010609060101010101" charset="-122"/>
                <a:ea typeface="黑体" panose="02010609060101010101" charset="-122"/>
              </a:rPr>
              <a:t>》</a:t>
            </a:r>
            <a:endParaRPr lang="zh-CN" altLang="en-US" sz="3200">
              <a:solidFill>
                <a:schemeClr val="tx1"/>
              </a:solidFill>
              <a:latin typeface="黑体" panose="02010609060101010101" charset="-122"/>
              <a:ea typeface="黑体" panose="02010609060101010101" charset="-122"/>
            </a:endParaRPr>
          </a:p>
        </p:txBody>
      </p:sp>
      <p:sp>
        <p:nvSpPr>
          <p:cNvPr id="7" name="文本框 6"/>
          <p:cNvSpPr txBox="1"/>
          <p:nvPr/>
        </p:nvSpPr>
        <p:spPr>
          <a:xfrm>
            <a:off x="407368" y="481171"/>
            <a:ext cx="6096000" cy="715581"/>
          </a:xfrm>
          <a:prstGeom prst="rect">
            <a:avLst/>
          </a:prstGeom>
          <a:noFill/>
        </p:spPr>
        <p:txBody>
          <a:bodyPr wrap="square">
            <a:spAutoFit/>
          </a:bodyPr>
          <a:lstStyle/>
          <a:p>
            <a:pPr>
              <a:lnSpc>
                <a:spcPct val="150000"/>
              </a:lnSpc>
            </a:pPr>
            <a:r>
              <a:rPr lang="zh-CN" altLang="en-US" sz="3200" b="1" spc="320">
                <a:solidFill>
                  <a:schemeClr val="tx1"/>
                </a:solidFill>
                <a:latin typeface="黑体" panose="02010609060101010101" charset="-122"/>
                <a:ea typeface="黑体" panose="02010609060101010101" charset="-122"/>
              </a:rPr>
              <a:t>（三）鉴赏诗歌的内部结构</a:t>
            </a:r>
            <a:endParaRPr lang="zh-CN" altLang="en-US" sz="3200" b="1" spc="320">
              <a:solidFill>
                <a:schemeClr val="tx1"/>
              </a:solidFill>
              <a:latin typeface="黑体" panose="02010609060101010101" charset="-122"/>
              <a:ea typeface="黑体" panose="02010609060101010101" charset="-122"/>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graphicFrame>
        <p:nvGraphicFramePr>
          <p:cNvPr id="2" name="表格 1"/>
          <p:cNvGraphicFramePr>
            <a:graphicFrameLocks noGrp="1"/>
          </p:cNvGraphicFramePr>
          <p:nvPr/>
        </p:nvGraphicFramePr>
        <p:xfrm>
          <a:off x="1100406" y="2204864"/>
          <a:ext cx="8128000" cy="3285892"/>
        </p:xfrm>
        <a:graphic>
          <a:graphicData uri="http://schemas.openxmlformats.org/drawingml/2006/table">
            <a:tbl>
              <a:tblPr firstRow="1" bandRow="1">
                <a:tableStyleId>{2D5ABB26-0587-4C30-8999-92F81FD0307C}</a:tableStyleId>
              </a:tblPr>
              <a:tblGrid>
                <a:gridCol w="4064000"/>
                <a:gridCol w="4064000"/>
              </a:tblGrid>
              <a:tr h="821473">
                <a:tc>
                  <a:txBody>
                    <a:bodyPr vert="horz" wrap="square"/>
                    <a:lstStyle/>
                    <a:p>
                      <a:pPr algn="ctr"/>
                      <a:r>
                        <a:rPr lang="zh-CN" altLang="en-US" sz="3200">
                          <a:solidFill>
                            <a:schemeClr val="tx1"/>
                          </a:solidFill>
                          <a:latin typeface="黑体" panose="02010609060101010101" charset="-122"/>
                          <a:ea typeface="黑体" panose="02010609060101010101" charset="-122"/>
                        </a:rPr>
                        <a:t>树的表现</a:t>
                      </a:r>
                      <a:endParaRPr lang="zh-CN" altLang="en-US" sz="3200">
                        <a:solidFill>
                          <a:schemeClr val="tx1"/>
                        </a:solidFill>
                        <a:latin typeface="黑体" panose="02010609060101010101" charset="-122"/>
                        <a:ea typeface="黑体" panose="02010609060101010101"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天空的表现形式</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821473">
                <a:tc>
                  <a:txBody>
                    <a:bodyPr vert="horz" wrap="square"/>
                    <a:lstStyle/>
                    <a:p>
                      <a:pPr algn="ctr"/>
                      <a:endParaRPr lang="zh-CN" altLang="en-US" sz="3200" b="1">
                        <a:solidFill>
                          <a:schemeClr val="tx1"/>
                        </a:solidFill>
                        <a:latin typeface="黑体" panose="02010609060101010101" charset="-122"/>
                        <a:ea typeface="黑体" panose="02010609060101010101"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雨（倾洒的灰色）</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821473">
                <a:tc>
                  <a:txBody>
                    <a:bodyPr vert="horz" wrap="square"/>
                    <a:lstStyle/>
                    <a:p>
                      <a:pPr marL="0" algn="ctr" defTabSz="914400" rtl="0" eaLnBrk="1" latinLnBrk="0" hangingPunct="1"/>
                      <a:endParaRPr lang="zh-CN" altLang="en-US" sz="3200" b="1" kern="120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晴朗的夜晚</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821473">
                <a:tc>
                  <a:txBody>
                    <a:bodyPr vert="horz" wrap="square"/>
                    <a:lstStyle/>
                    <a:p>
                      <a:pPr marL="0" algn="ctr" defTabSz="914400" rtl="0" eaLnBrk="1" latinLnBrk="0" hangingPunct="1"/>
                      <a:endParaRPr lang="zh-CN" altLang="en-US" sz="3200" b="1" kern="120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雪花在空中绽开</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文本框 3"/>
          <p:cNvSpPr txBox="1"/>
          <p:nvPr/>
        </p:nvSpPr>
        <p:spPr>
          <a:xfrm>
            <a:off x="3215680" y="1408420"/>
            <a:ext cx="3615397" cy="584775"/>
          </a:xfrm>
          <a:prstGeom prst="rect">
            <a:avLst/>
          </a:prstGeom>
          <a:noFill/>
        </p:spPr>
        <p:txBody>
          <a:bodyPr wrap="square" rtlCol="0">
            <a:spAutoFit/>
          </a:bodyPr>
          <a:lstStyle/>
          <a:p>
            <a:pPr algn="ctr"/>
            <a:r>
              <a:rPr lang="en-US" altLang="zh-CN" sz="3200">
                <a:solidFill>
                  <a:schemeClr val="tx1"/>
                </a:solidFill>
                <a:latin typeface="黑体" panose="02010609060101010101" charset="-122"/>
                <a:ea typeface="黑体" panose="02010609060101010101" charset="-122"/>
              </a:rPr>
              <a:t>《</a:t>
            </a:r>
            <a:r>
              <a:rPr lang="zh-CN" altLang="en-US" sz="3200">
                <a:solidFill>
                  <a:schemeClr val="tx1"/>
                </a:solidFill>
                <a:latin typeface="黑体" panose="02010609060101010101" charset="-122"/>
                <a:ea typeface="黑体" panose="02010609060101010101" charset="-122"/>
              </a:rPr>
              <a:t>树和天空</a:t>
            </a:r>
            <a:r>
              <a:rPr lang="en-US" altLang="zh-CN" sz="3200">
                <a:solidFill>
                  <a:schemeClr val="tx1"/>
                </a:solidFill>
                <a:latin typeface="黑体" panose="02010609060101010101" charset="-122"/>
                <a:ea typeface="黑体" panose="02010609060101010101" charset="-122"/>
              </a:rPr>
              <a:t>》</a:t>
            </a:r>
            <a:endParaRPr lang="zh-CN" altLang="en-US" sz="3200">
              <a:solidFill>
                <a:schemeClr val="tx1"/>
              </a:solidFill>
              <a:latin typeface="黑体" panose="02010609060101010101" charset="-122"/>
              <a:ea typeface="黑体" panose="02010609060101010101" charset="-122"/>
            </a:endParaRPr>
          </a:p>
        </p:txBody>
      </p:sp>
      <p:sp>
        <p:nvSpPr>
          <p:cNvPr id="7" name="文本框 6"/>
          <p:cNvSpPr txBox="1"/>
          <p:nvPr/>
        </p:nvSpPr>
        <p:spPr>
          <a:xfrm>
            <a:off x="407368" y="481171"/>
            <a:ext cx="6096000" cy="715581"/>
          </a:xfrm>
          <a:prstGeom prst="rect">
            <a:avLst/>
          </a:prstGeom>
          <a:noFill/>
        </p:spPr>
        <p:txBody>
          <a:bodyPr wrap="square">
            <a:spAutoFit/>
          </a:bodyPr>
          <a:lstStyle/>
          <a:p>
            <a:pPr>
              <a:lnSpc>
                <a:spcPct val="150000"/>
              </a:lnSpc>
            </a:pPr>
            <a:r>
              <a:rPr lang="zh-CN" altLang="en-US" sz="3200" b="1" spc="320">
                <a:solidFill>
                  <a:schemeClr val="tx1"/>
                </a:solidFill>
                <a:latin typeface="黑体" panose="02010609060101010101" charset="-122"/>
                <a:ea typeface="黑体" panose="02010609060101010101" charset="-122"/>
              </a:rPr>
              <a:t>（三）鉴赏诗歌的内部结构</a:t>
            </a:r>
            <a:endParaRPr lang="zh-CN" altLang="en-US" sz="3200" b="1" spc="320">
              <a:solidFill>
                <a:schemeClr val="tx1"/>
              </a:solidFill>
              <a:latin typeface="黑体" panose="02010609060101010101" charset="-122"/>
              <a:ea typeface="黑体" panose="02010609060101010101"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graphicFrame>
        <p:nvGraphicFramePr>
          <p:cNvPr id="2" name="表格 1"/>
          <p:cNvGraphicFramePr>
            <a:graphicFrameLocks noGrp="1"/>
          </p:cNvGraphicFramePr>
          <p:nvPr/>
        </p:nvGraphicFramePr>
        <p:xfrm>
          <a:off x="1100406" y="2204864"/>
          <a:ext cx="8128000" cy="3285892"/>
        </p:xfrm>
        <a:graphic>
          <a:graphicData uri="http://schemas.openxmlformats.org/drawingml/2006/table">
            <a:tbl>
              <a:tblPr firstRow="1" bandRow="1">
                <a:tableStyleId>{2D5ABB26-0587-4C30-8999-92F81FD0307C}</a:tableStyleId>
              </a:tblPr>
              <a:tblGrid>
                <a:gridCol w="4064000"/>
                <a:gridCol w="4064000"/>
              </a:tblGrid>
              <a:tr h="821473">
                <a:tc>
                  <a:txBody>
                    <a:bodyPr vert="horz" wrap="square"/>
                    <a:lstStyle/>
                    <a:p>
                      <a:pPr algn="ctr"/>
                      <a:r>
                        <a:rPr lang="zh-CN" altLang="en-US" sz="3200">
                          <a:solidFill>
                            <a:schemeClr val="tx1"/>
                          </a:solidFill>
                          <a:latin typeface="黑体" panose="02010609060101010101" charset="-122"/>
                          <a:ea typeface="黑体" panose="02010609060101010101" charset="-122"/>
                        </a:rPr>
                        <a:t>树的表现</a:t>
                      </a:r>
                      <a:endParaRPr lang="zh-CN" altLang="en-US" sz="3200">
                        <a:solidFill>
                          <a:schemeClr val="tx1"/>
                        </a:solidFill>
                        <a:latin typeface="黑体" panose="02010609060101010101" charset="-122"/>
                        <a:ea typeface="黑体" panose="02010609060101010101"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天空的表现形式</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821473">
                <a:tc>
                  <a:txBody>
                    <a:bodyPr vert="horz" wrap="square"/>
                    <a:lstStyle/>
                    <a:p>
                      <a:pPr marL="0" indent="0" algn="ctr" defTabSz="91440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匆匆汲取生命</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雨（倾洒的灰色）</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821473">
                <a:tc>
                  <a:txBody>
                    <a:bodyPr vert="horz" wrap="square"/>
                    <a:lstStyle/>
                    <a:p>
                      <a:pPr marL="0" indent="0" algn="ctr" defTabSz="91440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挺拔地静闪</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晴朗的夜晚</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821473">
                <a:tc>
                  <a:txBody>
                    <a:bodyPr vert="horz" wrap="square"/>
                    <a:lstStyle/>
                    <a:p>
                      <a:pPr marL="0" indent="0" algn="ctr" defTabSz="91440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等待</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雪花在空中绽开</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文本框 3"/>
          <p:cNvSpPr txBox="1"/>
          <p:nvPr/>
        </p:nvSpPr>
        <p:spPr>
          <a:xfrm>
            <a:off x="3215680" y="1408420"/>
            <a:ext cx="3615397" cy="584775"/>
          </a:xfrm>
          <a:prstGeom prst="rect">
            <a:avLst/>
          </a:prstGeom>
          <a:noFill/>
        </p:spPr>
        <p:txBody>
          <a:bodyPr wrap="square" rtlCol="0">
            <a:spAutoFit/>
          </a:bodyPr>
          <a:lstStyle/>
          <a:p>
            <a:pPr algn="ctr"/>
            <a:r>
              <a:rPr lang="en-US" altLang="zh-CN" sz="3200">
                <a:solidFill>
                  <a:schemeClr val="tx1"/>
                </a:solidFill>
                <a:latin typeface="黑体" panose="02010609060101010101" charset="-122"/>
                <a:ea typeface="黑体" panose="02010609060101010101" charset="-122"/>
              </a:rPr>
              <a:t>《</a:t>
            </a:r>
            <a:r>
              <a:rPr lang="zh-CN" altLang="en-US" sz="3200">
                <a:solidFill>
                  <a:schemeClr val="tx1"/>
                </a:solidFill>
                <a:latin typeface="黑体" panose="02010609060101010101" charset="-122"/>
                <a:ea typeface="黑体" panose="02010609060101010101" charset="-122"/>
              </a:rPr>
              <a:t>树和天空</a:t>
            </a:r>
            <a:r>
              <a:rPr lang="en-US" altLang="zh-CN" sz="3200">
                <a:solidFill>
                  <a:schemeClr val="tx1"/>
                </a:solidFill>
                <a:latin typeface="黑体" panose="02010609060101010101" charset="-122"/>
                <a:ea typeface="黑体" panose="02010609060101010101" charset="-122"/>
              </a:rPr>
              <a:t>》</a:t>
            </a:r>
            <a:endParaRPr lang="zh-CN" altLang="en-US" sz="3200">
              <a:solidFill>
                <a:schemeClr val="tx1"/>
              </a:solidFill>
              <a:latin typeface="黑体" panose="02010609060101010101" charset="-122"/>
              <a:ea typeface="黑体" panose="02010609060101010101" charset="-122"/>
            </a:endParaRPr>
          </a:p>
        </p:txBody>
      </p:sp>
      <p:sp>
        <p:nvSpPr>
          <p:cNvPr id="7" name="文本框 6"/>
          <p:cNvSpPr txBox="1"/>
          <p:nvPr/>
        </p:nvSpPr>
        <p:spPr>
          <a:xfrm>
            <a:off x="407368" y="481171"/>
            <a:ext cx="6096000" cy="715581"/>
          </a:xfrm>
          <a:prstGeom prst="rect">
            <a:avLst/>
          </a:prstGeom>
          <a:noFill/>
        </p:spPr>
        <p:txBody>
          <a:bodyPr wrap="square">
            <a:spAutoFit/>
          </a:bodyPr>
          <a:lstStyle/>
          <a:p>
            <a:pPr>
              <a:lnSpc>
                <a:spcPct val="150000"/>
              </a:lnSpc>
            </a:pPr>
            <a:r>
              <a:rPr lang="zh-CN" altLang="en-US" sz="3200" b="1" spc="320">
                <a:solidFill>
                  <a:schemeClr val="tx1"/>
                </a:solidFill>
                <a:latin typeface="黑体" panose="02010609060101010101" charset="-122"/>
                <a:ea typeface="黑体" panose="02010609060101010101" charset="-122"/>
              </a:rPr>
              <a:t>（三）鉴赏诗歌的内部结构</a:t>
            </a:r>
            <a:endParaRPr lang="zh-CN" altLang="en-US" sz="3200" b="1" spc="320">
              <a:solidFill>
                <a:schemeClr val="tx1"/>
              </a:solidFill>
              <a:latin typeface="黑体" panose="02010609060101010101" charset="-122"/>
              <a:ea typeface="黑体" panose="02010609060101010101" charset="-122"/>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graphicFrame>
        <p:nvGraphicFramePr>
          <p:cNvPr id="2" name="表格 1"/>
          <p:cNvGraphicFramePr>
            <a:graphicFrameLocks noGrp="1"/>
          </p:cNvGraphicFramePr>
          <p:nvPr/>
        </p:nvGraphicFramePr>
        <p:xfrm>
          <a:off x="1055440" y="2833542"/>
          <a:ext cx="8163338" cy="3183564"/>
        </p:xfrm>
        <a:graphic>
          <a:graphicData uri="http://schemas.openxmlformats.org/drawingml/2006/table">
            <a:tbl>
              <a:tblPr firstRow="1" bandRow="1">
                <a:tableStyleId>{2D5ABB26-0587-4C30-8999-92F81FD0307C}</a:tableStyleId>
              </a:tblPr>
              <a:tblGrid>
                <a:gridCol w="4104456"/>
                <a:gridCol w="4058882"/>
              </a:tblGrid>
              <a:tr h="795891">
                <a:tc>
                  <a:txBody>
                    <a:bodyPr vert="horz" wrap="square"/>
                    <a:lstStyle/>
                    <a:p>
                      <a:pPr algn="ctr"/>
                      <a:r>
                        <a:rPr lang="zh-CN" altLang="en-US" sz="3200">
                          <a:solidFill>
                            <a:srgbClr val="FF0000"/>
                          </a:solidFill>
                          <a:latin typeface="黑体" panose="02010609060101010101" charset="-122"/>
                          <a:ea typeface="黑体" panose="02010609060101010101" charset="-122"/>
                        </a:rPr>
                        <a:t>树</a:t>
                      </a:r>
                      <a:endParaRPr lang="en-US" altLang="zh-CN" sz="3200">
                        <a:solidFill>
                          <a:srgbClr val="FF0000"/>
                        </a:solidFill>
                        <a:latin typeface="黑体" panose="02010609060101010101" charset="-122"/>
                        <a:ea typeface="黑体" panose="02010609060101010101"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3200" b="0" i="0" u="none" kern="1200" baseline="0">
                          <a:solidFill>
                            <a:srgbClr val="FF0000"/>
                          </a:solidFill>
                          <a:latin typeface="黑体" panose="02010609060101010101" charset="-122"/>
                          <a:ea typeface="黑体" panose="02010609060101010101" charset="-122"/>
                          <a:cs typeface="+mn-cs"/>
                        </a:rPr>
                        <a:t>天空</a:t>
                      </a:r>
                      <a:endParaRPr lang="en-US" altLang="zh-CN" sz="3200" b="0" i="0" u="none" kern="1200" baseline="0">
                        <a:solidFill>
                          <a:srgbClr val="FF0000"/>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795891">
                <a:tc>
                  <a:txBody>
                    <a:bodyPr vert="horz" wrap="square"/>
                    <a:lstStyle/>
                    <a:p>
                      <a:pPr marL="0" indent="0" algn="ctr" defTabSz="91440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匆匆汲取生命</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雨（倾洒的灰色）</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795891">
                <a:tc>
                  <a:txBody>
                    <a:bodyPr vert="horz" wrap="square"/>
                    <a:lstStyle/>
                    <a:p>
                      <a:pPr marL="0" indent="0" algn="ctr" defTabSz="91440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挺拔地静闪</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晴朗的夜晚</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795891">
                <a:tc>
                  <a:txBody>
                    <a:bodyPr vert="horz" wrap="square"/>
                    <a:lstStyle/>
                    <a:p>
                      <a:pPr marL="0" indent="0" algn="ctr" defTabSz="91440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等待</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雪花在空中绽开</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文本框 3"/>
          <p:cNvSpPr txBox="1"/>
          <p:nvPr/>
        </p:nvSpPr>
        <p:spPr>
          <a:xfrm>
            <a:off x="3215680" y="1408420"/>
            <a:ext cx="3615397" cy="584775"/>
          </a:xfrm>
          <a:prstGeom prst="rect">
            <a:avLst/>
          </a:prstGeom>
          <a:noFill/>
        </p:spPr>
        <p:txBody>
          <a:bodyPr wrap="square" rtlCol="0">
            <a:spAutoFit/>
          </a:bodyPr>
          <a:lstStyle/>
          <a:p>
            <a:pPr algn="ctr"/>
            <a:r>
              <a:rPr lang="en-US" altLang="zh-CN" sz="3200">
                <a:solidFill>
                  <a:schemeClr val="tx1"/>
                </a:solidFill>
                <a:latin typeface="黑体" panose="02010609060101010101" charset="-122"/>
                <a:ea typeface="黑体" panose="02010609060101010101" charset="-122"/>
              </a:rPr>
              <a:t>《</a:t>
            </a:r>
            <a:r>
              <a:rPr lang="zh-CN" altLang="en-US" sz="3200">
                <a:solidFill>
                  <a:schemeClr val="tx1"/>
                </a:solidFill>
                <a:latin typeface="黑体" panose="02010609060101010101" charset="-122"/>
                <a:ea typeface="黑体" panose="02010609060101010101" charset="-122"/>
              </a:rPr>
              <a:t>树和天空</a:t>
            </a:r>
            <a:r>
              <a:rPr lang="en-US" altLang="zh-CN" sz="3200">
                <a:solidFill>
                  <a:schemeClr val="tx1"/>
                </a:solidFill>
                <a:latin typeface="黑体" panose="02010609060101010101" charset="-122"/>
                <a:ea typeface="黑体" panose="02010609060101010101" charset="-122"/>
              </a:rPr>
              <a:t>》</a:t>
            </a:r>
            <a:endParaRPr lang="zh-CN" altLang="en-US" sz="3200">
              <a:solidFill>
                <a:schemeClr val="tx1"/>
              </a:solidFill>
              <a:latin typeface="黑体" panose="02010609060101010101" charset="-122"/>
              <a:ea typeface="黑体" panose="02010609060101010101" charset="-122"/>
            </a:endParaRPr>
          </a:p>
        </p:txBody>
      </p:sp>
      <p:sp>
        <p:nvSpPr>
          <p:cNvPr id="7" name="文本框 6"/>
          <p:cNvSpPr txBox="1"/>
          <p:nvPr/>
        </p:nvSpPr>
        <p:spPr>
          <a:xfrm>
            <a:off x="407368" y="481171"/>
            <a:ext cx="6096000" cy="715581"/>
          </a:xfrm>
          <a:prstGeom prst="rect">
            <a:avLst/>
          </a:prstGeom>
          <a:noFill/>
        </p:spPr>
        <p:txBody>
          <a:bodyPr wrap="square">
            <a:spAutoFit/>
          </a:bodyPr>
          <a:lstStyle/>
          <a:p>
            <a:pPr>
              <a:lnSpc>
                <a:spcPct val="150000"/>
              </a:lnSpc>
            </a:pPr>
            <a:r>
              <a:rPr lang="zh-CN" altLang="en-US" sz="3200" b="1" spc="320">
                <a:solidFill>
                  <a:schemeClr val="tx1"/>
                </a:solidFill>
                <a:latin typeface="黑体" panose="02010609060101010101" charset="-122"/>
                <a:ea typeface="黑体" panose="02010609060101010101" charset="-122"/>
              </a:rPr>
              <a:t>（三）鉴赏诗歌的内部结构</a:t>
            </a:r>
            <a:endParaRPr lang="zh-CN" altLang="en-US" sz="3200" b="1" spc="320">
              <a:solidFill>
                <a:schemeClr val="tx1"/>
              </a:solidFill>
              <a:latin typeface="黑体" panose="02010609060101010101" charset="-122"/>
              <a:ea typeface="黑体" panose="02010609060101010101" charset="-122"/>
            </a:endParaRPr>
          </a:p>
        </p:txBody>
      </p:sp>
      <p:graphicFrame>
        <p:nvGraphicFramePr>
          <p:cNvPr id="8" name="表格 7"/>
          <p:cNvGraphicFramePr>
            <a:graphicFrameLocks noGrp="1"/>
          </p:cNvGraphicFramePr>
          <p:nvPr/>
        </p:nvGraphicFramePr>
        <p:xfrm>
          <a:off x="1088434" y="2027970"/>
          <a:ext cx="8103910" cy="805571"/>
        </p:xfrm>
        <a:graphic>
          <a:graphicData uri="http://schemas.openxmlformats.org/drawingml/2006/table">
            <a:tbl>
              <a:tblPr firstRow="1" bandRow="1">
                <a:tableStyleId>{5C22544A-7EE6-4342-B048-85BDC9FD1C3A}</a:tableStyleId>
              </a:tblPr>
              <a:tblGrid>
                <a:gridCol w="4081669"/>
                <a:gridCol w="4022241"/>
              </a:tblGrid>
              <a:tr h="805571">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3200" b="0" i="0" u="none" kern="1200" baseline="0">
                          <a:solidFill>
                            <a:srgbClr val="FF0000"/>
                          </a:solidFill>
                          <a:latin typeface="黑体" panose="02010609060101010101" charset="-122"/>
                          <a:ea typeface="黑体" panose="02010609060101010101" charset="-122"/>
                          <a:cs typeface="+mn-cs"/>
                        </a:rPr>
                        <a:t>黑鹂</a:t>
                      </a:r>
                      <a:endParaRPr lang="zh-CN" altLang="en-US" sz="3200" b="0" i="0" u="none" kern="1200" baseline="0">
                        <a:solidFill>
                          <a:srgbClr val="FF0000"/>
                        </a:solidFill>
                        <a:latin typeface="黑体" panose="02010609060101010101" charset="-122"/>
                        <a:ea typeface="黑体" panose="02010609060101010101"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3200" b="0" i="0" u="none" kern="1200" baseline="0">
                          <a:solidFill>
                            <a:srgbClr val="FF0000"/>
                          </a:solidFill>
                          <a:latin typeface="黑体" panose="02010609060101010101" charset="-122"/>
                          <a:ea typeface="黑体" panose="02010609060101010101" charset="-122"/>
                          <a:cs typeface="+mn-cs"/>
                        </a:rPr>
                        <a:t>果园</a:t>
                      </a:r>
                      <a:endParaRPr lang="zh-CN" altLang="en-US" sz="3200" b="0" i="0" u="none" kern="1200" baseline="0">
                        <a:solidFill>
                          <a:srgbClr val="FF0000"/>
                        </a:solidFill>
                        <a:latin typeface="黑体" panose="02010609060101010101" charset="-122"/>
                        <a:ea typeface="黑体" panose="02010609060101010101"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rtl="0">
              <a:spcBef>
                <a:spcPct val="0"/>
              </a:spcBef>
              <a:buNone/>
            </a:pPr>
            <a:endParaRPr lang="zh-CN" altLang="en-US" b="1">
              <a:solidFill>
                <a:schemeClr val="tx1"/>
              </a:solidFill>
              <a:latin typeface="黑体" panose="02010609060101010101" charset="-122"/>
              <a:ea typeface="黑体" panose="02010609060101010101" charset="-122"/>
            </a:endParaRPr>
          </a:p>
          <a:p>
            <a:pPr marL="0" indent="0" rtl="0">
              <a:spcBef>
                <a:spcPct val="0"/>
              </a:spcBef>
              <a:buNone/>
            </a:pPr>
            <a:r>
              <a:rPr lang="en-US" altLang="zh-CN" b="1">
                <a:solidFill>
                  <a:schemeClr val="tx1"/>
                </a:solidFill>
                <a:latin typeface="黑体" panose="02010609060101010101" charset="-122"/>
                <a:ea typeface="黑体" panose="02010609060101010101" charset="-122"/>
              </a:rPr>
              <a:t>1.</a:t>
            </a:r>
            <a:r>
              <a:rPr lang="zh-CN" altLang="en-US" b="1">
                <a:solidFill>
                  <a:schemeClr val="tx1"/>
                </a:solidFill>
                <a:latin typeface="黑体" panose="02010609060101010101" charset="-122"/>
                <a:ea typeface="黑体" panose="02010609060101010101" charset="-122"/>
              </a:rPr>
              <a:t>了解作者的生平经历及其在世界文学史上的重要地位。</a:t>
            </a:r>
            <a:endParaRPr lang="zh-CN" altLang="en-US" b="1">
              <a:solidFill>
                <a:schemeClr val="tx1"/>
              </a:solidFill>
              <a:latin typeface="黑体" panose="02010609060101010101" charset="-122"/>
              <a:ea typeface="黑体" panose="02010609060101010101" charset="-122"/>
            </a:endParaRPr>
          </a:p>
          <a:p>
            <a:pPr marL="0" indent="0" rtl="0">
              <a:spcBef>
                <a:spcPct val="0"/>
              </a:spcBef>
              <a:buNone/>
            </a:pPr>
            <a:r>
              <a:rPr lang="en-US" altLang="zh-CN" b="1">
                <a:solidFill>
                  <a:schemeClr val="tx1"/>
                </a:solidFill>
                <a:latin typeface="黑体" panose="02010609060101010101" charset="-122"/>
                <a:ea typeface="黑体" panose="02010609060101010101" charset="-122"/>
              </a:rPr>
              <a:t>2.</a:t>
            </a:r>
            <a:r>
              <a:rPr lang="zh-CN" altLang="en-US" b="1">
                <a:solidFill>
                  <a:schemeClr val="tx1"/>
                </a:solidFill>
                <a:latin typeface="黑体" panose="02010609060101010101" charset="-122"/>
                <a:ea typeface="黑体" panose="02010609060101010101" charset="-122"/>
              </a:rPr>
              <a:t>通过朗读全诗，感受诗歌丰富奇特的想象和朦胧的意境。</a:t>
            </a:r>
            <a:endParaRPr lang="zh-CN" altLang="en-US" b="1">
              <a:solidFill>
                <a:schemeClr val="tx1"/>
              </a:solidFill>
              <a:latin typeface="黑体" panose="02010609060101010101" charset="-122"/>
              <a:ea typeface="黑体" panose="02010609060101010101" charset="-122"/>
            </a:endParaRPr>
          </a:p>
          <a:p>
            <a:pPr marL="0" indent="0" rtl="0">
              <a:spcBef>
                <a:spcPct val="0"/>
              </a:spcBef>
              <a:buNone/>
            </a:pPr>
            <a:r>
              <a:rPr lang="en-US" altLang="zh-CN" b="1">
                <a:solidFill>
                  <a:schemeClr val="tx1"/>
                </a:solidFill>
                <a:latin typeface="黑体" panose="02010609060101010101" charset="-122"/>
                <a:ea typeface="黑体" panose="02010609060101010101" charset="-122"/>
              </a:rPr>
              <a:t>3.</a:t>
            </a:r>
            <a:r>
              <a:rPr lang="zh-CN" altLang="en-US" b="1">
                <a:solidFill>
                  <a:schemeClr val="tx1"/>
                </a:solidFill>
                <a:latin typeface="黑体" panose="02010609060101010101" charset="-122"/>
                <a:ea typeface="黑体" panose="02010609060101010101" charset="-122"/>
              </a:rPr>
              <a:t>揣摩诗句的含意，通过想象，尝试进入作者在诗歌中所创造的那个奇异的世界。</a:t>
            </a:r>
            <a:endParaRPr lang="zh-CN" altLang="en-US" b="1">
              <a:solidFill>
                <a:schemeClr val="tx1"/>
              </a:solidFill>
              <a:latin typeface="黑体" panose="02010609060101010101" charset="-122"/>
              <a:ea typeface="黑体" panose="02010609060101010101" charset="-122"/>
            </a:endParaRPr>
          </a:p>
          <a:p>
            <a:endParaRPr lang="zh-CN" altLang="en-US"/>
          </a:p>
        </p:txBody>
      </p:sp>
      <p:sp>
        <p:nvSpPr>
          <p:cNvPr id="4" name="文本框 3"/>
          <p:cNvSpPr txBox="1"/>
          <p:nvPr/>
        </p:nvSpPr>
        <p:spPr>
          <a:xfrm>
            <a:off x="4223792" y="836712"/>
            <a:ext cx="3168352" cy="668837"/>
          </a:xfrm>
          <a:prstGeom prst="rect">
            <a:avLst/>
          </a:prstGeom>
          <a:solidFill>
            <a:schemeClr val="bg1">
              <a:alpha val="62000"/>
            </a:schemeClr>
          </a:solidFill>
        </p:spPr>
        <p:txBody>
          <a:bodyPr wrap="square" rtlCol="0">
            <a:spAutoFit/>
          </a:bodyPr>
          <a:lstStyle/>
          <a:p>
            <a:pPr algn="l">
              <a:lnSpc>
                <a:spcPct val="120000"/>
              </a:lnSpc>
            </a:pPr>
            <a:r>
              <a:rPr lang="zh-CN" altLang="en-US" sz="3600" b="1">
                <a:latin typeface="黑体" panose="02010609060101010101" charset="-122"/>
                <a:ea typeface="黑体" panose="02010609060101010101" charset="-122"/>
              </a:rPr>
              <a:t> </a:t>
            </a:r>
            <a:r>
              <a:rPr lang="en-US" altLang="zh-CN" sz="3600" b="1">
                <a:latin typeface="黑体" panose="02010609060101010101" charset="-122"/>
                <a:ea typeface="黑体" panose="02010609060101010101" charset="-122"/>
              </a:rPr>
              <a:t>【</a:t>
            </a:r>
            <a:r>
              <a:rPr lang="zh-CN" altLang="en-US" sz="3600" b="1">
                <a:latin typeface="黑体" panose="02010609060101010101" charset="-122"/>
                <a:ea typeface="黑体" panose="02010609060101010101" charset="-122"/>
              </a:rPr>
              <a:t>教学目标</a:t>
            </a:r>
            <a:r>
              <a:rPr lang="en-US" altLang="zh-CN" sz="3600" b="1">
                <a:latin typeface="黑体" panose="02010609060101010101" charset="-122"/>
                <a:ea typeface="黑体" panose="02010609060101010101" charset="-122"/>
              </a:rPr>
              <a:t>】</a:t>
            </a:r>
            <a:endParaRPr lang="en-US" altLang="zh-CN" sz="3600" b="1">
              <a:latin typeface="黑体" panose="02010609060101010101" charset="-122"/>
              <a:ea typeface="黑体" panose="02010609060101010101" charset="-12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graphicFrame>
        <p:nvGraphicFramePr>
          <p:cNvPr id="2" name="表格 1"/>
          <p:cNvGraphicFramePr>
            <a:graphicFrameLocks noGrp="1"/>
          </p:cNvGraphicFramePr>
          <p:nvPr/>
        </p:nvGraphicFramePr>
        <p:xfrm>
          <a:off x="1055440" y="2833542"/>
          <a:ext cx="8163338" cy="3183564"/>
        </p:xfrm>
        <a:graphic>
          <a:graphicData uri="http://schemas.openxmlformats.org/drawingml/2006/table">
            <a:tbl>
              <a:tblPr firstRow="1" bandRow="1">
                <a:tableStyleId>{2D5ABB26-0587-4C30-8999-92F81FD0307C}</a:tableStyleId>
              </a:tblPr>
              <a:tblGrid>
                <a:gridCol w="4104456"/>
                <a:gridCol w="4058882"/>
              </a:tblGrid>
              <a:tr h="795891">
                <a:tc>
                  <a:txBody>
                    <a:bodyPr vert="horz" wrap="square"/>
                    <a:lstStyle/>
                    <a:p>
                      <a:pPr algn="ctr"/>
                      <a:r>
                        <a:rPr lang="zh-CN" altLang="en-US" sz="3200">
                          <a:solidFill>
                            <a:srgbClr val="FF0000"/>
                          </a:solidFill>
                          <a:highlight>
                            <a:srgbClr val="FFFF00"/>
                          </a:highlight>
                          <a:latin typeface="黑体" panose="02010609060101010101" charset="-122"/>
                          <a:ea typeface="黑体" panose="02010609060101010101" charset="-122"/>
                        </a:rPr>
                        <a:t>我们</a:t>
                      </a:r>
                      <a:endParaRPr lang="en-US" altLang="zh-CN" sz="3200">
                        <a:solidFill>
                          <a:srgbClr val="FF0000"/>
                        </a:solidFill>
                        <a:highlight>
                          <a:srgbClr val="FFFF00"/>
                        </a:highlight>
                        <a:latin typeface="黑体" panose="02010609060101010101" charset="-122"/>
                        <a:ea typeface="黑体" panose="02010609060101010101"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3200" b="0" i="0" u="none" kern="1200" baseline="0">
                          <a:solidFill>
                            <a:srgbClr val="FF0000"/>
                          </a:solidFill>
                          <a:latin typeface="黑体" panose="02010609060101010101" charset="-122"/>
                          <a:ea typeface="黑体" panose="02010609060101010101" charset="-122"/>
                          <a:cs typeface="+mn-cs"/>
                        </a:rPr>
                        <a:t>天空</a:t>
                      </a:r>
                      <a:endParaRPr lang="en-US" altLang="zh-CN" sz="3200" b="0" i="0" u="none" kern="1200" baseline="0">
                        <a:solidFill>
                          <a:srgbClr val="FF0000"/>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795891">
                <a:tc>
                  <a:txBody>
                    <a:bodyPr vert="horz" wrap="square"/>
                    <a:lstStyle/>
                    <a:p>
                      <a:pPr marL="0" indent="0" algn="ctr" defTabSz="91440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匆匆汲取生命</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雨（倾洒的灰色）</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795891">
                <a:tc>
                  <a:txBody>
                    <a:bodyPr vert="horz" wrap="square"/>
                    <a:lstStyle/>
                    <a:p>
                      <a:pPr marL="0" indent="0" algn="ctr" defTabSz="91440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挺拔地静闪</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晴朗的夜晚</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795891">
                <a:tc>
                  <a:txBody>
                    <a:bodyPr vert="horz" wrap="square"/>
                    <a:lstStyle/>
                    <a:p>
                      <a:pPr marL="0" indent="0" algn="ctr" defTabSz="91440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等待</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3200" b="0" i="0" u="none" kern="1200" baseline="0">
                          <a:solidFill>
                            <a:schemeClr val="tx1"/>
                          </a:solidFill>
                          <a:latin typeface="黑体" panose="02010609060101010101" charset="-122"/>
                          <a:ea typeface="黑体" panose="02010609060101010101" charset="-122"/>
                          <a:cs typeface="+mn-cs"/>
                        </a:rPr>
                        <a:t>雪花在空中绽开</a:t>
                      </a:r>
                      <a:endParaRPr lang="zh-CN" altLang="en-US" sz="3200" b="0" i="0" u="none" kern="1200" baseline="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文本框 3"/>
          <p:cNvSpPr txBox="1"/>
          <p:nvPr/>
        </p:nvSpPr>
        <p:spPr>
          <a:xfrm>
            <a:off x="3215680" y="1408420"/>
            <a:ext cx="3615397" cy="584775"/>
          </a:xfrm>
          <a:prstGeom prst="rect">
            <a:avLst/>
          </a:prstGeom>
          <a:noFill/>
        </p:spPr>
        <p:txBody>
          <a:bodyPr wrap="square" rtlCol="0">
            <a:spAutoFit/>
          </a:bodyPr>
          <a:lstStyle/>
          <a:p>
            <a:pPr algn="ctr"/>
            <a:r>
              <a:rPr lang="en-US" altLang="zh-CN" sz="3200">
                <a:solidFill>
                  <a:schemeClr val="tx1"/>
                </a:solidFill>
                <a:latin typeface="黑体" panose="02010609060101010101" charset="-122"/>
                <a:ea typeface="黑体" panose="02010609060101010101" charset="-122"/>
              </a:rPr>
              <a:t>《</a:t>
            </a:r>
            <a:r>
              <a:rPr lang="zh-CN" altLang="en-US" sz="3200">
                <a:solidFill>
                  <a:schemeClr val="tx1"/>
                </a:solidFill>
                <a:latin typeface="黑体" panose="02010609060101010101" charset="-122"/>
                <a:ea typeface="黑体" panose="02010609060101010101" charset="-122"/>
              </a:rPr>
              <a:t>树和天空</a:t>
            </a:r>
            <a:r>
              <a:rPr lang="en-US" altLang="zh-CN" sz="3200">
                <a:solidFill>
                  <a:schemeClr val="tx1"/>
                </a:solidFill>
                <a:latin typeface="黑体" panose="02010609060101010101" charset="-122"/>
                <a:ea typeface="黑体" panose="02010609060101010101" charset="-122"/>
              </a:rPr>
              <a:t>》</a:t>
            </a:r>
            <a:endParaRPr lang="zh-CN" altLang="en-US" sz="3200">
              <a:solidFill>
                <a:schemeClr val="tx1"/>
              </a:solidFill>
              <a:latin typeface="黑体" panose="02010609060101010101" charset="-122"/>
              <a:ea typeface="黑体" panose="02010609060101010101" charset="-122"/>
            </a:endParaRPr>
          </a:p>
        </p:txBody>
      </p:sp>
      <p:sp>
        <p:nvSpPr>
          <p:cNvPr id="7" name="文本框 6"/>
          <p:cNvSpPr txBox="1"/>
          <p:nvPr/>
        </p:nvSpPr>
        <p:spPr>
          <a:xfrm>
            <a:off x="407368" y="481171"/>
            <a:ext cx="6096000" cy="715581"/>
          </a:xfrm>
          <a:prstGeom prst="rect">
            <a:avLst/>
          </a:prstGeom>
          <a:noFill/>
        </p:spPr>
        <p:txBody>
          <a:bodyPr wrap="square">
            <a:spAutoFit/>
          </a:bodyPr>
          <a:lstStyle/>
          <a:p>
            <a:pPr>
              <a:lnSpc>
                <a:spcPct val="150000"/>
              </a:lnSpc>
            </a:pPr>
            <a:r>
              <a:rPr lang="zh-CN" altLang="en-US" sz="3200" b="1" spc="320">
                <a:solidFill>
                  <a:schemeClr val="tx1"/>
                </a:solidFill>
                <a:latin typeface="黑体" panose="02010609060101010101" charset="-122"/>
                <a:ea typeface="黑体" panose="02010609060101010101" charset="-122"/>
              </a:rPr>
              <a:t>（三）鉴赏诗歌的内部结构</a:t>
            </a:r>
            <a:endParaRPr lang="zh-CN" altLang="en-US" sz="3200" b="1" spc="320">
              <a:solidFill>
                <a:schemeClr val="tx1"/>
              </a:solidFill>
              <a:latin typeface="黑体" panose="02010609060101010101" charset="-122"/>
              <a:ea typeface="黑体" panose="02010609060101010101" charset="-122"/>
            </a:endParaRPr>
          </a:p>
        </p:txBody>
      </p:sp>
      <p:graphicFrame>
        <p:nvGraphicFramePr>
          <p:cNvPr id="8" name="表格 7"/>
          <p:cNvGraphicFramePr>
            <a:graphicFrameLocks noGrp="1"/>
          </p:cNvGraphicFramePr>
          <p:nvPr/>
        </p:nvGraphicFramePr>
        <p:xfrm>
          <a:off x="1088434" y="2027970"/>
          <a:ext cx="8103910" cy="805571"/>
        </p:xfrm>
        <a:graphic>
          <a:graphicData uri="http://schemas.openxmlformats.org/drawingml/2006/table">
            <a:tbl>
              <a:tblPr firstRow="1" bandRow="1">
                <a:tableStyleId>{5C22544A-7EE6-4342-B048-85BDC9FD1C3A}</a:tableStyleId>
              </a:tblPr>
              <a:tblGrid>
                <a:gridCol w="4081669"/>
                <a:gridCol w="4022241"/>
              </a:tblGrid>
              <a:tr h="805571">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3200" b="0" i="0" u="none" kern="1200" baseline="0">
                          <a:solidFill>
                            <a:srgbClr val="FF0000"/>
                          </a:solidFill>
                          <a:latin typeface="黑体" panose="02010609060101010101" charset="-122"/>
                          <a:ea typeface="黑体" panose="02010609060101010101" charset="-122"/>
                          <a:cs typeface="+mn-cs"/>
                        </a:rPr>
                        <a:t>黑鹂</a:t>
                      </a:r>
                      <a:endParaRPr lang="zh-CN" altLang="en-US" sz="3200" b="0" i="0" u="none" kern="1200" baseline="0">
                        <a:solidFill>
                          <a:srgbClr val="FF0000"/>
                        </a:solidFill>
                        <a:latin typeface="黑体" panose="02010609060101010101" charset="-122"/>
                        <a:ea typeface="黑体" panose="02010609060101010101"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marL="0" indent="0" algn="ctr" defTabSz="914400" rtl="0" eaLnBrk="1" fontAlgn="base" latinLnBrk="0" hangingPunct="1">
                        <a:lnSpc>
                          <a:spcPct val="100000"/>
                        </a:lnSpc>
                        <a:spcBef>
                          <a:spcPct val="0"/>
                        </a:spcBef>
                        <a:spcAft>
                          <a:spcPct val="0"/>
                        </a:spcAft>
                        <a:buNone/>
                      </a:pPr>
                      <a:r>
                        <a:rPr lang="zh-CN" altLang="en-US" sz="3200" b="0" i="0" u="none" kern="1200" baseline="0">
                          <a:solidFill>
                            <a:srgbClr val="FF0000"/>
                          </a:solidFill>
                          <a:latin typeface="黑体" panose="02010609060101010101" charset="-122"/>
                          <a:ea typeface="黑体" panose="02010609060101010101" charset="-122"/>
                          <a:cs typeface="+mn-cs"/>
                        </a:rPr>
                        <a:t>果园</a:t>
                      </a:r>
                      <a:endParaRPr lang="zh-CN" altLang="en-US" sz="3200" b="0" i="0" u="none" kern="1200" baseline="0">
                        <a:solidFill>
                          <a:srgbClr val="FF0000"/>
                        </a:solidFill>
                        <a:latin typeface="黑体" panose="02010609060101010101" charset="-122"/>
                        <a:ea typeface="黑体" panose="02010609060101010101"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graphicFrame>
        <p:nvGraphicFramePr>
          <p:cNvPr id="2" name="表格 1"/>
          <p:cNvGraphicFramePr>
            <a:graphicFrameLocks noGrp="1"/>
          </p:cNvGraphicFramePr>
          <p:nvPr/>
        </p:nvGraphicFramePr>
        <p:xfrm>
          <a:off x="472830" y="2204864"/>
          <a:ext cx="8128000" cy="3285892"/>
        </p:xfrm>
        <a:graphic>
          <a:graphicData uri="http://schemas.openxmlformats.org/drawingml/2006/table">
            <a:tbl>
              <a:tblPr firstRow="1" bandRow="1">
                <a:tableStyleId>{5C22544A-7EE6-4342-B048-85BDC9FD1C3A}</a:tableStyleId>
              </a:tblPr>
              <a:tblGrid>
                <a:gridCol w="4064000"/>
                <a:gridCol w="4064000"/>
              </a:tblGrid>
              <a:tr h="821473">
                <a:tc>
                  <a:txBody>
                    <a:bodyPr vert="horz" wrap="square"/>
                    <a:lstStyle/>
                    <a:p>
                      <a:pPr algn="ctr"/>
                      <a:r>
                        <a:rPr lang="zh-CN" altLang="en-US" sz="4000">
                          <a:solidFill>
                            <a:schemeClr val="tx1"/>
                          </a:solidFill>
                          <a:latin typeface="黑体" panose="02010609060101010101" charset="-122"/>
                          <a:ea typeface="黑体" panose="02010609060101010101" charset="-122"/>
                        </a:rPr>
                        <a:t>树</a:t>
                      </a:r>
                      <a:endParaRPr lang="zh-CN" altLang="en-US" sz="4000">
                        <a:solidFill>
                          <a:schemeClr val="tx1"/>
                        </a:solidFill>
                        <a:latin typeface="黑体" panose="02010609060101010101" charset="-122"/>
                        <a:ea typeface="黑体" panose="02010609060101010101"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vert="horz" wrap="square"/>
                    <a:lstStyle/>
                    <a:p>
                      <a:pPr marL="0" algn="ctr" defTabSz="914400" rtl="0" eaLnBrk="1" latinLnBrk="0" hangingPunct="1"/>
                      <a:r>
                        <a:rPr lang="zh-CN" altLang="en-US" sz="4000" b="1" kern="1200">
                          <a:solidFill>
                            <a:schemeClr val="tx1"/>
                          </a:solidFill>
                          <a:latin typeface="黑体" panose="02010609060101010101" charset="-122"/>
                          <a:ea typeface="黑体" panose="02010609060101010101" charset="-122"/>
                          <a:cs typeface="+mn-cs"/>
                        </a:rPr>
                        <a:t>天空</a:t>
                      </a:r>
                      <a:endParaRPr lang="zh-CN" altLang="en-US" sz="4000" b="1" kern="120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21473">
                <a:tc>
                  <a:txBody>
                    <a:bodyPr vert="horz" wrap="square"/>
                    <a:lstStyle/>
                    <a:p>
                      <a:pPr algn="ctr"/>
                      <a:r>
                        <a:rPr lang="zh-CN" altLang="en-US" sz="3200" b="1">
                          <a:solidFill>
                            <a:schemeClr val="tx1"/>
                          </a:solidFill>
                          <a:latin typeface="黑体" panose="02010609060101010101" charset="-122"/>
                          <a:ea typeface="黑体" panose="02010609060101010101" charset="-122"/>
                        </a:rPr>
                        <a:t>匆匆汲取生命</a:t>
                      </a:r>
                      <a:endParaRPr lang="zh-CN" altLang="en-US" sz="3200" b="1">
                        <a:solidFill>
                          <a:schemeClr val="tx1"/>
                        </a:solidFill>
                        <a:latin typeface="黑体" panose="02010609060101010101" charset="-122"/>
                        <a:ea typeface="黑体" panose="02010609060101010101"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marL="0" algn="ctr" defTabSz="914400" rtl="0" eaLnBrk="1" latinLnBrk="0" hangingPunct="1"/>
                      <a:r>
                        <a:rPr lang="zh-CN" altLang="en-US" sz="3200" b="1" kern="1200">
                          <a:solidFill>
                            <a:schemeClr val="tx1"/>
                          </a:solidFill>
                          <a:latin typeface="黑体" panose="02010609060101010101" charset="-122"/>
                          <a:ea typeface="黑体" panose="02010609060101010101" charset="-122"/>
                          <a:cs typeface="+mn-cs"/>
                        </a:rPr>
                        <a:t>雨（倾洒的灰色）</a:t>
                      </a:r>
                      <a:endParaRPr lang="zh-CN" altLang="en-US" sz="3200" b="1" kern="120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21473">
                <a:tc>
                  <a:txBody>
                    <a:bodyPr vert="horz" wrap="square"/>
                    <a:lstStyle/>
                    <a:p>
                      <a:pPr algn="ctr"/>
                      <a:r>
                        <a:rPr lang="zh-CN" altLang="en-US" sz="3200" b="1" kern="1200">
                          <a:solidFill>
                            <a:schemeClr val="tx1"/>
                          </a:solidFill>
                          <a:latin typeface="黑体" panose="02010609060101010101" charset="-122"/>
                          <a:ea typeface="黑体" panose="02010609060101010101" charset="-122"/>
                          <a:cs typeface="+mn-cs"/>
                        </a:rPr>
                        <a:t>挺拔地静闪</a:t>
                      </a:r>
                      <a:endParaRPr lang="zh-CN" altLang="en-US" sz="3200" b="1" kern="120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gn="ctr"/>
                      <a:r>
                        <a:rPr lang="zh-CN" altLang="en-US" sz="3200" b="1" kern="1200">
                          <a:solidFill>
                            <a:schemeClr val="tx1"/>
                          </a:solidFill>
                          <a:latin typeface="黑体" panose="02010609060101010101" charset="-122"/>
                          <a:ea typeface="黑体" panose="02010609060101010101" charset="-122"/>
                          <a:cs typeface="+mn-cs"/>
                        </a:rPr>
                        <a:t>晴朗的夜晚</a:t>
                      </a:r>
                      <a:endParaRPr lang="zh-CN" altLang="en-US" sz="3200" b="1" kern="120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21473">
                <a:tc>
                  <a:txBody>
                    <a:bodyPr vert="horz" wrap="square"/>
                    <a:lstStyle/>
                    <a:p>
                      <a:pPr algn="ctr"/>
                      <a:r>
                        <a:rPr lang="zh-CN" altLang="en-US" sz="3200" b="1" kern="1200">
                          <a:solidFill>
                            <a:schemeClr val="tx1"/>
                          </a:solidFill>
                          <a:latin typeface="黑体" panose="02010609060101010101" charset="-122"/>
                          <a:ea typeface="黑体" panose="02010609060101010101" charset="-122"/>
                          <a:cs typeface="+mn-cs"/>
                        </a:rPr>
                        <a:t>等待</a:t>
                      </a:r>
                      <a:endParaRPr lang="zh-CN" altLang="en-US" sz="3200" b="1" kern="120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marL="0" algn="ctr" defTabSz="914400" rtl="0" eaLnBrk="1" latinLnBrk="0" hangingPunct="1"/>
                      <a:r>
                        <a:rPr lang="zh-CN" altLang="en-US" sz="3200" b="1" kern="1200">
                          <a:solidFill>
                            <a:schemeClr val="tx1"/>
                          </a:solidFill>
                          <a:latin typeface="黑体" panose="02010609060101010101" charset="-122"/>
                          <a:ea typeface="黑体" panose="02010609060101010101" charset="-122"/>
                          <a:cs typeface="+mn-cs"/>
                        </a:rPr>
                        <a:t>雪花在空中绽开</a:t>
                      </a:r>
                      <a:endParaRPr lang="zh-CN" altLang="en-US" sz="3200" b="1" kern="1200">
                        <a:solidFill>
                          <a:schemeClr val="tx1"/>
                        </a:solidFill>
                        <a:latin typeface="黑体" panose="02010609060101010101" charset="-122"/>
                        <a:ea typeface="黑体" panose="02010609060101010101"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文本框 3"/>
          <p:cNvSpPr txBox="1"/>
          <p:nvPr/>
        </p:nvSpPr>
        <p:spPr>
          <a:xfrm>
            <a:off x="3071664" y="1359941"/>
            <a:ext cx="3615397" cy="646331"/>
          </a:xfrm>
          <a:prstGeom prst="rect">
            <a:avLst/>
          </a:prstGeom>
          <a:noFill/>
        </p:spPr>
        <p:txBody>
          <a:bodyPr wrap="square" rtlCol="0">
            <a:spAutoFit/>
          </a:bodyPr>
          <a:lstStyle/>
          <a:p>
            <a:pPr algn="ctr"/>
            <a:r>
              <a:rPr lang="en-US" altLang="zh-CN" sz="3600" b="1">
                <a:solidFill>
                  <a:schemeClr val="tx1"/>
                </a:solidFill>
                <a:latin typeface="黑体" panose="02010609060101010101" charset="-122"/>
                <a:ea typeface="黑体" panose="02010609060101010101" charset="-122"/>
              </a:rPr>
              <a:t>《</a:t>
            </a:r>
            <a:r>
              <a:rPr lang="zh-CN" altLang="en-US" sz="3600" b="1">
                <a:solidFill>
                  <a:schemeClr val="tx1"/>
                </a:solidFill>
                <a:latin typeface="黑体" panose="02010609060101010101" charset="-122"/>
                <a:ea typeface="黑体" panose="02010609060101010101" charset="-122"/>
              </a:rPr>
              <a:t>树和天空</a:t>
            </a:r>
            <a:r>
              <a:rPr lang="en-US" altLang="zh-CN" sz="3600" b="1">
                <a:solidFill>
                  <a:schemeClr val="tx1"/>
                </a:solidFill>
                <a:latin typeface="黑体" panose="02010609060101010101" charset="-122"/>
                <a:ea typeface="黑体" panose="02010609060101010101" charset="-122"/>
              </a:rPr>
              <a:t>》</a:t>
            </a:r>
            <a:endParaRPr lang="zh-CN" altLang="en-US" sz="3600" b="1">
              <a:solidFill>
                <a:schemeClr val="tx1"/>
              </a:solidFill>
              <a:latin typeface="黑体" panose="02010609060101010101" charset="-122"/>
              <a:ea typeface="黑体" panose="02010609060101010101" charset="-122"/>
            </a:endParaRPr>
          </a:p>
        </p:txBody>
      </p:sp>
      <p:sp>
        <p:nvSpPr>
          <p:cNvPr id="7" name="矩形 6"/>
          <p:cNvSpPr/>
          <p:nvPr/>
        </p:nvSpPr>
        <p:spPr>
          <a:xfrm>
            <a:off x="8600829" y="4700155"/>
            <a:ext cx="2400105" cy="805963"/>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0000"/>
                </a:solidFill>
                <a:latin typeface="黑体" panose="02010609060101010101" charset="-122"/>
                <a:ea typeface="黑体" panose="02010609060101010101" charset="-122"/>
              </a:rPr>
              <a:t>美好期待</a:t>
            </a:r>
            <a:endParaRPr lang="zh-CN" altLang="en-US" sz="3600" b="1">
              <a:solidFill>
                <a:srgbClr val="FF0000"/>
              </a:solidFill>
              <a:latin typeface="黑体" panose="02010609060101010101" charset="-122"/>
              <a:ea typeface="黑体" panose="02010609060101010101" charset="-122"/>
            </a:endParaRPr>
          </a:p>
        </p:txBody>
      </p:sp>
      <p:sp>
        <p:nvSpPr>
          <p:cNvPr id="10" name="矩形 9"/>
          <p:cNvSpPr/>
          <p:nvPr/>
        </p:nvSpPr>
        <p:spPr>
          <a:xfrm>
            <a:off x="8600827" y="3833595"/>
            <a:ext cx="2400105" cy="887144"/>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0000"/>
                </a:solidFill>
                <a:latin typeface="黑体" panose="02010609060101010101" charset="-122"/>
                <a:ea typeface="黑体" panose="02010609060101010101" charset="-122"/>
              </a:rPr>
              <a:t>安静闲适</a:t>
            </a:r>
            <a:endParaRPr lang="en-US" altLang="zh-CN" sz="3600" b="1">
              <a:solidFill>
                <a:srgbClr val="FF0000"/>
              </a:solidFill>
              <a:latin typeface="黑体" panose="02010609060101010101" charset="-122"/>
              <a:ea typeface="黑体" panose="02010609060101010101" charset="-122"/>
            </a:endParaRPr>
          </a:p>
        </p:txBody>
      </p:sp>
      <p:sp>
        <p:nvSpPr>
          <p:cNvPr id="11" name="矩形 10"/>
          <p:cNvSpPr/>
          <p:nvPr/>
        </p:nvSpPr>
        <p:spPr>
          <a:xfrm>
            <a:off x="8600827" y="3024405"/>
            <a:ext cx="2400105" cy="80919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0000"/>
                </a:solidFill>
                <a:latin typeface="黑体" panose="02010609060101010101" charset="-122"/>
                <a:ea typeface="黑体" panose="02010609060101010101" charset="-122"/>
              </a:rPr>
              <a:t>紧张忙碌</a:t>
            </a:r>
            <a:endParaRPr lang="en-US" altLang="zh-CN" sz="3600" b="1">
              <a:solidFill>
                <a:srgbClr val="FF0000"/>
              </a:solidFill>
              <a:latin typeface="黑体" panose="02010609060101010101" charset="-122"/>
              <a:ea typeface="黑体" panose="02010609060101010101" charset="-122"/>
            </a:endParaRPr>
          </a:p>
        </p:txBody>
      </p:sp>
      <p:sp>
        <p:nvSpPr>
          <p:cNvPr id="9" name="文本框 8"/>
          <p:cNvSpPr txBox="1"/>
          <p:nvPr/>
        </p:nvSpPr>
        <p:spPr>
          <a:xfrm>
            <a:off x="407368" y="481171"/>
            <a:ext cx="7560840" cy="715581"/>
          </a:xfrm>
          <a:prstGeom prst="rect">
            <a:avLst/>
          </a:prstGeom>
          <a:noFill/>
        </p:spPr>
        <p:txBody>
          <a:bodyPr wrap="square">
            <a:spAutoFit/>
          </a:bodyPr>
          <a:lstStyle/>
          <a:p>
            <a:pPr>
              <a:lnSpc>
                <a:spcPct val="150000"/>
              </a:lnSpc>
            </a:pPr>
            <a:r>
              <a:rPr lang="zh-CN" altLang="en-US" sz="3200" b="1" spc="320">
                <a:solidFill>
                  <a:schemeClr val="tx1"/>
                </a:solidFill>
                <a:latin typeface="黑体" panose="02010609060101010101" charset="-122"/>
                <a:ea typeface="黑体" panose="02010609060101010101" charset="-122"/>
              </a:rPr>
              <a:t>（三）鉴赏诗歌的内部结构（节奏）</a:t>
            </a:r>
            <a:endParaRPr lang="zh-CN" altLang="en-US" sz="3200" b="1" spc="320">
              <a:solidFill>
                <a:schemeClr val="tx1"/>
              </a:solidFill>
              <a:latin typeface="黑体" panose="02010609060101010101" charset="-122"/>
              <a:ea typeface="黑体" panose="02010609060101010101" charset="-122"/>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10" name="图片 9"/>
          <p:cNvPicPr/>
          <p:nvPr userDrawn="1">
            <p:custDataLst>
              <p:tags r:id="rId3"/>
            </p:custDataLst>
          </p:nvPr>
        </p:nvPicPr>
        <p:blipFill>
          <a:blip r:embed="rId2"/>
          <a:stretch>
            <a:fillRect/>
          </a:stretch>
        </p:blipFill>
        <p:spPr>
          <a:xfrm>
            <a:off x="0" y="0"/>
            <a:ext cx="720090" cy="720090"/>
          </a:xfrm>
          <a:prstGeom prst="rect">
            <a:avLst/>
          </a:prstGeom>
        </p:spPr>
      </p:pic>
      <p:pic>
        <p:nvPicPr>
          <p:cNvPr id="9" name="图片 8"/>
          <p:cNvPicPr/>
          <p:nvPr userDrawn="1">
            <p:custDataLst>
              <p:tags r:id="rId5"/>
            </p:custDataLst>
          </p:nvPr>
        </p:nvPicPr>
        <p:blipFill>
          <a:blip r:embed="rId4"/>
          <a:stretch>
            <a:fillRect/>
          </a:stretch>
        </p:blipFill>
        <p:spPr>
          <a:xfrm>
            <a:off x="11471910" y="0"/>
            <a:ext cx="720090" cy="720090"/>
          </a:xfrm>
          <a:prstGeom prst="rect">
            <a:avLst/>
          </a:prstGeom>
        </p:spPr>
      </p:pic>
      <p:sp>
        <p:nvSpPr>
          <p:cNvPr id="6" name="文本框 5"/>
          <p:cNvSpPr txBox="1"/>
          <p:nvPr>
            <p:custDataLst>
              <p:tags r:id="rId6"/>
            </p:custDataLst>
          </p:nvPr>
        </p:nvSpPr>
        <p:spPr>
          <a:xfrm>
            <a:off x="484024" y="275438"/>
            <a:ext cx="10972876" cy="7620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200" b="1" spc="100">
                <a:solidFill>
                  <a:schemeClr val="dk1"/>
                </a:solidFill>
                <a:latin typeface="黑体" panose="02010609060101010101" charset="-122"/>
                <a:ea typeface="黑体" panose="02010609060101010101" charset="-122"/>
                <a:cs typeface="微软雅黑" panose="020b0503020204020204" pitchFamily="34" charset="-122"/>
              </a:rPr>
              <a:t>这首诗的前后两节有着怎样的关系？</a:t>
            </a:r>
            <a:endParaRPr lang="zh-CN" altLang="en-US" sz="3200" b="1" spc="100">
              <a:solidFill>
                <a:schemeClr val="dk1"/>
              </a:solidFill>
              <a:latin typeface="黑体" panose="02010609060101010101" charset="-122"/>
              <a:ea typeface="黑体" panose="02010609060101010101" charset="-122"/>
              <a:cs typeface="微软雅黑" panose="020b0503020204020204" pitchFamily="34" charset="-122"/>
            </a:endParaRPr>
          </a:p>
        </p:txBody>
      </p:sp>
      <p:sp>
        <p:nvSpPr>
          <p:cNvPr id="8" name="Title 6"/>
          <p:cNvSpPr txBox="1"/>
          <p:nvPr>
            <p:custDataLst>
              <p:tags r:id="rId7"/>
            </p:custDataLst>
          </p:nvPr>
        </p:nvSpPr>
        <p:spPr>
          <a:xfrm>
            <a:off x="3976703" y="1412776"/>
            <a:ext cx="8039100" cy="44297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en-US" altLang="zh-CN" sz="2800" b="1" spc="200">
                <a:ln w="3175">
                  <a:noFill/>
                  <a:prstDash val="dash"/>
                </a:ln>
                <a:latin typeface="黑体" panose="02010609060101010101" charset="-122"/>
                <a:ea typeface="黑体" panose="02010609060101010101" charset="-122"/>
                <a:cs typeface="微软雅黑" panose="020b0503020204020204" pitchFamily="34" charset="-122"/>
              </a:rPr>
              <a:t>1</a:t>
            </a:r>
            <a:r>
              <a:rPr lang="zh-CN" altLang="en-US" sz="2800" b="1" spc="200">
                <a:ln w="3175">
                  <a:noFill/>
                  <a:prstDash val="dash"/>
                </a:ln>
                <a:latin typeface="黑体" panose="02010609060101010101" charset="-122"/>
                <a:ea typeface="黑体" panose="02010609060101010101" charset="-122"/>
                <a:cs typeface="微软雅黑" panose="020b0503020204020204" pitchFamily="34" charset="-122"/>
              </a:rPr>
              <a:t>、这首诗的前后两节有着层次与境界上的相承与递进。前者主动，后者主静。</a:t>
            </a:r>
            <a:endParaRPr lang="en-US" altLang="zh-CN" sz="2800" b="1" spc="200">
              <a:ln w="3175">
                <a:noFill/>
                <a:prstDash val="dash"/>
              </a:ln>
              <a:latin typeface="黑体" panose="02010609060101010101" charset="-122"/>
              <a:ea typeface="黑体" panose="02010609060101010101" charset="-122"/>
              <a:cs typeface="微软雅黑" panose="020b0503020204020204" pitchFamily="34" charset="-122"/>
            </a:endParaRPr>
          </a:p>
          <a:p>
            <a:pPr lvl="0" fontAlgn="auto">
              <a:lnSpc>
                <a:spcPct val="100000"/>
              </a:lnSpc>
              <a:spcAft>
                <a:spcPts val="800"/>
              </a:spcAft>
            </a:pPr>
            <a:r>
              <a:rPr lang="en-US" altLang="zh-CN" sz="2800" b="1" spc="200">
                <a:ln w="3175">
                  <a:noFill/>
                  <a:prstDash val="dash"/>
                </a:ln>
                <a:latin typeface="黑体" panose="02010609060101010101" charset="-122"/>
                <a:ea typeface="黑体" panose="02010609060101010101" charset="-122"/>
                <a:cs typeface="微软雅黑" panose="020b0503020204020204" pitchFamily="34" charset="-122"/>
              </a:rPr>
              <a:t>2</a:t>
            </a:r>
            <a:r>
              <a:rPr lang="zh-CN" altLang="en-US" sz="2800" b="1" spc="200">
                <a:ln w="3175">
                  <a:noFill/>
                  <a:prstDash val="dash"/>
                </a:ln>
                <a:latin typeface="黑体" panose="02010609060101010101" charset="-122"/>
                <a:ea typeface="黑体" panose="02010609060101010101" charset="-122"/>
                <a:cs typeface="微软雅黑" panose="020b0503020204020204" pitchFamily="34" charset="-122"/>
              </a:rPr>
              <a:t>、前者充溢着生命的搏击与律动，启示着自然间一种积极向上的活力。而当“雨歇了”，世界便进入一种行动后的安宁、强力后的静谧。那曾因为争取而匆匆走过的躯体，也终于有了夜空下神圣而静穆的“挺拔”闪现。虽然那“挺拔”的姿势只是一次“闪现”，虽然“等待”的只是一个“瞬间”，但是存在的意义不就是在那无休止的搏动中一次又一次地追逐那一层高过一层的瞬间化境吗？经历过生命的奔波与成长，心中对未来又充满一种美好的期待。</a:t>
            </a:r>
            <a:endParaRPr lang="zh-CN" altLang="en-US" sz="2800" b="1" spc="200">
              <a:ln w="3175">
                <a:noFill/>
                <a:prstDash val="dash"/>
              </a:ln>
              <a:latin typeface="黑体" panose="02010609060101010101" charset="-122"/>
              <a:ea typeface="黑体" panose="02010609060101010101" charset="-122"/>
              <a:cs typeface="微软雅黑" panose="020b0503020204020204" pitchFamily="34" charset="-122"/>
            </a:endParaRPr>
          </a:p>
        </p:txBody>
      </p:sp>
      <p:pic>
        <p:nvPicPr>
          <p:cNvPr id="2" name="图片 1"/>
          <p:cNvPicPr>
            <a:picLocks noChangeAspect="1"/>
          </p:cNvPicPr>
          <p:nvPr/>
        </p:nvPicPr>
        <p:blipFill>
          <a:blip r:embed="rId8"/>
          <a:stretch>
            <a:fillRect/>
          </a:stretch>
        </p:blipFill>
        <p:spPr>
          <a:xfrm>
            <a:off x="189652" y="1796807"/>
            <a:ext cx="3688080" cy="4201160"/>
          </a:xfrm>
          <a:prstGeom prst="rect">
            <a:avLst/>
          </a:prstGeom>
        </p:spPr>
      </p:pic>
    </p:spTree>
    <p:custDataLst>
      <p:tags r:id="rId9"/>
    </p:custDataLst>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10" name="图片 9"/>
          <p:cNvPicPr/>
          <p:nvPr userDrawn="1">
            <p:custDataLst>
              <p:tags r:id="rId3"/>
            </p:custDataLst>
          </p:nvPr>
        </p:nvPicPr>
        <p:blipFill>
          <a:blip r:embed="rId2"/>
          <a:stretch>
            <a:fillRect/>
          </a:stretch>
        </p:blipFill>
        <p:spPr>
          <a:xfrm>
            <a:off x="0" y="0"/>
            <a:ext cx="720090" cy="720090"/>
          </a:xfrm>
          <a:prstGeom prst="rect">
            <a:avLst/>
          </a:prstGeom>
        </p:spPr>
      </p:pic>
      <p:pic>
        <p:nvPicPr>
          <p:cNvPr id="9" name="图片 8"/>
          <p:cNvPicPr/>
          <p:nvPr userDrawn="1">
            <p:custDataLst>
              <p:tags r:id="rId5"/>
            </p:custDataLst>
          </p:nvPr>
        </p:nvPicPr>
        <p:blipFill>
          <a:blip r:embed="rId4"/>
          <a:stretch>
            <a:fillRect/>
          </a:stretch>
        </p:blipFill>
        <p:spPr>
          <a:xfrm>
            <a:off x="11471910" y="0"/>
            <a:ext cx="720090" cy="720090"/>
          </a:xfrm>
          <a:prstGeom prst="rect">
            <a:avLst/>
          </a:prstGeom>
        </p:spPr>
      </p:pic>
      <p:sp>
        <p:nvSpPr>
          <p:cNvPr id="6" name="Object 901"/>
          <p:cNvSpPr txBox="1"/>
          <p:nvPr>
            <p:custDataLst>
              <p:tags r:id="rId6"/>
            </p:custDataLst>
          </p:nvPr>
        </p:nvSpPr>
        <p:spPr>
          <a:xfrm>
            <a:off x="1524000" y="1355725"/>
            <a:ext cx="9144000" cy="940181"/>
          </a:xfrm>
          <a:prstGeom prst="rect">
            <a:avLst/>
          </a:prstGeom>
        </p:spPr>
        <p:txBody>
          <a:bodyPr vert="horz" lIns="63500" tIns="25400" rIns="63500" bIns="25400" rtlCol="0" anchor="b" anchorCtr="0">
            <a:normAutofit/>
          </a:bodyPr>
          <a:lstStyle/>
          <a:p>
            <a:pPr marL="0" indent="0" algn="ctr" fontAlgn="auto">
              <a:lnSpc>
                <a:spcPct val="100000"/>
              </a:lnSpc>
              <a:spcBef>
                <a:spcPct val="0"/>
              </a:spcBef>
              <a:spcAft>
                <a:spcPct val="0"/>
              </a:spcAft>
              <a:buSzTx/>
              <a:buNone/>
            </a:pPr>
            <a:r>
              <a:rPr lang="zh-CN" altLang="en-US" sz="3600" b="1" spc="380">
                <a:solidFill>
                  <a:schemeClr val="tx1"/>
                </a:solidFill>
                <a:latin typeface="黑体" panose="02010609060101010101" charset="-122"/>
                <a:ea typeface="黑体" panose="02010609060101010101" charset="-122"/>
              </a:rPr>
              <a:t>（四）</a:t>
            </a:r>
            <a:r>
              <a:rPr lang="zh-CN" altLang="en-US" sz="3600" b="1" i="0" spc="380">
                <a:solidFill>
                  <a:schemeClr val="tx1"/>
                </a:solidFill>
                <a:latin typeface="黑体" panose="02010609060101010101" charset="-122"/>
                <a:ea typeface="黑体" panose="02010609060101010101" charset="-122"/>
              </a:rPr>
              <a:t>谈谈你从诗歌中读到了什么</a:t>
            </a:r>
            <a:endParaRPr lang="zh-CN" altLang="en-US" sz="3600" b="1" i="0" spc="380">
              <a:solidFill>
                <a:schemeClr val="tx1"/>
              </a:solidFill>
              <a:latin typeface="黑体" panose="02010609060101010101" charset="-122"/>
              <a:ea typeface="黑体" panose="02010609060101010101" charset="-122"/>
            </a:endParaRPr>
          </a:p>
        </p:txBody>
      </p:sp>
      <p:sp>
        <p:nvSpPr>
          <p:cNvPr id="7" name="Object 902"/>
          <p:cNvSpPr txBox="1"/>
          <p:nvPr>
            <p:custDataLst>
              <p:tags r:id="rId7"/>
            </p:custDataLst>
          </p:nvPr>
        </p:nvSpPr>
        <p:spPr>
          <a:xfrm>
            <a:off x="551384" y="2628591"/>
            <a:ext cx="12025336" cy="707771"/>
          </a:xfrm>
          <a:prstGeom prst="rect">
            <a:avLst/>
          </a:prstGeom>
        </p:spPr>
        <p:txBody>
          <a:bodyPr vert="horz" lIns="63500" tIns="25400" rIns="63500" bIns="25400" rtlCol="0" anchor="t" anchorCtr="0">
            <a:noAutofit/>
          </a:bodyPr>
          <a:lstStyle/>
          <a:p>
            <a:pPr marL="0" indent="0" algn="ctr" fontAlgn="auto">
              <a:lnSpc>
                <a:spcPct val="100000"/>
              </a:lnSpc>
              <a:spcBef>
                <a:spcPct val="0"/>
              </a:spcBef>
              <a:spcAft>
                <a:spcPct val="0"/>
              </a:spcAft>
              <a:buSzTx/>
              <a:buNone/>
            </a:pPr>
            <a:r>
              <a:rPr lang="zh-CN" altLang="en-US" sz="3600" b="1" spc="100">
                <a:solidFill>
                  <a:schemeClr val="dk1"/>
                </a:solidFill>
                <a:latin typeface="黑体" panose="02010609060101010101" charset="-122"/>
                <a:ea typeface="黑体" panose="02010609060101010101" charset="-122"/>
                <a:cs typeface="微软雅黑" panose="020b0503020204020204" pitchFamily="34" charset="-122"/>
              </a:rPr>
              <a:t>回答模式：我从</a:t>
            </a:r>
            <a:r>
              <a:rPr lang="zh-CN" altLang="en-US" sz="3600" b="1" u="sng" spc="100">
                <a:solidFill>
                  <a:schemeClr val="dk1"/>
                </a:solidFill>
                <a:latin typeface="黑体" panose="02010609060101010101" charset="-122"/>
                <a:ea typeface="黑体" panose="02010609060101010101" charset="-122"/>
                <a:cs typeface="微软雅黑" panose="020b0503020204020204" pitchFamily="34" charset="-122"/>
              </a:rPr>
              <a:t>      </a:t>
            </a:r>
            <a:r>
              <a:rPr lang="zh-CN" altLang="en-US" sz="3600" b="1" spc="100">
                <a:solidFill>
                  <a:schemeClr val="dk1"/>
                </a:solidFill>
                <a:latin typeface="黑体" panose="02010609060101010101" charset="-122"/>
                <a:ea typeface="黑体" panose="02010609060101010101" charset="-122"/>
                <a:cs typeface="微软雅黑" panose="020b0503020204020204" pitchFamily="34" charset="-122"/>
              </a:rPr>
              <a:t>中读到了</a:t>
            </a:r>
            <a:r>
              <a:rPr lang="zh-CN" altLang="en-US" sz="3600" b="1" u="sng" spc="100">
                <a:solidFill>
                  <a:schemeClr val="dk1"/>
                </a:solidFill>
                <a:latin typeface="黑体" panose="02010609060101010101" charset="-122"/>
                <a:ea typeface="黑体" panose="02010609060101010101" charset="-122"/>
                <a:cs typeface="微软雅黑" panose="020b0503020204020204" pitchFamily="34" charset="-122"/>
              </a:rPr>
              <a:t>          </a:t>
            </a:r>
            <a:r>
              <a:rPr lang="zh-CN" altLang="en-US" sz="3600" b="1" spc="100">
                <a:solidFill>
                  <a:schemeClr val="dk1"/>
                </a:solidFill>
                <a:latin typeface="黑体" panose="02010609060101010101" charset="-122"/>
                <a:ea typeface="黑体" panose="02010609060101010101" charset="-122"/>
                <a:cs typeface="微软雅黑" panose="020b0503020204020204" pitchFamily="34" charset="-122"/>
              </a:rPr>
              <a:t> 。</a:t>
            </a:r>
            <a:endParaRPr lang="zh-CN" altLang="en-US" sz="3600" b="1" spc="100">
              <a:solidFill>
                <a:schemeClr val="dk1"/>
              </a:solidFill>
              <a:latin typeface="黑体" panose="02010609060101010101" charset="-122"/>
              <a:ea typeface="黑体" panose="02010609060101010101" charset="-122"/>
              <a:cs typeface="微软雅黑" panose="020b0503020204020204" pitchFamily="34" charset="-122"/>
            </a:endParaRPr>
          </a:p>
        </p:txBody>
      </p:sp>
      <p:pic>
        <p:nvPicPr>
          <p:cNvPr id="8" name="图片 7"/>
          <p:cNvPicPr>
            <a:picLocks noChangeAspect="1"/>
          </p:cNvPicPr>
          <p:nvPr>
            <p:custDataLst>
              <p:tags r:id="rId9"/>
            </p:custDataLst>
          </p:nvPr>
        </p:nvPicPr>
        <p:blipFill>
          <a:blip r:embed="rId8"/>
          <a:srcRect t="32424" b="32424"/>
          <a:stretch>
            <a:fillRect/>
          </a:stretch>
        </p:blipFill>
        <p:spPr>
          <a:xfrm>
            <a:off x="1524000" y="3654552"/>
            <a:ext cx="9144000" cy="1679448"/>
          </a:xfrm>
          <a:custGeom>
            <a:cxnLst>
              <a:cxn ang="3">
                <a:pos x="hc" y="t"/>
              </a:cxn>
              <a:cxn ang="cd2">
                <a:pos x="l" y="vc"/>
              </a:cxn>
              <a:cxn ang="cd4">
                <a:pos x="hc" y="b"/>
              </a:cxn>
              <a:cxn ang="0">
                <a:pos x="r" y="vc"/>
              </a:cxn>
            </a:cxnLst>
            <a:rect l="l" t="t" r="r" b="b"/>
            <a:pathLst>
              <a:path w="14400" h="3120">
                <a:moveTo>
                  <a:pt x="0" y="0"/>
                </a:moveTo>
                <a:lnTo>
                  <a:pt x="14400" y="0"/>
                </a:lnTo>
                <a:lnTo>
                  <a:pt x="14400" y="3120"/>
                </a:lnTo>
                <a:lnTo>
                  <a:pt x="0" y="3120"/>
                </a:lnTo>
                <a:lnTo>
                  <a:pt x="0" y="0"/>
                </a:lnTo>
                <a:close/>
              </a:path>
            </a:pathLst>
          </a:custGeom>
        </p:spPr>
      </p:pic>
    </p:spTree>
    <p:custDataLst>
      <p:tags r:id="rId10"/>
    </p:custDataLst>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424815" y="410845"/>
          <a:ext cx="11402060" cy="5805170"/>
        </p:xfrm>
        <a:graphic>
          <a:graphicData uri="http://schemas.openxmlformats.org/drawingml/2006/table">
            <a:tbl>
              <a:tblPr firstRow="1" bandRow="1">
                <a:tableStyleId>{5C22544A-7EE6-4342-B048-85BDC9FD1C3A}</a:tableStyleId>
              </a:tblPr>
              <a:tblGrid>
                <a:gridCol w="5701030"/>
                <a:gridCol w="5701030"/>
              </a:tblGrid>
              <a:tr h="829310">
                <a:tc>
                  <a:txBody>
                    <a:bodyPr vert="horz" wrap="square"/>
                    <a:lstStyle/>
                    <a:p>
                      <a:pPr>
                        <a:buNone/>
                      </a:pPr>
                      <a:r>
                        <a:rPr lang="zh-CN" altLang="en-US" sz="2800" b="1">
                          <a:latin typeface="黑体" panose="02010609060101010101" charset="-122"/>
                          <a:ea typeface="黑体" panose="02010609060101010101" charset="-122"/>
                        </a:rPr>
                        <a:t>诗句</a:t>
                      </a:r>
                      <a:endParaRPr lang="zh-CN" altLang="en-US" sz="2800" b="1">
                        <a:latin typeface="黑体" panose="02010609060101010101" charset="-122"/>
                        <a:ea typeface="黑体" panose="02010609060101010101" charset="-122"/>
                      </a:endParaRPr>
                    </a:p>
                  </a:txBody>
                  <a:tcPr/>
                </a:tc>
                <a:tc>
                  <a:txBody>
                    <a:bodyPr vert="horz" wrap="square"/>
                    <a:lstStyle/>
                    <a:p>
                      <a:pPr>
                        <a:buNone/>
                      </a:pPr>
                      <a:r>
                        <a:rPr lang="zh-CN" altLang="en-US" sz="2800" b="1">
                          <a:latin typeface="黑体" panose="02010609060101010101" charset="-122"/>
                          <a:ea typeface="黑体" panose="02010609060101010101" charset="-122"/>
                        </a:rPr>
                        <a:t>读到的内容</a:t>
                      </a:r>
                      <a:endParaRPr lang="zh-CN" altLang="en-US" sz="2800" b="1">
                        <a:latin typeface="黑体" panose="02010609060101010101" charset="-122"/>
                        <a:ea typeface="黑体" panose="02010609060101010101" charset="-122"/>
                      </a:endParaRPr>
                    </a:p>
                  </a:txBody>
                  <a:tcPr/>
                </a:tc>
              </a:tr>
              <a:tr h="829310">
                <a:tc>
                  <a:txBody>
                    <a:bodyPr vert="horz" wrap="square"/>
                    <a:lstStyle/>
                    <a:p>
                      <a:pPr>
                        <a:buNone/>
                      </a:pPr>
                      <a:endParaRPr lang="zh-CN" altLang="en-US" sz="2800" b="1">
                        <a:latin typeface="黑体" panose="02010609060101010101" charset="-122"/>
                        <a:ea typeface="黑体" panose="02010609060101010101" charset="-122"/>
                      </a:endParaRPr>
                    </a:p>
                  </a:txBody>
                  <a:tcPr/>
                </a:tc>
                <a:tc>
                  <a:txBody>
                    <a:bodyPr vert="horz" wrap="square"/>
                    <a:lstStyle/>
                    <a:p>
                      <a:pPr>
                        <a:buNone/>
                      </a:pPr>
                      <a:endParaRPr lang="zh-CN" altLang="en-US" sz="2800" b="1">
                        <a:latin typeface="黑体" panose="02010609060101010101" charset="-122"/>
                        <a:ea typeface="黑体" panose="02010609060101010101" charset="-122"/>
                      </a:endParaRPr>
                    </a:p>
                  </a:txBody>
                  <a:tcPr/>
                </a:tc>
              </a:tr>
              <a:tr h="829310">
                <a:tc>
                  <a:txBody>
                    <a:bodyPr vert="horz" wrap="square"/>
                    <a:lstStyle/>
                    <a:p>
                      <a:pPr>
                        <a:buNone/>
                      </a:pPr>
                      <a:endParaRPr lang="zh-CN" altLang="en-US" sz="2800" b="1">
                        <a:latin typeface="黑体" panose="02010609060101010101" charset="-122"/>
                        <a:ea typeface="黑体" panose="02010609060101010101" charset="-122"/>
                      </a:endParaRPr>
                    </a:p>
                  </a:txBody>
                  <a:tcPr/>
                </a:tc>
                <a:tc>
                  <a:txBody>
                    <a:bodyPr vert="horz" wrap="square"/>
                    <a:lstStyle/>
                    <a:p>
                      <a:pPr>
                        <a:buNone/>
                      </a:pPr>
                      <a:endParaRPr lang="zh-CN" altLang="en-US" sz="2800" b="1">
                        <a:latin typeface="黑体" panose="02010609060101010101" charset="-122"/>
                        <a:ea typeface="黑体" panose="02010609060101010101" charset="-122"/>
                      </a:endParaRPr>
                    </a:p>
                  </a:txBody>
                  <a:tcPr/>
                </a:tc>
              </a:tr>
              <a:tr h="829310">
                <a:tc>
                  <a:txBody>
                    <a:bodyPr vert="horz" wrap="square"/>
                    <a:lstStyle/>
                    <a:p>
                      <a:pPr>
                        <a:buNone/>
                      </a:pPr>
                      <a:endParaRPr lang="zh-CN" altLang="en-US" sz="2800" b="1">
                        <a:latin typeface="黑体" panose="02010609060101010101" charset="-122"/>
                        <a:ea typeface="黑体" panose="02010609060101010101" charset="-122"/>
                      </a:endParaRPr>
                    </a:p>
                  </a:txBody>
                  <a:tcPr/>
                </a:tc>
                <a:tc>
                  <a:txBody>
                    <a:bodyPr vert="horz" wrap="square"/>
                    <a:lstStyle/>
                    <a:p>
                      <a:pPr>
                        <a:buNone/>
                      </a:pPr>
                      <a:endParaRPr lang="zh-CN" altLang="en-US" sz="2800" b="1">
                        <a:latin typeface="黑体" panose="02010609060101010101" charset="-122"/>
                        <a:ea typeface="黑体" panose="02010609060101010101" charset="-122"/>
                      </a:endParaRPr>
                    </a:p>
                  </a:txBody>
                  <a:tcPr/>
                </a:tc>
              </a:tr>
              <a:tr h="829310">
                <a:tc>
                  <a:txBody>
                    <a:bodyPr vert="horz" wrap="square"/>
                    <a:lstStyle/>
                    <a:p>
                      <a:pPr>
                        <a:buNone/>
                      </a:pPr>
                      <a:endParaRPr lang="zh-CN" altLang="en-US" sz="2800" b="1">
                        <a:latin typeface="黑体" panose="02010609060101010101" charset="-122"/>
                        <a:ea typeface="黑体" panose="02010609060101010101" charset="-122"/>
                      </a:endParaRPr>
                    </a:p>
                  </a:txBody>
                  <a:tcPr/>
                </a:tc>
                <a:tc>
                  <a:txBody>
                    <a:bodyPr vert="horz" wrap="square"/>
                    <a:lstStyle/>
                    <a:p>
                      <a:pPr>
                        <a:buNone/>
                      </a:pPr>
                      <a:endParaRPr lang="zh-CN" altLang="en-US" sz="2800" b="1">
                        <a:latin typeface="黑体" panose="02010609060101010101" charset="-122"/>
                        <a:ea typeface="黑体" panose="02010609060101010101" charset="-122"/>
                      </a:endParaRPr>
                    </a:p>
                  </a:txBody>
                  <a:tcPr/>
                </a:tc>
              </a:tr>
              <a:tr h="829310">
                <a:tc>
                  <a:txBody>
                    <a:bodyPr vert="horz" wrap="square"/>
                    <a:lstStyle/>
                    <a:p>
                      <a:pPr>
                        <a:buNone/>
                      </a:pPr>
                      <a:endParaRPr lang="zh-CN" altLang="en-US" sz="2800" b="1">
                        <a:latin typeface="黑体" panose="02010609060101010101" charset="-122"/>
                        <a:ea typeface="黑体" panose="02010609060101010101" charset="-122"/>
                      </a:endParaRPr>
                    </a:p>
                  </a:txBody>
                  <a:tcPr/>
                </a:tc>
                <a:tc>
                  <a:txBody>
                    <a:bodyPr vert="horz" wrap="square"/>
                    <a:lstStyle/>
                    <a:p>
                      <a:pPr>
                        <a:buNone/>
                      </a:pPr>
                      <a:endParaRPr lang="zh-CN" altLang="en-US" sz="2800" b="1">
                        <a:latin typeface="黑体" panose="02010609060101010101" charset="-122"/>
                        <a:ea typeface="黑体" panose="02010609060101010101" charset="-122"/>
                      </a:endParaRPr>
                    </a:p>
                  </a:txBody>
                  <a:tcPr/>
                </a:tc>
              </a:tr>
              <a:tr h="829310">
                <a:tc>
                  <a:txBody>
                    <a:bodyPr vert="horz" wrap="square"/>
                    <a:lstStyle/>
                    <a:p>
                      <a:pPr>
                        <a:buNone/>
                      </a:pPr>
                      <a:endParaRPr lang="zh-CN" altLang="en-US" sz="2800" b="1">
                        <a:latin typeface="黑体" panose="02010609060101010101" charset="-122"/>
                        <a:ea typeface="黑体" panose="02010609060101010101" charset="-122"/>
                      </a:endParaRPr>
                    </a:p>
                  </a:txBody>
                  <a:tcPr/>
                </a:tc>
                <a:tc>
                  <a:txBody>
                    <a:bodyPr vert="horz" wrap="square"/>
                    <a:lstStyle/>
                    <a:p>
                      <a:pPr>
                        <a:buNone/>
                      </a:pPr>
                      <a:endParaRPr lang="zh-CN" altLang="en-US" sz="2800" b="1">
                        <a:latin typeface="黑体" panose="02010609060101010101" charset="-122"/>
                        <a:ea typeface="黑体" panose="02010609060101010101" charset="-122"/>
                      </a:endParaRPr>
                    </a:p>
                  </a:txBody>
                  <a:tcPr/>
                </a:tc>
              </a:tr>
            </a:tbl>
          </a:graphicData>
        </a:graphic>
      </p:graphicFrame>
      <p:sp>
        <p:nvSpPr>
          <p:cNvPr id="100" name="文本框 99"/>
          <p:cNvSpPr txBox="1"/>
          <p:nvPr/>
        </p:nvSpPr>
        <p:spPr>
          <a:xfrm>
            <a:off x="520065" y="1384300"/>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在倾洒的灰色中匆匆走过我们身边</a:t>
            </a:r>
            <a:endParaRPr lang="zh-CN" altLang="en-US" sz="2400" b="1">
              <a:latin typeface="微软雅黑" panose="020b0503020204020204" pitchFamily="34" charset="-122"/>
              <a:ea typeface="微软雅黑" panose="020b0503020204020204" pitchFamily="34" charset="-122"/>
            </a:endParaRPr>
          </a:p>
        </p:txBody>
      </p:sp>
      <p:sp>
        <p:nvSpPr>
          <p:cNvPr id="3" name="文本框 2"/>
          <p:cNvSpPr txBox="1"/>
          <p:nvPr/>
        </p:nvSpPr>
        <p:spPr>
          <a:xfrm>
            <a:off x="6253480" y="1384300"/>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雨对树的重要性</a:t>
            </a:r>
            <a:endParaRPr lang="zh-CN" sz="2400" b="1">
              <a:latin typeface="微软雅黑" panose="020b0503020204020204" pitchFamily="34" charset="-122"/>
              <a:ea typeface="微软雅黑" panose="020b0503020204020204" pitchFamily="34" charset="-122"/>
            </a:endParaRPr>
          </a:p>
        </p:txBody>
      </p:sp>
      <p:sp>
        <p:nvSpPr>
          <p:cNvPr id="4" name="文本框 3"/>
          <p:cNvSpPr txBox="1"/>
          <p:nvPr/>
        </p:nvSpPr>
        <p:spPr>
          <a:xfrm>
            <a:off x="520065" y="2183765"/>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有急事  它汲取雨中的生命</a:t>
            </a:r>
            <a:endParaRPr lang="zh-CN" sz="2400" b="1">
              <a:latin typeface="微软雅黑" panose="020b0503020204020204" pitchFamily="34" charset="-122"/>
              <a:ea typeface="微软雅黑" panose="020b0503020204020204" pitchFamily="34" charset="-122"/>
            </a:endParaRPr>
          </a:p>
        </p:txBody>
      </p:sp>
      <p:sp>
        <p:nvSpPr>
          <p:cNvPr id="5" name="文本框 4"/>
          <p:cNvSpPr txBox="1"/>
          <p:nvPr/>
        </p:nvSpPr>
        <p:spPr>
          <a:xfrm>
            <a:off x="6253480" y="2183765"/>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树对雨的渴望</a:t>
            </a:r>
            <a:endParaRPr lang="zh-CN" sz="2400" b="1">
              <a:latin typeface="微软雅黑" panose="020b0503020204020204" pitchFamily="34" charset="-122"/>
              <a:ea typeface="微软雅黑" panose="020b0503020204020204" pitchFamily="34" charset="-122"/>
            </a:endParaRPr>
          </a:p>
        </p:txBody>
      </p:sp>
      <p:sp>
        <p:nvSpPr>
          <p:cNvPr id="6" name="文本框 5"/>
          <p:cNvSpPr txBox="1"/>
          <p:nvPr/>
        </p:nvSpPr>
        <p:spPr>
          <a:xfrm>
            <a:off x="520065" y="3083560"/>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雨停歇  树停下脚步</a:t>
            </a:r>
            <a:endParaRPr lang="zh-CN" sz="2400" b="1">
              <a:latin typeface="微软雅黑" panose="020b0503020204020204" pitchFamily="34" charset="-122"/>
              <a:ea typeface="微软雅黑" panose="020b0503020204020204" pitchFamily="34" charset="-122"/>
            </a:endParaRPr>
          </a:p>
        </p:txBody>
      </p:sp>
      <p:sp>
        <p:nvSpPr>
          <p:cNvPr id="7" name="文本框 6"/>
          <p:cNvSpPr txBox="1"/>
          <p:nvPr/>
        </p:nvSpPr>
        <p:spPr>
          <a:xfrm>
            <a:off x="6253480" y="3083560"/>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“雨”和“树”紧密相连的关系</a:t>
            </a:r>
            <a:endParaRPr lang="zh-CN" sz="2400" b="1">
              <a:latin typeface="微软雅黑" panose="020b0503020204020204" pitchFamily="34" charset="-122"/>
              <a:ea typeface="微软雅黑" panose="020b0503020204020204" pitchFamily="34" charset="-122"/>
            </a:endParaRPr>
          </a:p>
        </p:txBody>
      </p:sp>
      <p:sp>
        <p:nvSpPr>
          <p:cNvPr id="8" name="文本框 7"/>
          <p:cNvSpPr txBox="1"/>
          <p:nvPr/>
        </p:nvSpPr>
        <p:spPr>
          <a:xfrm>
            <a:off x="520065" y="3904615"/>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第一节</a:t>
            </a:r>
            <a:endParaRPr lang="zh-CN" sz="2400" b="1">
              <a:latin typeface="微软雅黑" panose="020b0503020204020204" pitchFamily="34" charset="-122"/>
              <a:ea typeface="微软雅黑" panose="020b0503020204020204" pitchFamily="34" charset="-122"/>
            </a:endParaRPr>
          </a:p>
        </p:txBody>
      </p:sp>
      <p:sp>
        <p:nvSpPr>
          <p:cNvPr id="9" name="文本框 8"/>
          <p:cNvSpPr txBox="1"/>
          <p:nvPr/>
        </p:nvSpPr>
        <p:spPr>
          <a:xfrm>
            <a:off x="6253480" y="3844925"/>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树在雨中获得生机</a:t>
            </a:r>
            <a:endParaRPr lang="zh-CN" sz="2400" b="1">
              <a:latin typeface="微软雅黑" panose="020b0503020204020204" pitchFamily="34" charset="-122"/>
              <a:ea typeface="微软雅黑" panose="020b0503020204020204" pitchFamily="34" charset="-122"/>
            </a:endParaRPr>
          </a:p>
        </p:txBody>
      </p:sp>
      <p:sp>
        <p:nvSpPr>
          <p:cNvPr id="10" name="文本框 9"/>
          <p:cNvSpPr txBox="1"/>
          <p:nvPr/>
        </p:nvSpPr>
        <p:spPr>
          <a:xfrm>
            <a:off x="520065" y="4784725"/>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第二节</a:t>
            </a:r>
            <a:endParaRPr lang="zh-CN" sz="2400" b="1">
              <a:latin typeface="微软雅黑" panose="020b0503020204020204" pitchFamily="34" charset="-122"/>
              <a:ea typeface="微软雅黑" panose="020b0503020204020204" pitchFamily="34" charset="-122"/>
            </a:endParaRPr>
          </a:p>
        </p:txBody>
      </p:sp>
      <p:sp>
        <p:nvSpPr>
          <p:cNvPr id="11" name="文本框 10"/>
          <p:cNvSpPr txBox="1"/>
          <p:nvPr/>
        </p:nvSpPr>
        <p:spPr>
          <a:xfrm>
            <a:off x="6253480" y="4784725"/>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树在等待成长的时机</a:t>
            </a:r>
            <a:endParaRPr lang="zh-CN" sz="2400" b="1">
              <a:latin typeface="微软雅黑" panose="020b0503020204020204" pitchFamily="34" charset="-122"/>
              <a:ea typeface="微软雅黑" panose="020b0503020204020204" pitchFamily="34" charset="-122"/>
            </a:endParaRPr>
          </a:p>
        </p:txBody>
      </p:sp>
      <p:sp>
        <p:nvSpPr>
          <p:cNvPr id="12" name="文本框 11"/>
          <p:cNvSpPr txBox="1"/>
          <p:nvPr/>
        </p:nvSpPr>
        <p:spPr>
          <a:xfrm>
            <a:off x="520065" y="5644515"/>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和我们一样</a:t>
            </a:r>
            <a:endParaRPr lang="zh-CN" sz="2400" b="1">
              <a:latin typeface="微软雅黑" panose="020b0503020204020204" pitchFamily="34" charset="-122"/>
              <a:ea typeface="微软雅黑" panose="020b0503020204020204" pitchFamily="34" charset="-122"/>
            </a:endParaRPr>
          </a:p>
        </p:txBody>
      </p:sp>
      <p:sp>
        <p:nvSpPr>
          <p:cNvPr id="13" name="文本框 12"/>
          <p:cNvSpPr txBox="1"/>
          <p:nvPr/>
        </p:nvSpPr>
        <p:spPr>
          <a:xfrm>
            <a:off x="6253480" y="5644515"/>
            <a:ext cx="5080000" cy="460375"/>
          </a:xfrm>
          <a:prstGeom prst="rect">
            <a:avLst/>
          </a:prstGeom>
          <a:noFill/>
          <a:ln w="9525">
            <a:noFill/>
          </a:ln>
        </p:spPr>
        <p:txBody>
          <a:bodyPr>
            <a:spAutoFit/>
          </a:bodyPr>
          <a:lstStyle/>
          <a:p>
            <a:pPr indent="0"/>
            <a:r>
              <a:rPr lang="zh-CN" sz="2400" b="1">
                <a:latin typeface="微软雅黑" panose="020b0503020204020204" pitchFamily="34" charset="-122"/>
                <a:ea typeface="微软雅黑" panose="020b0503020204020204" pitchFamily="34" charset="-122"/>
              </a:rPr>
              <a:t>作为旁观者的我们和树具有共通性</a:t>
            </a:r>
            <a:endParaRPr lang="zh-CN" sz="2400" b="1">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3315" name="文本框 4"/>
          <p:cNvSpPr/>
          <p:nvPr/>
        </p:nvSpPr>
        <p:spPr>
          <a:xfrm>
            <a:off x="839416" y="692696"/>
            <a:ext cx="9577064" cy="954107"/>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
                <a:schemeClr val="bg2"/>
              </a:buClr>
              <a:buSzTx/>
              <a:buFont typeface="Monotype Sorts" pitchFamily="2" charset="2"/>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bg2"/>
              </a:buClr>
              <a:buSzPct val="50000"/>
              <a:buFont typeface="Monotype Sorts" pitchFamily="2" charset="2"/>
              <a:buChar char="l"/>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9pPr>
          </a:lstStyle>
          <a:p>
            <a:pPr marL="0" indent="0">
              <a:spcBef>
                <a:spcPct val="0"/>
              </a:spcBef>
              <a:buClrTx/>
              <a:buNone/>
            </a:pPr>
            <a:r>
              <a:rPr lang="zh-CN" altLang="en-US" sz="2800" b="1" spc="200">
                <a:ln w="3175">
                  <a:noFill/>
                  <a:prstDash val="dash"/>
                </a:ln>
                <a:latin typeface="黑体" panose="02010609060101010101" charset="-122"/>
                <a:ea typeface="黑体" panose="02010609060101010101" charset="-122"/>
              </a:rPr>
              <a:t>1、“一棵树在雨中走动/在倾洒的灰色中匆匆走过我们身边”展开了怎样的意境? </a:t>
            </a:r>
            <a:endParaRPr lang="zh-CN" altLang="en-US" sz="2800" b="1" spc="200">
              <a:ln w="3175">
                <a:noFill/>
                <a:prstDash val="dash"/>
              </a:ln>
              <a:latin typeface="黑体" panose="02010609060101010101" charset="-122"/>
              <a:ea typeface="黑体" panose="02010609060101010101" charset="-122"/>
            </a:endParaRPr>
          </a:p>
        </p:txBody>
      </p:sp>
      <p:sp>
        <p:nvSpPr>
          <p:cNvPr id="13316" name="文本框 6"/>
          <p:cNvSpPr/>
          <p:nvPr/>
        </p:nvSpPr>
        <p:spPr>
          <a:xfrm>
            <a:off x="851382" y="2348880"/>
            <a:ext cx="10213169" cy="2677656"/>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
                <a:schemeClr val="bg2"/>
              </a:buClr>
              <a:buSzTx/>
              <a:buFont typeface="Monotype Sorts" pitchFamily="2" charset="2"/>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bg2"/>
              </a:buClr>
              <a:buSzPct val="50000"/>
              <a:buFont typeface="Monotype Sorts" pitchFamily="2" charset="2"/>
              <a:buChar char="l"/>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9pPr>
          </a:lstStyle>
          <a:p>
            <a:pPr marL="0" indent="0">
              <a:spcBef>
                <a:spcPct val="0"/>
              </a:spcBef>
              <a:buClrTx/>
              <a:buNone/>
            </a:pPr>
            <a:r>
              <a:rPr lang="zh-CN" altLang="en-US" sz="2800" b="1" spc="200">
                <a:ln w="3175">
                  <a:noFill/>
                  <a:prstDash val="dash"/>
                </a:ln>
                <a:latin typeface="黑体" panose="02010609060101010101" charset="-122"/>
                <a:ea typeface="黑体" panose="02010609060101010101" charset="-122"/>
              </a:rPr>
              <a:t>①展开了奇异生动的意境。想象这是一个深秋，秋雨斜飞，诗人被一个在雨中疾走的人打动了，打动诗 人的还有雨中的树。灵感之翼飞翔起来。</a:t>
            </a:r>
            <a:endParaRPr lang="en-US" altLang="zh-CN" sz="2800" b="1" spc="200">
              <a:ln w="3175">
                <a:noFill/>
                <a:prstDash val="dash"/>
              </a:ln>
              <a:latin typeface="黑体" panose="02010609060101010101" charset="-122"/>
              <a:ea typeface="黑体" panose="02010609060101010101" charset="-122"/>
            </a:endParaRPr>
          </a:p>
          <a:p>
            <a:pPr marL="0" indent="0">
              <a:spcBef>
                <a:spcPct val="0"/>
              </a:spcBef>
              <a:buClrTx/>
              <a:buNone/>
            </a:pPr>
            <a:r>
              <a:rPr lang="zh-CN" altLang="en-US" sz="2800" b="1" spc="200">
                <a:ln w="3175">
                  <a:noFill/>
                  <a:prstDash val="dash"/>
                </a:ln>
                <a:latin typeface="黑体" panose="02010609060101010101" charset="-122"/>
                <a:ea typeface="黑体" panose="02010609060101010101" charset="-122"/>
              </a:rPr>
              <a:t>②诗人把这棵树当作一个雨中疾走的人一样来描写。树虽然每天和我们在一起，但它们完全有另外的梦想，这棵树似乎要急离开这灰色的场景。</a:t>
            </a:r>
            <a:endParaRPr lang="zh-CN" altLang="en-US" sz="2800" b="1" spc="200">
              <a:ln w="3175">
                <a:noFill/>
                <a:prstDash val="dash"/>
              </a:ln>
              <a:latin typeface="黑体" panose="02010609060101010101" charset="-122"/>
              <a:ea typeface="黑体" panose="02010609060101010101" charset="-122"/>
            </a:endParaRPr>
          </a:p>
        </p:txBody>
      </p:sp>
    </p:spTree>
    <p:custDataLst>
      <p:tags r:id="rId2"/>
    </p:custDataLst>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4338" name="文本框 2"/>
          <p:cNvSpPr/>
          <p:nvPr/>
        </p:nvSpPr>
        <p:spPr>
          <a:xfrm>
            <a:off x="695400" y="908720"/>
            <a:ext cx="10369152" cy="954107"/>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
                <a:schemeClr val="bg2"/>
              </a:buClr>
              <a:buSzTx/>
              <a:buFont typeface="Monotype Sorts" pitchFamily="2" charset="2"/>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bg2"/>
              </a:buClr>
              <a:buSzPct val="50000"/>
              <a:buFont typeface="Monotype Sorts" pitchFamily="2" charset="2"/>
              <a:buChar char="l"/>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9pPr>
          </a:lstStyle>
          <a:p>
            <a:pPr marL="0" indent="0">
              <a:spcBef>
                <a:spcPct val="0"/>
              </a:spcBef>
              <a:buClrTx/>
              <a:buNone/>
            </a:pPr>
            <a:r>
              <a:rPr lang="zh-CN" altLang="en-US" sz="2800" b="1" spc="200">
                <a:ln w="3175">
                  <a:noFill/>
                  <a:prstDash val="dash"/>
                </a:ln>
                <a:latin typeface="黑体" panose="02010609060101010101" charset="-122"/>
                <a:ea typeface="黑体" panose="02010609060101010101" charset="-122"/>
              </a:rPr>
              <a:t>2、“它有急事。它汲取雨中的生命/就像果园里的黑鹂”，这几句有什么含意?</a:t>
            </a:r>
            <a:endParaRPr lang="zh-CN" altLang="en-US" sz="2800" b="1" spc="200">
              <a:ln w="3175">
                <a:noFill/>
                <a:prstDash val="dash"/>
              </a:ln>
              <a:latin typeface="黑体" panose="02010609060101010101" charset="-122"/>
              <a:ea typeface="黑体" panose="02010609060101010101" charset="-122"/>
            </a:endParaRPr>
          </a:p>
        </p:txBody>
      </p:sp>
      <p:sp>
        <p:nvSpPr>
          <p:cNvPr id="14339" name="文本框 4"/>
          <p:cNvSpPr/>
          <p:nvPr/>
        </p:nvSpPr>
        <p:spPr>
          <a:xfrm>
            <a:off x="695400" y="2348880"/>
            <a:ext cx="10513168" cy="3108543"/>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
                <a:schemeClr val="bg2"/>
              </a:buClr>
              <a:buSzTx/>
              <a:buFont typeface="Monotype Sorts" pitchFamily="2" charset="2"/>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bg2"/>
              </a:buClr>
              <a:buSzPct val="50000"/>
              <a:buFont typeface="Monotype Sorts" pitchFamily="2" charset="2"/>
              <a:buChar char="l"/>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9pPr>
          </a:lstStyle>
          <a:p>
            <a:pPr marL="0" indent="0">
              <a:spcBef>
                <a:spcPct val="0"/>
              </a:spcBef>
              <a:buClrTx/>
              <a:buNone/>
            </a:pPr>
            <a:r>
              <a:rPr lang="zh-CN" altLang="en-US" sz="2800" b="1" spc="200">
                <a:ln w="3175">
                  <a:noFill/>
                  <a:prstDash val="dash"/>
                </a:ln>
                <a:latin typeface="黑体" panose="02010609060101010101" charset="-122"/>
                <a:ea typeface="黑体" panose="02010609060101010101" charset="-122"/>
              </a:rPr>
              <a:t>①在特朗斯特罗姆的视野里，一切都改变了，树匆匆走动，人们停立在树走开的位置上(那也是诗人的位置)。而树又像鸟儿那样从雨中汲取生命。</a:t>
            </a:r>
            <a:endParaRPr lang="en-US" altLang="zh-CN" sz="2800" b="1" spc="200">
              <a:ln w="3175">
                <a:noFill/>
                <a:prstDash val="dash"/>
              </a:ln>
              <a:latin typeface="黑体" panose="02010609060101010101" charset="-122"/>
              <a:ea typeface="黑体" panose="02010609060101010101" charset="-122"/>
            </a:endParaRPr>
          </a:p>
          <a:p>
            <a:pPr marL="0" indent="0">
              <a:spcBef>
                <a:spcPct val="0"/>
              </a:spcBef>
              <a:buClrTx/>
              <a:buNone/>
            </a:pPr>
            <a:r>
              <a:rPr lang="zh-CN" altLang="en-US" sz="2800" b="1" spc="200">
                <a:ln w="3175">
                  <a:noFill/>
                  <a:prstDash val="dash"/>
                </a:ln>
                <a:latin typeface="黑体" panose="02010609060101010101" charset="-122"/>
                <a:ea typeface="黑体" panose="02010609060101010101" charset="-122"/>
              </a:rPr>
              <a:t>②这在雨水中匆匆行走的形象，突然给世界带来了一种新的秩序，事物之间联系的神秘性显现出来。</a:t>
            </a:r>
            <a:endParaRPr lang="en-US" altLang="zh-CN" sz="2800" b="1" spc="200">
              <a:ln w="3175">
                <a:noFill/>
                <a:prstDash val="dash"/>
              </a:ln>
              <a:latin typeface="黑体" panose="02010609060101010101" charset="-122"/>
              <a:ea typeface="黑体" panose="02010609060101010101" charset="-122"/>
            </a:endParaRPr>
          </a:p>
          <a:p>
            <a:pPr marL="0" indent="0">
              <a:spcBef>
                <a:spcPct val="0"/>
              </a:spcBef>
              <a:buClrTx/>
              <a:buNone/>
            </a:pPr>
            <a:r>
              <a:rPr lang="zh-CN" altLang="en-US" sz="2800" b="1" spc="200">
                <a:ln w="3175">
                  <a:noFill/>
                  <a:prstDash val="dash"/>
                </a:ln>
                <a:latin typeface="黑体" panose="02010609060101010101" charset="-122"/>
                <a:ea typeface="黑体" panose="02010609060101010101" charset="-122"/>
              </a:rPr>
              <a:t>③在这里，诗人展现了现代人的思维习惯的呆板和他们精神世界的困顿。</a:t>
            </a:r>
            <a:endParaRPr lang="zh-CN" altLang="en-US" sz="2800" b="1" spc="200">
              <a:ln w="3175">
                <a:noFill/>
                <a:prstDash val="dash"/>
              </a:ln>
              <a:latin typeface="黑体" panose="02010609060101010101" charset="-122"/>
              <a:ea typeface="黑体" panose="02010609060101010101" charset="-122"/>
            </a:endParaRPr>
          </a:p>
        </p:txBody>
      </p:sp>
    </p:spTree>
    <p:custDataLst>
      <p:tags r:id="rId2"/>
    </p:custDataLst>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5362" name="文本框 2"/>
          <p:cNvSpPr/>
          <p:nvPr/>
        </p:nvSpPr>
        <p:spPr>
          <a:xfrm>
            <a:off x="623392" y="785794"/>
            <a:ext cx="9234287" cy="954107"/>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
                <a:schemeClr val="bg2"/>
              </a:buClr>
              <a:buSzTx/>
              <a:buFont typeface="Monotype Sorts" pitchFamily="2" charset="2"/>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bg2"/>
              </a:buClr>
              <a:buSzPct val="50000"/>
              <a:buFont typeface="Monotype Sorts" pitchFamily="2" charset="2"/>
              <a:buChar char="l"/>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9pPr>
          </a:lstStyle>
          <a:p>
            <a:pPr marL="0" indent="0">
              <a:spcBef>
                <a:spcPct val="0"/>
              </a:spcBef>
              <a:buClrTx/>
              <a:buNone/>
            </a:pPr>
            <a:r>
              <a:rPr lang="zh-CN" altLang="en-US" sz="2800" b="1" spc="200">
                <a:ln w="3175">
                  <a:noFill/>
                  <a:prstDash val="dash"/>
                </a:ln>
                <a:latin typeface="黑体" panose="02010609060101010101" charset="-122"/>
                <a:ea typeface="黑体" panose="02010609060101010101" charset="-122"/>
              </a:rPr>
              <a:t>3、诗人最后写道“和我们一样，它在等待那瞬息，当雪花在空中绽开”这几句应该如何解释?</a:t>
            </a:r>
            <a:endParaRPr lang="zh-CN" altLang="en-US" sz="2800" b="1" spc="200">
              <a:ln w="3175">
                <a:noFill/>
                <a:prstDash val="dash"/>
              </a:ln>
              <a:latin typeface="黑体" panose="02010609060101010101" charset="-122"/>
              <a:ea typeface="黑体" panose="02010609060101010101" charset="-122"/>
            </a:endParaRPr>
          </a:p>
        </p:txBody>
      </p:sp>
      <p:sp>
        <p:nvSpPr>
          <p:cNvPr id="15363" name="文本框 4"/>
          <p:cNvSpPr/>
          <p:nvPr/>
        </p:nvSpPr>
        <p:spPr>
          <a:xfrm>
            <a:off x="610207" y="2276872"/>
            <a:ext cx="10526353" cy="1384995"/>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
                <a:schemeClr val="bg2"/>
              </a:buClr>
              <a:buSzTx/>
              <a:buFont typeface="Monotype Sorts" pitchFamily="2" charset="2"/>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bg2"/>
              </a:buClr>
              <a:buSzPct val="50000"/>
              <a:buFont typeface="Monotype Sorts" pitchFamily="2" charset="2"/>
              <a:buChar char="l"/>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SzTx/>
              <a:buFontTx/>
              <a:buChar char="»"/>
              <a:defRPr lang="zh-CN" altLang="en-US" sz="2000" b="0" i="0" u="none" kern="1200" baseline="0">
                <a:solidFill>
                  <a:schemeClr val="tx1"/>
                </a:solidFill>
                <a:latin typeface="+mn-lt"/>
                <a:ea typeface="+mn-ea"/>
                <a:cs typeface="+mn-cs"/>
              </a:defRPr>
            </a:lvl9pPr>
          </a:lstStyle>
          <a:p>
            <a:pPr marL="0" indent="0">
              <a:spcBef>
                <a:spcPct val="0"/>
              </a:spcBef>
              <a:buClrTx/>
              <a:buNone/>
            </a:pPr>
            <a:r>
              <a:rPr lang="zh-CN" altLang="en-US" sz="2800" b="1" spc="200">
                <a:ln w="3175">
                  <a:noFill/>
                  <a:prstDash val="dash"/>
                </a:ln>
                <a:latin typeface="黑体" panose="02010609060101010101" charset="-122"/>
                <a:ea typeface="黑体" panose="02010609060101010101" charset="-122"/>
              </a:rPr>
              <a:t>   从雨中一下转移到雪花，诗人歌颂的是不停地追寻着生命的四季轮回，无论是雨，还是雪，既是现实世界也是梦想。它好像是另外一个时辰了，但它已经离我们不远。</a:t>
            </a:r>
            <a:endParaRPr lang="zh-CN" altLang="en-US" sz="2800" b="1" spc="200">
              <a:ln w="3175">
                <a:noFill/>
                <a:prstDash val="dash"/>
              </a:ln>
              <a:latin typeface="黑体" panose="02010609060101010101" charset="-122"/>
              <a:ea typeface="黑体" panose="02010609060101010101" charset="-122"/>
            </a:endParaRPr>
          </a:p>
        </p:txBody>
      </p:sp>
    </p:spTree>
    <p:custDataLst>
      <p:tags r:id="rId2"/>
    </p:custDataLst>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5842" name="内容占位符 2"/>
          <p:cNvSpPr>
            <a:spLocks noGrp="1"/>
          </p:cNvSpPr>
          <p:nvPr>
            <p:ph idx="1"/>
          </p:nvPr>
        </p:nvSpPr>
        <p:spPr>
          <a:xfrm>
            <a:off x="609600" y="3284855"/>
            <a:ext cx="10972800" cy="721995"/>
          </a:xfrm>
        </p:spPr>
        <p:txBody>
          <a:bodyPr vert="horz" lIns="91440" tIns="45720" rIns="91440" bIns="45720" anchor="t" anchorCtr="0"/>
          <a:lstStyle/>
          <a:p>
            <a:pPr marL="0" indent="0" algn="ctr">
              <a:buNone/>
            </a:pPr>
            <a:r>
              <a:rPr lang="zh-CN" altLang="en-US" sz="2800">
                <a:latin typeface="黑体" panose="02010609060101010101" charset="-122"/>
                <a:ea typeface="黑体" panose="02010609060101010101" charset="-122"/>
              </a:rPr>
              <a:t>第</a:t>
            </a:r>
            <a:r>
              <a:rPr lang="en-US" altLang="zh-CN" sz="2800">
                <a:latin typeface="黑体" panose="02010609060101010101" charset="-122"/>
                <a:ea typeface="黑体" panose="02010609060101010101" charset="-122"/>
              </a:rPr>
              <a:t>2</a:t>
            </a:r>
            <a:r>
              <a:rPr lang="zh-CN" altLang="en-US" sz="2800">
                <a:latin typeface="黑体" panose="02010609060101010101" charset="-122"/>
                <a:ea typeface="黑体" panose="02010609060101010101" charset="-122"/>
              </a:rPr>
              <a:t>课时</a:t>
            </a:r>
            <a:endParaRPr lang="zh-CN" altLang="en-US" sz="2800">
              <a:latin typeface="黑体" panose="02010609060101010101" charset="-122"/>
              <a:ea typeface="黑体" panose="02010609060101010101" charset="-122"/>
            </a:endParaRPr>
          </a:p>
        </p:txBody>
      </p:sp>
      <p:sp>
        <p:nvSpPr>
          <p:cNvPr id="3" name="内容占位符 2"/>
          <p:cNvSpPr>
            <a:spLocks noGrp="1"/>
          </p:cNvSpPr>
          <p:nvPr/>
        </p:nvSpPr>
        <p:spPr>
          <a:xfrm>
            <a:off x="609600" y="2132965"/>
            <a:ext cx="10972800" cy="935990"/>
          </a:xfrm>
          <a:prstGeom prst="rect">
            <a:avLst/>
          </a:prstGeom>
          <a:noFill/>
          <a:ln w="9525">
            <a:noFill/>
          </a:ln>
        </p:spPr>
        <p:txBody>
          <a:bodyPr vert="horz" lIns="91440" tIns="45720" rIns="91440" bIns="45720" anchor="t" anchorCtr="0"/>
          <a:lstStyle>
            <a:lvl1pPr marL="342900" lvl="0" indent="-342900" algn="l" defTabSz="914400" eaLnBrk="1" fontAlgn="base" latinLnBrk="0" hangingPunct="1">
              <a:lnSpc>
                <a:spcPct val="100000"/>
              </a:lnSpc>
              <a:spcBef>
                <a:spcPct val="20000"/>
              </a:spcBef>
              <a:spcAft>
                <a:spcPct val="0"/>
              </a:spcAft>
              <a:buSzTx/>
              <a:buChar char="•"/>
              <a:defRPr sz="3200" b="0" i="0" u="none" kern="1200" baseline="0">
                <a:solidFill>
                  <a:srgbClr val="000000"/>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SzTx/>
              <a:buFontTx/>
              <a:buChar char="–"/>
              <a:defRPr sz="2800" b="0" i="0" u="none" kern="1200" baseline="0">
                <a:solidFill>
                  <a:srgbClr val="000000"/>
                </a:solidFill>
                <a:latin typeface="Arial" panose="020b0604020202020204" pitchFamily="34" charset="0"/>
                <a:ea typeface="宋体" panose="02010600030101010101" pitchFamily="2" charset="-122"/>
                <a:cs typeface="+mn-cs"/>
              </a:defRPr>
            </a:lvl2pPr>
            <a:lvl3pPr marL="1143000" lvl="2" indent="-228600" algn="l" defTabSz="914400" eaLnBrk="1" fontAlgn="base" latinLnBrk="0" hangingPunct="1">
              <a:lnSpc>
                <a:spcPct val="100000"/>
              </a:lnSpc>
              <a:spcBef>
                <a:spcPct val="20000"/>
              </a:spcBef>
              <a:spcAft>
                <a:spcPct val="0"/>
              </a:spcAft>
              <a:buSzTx/>
              <a:buFontTx/>
              <a:buChar char="•"/>
              <a:defRPr sz="2400" b="0" i="0" u="none" kern="1200" baseline="0">
                <a:solidFill>
                  <a:srgbClr val="000000"/>
                </a:solidFill>
                <a:latin typeface="Arial" panose="020b0604020202020204" pitchFamily="34" charset="0"/>
                <a:ea typeface="宋体" panose="02010600030101010101" pitchFamily="2" charset="-122"/>
                <a:cs typeface="+mn-cs"/>
              </a:defRPr>
            </a:lvl3pPr>
            <a:lvl4pPr marL="1600200" lvl="3"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4pPr>
            <a:lvl5pPr marL="2057400" lvl="4"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5pPr>
            <a:lvl6pPr marL="2514600" lvl="5"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6pPr>
            <a:lvl7pPr marL="2971800" lvl="6"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7pPr>
            <a:lvl8pPr marL="3429000" lvl="7"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8pPr>
            <a:lvl9pPr marL="3886200" lvl="8" indent="-228600" algn="l" defTabSz="914400" eaLnBrk="1" fontAlgn="base" latinLnBrk="0" hangingPunct="1">
              <a:lnSpc>
                <a:spcPct val="100000"/>
              </a:lnSpc>
              <a:spcBef>
                <a:spcPct val="20000"/>
              </a:spcBef>
              <a:spcAft>
                <a:spcPct val="0"/>
              </a:spcAft>
              <a:buSzTx/>
              <a:buFontTx/>
              <a:buChar char="»"/>
              <a:defRPr sz="2000" b="0" i="0" u="none" kern="1200" baseline="0">
                <a:solidFill>
                  <a:srgbClr val="000000"/>
                </a:solidFill>
                <a:latin typeface="Arial" panose="020b0604020202020204" pitchFamily="34" charset="0"/>
                <a:ea typeface="宋体" panose="02010600030101010101" pitchFamily="2" charset="-122"/>
                <a:cs typeface="+mn-cs"/>
              </a:defRPr>
            </a:lvl9pPr>
          </a:lstStyle>
          <a:p>
            <a:pPr marL="0" indent="0" algn="ctr">
              <a:buNone/>
            </a:pPr>
            <a:r>
              <a:rPr lang="zh-CN" altLang="en-US" sz="5400">
                <a:latin typeface="黑体" panose="02010609060101010101" charset="-122"/>
                <a:ea typeface="黑体" panose="02010609060101010101" charset="-122"/>
              </a:rPr>
              <a:t>树和天空</a:t>
            </a:r>
            <a:endParaRPr lang="zh-CN" altLang="en-US" sz="5400">
              <a:latin typeface="黑体" panose="02010609060101010101" charset="-122"/>
              <a:ea typeface="黑体" panose="02010609060101010101" charset="-122"/>
            </a:endParaRP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8" name="文本框 7"/>
          <p:cNvSpPr txBox="1"/>
          <p:nvPr/>
        </p:nvSpPr>
        <p:spPr>
          <a:xfrm>
            <a:off x="4511824" y="692696"/>
            <a:ext cx="2908300" cy="830997"/>
          </a:xfrm>
          <a:prstGeom prst="rect">
            <a:avLst/>
          </a:prstGeom>
          <a:noFill/>
          <a:effectLst/>
        </p:spPr>
        <p:txBody>
          <a:bodyPr wrap="square" rtlCol="0">
            <a:spAutoFit/>
          </a:bodyPr>
          <a:lstStyle/>
          <a:p>
            <a:pPr algn="l"/>
            <a:r>
              <a:rPr lang="zh-CN" altLang="en-US" sz="4800" b="1">
                <a:solidFill>
                  <a:schemeClr val="tx1"/>
                </a:solidFill>
                <a:latin typeface="黑体" panose="02010609060101010101" charset="-122"/>
                <a:ea typeface="黑体" panose="02010609060101010101" charset="-122"/>
                <a:sym typeface="+mn-ea"/>
              </a:rPr>
              <a:t>目  录</a:t>
            </a:r>
            <a:endParaRPr lang="en-US" altLang="zh-CN" sz="4800" b="1">
              <a:solidFill>
                <a:schemeClr val="tx1"/>
              </a:solidFill>
              <a:latin typeface="黑体" panose="02010609060101010101" charset="-122"/>
              <a:ea typeface="黑体" panose="02010609060101010101" charset="-122"/>
              <a:sym typeface="+mn-ea"/>
            </a:endParaRPr>
          </a:p>
        </p:txBody>
      </p:sp>
      <p:sp>
        <p:nvSpPr>
          <p:cNvPr id="13" name="文本框 12"/>
          <p:cNvSpPr txBox="1"/>
          <p:nvPr/>
        </p:nvSpPr>
        <p:spPr>
          <a:xfrm>
            <a:off x="3071664" y="1916832"/>
            <a:ext cx="7178786" cy="3970318"/>
          </a:xfrm>
          <a:prstGeom prst="rect">
            <a:avLst/>
          </a:prstGeom>
          <a:noFill/>
        </p:spPr>
        <p:txBody>
          <a:bodyPr wrap="square" rtlCol="0">
            <a:spAutoFit/>
          </a:bodyPr>
          <a:lstStyle/>
          <a:p>
            <a:pPr algn="l" fontAlgn="auto">
              <a:lnSpc>
                <a:spcPct val="100000"/>
              </a:lnSpc>
            </a:pPr>
            <a:r>
              <a:rPr lang="zh-CN" altLang="en-US" sz="3600" b="1">
                <a:solidFill>
                  <a:srgbClr val="FF0000"/>
                </a:solidFill>
                <a:latin typeface="黑体" panose="02010609060101010101" charset="-122"/>
                <a:ea typeface="黑体" panose="02010609060101010101" charset="-122"/>
                <a:sym typeface="+mn-ea"/>
              </a:rPr>
              <a:t>第一部分   知人论世</a:t>
            </a:r>
            <a:endParaRPr lang="en-US" altLang="zh-CN" sz="3600" b="1">
              <a:solidFill>
                <a:srgbClr val="FF0000"/>
              </a:solidFill>
              <a:latin typeface="黑体" panose="02010609060101010101" charset="-122"/>
              <a:ea typeface="黑体" panose="02010609060101010101" charset="-122"/>
              <a:sym typeface="+mn-ea"/>
            </a:endParaRPr>
          </a:p>
          <a:p>
            <a:pPr algn="l" fontAlgn="auto">
              <a:lnSpc>
                <a:spcPct val="100000"/>
              </a:lnSpc>
            </a:pPr>
            <a:r>
              <a:rPr lang="zh-CN" altLang="en-US" sz="3600" b="1">
                <a:solidFill>
                  <a:srgbClr val="FF0000"/>
                </a:solidFill>
                <a:latin typeface="黑体" panose="02010609060101010101" charset="-122"/>
                <a:ea typeface="黑体" panose="02010609060101010101" charset="-122"/>
                <a:sym typeface="+mn-ea"/>
              </a:rPr>
              <a:t>第二部分   初读感悟</a:t>
            </a:r>
            <a:endParaRPr lang="en-US" altLang="zh-CN" sz="3600" b="1">
              <a:solidFill>
                <a:srgbClr val="FF0000"/>
              </a:solidFill>
              <a:latin typeface="黑体" panose="02010609060101010101" charset="-122"/>
              <a:ea typeface="黑体" panose="02010609060101010101" charset="-122"/>
              <a:sym typeface="+mn-ea"/>
            </a:endParaRPr>
          </a:p>
          <a:p>
            <a:pPr algn="l" fontAlgn="auto">
              <a:lnSpc>
                <a:spcPct val="100000"/>
              </a:lnSpc>
            </a:pPr>
            <a:r>
              <a:rPr lang="zh-CN" altLang="en-US" sz="3600" b="1">
                <a:solidFill>
                  <a:srgbClr val="FF0000"/>
                </a:solidFill>
                <a:latin typeface="黑体" panose="02010609060101010101" charset="-122"/>
                <a:ea typeface="黑体" panose="02010609060101010101" charset="-122"/>
                <a:sym typeface="+mn-ea"/>
              </a:rPr>
              <a:t>（以上为第一课时已完成内容）</a:t>
            </a:r>
            <a:endParaRPr lang="en-US" altLang="zh-CN" sz="3600" b="1">
              <a:solidFill>
                <a:srgbClr val="FF0000"/>
              </a:solidFill>
              <a:latin typeface="黑体" panose="02010609060101010101" charset="-122"/>
              <a:ea typeface="黑体" panose="02010609060101010101" charset="-122"/>
              <a:sym typeface="+mn-ea"/>
            </a:endParaRPr>
          </a:p>
          <a:p>
            <a:pPr algn="l" fontAlgn="auto">
              <a:lnSpc>
                <a:spcPct val="100000"/>
              </a:lnSpc>
            </a:pPr>
            <a:endParaRPr lang="en-US" altLang="zh-CN" sz="3600" b="1">
              <a:solidFill>
                <a:schemeClr val="tx1">
                  <a:lumMod val="85000"/>
                  <a:lumOff val="15000"/>
                </a:schemeClr>
              </a:solidFill>
              <a:latin typeface="黑体" panose="02010609060101010101" charset="-122"/>
              <a:ea typeface="黑体" panose="02010609060101010101" charset="-122"/>
              <a:sym typeface="+mn-ea"/>
            </a:endParaRPr>
          </a:p>
          <a:p>
            <a:pPr algn="l" fontAlgn="auto">
              <a:lnSpc>
                <a:spcPct val="100000"/>
              </a:lnSpc>
            </a:pPr>
            <a:r>
              <a:rPr lang="zh-CN" altLang="en-US" sz="3600" b="1">
                <a:solidFill>
                  <a:schemeClr val="tx1">
                    <a:lumMod val="85000"/>
                    <a:lumOff val="15000"/>
                  </a:schemeClr>
                </a:solidFill>
                <a:latin typeface="黑体" panose="02010609060101010101" charset="-122"/>
                <a:ea typeface="黑体" panose="02010609060101010101" charset="-122"/>
                <a:sym typeface="+mn-ea"/>
              </a:rPr>
              <a:t>第三部分   文本研读</a:t>
            </a:r>
            <a:endParaRPr lang="en-US" altLang="zh-CN" sz="3600" b="1">
              <a:solidFill>
                <a:schemeClr val="tx1">
                  <a:lumMod val="85000"/>
                  <a:lumOff val="15000"/>
                </a:schemeClr>
              </a:solidFill>
              <a:latin typeface="黑体" panose="02010609060101010101" charset="-122"/>
              <a:ea typeface="黑体" panose="02010609060101010101" charset="-122"/>
              <a:sym typeface="+mn-ea"/>
            </a:endParaRPr>
          </a:p>
          <a:p>
            <a:pPr algn="l" fontAlgn="auto">
              <a:lnSpc>
                <a:spcPct val="100000"/>
              </a:lnSpc>
            </a:pPr>
            <a:r>
              <a:rPr lang="zh-CN" altLang="en-US" sz="3600" b="1">
                <a:solidFill>
                  <a:schemeClr val="tx1">
                    <a:lumMod val="85000"/>
                    <a:lumOff val="15000"/>
                  </a:schemeClr>
                </a:solidFill>
                <a:latin typeface="黑体" panose="02010609060101010101" charset="-122"/>
                <a:ea typeface="黑体" panose="02010609060101010101" charset="-122"/>
                <a:sym typeface="+mn-ea"/>
              </a:rPr>
              <a:t>第四部分   技巧点拨</a:t>
            </a:r>
            <a:endParaRPr lang="en-US" altLang="zh-CN" sz="3600" b="1">
              <a:solidFill>
                <a:schemeClr val="tx1">
                  <a:lumMod val="85000"/>
                  <a:lumOff val="15000"/>
                </a:schemeClr>
              </a:solidFill>
              <a:latin typeface="黑体" panose="02010609060101010101" charset="-122"/>
              <a:ea typeface="黑体" panose="02010609060101010101" charset="-122"/>
              <a:sym typeface="+mn-ea"/>
            </a:endParaRPr>
          </a:p>
          <a:p>
            <a:pPr algn="l" fontAlgn="auto">
              <a:lnSpc>
                <a:spcPct val="100000"/>
              </a:lnSpc>
            </a:pPr>
            <a:r>
              <a:rPr lang="zh-CN" altLang="en-US" sz="3600" b="1">
                <a:solidFill>
                  <a:schemeClr val="tx1">
                    <a:lumMod val="85000"/>
                    <a:lumOff val="15000"/>
                  </a:schemeClr>
                </a:solidFill>
                <a:latin typeface="黑体" panose="02010609060101010101" charset="-122"/>
                <a:ea typeface="黑体" panose="02010609060101010101" charset="-122"/>
                <a:sym typeface="+mn-ea"/>
              </a:rPr>
              <a:t>第五部分   延伸拓展</a:t>
            </a:r>
            <a:endParaRPr lang="en-US" altLang="zh-CN" sz="3600" b="1">
              <a:solidFill>
                <a:schemeClr val="tx1">
                  <a:lumMod val="85000"/>
                  <a:lumOff val="15000"/>
                </a:schemeClr>
              </a:solidFill>
              <a:latin typeface="黑体" panose="02010609060101010101" charset="-122"/>
              <a:ea typeface="黑体" panose="02010609060101010101" charset="-122"/>
              <a:sym typeface="+mn-ea"/>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rtl="0">
              <a:spcBef>
                <a:spcPct val="0"/>
              </a:spcBef>
              <a:buNone/>
            </a:pPr>
            <a:endParaRPr lang="zh-CN" altLang="en-US" b="1">
              <a:solidFill>
                <a:schemeClr val="tx1"/>
              </a:solidFill>
              <a:latin typeface="黑体" panose="02010609060101010101" charset="-122"/>
              <a:ea typeface="黑体" panose="02010609060101010101" charset="-122"/>
            </a:endParaRPr>
          </a:p>
          <a:p>
            <a:pPr marL="0" indent="0" rtl="0">
              <a:spcBef>
                <a:spcPct val="0"/>
              </a:spcBef>
              <a:buNone/>
            </a:pPr>
            <a:r>
              <a:rPr lang="en-US" altLang="zh-CN" b="1">
                <a:solidFill>
                  <a:schemeClr val="tx1"/>
                </a:solidFill>
                <a:latin typeface="黑体" panose="02010609060101010101" charset="-122"/>
                <a:ea typeface="黑体" panose="02010609060101010101" charset="-122"/>
              </a:rPr>
              <a:t>1</a:t>
            </a:r>
            <a:r>
              <a:rPr lang="zh-CN" altLang="en-US" b="1">
                <a:solidFill>
                  <a:schemeClr val="tx1"/>
                </a:solidFill>
                <a:latin typeface="黑体" panose="02010609060101010101" charset="-122"/>
                <a:ea typeface="黑体" panose="02010609060101010101" charset="-122"/>
              </a:rPr>
              <a:t>、语言建构与运用：了解特朗斯特罗姆的创作成就及其在世界文学史上的地位。</a:t>
            </a:r>
            <a:endParaRPr lang="zh-CN" altLang="en-US" b="1">
              <a:solidFill>
                <a:schemeClr val="tx1"/>
              </a:solidFill>
              <a:latin typeface="黑体" panose="02010609060101010101" charset="-122"/>
              <a:ea typeface="黑体" panose="02010609060101010101" charset="-122"/>
            </a:endParaRPr>
          </a:p>
          <a:p>
            <a:pPr marL="0" indent="0" rtl="0">
              <a:spcBef>
                <a:spcPct val="0"/>
              </a:spcBef>
              <a:buNone/>
            </a:pPr>
            <a:r>
              <a:rPr lang="en-US" altLang="zh-CN" b="1">
                <a:solidFill>
                  <a:schemeClr val="tx1"/>
                </a:solidFill>
                <a:latin typeface="黑体" panose="02010609060101010101" charset="-122"/>
                <a:ea typeface="黑体" panose="02010609060101010101" charset="-122"/>
              </a:rPr>
              <a:t>2</a:t>
            </a:r>
            <a:r>
              <a:rPr lang="zh-CN" altLang="en-US" b="1">
                <a:solidFill>
                  <a:schemeClr val="tx1"/>
                </a:solidFill>
                <a:latin typeface="黑体" panose="02010609060101010101" charset="-122"/>
                <a:ea typeface="黑体" panose="02010609060101010101" charset="-122"/>
              </a:rPr>
              <a:t>、思维发展与提升：体会诗歌的写作特色，如奇特的想象、鲜明的意象、朦胧的意境等。</a:t>
            </a:r>
            <a:endParaRPr lang="zh-CN" altLang="en-US" b="1">
              <a:solidFill>
                <a:schemeClr val="tx1"/>
              </a:solidFill>
              <a:latin typeface="黑体" panose="02010609060101010101" charset="-122"/>
              <a:ea typeface="黑体" panose="02010609060101010101" charset="-122"/>
            </a:endParaRPr>
          </a:p>
          <a:p>
            <a:pPr marL="0" indent="0" rtl="0">
              <a:spcBef>
                <a:spcPct val="0"/>
              </a:spcBef>
              <a:buNone/>
            </a:pPr>
            <a:r>
              <a:rPr lang="en-US" altLang="zh-CN" b="1">
                <a:solidFill>
                  <a:schemeClr val="tx1"/>
                </a:solidFill>
                <a:latin typeface="黑体" panose="02010609060101010101" charset="-122"/>
                <a:ea typeface="黑体" panose="02010609060101010101" charset="-122"/>
              </a:rPr>
              <a:t>3</a:t>
            </a:r>
            <a:r>
              <a:rPr lang="zh-CN" altLang="en-US" b="1">
                <a:solidFill>
                  <a:schemeClr val="tx1"/>
                </a:solidFill>
                <a:latin typeface="黑体" panose="02010609060101010101" charset="-122"/>
                <a:ea typeface="黑体" panose="02010609060101010101" charset="-122"/>
              </a:rPr>
              <a:t>、审美鉴赏与创造：鉴赏诗歌的意境美、想象美。</a:t>
            </a:r>
            <a:endParaRPr lang="zh-CN" altLang="en-US" b="1">
              <a:solidFill>
                <a:schemeClr val="tx1"/>
              </a:solidFill>
              <a:latin typeface="黑体" panose="02010609060101010101" charset="-122"/>
              <a:ea typeface="黑体" panose="02010609060101010101" charset="-122"/>
            </a:endParaRPr>
          </a:p>
          <a:p>
            <a:pPr marL="0" indent="0" rtl="0">
              <a:spcBef>
                <a:spcPct val="0"/>
              </a:spcBef>
              <a:buNone/>
            </a:pPr>
            <a:r>
              <a:rPr lang="en-US" altLang="zh-CN" b="1">
                <a:solidFill>
                  <a:schemeClr val="tx1"/>
                </a:solidFill>
                <a:latin typeface="黑体" panose="02010609060101010101" charset="-122"/>
                <a:ea typeface="黑体" panose="02010609060101010101" charset="-122"/>
              </a:rPr>
              <a:t>4</a:t>
            </a:r>
            <a:r>
              <a:rPr lang="zh-CN" altLang="en-US" b="1">
                <a:solidFill>
                  <a:schemeClr val="tx1"/>
                </a:solidFill>
                <a:latin typeface="黑体" panose="02010609060101010101" charset="-122"/>
                <a:ea typeface="黑体" panose="02010609060101010101" charset="-122"/>
              </a:rPr>
              <a:t>、文化传承与理解：体会诗歌的多元主题，如自然的生生不息、人与自然的关系、生命的奇迹等。</a:t>
            </a:r>
            <a:endParaRPr lang="zh-CN" altLang="en-US" b="1">
              <a:solidFill>
                <a:schemeClr val="tx1"/>
              </a:solidFill>
              <a:latin typeface="黑体" panose="02010609060101010101" charset="-122"/>
              <a:ea typeface="黑体" panose="02010609060101010101" charset="-122"/>
            </a:endParaRPr>
          </a:p>
          <a:p>
            <a:endParaRPr lang="zh-CN" altLang="en-US"/>
          </a:p>
        </p:txBody>
      </p:sp>
      <p:sp>
        <p:nvSpPr>
          <p:cNvPr id="4" name="文本框 3"/>
          <p:cNvSpPr txBox="1"/>
          <p:nvPr/>
        </p:nvSpPr>
        <p:spPr>
          <a:xfrm>
            <a:off x="4223792" y="836712"/>
            <a:ext cx="3168352" cy="668837"/>
          </a:xfrm>
          <a:prstGeom prst="rect">
            <a:avLst/>
          </a:prstGeom>
          <a:solidFill>
            <a:schemeClr val="bg1">
              <a:alpha val="62000"/>
            </a:schemeClr>
          </a:solidFill>
        </p:spPr>
        <p:txBody>
          <a:bodyPr wrap="square" rtlCol="0">
            <a:spAutoFit/>
          </a:bodyPr>
          <a:lstStyle/>
          <a:p>
            <a:pPr algn="l">
              <a:lnSpc>
                <a:spcPct val="120000"/>
              </a:lnSpc>
            </a:pPr>
            <a:r>
              <a:rPr lang="zh-CN" altLang="en-US" sz="3600" b="1">
                <a:latin typeface="黑体" panose="02010609060101010101" charset="-122"/>
                <a:ea typeface="黑体" panose="02010609060101010101" charset="-122"/>
              </a:rPr>
              <a:t> </a:t>
            </a:r>
            <a:r>
              <a:rPr lang="en-US" altLang="zh-CN" sz="3600" b="1">
                <a:latin typeface="黑体" panose="02010609060101010101" charset="-122"/>
                <a:ea typeface="黑体" panose="02010609060101010101" charset="-122"/>
              </a:rPr>
              <a:t>【</a:t>
            </a:r>
            <a:r>
              <a:rPr lang="zh-CN" altLang="en-US" sz="3600" b="1">
                <a:latin typeface="黑体" panose="02010609060101010101" charset="-122"/>
                <a:ea typeface="黑体" panose="02010609060101010101" charset="-122"/>
              </a:rPr>
              <a:t>核心素养</a:t>
            </a:r>
            <a:r>
              <a:rPr lang="en-US" altLang="zh-CN" sz="3600" b="1">
                <a:latin typeface="黑体" panose="02010609060101010101" charset="-122"/>
                <a:ea typeface="黑体" panose="02010609060101010101" charset="-122"/>
              </a:rPr>
              <a:t>】</a:t>
            </a:r>
            <a:endParaRPr lang="en-US" altLang="zh-CN" sz="3600" b="1">
              <a:latin typeface="黑体" panose="02010609060101010101" charset="-122"/>
              <a:ea typeface="黑体" panose="02010609060101010101" charset="-122"/>
            </a:endParaRP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6" name="TextBox 15"/>
          <p:cNvSpPr txBox="1"/>
          <p:nvPr/>
        </p:nvSpPr>
        <p:spPr>
          <a:xfrm>
            <a:off x="4367808" y="3016290"/>
            <a:ext cx="3041015" cy="1069845"/>
          </a:xfrm>
          <a:prstGeom prst="rect">
            <a:avLst/>
          </a:prstGeom>
          <a:noFill/>
        </p:spPr>
        <p:txBody>
          <a:bodyPr wrap="square" rtlCol="0">
            <a:spAutoFit/>
          </a:bodyPr>
          <a:lstStyle/>
          <a:p>
            <a:pPr marR="0" algn="ctr" defTabSz="914400" fontAlgn="auto">
              <a:lnSpc>
                <a:spcPct val="150000"/>
              </a:lnSpc>
              <a:spcBef>
                <a:spcPct val="0"/>
              </a:spcBef>
              <a:spcAft>
                <a:spcPct val="0"/>
              </a:spcAft>
              <a:buClrTx/>
              <a:buSzTx/>
              <a:defRPr/>
            </a:pPr>
            <a:r>
              <a:rPr lang="zh-CN" altLang="en-US" sz="4800" b="1" noProof="0">
                <a:solidFill>
                  <a:schemeClr val="tx1"/>
                </a:solidFill>
                <a:latin typeface="微软雅黑" panose="020b0503020204020204" pitchFamily="34" charset="-122"/>
                <a:ea typeface="微软雅黑" panose="020b0503020204020204" pitchFamily="34" charset="-122"/>
                <a:sym typeface="+mn-ea"/>
              </a:rPr>
              <a:t>文本研读</a:t>
            </a:r>
            <a:endParaRPr kumimoji="0" lang="zh-CN" altLang="en-US" sz="4800" b="1" i="1" kern="0" cap="none" spc="600" normalizeH="0" baseline="0" noProof="0">
              <a:solidFill>
                <a:schemeClr val="tx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4518937" y="1988840"/>
            <a:ext cx="2738755" cy="830997"/>
          </a:xfrm>
          <a:prstGeom prst="rect">
            <a:avLst/>
          </a:prstGeom>
          <a:noFill/>
        </p:spPr>
        <p:txBody>
          <a:bodyPr wrap="square" rtlCol="0">
            <a:spAutoFit/>
          </a:bodyPr>
          <a:lstStyle/>
          <a:p>
            <a:r>
              <a:rPr lang="zh-CN" altLang="en-US" sz="4800" b="1">
                <a:solidFill>
                  <a:schemeClr val="tx1"/>
                </a:solidFill>
                <a:latin typeface="黑体" panose="02010609060101010101" charset="-122"/>
                <a:ea typeface="黑体" panose="02010609060101010101" charset="-122"/>
              </a:rPr>
              <a:t>第三部分</a:t>
            </a:r>
            <a:endParaRPr lang="en-US" altLang="zh-CN" sz="4800" b="1">
              <a:solidFill>
                <a:schemeClr val="tx1"/>
              </a:solidFill>
              <a:latin typeface="黑体" panose="02010609060101010101" charset="-122"/>
              <a:ea typeface="黑体" panose="02010609060101010101" charset="-122"/>
            </a:endParaRP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2" name="矩形 1"/>
          <p:cNvSpPr/>
          <p:nvPr/>
        </p:nvSpPr>
        <p:spPr>
          <a:xfrm>
            <a:off x="890170" y="3429000"/>
            <a:ext cx="9833318" cy="2554545"/>
          </a:xfrm>
          <a:prstGeom prst="rect">
            <a:avLst/>
          </a:prstGeom>
        </p:spPr>
        <p:txBody>
          <a:bodyPr wrap="square">
            <a:spAutoFit/>
          </a:bodyPr>
          <a:lstStyle/>
          <a:p>
            <a:r>
              <a:rPr lang="zh-CN" altLang="en-US" sz="3200" b="1">
                <a:latin typeface="黑体" panose="02010609060101010101" charset="-122"/>
                <a:ea typeface="黑体" panose="02010609060101010101" charset="-122"/>
              </a:rPr>
              <a:t>     意象派代表人物庞德通过翻译</a:t>
            </a:r>
            <a:r>
              <a:rPr lang="zh-CN" altLang="en-US" sz="3200" b="1">
                <a:solidFill>
                  <a:srgbClr val="FF0000"/>
                </a:solidFill>
                <a:latin typeface="黑体" panose="02010609060101010101" charset="-122"/>
                <a:ea typeface="黑体" panose="02010609060101010101" charset="-122"/>
              </a:rPr>
              <a:t>中国古诗</a:t>
            </a:r>
            <a:r>
              <a:rPr lang="zh-CN" altLang="en-US" sz="3200" b="1">
                <a:latin typeface="黑体" panose="02010609060101010101" charset="-122"/>
                <a:ea typeface="黑体" panose="02010609060101010101" charset="-122"/>
              </a:rPr>
              <a:t>，发现用</a:t>
            </a:r>
            <a:r>
              <a:rPr lang="zh-CN" altLang="en-US" sz="3200" b="1">
                <a:solidFill>
                  <a:srgbClr val="FF0000"/>
                </a:solidFill>
                <a:latin typeface="黑体" panose="02010609060101010101" charset="-122"/>
                <a:ea typeface="黑体" panose="02010609060101010101" charset="-122"/>
              </a:rPr>
              <a:t>并置、叠加、复合</a:t>
            </a:r>
            <a:r>
              <a:rPr lang="zh-CN" altLang="en-US" sz="3200" b="1">
                <a:latin typeface="黑体" panose="02010609060101010101" charset="-122"/>
                <a:ea typeface="黑体" panose="02010609060101010101" charset="-122"/>
              </a:rPr>
              <a:t>的方法安排意象会产生一种特殊的艺术表达效果。庞德的发现触发了英美诗人</a:t>
            </a:r>
            <a:r>
              <a:rPr lang="zh-CN" altLang="en-US" sz="3200" b="1">
                <a:solidFill>
                  <a:srgbClr val="FF0000"/>
                </a:solidFill>
                <a:latin typeface="黑体" panose="02010609060101010101" charset="-122"/>
                <a:ea typeface="黑体" panose="02010609060101010101" charset="-122"/>
              </a:rPr>
              <a:t>学习和借鉴中国古诗</a:t>
            </a:r>
            <a:r>
              <a:rPr lang="zh-CN" altLang="en-US" sz="3200" b="1">
                <a:latin typeface="黑体" panose="02010609060101010101" charset="-122"/>
                <a:ea typeface="黑体" panose="02010609060101010101" charset="-122"/>
              </a:rPr>
              <a:t>的热潮。 英美意象派诗歌在</a:t>
            </a:r>
            <a:r>
              <a:rPr lang="zh-CN" altLang="en-US" sz="3200" b="1">
                <a:solidFill>
                  <a:srgbClr val="FF0000"/>
                </a:solidFill>
                <a:latin typeface="黑体" panose="02010609060101010101" charset="-122"/>
                <a:ea typeface="黑体" panose="02010609060101010101" charset="-122"/>
              </a:rPr>
              <a:t>中国古典诗歌</a:t>
            </a:r>
            <a:r>
              <a:rPr lang="zh-CN" altLang="en-US" sz="3200" b="1">
                <a:latin typeface="黑体" panose="02010609060101010101" charset="-122"/>
                <a:ea typeface="黑体" panose="02010609060101010101" charset="-122"/>
              </a:rPr>
              <a:t>的滋养下， 开创了英美现代诗歌的先河。</a:t>
            </a:r>
            <a:endParaRPr lang="zh-CN" altLang="en-US" sz="3200" b="1">
              <a:latin typeface="黑体" panose="02010609060101010101" charset="-122"/>
              <a:ea typeface="黑体" panose="02010609060101010101" charset="-122"/>
            </a:endParaRPr>
          </a:p>
        </p:txBody>
      </p:sp>
      <p:sp>
        <p:nvSpPr>
          <p:cNvPr id="3" name="矩形 2"/>
          <p:cNvSpPr/>
          <p:nvPr/>
        </p:nvSpPr>
        <p:spPr>
          <a:xfrm>
            <a:off x="1343472" y="836712"/>
            <a:ext cx="8926715" cy="194491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000000"/>
                </a:solidFill>
                <a:latin typeface="黑体" panose="02010609060101010101" charset="-122"/>
                <a:ea typeface="黑体" panose="02010609060101010101" charset="-122"/>
              </a:rPr>
              <a:t>天净沙</a:t>
            </a:r>
            <a:r>
              <a:rPr lang="en-US" altLang="zh-CN" sz="3200" b="1">
                <a:solidFill>
                  <a:srgbClr val="000000"/>
                </a:solidFill>
                <a:latin typeface="黑体" panose="02010609060101010101" charset="-122"/>
                <a:ea typeface="黑体" panose="02010609060101010101" charset="-122"/>
              </a:rPr>
              <a:t>·</a:t>
            </a:r>
            <a:r>
              <a:rPr lang="zh-CN" altLang="en-US" sz="3200" b="1">
                <a:solidFill>
                  <a:srgbClr val="000000"/>
                </a:solidFill>
                <a:latin typeface="黑体" panose="02010609060101010101" charset="-122"/>
                <a:ea typeface="黑体" panose="02010609060101010101" charset="-122"/>
              </a:rPr>
              <a:t>秋思</a:t>
            </a:r>
            <a:endParaRPr lang="en-US" altLang="zh-CN" sz="3200" b="1">
              <a:solidFill>
                <a:srgbClr val="000000"/>
              </a:solidFill>
              <a:latin typeface="黑体" panose="02010609060101010101" charset="-122"/>
              <a:ea typeface="黑体" panose="02010609060101010101" charset="-122"/>
            </a:endParaRPr>
          </a:p>
          <a:p>
            <a:pPr algn="ctr"/>
            <a:r>
              <a:rPr lang="zh-CN" altLang="en-US" sz="3200" b="1">
                <a:solidFill>
                  <a:srgbClr val="000000"/>
                </a:solidFill>
                <a:latin typeface="黑体" panose="02010609060101010101" charset="-122"/>
                <a:ea typeface="黑体" panose="02010609060101010101" charset="-122"/>
              </a:rPr>
              <a:t>枯藤老树昏鸦，小桥流水人家，古道西风瘦马。</a:t>
            </a:r>
            <a:endParaRPr lang="en-US" altLang="zh-CN" sz="3200" b="1">
              <a:solidFill>
                <a:srgbClr val="000000"/>
              </a:solidFill>
              <a:latin typeface="黑体" panose="02010609060101010101" charset="-122"/>
              <a:ea typeface="黑体" panose="02010609060101010101" charset="-122"/>
            </a:endParaRPr>
          </a:p>
          <a:p>
            <a:pPr algn="ctr"/>
            <a:r>
              <a:rPr lang="zh-CN" altLang="en-US" sz="3200" b="1">
                <a:solidFill>
                  <a:srgbClr val="000000"/>
                </a:solidFill>
                <a:latin typeface="黑体" panose="02010609060101010101" charset="-122"/>
                <a:ea typeface="黑体" panose="02010609060101010101" charset="-122"/>
              </a:rPr>
              <a:t>夕阳西下，断肠人在天涯。</a:t>
            </a:r>
            <a:endParaRPr lang="zh-CN" altLang="en-US" sz="3200" b="1">
              <a:solidFill>
                <a:srgbClr val="000000"/>
              </a:solidFill>
              <a:latin typeface="黑体" panose="02010609060101010101" charset="-122"/>
              <a:ea typeface="黑体" panose="02010609060101010101" charset="-122"/>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10" name="图片 9"/>
          <p:cNvPicPr/>
          <p:nvPr userDrawn="1">
            <p:custDataLst>
              <p:tags r:id="rId4"/>
            </p:custDataLst>
          </p:nvPr>
        </p:nvPicPr>
        <p:blipFill>
          <a:blip r:embed="rId3"/>
          <a:stretch>
            <a:fillRect/>
          </a:stretch>
        </p:blipFill>
        <p:spPr>
          <a:xfrm>
            <a:off x="0" y="0"/>
            <a:ext cx="720090" cy="720090"/>
          </a:xfrm>
          <a:prstGeom prst="rect">
            <a:avLst/>
          </a:prstGeom>
        </p:spPr>
      </p:pic>
      <p:sp>
        <p:nvSpPr>
          <p:cNvPr id="6" name="Object 901"/>
          <p:cNvSpPr txBox="1"/>
          <p:nvPr>
            <p:custDataLst>
              <p:tags r:id="rId5"/>
            </p:custDataLst>
          </p:nvPr>
        </p:nvSpPr>
        <p:spPr>
          <a:xfrm>
            <a:off x="1524000" y="1355725"/>
            <a:ext cx="9144000" cy="940181"/>
          </a:xfrm>
          <a:prstGeom prst="rect">
            <a:avLst/>
          </a:prstGeom>
        </p:spPr>
        <p:txBody>
          <a:bodyPr vert="horz" lIns="63500" tIns="25400" rIns="63500" bIns="25400" rtlCol="0" anchor="b" anchorCtr="0">
            <a:normAutofit/>
          </a:bodyPr>
          <a:lstStyle/>
          <a:p>
            <a:pPr marL="0" indent="0" algn="ctr" fontAlgn="auto">
              <a:lnSpc>
                <a:spcPct val="100000"/>
              </a:lnSpc>
              <a:spcBef>
                <a:spcPct val="0"/>
              </a:spcBef>
              <a:spcAft>
                <a:spcPct val="0"/>
              </a:spcAft>
              <a:buSzTx/>
              <a:buNone/>
            </a:pPr>
            <a:r>
              <a:rPr lang="zh-CN" altLang="en-US" sz="3600" b="1" spc="380">
                <a:solidFill>
                  <a:schemeClr val="tx1"/>
                </a:solidFill>
                <a:latin typeface="黑体" panose="02010609060101010101" charset="-122"/>
                <a:ea typeface="黑体" panose="02010609060101010101" charset="-122"/>
              </a:rPr>
              <a:t>一</a:t>
            </a:r>
            <a:r>
              <a:rPr lang="zh-CN" altLang="en-US" sz="3600" b="1" i="0" spc="380">
                <a:solidFill>
                  <a:schemeClr val="tx1"/>
                </a:solidFill>
                <a:latin typeface="黑体" panose="02010609060101010101" charset="-122"/>
                <a:ea typeface="黑体" panose="02010609060101010101" charset="-122"/>
              </a:rPr>
              <a:t>、诗歌中意象的理解</a:t>
            </a:r>
            <a:endParaRPr lang="zh-CN" altLang="en-US" sz="3600" b="1" i="0" spc="380">
              <a:solidFill>
                <a:schemeClr val="tx1"/>
              </a:solidFill>
              <a:latin typeface="黑体" panose="02010609060101010101" charset="-122"/>
              <a:ea typeface="黑体" panose="02010609060101010101" charset="-122"/>
            </a:endParaRPr>
          </a:p>
        </p:txBody>
      </p:sp>
      <p:sp>
        <p:nvSpPr>
          <p:cNvPr id="7" name="Object 902"/>
          <p:cNvSpPr txBox="1"/>
          <p:nvPr>
            <p:custDataLst>
              <p:tags r:id="rId6"/>
            </p:custDataLst>
          </p:nvPr>
        </p:nvSpPr>
        <p:spPr>
          <a:xfrm>
            <a:off x="-250581" y="2577655"/>
            <a:ext cx="12025336" cy="707771"/>
          </a:xfrm>
          <a:prstGeom prst="rect">
            <a:avLst/>
          </a:prstGeom>
        </p:spPr>
        <p:txBody>
          <a:bodyPr vert="horz" lIns="63500" tIns="25400" rIns="63500" bIns="25400" rtlCol="0" anchor="t" anchorCtr="0">
            <a:noAutofit/>
          </a:bodyPr>
          <a:lstStyle/>
          <a:p>
            <a:pPr marL="0" indent="0" algn="ctr" fontAlgn="auto">
              <a:lnSpc>
                <a:spcPct val="100000"/>
              </a:lnSpc>
              <a:spcBef>
                <a:spcPct val="0"/>
              </a:spcBef>
              <a:spcAft>
                <a:spcPct val="0"/>
              </a:spcAft>
              <a:buSzTx/>
              <a:buNone/>
            </a:pPr>
            <a:r>
              <a:rPr lang="zh-CN" altLang="en-US" sz="3600" b="1" spc="100">
                <a:solidFill>
                  <a:schemeClr val="dk1"/>
                </a:solidFill>
                <a:latin typeface="黑体" panose="02010609060101010101" charset="-122"/>
                <a:ea typeface="黑体" panose="02010609060101010101" charset="-122"/>
                <a:cs typeface="微软雅黑" panose="020b0503020204020204" pitchFamily="34" charset="-122"/>
              </a:rPr>
              <a:t>（一）树</a:t>
            </a:r>
            <a:endParaRPr lang="en-US" altLang="zh-CN" sz="3600" b="1" spc="100">
              <a:solidFill>
                <a:schemeClr val="dk1"/>
              </a:solidFill>
              <a:latin typeface="黑体" panose="02010609060101010101" charset="-122"/>
              <a:ea typeface="黑体" panose="02010609060101010101" charset="-122"/>
              <a:cs typeface="微软雅黑" panose="020b0503020204020204" pitchFamily="34" charset="-122"/>
            </a:endParaRPr>
          </a:p>
          <a:p>
            <a:pPr marL="0" indent="0" algn="ctr" fontAlgn="auto">
              <a:lnSpc>
                <a:spcPct val="100000"/>
              </a:lnSpc>
              <a:spcBef>
                <a:spcPct val="0"/>
              </a:spcBef>
              <a:spcAft>
                <a:spcPct val="0"/>
              </a:spcAft>
              <a:buSzTx/>
              <a:buNone/>
            </a:pPr>
            <a:r>
              <a:rPr lang="zh-CN" altLang="en-US" sz="3600" b="1" spc="100">
                <a:solidFill>
                  <a:schemeClr val="dk1"/>
                </a:solidFill>
                <a:latin typeface="黑体" panose="02010609060101010101" charset="-122"/>
                <a:ea typeface="黑体" panose="02010609060101010101" charset="-122"/>
                <a:cs typeface="微软雅黑" panose="020b0503020204020204" pitchFamily="34" charset="-122"/>
              </a:rPr>
              <a:t>（二）雪花</a:t>
            </a:r>
            <a:endParaRPr lang="en-US" altLang="zh-CN" sz="3600" b="1" spc="100">
              <a:solidFill>
                <a:schemeClr val="dk1"/>
              </a:solidFill>
              <a:latin typeface="黑体" panose="02010609060101010101" charset="-122"/>
              <a:ea typeface="黑体" panose="02010609060101010101" charset="-122"/>
              <a:cs typeface="微软雅黑" panose="020b0503020204020204" pitchFamily="34" charset="-122"/>
            </a:endParaRPr>
          </a:p>
          <a:p>
            <a:pPr marL="0" indent="0" algn="ctr" fontAlgn="auto">
              <a:lnSpc>
                <a:spcPct val="100000"/>
              </a:lnSpc>
              <a:spcBef>
                <a:spcPct val="0"/>
              </a:spcBef>
              <a:spcAft>
                <a:spcPct val="0"/>
              </a:spcAft>
              <a:buSzTx/>
              <a:buNone/>
            </a:pPr>
            <a:r>
              <a:rPr lang="zh-CN" altLang="en-US" sz="3600" b="1" spc="100">
                <a:solidFill>
                  <a:schemeClr val="dk1"/>
                </a:solidFill>
                <a:latin typeface="黑体" panose="02010609060101010101" charset="-122"/>
                <a:ea typeface="黑体" panose="02010609060101010101" charset="-122"/>
                <a:cs typeface="微软雅黑" panose="020b0503020204020204" pitchFamily="34" charset="-122"/>
              </a:rPr>
              <a:t>（三）天空</a:t>
            </a:r>
            <a:endParaRPr lang="en-US" altLang="zh-CN" sz="3600" b="1" spc="100">
              <a:solidFill>
                <a:schemeClr val="dk1"/>
              </a:solidFill>
              <a:latin typeface="黑体" panose="02010609060101010101" charset="-122"/>
              <a:ea typeface="黑体" panose="02010609060101010101" charset="-122"/>
              <a:cs typeface="微软雅黑" panose="020b0503020204020204" pitchFamily="34" charset="-122"/>
            </a:endParaRPr>
          </a:p>
          <a:p>
            <a:pPr marL="0" indent="0" algn="ctr" fontAlgn="auto">
              <a:lnSpc>
                <a:spcPct val="100000"/>
              </a:lnSpc>
              <a:spcBef>
                <a:spcPct val="0"/>
              </a:spcBef>
              <a:spcAft>
                <a:spcPct val="0"/>
              </a:spcAft>
              <a:buSzTx/>
              <a:buNone/>
            </a:pPr>
            <a:r>
              <a:rPr lang="zh-CN" altLang="en-US" sz="3600" b="1" spc="100">
                <a:solidFill>
                  <a:schemeClr val="dk1"/>
                </a:solidFill>
                <a:latin typeface="黑体" panose="02010609060101010101" charset="-122"/>
                <a:ea typeface="黑体" panose="02010609060101010101" charset="-122"/>
                <a:cs typeface="微软雅黑" panose="020b0503020204020204" pitchFamily="34" charset="-122"/>
              </a:rPr>
              <a:t>（四）我们</a:t>
            </a:r>
            <a:endParaRPr lang="zh-CN" altLang="en-US" sz="3600" b="1" spc="100">
              <a:solidFill>
                <a:schemeClr val="dk1"/>
              </a:solidFill>
              <a:latin typeface="黑体" panose="02010609060101010101" charset="-122"/>
              <a:ea typeface="黑体" panose="02010609060101010101" charset="-122"/>
              <a:cs typeface="微软雅黑" panose="020b0503020204020204" pitchFamily="34" charset="-122"/>
            </a:endParaRPr>
          </a:p>
        </p:txBody>
      </p:sp>
    </p:spTree>
    <p:custDataLst>
      <p:tags r:id="rId7"/>
    </p:custDataLst>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10" name="图片 9"/>
          <p:cNvPicPr/>
          <p:nvPr userDrawn="1">
            <p:custDataLst>
              <p:tags r:id="rId3"/>
            </p:custDataLst>
          </p:nvPr>
        </p:nvPicPr>
        <p:blipFill>
          <a:blip r:embed="rId2"/>
          <a:stretch>
            <a:fillRect/>
          </a:stretch>
        </p:blipFill>
        <p:spPr>
          <a:xfrm>
            <a:off x="0" y="0"/>
            <a:ext cx="720090" cy="720090"/>
          </a:xfrm>
          <a:prstGeom prst="rect">
            <a:avLst/>
          </a:prstGeom>
        </p:spPr>
      </p:pic>
      <p:sp>
        <p:nvSpPr>
          <p:cNvPr id="6" name="文本框 5"/>
          <p:cNvSpPr txBox="1"/>
          <p:nvPr>
            <p:custDataLst>
              <p:tags r:id="rId4"/>
            </p:custDataLst>
          </p:nvPr>
        </p:nvSpPr>
        <p:spPr>
          <a:xfrm>
            <a:off x="-630593" y="674370"/>
            <a:ext cx="10972876" cy="762000"/>
          </a:xfrm>
          <a:prstGeom prst="rect">
            <a:avLst/>
          </a:prstGeom>
          <a:noFill/>
        </p:spPr>
        <p:txBody>
          <a:bodyPr wrap="square" lIns="63500" tIns="25400" rIns="63500" bIns="25400" rtlCol="0" anchor="ctr" anchorCtr="0">
            <a:normAutofit/>
          </a:bodyPr>
          <a:lstStyle/>
          <a:p>
            <a:pPr algn="ctr" fontAlgn="auto"/>
            <a:r>
              <a:rPr lang="zh-CN" altLang="en-US" sz="3600" b="1" spc="100">
                <a:solidFill>
                  <a:schemeClr val="dk1"/>
                </a:solidFill>
                <a:latin typeface="黑体" panose="02010609060101010101" charset="-122"/>
                <a:ea typeface="黑体" panose="02010609060101010101" charset="-122"/>
                <a:cs typeface="微软雅黑" panose="020b0503020204020204" pitchFamily="34" charset="-122"/>
              </a:rPr>
              <a:t>（一）如何理解这首诗歌中“树”这一意象？</a:t>
            </a:r>
            <a:endParaRPr lang="zh-CN" altLang="en-US" sz="3600" b="1" spc="100">
              <a:solidFill>
                <a:schemeClr val="dk1"/>
              </a:solidFill>
              <a:latin typeface="黑体" panose="02010609060101010101" charset="-122"/>
              <a:ea typeface="黑体" panose="02010609060101010101" charset="-122"/>
              <a:cs typeface="微软雅黑" panose="020b0503020204020204" pitchFamily="34" charset="-122"/>
            </a:endParaRPr>
          </a:p>
        </p:txBody>
      </p:sp>
      <p:pic>
        <p:nvPicPr>
          <p:cNvPr id="7" name="图片 6"/>
          <p:cNvPicPr>
            <a:picLocks noChangeAspect="1"/>
          </p:cNvPicPr>
          <p:nvPr>
            <p:custDataLst>
              <p:tags r:id="rId6"/>
            </p:custDataLst>
          </p:nvPr>
        </p:nvPicPr>
        <p:blipFill>
          <a:blip r:embed="rId5"/>
          <a:srcRect t="2852" b="2852"/>
          <a:stretch>
            <a:fillRect/>
          </a:stretch>
        </p:blipFill>
        <p:spPr>
          <a:xfrm>
            <a:off x="8309699" y="1769006"/>
            <a:ext cx="3503712" cy="3909472"/>
          </a:xfrm>
          <a:custGeom>
            <a:cxnLst>
              <a:cxn ang="3">
                <a:pos x="hc" y="t"/>
              </a:cxn>
              <a:cxn ang="cd2">
                <a:pos x="l" y="vc"/>
              </a:cxn>
              <a:cxn ang="cd4">
                <a:pos x="hc" y="b"/>
              </a:cxn>
              <a:cxn ang="0">
                <a:pos x="r" y="vc"/>
              </a:cxn>
            </a:cxnLst>
            <a:rect l="l" t="t" r="r" b="b"/>
            <a:pathLst>
              <a:path w="8399" h="5280">
                <a:moveTo>
                  <a:pt x="0" y="0"/>
                </a:moveTo>
                <a:lnTo>
                  <a:pt x="8399" y="0"/>
                </a:lnTo>
                <a:lnTo>
                  <a:pt x="8399" y="5280"/>
                </a:lnTo>
                <a:lnTo>
                  <a:pt x="0" y="5280"/>
                </a:lnTo>
                <a:lnTo>
                  <a:pt x="0" y="0"/>
                </a:lnTo>
                <a:close/>
              </a:path>
            </a:pathLst>
          </a:custGeom>
        </p:spPr>
      </p:pic>
      <p:sp>
        <p:nvSpPr>
          <p:cNvPr id="8" name="Title 6"/>
          <p:cNvSpPr txBox="1"/>
          <p:nvPr>
            <p:custDataLst>
              <p:tags r:id="rId7"/>
            </p:custDataLst>
          </p:nvPr>
        </p:nvSpPr>
        <p:spPr>
          <a:xfrm>
            <a:off x="378588" y="1769006"/>
            <a:ext cx="7589619" cy="44297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en-US" altLang="zh-CN" sz="2800" b="1" spc="200">
                <a:ln w="3175">
                  <a:noFill/>
                  <a:prstDash val="dash"/>
                </a:ln>
                <a:latin typeface="黑体" panose="02010609060101010101" charset="-122"/>
                <a:ea typeface="黑体" panose="02010609060101010101" charset="-122"/>
                <a:cs typeface="微软雅黑" panose="020b0503020204020204" pitchFamily="34" charset="-122"/>
              </a:rPr>
              <a:t>1</a:t>
            </a:r>
            <a:r>
              <a:rPr lang="zh-CN" altLang="en-US" sz="2800" b="1" spc="200">
                <a:ln w="3175">
                  <a:noFill/>
                  <a:prstDash val="dash"/>
                </a:ln>
                <a:latin typeface="黑体" panose="02010609060101010101" charset="-122"/>
                <a:ea typeface="黑体" panose="02010609060101010101" charset="-122"/>
                <a:cs typeface="微软雅黑" panose="020b0503020204020204" pitchFamily="34" charset="-122"/>
              </a:rPr>
              <a:t>、诗人选择“树”作为观照对象，更多的还在于树本身所具有的特性，包括树丰富的生态和文化蕴含。作为生物，树是立足于大地同时又指向天空的最隆重和充分的表示。它对生命应有的在地下的深度以及永无止境的向上的高度都做了最为坚实而高贵的展览和诠释。于是，树连接了大地与天空，此岸与彼岸，现世与终极——是树，让我们看清了自身的位置和应有的走向。</a:t>
            </a:r>
            <a:endParaRPr lang="en-US" altLang="zh-CN" sz="2800" b="1" spc="200">
              <a:ln w="3175">
                <a:noFill/>
                <a:prstDash val="dash"/>
              </a:ln>
              <a:latin typeface="黑体" panose="02010609060101010101" charset="-122"/>
              <a:ea typeface="黑体" panose="02010609060101010101" charset="-122"/>
              <a:cs typeface="微软雅黑" panose="020b0503020204020204" pitchFamily="34" charset="-122"/>
            </a:endParaRPr>
          </a:p>
          <a:p>
            <a:pPr marL="0" lvl="0" indent="0" algn="l" fontAlgn="auto">
              <a:lnSpc>
                <a:spcPct val="100000"/>
              </a:lnSpc>
              <a:spcBef>
                <a:spcPct val="0"/>
              </a:spcBef>
              <a:spcAft>
                <a:spcPts val="800"/>
              </a:spcAft>
              <a:buSzTx/>
              <a:buNone/>
            </a:pPr>
            <a:r>
              <a:rPr lang="en-US" altLang="zh-CN" sz="2800" b="1" spc="200">
                <a:ln w="3175">
                  <a:noFill/>
                  <a:prstDash val="dash"/>
                </a:ln>
                <a:solidFill>
                  <a:srgbClr val="FF0000"/>
                </a:solidFill>
                <a:latin typeface="黑体" panose="02010609060101010101" charset="-122"/>
                <a:ea typeface="黑体" panose="02010609060101010101" charset="-122"/>
                <a:cs typeface="微软雅黑" panose="020b0503020204020204" pitchFamily="34" charset="-122"/>
              </a:rPr>
              <a:t>2</a:t>
            </a:r>
            <a:r>
              <a:rPr lang="zh-CN" altLang="en-US" sz="2800" b="1" spc="200">
                <a:ln w="3175">
                  <a:noFill/>
                  <a:prstDash val="dash"/>
                </a:ln>
                <a:solidFill>
                  <a:srgbClr val="FF0000"/>
                </a:solidFill>
                <a:latin typeface="黑体" panose="02010609060101010101" charset="-122"/>
                <a:ea typeface="黑体" panose="02010609060101010101" charset="-122"/>
                <a:cs typeface="微软雅黑" panose="020b0503020204020204" pitchFamily="34" charset="-122"/>
              </a:rPr>
              <a:t>、“树”是生命的主体,是积极向上、蓬勃生长的生命的代表。</a:t>
            </a:r>
            <a:endParaRPr lang="zh-CN" altLang="en-US" sz="2800" b="1" spc="200">
              <a:ln w="3175">
                <a:noFill/>
                <a:prstDash val="dash"/>
              </a:ln>
              <a:solidFill>
                <a:srgbClr val="FF0000"/>
              </a:solidFill>
              <a:latin typeface="黑体" panose="02010609060101010101" charset="-122"/>
              <a:ea typeface="黑体" panose="02010609060101010101" charset="-122"/>
              <a:cs typeface="微软雅黑" panose="020b0503020204020204" pitchFamily="34" charset="-122"/>
            </a:endParaRPr>
          </a:p>
        </p:txBody>
      </p:sp>
    </p:spTree>
    <p:custDataLst>
      <p:tags r:id="rId8"/>
    </p:custDataLst>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4" name="文本框 3"/>
          <p:cNvSpPr txBox="1"/>
          <p:nvPr/>
        </p:nvSpPr>
        <p:spPr>
          <a:xfrm>
            <a:off x="479376" y="797510"/>
            <a:ext cx="10944225" cy="5262979"/>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    </a:t>
            </a:r>
            <a:r>
              <a:rPr lang="zh-CN" altLang="en-US" sz="2800" b="1" spc="200">
                <a:ln w="3175">
                  <a:noFill/>
                  <a:prstDash val="dash"/>
                </a:ln>
                <a:solidFill>
                  <a:schemeClr val="tx1"/>
                </a:solidFill>
                <a:latin typeface="黑体" panose="02010609060101010101" charset="-122"/>
                <a:ea typeface="黑体" panose="02010609060101010101" charset="-122"/>
                <a:sym typeface="+mn-ea"/>
              </a:rPr>
              <a:t>树在特朗斯特罗姆的诗里一而再，再而三地出现。从他的第一首</a:t>
            </a:r>
            <a:r>
              <a:rPr lang="en-US" altLang="zh-CN" sz="2800" b="1" spc="200">
                <a:ln w="3175">
                  <a:noFill/>
                  <a:prstDash val="dash"/>
                </a:ln>
                <a:solidFill>
                  <a:schemeClr val="tx1"/>
                </a:solidFill>
                <a:latin typeface="黑体" panose="02010609060101010101" charset="-122"/>
                <a:ea typeface="黑体" panose="02010609060101010101" charset="-122"/>
                <a:sym typeface="+mn-ea"/>
              </a:rPr>
              <a:t>《</a:t>
            </a:r>
            <a:r>
              <a:rPr lang="zh-CN" altLang="en-US" sz="2800" b="1" spc="200">
                <a:ln w="3175">
                  <a:noFill/>
                  <a:prstDash val="dash"/>
                </a:ln>
                <a:solidFill>
                  <a:schemeClr val="tx1"/>
                </a:solidFill>
                <a:latin typeface="黑体" panose="02010609060101010101" charset="-122"/>
                <a:ea typeface="黑体" panose="02010609060101010101" charset="-122"/>
                <a:sym typeface="+mn-ea"/>
              </a:rPr>
              <a:t>序曲</a:t>
            </a:r>
            <a:r>
              <a:rPr lang="en-US" altLang="zh-CN" sz="2800" b="1" spc="200">
                <a:ln w="3175">
                  <a:noFill/>
                  <a:prstDash val="dash"/>
                </a:ln>
                <a:solidFill>
                  <a:schemeClr val="tx1"/>
                </a:solidFill>
                <a:latin typeface="黑体" panose="02010609060101010101" charset="-122"/>
                <a:ea typeface="黑体" panose="02010609060101010101" charset="-122"/>
                <a:sym typeface="+mn-ea"/>
              </a:rPr>
              <a:t>》 </a:t>
            </a:r>
            <a:r>
              <a:rPr lang="zh-CN" altLang="en-US" sz="2800" b="1" spc="200">
                <a:ln w="3175">
                  <a:noFill/>
                  <a:prstDash val="dash"/>
                </a:ln>
                <a:solidFill>
                  <a:schemeClr val="tx1"/>
                </a:solidFill>
                <a:latin typeface="黑体" panose="02010609060101010101" charset="-122"/>
                <a:ea typeface="黑体" panose="02010609060101010101" charset="-122"/>
                <a:sym typeface="+mn-ea"/>
              </a:rPr>
              <a:t>到他全集里的最后一首诗，都在说树。那么，究竟是什么让这位北欧诗人如此迷恋树这个意象呢？我在译完他诗歌时不禁问自己。我想到了菩提树，让释迦牟尼悟道的树。“菩提”一词为古印度语（即梵文）</a:t>
            </a:r>
            <a:r>
              <a:rPr lang="en-US" altLang="zh-CN" sz="2800" b="1" spc="200">
                <a:ln w="3175">
                  <a:noFill/>
                  <a:prstDash val="dash"/>
                </a:ln>
                <a:solidFill>
                  <a:schemeClr val="tx1"/>
                </a:solidFill>
                <a:latin typeface="黑体" panose="02010609060101010101" charset="-122"/>
                <a:ea typeface="黑体" panose="02010609060101010101" charset="-122"/>
                <a:sym typeface="+mn-ea"/>
              </a:rPr>
              <a:t>Bodhi</a:t>
            </a:r>
            <a:r>
              <a:rPr lang="zh-CN" altLang="en-US" sz="2800" b="1" spc="200">
                <a:ln w="3175">
                  <a:noFill/>
                  <a:prstDash val="dash"/>
                </a:ln>
                <a:solidFill>
                  <a:schemeClr val="tx1"/>
                </a:solidFill>
                <a:latin typeface="黑体" panose="02010609060101010101" charset="-122"/>
                <a:ea typeface="黑体" panose="02010609060101010101" charset="-122"/>
                <a:sym typeface="+mn-ea"/>
              </a:rPr>
              <a:t>的音译，意思是觉悟、智慧，用以指人忽如睡醒，豁然开悟，达到超凡脱俗的境界，也就是特朗斯特罗姆在第一首第一句里所说的：“醒，是梦中往外跳伞。”而那颗雨中打转，汲取生命，感受生活的树，似乎也在走向顿悟，为了“在晴朗的夜空静静地闪现，等待雪花的绽开”，等待涅盘或超度。</a:t>
            </a:r>
            <a:endParaRPr lang="zh-CN" altLang="en-US" sz="2800" b="1" spc="200">
              <a:ln w="3175">
                <a:noFill/>
                <a:prstDash val="dash"/>
              </a:ln>
              <a:solidFill>
                <a:schemeClr val="tx1"/>
              </a:solidFill>
              <a:latin typeface="黑体" panose="02010609060101010101" charset="-122"/>
              <a:ea typeface="黑体" panose="02010609060101010101" charset="-122"/>
              <a:sym typeface="+mn-ea"/>
            </a:endParaRPr>
          </a:p>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2800" b="1" spc="200">
              <a:ln w="3175">
                <a:noFill/>
                <a:prstDash val="dash"/>
              </a:ln>
              <a:solidFill>
                <a:schemeClr val="tx1"/>
              </a:solidFill>
              <a:latin typeface="黑体" panose="02010609060101010101" charset="-122"/>
              <a:ea typeface="黑体" panose="02010609060101010101"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800" b="1" spc="200">
                <a:ln w="3175">
                  <a:noFill/>
                  <a:prstDash val="dash"/>
                </a:ln>
                <a:solidFill>
                  <a:schemeClr val="tx1"/>
                </a:solidFill>
                <a:latin typeface="黑体" panose="02010609060101010101" charset="-122"/>
                <a:ea typeface="黑体" panose="02010609060101010101" charset="-122"/>
                <a:sym typeface="+mn-ea"/>
              </a:rPr>
              <a:t>   </a:t>
            </a:r>
            <a:r>
              <a:rPr lang="en-US" altLang="zh-CN" sz="2800" b="1" spc="200">
                <a:ln w="3175">
                  <a:noFill/>
                  <a:prstDash val="dash"/>
                </a:ln>
                <a:solidFill>
                  <a:schemeClr val="tx1"/>
                </a:solidFill>
                <a:latin typeface="黑体" panose="02010609060101010101" charset="-122"/>
                <a:ea typeface="黑体" panose="02010609060101010101" charset="-122"/>
                <a:sym typeface="+mn-ea"/>
              </a:rPr>
              <a:t>——</a:t>
            </a:r>
            <a:r>
              <a:rPr lang="zh-CN" altLang="en-US" sz="2800" b="1" spc="200">
                <a:ln w="3175">
                  <a:noFill/>
                  <a:prstDash val="dash"/>
                </a:ln>
                <a:solidFill>
                  <a:schemeClr val="tx1"/>
                </a:solidFill>
                <a:latin typeface="黑体" panose="02010609060101010101" charset="-122"/>
                <a:ea typeface="黑体" panose="02010609060101010101" charset="-122"/>
                <a:sym typeface="+mn-ea"/>
              </a:rPr>
              <a:t>节选自：李笠：新译本《特朗斯特罗姆诗全集》译者序 </a:t>
            </a:r>
            <a:endParaRPr lang="zh-CN" altLang="en-US" sz="2800" b="1" spc="200">
              <a:ln w="3175">
                <a:noFill/>
                <a:prstDash val="dash"/>
              </a:ln>
              <a:solidFill>
                <a:schemeClr val="tx1"/>
              </a:solidFill>
              <a:latin typeface="黑体" panose="02010609060101010101" charset="-122"/>
              <a:ea typeface="黑体" panose="02010609060101010101" charset="-122"/>
            </a:endParaRPr>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4" name="文本框 3"/>
          <p:cNvSpPr txBox="1"/>
          <p:nvPr/>
        </p:nvSpPr>
        <p:spPr>
          <a:xfrm>
            <a:off x="695400" y="1268760"/>
            <a:ext cx="11089232" cy="4401205"/>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2800" b="1" spc="200">
                <a:ln w="3175">
                  <a:noFill/>
                  <a:prstDash val="dash"/>
                </a:ln>
                <a:solidFill>
                  <a:schemeClr val="tx1"/>
                </a:solidFill>
                <a:latin typeface="黑体" panose="02010609060101010101" charset="-122"/>
                <a:ea typeface="黑体" panose="02010609060101010101" charset="-122"/>
                <a:sym typeface="+mn-ea"/>
              </a:rPr>
              <a:t>    诗人在树身上看到了人的命运或者他看到了一种善的力量：珍惜土地，哪怕它贫瘠，也坚守，一种忘我的谦卑的基督的精神，佛陀的慈悲和忍辱。看到让人醒悟的菩提树，其实也就是给人知识的伊甸园的苹果树，神灵的显现。一棵树，如果你不伤害它，它可以活几千年。树站着，喑哑，但充满神性。</a:t>
            </a:r>
            <a:endParaRPr lang="zh-CN" altLang="en-US" sz="2800" b="1" spc="200">
              <a:ln w="3175">
                <a:noFill/>
                <a:prstDash val="dash"/>
              </a:ln>
              <a:solidFill>
                <a:schemeClr val="tx1"/>
              </a:solidFill>
              <a:latin typeface="黑体" panose="02010609060101010101" charset="-122"/>
              <a:ea typeface="黑体" panose="02010609060101010101"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800" b="1" spc="200">
                <a:ln w="3175">
                  <a:noFill/>
                  <a:prstDash val="dash"/>
                </a:ln>
                <a:solidFill>
                  <a:schemeClr val="tx1"/>
                </a:solidFill>
                <a:latin typeface="黑体" panose="02010609060101010101" charset="-122"/>
                <a:ea typeface="黑体" panose="02010609060101010101" charset="-122"/>
                <a:sym typeface="+mn-ea"/>
              </a:rPr>
              <a:t>    于是诗纷纷从她那里涌现：“昔我往矣，杨柳依依”，“鸟宿池边树，僧敲月下门。”“沉舟侧畔千帆过，病树前头万木春。”““泉眼无声惜细流，树阴照水爱晴柔。 ”……</a:t>
            </a:r>
            <a:endParaRPr lang="zh-CN" altLang="en-US" sz="2800" b="1" spc="200">
              <a:ln w="3175">
                <a:noFill/>
                <a:prstDash val="dash"/>
              </a:ln>
              <a:solidFill>
                <a:schemeClr val="tx1"/>
              </a:solidFill>
              <a:latin typeface="黑体" panose="02010609060101010101" charset="-122"/>
              <a:ea typeface="黑体" panose="02010609060101010101"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800" b="1" spc="200">
                <a:ln w="3175">
                  <a:noFill/>
                  <a:prstDash val="dash"/>
                </a:ln>
                <a:solidFill>
                  <a:schemeClr val="tx1"/>
                </a:solidFill>
                <a:latin typeface="黑体" panose="02010609060101010101" charset="-122"/>
                <a:ea typeface="黑体" panose="02010609060101010101" charset="-122"/>
                <a:sym typeface="+mn-ea"/>
              </a:rPr>
              <a:t>   </a:t>
            </a:r>
            <a:endParaRPr lang="en-US" altLang="zh-CN" sz="2800" b="1" spc="200">
              <a:ln w="3175">
                <a:noFill/>
                <a:prstDash val="dash"/>
              </a:ln>
              <a:solidFill>
                <a:schemeClr val="tx1"/>
              </a:solidFill>
              <a:latin typeface="黑体" panose="02010609060101010101" charset="-122"/>
              <a:ea typeface="黑体" panose="02010609060101010101" charset="-122"/>
              <a:sym typeface="+mn-ea"/>
            </a:endParaRPr>
          </a:p>
          <a:p>
            <a:pPr marL="0" marR="0" lvl="0" indent="0" algn="l" defTabSz="914400" rtl="0" eaLnBrk="1" fontAlgn="auto" latinLnBrk="0" hangingPunct="1">
              <a:lnSpc>
                <a:spcPct val="100000"/>
              </a:lnSpc>
              <a:spcBef>
                <a:spcPct val="0"/>
              </a:spcBef>
              <a:spcAft>
                <a:spcPct val="0"/>
              </a:spcAft>
              <a:buClrTx/>
              <a:buSzTx/>
              <a:buFontTx/>
              <a:buNone/>
              <a:defRPr/>
            </a:pPr>
            <a:r>
              <a:rPr lang="en-US" altLang="zh-CN" sz="2800" b="1" spc="200">
                <a:ln w="3175">
                  <a:noFill/>
                  <a:prstDash val="dash"/>
                </a:ln>
                <a:solidFill>
                  <a:schemeClr val="tx1"/>
                </a:solidFill>
                <a:latin typeface="黑体" panose="02010609060101010101" charset="-122"/>
                <a:ea typeface="黑体" panose="02010609060101010101" charset="-122"/>
                <a:sym typeface="+mn-ea"/>
              </a:rPr>
              <a:t>    ——</a:t>
            </a:r>
            <a:r>
              <a:rPr lang="zh-CN" altLang="en-US" sz="2800" b="1" spc="200">
                <a:ln w="3175">
                  <a:noFill/>
                  <a:prstDash val="dash"/>
                </a:ln>
                <a:solidFill>
                  <a:schemeClr val="tx1"/>
                </a:solidFill>
                <a:latin typeface="黑体" panose="02010609060101010101" charset="-122"/>
                <a:ea typeface="黑体" panose="02010609060101010101" charset="-122"/>
                <a:sym typeface="+mn-ea"/>
              </a:rPr>
              <a:t>节选自：李笠：新译本《特朗斯特罗姆诗全集》译者序 </a:t>
            </a:r>
            <a:endParaRPr lang="zh-CN" altLang="en-US" sz="2800" b="1" spc="200">
              <a:ln w="3175">
                <a:noFill/>
                <a:prstDash val="dash"/>
              </a:ln>
              <a:solidFill>
                <a:schemeClr val="tx1"/>
              </a:solidFill>
              <a:latin typeface="黑体" panose="02010609060101010101" charset="-122"/>
              <a:ea typeface="黑体" panose="02010609060101010101" charset="-122"/>
            </a:endParaRP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10" name="图片 9"/>
          <p:cNvPicPr/>
          <p:nvPr userDrawn="1">
            <p:custDataLst>
              <p:tags r:id="rId3"/>
            </p:custDataLst>
          </p:nvPr>
        </p:nvPicPr>
        <p:blipFill>
          <a:blip r:embed="rId2"/>
          <a:stretch>
            <a:fillRect/>
          </a:stretch>
        </p:blipFill>
        <p:spPr>
          <a:xfrm>
            <a:off x="0" y="0"/>
            <a:ext cx="720090" cy="720090"/>
          </a:xfrm>
          <a:prstGeom prst="rect">
            <a:avLst/>
          </a:prstGeom>
        </p:spPr>
      </p:pic>
      <p:sp>
        <p:nvSpPr>
          <p:cNvPr id="6" name="文本框 5"/>
          <p:cNvSpPr txBox="1"/>
          <p:nvPr>
            <p:custDataLst>
              <p:tags r:id="rId4"/>
            </p:custDataLst>
          </p:nvPr>
        </p:nvSpPr>
        <p:spPr>
          <a:xfrm>
            <a:off x="609556" y="525145"/>
            <a:ext cx="10972876" cy="7620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600" b="1" spc="100">
                <a:solidFill>
                  <a:schemeClr val="dk1"/>
                </a:solidFill>
                <a:latin typeface="黑体" panose="02010609060101010101" charset="-122"/>
                <a:ea typeface="黑体" panose="02010609060101010101" charset="-122"/>
                <a:cs typeface="微软雅黑" panose="020b0503020204020204" pitchFamily="34" charset="-122"/>
              </a:rPr>
              <a:t>（二）这首诗中的“雪花”具有怎样的象征意义？</a:t>
            </a:r>
            <a:endParaRPr lang="zh-CN" altLang="en-US" sz="3600" b="1" spc="100">
              <a:solidFill>
                <a:schemeClr val="dk1"/>
              </a:solidFill>
              <a:latin typeface="黑体" panose="02010609060101010101" charset="-122"/>
              <a:ea typeface="黑体" panose="02010609060101010101" charset="-122"/>
              <a:cs typeface="微软雅黑" panose="020b0503020204020204" pitchFamily="34" charset="-122"/>
            </a:endParaRPr>
          </a:p>
        </p:txBody>
      </p:sp>
      <p:sp>
        <p:nvSpPr>
          <p:cNvPr id="8" name="Title 6"/>
          <p:cNvSpPr txBox="1"/>
          <p:nvPr>
            <p:custDataLst>
              <p:tags r:id="rId5"/>
            </p:custDataLst>
          </p:nvPr>
        </p:nvSpPr>
        <p:spPr>
          <a:xfrm>
            <a:off x="3842101" y="1546553"/>
            <a:ext cx="8014539" cy="44297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endParaRPr lang="en-US" altLang="zh-CN" sz="2800" b="1" spc="200">
              <a:ln w="3175">
                <a:noFill/>
                <a:prstDash val="dash"/>
              </a:ln>
              <a:latin typeface="黑体" panose="02010609060101010101" charset="-122"/>
              <a:ea typeface="黑体" panose="02010609060101010101" charset="-122"/>
              <a:cs typeface="微软雅黑" panose="020b0503020204020204" pitchFamily="34" charset="-122"/>
            </a:endParaRPr>
          </a:p>
          <a:p>
            <a:pPr lvl="0" fontAlgn="auto">
              <a:lnSpc>
                <a:spcPct val="120000"/>
              </a:lnSpc>
              <a:spcAft>
                <a:spcPts val="800"/>
              </a:spcAft>
            </a:pPr>
            <a:r>
              <a:rPr lang="zh-CN" altLang="en-US" sz="2800" b="1" spc="200">
                <a:ln w="3175">
                  <a:noFill/>
                  <a:prstDash val="dash"/>
                </a:ln>
                <a:latin typeface="黑体" panose="02010609060101010101" charset="-122"/>
                <a:ea typeface="黑体" panose="02010609060101010101" charset="-122"/>
                <a:cs typeface="微软雅黑" panose="020b0503020204020204" pitchFamily="34" charset="-122"/>
              </a:rPr>
              <a:t> “雪花”在这里有着丰富的蕴涵。</a:t>
            </a:r>
            <a:endParaRPr lang="zh-CN" altLang="en-US" sz="2800" b="1" spc="200">
              <a:ln w="3175">
                <a:noFill/>
                <a:prstDash val="dash"/>
              </a:ln>
              <a:latin typeface="黑体" panose="02010609060101010101" charset="-122"/>
              <a:ea typeface="黑体" panose="02010609060101010101" charset="-122"/>
              <a:cs typeface="微软雅黑" panose="020b0503020204020204" pitchFamily="34" charset="-122"/>
            </a:endParaRPr>
          </a:p>
          <a:p>
            <a:pPr lvl="0" fontAlgn="auto">
              <a:lnSpc>
                <a:spcPct val="120000"/>
              </a:lnSpc>
              <a:spcAft>
                <a:spcPts val="800"/>
              </a:spcAft>
            </a:pPr>
            <a:r>
              <a:rPr lang="zh-CN" altLang="en-US" sz="2800" b="1" spc="200">
                <a:ln w="3175">
                  <a:noFill/>
                  <a:prstDash val="dash"/>
                </a:ln>
                <a:latin typeface="黑体" panose="02010609060101010101" charset="-122"/>
                <a:ea typeface="黑体" panose="02010609060101010101" charset="-122"/>
                <a:cs typeface="微软雅黑" panose="020b0503020204020204" pitchFamily="34" charset="-122"/>
              </a:rPr>
              <a:t>①作为冬天的象征，它预示着寒冷，然而它又恰恰突显生命的强大意志。</a:t>
            </a:r>
            <a:endParaRPr lang="zh-CN" altLang="en-US" sz="2800" b="1" spc="200">
              <a:ln w="3175">
                <a:noFill/>
                <a:prstDash val="dash"/>
              </a:ln>
              <a:latin typeface="黑体" panose="02010609060101010101" charset="-122"/>
              <a:ea typeface="黑体" panose="02010609060101010101" charset="-122"/>
              <a:cs typeface="微软雅黑" panose="020b0503020204020204" pitchFamily="34" charset="-122"/>
            </a:endParaRPr>
          </a:p>
          <a:p>
            <a:pPr lvl="0" fontAlgn="auto">
              <a:lnSpc>
                <a:spcPct val="120000"/>
              </a:lnSpc>
              <a:spcAft>
                <a:spcPts val="800"/>
              </a:spcAft>
            </a:pPr>
            <a:r>
              <a:rPr lang="zh-CN" altLang="en-US" sz="2800" b="1" spc="200">
                <a:ln w="3175">
                  <a:noFill/>
                  <a:prstDash val="dash"/>
                </a:ln>
                <a:latin typeface="黑体" panose="02010609060101010101" charset="-122"/>
                <a:ea typeface="黑体" panose="02010609060101010101" charset="-122"/>
                <a:cs typeface="微软雅黑" panose="020b0503020204020204" pitchFamily="34" charset="-122"/>
              </a:rPr>
              <a:t>②另外，“雪花”也象征着一个洁白澄净的纯美境界，一种超越了世俗功利、摆脱了欲望和俗物的牵绊、万物融和无间、和谐共存的世界。在这个世界里，人与物、人与人、物与物，一切存在之间的距离都将泯灭而消失殆尽，只剩下轻轻飘来的一阵宇宙间的清丽气息。</a:t>
            </a:r>
            <a:endParaRPr lang="zh-CN" altLang="en-US" sz="2800" b="1" spc="200">
              <a:ln w="3175">
                <a:noFill/>
                <a:prstDash val="dash"/>
              </a:ln>
              <a:latin typeface="黑体" panose="02010609060101010101" charset="-122"/>
              <a:ea typeface="黑体" panose="02010609060101010101" charset="-122"/>
              <a:cs typeface="微软雅黑" panose="020b0503020204020204" pitchFamily="34" charset="-122"/>
            </a:endParaRPr>
          </a:p>
        </p:txBody>
      </p:sp>
      <p:pic>
        <p:nvPicPr>
          <p:cNvPr id="2" name="图片 1"/>
          <p:cNvPicPr>
            <a:picLocks noChangeAspect="1"/>
          </p:cNvPicPr>
          <p:nvPr/>
        </p:nvPicPr>
        <p:blipFill>
          <a:blip r:embed="rId6"/>
          <a:stretch>
            <a:fillRect/>
          </a:stretch>
        </p:blipFill>
        <p:spPr>
          <a:xfrm>
            <a:off x="479376" y="1812290"/>
            <a:ext cx="3168352" cy="4136990"/>
          </a:xfrm>
          <a:prstGeom prst="rect">
            <a:avLst/>
          </a:prstGeom>
        </p:spPr>
      </p:pic>
    </p:spTree>
    <p:custDataLst>
      <p:tags r:id="rId7"/>
    </p:custDataLst>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10" name="图片 9"/>
          <p:cNvPicPr/>
          <p:nvPr userDrawn="1">
            <p:custDataLst>
              <p:tags r:id="rId3"/>
            </p:custDataLst>
          </p:nvPr>
        </p:nvPicPr>
        <p:blipFill>
          <a:blip r:embed="rId2"/>
          <a:stretch>
            <a:fillRect/>
          </a:stretch>
        </p:blipFill>
        <p:spPr>
          <a:xfrm>
            <a:off x="0" y="0"/>
            <a:ext cx="720090" cy="720090"/>
          </a:xfrm>
          <a:prstGeom prst="rect">
            <a:avLst/>
          </a:prstGeom>
        </p:spPr>
      </p:pic>
      <p:sp>
        <p:nvSpPr>
          <p:cNvPr id="6" name="文本框 5"/>
          <p:cNvSpPr txBox="1"/>
          <p:nvPr>
            <p:custDataLst>
              <p:tags r:id="rId4"/>
            </p:custDataLst>
          </p:nvPr>
        </p:nvSpPr>
        <p:spPr>
          <a:xfrm>
            <a:off x="609556" y="525145"/>
            <a:ext cx="10972876" cy="7620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600" b="1" spc="100">
                <a:solidFill>
                  <a:schemeClr val="dk1"/>
                </a:solidFill>
                <a:latin typeface="黑体" panose="02010609060101010101" charset="-122"/>
                <a:ea typeface="黑体" panose="02010609060101010101" charset="-122"/>
                <a:cs typeface="微软雅黑" panose="020b0503020204020204" pitchFamily="34" charset="-122"/>
              </a:rPr>
              <a:t>（三）这首诗中的“天空”,有怎样的象征义?</a:t>
            </a:r>
            <a:endParaRPr lang="zh-CN" altLang="en-US" sz="3600" b="1" spc="100">
              <a:solidFill>
                <a:schemeClr val="dk1"/>
              </a:solidFill>
              <a:latin typeface="黑体" panose="02010609060101010101" charset="-122"/>
              <a:ea typeface="黑体" panose="02010609060101010101" charset="-122"/>
              <a:cs typeface="微软雅黑" panose="020b0503020204020204" pitchFamily="34" charset="-122"/>
            </a:endParaRPr>
          </a:p>
        </p:txBody>
      </p:sp>
      <p:sp>
        <p:nvSpPr>
          <p:cNvPr id="8" name="Title 6"/>
          <p:cNvSpPr txBox="1"/>
          <p:nvPr>
            <p:custDataLst>
              <p:tags r:id="rId5"/>
            </p:custDataLst>
          </p:nvPr>
        </p:nvSpPr>
        <p:spPr>
          <a:xfrm>
            <a:off x="5250175" y="1412776"/>
            <a:ext cx="6576060" cy="44297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en-US" altLang="zh-CN" sz="2800" b="1" spc="200">
                <a:ln w="3175">
                  <a:noFill/>
                  <a:prstDash val="dash"/>
                </a:ln>
                <a:latin typeface="黑体" panose="02010609060101010101" charset="-122"/>
                <a:ea typeface="黑体" panose="02010609060101010101" charset="-122"/>
                <a:cs typeface="微软雅黑" panose="020b0503020204020204" pitchFamily="34" charset="-122"/>
              </a:rPr>
              <a:t>1</a:t>
            </a:r>
            <a:r>
              <a:rPr lang="zh-CN" altLang="en-US" sz="2800" b="1" spc="200">
                <a:ln w="3175">
                  <a:noFill/>
                  <a:prstDash val="dash"/>
                </a:ln>
                <a:latin typeface="黑体" panose="02010609060101010101" charset="-122"/>
                <a:ea typeface="黑体" panose="02010609060101010101" charset="-122"/>
                <a:cs typeface="微软雅黑" panose="020b0503020204020204" pitchFamily="34" charset="-122"/>
              </a:rPr>
              <a:t>、“天空”是“树”(自然生物)和“我们”(人类)存在共同的家，代表着自然界。</a:t>
            </a:r>
            <a:endParaRPr lang="en-US" altLang="zh-CN" sz="2800" b="1" spc="200">
              <a:ln w="3175">
                <a:noFill/>
                <a:prstDash val="dash"/>
              </a:ln>
              <a:latin typeface="黑体" panose="02010609060101010101" charset="-122"/>
              <a:ea typeface="黑体" panose="02010609060101010101" charset="-122"/>
              <a:cs typeface="微软雅黑" panose="020b0503020204020204" pitchFamily="34" charset="-122"/>
            </a:endParaRPr>
          </a:p>
          <a:p>
            <a:pPr marL="0" lvl="0" indent="0" algn="l" fontAlgn="auto">
              <a:lnSpc>
                <a:spcPct val="120000"/>
              </a:lnSpc>
              <a:spcBef>
                <a:spcPct val="0"/>
              </a:spcBef>
              <a:spcAft>
                <a:spcPts val="800"/>
              </a:spcAft>
              <a:buSzTx/>
              <a:buNone/>
            </a:pPr>
            <a:r>
              <a:rPr lang="en-US" altLang="zh-CN" sz="2800" b="1" spc="200">
                <a:ln w="3175">
                  <a:noFill/>
                  <a:prstDash val="dash"/>
                </a:ln>
                <a:latin typeface="黑体" panose="02010609060101010101" charset="-122"/>
                <a:ea typeface="黑体" panose="02010609060101010101" charset="-122"/>
                <a:cs typeface="微软雅黑" panose="020b0503020204020204" pitchFamily="34" charset="-122"/>
              </a:rPr>
              <a:t>2</a:t>
            </a:r>
            <a:r>
              <a:rPr lang="zh-CN" altLang="en-US" sz="2800" b="1" spc="200">
                <a:ln w="3175">
                  <a:noFill/>
                  <a:prstDash val="dash"/>
                </a:ln>
                <a:latin typeface="黑体" panose="02010609060101010101" charset="-122"/>
                <a:ea typeface="黑体" panose="02010609060101010101" charset="-122"/>
                <a:cs typeface="微软雅黑" panose="020b0503020204020204" pitchFamily="34" charset="-122"/>
              </a:rPr>
              <a:t>、所有生物既在“天空”下积极地承受它的所有赐予和挑战，同时又对天空怀抱着最虔诚的爱、敬畏以及等待。</a:t>
            </a:r>
            <a:endParaRPr lang="zh-CN" altLang="en-US" sz="2800" b="1" spc="200">
              <a:ln w="3175">
                <a:noFill/>
                <a:prstDash val="dash"/>
              </a:ln>
              <a:latin typeface="黑体" panose="02010609060101010101" charset="-122"/>
              <a:ea typeface="黑体" panose="02010609060101010101" charset="-122"/>
              <a:cs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217974" y="2060848"/>
            <a:ext cx="4581882" cy="3312368"/>
          </a:xfrm>
          <a:prstGeom prst="rect">
            <a:avLst/>
          </a:prstGeom>
        </p:spPr>
      </p:pic>
    </p:spTree>
    <p:custDataLst>
      <p:tags r:id="rId7"/>
    </p:custDataLst>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10" name="图片 9"/>
          <p:cNvPicPr/>
          <p:nvPr userDrawn="1">
            <p:custDataLst>
              <p:tags r:id="rId4"/>
            </p:custDataLst>
          </p:nvPr>
        </p:nvPicPr>
        <p:blipFill>
          <a:blip r:embed="rId3"/>
          <a:stretch>
            <a:fillRect/>
          </a:stretch>
        </p:blipFill>
        <p:spPr>
          <a:xfrm>
            <a:off x="0" y="0"/>
            <a:ext cx="720090" cy="720090"/>
          </a:xfrm>
          <a:prstGeom prst="rect">
            <a:avLst/>
          </a:prstGeom>
        </p:spPr>
      </p:pic>
      <p:sp>
        <p:nvSpPr>
          <p:cNvPr id="6" name="文本框 5"/>
          <p:cNvSpPr txBox="1"/>
          <p:nvPr>
            <p:custDataLst>
              <p:tags r:id="rId5"/>
            </p:custDataLst>
          </p:nvPr>
        </p:nvSpPr>
        <p:spPr>
          <a:xfrm>
            <a:off x="609556" y="525145"/>
            <a:ext cx="10972876" cy="7620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600" b="1" spc="100">
                <a:solidFill>
                  <a:schemeClr val="dk1"/>
                </a:solidFill>
                <a:latin typeface="黑体" panose="02010609060101010101" charset="-122"/>
                <a:ea typeface="黑体" panose="02010609060101010101" charset="-122"/>
                <a:cs typeface="微软雅黑" panose="020b0503020204020204" pitchFamily="34" charset="-122"/>
              </a:rPr>
              <a:t>（四）这首诗中的“我们”,有怎样的象征义?</a:t>
            </a:r>
            <a:endParaRPr lang="zh-CN" altLang="en-US" sz="3600" b="1" spc="100">
              <a:solidFill>
                <a:schemeClr val="dk1"/>
              </a:solidFill>
              <a:latin typeface="黑体" panose="02010609060101010101" charset="-122"/>
              <a:ea typeface="黑体" panose="02010609060101010101" charset="-122"/>
              <a:cs typeface="微软雅黑" panose="020b0503020204020204" pitchFamily="34" charset="-122"/>
            </a:endParaRPr>
          </a:p>
        </p:txBody>
      </p:sp>
      <p:sp>
        <p:nvSpPr>
          <p:cNvPr id="8" name="Title 6"/>
          <p:cNvSpPr txBox="1"/>
          <p:nvPr>
            <p:custDataLst>
              <p:tags r:id="rId6"/>
            </p:custDataLst>
          </p:nvPr>
        </p:nvSpPr>
        <p:spPr>
          <a:xfrm>
            <a:off x="609556" y="1444362"/>
            <a:ext cx="6370563" cy="44297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en-US" altLang="zh-CN" sz="2800" b="1" spc="200">
                <a:ln w="3175">
                  <a:noFill/>
                  <a:prstDash val="dash"/>
                </a:ln>
                <a:latin typeface="黑体" panose="02010609060101010101" charset="-122"/>
                <a:ea typeface="黑体" panose="02010609060101010101" charset="-122"/>
                <a:cs typeface="微软雅黑" panose="020b0503020204020204" pitchFamily="34" charset="-122"/>
              </a:rPr>
              <a:t>1</a:t>
            </a:r>
            <a:r>
              <a:rPr lang="zh-CN" altLang="en-US" sz="2800" b="1" spc="200">
                <a:ln w="3175">
                  <a:noFill/>
                  <a:prstDash val="dash"/>
                </a:ln>
                <a:latin typeface="黑体" panose="02010609060101010101" charset="-122"/>
                <a:ea typeface="黑体" panose="02010609060101010101" charset="-122"/>
                <a:cs typeface="微软雅黑" panose="020b0503020204020204" pitchFamily="34" charset="-122"/>
              </a:rPr>
              <a:t>、“我们”在这里代表人类与自然等存在。</a:t>
            </a:r>
            <a:endParaRPr lang="en-US" altLang="zh-CN" sz="2800" b="1" spc="200">
              <a:ln w="3175">
                <a:noFill/>
                <a:prstDash val="dash"/>
              </a:ln>
              <a:latin typeface="黑体" panose="02010609060101010101" charset="-122"/>
              <a:ea typeface="黑体" panose="02010609060101010101" charset="-122"/>
              <a:cs typeface="微软雅黑" panose="020b0503020204020204" pitchFamily="34" charset="-122"/>
            </a:endParaRPr>
          </a:p>
          <a:p>
            <a:pPr marL="0" lvl="0" indent="0" algn="l" fontAlgn="auto">
              <a:lnSpc>
                <a:spcPct val="120000"/>
              </a:lnSpc>
              <a:spcBef>
                <a:spcPct val="0"/>
              </a:spcBef>
              <a:spcAft>
                <a:spcPts val="800"/>
              </a:spcAft>
              <a:buSzTx/>
              <a:buNone/>
            </a:pPr>
            <a:r>
              <a:rPr lang="en-US" altLang="zh-CN" sz="2800" b="1" spc="200">
                <a:ln w="3175">
                  <a:noFill/>
                  <a:prstDash val="dash"/>
                </a:ln>
                <a:latin typeface="黑体" panose="02010609060101010101" charset="-122"/>
                <a:ea typeface="黑体" panose="02010609060101010101" charset="-122"/>
                <a:cs typeface="微软雅黑" panose="020b0503020204020204" pitchFamily="34" charset="-122"/>
              </a:rPr>
              <a:t>2</a:t>
            </a:r>
            <a:r>
              <a:rPr lang="zh-CN" altLang="en-US" sz="2800" b="1" spc="200">
                <a:ln w="3175">
                  <a:noFill/>
                  <a:prstDash val="dash"/>
                </a:ln>
                <a:latin typeface="黑体" panose="02010609060101010101" charset="-122"/>
                <a:ea typeface="黑体" panose="02010609060101010101" charset="-122"/>
                <a:cs typeface="微软雅黑" panose="020b0503020204020204" pitchFamily="34" charset="-122"/>
              </a:rPr>
              <a:t>、“我们”既是自然的旁观者和见证者,也是自然的参与者和存在者,“我们”相互关爱与扶持着。</a:t>
            </a:r>
            <a:endParaRPr lang="zh-CN" altLang="en-US" sz="2800" b="1" spc="200">
              <a:ln w="3175">
                <a:noFill/>
                <a:prstDash val="dash"/>
              </a:ln>
              <a:latin typeface="黑体" panose="02010609060101010101" charset="-122"/>
              <a:ea typeface="黑体" panose="02010609060101010101" charset="-122"/>
              <a:cs typeface="微软雅黑" panose="020b0503020204020204" pitchFamily="34" charset="-122"/>
            </a:endParaRPr>
          </a:p>
        </p:txBody>
      </p:sp>
      <p:pic>
        <p:nvPicPr>
          <p:cNvPr id="2" name="图片 1"/>
          <p:cNvPicPr>
            <a:picLocks noChangeAspect="1"/>
          </p:cNvPicPr>
          <p:nvPr/>
        </p:nvPicPr>
        <p:blipFill>
          <a:blip r:embed="rId7"/>
          <a:stretch>
            <a:fillRect/>
          </a:stretch>
        </p:blipFill>
        <p:spPr>
          <a:xfrm>
            <a:off x="7056784" y="1805042"/>
            <a:ext cx="4871864" cy="3708400"/>
          </a:xfrm>
          <a:prstGeom prst="rect">
            <a:avLst/>
          </a:prstGeom>
        </p:spPr>
      </p:pic>
    </p:spTree>
    <p:custDataLst>
      <p:tags r:id="rId8"/>
    </p:custDataLst>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10" name="图片 9"/>
          <p:cNvPicPr/>
          <p:nvPr userDrawn="1">
            <p:custDataLst>
              <p:tags r:id="rId3"/>
            </p:custDataLst>
          </p:nvPr>
        </p:nvPicPr>
        <p:blipFill>
          <a:blip r:embed="rId2"/>
          <a:stretch>
            <a:fillRect/>
          </a:stretch>
        </p:blipFill>
        <p:spPr>
          <a:xfrm>
            <a:off x="0" y="0"/>
            <a:ext cx="720090" cy="720090"/>
          </a:xfrm>
          <a:prstGeom prst="rect">
            <a:avLst/>
          </a:prstGeom>
        </p:spPr>
      </p:pic>
      <p:sp>
        <p:nvSpPr>
          <p:cNvPr id="6" name="Object 901"/>
          <p:cNvSpPr txBox="1"/>
          <p:nvPr>
            <p:custDataLst>
              <p:tags r:id="rId4"/>
            </p:custDataLst>
          </p:nvPr>
        </p:nvSpPr>
        <p:spPr>
          <a:xfrm>
            <a:off x="1403643" y="377015"/>
            <a:ext cx="9144000" cy="940181"/>
          </a:xfrm>
          <a:prstGeom prst="rect">
            <a:avLst/>
          </a:prstGeom>
        </p:spPr>
        <p:txBody>
          <a:bodyPr vert="horz" lIns="63500" tIns="25400" rIns="63500" bIns="25400" rtlCol="0" anchor="b" anchorCtr="0">
            <a:normAutofit/>
          </a:bodyPr>
          <a:lstStyle/>
          <a:p>
            <a:pPr marL="0" indent="0" algn="ctr" fontAlgn="auto">
              <a:lnSpc>
                <a:spcPct val="100000"/>
              </a:lnSpc>
              <a:spcBef>
                <a:spcPct val="0"/>
              </a:spcBef>
              <a:spcAft>
                <a:spcPct val="0"/>
              </a:spcAft>
              <a:buSzTx/>
              <a:buNone/>
            </a:pPr>
            <a:r>
              <a:rPr lang="zh-CN" altLang="en-US" sz="3600" b="1" spc="380">
                <a:solidFill>
                  <a:schemeClr val="tx1"/>
                </a:solidFill>
                <a:latin typeface="黑体" panose="02010609060101010101" charset="-122"/>
                <a:ea typeface="黑体" panose="02010609060101010101" charset="-122"/>
              </a:rPr>
              <a:t>二</a:t>
            </a:r>
            <a:r>
              <a:rPr lang="zh-CN" altLang="en-US" sz="3600" b="1" i="0" spc="380">
                <a:solidFill>
                  <a:schemeClr val="tx1"/>
                </a:solidFill>
                <a:latin typeface="黑体" panose="02010609060101010101" charset="-122"/>
                <a:ea typeface="黑体" panose="02010609060101010101" charset="-122"/>
              </a:rPr>
              <a:t>、合作探究（视角、主旨）</a:t>
            </a:r>
            <a:endParaRPr lang="zh-CN" altLang="en-US" sz="3600" b="1" i="0" spc="380">
              <a:solidFill>
                <a:schemeClr val="tx1"/>
              </a:solidFill>
              <a:latin typeface="黑体" panose="02010609060101010101" charset="-122"/>
              <a:ea typeface="黑体" panose="02010609060101010101" charset="-122"/>
            </a:endParaRPr>
          </a:p>
        </p:txBody>
      </p:sp>
      <p:sp>
        <p:nvSpPr>
          <p:cNvPr id="13" name="文本框 12"/>
          <p:cNvSpPr txBox="1"/>
          <p:nvPr/>
        </p:nvSpPr>
        <p:spPr>
          <a:xfrm>
            <a:off x="493642" y="2151727"/>
            <a:ext cx="10992534" cy="2554545"/>
          </a:xfrm>
          <a:prstGeom prst="rect">
            <a:avLst/>
          </a:prstGeom>
          <a:noFill/>
        </p:spPr>
        <p:txBody>
          <a:bodyPr wrap="square">
            <a:spAutoFit/>
          </a:bodyPr>
          <a:lstStyle/>
          <a:p>
            <a:pPr indent="812800" fontAlgn="auto">
              <a:buClrTx/>
              <a:buSzTx/>
              <a:buFontTx/>
            </a:pPr>
            <a:r>
              <a:rPr lang="zh-CN" altLang="en-US" sz="3200" b="1" spc="100">
                <a:solidFill>
                  <a:schemeClr val="dk1"/>
                </a:solidFill>
                <a:latin typeface="黑体" panose="02010609060101010101" charset="-122"/>
                <a:ea typeface="黑体" panose="02010609060101010101" charset="-122"/>
                <a:sym typeface="黑体" panose="02010609060101010101" charset="-122"/>
              </a:rPr>
              <a:t>（一）</a:t>
            </a:r>
            <a:r>
              <a:rPr lang="en-US" altLang="zh-CN" sz="3200" b="1" spc="100">
                <a:solidFill>
                  <a:schemeClr val="dk1"/>
                </a:solidFill>
                <a:latin typeface="黑体" panose="02010609060101010101" charset="-122"/>
                <a:ea typeface="黑体" panose="02010609060101010101" charset="-122"/>
                <a:sym typeface="黑体" panose="02010609060101010101" charset="-122"/>
              </a:rPr>
              <a:t>特朗斯特罗姆获诺贝尔文学奖的理由是“他以凝练、简洁的形象，以</a:t>
            </a:r>
            <a:r>
              <a:rPr lang="en-US" altLang="zh-CN" sz="3200" b="1" spc="100" err="1">
                <a:solidFill>
                  <a:srgbClr val="FF0000"/>
                </a:solidFill>
                <a:latin typeface="黑体" panose="02010609060101010101" charset="-122"/>
                <a:ea typeface="黑体" panose="02010609060101010101" charset="-122"/>
                <a:sym typeface="黑体" panose="02010609060101010101" charset="-122"/>
              </a:rPr>
              <a:t>全新视角</a:t>
            </a:r>
            <a:r>
              <a:rPr lang="en-US" altLang="zh-CN" sz="3200" b="1" spc="100" err="1">
                <a:solidFill>
                  <a:schemeClr val="dk1"/>
                </a:solidFill>
                <a:latin typeface="黑体" panose="02010609060101010101" charset="-122"/>
                <a:ea typeface="黑体" panose="02010609060101010101" charset="-122"/>
                <a:sym typeface="黑体" panose="02010609060101010101" charset="-122"/>
              </a:rPr>
              <a:t>带我们接触现实”。根据你的理解和想象，《树和天空》这首诗的“全新视角”，是诗人赋予树以人的思想意识而采用了树的视角，还是诗人展开了新奇的想象但仍然采用了自己的视角？</a:t>
            </a:r>
            <a:endParaRPr lang="en-US" altLang="zh-CN" sz="3200" b="1" spc="100">
              <a:solidFill>
                <a:schemeClr val="dk1"/>
              </a:solidFill>
              <a:latin typeface="黑体" panose="02010609060101010101" charset="-122"/>
              <a:ea typeface="黑体" panose="02010609060101010101" charset="-122"/>
              <a:sym typeface="黑体" panose="02010609060101010101" charset="-122"/>
            </a:endParaRPr>
          </a:p>
        </p:txBody>
      </p:sp>
    </p:spTree>
    <p:custDataLst>
      <p:tags r:id="rId5"/>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6" name="文本框 5"/>
          <p:cNvSpPr txBox="1"/>
          <p:nvPr/>
        </p:nvSpPr>
        <p:spPr>
          <a:xfrm>
            <a:off x="3719736" y="836712"/>
            <a:ext cx="4248472" cy="668837"/>
          </a:xfrm>
          <a:prstGeom prst="rect">
            <a:avLst/>
          </a:prstGeom>
          <a:solidFill>
            <a:schemeClr val="bg1">
              <a:alpha val="62000"/>
            </a:schemeClr>
          </a:solidFill>
        </p:spPr>
        <p:txBody>
          <a:bodyPr wrap="square" rtlCol="0">
            <a:spAutoFit/>
          </a:bodyPr>
          <a:lstStyle/>
          <a:p>
            <a:pPr algn="l">
              <a:lnSpc>
                <a:spcPct val="120000"/>
              </a:lnSpc>
            </a:pPr>
            <a:r>
              <a:rPr lang="zh-CN" altLang="en-US" sz="3600" b="1">
                <a:latin typeface="黑体" panose="02010609060101010101" charset="-122"/>
                <a:ea typeface="黑体" panose="02010609060101010101" charset="-122"/>
              </a:rPr>
              <a:t> </a:t>
            </a:r>
            <a:r>
              <a:rPr lang="en-US" altLang="zh-CN" sz="3600" b="1">
                <a:latin typeface="黑体" panose="02010609060101010101" charset="-122"/>
                <a:ea typeface="黑体" panose="02010609060101010101" charset="-122"/>
              </a:rPr>
              <a:t>【</a:t>
            </a:r>
            <a:r>
              <a:rPr lang="zh-CN" altLang="en-US" sz="3600" b="1">
                <a:latin typeface="黑体" panose="02010609060101010101" charset="-122"/>
                <a:ea typeface="黑体" panose="02010609060101010101" charset="-122"/>
              </a:rPr>
              <a:t>教学重难点</a:t>
            </a:r>
            <a:r>
              <a:rPr lang="en-US" altLang="zh-CN" sz="3600" b="1">
                <a:latin typeface="黑体" panose="02010609060101010101" charset="-122"/>
                <a:ea typeface="黑体" panose="02010609060101010101" charset="-122"/>
              </a:rPr>
              <a:t>】</a:t>
            </a:r>
            <a:endParaRPr lang="en-US" altLang="zh-CN" sz="3600" b="1">
              <a:latin typeface="黑体" panose="02010609060101010101" charset="-122"/>
              <a:ea typeface="黑体" panose="02010609060101010101" charset="-122"/>
            </a:endParaRPr>
          </a:p>
        </p:txBody>
      </p:sp>
      <p:sp>
        <p:nvSpPr>
          <p:cNvPr id="17" name="文本框 16"/>
          <p:cNvSpPr txBox="1"/>
          <p:nvPr/>
        </p:nvSpPr>
        <p:spPr>
          <a:xfrm>
            <a:off x="659396" y="1916832"/>
            <a:ext cx="10369152" cy="2554545"/>
          </a:xfrm>
          <a:prstGeom prst="rect">
            <a:avLst/>
          </a:prstGeom>
          <a:noFill/>
        </p:spPr>
        <p:txBody>
          <a:bodyPr wrap="square" rtlCol="0">
            <a:spAutoFit/>
          </a:bodyPr>
          <a:lstStyle/>
          <a:p>
            <a:endParaRPr lang="zh-CN" altLang="en-US" sz="3200" b="1">
              <a:solidFill>
                <a:schemeClr val="tx1"/>
              </a:solidFill>
              <a:latin typeface="黑体" panose="02010609060101010101" charset="-122"/>
              <a:ea typeface="黑体" panose="02010609060101010101" charset="-122"/>
            </a:endParaRPr>
          </a:p>
          <a:p>
            <a:r>
              <a:rPr lang="en-US" altLang="zh-CN" sz="3200" b="1">
                <a:solidFill>
                  <a:schemeClr val="tx1"/>
                </a:solidFill>
                <a:latin typeface="黑体" panose="02010609060101010101" charset="-122"/>
                <a:ea typeface="黑体" panose="02010609060101010101" charset="-122"/>
              </a:rPr>
              <a:t>1</a:t>
            </a:r>
            <a:r>
              <a:rPr lang="zh-CN" altLang="en-US" sz="3200" b="1">
                <a:solidFill>
                  <a:schemeClr val="tx1"/>
                </a:solidFill>
                <a:latin typeface="黑体" panose="02010609060101010101" charset="-122"/>
                <a:ea typeface="黑体" panose="02010609060101010101" charset="-122"/>
              </a:rPr>
              <a:t>、重点：通过朗读全诗，感受诗歌丰富奇特的想象和朦胧的意境。</a:t>
            </a:r>
            <a:endParaRPr lang="zh-CN" altLang="en-US" sz="3200" b="1">
              <a:solidFill>
                <a:schemeClr val="tx1"/>
              </a:solidFill>
              <a:latin typeface="黑体" panose="02010609060101010101" charset="-122"/>
              <a:ea typeface="黑体" panose="02010609060101010101" charset="-122"/>
            </a:endParaRPr>
          </a:p>
          <a:p>
            <a:r>
              <a:rPr lang="en-US" altLang="zh-CN" sz="3200" b="1">
                <a:solidFill>
                  <a:schemeClr val="tx1"/>
                </a:solidFill>
                <a:latin typeface="黑体" panose="02010609060101010101" charset="-122"/>
                <a:ea typeface="黑体" panose="02010609060101010101" charset="-122"/>
              </a:rPr>
              <a:t>2</a:t>
            </a:r>
            <a:r>
              <a:rPr lang="zh-CN" altLang="en-US" sz="3200" b="1">
                <a:solidFill>
                  <a:schemeClr val="tx1"/>
                </a:solidFill>
                <a:latin typeface="黑体" panose="02010609060101010101" charset="-122"/>
                <a:ea typeface="黑体" panose="02010609060101010101" charset="-122"/>
              </a:rPr>
              <a:t>、难点：揣摩诗句的含义，通过想象，尝试进入作者在诗歌中所创造的那个神奇的世界。 </a:t>
            </a:r>
            <a:endParaRPr lang="zh-CN" altLang="en-US" sz="3200" b="1">
              <a:solidFill>
                <a:schemeClr val="tx1"/>
              </a:solidFill>
              <a:latin typeface="黑体" panose="02010609060101010101" charset="-122"/>
              <a:ea typeface="黑体" panose="02010609060101010101" charset="-122"/>
            </a:endParaRPr>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2" name="矩形 1"/>
          <p:cNvSpPr/>
          <p:nvPr/>
        </p:nvSpPr>
        <p:spPr>
          <a:xfrm>
            <a:off x="263352" y="1052736"/>
            <a:ext cx="11438890" cy="4401205"/>
          </a:xfrm>
          <a:prstGeom prst="rect">
            <a:avLst/>
          </a:prstGeom>
        </p:spPr>
        <p:txBody>
          <a:bodyPr wrap="square">
            <a:spAutoFit/>
          </a:bodyPr>
          <a:lstStyle/>
          <a:p>
            <a:pPr indent="711200" algn="just" fontAlgn="auto"/>
            <a:r>
              <a:rPr lang="zh-CN" altLang="en-US" sz="2800" b="1">
                <a:latin typeface="黑体" panose="02010609060101010101" charset="-122"/>
                <a:ea typeface="黑体" panose="02010609060101010101" charset="-122"/>
                <a:cs typeface="华文细黑" panose="02010600040101010101" charset="-122"/>
                <a:sym typeface="黑体" panose="02010609060101010101" charset="-122"/>
              </a:rPr>
              <a:t>观点一：</a:t>
            </a:r>
            <a:endParaRPr lang="zh-CN" altLang="en-US" sz="2800" b="1">
              <a:latin typeface="黑体" panose="02010609060101010101" charset="-122"/>
              <a:ea typeface="黑体" panose="02010609060101010101" charset="-122"/>
              <a:cs typeface="华文细黑" panose="02010600040101010101" charset="-122"/>
              <a:sym typeface="黑体" panose="02010609060101010101" charset="-122"/>
            </a:endParaRPr>
          </a:p>
          <a:p>
            <a:pPr indent="711200" algn="just" fontAlgn="auto">
              <a:buClrTx/>
              <a:buSzTx/>
              <a:buFontTx/>
            </a:pPr>
            <a:r>
              <a:rPr lang="en-US" altLang="zh-CN" sz="2800" b="1">
                <a:solidFill>
                  <a:srgbClr val="FF0000"/>
                </a:solidFill>
                <a:latin typeface="黑体" panose="02010609060101010101" charset="-122"/>
                <a:ea typeface="黑体" panose="02010609060101010101" charset="-122"/>
                <a:cs typeface="华文细黑" panose="02010600040101010101" charset="-122"/>
                <a:sym typeface="黑体" panose="02010609060101010101" charset="-122"/>
              </a:rPr>
              <a:t>树的视角。</a:t>
            </a:r>
            <a:r>
              <a:rPr lang="en-US" altLang="zh-CN" sz="2800" b="1">
                <a:latin typeface="黑体" panose="02010609060101010101" charset="-122"/>
                <a:ea typeface="黑体" panose="02010609060101010101" charset="-122"/>
                <a:cs typeface="华文细黑" panose="02010600040101010101" charset="-122"/>
                <a:sym typeface="黑体" panose="02010609060101010101" charset="-122"/>
              </a:rPr>
              <a:t>想象诗人在雨中匆匆走过，看到一棵树，这棵树激发了诗人的创作灵感，他与树角色互换，把树想象成一个具有思想意识的人，诗人自己则成了一棵在雨中“走动”“匆匆走过”“有急事”的树。树想到果园里有自己的同类，黑鹂经常在自己身边歌唱或栖息。在树看来，白天在雨中“匆匆走过”的那棵“树”，在雨停后的晴朗夜晚，也一定会像自己一样“挺拔地静闪”，会和自己一样在经历了春、夏、秋三季的成长和成熟之后等待雪花在空中绽开。这样以树的视角写更能激发人们思考人类与自然、自然万物与宇宙空间、时光的流逝与空间的永恒等之间的关系。</a:t>
            </a:r>
            <a:endParaRPr lang="en-US" altLang="zh-CN" sz="2800" b="1">
              <a:latin typeface="黑体" panose="02010609060101010101" charset="-122"/>
              <a:ea typeface="黑体" panose="02010609060101010101" charset="-122"/>
              <a:cs typeface="华文细黑" panose="02010600040101010101" charset="-122"/>
              <a:sym typeface="黑体" panose="02010609060101010101" charset="-122"/>
            </a:endParaRPr>
          </a:p>
        </p:txBody>
      </p:sp>
    </p:spTree>
  </p:cSld>
  <p:clrMapOvr>
    <a:masterClrMapping/>
  </p:clrMapOvr>
  <p:transition spd="slow"/>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2" name="矩形 1"/>
          <p:cNvSpPr/>
          <p:nvPr/>
        </p:nvSpPr>
        <p:spPr>
          <a:xfrm>
            <a:off x="335360" y="1228397"/>
            <a:ext cx="11301730" cy="4401205"/>
          </a:xfrm>
          <a:prstGeom prst="rect">
            <a:avLst/>
          </a:prstGeom>
        </p:spPr>
        <p:txBody>
          <a:bodyPr wrap="square">
            <a:spAutoFit/>
          </a:bodyPr>
          <a:lstStyle/>
          <a:p>
            <a:pPr indent="711200" algn="just" fontAlgn="auto"/>
            <a:r>
              <a:rPr lang="zh-CN" altLang="en-US" sz="2800" b="1">
                <a:solidFill>
                  <a:schemeClr val="tx1"/>
                </a:solidFill>
                <a:uFillTx/>
                <a:latin typeface="黑体" panose="02010609060101010101" charset="-122"/>
                <a:ea typeface="黑体" panose="02010609060101010101" charset="-122"/>
                <a:cs typeface="华文细黑" panose="02010600040101010101" charset="-122"/>
              </a:rPr>
              <a:t>观点二：</a:t>
            </a:r>
            <a:endParaRPr lang="zh-CN" altLang="en-US" sz="2800" b="1">
              <a:solidFill>
                <a:schemeClr val="tx1"/>
              </a:solidFill>
              <a:uFillTx/>
              <a:latin typeface="黑体" panose="02010609060101010101" charset="-122"/>
              <a:ea typeface="黑体" panose="02010609060101010101" charset="-122"/>
              <a:cs typeface="华文细黑" panose="02010600040101010101" charset="-122"/>
            </a:endParaRPr>
          </a:p>
          <a:p>
            <a:pPr indent="711200" algn="just" fontAlgn="auto"/>
            <a:r>
              <a:rPr lang="zh-CN" altLang="en-US" sz="2800" b="1">
                <a:solidFill>
                  <a:srgbClr val="FF0000"/>
                </a:solidFill>
                <a:uFillTx/>
                <a:latin typeface="黑体" panose="02010609060101010101" charset="-122"/>
                <a:ea typeface="黑体" panose="02010609060101010101" charset="-122"/>
                <a:cs typeface="华文细黑" panose="02010600040101010101" charset="-122"/>
              </a:rPr>
              <a:t>诗人的视角。</a:t>
            </a:r>
            <a:r>
              <a:rPr lang="zh-CN" altLang="en-US" sz="2800" b="1">
                <a:solidFill>
                  <a:schemeClr val="tx1"/>
                </a:solidFill>
                <a:uFillTx/>
                <a:latin typeface="黑体" panose="02010609060101010101" charset="-122"/>
                <a:ea typeface="黑体" panose="02010609060101010101" charset="-122"/>
                <a:cs typeface="华文细黑" panose="02010600040101010101" charset="-122"/>
              </a:rPr>
              <a:t>诗人在雨中匆匆走过，树成为他脑海中的意象。诗人认为人类可以“走动”“匆匆走过”“有急事”“等待”，那么树也会有跟人一样的行为和思想。在诗人自己的视角下，树扎根大地，指向天空，拓展了空间意境；树经历春、夏、秋三季，等待“雪花在空中绽开”的冬天，就有了时间意境，从而揭示了自然规律的永恒。树“汲取雨中的生命”，在晴朗的夜空“等待”，这就有了生命成长的意蕴。所以，采用诗人自己的视角，树和天空就将时间、空间、生命、成长、自然规律、宇宙的永恒存在等诸多因素容纳进去，给人以灵动新奇的感受，拓展了诗歌的内涵，增强了诗歌的审美张力，更有利于表达人类的思考。</a:t>
            </a:r>
            <a:endParaRPr lang="zh-CN" altLang="en-US" sz="2800" b="1">
              <a:solidFill>
                <a:schemeClr val="tx1"/>
              </a:solidFill>
              <a:uFillTx/>
              <a:latin typeface="黑体" panose="02010609060101010101" charset="-122"/>
              <a:ea typeface="黑体" panose="02010609060101010101" charset="-122"/>
              <a:cs typeface="华文细黑" panose="02010600040101010101" charset="-122"/>
            </a:endParaRPr>
          </a:p>
        </p:txBody>
      </p:sp>
    </p:spTree>
  </p:cSld>
  <p:clrMapOvr>
    <a:masterClrMapping/>
  </p:clrMapOvr>
  <p:transition spd="slow"/>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10" name="图片 9"/>
          <p:cNvPicPr/>
          <p:nvPr userDrawn="1">
            <p:custDataLst>
              <p:tags r:id="rId3"/>
            </p:custDataLst>
          </p:nvPr>
        </p:nvPicPr>
        <p:blipFill>
          <a:blip r:embed="rId2"/>
          <a:stretch>
            <a:fillRect/>
          </a:stretch>
        </p:blipFill>
        <p:spPr>
          <a:xfrm>
            <a:off x="0" y="0"/>
            <a:ext cx="720090" cy="720090"/>
          </a:xfrm>
          <a:prstGeom prst="rect">
            <a:avLst/>
          </a:prstGeom>
        </p:spPr>
      </p:pic>
      <p:sp>
        <p:nvSpPr>
          <p:cNvPr id="6" name="Object 901"/>
          <p:cNvSpPr txBox="1"/>
          <p:nvPr>
            <p:custDataLst>
              <p:tags r:id="rId4"/>
            </p:custDataLst>
          </p:nvPr>
        </p:nvSpPr>
        <p:spPr>
          <a:xfrm>
            <a:off x="1524000" y="1355725"/>
            <a:ext cx="9144000" cy="940181"/>
          </a:xfrm>
          <a:prstGeom prst="rect">
            <a:avLst/>
          </a:prstGeom>
        </p:spPr>
        <p:txBody>
          <a:bodyPr vert="horz" lIns="63500" tIns="25400" rIns="63500" bIns="25400" rtlCol="0" anchor="b" anchorCtr="0">
            <a:normAutofit/>
          </a:bodyPr>
          <a:lstStyle/>
          <a:p>
            <a:pPr marL="0" indent="0" algn="ctr" fontAlgn="auto">
              <a:lnSpc>
                <a:spcPct val="100000"/>
              </a:lnSpc>
              <a:spcBef>
                <a:spcPct val="0"/>
              </a:spcBef>
              <a:spcAft>
                <a:spcPct val="0"/>
              </a:spcAft>
              <a:buSzTx/>
              <a:buNone/>
            </a:pPr>
            <a:r>
              <a:rPr lang="zh-CN" altLang="en-US" sz="3600" b="1" spc="380">
                <a:solidFill>
                  <a:schemeClr val="tx1"/>
                </a:solidFill>
                <a:latin typeface="黑体" panose="02010609060101010101" charset="-122"/>
                <a:ea typeface="黑体" panose="02010609060101010101" charset="-122"/>
              </a:rPr>
              <a:t>（二）诗歌主旨探析</a:t>
            </a:r>
            <a:endParaRPr lang="zh-CN" altLang="en-US" sz="3600" b="1" i="0" spc="380">
              <a:solidFill>
                <a:schemeClr val="tx1"/>
              </a:solidFill>
              <a:latin typeface="黑体" panose="02010609060101010101" charset="-122"/>
              <a:ea typeface="黑体" panose="02010609060101010101" charset="-122"/>
            </a:endParaRPr>
          </a:p>
        </p:txBody>
      </p:sp>
      <p:sp>
        <p:nvSpPr>
          <p:cNvPr id="7" name="Object 902"/>
          <p:cNvSpPr txBox="1"/>
          <p:nvPr>
            <p:custDataLst>
              <p:tags r:id="rId5"/>
            </p:custDataLst>
          </p:nvPr>
        </p:nvSpPr>
        <p:spPr>
          <a:xfrm>
            <a:off x="-16976" y="2636912"/>
            <a:ext cx="12025336" cy="707771"/>
          </a:xfrm>
          <a:prstGeom prst="rect">
            <a:avLst/>
          </a:prstGeom>
        </p:spPr>
        <p:txBody>
          <a:bodyPr vert="horz" lIns="63500" tIns="25400" rIns="63500" bIns="25400" rtlCol="0" anchor="t" anchorCtr="0">
            <a:noAutofit/>
          </a:bodyPr>
          <a:lstStyle/>
          <a:p>
            <a:pPr algn="ctr" fontAlgn="auto"/>
            <a:r>
              <a:rPr lang="zh-CN" altLang="en-US" sz="3600" b="1" spc="100">
                <a:solidFill>
                  <a:schemeClr val="dk1"/>
                </a:solidFill>
                <a:latin typeface="黑体" panose="02010609060101010101" charset="-122"/>
                <a:ea typeface="黑体" panose="02010609060101010101" charset="-122"/>
                <a:cs typeface="微软雅黑" panose="020b0503020204020204" pitchFamily="34" charset="-122"/>
              </a:rPr>
              <a:t>这首诗歌想象奇特，意境朦胧，人们对其主旨历来有多重解读。你认为这首诗的主旨是什么？</a:t>
            </a:r>
            <a:endParaRPr lang="zh-CN" altLang="en-US" sz="3600" b="1" spc="100">
              <a:solidFill>
                <a:schemeClr val="dk1"/>
              </a:solidFill>
              <a:latin typeface="黑体" panose="02010609060101010101" charset="-122"/>
              <a:ea typeface="黑体" panose="02010609060101010101" charset="-122"/>
              <a:cs typeface="微软雅黑" panose="020b0503020204020204" pitchFamily="34" charset="-122"/>
            </a:endParaRPr>
          </a:p>
        </p:txBody>
      </p:sp>
    </p:spTree>
    <p:custDataLst>
      <p:tags r:id="rId6"/>
    </p:custDataLst>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5" name="圆角矩形 4"/>
          <p:cNvSpPr/>
          <p:nvPr/>
        </p:nvSpPr>
        <p:spPr>
          <a:xfrm>
            <a:off x="635979" y="1903471"/>
            <a:ext cx="5683347" cy="202574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4400" b="1">
                <a:solidFill>
                  <a:prstClr val="black"/>
                </a:solidFill>
                <a:latin typeface="黑体" panose="02010609060101010101" charset="-122"/>
                <a:ea typeface="黑体" panose="02010609060101010101" charset="-122"/>
              </a:rPr>
              <a:t>主题不同</a:t>
            </a:r>
            <a:endParaRPr kumimoji="0" lang="en-US" altLang="zh-CN" sz="4400" b="1" i="0" u="none" strike="noStrike" kern="1200" cap="none" spc="0" normalizeH="0" baseline="0" noProof="0">
              <a:ln>
                <a:noFill/>
              </a:ln>
              <a:solidFill>
                <a:prstClr val="black"/>
              </a:solidFill>
              <a:effectLst/>
              <a:uLnTx/>
              <a:uFillTx/>
              <a:latin typeface="黑体" panose="02010609060101010101" charset="-122"/>
              <a:ea typeface="黑体" panose="02010609060101010101" charset="-122"/>
            </a:endParaRPr>
          </a:p>
        </p:txBody>
      </p:sp>
      <p:sp>
        <p:nvSpPr>
          <p:cNvPr id="6" name="十字星 5"/>
          <p:cNvSpPr/>
          <p:nvPr/>
        </p:nvSpPr>
        <p:spPr>
          <a:xfrm>
            <a:off x="1199456" y="2557973"/>
            <a:ext cx="633045" cy="506437"/>
          </a:xfrm>
          <a:prstGeom prst="star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椭圆 8"/>
          <p:cNvSpPr/>
          <p:nvPr/>
        </p:nvSpPr>
        <p:spPr>
          <a:xfrm>
            <a:off x="5351586" y="161775"/>
            <a:ext cx="1935480" cy="1549792"/>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defRPr/>
            </a:pPr>
            <a:r>
              <a:rPr lang="zh-CN" altLang="en-US" sz="4400" b="1">
                <a:solidFill>
                  <a:prstClr val="black"/>
                </a:solidFill>
                <a:latin typeface="黑体" panose="02010609060101010101" charset="-122"/>
                <a:ea typeface="黑体" panose="02010609060101010101" charset="-122"/>
              </a:rPr>
              <a:t>作者经历</a:t>
            </a:r>
            <a:endParaRPr lang="zh-CN" altLang="zh-CN" sz="4400" b="1">
              <a:solidFill>
                <a:prstClr val="black"/>
              </a:solidFill>
              <a:latin typeface="黑体" panose="02010609060101010101" charset="-122"/>
              <a:ea typeface="黑体" panose="02010609060101010101" charset="-122"/>
            </a:endParaRPr>
          </a:p>
        </p:txBody>
      </p:sp>
      <p:sp>
        <p:nvSpPr>
          <p:cNvPr id="7" name="椭圆 6"/>
          <p:cNvSpPr/>
          <p:nvPr/>
        </p:nvSpPr>
        <p:spPr>
          <a:xfrm>
            <a:off x="7081910" y="1369252"/>
            <a:ext cx="1957752" cy="1695158"/>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fontAlgn="auto">
              <a:buClrTx/>
              <a:buSzTx/>
              <a:defRPr/>
            </a:pPr>
            <a:r>
              <a:rPr lang="zh-CN" altLang="en-US" sz="4400" b="1">
                <a:solidFill>
                  <a:prstClr val="black"/>
                </a:solidFill>
                <a:latin typeface="黑体" panose="02010609060101010101" charset="-122"/>
                <a:ea typeface="黑体" panose="02010609060101010101" charset="-122"/>
              </a:rPr>
              <a:t>社会背景</a:t>
            </a:r>
            <a:endParaRPr lang="zh-CN" altLang="zh-CN" sz="4400" b="1">
              <a:solidFill>
                <a:prstClr val="black"/>
              </a:solidFill>
              <a:latin typeface="黑体" panose="02010609060101010101" charset="-122"/>
              <a:ea typeface="黑体" panose="02010609060101010101" charset="-122"/>
            </a:endParaRPr>
          </a:p>
        </p:txBody>
      </p:sp>
      <p:sp>
        <p:nvSpPr>
          <p:cNvPr id="12" name="椭圆 11"/>
          <p:cNvSpPr/>
          <p:nvPr/>
        </p:nvSpPr>
        <p:spPr>
          <a:xfrm>
            <a:off x="7445328" y="3468856"/>
            <a:ext cx="1957752" cy="1695158"/>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defRPr/>
            </a:pPr>
            <a:r>
              <a:rPr lang="zh-CN" altLang="en-US" sz="4400" b="1">
                <a:solidFill>
                  <a:prstClr val="black"/>
                </a:solidFill>
                <a:latin typeface="黑体" panose="02010609060101010101" charset="-122"/>
                <a:ea typeface="黑体" panose="02010609060101010101" charset="-122"/>
              </a:rPr>
              <a:t>文学思潮</a:t>
            </a:r>
            <a:endParaRPr lang="zh-CN" altLang="zh-CN" sz="4400" b="1">
              <a:solidFill>
                <a:prstClr val="black"/>
              </a:solidFill>
              <a:latin typeface="黑体" panose="02010609060101010101" charset="-122"/>
              <a:ea typeface="黑体" panose="02010609060101010101" charset="-122"/>
            </a:endParaRPr>
          </a:p>
        </p:txBody>
      </p:sp>
      <p:sp>
        <p:nvSpPr>
          <p:cNvPr id="8" name="椭圆 7"/>
          <p:cNvSpPr/>
          <p:nvPr/>
        </p:nvSpPr>
        <p:spPr>
          <a:xfrm>
            <a:off x="5726727" y="4895555"/>
            <a:ext cx="1957752" cy="1695158"/>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fontAlgn="auto">
              <a:buClrTx/>
              <a:buSzTx/>
              <a:defRPr/>
            </a:pPr>
            <a:r>
              <a:rPr lang="zh-CN" altLang="en-US" sz="4400" b="1">
                <a:solidFill>
                  <a:prstClr val="black"/>
                </a:solidFill>
                <a:latin typeface="黑体" panose="02010609060101010101" charset="-122"/>
                <a:ea typeface="黑体" panose="02010609060101010101" charset="-122"/>
              </a:rPr>
              <a:t>诗人身份</a:t>
            </a:r>
            <a:endParaRPr lang="zh-CN" altLang="zh-CN" sz="4400" b="1">
              <a:solidFill>
                <a:prstClr val="black"/>
              </a:solidFill>
              <a:latin typeface="黑体" panose="02010609060101010101" charset="-122"/>
              <a:ea typeface="黑体" panose="02010609060101010101" charset="-122"/>
            </a:endParaRPr>
          </a:p>
        </p:txBody>
      </p:sp>
      <p:sp>
        <p:nvSpPr>
          <p:cNvPr id="10" name="椭圆 9"/>
          <p:cNvSpPr/>
          <p:nvPr/>
        </p:nvSpPr>
        <p:spPr>
          <a:xfrm>
            <a:off x="3211542" y="4895555"/>
            <a:ext cx="1957752" cy="1695158"/>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altLang="zh-CN" sz="4000" b="1">
                <a:solidFill>
                  <a:prstClr val="black"/>
                </a:solidFill>
                <a:latin typeface="楷体" panose="02010609060101010101" charset="-122"/>
                <a:ea typeface="楷体" panose="02010609060101010101" charset="-122"/>
              </a:rPr>
              <a:t>……</a:t>
            </a:r>
            <a:endParaRPr kumimoji="0" lang="zh-CN" altLang="zh-CN" sz="40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8" name="图片 7"/>
          <p:cNvPicPr/>
          <p:nvPr userDrawn="1">
            <p:custDataLst>
              <p:tags r:id="rId4"/>
            </p:custDataLst>
          </p:nvPr>
        </p:nvPicPr>
        <p:blipFill>
          <a:blip r:embed="rId3"/>
          <a:stretch>
            <a:fillRect/>
          </a:stretch>
        </p:blipFill>
        <p:spPr>
          <a:xfrm>
            <a:off x="0" y="0"/>
            <a:ext cx="720090" cy="720090"/>
          </a:xfrm>
          <a:prstGeom prst="rect">
            <a:avLst/>
          </a:prstGeom>
        </p:spPr>
      </p:pic>
      <p:pic>
        <p:nvPicPr>
          <p:cNvPr id="4" name="图片 3"/>
          <p:cNvPicPr>
            <a:picLocks noChangeAspect="1"/>
          </p:cNvPicPr>
          <p:nvPr>
            <p:custDataLst>
              <p:tags r:id="rId6"/>
            </p:custDataLst>
          </p:nvPr>
        </p:nvPicPr>
        <p:blipFill>
          <a:blip r:embed="rId5"/>
          <a:srcRect t="9833" b="9833"/>
          <a:stretch>
            <a:fillRect/>
          </a:stretch>
        </p:blipFill>
        <p:spPr>
          <a:xfrm>
            <a:off x="2711624" y="732372"/>
            <a:ext cx="6305550" cy="3377032"/>
          </a:xfrm>
          <a:custGeom>
            <a:cxnLst>
              <a:cxn ang="3">
                <a:pos x="hc" y="t"/>
              </a:cxn>
              <a:cxn ang="cd2">
                <a:pos x="l" y="vc"/>
              </a:cxn>
              <a:cxn ang="cd4">
                <a:pos x="hc" y="b"/>
              </a:cxn>
              <a:cxn ang="0">
                <a:pos x="r" y="vc"/>
              </a:cxn>
            </a:cxnLst>
            <a:rect l="l" t="t" r="r" b="b"/>
            <a:pathLst>
              <a:path w="4320" h="4320">
                <a:moveTo>
                  <a:pt x="0" y="0"/>
                </a:moveTo>
                <a:lnTo>
                  <a:pt x="4320" y="0"/>
                </a:lnTo>
                <a:lnTo>
                  <a:pt x="4320" y="4320"/>
                </a:lnTo>
                <a:lnTo>
                  <a:pt x="0" y="4320"/>
                </a:lnTo>
                <a:lnTo>
                  <a:pt x="0" y="0"/>
                </a:lnTo>
                <a:close/>
              </a:path>
            </a:pathLst>
          </a:custGeom>
        </p:spPr>
      </p:pic>
      <p:sp>
        <p:nvSpPr>
          <p:cNvPr id="100" name="文本框 99"/>
          <p:cNvSpPr txBox="1"/>
          <p:nvPr/>
        </p:nvSpPr>
        <p:spPr>
          <a:xfrm>
            <a:off x="754906" y="4437112"/>
            <a:ext cx="10570845" cy="1383665"/>
          </a:xfrm>
          <a:prstGeom prst="rect">
            <a:avLst/>
          </a:prstGeom>
          <a:noFill/>
          <a:ln w="9525">
            <a:noFill/>
          </a:ln>
        </p:spPr>
        <p:txBody>
          <a:bodyPr wrap="square">
            <a:spAutoFit/>
          </a:bodyPr>
          <a:lstStyle/>
          <a:p>
            <a:pPr indent="0"/>
            <a:r>
              <a:rPr lang="zh-CN" sz="2800" b="1">
                <a:solidFill>
                  <a:srgbClr val="FF0000"/>
                </a:solidFill>
                <a:latin typeface="黑体" panose="02010609060101010101" charset="-122"/>
                <a:ea typeface="黑体" panose="02010609060101010101" charset="-122"/>
              </a:rPr>
              <a:t>观点一：这首诗歌体现了人与自然的关系。大自然和人一样，也有情感，也有生命，也会等待美好的未来，人们应该敬畏自然，合乎自然，和大自然和谐相处。</a:t>
            </a:r>
            <a:endParaRPr lang="zh-CN" altLang="en-US" sz="2800" b="1">
              <a:solidFill>
                <a:srgbClr val="FF0000"/>
              </a:solidFill>
              <a:latin typeface="黑体" panose="02010609060101010101" charset="-122"/>
              <a:ea typeface="黑体" panose="02010609060101010101" charset="-122"/>
            </a:endParaRPr>
          </a:p>
        </p:txBody>
      </p:sp>
    </p:spTree>
    <p:custDataLst>
      <p:tags r:id="rId7"/>
    </p:custDataLst>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8" name="图片 7"/>
          <p:cNvPicPr/>
          <p:nvPr userDrawn="1">
            <p:custDataLst>
              <p:tags r:id="rId4"/>
            </p:custDataLst>
          </p:nvPr>
        </p:nvPicPr>
        <p:blipFill>
          <a:blip r:embed="rId3"/>
          <a:stretch>
            <a:fillRect/>
          </a:stretch>
        </p:blipFill>
        <p:spPr>
          <a:xfrm>
            <a:off x="0" y="0"/>
            <a:ext cx="720090" cy="720090"/>
          </a:xfrm>
          <a:prstGeom prst="rect">
            <a:avLst/>
          </a:prstGeom>
        </p:spPr>
      </p:pic>
      <p:pic>
        <p:nvPicPr>
          <p:cNvPr id="4" name="图片 3"/>
          <p:cNvPicPr>
            <a:picLocks noChangeAspect="1"/>
          </p:cNvPicPr>
          <p:nvPr>
            <p:custDataLst>
              <p:tags r:id="rId6"/>
            </p:custDataLst>
          </p:nvPr>
        </p:nvPicPr>
        <p:blipFill>
          <a:blip r:embed="rId5"/>
          <a:srcRect t="9833" b="9833"/>
          <a:stretch>
            <a:fillRect/>
          </a:stretch>
        </p:blipFill>
        <p:spPr>
          <a:xfrm>
            <a:off x="2711624" y="980728"/>
            <a:ext cx="6305550" cy="3377032"/>
          </a:xfrm>
          <a:custGeom>
            <a:cxnLst>
              <a:cxn ang="3">
                <a:pos x="hc" y="t"/>
              </a:cxn>
              <a:cxn ang="cd2">
                <a:pos x="l" y="vc"/>
              </a:cxn>
              <a:cxn ang="cd4">
                <a:pos x="hc" y="b"/>
              </a:cxn>
              <a:cxn ang="0">
                <a:pos x="r" y="vc"/>
              </a:cxn>
            </a:cxnLst>
            <a:rect l="l" t="t" r="r" b="b"/>
            <a:pathLst>
              <a:path w="4320" h="4320">
                <a:moveTo>
                  <a:pt x="0" y="0"/>
                </a:moveTo>
                <a:lnTo>
                  <a:pt x="4320" y="0"/>
                </a:lnTo>
                <a:lnTo>
                  <a:pt x="4320" y="4320"/>
                </a:lnTo>
                <a:lnTo>
                  <a:pt x="0" y="4320"/>
                </a:lnTo>
                <a:lnTo>
                  <a:pt x="0" y="0"/>
                </a:lnTo>
                <a:close/>
              </a:path>
            </a:pathLst>
          </a:custGeom>
        </p:spPr>
      </p:pic>
      <p:sp>
        <p:nvSpPr>
          <p:cNvPr id="100" name="文本框 99"/>
          <p:cNvSpPr txBox="1"/>
          <p:nvPr/>
        </p:nvSpPr>
        <p:spPr>
          <a:xfrm>
            <a:off x="810577" y="4725144"/>
            <a:ext cx="10570845" cy="1383665"/>
          </a:xfrm>
          <a:prstGeom prst="rect">
            <a:avLst/>
          </a:prstGeom>
          <a:noFill/>
          <a:ln w="9525">
            <a:noFill/>
          </a:ln>
        </p:spPr>
        <p:txBody>
          <a:bodyPr wrap="square">
            <a:spAutoFit/>
          </a:bodyPr>
          <a:lstStyle/>
          <a:p>
            <a:pPr indent="0"/>
            <a:r>
              <a:rPr lang="zh-CN" sz="2800" b="1">
                <a:solidFill>
                  <a:srgbClr val="FF0000"/>
                </a:solidFill>
                <a:latin typeface="黑体" panose="02010609060101010101" charset="-122"/>
                <a:ea typeface="黑体" panose="02010609060101010101" charset="-122"/>
              </a:rPr>
              <a:t>观点二：这首诗歌体现了诗人对人生的思考。很多人忙忙碌碌，急于低头赶路，却忽视抬头看天空。其实，人们在匆忙赶路的同时，也应该偶尔停下来，欣赏身边的美景，静待雪花绽放。</a:t>
            </a:r>
            <a:endParaRPr lang="zh-CN" sz="2800" b="1">
              <a:solidFill>
                <a:srgbClr val="FF0000"/>
              </a:solidFill>
              <a:latin typeface="黑体" panose="02010609060101010101" charset="-122"/>
              <a:ea typeface="黑体" panose="02010609060101010101" charset="-122"/>
            </a:endParaRPr>
          </a:p>
        </p:txBody>
      </p:sp>
    </p:spTree>
    <p:custDataLst>
      <p:tags r:id="rId7"/>
    </p:custDataLst>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8" name="图片 7"/>
          <p:cNvPicPr/>
          <p:nvPr userDrawn="1">
            <p:custDataLst>
              <p:tags r:id="rId4"/>
            </p:custDataLst>
          </p:nvPr>
        </p:nvPicPr>
        <p:blipFill>
          <a:blip r:embed="rId3"/>
          <a:stretch>
            <a:fillRect/>
          </a:stretch>
        </p:blipFill>
        <p:spPr>
          <a:xfrm>
            <a:off x="0" y="0"/>
            <a:ext cx="720090" cy="720090"/>
          </a:xfrm>
          <a:prstGeom prst="rect">
            <a:avLst/>
          </a:prstGeom>
        </p:spPr>
      </p:pic>
      <p:pic>
        <p:nvPicPr>
          <p:cNvPr id="4" name="图片 3"/>
          <p:cNvPicPr>
            <a:picLocks noChangeAspect="1"/>
          </p:cNvPicPr>
          <p:nvPr>
            <p:custDataLst>
              <p:tags r:id="rId6"/>
            </p:custDataLst>
          </p:nvPr>
        </p:nvPicPr>
        <p:blipFill>
          <a:blip r:embed="rId5"/>
          <a:srcRect t="9833" b="9833"/>
          <a:stretch>
            <a:fillRect/>
          </a:stretch>
        </p:blipFill>
        <p:spPr>
          <a:xfrm>
            <a:off x="2783632" y="730394"/>
            <a:ext cx="6305550" cy="3377032"/>
          </a:xfrm>
          <a:custGeom>
            <a:cxnLst>
              <a:cxn ang="3">
                <a:pos x="hc" y="t"/>
              </a:cxn>
              <a:cxn ang="cd2">
                <a:pos x="l" y="vc"/>
              </a:cxn>
              <a:cxn ang="cd4">
                <a:pos x="hc" y="b"/>
              </a:cxn>
              <a:cxn ang="0">
                <a:pos x="r" y="vc"/>
              </a:cxn>
            </a:cxnLst>
            <a:rect l="l" t="t" r="r" b="b"/>
            <a:pathLst>
              <a:path w="4320" h="4320">
                <a:moveTo>
                  <a:pt x="0" y="0"/>
                </a:moveTo>
                <a:lnTo>
                  <a:pt x="4320" y="0"/>
                </a:lnTo>
                <a:lnTo>
                  <a:pt x="4320" y="4320"/>
                </a:lnTo>
                <a:lnTo>
                  <a:pt x="0" y="4320"/>
                </a:lnTo>
                <a:lnTo>
                  <a:pt x="0" y="0"/>
                </a:lnTo>
                <a:close/>
              </a:path>
            </a:pathLst>
          </a:custGeom>
        </p:spPr>
      </p:pic>
      <p:sp>
        <p:nvSpPr>
          <p:cNvPr id="100" name="文本框 99"/>
          <p:cNvSpPr txBox="1"/>
          <p:nvPr/>
        </p:nvSpPr>
        <p:spPr>
          <a:xfrm>
            <a:off x="752634" y="4437112"/>
            <a:ext cx="10570845" cy="1814830"/>
          </a:xfrm>
          <a:prstGeom prst="rect">
            <a:avLst/>
          </a:prstGeom>
          <a:noFill/>
          <a:ln w="9525">
            <a:noFill/>
          </a:ln>
        </p:spPr>
        <p:txBody>
          <a:bodyPr wrap="square">
            <a:spAutoFit/>
          </a:bodyPr>
          <a:lstStyle/>
          <a:p>
            <a:pPr indent="0"/>
            <a:r>
              <a:rPr lang="zh-CN" sz="2800" b="1">
                <a:solidFill>
                  <a:srgbClr val="FF0000"/>
                </a:solidFill>
                <a:latin typeface="黑体" panose="02010609060101010101" charset="-122"/>
                <a:ea typeface="黑体" panose="02010609060101010101" charset="-122"/>
              </a:rPr>
              <a:t>观点三：这首诗歌体现了宇宙间事物的和谐共处。宇宙间的所有事物都是能和谐共处的。树在灰色的雨中依然可以汲取生命，黑鹂在果园里欢快的生活。雨天与晴天，春夏与秋冬，各种事物和谐相处，也都在静待美好的瞬间。</a:t>
            </a:r>
            <a:endParaRPr lang="zh-CN" sz="2800" b="1">
              <a:solidFill>
                <a:srgbClr val="FF0000"/>
              </a:solidFill>
              <a:latin typeface="黑体" panose="02010609060101010101" charset="-122"/>
              <a:ea typeface="黑体" panose="02010609060101010101" charset="-122"/>
            </a:endParaRPr>
          </a:p>
        </p:txBody>
      </p:sp>
    </p:spTree>
    <p:custDataLst>
      <p:tags r:id="rId7"/>
    </p:custDataLst>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6" name="TextBox 15"/>
          <p:cNvSpPr txBox="1"/>
          <p:nvPr/>
        </p:nvSpPr>
        <p:spPr>
          <a:xfrm>
            <a:off x="4367808" y="3016290"/>
            <a:ext cx="3041015" cy="1069845"/>
          </a:xfrm>
          <a:prstGeom prst="rect">
            <a:avLst/>
          </a:prstGeom>
          <a:noFill/>
        </p:spPr>
        <p:txBody>
          <a:bodyPr wrap="square" rtlCol="0">
            <a:spAutoFit/>
          </a:bodyPr>
          <a:lstStyle/>
          <a:p>
            <a:pPr marR="0" algn="ctr" defTabSz="914400" fontAlgn="auto">
              <a:lnSpc>
                <a:spcPct val="150000"/>
              </a:lnSpc>
              <a:spcBef>
                <a:spcPct val="0"/>
              </a:spcBef>
              <a:spcAft>
                <a:spcPct val="0"/>
              </a:spcAft>
              <a:buClrTx/>
              <a:buSzTx/>
              <a:defRPr/>
            </a:pPr>
            <a:r>
              <a:rPr lang="zh-CN" altLang="en-US" sz="4800" b="1" noProof="0">
                <a:solidFill>
                  <a:schemeClr val="tx1"/>
                </a:solidFill>
                <a:latin typeface="微软雅黑" panose="020b0503020204020204" pitchFamily="34" charset="-122"/>
                <a:ea typeface="微软雅黑" panose="020b0503020204020204" pitchFamily="34" charset="-122"/>
                <a:sym typeface="+mn-ea"/>
              </a:rPr>
              <a:t>技巧点拨</a:t>
            </a:r>
            <a:endParaRPr kumimoji="0" lang="zh-CN" altLang="en-US" sz="4800" b="1" i="1" kern="0" cap="none" spc="600" normalizeH="0" baseline="0" noProof="0">
              <a:solidFill>
                <a:schemeClr val="tx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4518937" y="1988840"/>
            <a:ext cx="2738755" cy="830997"/>
          </a:xfrm>
          <a:prstGeom prst="rect">
            <a:avLst/>
          </a:prstGeom>
          <a:noFill/>
        </p:spPr>
        <p:txBody>
          <a:bodyPr wrap="square" rtlCol="0">
            <a:spAutoFit/>
          </a:bodyPr>
          <a:lstStyle/>
          <a:p>
            <a:r>
              <a:rPr lang="zh-CN" altLang="en-US" sz="4800" b="1">
                <a:solidFill>
                  <a:schemeClr val="tx1"/>
                </a:solidFill>
                <a:latin typeface="黑体" panose="02010609060101010101" charset="-122"/>
                <a:ea typeface="黑体" panose="02010609060101010101" charset="-122"/>
              </a:rPr>
              <a:t>第四部分</a:t>
            </a:r>
            <a:endParaRPr lang="en-US" altLang="zh-CN" sz="4800" b="1">
              <a:solidFill>
                <a:schemeClr val="tx1"/>
              </a:solidFill>
              <a:latin typeface="黑体" panose="02010609060101010101" charset="-122"/>
              <a:ea typeface="黑体" panose="02010609060101010101" charset="-122"/>
            </a:endParaRPr>
          </a:p>
        </p:txBody>
      </p:sp>
    </p:spTree>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2" name="标题 1"/>
          <p:cNvSpPr>
            <a:spLocks noGrp="1"/>
          </p:cNvSpPr>
          <p:nvPr>
            <p:ph type="title"/>
          </p:nvPr>
        </p:nvSpPr>
        <p:spPr>
          <a:xfrm>
            <a:off x="479376" y="823459"/>
            <a:ext cx="10972800" cy="1143000"/>
          </a:xfrm>
        </p:spPr>
        <p:txBody>
          <a:bodyPr/>
          <a:lstStyle/>
          <a:p>
            <a:pPr rtl="0"/>
            <a:r>
              <a:rPr lang="zh-CN" altLang="en-US" sz="4400" b="1" spc="380">
                <a:solidFill>
                  <a:srgbClr val="FF0000"/>
                </a:solidFill>
                <a:latin typeface="黑体" panose="02010609060101010101" charset="-122"/>
                <a:ea typeface="黑体" panose="02010609060101010101" charset="-122"/>
              </a:rPr>
              <a:t>一、想象丰富而奇特</a:t>
            </a:r>
            <a:endParaRPr lang="zh-CN" altLang="en-US">
              <a:solidFill>
                <a:srgbClr val="FF0000"/>
              </a:solidFill>
            </a:endParaRPr>
          </a:p>
        </p:txBody>
      </p:sp>
      <p:sp>
        <p:nvSpPr>
          <p:cNvPr id="4" name="内容占位符 3"/>
          <p:cNvSpPr>
            <a:spLocks noGrp="1"/>
          </p:cNvSpPr>
          <p:nvPr>
            <p:ph idx="1"/>
          </p:nvPr>
        </p:nvSpPr>
        <p:spPr>
          <a:xfrm>
            <a:off x="479376" y="2136350"/>
            <a:ext cx="10972800" cy="2585299"/>
          </a:xfrm>
          <a:prstGeom prst="rect">
            <a:avLst/>
          </a:prstGeom>
        </p:spPr>
        <p:txBody>
          <a:bodyPr wrap="square" lIns="121898" tIns="60948" rIns="121898" bIns="60948">
            <a:spAutoFit/>
          </a:bodyPr>
          <a:lstStyle/>
          <a:p>
            <a:pPr marL="0" marR="0" lvl="0" indent="457200" algn="l" defTabSz="914400" rtl="0" eaLnBrk="1" fontAlgn="auto" latinLnBrk="0" hangingPunct="1">
              <a:spcBef>
                <a:spcPct val="0"/>
              </a:spcBef>
              <a:spcAft>
                <a:spcPct val="0"/>
              </a:spcAft>
              <a:buClrTx/>
              <a:buSzTx/>
              <a:buFontTx/>
              <a:buNone/>
              <a:defRPr/>
            </a:pPr>
            <a:r>
              <a:rPr lang="zh-CN" altLang="en-US" b="1" spc="100">
                <a:solidFill>
                  <a:schemeClr val="dk1"/>
                </a:solidFill>
                <a:latin typeface="黑体" panose="02010609060101010101" charset="-122"/>
                <a:ea typeface="黑体" panose="02010609060101010101" charset="-122"/>
              </a:rPr>
              <a:t>   诗人表达的是对自然、对世界、对人生的看法，但诗人却选取了“树”这一意象，充分发挥想象，以拟人的修辞手法，写“树在雨中走动”“匆匆走过”“有急事”“在等待那瞬息”，赋予“树”以人的动作和感情，想象奇特。</a:t>
            </a:r>
            <a:endParaRPr lang="zh-CN" altLang="en-US" b="1" spc="100">
              <a:solidFill>
                <a:schemeClr val="dk1"/>
              </a:solidFill>
              <a:latin typeface="黑体" panose="02010609060101010101" charset="-122"/>
              <a:ea typeface="黑体" panose="02010609060101010101" charset="-122"/>
            </a:endParaRPr>
          </a:p>
        </p:txBody>
      </p:sp>
    </p:spTree>
  </p:cSld>
  <p:clrMapOvr>
    <a:masterClrMapping/>
  </p:clrMapOvr>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文本框 2"/>
          <p:cNvSpPr txBox="1"/>
          <p:nvPr/>
        </p:nvSpPr>
        <p:spPr>
          <a:xfrm>
            <a:off x="911424" y="1844824"/>
            <a:ext cx="10441160" cy="2554545"/>
          </a:xfrm>
          <a:prstGeom prst="rect">
            <a:avLst/>
          </a:prstGeom>
          <a:noFill/>
        </p:spPr>
        <p:txBody>
          <a:bodyPr wrap="square">
            <a:spAutoFit/>
          </a:bodyPr>
          <a:lstStyle/>
          <a:p>
            <a:r>
              <a:rPr lang="zh-CN" altLang="en-US" sz="3200" b="1" spc="100">
                <a:solidFill>
                  <a:schemeClr val="dk1"/>
                </a:solidFill>
                <a:latin typeface="黑体" panose="02010609060101010101" charset="-122"/>
                <a:ea typeface="黑体" panose="02010609060101010101" charset="-122"/>
              </a:rPr>
              <a:t>    这棵树行色匆匆，人在它的眼里成了静物，这种视角仿佛一种书写的“相对论”，类似的想象在特朗斯特罗姆的作品中情形不少，“我发现了一种魔鬼的力量。或者不如说，是魔鬼的力量发现了我”（特朗斯特罗姆自述</a:t>
            </a:r>
            <a:r>
              <a:rPr lang="en-US" altLang="zh-CN" sz="3200" b="1" spc="100">
                <a:solidFill>
                  <a:schemeClr val="dk1"/>
                </a:solidFill>
                <a:latin typeface="黑体" panose="02010609060101010101" charset="-122"/>
                <a:ea typeface="黑体" panose="02010609060101010101" charset="-122"/>
              </a:rPr>
              <a:t>《</a:t>
            </a:r>
            <a:r>
              <a:rPr lang="zh-CN" altLang="en-US" sz="3200" b="1" spc="100">
                <a:solidFill>
                  <a:schemeClr val="dk1"/>
                </a:solidFill>
                <a:latin typeface="黑体" panose="02010609060101010101" charset="-122"/>
                <a:ea typeface="黑体" panose="02010609060101010101" charset="-122"/>
              </a:rPr>
              <a:t>记忆看见我</a:t>
            </a:r>
            <a:r>
              <a:rPr lang="en-US" altLang="zh-CN" sz="3200" b="1" spc="100">
                <a:solidFill>
                  <a:schemeClr val="dk1"/>
                </a:solidFill>
                <a:latin typeface="黑体" panose="02010609060101010101" charset="-122"/>
                <a:ea typeface="黑体" panose="02010609060101010101" charset="-122"/>
              </a:rPr>
              <a:t>》</a:t>
            </a:r>
            <a:r>
              <a:rPr lang="zh-CN" altLang="en-US" sz="3200" b="1" spc="100">
                <a:solidFill>
                  <a:schemeClr val="dk1"/>
                </a:solidFill>
                <a:latin typeface="黑体" panose="02010609060101010101" charset="-122"/>
                <a:ea typeface="黑体" panose="02010609060101010101" charset="-122"/>
              </a:rPr>
              <a:t>之“驱魔”，北岛译）。</a:t>
            </a:r>
            <a:endParaRPr lang="zh-CN" altLang="en-US" sz="3200" b="1" spc="100">
              <a:solidFill>
                <a:schemeClr val="dk1"/>
              </a:solidFill>
              <a:latin typeface="黑体" panose="02010609060101010101" charset="-122"/>
              <a:ea typeface="黑体" panose="02010609060101010101"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8" name="文本框 7"/>
          <p:cNvSpPr txBox="1"/>
          <p:nvPr/>
        </p:nvSpPr>
        <p:spPr>
          <a:xfrm>
            <a:off x="4511824" y="692696"/>
            <a:ext cx="2908300" cy="830997"/>
          </a:xfrm>
          <a:prstGeom prst="rect">
            <a:avLst/>
          </a:prstGeom>
          <a:noFill/>
          <a:effectLst/>
        </p:spPr>
        <p:txBody>
          <a:bodyPr wrap="square" rtlCol="0">
            <a:spAutoFit/>
          </a:bodyPr>
          <a:lstStyle/>
          <a:p>
            <a:pPr algn="l"/>
            <a:r>
              <a:rPr lang="zh-CN" altLang="en-US" sz="4800" b="1">
                <a:solidFill>
                  <a:schemeClr val="tx1"/>
                </a:solidFill>
                <a:latin typeface="黑体" panose="02010609060101010101" charset="-122"/>
                <a:ea typeface="黑体" panose="02010609060101010101" charset="-122"/>
                <a:sym typeface="+mn-ea"/>
              </a:rPr>
              <a:t>目  录</a:t>
            </a:r>
            <a:endParaRPr lang="en-US" altLang="zh-CN" sz="4800" b="1">
              <a:solidFill>
                <a:schemeClr val="tx1"/>
              </a:solidFill>
              <a:latin typeface="黑体" panose="02010609060101010101" charset="-122"/>
              <a:ea typeface="黑体" panose="02010609060101010101" charset="-122"/>
              <a:sym typeface="+mn-ea"/>
            </a:endParaRPr>
          </a:p>
        </p:txBody>
      </p:sp>
      <p:sp>
        <p:nvSpPr>
          <p:cNvPr id="13" name="文本框 12"/>
          <p:cNvSpPr txBox="1"/>
          <p:nvPr/>
        </p:nvSpPr>
        <p:spPr>
          <a:xfrm>
            <a:off x="3071664" y="2132856"/>
            <a:ext cx="5544616" cy="2862322"/>
          </a:xfrm>
          <a:prstGeom prst="rect">
            <a:avLst/>
          </a:prstGeom>
          <a:noFill/>
        </p:spPr>
        <p:txBody>
          <a:bodyPr wrap="square" rtlCol="0">
            <a:spAutoFit/>
          </a:bodyPr>
          <a:lstStyle/>
          <a:p>
            <a:pPr algn="l" fontAlgn="auto">
              <a:lnSpc>
                <a:spcPct val="100000"/>
              </a:lnSpc>
            </a:pPr>
            <a:r>
              <a:rPr lang="zh-CN" altLang="en-US" sz="3600" b="1">
                <a:solidFill>
                  <a:schemeClr val="tx1">
                    <a:lumMod val="85000"/>
                    <a:lumOff val="15000"/>
                  </a:schemeClr>
                </a:solidFill>
                <a:latin typeface="黑体" panose="02010609060101010101" charset="-122"/>
                <a:ea typeface="黑体" panose="02010609060101010101" charset="-122"/>
                <a:sym typeface="+mn-ea"/>
              </a:rPr>
              <a:t>第一部分   知人论世</a:t>
            </a:r>
            <a:endParaRPr lang="en-US" altLang="zh-CN" sz="3600" b="1">
              <a:solidFill>
                <a:schemeClr val="tx1">
                  <a:lumMod val="85000"/>
                  <a:lumOff val="15000"/>
                </a:schemeClr>
              </a:solidFill>
              <a:latin typeface="黑体" panose="02010609060101010101" charset="-122"/>
              <a:ea typeface="黑体" panose="02010609060101010101" charset="-122"/>
              <a:sym typeface="+mn-ea"/>
            </a:endParaRPr>
          </a:p>
          <a:p>
            <a:pPr algn="l" fontAlgn="auto">
              <a:lnSpc>
                <a:spcPct val="100000"/>
              </a:lnSpc>
            </a:pPr>
            <a:r>
              <a:rPr lang="zh-CN" altLang="en-US" sz="3600" b="1">
                <a:solidFill>
                  <a:schemeClr val="tx1">
                    <a:lumMod val="85000"/>
                    <a:lumOff val="15000"/>
                  </a:schemeClr>
                </a:solidFill>
                <a:latin typeface="黑体" panose="02010609060101010101" charset="-122"/>
                <a:ea typeface="黑体" panose="02010609060101010101" charset="-122"/>
                <a:sym typeface="+mn-ea"/>
              </a:rPr>
              <a:t>第二部分   初读感悟</a:t>
            </a:r>
            <a:endParaRPr lang="en-US" altLang="zh-CN" sz="3600" b="1">
              <a:solidFill>
                <a:schemeClr val="tx1">
                  <a:lumMod val="85000"/>
                  <a:lumOff val="15000"/>
                </a:schemeClr>
              </a:solidFill>
              <a:latin typeface="黑体" panose="02010609060101010101" charset="-122"/>
              <a:ea typeface="黑体" panose="02010609060101010101" charset="-122"/>
              <a:sym typeface="+mn-ea"/>
            </a:endParaRPr>
          </a:p>
          <a:p>
            <a:pPr algn="l" fontAlgn="auto">
              <a:lnSpc>
                <a:spcPct val="100000"/>
              </a:lnSpc>
            </a:pPr>
            <a:r>
              <a:rPr lang="zh-CN" altLang="en-US" sz="3600" b="1">
                <a:solidFill>
                  <a:schemeClr val="tx1">
                    <a:lumMod val="85000"/>
                    <a:lumOff val="15000"/>
                  </a:schemeClr>
                </a:solidFill>
                <a:latin typeface="黑体" panose="02010609060101010101" charset="-122"/>
                <a:ea typeface="黑体" panose="02010609060101010101" charset="-122"/>
                <a:sym typeface="+mn-ea"/>
              </a:rPr>
              <a:t>第三部分   文本研读</a:t>
            </a:r>
            <a:endParaRPr lang="en-US" altLang="zh-CN" sz="3600" b="1">
              <a:solidFill>
                <a:schemeClr val="tx1">
                  <a:lumMod val="85000"/>
                  <a:lumOff val="15000"/>
                </a:schemeClr>
              </a:solidFill>
              <a:latin typeface="黑体" panose="02010609060101010101" charset="-122"/>
              <a:ea typeface="黑体" panose="02010609060101010101" charset="-122"/>
              <a:sym typeface="+mn-ea"/>
            </a:endParaRPr>
          </a:p>
          <a:p>
            <a:pPr algn="l" fontAlgn="auto">
              <a:lnSpc>
                <a:spcPct val="100000"/>
              </a:lnSpc>
            </a:pPr>
            <a:r>
              <a:rPr lang="zh-CN" altLang="en-US" sz="3600" b="1">
                <a:solidFill>
                  <a:schemeClr val="tx1">
                    <a:lumMod val="85000"/>
                    <a:lumOff val="15000"/>
                  </a:schemeClr>
                </a:solidFill>
                <a:latin typeface="黑体" panose="02010609060101010101" charset="-122"/>
                <a:ea typeface="黑体" panose="02010609060101010101" charset="-122"/>
                <a:sym typeface="+mn-ea"/>
              </a:rPr>
              <a:t>第四部分   技巧点拨</a:t>
            </a:r>
            <a:endParaRPr lang="en-US" altLang="zh-CN" sz="3600" b="1">
              <a:solidFill>
                <a:schemeClr val="tx1">
                  <a:lumMod val="85000"/>
                  <a:lumOff val="15000"/>
                </a:schemeClr>
              </a:solidFill>
              <a:latin typeface="黑体" panose="02010609060101010101" charset="-122"/>
              <a:ea typeface="黑体" panose="02010609060101010101" charset="-122"/>
              <a:sym typeface="+mn-ea"/>
            </a:endParaRPr>
          </a:p>
          <a:p>
            <a:pPr algn="l" fontAlgn="auto">
              <a:lnSpc>
                <a:spcPct val="100000"/>
              </a:lnSpc>
            </a:pPr>
            <a:r>
              <a:rPr lang="zh-CN" altLang="en-US" sz="3600" b="1">
                <a:solidFill>
                  <a:schemeClr val="tx1">
                    <a:lumMod val="85000"/>
                    <a:lumOff val="15000"/>
                  </a:schemeClr>
                </a:solidFill>
                <a:latin typeface="黑体" panose="02010609060101010101" charset="-122"/>
                <a:ea typeface="黑体" panose="02010609060101010101" charset="-122"/>
                <a:sym typeface="+mn-ea"/>
              </a:rPr>
              <a:t>第五部分   延伸拓展</a:t>
            </a:r>
            <a:endParaRPr lang="en-US" altLang="zh-CN" sz="3600" b="1">
              <a:solidFill>
                <a:schemeClr val="tx1">
                  <a:lumMod val="85000"/>
                  <a:lumOff val="15000"/>
                </a:schemeClr>
              </a:solidFill>
              <a:latin typeface="黑体" panose="02010609060101010101" charset="-122"/>
              <a:ea typeface="黑体" panose="02010609060101010101" charset="-122"/>
              <a:sym typeface="+mn-ea"/>
            </a:endParaRPr>
          </a:p>
        </p:txBody>
      </p:sp>
    </p:spTree>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2" name="标题 1"/>
          <p:cNvSpPr>
            <a:spLocks noGrp="1"/>
          </p:cNvSpPr>
          <p:nvPr>
            <p:ph type="title"/>
          </p:nvPr>
        </p:nvSpPr>
        <p:spPr>
          <a:xfrm>
            <a:off x="609600" y="0"/>
            <a:ext cx="10972800" cy="1143000"/>
          </a:xfrm>
        </p:spPr>
        <p:txBody>
          <a:bodyPr/>
          <a:lstStyle/>
          <a:p>
            <a:pPr rtl="0"/>
            <a:r>
              <a:rPr lang="zh-CN" altLang="en-US" sz="4400" b="1" spc="380">
                <a:solidFill>
                  <a:srgbClr val="FF0000"/>
                </a:solidFill>
                <a:latin typeface="黑体" panose="02010609060101010101" charset="-122"/>
                <a:ea typeface="黑体" panose="02010609060101010101" charset="-122"/>
              </a:rPr>
              <a:t>二、意境优美而朦胧</a:t>
            </a:r>
            <a:endParaRPr lang="zh-CN" altLang="en-US" sz="4400" b="1" spc="380">
              <a:solidFill>
                <a:srgbClr val="FF0000"/>
              </a:solidFill>
              <a:latin typeface="黑体" panose="02010609060101010101" charset="-122"/>
              <a:ea typeface="黑体" panose="02010609060101010101" charset="-122"/>
            </a:endParaRPr>
          </a:p>
        </p:txBody>
      </p:sp>
      <p:sp>
        <p:nvSpPr>
          <p:cNvPr id="4" name="内容占位符 3"/>
          <p:cNvSpPr>
            <a:spLocks noGrp="1"/>
          </p:cNvSpPr>
          <p:nvPr>
            <p:ph idx="1"/>
          </p:nvPr>
        </p:nvSpPr>
        <p:spPr>
          <a:xfrm>
            <a:off x="479376" y="1143000"/>
            <a:ext cx="10972800" cy="5633826"/>
          </a:xfrm>
          <a:prstGeom prst="rect">
            <a:avLst/>
          </a:prstGeom>
        </p:spPr>
        <p:txBody>
          <a:bodyPr wrap="square" lIns="121898" tIns="60948" rIns="121898" bIns="60948">
            <a:spAutoFit/>
          </a:bodyPr>
          <a:lstStyle/>
          <a:p>
            <a:pPr marL="0" marR="0" lvl="0" indent="457200" algn="l" defTabSz="914400" rtl="0" eaLnBrk="1" fontAlgn="auto" latinLnBrk="0" hangingPunct="1">
              <a:spcBef>
                <a:spcPct val="0"/>
              </a:spcBef>
              <a:spcAft>
                <a:spcPct val="0"/>
              </a:spcAft>
              <a:buClrTx/>
              <a:buSzTx/>
              <a:buFontTx/>
              <a:buNone/>
              <a:defRPr/>
            </a:pPr>
            <a:r>
              <a:rPr lang="zh-CN" altLang="en-US" b="1" spc="100">
                <a:solidFill>
                  <a:schemeClr val="dk1"/>
                </a:solidFill>
                <a:latin typeface="黑体" panose="02010609060101010101" charset="-122"/>
                <a:ea typeface="黑体" panose="02010609060101010101" charset="-122"/>
              </a:rPr>
              <a:t>   “树”“天空”“雪花”都是日常生活中极为常见的事物，但经诗人的描写，一下子就具有极为优美的画面感，读者眼前似乎出现了一棵“在雨中走动”的树，似乎出现了“在空中绽开”的雪花。诗歌的语言是通俗易懂的，但诗人善于通过隐喻和象征来表达深刻的含意，言浅而旨远。如“倾洒的灰色”中，“灰色”为什么可以“倾洒”？“灰色”又象征什么？又如“雪花在空中绽开”意境优美，但又并不仅仅是写雪花，“雪花”还指美好的未来、美好的瞬间等。只有真正读懂了蕴含在诗歌语言背后的深层含意，才能把握诗歌的主旨。</a:t>
            </a:r>
            <a:endParaRPr lang="zh-CN" altLang="en-US" b="1" spc="100">
              <a:solidFill>
                <a:schemeClr val="dk1"/>
              </a:solidFill>
              <a:latin typeface="黑体" panose="02010609060101010101" charset="-122"/>
              <a:ea typeface="黑体" panose="02010609060101010101" charset="-122"/>
            </a:endParaRPr>
          </a:p>
          <a:p>
            <a:pPr marL="0" marR="0" lvl="0" indent="457200" algn="l" defTabSz="914400" rtl="0" eaLnBrk="1" fontAlgn="auto" latinLnBrk="0" hangingPunct="1">
              <a:lnSpc>
                <a:spcPct val="140000"/>
              </a:lnSpc>
              <a:spcBef>
                <a:spcPct val="0"/>
              </a:spcBef>
              <a:spcAft>
                <a:spcPct val="0"/>
              </a:spcAft>
              <a:buClrTx/>
              <a:buSzTx/>
              <a:buFontTx/>
              <a:buNone/>
              <a:defRPr/>
            </a:pPr>
            <a:endParaRPr lang="zh-CN" altLang="en-US" b="1" spc="100">
              <a:solidFill>
                <a:schemeClr val="dk1"/>
              </a:solidFill>
              <a:latin typeface="黑体" panose="02010609060101010101" charset="-122"/>
              <a:ea typeface="黑体" panose="02010609060101010101" charset="-122"/>
            </a:endParaRPr>
          </a:p>
        </p:txBody>
      </p:sp>
    </p:spTree>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2" name="标题 1"/>
          <p:cNvSpPr>
            <a:spLocks noGrp="1"/>
          </p:cNvSpPr>
          <p:nvPr>
            <p:ph type="title"/>
          </p:nvPr>
        </p:nvSpPr>
        <p:spPr>
          <a:xfrm>
            <a:off x="609600" y="0"/>
            <a:ext cx="10972800" cy="1143000"/>
          </a:xfrm>
        </p:spPr>
        <p:txBody>
          <a:bodyPr/>
          <a:lstStyle/>
          <a:p>
            <a:pPr rtl="0"/>
            <a:r>
              <a:rPr lang="zh-CN" altLang="en-US" sz="4400" b="1" spc="380">
                <a:solidFill>
                  <a:srgbClr val="FF0000"/>
                </a:solidFill>
                <a:latin typeface="黑体" panose="02010609060101010101" charset="-122"/>
                <a:ea typeface="黑体" panose="02010609060101010101" charset="-122"/>
              </a:rPr>
              <a:t>三、隐喻展现深刻主题</a:t>
            </a:r>
            <a:endParaRPr lang="zh-CN" altLang="en-US" sz="4400" b="1" spc="380">
              <a:solidFill>
                <a:srgbClr val="FF0000"/>
              </a:solidFill>
              <a:latin typeface="黑体" panose="02010609060101010101" charset="-122"/>
              <a:ea typeface="黑体" panose="02010609060101010101" charset="-122"/>
            </a:endParaRPr>
          </a:p>
        </p:txBody>
      </p:sp>
      <p:sp>
        <p:nvSpPr>
          <p:cNvPr id="4" name="内容占位符 3"/>
          <p:cNvSpPr>
            <a:spLocks noGrp="1"/>
          </p:cNvSpPr>
          <p:nvPr>
            <p:ph idx="1"/>
          </p:nvPr>
        </p:nvSpPr>
        <p:spPr>
          <a:xfrm>
            <a:off x="479376" y="1484784"/>
            <a:ext cx="10972800" cy="4062626"/>
          </a:xfrm>
          <a:prstGeom prst="rect">
            <a:avLst/>
          </a:prstGeom>
        </p:spPr>
        <p:txBody>
          <a:bodyPr wrap="square" lIns="121898" tIns="60948" rIns="121898" bIns="60948">
            <a:spAutoFit/>
          </a:bodyPr>
          <a:lstStyle/>
          <a:p>
            <a:pPr marL="0" marR="0" lvl="0" indent="457200" algn="l" defTabSz="914400" rtl="0" eaLnBrk="1" fontAlgn="auto" latinLnBrk="0" hangingPunct="1">
              <a:spcBef>
                <a:spcPct val="0"/>
              </a:spcBef>
              <a:spcAft>
                <a:spcPct val="0"/>
              </a:spcAft>
              <a:buClrTx/>
              <a:buSzTx/>
              <a:buFontTx/>
              <a:buNone/>
              <a:defRPr/>
            </a:pPr>
            <a:r>
              <a:rPr lang="en-US" altLang="zh-CN" b="1" spc="100">
                <a:solidFill>
                  <a:schemeClr val="dk1"/>
                </a:solidFill>
                <a:latin typeface="黑体" panose="02010609060101010101" charset="-122"/>
                <a:ea typeface="黑体" panose="02010609060101010101" charset="-122"/>
              </a:rPr>
              <a:t>  《</a:t>
            </a:r>
            <a:r>
              <a:rPr lang="zh-CN" altLang="en-US" b="1" spc="100">
                <a:solidFill>
                  <a:schemeClr val="dk1"/>
                </a:solidFill>
                <a:latin typeface="黑体" panose="02010609060101010101" charset="-122"/>
                <a:ea typeface="黑体" panose="02010609060101010101" charset="-122"/>
              </a:rPr>
              <a:t>树和天空</a:t>
            </a:r>
            <a:r>
              <a:rPr lang="en-US" altLang="zh-CN" b="1" spc="100">
                <a:solidFill>
                  <a:schemeClr val="dk1"/>
                </a:solidFill>
                <a:latin typeface="黑体" panose="02010609060101010101" charset="-122"/>
                <a:ea typeface="黑体" panose="02010609060101010101" charset="-122"/>
              </a:rPr>
              <a:t>》</a:t>
            </a:r>
            <a:r>
              <a:rPr lang="zh-CN" altLang="en-US" b="1" spc="100">
                <a:solidFill>
                  <a:schemeClr val="dk1"/>
                </a:solidFill>
                <a:latin typeface="黑体" panose="02010609060101010101" charset="-122"/>
                <a:ea typeface="黑体" panose="02010609060101010101" charset="-122"/>
              </a:rPr>
              <a:t>运用了隐喻手法。树立足于大地同时又指向天空，它诠释了生命的深度与高度。但是人们埋头于对土地的耕耘与掘进，却渐渐忽略了头顶上那片令人震撼和心悸的星空，忘记了对未知的渴望、对神秘的欣赏、驻足静观与默想，比如对宇宙一声纯粹而又唯美的惊叹</a:t>
            </a:r>
            <a:r>
              <a:rPr lang="en-US" altLang="zh-CN" b="1" spc="100">
                <a:solidFill>
                  <a:schemeClr val="dk1"/>
                </a:solidFill>
                <a:latin typeface="黑体" panose="02010609060101010101" charset="-122"/>
                <a:ea typeface="黑体" panose="02010609060101010101" charset="-122"/>
              </a:rPr>
              <a:t>!</a:t>
            </a:r>
            <a:endParaRPr lang="en-US" altLang="zh-CN" b="1" spc="100">
              <a:solidFill>
                <a:schemeClr val="dk1"/>
              </a:solidFill>
              <a:latin typeface="黑体" panose="02010609060101010101" charset="-122"/>
              <a:ea typeface="黑体" panose="02010609060101010101" charset="-122"/>
            </a:endParaRPr>
          </a:p>
          <a:p>
            <a:pPr marL="0" marR="0" lvl="0" indent="457200" algn="l" defTabSz="914400" rtl="0" eaLnBrk="1" fontAlgn="auto" latinLnBrk="0" hangingPunct="1">
              <a:spcBef>
                <a:spcPct val="0"/>
              </a:spcBef>
              <a:spcAft>
                <a:spcPct val="0"/>
              </a:spcAft>
              <a:buClrTx/>
              <a:buSzTx/>
              <a:buFontTx/>
              <a:buNone/>
              <a:defRPr/>
            </a:pPr>
            <a:r>
              <a:rPr lang="zh-CN" altLang="en-US" b="1" spc="100">
                <a:solidFill>
                  <a:schemeClr val="dk1"/>
                </a:solidFill>
                <a:latin typeface="黑体" panose="02010609060101010101" charset="-122"/>
                <a:ea typeface="黑体" panose="02010609060101010101" charset="-122"/>
              </a:rPr>
              <a:t>  探析隐喻手法能够较好地理解诗歌主旨。巧妙地使用隐喻，对表现手法的生动、简洁、加重等方面起重要作用，比明喻更加灵活、形象。</a:t>
            </a:r>
            <a:endParaRPr lang="zh-CN" altLang="en-US" b="1" spc="100">
              <a:solidFill>
                <a:schemeClr val="dk1"/>
              </a:solidFill>
              <a:latin typeface="黑体" panose="02010609060101010101" charset="-122"/>
              <a:ea typeface="黑体" panose="02010609060101010101" charset="-122"/>
            </a:endParaRPr>
          </a:p>
        </p:txBody>
      </p:sp>
    </p:spTree>
  </p:cSld>
  <p:clrMapOvr>
    <a:masterClrMapping/>
  </p:clrMapOvr>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a:stretch>
            <a:fillRect/>
          </a:stretch>
        </p:blipFill>
        <p:spPr>
          <a:xfrm>
            <a:off x="0" y="0"/>
            <a:ext cx="720090" cy="720090"/>
          </a:xfrm>
          <a:prstGeom prst="rect">
            <a:avLst/>
          </a:prstGeom>
        </p:spPr>
      </p:pic>
      <p:sp>
        <p:nvSpPr>
          <p:cNvPr id="11" name="Title 6"/>
          <p:cNvSpPr txBox="1"/>
          <p:nvPr>
            <p:custDataLst>
              <p:tags r:id="rId4"/>
            </p:custDataLst>
          </p:nvPr>
        </p:nvSpPr>
        <p:spPr>
          <a:xfrm>
            <a:off x="5087888" y="1628800"/>
            <a:ext cx="6930390" cy="376491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altLang="en-US" sz="2800" b="1" spc="160">
                <a:ln w="3175">
                  <a:noFill/>
                  <a:prstDash val="dash"/>
                </a:ln>
                <a:latin typeface="黑体" panose="02010609060101010101" charset="-122"/>
                <a:ea typeface="黑体" panose="02010609060101010101" charset="-122"/>
                <a:cs typeface="微软雅黑" panose="020b0503020204020204" pitchFamily="34" charset="-122"/>
              </a:rPr>
              <a:t>半个多世纪前,我国著名教育家陶行知先生非常推崇并常用来教育学生的一句名言是:“假使你有两块面包,你得用一块去换一朵水仙花。”这里的“水仙花”是一种隐喻,那它比喻了什么呢?</a:t>
            </a:r>
            <a:endParaRPr lang="zh-CN" altLang="en-US" sz="2800" b="1" spc="160">
              <a:ln w="3175">
                <a:noFill/>
                <a:prstDash val="dash"/>
              </a:ln>
              <a:latin typeface="黑体" panose="02010609060101010101" charset="-122"/>
              <a:ea typeface="黑体" panose="02010609060101010101" charset="-122"/>
              <a:cs typeface="微软雅黑" panose="020b0503020204020204" pitchFamily="34" charset="-122"/>
            </a:endParaRPr>
          </a:p>
        </p:txBody>
      </p:sp>
      <p:pic>
        <p:nvPicPr>
          <p:cNvPr id="2" name="图片 1"/>
          <p:cNvPicPr>
            <a:picLocks noChangeAspect="1"/>
          </p:cNvPicPr>
          <p:nvPr/>
        </p:nvPicPr>
        <p:blipFill>
          <a:blip r:embed="rId5"/>
          <a:stretch>
            <a:fillRect/>
          </a:stretch>
        </p:blipFill>
        <p:spPr>
          <a:xfrm>
            <a:off x="0" y="0"/>
            <a:ext cx="4762500" cy="6858000"/>
          </a:xfrm>
          <a:prstGeom prst="rect">
            <a:avLst/>
          </a:prstGeom>
        </p:spPr>
      </p:pic>
    </p:spTree>
    <p:custDataLst>
      <p:tags r:id="rId6"/>
    </p:custDataLst>
  </p:cSld>
  <p:clrMapOvr>
    <a:masterClrMapping/>
  </p:clrMapOvr>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a:stretch>
            <a:fillRect/>
          </a:stretch>
        </p:blipFill>
        <p:spPr>
          <a:xfrm>
            <a:off x="0" y="0"/>
            <a:ext cx="720090" cy="720090"/>
          </a:xfrm>
          <a:prstGeom prst="rect">
            <a:avLst/>
          </a:prstGeom>
        </p:spPr>
      </p:pic>
      <p:sp>
        <p:nvSpPr>
          <p:cNvPr id="11" name="Title 6"/>
          <p:cNvSpPr txBox="1"/>
          <p:nvPr>
            <p:custDataLst>
              <p:tags r:id="rId4"/>
            </p:custDataLst>
          </p:nvPr>
        </p:nvSpPr>
        <p:spPr>
          <a:xfrm>
            <a:off x="360045" y="2132856"/>
            <a:ext cx="11181715" cy="376491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altLang="en-US" sz="2800" b="1" spc="160">
                <a:ln w="3175">
                  <a:noFill/>
                  <a:prstDash val="dash"/>
                </a:ln>
                <a:latin typeface="黑体" panose="02010609060101010101" charset="-122"/>
                <a:ea typeface="黑体" panose="02010609060101010101" charset="-122"/>
                <a:cs typeface="微软雅黑" panose="020b0503020204020204" pitchFamily="34" charset="-122"/>
              </a:rPr>
              <a:t>   用面包换一朵水仙花。这里的“水仙花”指的是使人抛却许多杂念，感悟人生的真谛，得到精神境界的升华的事情。在有了足够面包的同时，不妨停下来看看周边的风景，用一些面包来换取水仙花，将金钱化为无私的大爱；闻闻水仙花的芬芳，感受帮助他人、奉献社会的喜悦；并把水仙花的香气传向人间，让世间溢满真爱。</a:t>
            </a:r>
            <a:endParaRPr lang="zh-CN" altLang="en-US" sz="2800" b="1" spc="160">
              <a:ln w="3175">
                <a:noFill/>
                <a:prstDash val="dash"/>
              </a:ln>
              <a:latin typeface="黑体" panose="02010609060101010101" charset="-122"/>
              <a:ea typeface="黑体" panose="02010609060101010101" charset="-122"/>
              <a:cs typeface="微软雅黑" panose="020b0503020204020204" pitchFamily="34" charset="-122"/>
            </a:endParaRPr>
          </a:p>
        </p:txBody>
      </p:sp>
    </p:spTree>
    <p:custDataLst>
      <p:tags r:id="rId5"/>
    </p:custDataLst>
  </p:cSld>
  <p:clrMapOvr>
    <a:masterClrMapping/>
  </p:clrMapOvr>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6" name="TextBox 15"/>
          <p:cNvSpPr txBox="1"/>
          <p:nvPr/>
        </p:nvSpPr>
        <p:spPr>
          <a:xfrm>
            <a:off x="4367808" y="3016290"/>
            <a:ext cx="3041015" cy="1069845"/>
          </a:xfrm>
          <a:prstGeom prst="rect">
            <a:avLst/>
          </a:prstGeom>
          <a:noFill/>
        </p:spPr>
        <p:txBody>
          <a:bodyPr wrap="square" rtlCol="0">
            <a:spAutoFit/>
          </a:bodyPr>
          <a:lstStyle/>
          <a:p>
            <a:pPr marR="0" algn="ctr" defTabSz="914400" fontAlgn="auto">
              <a:lnSpc>
                <a:spcPct val="150000"/>
              </a:lnSpc>
              <a:spcBef>
                <a:spcPct val="0"/>
              </a:spcBef>
              <a:spcAft>
                <a:spcPct val="0"/>
              </a:spcAft>
              <a:buClrTx/>
              <a:buSzTx/>
              <a:defRPr/>
            </a:pPr>
            <a:r>
              <a:rPr lang="zh-CN" altLang="en-US" sz="4800" b="1">
                <a:solidFill>
                  <a:schemeClr val="tx1"/>
                </a:solidFill>
                <a:latin typeface="微软雅黑" panose="020b0503020204020204" pitchFamily="34" charset="-122"/>
                <a:ea typeface="微软雅黑" panose="020b0503020204020204" pitchFamily="34" charset="-122"/>
                <a:sym typeface="+mn-ea"/>
              </a:rPr>
              <a:t>延伸拓展</a:t>
            </a:r>
            <a:endParaRPr kumimoji="0" lang="zh-CN" altLang="en-US" sz="4800" b="1" i="1" kern="0" cap="none" spc="600" normalizeH="0" baseline="0" noProof="0">
              <a:solidFill>
                <a:schemeClr val="tx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4518937" y="1988840"/>
            <a:ext cx="2738755" cy="830997"/>
          </a:xfrm>
          <a:prstGeom prst="rect">
            <a:avLst/>
          </a:prstGeom>
          <a:noFill/>
        </p:spPr>
        <p:txBody>
          <a:bodyPr wrap="square" rtlCol="0">
            <a:spAutoFit/>
          </a:bodyPr>
          <a:lstStyle/>
          <a:p>
            <a:r>
              <a:rPr lang="zh-CN" altLang="en-US" sz="4800" b="1">
                <a:solidFill>
                  <a:schemeClr val="tx1"/>
                </a:solidFill>
                <a:latin typeface="黑体" panose="02010609060101010101" charset="-122"/>
                <a:ea typeface="黑体" panose="02010609060101010101" charset="-122"/>
              </a:rPr>
              <a:t>第五部分</a:t>
            </a:r>
            <a:endParaRPr lang="en-US" altLang="zh-CN" sz="4800" b="1">
              <a:solidFill>
                <a:schemeClr val="tx1"/>
              </a:solidFill>
              <a:latin typeface="黑体" panose="02010609060101010101" charset="-122"/>
              <a:ea typeface="黑体" panose="02010609060101010101" charset="-122"/>
            </a:endParaRPr>
          </a:p>
        </p:txBody>
      </p:sp>
    </p:spTree>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2" name="文本框 11"/>
          <p:cNvSpPr txBox="1"/>
          <p:nvPr/>
        </p:nvSpPr>
        <p:spPr>
          <a:xfrm>
            <a:off x="533144" y="764704"/>
            <a:ext cx="11260778" cy="5262979"/>
          </a:xfrm>
          <a:prstGeom prst="rect">
            <a:avLst/>
          </a:prstGeom>
          <a:noFill/>
        </p:spPr>
        <p:txBody>
          <a:bodyPr wrap="square" rtlCol="0">
            <a:spAutoFit/>
          </a:bodyPr>
          <a:lstStyle/>
          <a:p>
            <a:pPr algn="ctr" fontAlgn="ctr"/>
            <a:r>
              <a:rPr lang="zh-CN" altLang="en-US" sz="2800">
                <a:latin typeface="黑体" panose="02010609060101010101" charset="-122"/>
                <a:ea typeface="黑体" panose="02010609060101010101" charset="-122"/>
              </a:rPr>
              <a:t>特朗斯特罗姆：一年只写三首诗     </a:t>
            </a:r>
            <a:endParaRPr lang="zh-CN" altLang="en-US" sz="2800">
              <a:latin typeface="黑体" panose="02010609060101010101" charset="-122"/>
              <a:ea typeface="黑体" panose="02010609060101010101" charset="-122"/>
            </a:endParaRPr>
          </a:p>
          <a:p>
            <a:pPr algn="ctr" fontAlgn="ctr"/>
            <a:r>
              <a:rPr lang="zh-CN" altLang="en-US" sz="2800">
                <a:latin typeface="黑体" panose="02010609060101010101" charset="-122"/>
                <a:ea typeface="黑体" panose="02010609060101010101" charset="-122"/>
              </a:rPr>
              <a:t>王 文</a:t>
            </a:r>
            <a:endParaRPr lang="zh-CN" altLang="en-US" sz="2800">
              <a:latin typeface="黑体" panose="02010609060101010101" charset="-122"/>
              <a:ea typeface="黑体" panose="02010609060101010101" charset="-122"/>
            </a:endParaRPr>
          </a:p>
          <a:p>
            <a:pPr fontAlgn="ctr"/>
            <a:r>
              <a:rPr lang="zh-CN" altLang="en-US" sz="2800">
                <a:latin typeface="黑体" panose="02010609060101010101" charset="-122"/>
                <a:ea typeface="黑体" panose="02010609060101010101" charset="-122"/>
              </a:rPr>
              <a:t>    托马斯</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特朗斯特罗姆坐在桌前，桌子上放着一块他最爱吃的提拉米蛋糕。尝了一口之后，他侧过脸望向窗外，刚刚还是倾盆大雨，这会儿已经有几缕阳光洒落进来。这就是</a:t>
            </a:r>
            <a:r>
              <a:rPr lang="en-US" altLang="zh-CN" sz="2800">
                <a:latin typeface="黑体" panose="02010609060101010101" charset="-122"/>
                <a:ea typeface="黑体" panose="02010609060101010101" charset="-122"/>
              </a:rPr>
              <a:t>10</a:t>
            </a:r>
            <a:r>
              <a:rPr lang="zh-CN" altLang="en-US" sz="2800">
                <a:latin typeface="黑体" panose="02010609060101010101" charset="-122"/>
                <a:ea typeface="黑体" panose="02010609060101010101" charset="-122"/>
              </a:rPr>
              <a:t>月初斯德哥尔摩的天气，说变就变，让人难以捉摸。</a:t>
            </a:r>
            <a:endParaRPr lang="zh-CN" altLang="en-US" sz="2800">
              <a:latin typeface="黑体" panose="02010609060101010101" charset="-122"/>
              <a:ea typeface="黑体" panose="02010609060101010101" charset="-122"/>
            </a:endParaRPr>
          </a:p>
          <a:p>
            <a:pPr fontAlgn="ctr"/>
            <a:r>
              <a:rPr lang="zh-CN" altLang="en-US" sz="2800">
                <a:latin typeface="黑体" panose="02010609060101010101" charset="-122"/>
                <a:ea typeface="黑体" panose="02010609060101010101" charset="-122"/>
              </a:rPr>
              <a:t>    托马斯目光温和，脸上最突出的是他高高耸立起的鹰钩鼻。透过玻璃窗，托马斯看不见等在楼下的众多记者，但他知道他们一定在那里。每年诺贝尔文学奖公布时，他们都会提前聚集在那里，连托马斯自己都不再期盼获奖时，他们仍然相信可能会是他。不过，托马斯知道，一会儿他们不会像往年一样偷偷摸摸地离开，而将摁门铃走进来，因为托马斯接到瑞德文学院诺贝尔文学奖评审委员会的电话：他获奖了。</a:t>
            </a:r>
            <a:endParaRPr lang="zh-CN" altLang="en-US" sz="2800">
              <a:latin typeface="黑体" panose="02010609060101010101" charset="-122"/>
              <a:ea typeface="黑体" panose="02010609060101010101" charset="-122"/>
            </a:endParaRPr>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黑体" panose="02010609060101010101" charset="-122"/>
                <a:ea typeface="黑体" panose="02010609060101010101" charset="-122"/>
              </a:rPr>
              <a:t>拓展阅读</a:t>
            </a:r>
            <a:endParaRPr lang="en-US" altLang="zh-CN" sz="2800" b="1">
              <a:latin typeface="黑体" panose="02010609060101010101" charset="-122"/>
              <a:ea typeface="黑体" panose="02010609060101010101" charset="-122"/>
            </a:endParaRPr>
          </a:p>
        </p:txBody>
      </p:sp>
    </p:spTree>
  </p:cSld>
  <p:clrMapOvr>
    <a:masterClrMapping/>
  </p:clrMapOvr>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2" name="文本框 11"/>
          <p:cNvSpPr txBox="1"/>
          <p:nvPr/>
        </p:nvSpPr>
        <p:spPr>
          <a:xfrm>
            <a:off x="533144" y="1196752"/>
            <a:ext cx="11125711" cy="5262979"/>
          </a:xfrm>
          <a:prstGeom prst="rect">
            <a:avLst/>
          </a:prstGeom>
          <a:noFill/>
        </p:spPr>
        <p:txBody>
          <a:bodyPr wrap="square" rtlCol="0">
            <a:spAutoFit/>
          </a:bodyPr>
          <a:lstStyle/>
          <a:p>
            <a:pPr fontAlgn="ctr"/>
            <a:r>
              <a:rPr lang="zh-CN" altLang="en-US" sz="2000">
                <a:latin typeface="微软雅黑" panose="020b0503020204020204" pitchFamily="34" charset="-122"/>
                <a:ea typeface="微软雅黑" panose="020b0503020204020204" pitchFamily="34" charset="-122"/>
              </a:rPr>
              <a:t>        </a:t>
            </a:r>
            <a:r>
              <a:rPr lang="zh-CN" altLang="en-US" sz="2800">
                <a:latin typeface="黑体" panose="02010609060101010101" charset="-122"/>
                <a:ea typeface="黑体" panose="02010609060101010101" charset="-122"/>
              </a:rPr>
              <a:t>作为公认的象征主义和超现实主义大师，托马斯被誉为“西方最后一个诗歌巨匠”。而记者为此专访瑞德文学院院士、著名汉学家马悦然教授时，他说：“这样的评价，对托马斯来说是实至名归的。” 诺奖得主、诗人沃尔科特</a:t>
            </a:r>
            <a:r>
              <a:rPr lang="en-US" altLang="zh-CN" sz="2800">
                <a:latin typeface="黑体" panose="02010609060101010101" charset="-122"/>
                <a:ea typeface="黑体" panose="02010609060101010101" charset="-122"/>
              </a:rPr>
              <a:t>10</a:t>
            </a:r>
            <a:r>
              <a:rPr lang="zh-CN" altLang="en-US" sz="2800">
                <a:latin typeface="黑体" panose="02010609060101010101" charset="-122"/>
                <a:ea typeface="黑体" panose="02010609060101010101" charset="-122"/>
              </a:rPr>
              <a:t>年前就说过：“瑞典文学院应毫不犹豫地把诺贝尔奖颁发给特朗斯特罗姆，尽管他是瑞典人。”</a:t>
            </a:r>
            <a:endParaRPr lang="zh-CN" altLang="en-US" sz="2800">
              <a:latin typeface="黑体" panose="02010609060101010101" charset="-122"/>
              <a:ea typeface="黑体" panose="02010609060101010101" charset="-122"/>
            </a:endParaRPr>
          </a:p>
          <a:p>
            <a:pPr fontAlgn="ctr"/>
            <a:r>
              <a:rPr lang="zh-CN" altLang="en-US" sz="2800">
                <a:latin typeface="黑体" panose="02010609060101010101" charset="-122"/>
                <a:ea typeface="黑体" panose="02010609060101010101" charset="-122"/>
              </a:rPr>
              <a:t>    托马斯</a:t>
            </a:r>
            <a:r>
              <a:rPr lang="en-US" altLang="zh-CN" sz="2800">
                <a:latin typeface="黑体" panose="02010609060101010101" charset="-122"/>
                <a:ea typeface="黑体" panose="02010609060101010101" charset="-122"/>
              </a:rPr>
              <a:t>13</a:t>
            </a:r>
            <a:r>
              <a:rPr lang="zh-CN" altLang="en-US" sz="2800">
                <a:latin typeface="黑体" panose="02010609060101010101" charset="-122"/>
                <a:ea typeface="黑体" panose="02010609060101010101" charset="-122"/>
              </a:rPr>
              <a:t>岁就开始写作。从</a:t>
            </a:r>
            <a:r>
              <a:rPr lang="en-US" altLang="zh-CN" sz="2800">
                <a:latin typeface="黑体" panose="02010609060101010101" charset="-122"/>
                <a:ea typeface="黑体" panose="02010609060101010101" charset="-122"/>
              </a:rPr>
              <a:t>1955</a:t>
            </a:r>
            <a:r>
              <a:rPr lang="zh-CN" altLang="en-US" sz="2800">
                <a:latin typeface="黑体" panose="02010609060101010101" charset="-122"/>
                <a:ea typeface="黑体" panose="02010609060101010101" charset="-122"/>
              </a:rPr>
              <a:t>年，</a:t>
            </a:r>
            <a:r>
              <a:rPr lang="en-US" altLang="zh-CN" sz="2800">
                <a:latin typeface="黑体" panose="02010609060101010101" charset="-122"/>
                <a:ea typeface="黑体" panose="02010609060101010101" charset="-122"/>
              </a:rPr>
              <a:t>24</a:t>
            </a:r>
            <a:r>
              <a:rPr lang="zh-CN" altLang="en-US" sz="2800">
                <a:latin typeface="黑体" panose="02010609060101010101" charset="-122"/>
                <a:ea typeface="黑体" panose="02010609060101010101" charset="-122"/>
              </a:rPr>
              <a:t>岁的托马斯一出版处女诗集</a:t>
            </a:r>
            <a:r>
              <a:rPr lang="en-US" altLang="zh-CN" sz="2800">
                <a:latin typeface="黑体" panose="02010609060101010101" charset="-122"/>
                <a:ea typeface="黑体" panose="02010609060101010101" charset="-122"/>
              </a:rPr>
              <a:t>《17</a:t>
            </a:r>
            <a:r>
              <a:rPr lang="zh-CN" altLang="en-US" sz="2800">
                <a:latin typeface="黑体" panose="02010609060101010101" charset="-122"/>
                <a:ea typeface="黑体" panose="02010609060101010101" charset="-122"/>
              </a:rPr>
              <a:t>首诗</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便技惊四座，四年后第二部</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途中的秘密</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更是轰动诗坛，年纪轻轻便成为瑞德诗歌的代表人物。</a:t>
            </a:r>
            <a:endParaRPr lang="zh-CN" altLang="en-US" sz="2800">
              <a:latin typeface="黑体" panose="02010609060101010101" charset="-122"/>
              <a:ea typeface="黑体" panose="02010609060101010101" charset="-122"/>
            </a:endParaRPr>
          </a:p>
          <a:p>
            <a:pPr fontAlgn="ctr"/>
            <a:r>
              <a:rPr lang="zh-CN" altLang="en-US" sz="2800">
                <a:latin typeface="黑体" panose="02010609060101010101" charset="-122"/>
                <a:ea typeface="黑体" panose="02010609060101010101" charset="-122"/>
              </a:rPr>
              <a:t>   “醒悟是梦中往外跳伞</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摆脱令人窒息的漩涡</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漫游者向早晨绿色的地带降落</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万物燃烧。”“蟋蟀疯狂地缝着缝纫机”，“孤独的水龙头从玫瑰丛中站起，像一座骑士的雕塑”，“桥，一只飞越死亡的巨大铁鸟”</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都是标准的托马斯式的诗句。</a:t>
            </a:r>
            <a:endParaRPr lang="zh-CN" altLang="en-US" sz="2800">
              <a:latin typeface="黑体" panose="02010609060101010101" charset="-122"/>
              <a:ea typeface="黑体" panose="02010609060101010101" charset="-122"/>
            </a:endParaRPr>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黑体" panose="02010609060101010101" charset="-122"/>
                <a:ea typeface="黑体" panose="02010609060101010101" charset="-122"/>
              </a:rPr>
              <a:t>拓展阅读</a:t>
            </a:r>
            <a:endParaRPr lang="en-US" altLang="zh-CN" sz="2800" b="1">
              <a:latin typeface="黑体" panose="02010609060101010101" charset="-122"/>
              <a:ea typeface="黑体" panose="02010609060101010101" charset="-122"/>
            </a:endParaRPr>
          </a:p>
        </p:txBody>
      </p:sp>
    </p:spTree>
  </p:cSld>
  <p:clrMapOvr>
    <a:masterClrMapping/>
  </p:clrMapOvr>
  <p:transition/>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2" name="文本框 11"/>
          <p:cNvSpPr txBox="1"/>
          <p:nvPr/>
        </p:nvSpPr>
        <p:spPr>
          <a:xfrm>
            <a:off x="533144" y="1533205"/>
            <a:ext cx="11125711" cy="4832092"/>
          </a:xfrm>
          <a:prstGeom prst="rect">
            <a:avLst/>
          </a:prstGeom>
          <a:noFill/>
        </p:spPr>
        <p:txBody>
          <a:bodyPr wrap="square" rtlCol="0">
            <a:spAutoFit/>
          </a:bodyPr>
          <a:lstStyle/>
          <a:p>
            <a:pPr fontAlgn="ctr"/>
            <a:r>
              <a:rPr lang="zh-CN" altLang="en-US" sz="2000">
                <a:latin typeface="微软雅黑" panose="020b0503020204020204" pitchFamily="34" charset="-122"/>
                <a:ea typeface="微软雅黑" panose="020b0503020204020204" pitchFamily="34" charset="-122"/>
              </a:rPr>
              <a:t>          </a:t>
            </a:r>
            <a:r>
              <a:rPr lang="zh-CN" altLang="en-US" sz="2800">
                <a:latin typeface="黑体" panose="02010609060101010101" charset="-122"/>
                <a:ea typeface="黑体" panose="02010609060101010101" charset="-122"/>
              </a:rPr>
              <a:t>他的诗总是从日常生活的细节入手，通过精准的描写，让读者进入一个诗的境界。他的诗称为“小孩子都能读懂的诗”。瑞德文学院的颁奖词称：特朗斯特罗姆“通过其凝炼、透彻的意象，给予我们通往现实的崭新途径。”</a:t>
            </a:r>
            <a:endParaRPr lang="zh-CN" altLang="en-US" sz="2800">
              <a:latin typeface="黑体" panose="02010609060101010101" charset="-122"/>
              <a:ea typeface="黑体" panose="02010609060101010101" charset="-122"/>
            </a:endParaRPr>
          </a:p>
          <a:p>
            <a:pPr fontAlgn="ctr"/>
            <a:r>
              <a:rPr lang="zh-CN" altLang="en-US" sz="2800">
                <a:latin typeface="黑体" panose="02010609060101010101" charset="-122"/>
                <a:ea typeface="黑体" panose="02010609060101010101" charset="-122"/>
              </a:rPr>
              <a:t>    诗人于坚认为，特朗斯特罗姆的诗之于瑞德，犹如汉语中出现了唐诗。他曾对翻译</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特朗斯特罗姆诗全集</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的诗人李笠说过，他的写作受日本俳句的影响，而俳句是从中国古代诗歌滋生出来的。所以，他对东方文化一直有强烈的兴趣。他的诗，充满了味道、颜色振动和杂音，与保罗</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瓦莱里的“纯诗”相近；和</a:t>
            </a:r>
            <a:r>
              <a:rPr lang="en-US" altLang="zh-CN" sz="2800">
                <a:latin typeface="黑体" panose="02010609060101010101" charset="-122"/>
                <a:ea typeface="黑体" panose="02010609060101010101" charset="-122"/>
              </a:rPr>
              <a:t>20</a:t>
            </a:r>
            <a:r>
              <a:rPr lang="zh-CN" altLang="en-US" sz="2800">
                <a:latin typeface="黑体" panose="02010609060101010101" charset="-122"/>
                <a:ea typeface="黑体" panose="02010609060101010101" charset="-122"/>
              </a:rPr>
              <a:t>世纪的叶芝、里尔克、艾略特、聂鲁达、希克梅特等大诗人一样，他的诗，具有许多属于未来的东西。</a:t>
            </a:r>
            <a:endParaRPr lang="zh-CN" altLang="en-US" sz="2800">
              <a:latin typeface="黑体" panose="02010609060101010101" charset="-122"/>
              <a:ea typeface="黑体" panose="02010609060101010101" charset="-122"/>
            </a:endParaRPr>
          </a:p>
        </p:txBody>
      </p:sp>
      <p:sp>
        <p:nvSpPr>
          <p:cNvPr id="4" name="文本框 3"/>
          <p:cNvSpPr txBox="1"/>
          <p:nvPr/>
        </p:nvSpPr>
        <p:spPr>
          <a:xfrm>
            <a:off x="335360" y="548680"/>
            <a:ext cx="1944290" cy="738664"/>
          </a:xfrm>
          <a:prstGeom prst="rect">
            <a:avLst/>
          </a:prstGeom>
          <a:noFill/>
        </p:spPr>
        <p:txBody>
          <a:bodyPr wrap="square" rtlCol="0">
            <a:spAutoFit/>
          </a:bodyPr>
          <a:lstStyle/>
          <a:p>
            <a:pPr fontAlgn="ctr">
              <a:lnSpc>
                <a:spcPct val="150000"/>
              </a:lnSpc>
            </a:pPr>
            <a:r>
              <a:rPr lang="zh-CN" altLang="en-US" sz="2800" b="1">
                <a:latin typeface="黑体" panose="02010609060101010101" charset="-122"/>
                <a:ea typeface="黑体" panose="02010609060101010101" charset="-122"/>
              </a:rPr>
              <a:t>拓展阅读</a:t>
            </a:r>
            <a:endParaRPr lang="en-US" altLang="zh-CN" sz="2800" b="1">
              <a:latin typeface="黑体" panose="02010609060101010101" charset="-122"/>
              <a:ea typeface="黑体" panose="02010609060101010101" charset="-122"/>
            </a:endParaRPr>
          </a:p>
        </p:txBody>
      </p:sp>
    </p:spTree>
  </p:cSld>
  <p:clrMapOvr>
    <a:masterClrMapping/>
  </p:clrMapOvr>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2" name="文本框 11"/>
          <p:cNvSpPr txBox="1"/>
          <p:nvPr/>
        </p:nvSpPr>
        <p:spPr>
          <a:xfrm>
            <a:off x="517310" y="1617439"/>
            <a:ext cx="11125711" cy="3970318"/>
          </a:xfrm>
          <a:prstGeom prst="rect">
            <a:avLst/>
          </a:prstGeom>
          <a:noFill/>
        </p:spPr>
        <p:txBody>
          <a:bodyPr wrap="square" rtlCol="0">
            <a:spAutoFit/>
          </a:bodyPr>
          <a:lstStyle/>
          <a:p>
            <a:pPr fontAlgn="ctr"/>
            <a:r>
              <a:rPr lang="zh-CN" altLang="en-US" sz="2000">
                <a:latin typeface="微软雅黑" panose="020b0503020204020204" pitchFamily="34" charset="-122"/>
                <a:ea typeface="微软雅黑" panose="020b0503020204020204" pitchFamily="34" charset="-122"/>
              </a:rPr>
              <a:t>          </a:t>
            </a:r>
            <a:r>
              <a:rPr lang="zh-CN" altLang="en-US" sz="2800" b="1">
                <a:latin typeface="黑体" panose="02010609060101010101" charset="-122"/>
                <a:ea typeface="黑体" panose="02010609060101010101" charset="-122"/>
              </a:rPr>
              <a:t>其实，托马斯的诗作品并不多。他一年最多写三首诗，而且往往一首诗要花几年时间才完成，长诗</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画廊</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几乎用了</a:t>
            </a:r>
            <a:r>
              <a:rPr lang="en-US" altLang="zh-CN" sz="2800" b="1">
                <a:latin typeface="黑体" panose="02010609060101010101" charset="-122"/>
                <a:ea typeface="黑体" panose="02010609060101010101" charset="-122"/>
              </a:rPr>
              <a:t>10</a:t>
            </a:r>
            <a:r>
              <a:rPr lang="zh-CN" altLang="en-US" sz="2800" b="1">
                <a:latin typeface="黑体" panose="02010609060101010101" charset="-122"/>
                <a:ea typeface="黑体" panose="02010609060101010101" charset="-122"/>
              </a:rPr>
              <a:t>年时间，而短诗</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有太阳的风景</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也经历</a:t>
            </a:r>
            <a:r>
              <a:rPr lang="en-US" altLang="zh-CN" sz="2800" b="1">
                <a:latin typeface="黑体" panose="02010609060101010101" charset="-122"/>
                <a:ea typeface="黑体" panose="02010609060101010101" charset="-122"/>
              </a:rPr>
              <a:t>7</a:t>
            </a:r>
            <a:r>
              <a:rPr lang="zh-CN" altLang="en-US" sz="2800" b="1">
                <a:latin typeface="黑体" panose="02010609060101010101" charset="-122"/>
                <a:ea typeface="黑体" panose="02010609060101010101" charset="-122"/>
              </a:rPr>
              <a:t>年。迄今为止，包括他中风后所写的所有作品加起来只有</a:t>
            </a:r>
            <a:r>
              <a:rPr lang="en-US" altLang="zh-CN" sz="2800" b="1">
                <a:latin typeface="黑体" panose="02010609060101010101" charset="-122"/>
                <a:ea typeface="黑体" panose="02010609060101010101" charset="-122"/>
              </a:rPr>
              <a:t>200</a:t>
            </a:r>
            <a:r>
              <a:rPr lang="zh-CN" altLang="en-US" sz="2800" b="1">
                <a:latin typeface="黑体" panose="02010609060101010101" charset="-122"/>
                <a:ea typeface="黑体" panose="02010609060101010101" charset="-122"/>
              </a:rPr>
              <a:t>多首，但“大部分都是精品”。 他的诗已被译成</a:t>
            </a:r>
            <a:r>
              <a:rPr lang="en-US" altLang="zh-CN" sz="2800" b="1">
                <a:latin typeface="黑体" panose="02010609060101010101" charset="-122"/>
                <a:ea typeface="黑体" panose="02010609060101010101" charset="-122"/>
              </a:rPr>
              <a:t>50</a:t>
            </a:r>
            <a:r>
              <a:rPr lang="zh-CN" altLang="en-US" sz="2800" b="1">
                <a:latin typeface="黑体" panose="02010609060101010101" charset="-122"/>
                <a:ea typeface="黑体" panose="02010609060101010101" charset="-122"/>
              </a:rPr>
              <a:t>多种语言</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仅英文就有二十来种版本</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，而研究他作品的专著已超出他作品页数的千倍。一年最多写三首诗，作为诗人，极其罕见，需要怎样沉得下心，静得住气？ 在一个如此浮躁的时代，创作如同产业追求最大产出的时代，有几人能做到？难怪中国的诗人们觉得不可思议了，难怪人们感叹中国为何不能出现伟大作品了。</a:t>
            </a:r>
            <a:endParaRPr lang="zh-CN" altLang="en-US" sz="2800" b="1">
              <a:latin typeface="黑体" panose="02010609060101010101" charset="-122"/>
              <a:ea typeface="黑体" panose="02010609060101010101" charset="-122"/>
            </a:endParaRPr>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黑体" panose="02010609060101010101" charset="-122"/>
                <a:ea typeface="黑体" panose="02010609060101010101" charset="-122"/>
              </a:rPr>
              <a:t>拓展阅读</a:t>
            </a:r>
            <a:endParaRPr lang="en-US" altLang="zh-CN" sz="2800" b="1">
              <a:latin typeface="黑体" panose="02010609060101010101" charset="-122"/>
              <a:ea typeface="黑体" panose="02010609060101010101" charset="-122"/>
            </a:endParaRPr>
          </a:p>
        </p:txBody>
      </p:sp>
    </p:spTree>
  </p:cSld>
  <p:clrMapOvr>
    <a:masterClrMapping/>
  </p:clrMapOvr>
  <p:transition/>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2" name="文本框 11"/>
          <p:cNvSpPr txBox="1"/>
          <p:nvPr/>
        </p:nvSpPr>
        <p:spPr>
          <a:xfrm>
            <a:off x="517310" y="1617439"/>
            <a:ext cx="11125711" cy="3539430"/>
          </a:xfrm>
          <a:prstGeom prst="rect">
            <a:avLst/>
          </a:prstGeom>
          <a:noFill/>
        </p:spPr>
        <p:txBody>
          <a:bodyPr wrap="square" rtlCol="0">
            <a:spAutoFit/>
          </a:bodyPr>
          <a:lstStyle/>
          <a:p>
            <a:pPr fontAlgn="ctr"/>
            <a:r>
              <a:rPr lang="zh-CN" altLang="en-US" sz="2000">
                <a:latin typeface="微软雅黑" panose="020b0503020204020204" pitchFamily="34" charset="-122"/>
                <a:ea typeface="微软雅黑" panose="020b0503020204020204" pitchFamily="34" charset="-122"/>
              </a:rPr>
              <a:t>           </a:t>
            </a:r>
            <a:r>
              <a:rPr lang="zh-CN" altLang="en-US" sz="2800" b="1">
                <a:latin typeface="黑体" panose="02010609060101010101" charset="-122"/>
                <a:ea typeface="黑体" panose="02010609060101010101" charset="-122"/>
              </a:rPr>
              <a:t>托马斯写过一首诗</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上海的街</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：“公园的白蝴蝶被很多人读着。我爱这菜白色，像是真理扑动的一角。”这富有童趣的意象来自他多年前在上海的经历。那是</a:t>
            </a:r>
            <a:r>
              <a:rPr lang="en-US" altLang="zh-CN" sz="2800" b="1">
                <a:latin typeface="黑体" panose="02010609060101010101" charset="-122"/>
                <a:ea typeface="黑体" panose="02010609060101010101" charset="-122"/>
              </a:rPr>
              <a:t>1985</a:t>
            </a:r>
            <a:r>
              <a:rPr lang="zh-CN" altLang="en-US" sz="2800" b="1">
                <a:latin typeface="黑体" panose="02010609060101010101" charset="-122"/>
                <a:ea typeface="黑体" panose="02010609060101010101" charset="-122"/>
              </a:rPr>
              <a:t>年，他第一次来到中国。可惜，</a:t>
            </a:r>
            <a:r>
              <a:rPr lang="en-US" altLang="zh-CN" sz="2800" b="1">
                <a:latin typeface="黑体" panose="02010609060101010101" charset="-122"/>
                <a:ea typeface="黑体" panose="02010609060101010101" charset="-122"/>
              </a:rPr>
              <a:t>1990</a:t>
            </a:r>
            <a:r>
              <a:rPr lang="zh-CN" altLang="en-US" sz="2800" b="1">
                <a:latin typeface="黑体" panose="02010609060101010101" charset="-122"/>
                <a:ea typeface="黑体" panose="02010609060101010101" charset="-122"/>
              </a:rPr>
              <a:t>年的一次中风导致他右半身瘫痪，等到</a:t>
            </a:r>
            <a:r>
              <a:rPr lang="en-US" altLang="zh-CN" sz="2800" b="1">
                <a:latin typeface="黑体" panose="02010609060101010101" charset="-122"/>
                <a:ea typeface="黑体" panose="02010609060101010101" charset="-122"/>
              </a:rPr>
              <a:t>2001</a:t>
            </a:r>
            <a:r>
              <a:rPr lang="zh-CN" altLang="en-US" sz="2800" b="1">
                <a:latin typeface="黑体" panose="02010609060101010101" charset="-122"/>
                <a:ea typeface="黑体" panose="02010609060101010101" charset="-122"/>
              </a:rPr>
              <a:t>年再次访华的时候，他不仅拄上了拐杖，就连说话也含混不清了。</a:t>
            </a:r>
            <a:endParaRPr lang="zh-CN" altLang="en-US" sz="2800" b="1">
              <a:latin typeface="黑体" panose="02010609060101010101" charset="-122"/>
              <a:ea typeface="黑体" panose="02010609060101010101" charset="-122"/>
            </a:endParaRPr>
          </a:p>
          <a:p>
            <a:pPr fontAlgn="ctr"/>
            <a:r>
              <a:rPr lang="zh-CN" altLang="en-US" sz="2800" b="1">
                <a:latin typeface="黑体" panose="02010609060101010101" charset="-122"/>
                <a:ea typeface="黑体" panose="02010609060101010101" charset="-122"/>
              </a:rPr>
              <a:t>　　中风后的托马斯也没有放弃创作，身体的变化带来对人生更深刻的思考，使他的作品超现实主义色彩更浓，语句却更加精练而富有哲理，“诗歌就是坐禅，不是为了催眠，而是为了唤醒。”</a:t>
            </a:r>
            <a:endParaRPr lang="zh-CN" altLang="en-US" sz="2800" b="1">
              <a:latin typeface="黑体" panose="02010609060101010101" charset="-122"/>
              <a:ea typeface="黑体" panose="02010609060101010101" charset="-122"/>
            </a:endParaRPr>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黑体" panose="02010609060101010101" charset="-122"/>
                <a:ea typeface="黑体" panose="02010609060101010101" charset="-122"/>
              </a:rPr>
              <a:t>拓展阅读</a:t>
            </a:r>
            <a:endParaRPr lang="en-US" altLang="zh-CN" sz="2800" b="1">
              <a:latin typeface="黑体" panose="02010609060101010101" charset="-122"/>
              <a:ea typeface="黑体" panose="02010609060101010101"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6" name="TextBox 15"/>
          <p:cNvSpPr txBox="1"/>
          <p:nvPr/>
        </p:nvSpPr>
        <p:spPr>
          <a:xfrm>
            <a:off x="4367808" y="3016290"/>
            <a:ext cx="3041015" cy="1069845"/>
          </a:xfrm>
          <a:prstGeom prst="rect">
            <a:avLst/>
          </a:prstGeom>
          <a:noFill/>
        </p:spPr>
        <p:txBody>
          <a:bodyPr wrap="square" rtlCol="0">
            <a:spAutoFit/>
          </a:bodyPr>
          <a:lstStyle/>
          <a:p>
            <a:pPr marR="0" algn="ctr" defTabSz="914400" fontAlgn="auto">
              <a:lnSpc>
                <a:spcPct val="150000"/>
              </a:lnSpc>
              <a:spcBef>
                <a:spcPct val="0"/>
              </a:spcBef>
              <a:spcAft>
                <a:spcPct val="0"/>
              </a:spcAft>
              <a:buClrTx/>
              <a:buSzTx/>
              <a:defRPr/>
            </a:pPr>
            <a:r>
              <a:rPr lang="zh-CN" altLang="en-US" sz="4800" b="1">
                <a:solidFill>
                  <a:schemeClr val="tx1"/>
                </a:solidFill>
                <a:latin typeface="微软雅黑" panose="020b0503020204020204" pitchFamily="34" charset="-122"/>
                <a:ea typeface="微软雅黑" panose="020b0503020204020204" pitchFamily="34" charset="-122"/>
                <a:sym typeface="+mn-ea"/>
              </a:rPr>
              <a:t>知人论世</a:t>
            </a:r>
            <a:endParaRPr kumimoji="0" lang="zh-CN" altLang="en-US" sz="4800" b="1" i="1" kern="0" cap="none" spc="600" normalizeH="0" baseline="0" noProof="0">
              <a:solidFill>
                <a:schemeClr val="tx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4518937" y="1988840"/>
            <a:ext cx="2738755" cy="830997"/>
          </a:xfrm>
          <a:prstGeom prst="rect">
            <a:avLst/>
          </a:prstGeom>
          <a:noFill/>
        </p:spPr>
        <p:txBody>
          <a:bodyPr wrap="square" rtlCol="0">
            <a:spAutoFit/>
          </a:bodyPr>
          <a:lstStyle/>
          <a:p>
            <a:r>
              <a:rPr lang="zh-CN" altLang="en-US" sz="4800" b="1">
                <a:solidFill>
                  <a:schemeClr val="tx1"/>
                </a:solidFill>
                <a:latin typeface="黑体" panose="02010609060101010101" charset="-122"/>
                <a:ea typeface="黑体" panose="02010609060101010101" charset="-122"/>
              </a:rPr>
              <a:t>第一部分</a:t>
            </a:r>
            <a:endParaRPr lang="en-US" altLang="zh-CN" sz="4800" b="1">
              <a:solidFill>
                <a:schemeClr val="tx1"/>
              </a:solidFill>
              <a:latin typeface="黑体" panose="02010609060101010101" charset="-122"/>
              <a:ea typeface="黑体" panose="02010609060101010101" charset="-122"/>
            </a:endParaRPr>
          </a:p>
        </p:txBody>
      </p:sp>
    </p:spTree>
  </p:cSld>
  <p:clrMapOvr>
    <a:masterClrMapping/>
  </p:clrMapOvr>
  <p:transition/>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2" name="文本框 11"/>
          <p:cNvSpPr txBox="1"/>
          <p:nvPr/>
        </p:nvSpPr>
        <p:spPr>
          <a:xfrm>
            <a:off x="517310" y="1617439"/>
            <a:ext cx="11125711" cy="4832092"/>
          </a:xfrm>
          <a:prstGeom prst="rect">
            <a:avLst/>
          </a:prstGeom>
          <a:noFill/>
        </p:spPr>
        <p:txBody>
          <a:bodyPr wrap="square" rtlCol="0">
            <a:spAutoFit/>
          </a:bodyPr>
          <a:lstStyle/>
          <a:p>
            <a:pPr fontAlgn="ctr"/>
            <a:r>
              <a:rPr lang="zh-CN" altLang="en-US" sz="2000">
                <a:latin typeface="微软雅黑" panose="020b0503020204020204" pitchFamily="34" charset="-122"/>
                <a:ea typeface="微软雅黑" panose="020b0503020204020204" pitchFamily="34" charset="-122"/>
              </a:rPr>
              <a:t>         </a:t>
            </a:r>
            <a:r>
              <a:rPr lang="zh-CN" altLang="en-US" sz="2800" b="1">
                <a:latin typeface="黑体" panose="02010609060101010101" charset="-122"/>
                <a:ea typeface="黑体" panose="02010609060101010101" charset="-122"/>
              </a:rPr>
              <a:t>外界的喧嚣中，托马斯却另有打算，他计划去斯德哥尔摩近郊的海龙马岛上过周末。那里有一幢托马斯外祖父留下来的、曾招待过无数诗人、被称为“蓝房子”的住所，也是托马斯最爱的地方。房子里天花板很低，窗户小小的，窗外就是树木，托马斯最喜欢坐在窗边读书。北欧静谧、安逸的生活氛围包裹着诗人，以至于在马悦然看来，托马斯的诗风是如此恒定，这在其他地方的诗人身上简直不可思议，“他从不曾让风格应时而变”。</a:t>
            </a:r>
            <a:endParaRPr lang="zh-CN" altLang="en-US" sz="2800" b="1">
              <a:latin typeface="黑体" panose="02010609060101010101" charset="-122"/>
              <a:ea typeface="黑体" panose="02010609060101010101" charset="-122"/>
            </a:endParaRPr>
          </a:p>
          <a:p>
            <a:pPr algn="r" fontAlgn="ctr"/>
            <a:r>
              <a:rPr lang="zh-CN" altLang="en-US" sz="2800" b="1">
                <a:latin typeface="黑体" panose="02010609060101010101" charset="-122"/>
                <a:ea typeface="黑体" panose="02010609060101010101" charset="-122"/>
              </a:rPr>
              <a:t> （选自</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环球人物</a:t>
            </a:r>
            <a:r>
              <a:rPr lang="en-US" altLang="zh-CN" sz="2800" b="1">
                <a:latin typeface="黑体" panose="02010609060101010101" charset="-122"/>
                <a:ea typeface="黑体" panose="02010609060101010101" charset="-122"/>
              </a:rPr>
              <a:t>》2011</a:t>
            </a:r>
            <a:r>
              <a:rPr lang="zh-CN" altLang="en-US" sz="2800" b="1">
                <a:latin typeface="黑体" panose="02010609060101010101" charset="-122"/>
                <a:ea typeface="黑体" panose="02010609060101010101" charset="-122"/>
              </a:rPr>
              <a:t>年第</a:t>
            </a:r>
            <a:r>
              <a:rPr lang="en-US" altLang="zh-CN" sz="2800" b="1">
                <a:latin typeface="黑体" panose="02010609060101010101" charset="-122"/>
                <a:ea typeface="黑体" panose="02010609060101010101" charset="-122"/>
              </a:rPr>
              <a:t>27</a:t>
            </a:r>
            <a:r>
              <a:rPr lang="zh-CN" altLang="en-US" sz="2800" b="1">
                <a:latin typeface="黑体" panose="02010609060101010101" charset="-122"/>
                <a:ea typeface="黑体" panose="02010609060101010101" charset="-122"/>
              </a:rPr>
              <a:t>期，有删改）</a:t>
            </a:r>
            <a:endParaRPr lang="zh-CN" altLang="en-US" sz="2800" b="1">
              <a:latin typeface="黑体" panose="02010609060101010101" charset="-122"/>
              <a:ea typeface="黑体" panose="02010609060101010101" charset="-122"/>
            </a:endParaRPr>
          </a:p>
          <a:p>
            <a:pPr fontAlgn="ct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注</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托马斯</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特朗斯特罗姆，</a:t>
            </a:r>
            <a:r>
              <a:rPr lang="en-US" altLang="zh-CN" sz="2800" b="1">
                <a:latin typeface="黑体" panose="02010609060101010101" charset="-122"/>
                <a:ea typeface="黑体" panose="02010609060101010101" charset="-122"/>
              </a:rPr>
              <a:t>1931</a:t>
            </a:r>
            <a:r>
              <a:rPr lang="zh-CN" altLang="en-US" sz="2800" b="1">
                <a:latin typeface="黑体" panose="02010609060101010101" charset="-122"/>
                <a:ea typeface="黑体" panose="02010609060101010101" charset="-122"/>
              </a:rPr>
              <a:t>年</a:t>
            </a:r>
            <a:r>
              <a:rPr lang="en-US" altLang="zh-CN" sz="2800" b="1">
                <a:latin typeface="黑体" panose="02010609060101010101" charset="-122"/>
                <a:ea typeface="黑体" panose="02010609060101010101" charset="-122"/>
              </a:rPr>
              <a:t>4</a:t>
            </a:r>
            <a:r>
              <a:rPr lang="zh-CN" altLang="en-US" sz="2800" b="1">
                <a:latin typeface="黑体" panose="02010609060101010101" charset="-122"/>
                <a:ea typeface="黑体" panose="02010609060101010101" charset="-122"/>
              </a:rPr>
              <a:t>月</a:t>
            </a:r>
            <a:r>
              <a:rPr lang="en-US" altLang="zh-CN" sz="2800" b="1">
                <a:latin typeface="黑体" panose="02010609060101010101" charset="-122"/>
                <a:ea typeface="黑体" panose="02010609060101010101" charset="-122"/>
              </a:rPr>
              <a:t>15</a:t>
            </a:r>
            <a:r>
              <a:rPr lang="zh-CN" altLang="en-US" sz="2800" b="1">
                <a:latin typeface="黑体" panose="02010609060101010101" charset="-122"/>
                <a:ea typeface="黑体" panose="02010609060101010101" charset="-122"/>
              </a:rPr>
              <a:t>日生于瑞典首都斯德哥尔摩，毕业于斯德哥尔摩大学心理学专业，曾修读过诗歌、文学史等课程。</a:t>
            </a:r>
            <a:r>
              <a:rPr lang="en-US" altLang="zh-CN" sz="2800" b="1">
                <a:latin typeface="黑体" panose="02010609060101010101" charset="-122"/>
                <a:ea typeface="黑体" panose="02010609060101010101" charset="-122"/>
              </a:rPr>
              <a:t>2011</a:t>
            </a:r>
            <a:r>
              <a:rPr lang="zh-CN" altLang="en-US" sz="2800" b="1">
                <a:latin typeface="黑体" panose="02010609060101010101" charset="-122"/>
                <a:ea typeface="黑体" panose="02010609060101010101" charset="-122"/>
              </a:rPr>
              <a:t>年</a:t>
            </a:r>
            <a:r>
              <a:rPr lang="en-US" altLang="zh-CN" sz="2800" b="1">
                <a:latin typeface="黑体" panose="02010609060101010101" charset="-122"/>
                <a:ea typeface="黑体" panose="02010609060101010101" charset="-122"/>
              </a:rPr>
              <a:t>10</a:t>
            </a:r>
            <a:r>
              <a:rPr lang="zh-CN" altLang="en-US" sz="2800" b="1">
                <a:latin typeface="黑体" panose="02010609060101010101" charset="-122"/>
                <a:ea typeface="黑体" panose="02010609060101010101" charset="-122"/>
              </a:rPr>
              <a:t>月</a:t>
            </a:r>
            <a:r>
              <a:rPr lang="en-US" altLang="zh-CN" sz="2800" b="1">
                <a:latin typeface="黑体" panose="02010609060101010101" charset="-122"/>
                <a:ea typeface="黑体" panose="02010609060101010101" charset="-122"/>
              </a:rPr>
              <a:t>6</a:t>
            </a:r>
            <a:r>
              <a:rPr lang="zh-CN" altLang="en-US" sz="2800" b="1">
                <a:latin typeface="黑体" panose="02010609060101010101" charset="-122"/>
                <a:ea typeface="黑体" panose="02010609060101010101" charset="-122"/>
              </a:rPr>
              <a:t>日获诺贝尔文学奖。</a:t>
            </a:r>
            <a:endParaRPr lang="zh-CN" altLang="en-US" sz="2800" b="1">
              <a:latin typeface="黑体" panose="02010609060101010101" charset="-122"/>
              <a:ea typeface="黑体" panose="02010609060101010101" charset="-122"/>
            </a:endParaRPr>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黑体" panose="02010609060101010101" charset="-122"/>
                <a:ea typeface="黑体" panose="02010609060101010101" charset="-122"/>
              </a:rPr>
              <a:t>拓展阅读</a:t>
            </a:r>
            <a:endParaRPr lang="en-US" altLang="zh-CN" sz="2800" b="1">
              <a:latin typeface="黑体" panose="02010609060101010101" charset="-122"/>
              <a:ea typeface="黑体" panose="02010609060101010101" charset="-122"/>
            </a:endParaRPr>
          </a:p>
        </p:txBody>
      </p:sp>
    </p:spTree>
  </p:cSld>
  <p:clrMapOvr>
    <a:masterClrMapping/>
  </p:clrMapOvr>
  <p:transition/>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2" name="文本框 11"/>
          <p:cNvSpPr txBox="1"/>
          <p:nvPr/>
        </p:nvSpPr>
        <p:spPr>
          <a:xfrm>
            <a:off x="517311" y="1617439"/>
            <a:ext cx="10691258" cy="3970318"/>
          </a:xfrm>
          <a:prstGeom prst="rect">
            <a:avLst/>
          </a:prstGeom>
          <a:noFill/>
        </p:spPr>
        <p:txBody>
          <a:bodyPr wrap="square" rtlCol="0">
            <a:spAutoFit/>
          </a:bodyPr>
          <a:lstStyle/>
          <a:p>
            <a:pPr fontAlgn="ctr"/>
            <a:r>
              <a:rPr lang="zh-CN" altLang="en-US" sz="2800" b="1">
                <a:latin typeface="黑体" panose="02010609060101010101" charset="-122"/>
                <a:ea typeface="黑体" panose="02010609060101010101" charset="-122"/>
              </a:rPr>
              <a:t>问题：结合本文的创作意图谈谈， 托马斯“一年只写三首诗”而获诺贝尔文学奖，这对我们有什么启示？</a:t>
            </a:r>
            <a:endParaRPr lang="en-US" altLang="zh-CN" sz="2800" b="1">
              <a:latin typeface="黑体" panose="02010609060101010101" charset="-122"/>
              <a:ea typeface="黑体" panose="02010609060101010101" charset="-122"/>
            </a:endParaRPr>
          </a:p>
          <a:p>
            <a:pPr fontAlgn="ctr"/>
            <a:endParaRPr lang="zh-CN" altLang="en-US" sz="2800" b="1">
              <a:latin typeface="黑体" panose="02010609060101010101" charset="-122"/>
              <a:ea typeface="黑体" panose="02010609060101010101" charset="-122"/>
            </a:endParaRPr>
          </a:p>
          <a:p>
            <a:pPr fontAlgn="ctr"/>
            <a:r>
              <a:rPr lang="zh-CN" altLang="en-US" sz="2800" b="1">
                <a:solidFill>
                  <a:srgbClr val="C00000"/>
                </a:solidFill>
                <a:latin typeface="黑体" panose="02010609060101010101" charset="-122"/>
                <a:ea typeface="黑体" panose="02010609060101010101" charset="-122"/>
              </a:rPr>
              <a:t>明确：</a:t>
            </a:r>
            <a:endParaRPr lang="en-US" altLang="zh-CN" sz="2800" b="1">
              <a:solidFill>
                <a:srgbClr val="C00000"/>
              </a:solidFill>
              <a:latin typeface="黑体" panose="02010609060101010101" charset="-122"/>
              <a:ea typeface="黑体" panose="02010609060101010101" charset="-122"/>
            </a:endParaRPr>
          </a:p>
          <a:p>
            <a:pPr fontAlgn="ctr"/>
            <a:r>
              <a:rPr lang="zh-CN" altLang="en-US" sz="2800" b="1">
                <a:solidFill>
                  <a:srgbClr val="C00000"/>
                </a:solidFill>
                <a:latin typeface="黑体" panose="02010609060101010101" charset="-122"/>
                <a:ea typeface="黑体" panose="02010609060101010101" charset="-122"/>
              </a:rPr>
              <a:t>①托马斯“一年只写三首诗”体现的是静下心来搞创作的沉稳心态，认真执着精益求精的精神，不为名利写作的文学品质；</a:t>
            </a:r>
            <a:endParaRPr lang="en-US" altLang="zh-CN" sz="2800" b="1">
              <a:solidFill>
                <a:srgbClr val="C00000"/>
              </a:solidFill>
              <a:latin typeface="黑体" panose="02010609060101010101" charset="-122"/>
              <a:ea typeface="黑体" panose="02010609060101010101" charset="-122"/>
            </a:endParaRPr>
          </a:p>
          <a:p>
            <a:pPr fontAlgn="ctr"/>
            <a:r>
              <a:rPr lang="zh-CN" altLang="en-US" sz="2800" b="1">
                <a:solidFill>
                  <a:srgbClr val="C00000"/>
                </a:solidFill>
                <a:latin typeface="黑体" panose="02010609060101010101" charset="-122"/>
                <a:ea typeface="黑体" panose="02010609060101010101" charset="-122"/>
              </a:rPr>
              <a:t>②当今的文坛浮躁，急功近利，创作如同产业追求最大产出，自然难以出“精品”。作家应学托马斯，沉心静气搞创作，才可能创作出伟大作品。  </a:t>
            </a:r>
            <a:endParaRPr lang="zh-CN" altLang="en-US" sz="2800" b="1">
              <a:solidFill>
                <a:srgbClr val="C00000"/>
              </a:solidFill>
              <a:latin typeface="黑体" panose="02010609060101010101" charset="-122"/>
              <a:ea typeface="黑体" panose="02010609060101010101" charset="-122"/>
            </a:endParaRPr>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2" name="文本框 11"/>
          <p:cNvSpPr txBox="1"/>
          <p:nvPr/>
        </p:nvSpPr>
        <p:spPr>
          <a:xfrm>
            <a:off x="983432" y="1268760"/>
            <a:ext cx="10601632" cy="3662541"/>
          </a:xfrm>
          <a:prstGeom prst="rect">
            <a:avLst/>
          </a:prstGeom>
          <a:noFill/>
        </p:spPr>
        <p:txBody>
          <a:bodyPr wrap="square" rtlCol="0">
            <a:spAutoFit/>
          </a:bodyPr>
          <a:lstStyle/>
          <a:p>
            <a:pPr fontAlgn="ctr"/>
            <a:r>
              <a:rPr lang="zh-CN" altLang="en-US" sz="3200" b="1">
                <a:solidFill>
                  <a:srgbClr val="FF0000"/>
                </a:solidFill>
                <a:latin typeface="黑体" panose="02010609060101010101" charset="-122"/>
                <a:ea typeface="黑体" panose="02010609060101010101" charset="-122"/>
              </a:rPr>
              <a:t>            素材积累</a:t>
            </a:r>
            <a:r>
              <a:rPr lang="en-US" altLang="zh-CN" sz="3200" b="1">
                <a:solidFill>
                  <a:srgbClr val="FF0000"/>
                </a:solidFill>
                <a:latin typeface="黑体" panose="02010609060101010101" charset="-122"/>
                <a:ea typeface="黑体" panose="02010609060101010101" charset="-122"/>
              </a:rPr>
              <a:t>—</a:t>
            </a:r>
            <a:r>
              <a:rPr lang="zh-CN" altLang="en-US" sz="3200" b="1">
                <a:solidFill>
                  <a:srgbClr val="FF0000"/>
                </a:solidFill>
                <a:latin typeface="黑体" panose="02010609060101010101" charset="-122"/>
                <a:ea typeface="黑体" panose="02010609060101010101" charset="-122"/>
              </a:rPr>
              <a:t>特朗斯特罗姆名句</a:t>
            </a:r>
            <a:endParaRPr lang="en-US" altLang="zh-CN" sz="3200" b="1">
              <a:solidFill>
                <a:srgbClr val="FF0000"/>
              </a:solidFill>
              <a:latin typeface="黑体" panose="02010609060101010101" charset="-122"/>
              <a:ea typeface="黑体" panose="02010609060101010101" charset="-122"/>
            </a:endParaRPr>
          </a:p>
          <a:p>
            <a:pPr fontAlgn="ctr"/>
            <a:endParaRPr lang="en-US" altLang="zh-CN" sz="3200" b="1">
              <a:solidFill>
                <a:srgbClr val="FF0000"/>
              </a:solidFill>
              <a:latin typeface="黑体" panose="02010609060101010101" charset="-122"/>
              <a:ea typeface="黑体" panose="02010609060101010101" charset="-122"/>
            </a:endParaRPr>
          </a:p>
          <a:p>
            <a:pPr fontAlgn="ctr"/>
            <a:r>
              <a:rPr lang="en-US" altLang="zh-CN" sz="2800" b="1">
                <a:latin typeface="黑体" panose="02010609060101010101" charset="-122"/>
                <a:ea typeface="黑体" panose="02010609060101010101" charset="-122"/>
              </a:rPr>
              <a:t>1.</a:t>
            </a:r>
            <a:r>
              <a:rPr lang="zh-CN" altLang="en-US" sz="2800" b="1">
                <a:latin typeface="黑体" panose="02010609060101010101" charset="-122"/>
                <a:ea typeface="黑体" panose="02010609060101010101" charset="-122"/>
              </a:rPr>
              <a:t>醒，是梦中往外跳伞。摆脱令人窒息的旋涡。</a:t>
            </a:r>
            <a:endParaRPr lang="en-US" altLang="zh-CN" sz="2800" b="1">
              <a:latin typeface="黑体" panose="02010609060101010101" charset="-122"/>
              <a:ea typeface="黑体" panose="02010609060101010101" charset="-122"/>
            </a:endParaRPr>
          </a:p>
          <a:p>
            <a:pPr fontAlgn="ctr"/>
            <a:r>
              <a:rPr lang="en-US" altLang="zh-CN" sz="2800" b="1">
                <a:latin typeface="黑体" panose="02010609060101010101" charset="-122"/>
                <a:ea typeface="黑体" panose="02010609060101010101" charset="-122"/>
              </a:rPr>
              <a:t>2.</a:t>
            </a:r>
            <a:r>
              <a:rPr lang="zh-CN" altLang="en-US" sz="2800" b="1">
                <a:latin typeface="黑体" panose="02010609060101010101" charset="-122"/>
                <a:ea typeface="黑体" panose="02010609060101010101" charset="-122"/>
              </a:rPr>
              <a:t>我像一只铁锚在世界的底部拖滑，留住的都不是我所要的。</a:t>
            </a:r>
            <a:endParaRPr lang="en-US" altLang="zh-CN" sz="2800" b="1">
              <a:latin typeface="黑体" panose="02010609060101010101" charset="-122"/>
              <a:ea typeface="黑体" panose="02010609060101010101" charset="-122"/>
            </a:endParaRPr>
          </a:p>
          <a:p>
            <a:pPr fontAlgn="ctr"/>
            <a:r>
              <a:rPr lang="en-US" altLang="zh-CN" sz="2800" b="1">
                <a:latin typeface="黑体" panose="02010609060101010101" charset="-122"/>
                <a:ea typeface="黑体" panose="02010609060101010101" charset="-122"/>
              </a:rPr>
              <a:t>3.</a:t>
            </a:r>
            <a:r>
              <a:rPr lang="zh-CN" altLang="en-US" sz="2800" b="1">
                <a:latin typeface="黑体" panose="02010609060101010101" charset="-122"/>
                <a:ea typeface="黑体" panose="02010609060101010101" charset="-122"/>
              </a:rPr>
              <a:t>我们必须相信许多东西，生活才不至于突然坠入深渊！</a:t>
            </a:r>
            <a:endParaRPr lang="en-US" altLang="zh-CN" sz="2800" b="1">
              <a:latin typeface="黑体" panose="02010609060101010101" charset="-122"/>
              <a:ea typeface="黑体" panose="02010609060101010101" charset="-122"/>
            </a:endParaRPr>
          </a:p>
          <a:p>
            <a:pPr fontAlgn="ctr"/>
            <a:r>
              <a:rPr lang="en-US" altLang="zh-CN" sz="2800" b="1">
                <a:latin typeface="黑体" panose="02010609060101010101" charset="-122"/>
                <a:ea typeface="黑体" panose="02010609060101010101" charset="-122"/>
              </a:rPr>
              <a:t>4.</a:t>
            </a:r>
            <a:r>
              <a:rPr lang="zh-CN" altLang="en-US" sz="2800" b="1">
                <a:latin typeface="黑体" panose="02010609060101010101" charset="-122"/>
                <a:ea typeface="黑体" panose="02010609060101010101" charset="-122"/>
              </a:rPr>
              <a:t>音乐是山坡上一间玻璃房，那里石头在飞，石头在滚，石头滚动着穿过房屋，但所有的玻璃都安然无恙。</a:t>
            </a:r>
            <a:endParaRPr lang="en-US" altLang="zh-CN" sz="2800" b="1">
              <a:latin typeface="黑体" panose="02010609060101010101" charset="-122"/>
              <a:ea typeface="黑体" panose="02010609060101010101" charset="-122"/>
            </a:endParaRPr>
          </a:p>
          <a:p>
            <a:pPr fontAlgn="ctr"/>
            <a:r>
              <a:rPr lang="en-US" altLang="zh-CN" sz="2800" b="1">
                <a:latin typeface="黑体" panose="02010609060101010101" charset="-122"/>
                <a:ea typeface="黑体" panose="02010609060101010101" charset="-122"/>
              </a:rPr>
              <a:t>5.</a:t>
            </a:r>
            <a:r>
              <a:rPr lang="zh-CN" altLang="en-US" sz="2800" b="1">
                <a:latin typeface="黑体" panose="02010609060101010101" charset="-122"/>
                <a:ea typeface="黑体" panose="02010609060101010101" charset="-122"/>
              </a:rPr>
              <a:t>我们在阳光下显得幸福无比，而血正从我们没察觉的伤口流涌。</a:t>
            </a:r>
            <a:endParaRPr lang="zh-CN" altLang="en-US" sz="2800" b="1">
              <a:latin typeface="黑体" panose="02010609060101010101" charset="-122"/>
              <a:ea typeface="黑体" panose="02010609060101010101" charset="-122"/>
            </a:endParaRPr>
          </a:p>
        </p:txBody>
      </p:sp>
    </p:spTree>
  </p:cSld>
  <p:clrMapOvr>
    <a:masterClrMapping/>
  </p:clrMapOvr>
  <p:transition/>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a:stretch>
            <a:fillRect/>
          </a:stretch>
        </p:blipFill>
        <p:spPr>
          <a:xfrm>
            <a:off x="0" y="0"/>
            <a:ext cx="720090" cy="720090"/>
          </a:xfrm>
          <a:prstGeom prst="rect">
            <a:avLst/>
          </a:prstGeom>
        </p:spPr>
      </p:pic>
      <p:cxnSp>
        <p:nvCxnSpPr>
          <p:cNvPr id="10" name="直接连接符 9"/>
          <p:cNvCxnSpPr/>
          <p:nvPr>
            <p:custDataLst>
              <p:tags r:id="rId4"/>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custDataLst>
              <p:tags r:id="rId5"/>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6"/>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7"/>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3" name="Title 6"/>
          <p:cNvSpPr txBox="1"/>
          <p:nvPr>
            <p:custDataLst>
              <p:tags r:id="rId8"/>
            </p:custDataLst>
          </p:nvPr>
        </p:nvSpPr>
        <p:spPr>
          <a:xfrm>
            <a:off x="580046" y="360045"/>
            <a:ext cx="10892134" cy="53587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00000"/>
              </a:lnSpc>
              <a:spcBef>
                <a:spcPct val="0"/>
              </a:spcBef>
              <a:spcAft>
                <a:spcPts val="800"/>
              </a:spcAft>
              <a:buSzTx/>
              <a:buFont typeface="Wingdings" panose="05000000000000000000"/>
            </a:pPr>
            <a:r>
              <a:rPr lang="zh-CN" altLang="en-US" sz="2800" b="1" spc="160">
                <a:ln w="3175">
                  <a:noFill/>
                  <a:prstDash val="dash"/>
                </a:ln>
                <a:latin typeface="黑体" panose="02010609060101010101" charset="-122"/>
                <a:ea typeface="黑体" panose="02010609060101010101" charset="-122"/>
                <a:cs typeface="微软雅黑" panose="020b0503020204020204" pitchFamily="34" charset="-122"/>
              </a:rPr>
              <a:t>    </a:t>
            </a:r>
            <a:endParaRPr lang="en-US" altLang="zh-CN" sz="2800" b="1" spc="160">
              <a:ln w="3175">
                <a:noFill/>
                <a:prstDash val="dash"/>
              </a:ln>
              <a:latin typeface="黑体" panose="02010609060101010101" charset="-122"/>
              <a:ea typeface="黑体" panose="02010609060101010101" charset="-122"/>
              <a:cs typeface="微软雅黑" panose="020b0503020204020204" pitchFamily="34" charset="-122"/>
            </a:endParaRPr>
          </a:p>
          <a:p>
            <a:pPr lvl="0" fontAlgn="ctr">
              <a:lnSpc>
                <a:spcPct val="100000"/>
              </a:lnSpc>
              <a:spcAft>
                <a:spcPts val="800"/>
              </a:spcAft>
              <a:buFont typeface="Wingdings" panose="05000000000000000000"/>
            </a:pPr>
            <a:r>
              <a:rPr lang="zh-CN" altLang="en-US" sz="2800" b="1" spc="160">
                <a:ln w="3175">
                  <a:noFill/>
                  <a:prstDash val="dash"/>
                </a:ln>
                <a:latin typeface="黑体" panose="02010609060101010101" charset="-122"/>
                <a:ea typeface="黑体" panose="02010609060101010101" charset="-122"/>
                <a:cs typeface="微软雅黑" panose="020b0503020204020204" pitchFamily="34" charset="-122"/>
              </a:rPr>
              <a:t>    唯其执着，才会精益求精，才会马到成功。你看，那个奥地利的卡夫卡，只是个银行职员，却笔耕不辍，创作了蜚声世界的</a:t>
            </a:r>
            <a:r>
              <a:rPr lang="en-US" altLang="zh-CN" sz="2800" b="1" spc="160">
                <a:ln w="3175">
                  <a:noFill/>
                  <a:prstDash val="dash"/>
                </a:ln>
                <a:latin typeface="黑体" panose="02010609060101010101" charset="-122"/>
                <a:ea typeface="黑体" panose="02010609060101010101" charset="-122"/>
                <a:cs typeface="微软雅黑" panose="020b0503020204020204" pitchFamily="34" charset="-122"/>
              </a:rPr>
              <a:t>《</a:t>
            </a:r>
            <a:r>
              <a:rPr lang="zh-CN" altLang="en-US" sz="2800" b="1" spc="160">
                <a:ln w="3175">
                  <a:noFill/>
                  <a:prstDash val="dash"/>
                </a:ln>
                <a:latin typeface="黑体" panose="02010609060101010101" charset="-122"/>
                <a:ea typeface="黑体" panose="02010609060101010101" charset="-122"/>
                <a:cs typeface="微软雅黑" panose="020b0503020204020204" pitchFamily="34" charset="-122"/>
              </a:rPr>
              <a:t>变形记</a:t>
            </a:r>
            <a:r>
              <a:rPr lang="en-US" altLang="zh-CN" sz="2800" b="1" spc="160">
                <a:ln w="3175">
                  <a:noFill/>
                  <a:prstDash val="dash"/>
                </a:ln>
                <a:latin typeface="黑体" panose="02010609060101010101" charset="-122"/>
                <a:ea typeface="黑体" panose="02010609060101010101" charset="-122"/>
                <a:cs typeface="微软雅黑" panose="020b0503020204020204" pitchFamily="34" charset="-122"/>
              </a:rPr>
              <a:t>》</a:t>
            </a:r>
            <a:r>
              <a:rPr lang="zh-CN" altLang="en-US" sz="2800" b="1" spc="160">
                <a:ln w="3175">
                  <a:noFill/>
                  <a:prstDash val="dash"/>
                </a:ln>
                <a:latin typeface="黑体" panose="02010609060101010101" charset="-122"/>
                <a:ea typeface="黑体" panose="02010609060101010101" charset="-122"/>
                <a:cs typeface="微软雅黑" panose="020b0503020204020204" pitchFamily="34" charset="-122"/>
              </a:rPr>
              <a:t>，创作成了他活着的唯一目的，人生的唯一意义，那</a:t>
            </a:r>
            <a:r>
              <a:rPr lang="en-US" altLang="zh-CN" sz="2800" b="1" spc="160">
                <a:ln w="3175">
                  <a:noFill/>
                  <a:prstDash val="dash"/>
                </a:ln>
                <a:latin typeface="黑体" panose="02010609060101010101" charset="-122"/>
                <a:ea typeface="黑体" panose="02010609060101010101" charset="-122"/>
                <a:cs typeface="微软雅黑" panose="020b0503020204020204" pitchFamily="34" charset="-122"/>
              </a:rPr>
              <a:t>《</a:t>
            </a:r>
            <a:r>
              <a:rPr lang="zh-CN" altLang="en-US" sz="2800" b="1" spc="160">
                <a:ln w="3175">
                  <a:noFill/>
                  <a:prstDash val="dash"/>
                </a:ln>
                <a:latin typeface="黑体" panose="02010609060101010101" charset="-122"/>
                <a:ea typeface="黑体" panose="02010609060101010101" charset="-122"/>
                <a:cs typeface="微软雅黑" panose="020b0503020204020204" pitchFamily="34" charset="-122"/>
              </a:rPr>
              <a:t>城堡</a:t>
            </a:r>
            <a:r>
              <a:rPr lang="en-US" altLang="zh-CN" sz="2800" b="1" spc="160">
                <a:ln w="3175">
                  <a:noFill/>
                  <a:prstDash val="dash"/>
                </a:ln>
                <a:latin typeface="黑体" panose="02010609060101010101" charset="-122"/>
                <a:ea typeface="黑体" panose="02010609060101010101" charset="-122"/>
                <a:cs typeface="微软雅黑" panose="020b0503020204020204" pitchFamily="34" charset="-122"/>
              </a:rPr>
              <a:t>》《</a:t>
            </a:r>
            <a:r>
              <a:rPr lang="zh-CN" altLang="en-US" sz="2800" b="1" spc="160">
                <a:ln w="3175">
                  <a:noFill/>
                  <a:prstDash val="dash"/>
                </a:ln>
                <a:latin typeface="黑体" panose="02010609060101010101" charset="-122"/>
                <a:ea typeface="黑体" panose="02010609060101010101" charset="-122"/>
                <a:cs typeface="微软雅黑" panose="020b0503020204020204" pitchFamily="34" charset="-122"/>
              </a:rPr>
              <a:t>变形记</a:t>
            </a:r>
            <a:r>
              <a:rPr lang="en-US" altLang="zh-CN" sz="2800" b="1" spc="160">
                <a:ln w="3175">
                  <a:noFill/>
                  <a:prstDash val="dash"/>
                </a:ln>
                <a:latin typeface="黑体" panose="02010609060101010101" charset="-122"/>
                <a:ea typeface="黑体" panose="02010609060101010101" charset="-122"/>
                <a:cs typeface="微软雅黑" panose="020b0503020204020204" pitchFamily="34" charset="-122"/>
              </a:rPr>
              <a:t>》</a:t>
            </a:r>
            <a:r>
              <a:rPr lang="zh-CN" altLang="en-US" sz="2800" b="1" spc="160">
                <a:ln w="3175">
                  <a:noFill/>
                  <a:prstDash val="dash"/>
                </a:ln>
                <a:latin typeface="黑体" panose="02010609060101010101" charset="-122"/>
                <a:ea typeface="黑体" panose="02010609060101010101" charset="-122"/>
                <a:cs typeface="微软雅黑" panose="020b0503020204020204" pitchFamily="34" charset="-122"/>
              </a:rPr>
              <a:t>中的主人公，其实就是他自己呀。瑞典诗人特朗斯特罗姆写作长诗</a:t>
            </a:r>
            <a:r>
              <a:rPr lang="en-US" altLang="zh-CN" sz="2800" b="1" spc="160">
                <a:ln w="3175">
                  <a:noFill/>
                  <a:prstDash val="dash"/>
                </a:ln>
                <a:latin typeface="黑体" panose="02010609060101010101" charset="-122"/>
                <a:ea typeface="黑体" panose="02010609060101010101" charset="-122"/>
                <a:cs typeface="微软雅黑" panose="020b0503020204020204" pitchFamily="34" charset="-122"/>
              </a:rPr>
              <a:t>《</a:t>
            </a:r>
            <a:r>
              <a:rPr lang="zh-CN" altLang="en-US" sz="2800" b="1" spc="160">
                <a:ln w="3175">
                  <a:noFill/>
                  <a:prstDash val="dash"/>
                </a:ln>
                <a:latin typeface="黑体" panose="02010609060101010101" charset="-122"/>
                <a:ea typeface="黑体" panose="02010609060101010101" charset="-122"/>
                <a:cs typeface="微软雅黑" panose="020b0503020204020204" pitchFamily="34" charset="-122"/>
              </a:rPr>
              <a:t>画廊</a:t>
            </a:r>
            <a:r>
              <a:rPr lang="en-US" altLang="zh-CN" sz="2800" b="1" spc="160">
                <a:ln w="3175">
                  <a:noFill/>
                  <a:prstDash val="dash"/>
                </a:ln>
                <a:latin typeface="黑体" panose="02010609060101010101" charset="-122"/>
                <a:ea typeface="黑体" panose="02010609060101010101" charset="-122"/>
                <a:cs typeface="微软雅黑" panose="020b0503020204020204" pitchFamily="34" charset="-122"/>
              </a:rPr>
              <a:t>》</a:t>
            </a:r>
            <a:r>
              <a:rPr lang="zh-CN" altLang="en-US" sz="2800" b="1" spc="160">
                <a:ln w="3175">
                  <a:noFill/>
                  <a:prstDash val="dash"/>
                </a:ln>
                <a:latin typeface="黑体" panose="02010609060101010101" charset="-122"/>
                <a:ea typeface="黑体" panose="02010609060101010101" charset="-122"/>
                <a:cs typeface="微软雅黑" panose="020b0503020204020204" pitchFamily="34" charset="-122"/>
              </a:rPr>
              <a:t>时几乎花尽了十年光阴，就连诗</a:t>
            </a:r>
            <a:r>
              <a:rPr lang="en-US" altLang="zh-CN" sz="2800" b="1" spc="160">
                <a:ln w="3175">
                  <a:noFill/>
                  <a:prstDash val="dash"/>
                </a:ln>
                <a:latin typeface="黑体" panose="02010609060101010101" charset="-122"/>
                <a:ea typeface="黑体" panose="02010609060101010101" charset="-122"/>
                <a:cs typeface="微软雅黑" panose="020b0503020204020204" pitchFamily="34" charset="-122"/>
              </a:rPr>
              <a:t>《</a:t>
            </a:r>
            <a:r>
              <a:rPr lang="zh-CN" altLang="en-US" sz="2800" b="1" spc="160">
                <a:ln w="3175">
                  <a:noFill/>
                  <a:prstDash val="dash"/>
                </a:ln>
                <a:latin typeface="黑体" panose="02010609060101010101" charset="-122"/>
                <a:ea typeface="黑体" panose="02010609060101010101" charset="-122"/>
                <a:cs typeface="微软雅黑" panose="020b0503020204020204" pitchFamily="34" charset="-122"/>
              </a:rPr>
              <a:t>有太阳的风景</a:t>
            </a:r>
            <a:r>
              <a:rPr lang="en-US" altLang="zh-CN" sz="2800" b="1" spc="160">
                <a:ln w="3175">
                  <a:noFill/>
                  <a:prstDash val="dash"/>
                </a:ln>
                <a:latin typeface="黑体" panose="02010609060101010101" charset="-122"/>
                <a:ea typeface="黑体" panose="02010609060101010101" charset="-122"/>
                <a:cs typeface="微软雅黑" panose="020b0503020204020204" pitchFamily="34" charset="-122"/>
              </a:rPr>
              <a:t>》</a:t>
            </a:r>
            <a:r>
              <a:rPr lang="zh-CN" altLang="en-US" sz="2800" b="1" spc="160">
                <a:ln w="3175">
                  <a:noFill/>
                  <a:prstDash val="dash"/>
                </a:ln>
                <a:latin typeface="黑体" panose="02010609060101010101" charset="-122"/>
                <a:ea typeface="黑体" panose="02010609060101010101" charset="-122"/>
                <a:cs typeface="微软雅黑" panose="020b0503020204020204" pitchFamily="34" charset="-122"/>
              </a:rPr>
              <a:t>也断断续续用了七年的时光才创作完成，正是凭借这种执着的精神，他才摘取了诺贝尔文学奖的桂冠。</a:t>
            </a:r>
            <a:endParaRPr lang="en-US" altLang="zh-CN" sz="2800" b="1" spc="160">
              <a:ln w="3175">
                <a:noFill/>
                <a:prstDash val="dash"/>
              </a:ln>
              <a:latin typeface="黑体" panose="02010609060101010101" charset="-122"/>
              <a:ea typeface="黑体" panose="02010609060101010101" charset="-122"/>
              <a:cs typeface="微软雅黑" panose="020b0503020204020204" pitchFamily="34" charset="-122"/>
            </a:endParaRPr>
          </a:p>
          <a:p>
            <a:pPr lvl="0" indent="0" algn="l" fontAlgn="ctr">
              <a:lnSpc>
                <a:spcPct val="100000"/>
              </a:lnSpc>
              <a:spcBef>
                <a:spcPct val="0"/>
              </a:spcBef>
              <a:spcAft>
                <a:spcPts val="800"/>
              </a:spcAft>
              <a:buSzTx/>
              <a:buFont typeface="Wingdings" panose="05000000000000000000"/>
            </a:pPr>
            <a:r>
              <a:rPr lang="zh-CN" altLang="en-US" sz="2800" b="1" spc="160">
                <a:ln w="3175">
                  <a:noFill/>
                  <a:prstDash val="dash"/>
                </a:ln>
                <a:latin typeface="黑体" panose="02010609060101010101" charset="-122"/>
                <a:ea typeface="黑体" panose="02010609060101010101" charset="-122"/>
                <a:cs typeface="微软雅黑" panose="020b0503020204020204" pitchFamily="34" charset="-122"/>
              </a:rPr>
              <a:t>    生活如海，执着作舟，乘舟泛海，方知海之广阔。生活如山，执着作径，循径登山，方知山之高远。生活如歌，执着作曲，依曲而歌，方知歌之美妙。山高不碍白云飞，虽海枯石烂，而此身尚存，此心永不灭，因为我们坚信：唯执着，方能造就最美风景。</a:t>
            </a:r>
            <a:endParaRPr lang="zh-CN" altLang="en-US" sz="2800" b="1" spc="160">
              <a:ln w="3175">
                <a:noFill/>
                <a:prstDash val="dash"/>
              </a:ln>
              <a:latin typeface="黑体" panose="02010609060101010101" charset="-122"/>
              <a:ea typeface="黑体" panose="02010609060101010101" charset="-122"/>
              <a:cs typeface="微软雅黑" panose="020b0503020204020204" pitchFamily="34" charset="-122"/>
            </a:endParaRPr>
          </a:p>
        </p:txBody>
      </p:sp>
      <p:pic>
        <p:nvPicPr>
          <p:cNvPr id="14" name="New picture"/>
          <p:cNvPicPr/>
          <p:nvPr/>
        </p:nvPicPr>
        <p:blipFill>
          <a:blip r:embed="rId9"/>
          <a:stretch>
            <a:fillRect/>
          </a:stretch>
        </p:blipFill>
        <p:spPr>
          <a:xfrm>
            <a:off x="10515600" y="10896600"/>
            <a:ext cx="304800" cy="228600"/>
          </a:xfrm>
          <a:prstGeom prst="cube">
            <a:avLst/>
          </a:prstGeom>
        </p:spPr>
      </p:pic>
    </p:spTree>
    <p:custDataLst>
      <p:tags r:id="rId10"/>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a:stretch>
            <a:fillRect/>
          </a:stretch>
        </p:blipFill>
        <p:spPr>
          <a:xfrm>
            <a:off x="0" y="0"/>
            <a:ext cx="720090" cy="720090"/>
          </a:xfrm>
          <a:prstGeom prst="rect">
            <a:avLst/>
          </a:prstGeom>
        </p:spPr>
      </p:pic>
      <p:pic>
        <p:nvPicPr>
          <p:cNvPr id="5" name="图片 4"/>
          <p:cNvPicPr/>
          <p:nvPr userDrawn="1">
            <p:custDataLst>
              <p:tags r:id="rId5"/>
            </p:custDataLst>
          </p:nvPr>
        </p:nvPicPr>
        <p:blipFill>
          <a:blip r:embed="rId4"/>
          <a:stretch>
            <a:fillRect/>
          </a:stretch>
        </p:blipFill>
        <p:spPr>
          <a:xfrm>
            <a:off x="11471910" y="0"/>
            <a:ext cx="720090" cy="720090"/>
          </a:xfrm>
          <a:prstGeom prst="rect">
            <a:avLst/>
          </a:prstGeom>
        </p:spPr>
      </p:pic>
      <p:sp>
        <p:nvSpPr>
          <p:cNvPr id="80" name="Right Triangle 18"/>
          <p:cNvSpPr/>
          <p:nvPr>
            <p:custDataLst>
              <p:tags r:id="rId6"/>
            </p:custDataLst>
          </p:nvPr>
        </p:nvSpPr>
        <p:spPr>
          <a:xfrm>
            <a:off x="-71815" y="-132200"/>
            <a:ext cx="7035793" cy="2697104"/>
          </a:xfrm>
          <a:custGeom>
            <a:gdLst>
              <a:gd name="connsiteX0" fmla="*/ 0 w 7035793"/>
              <a:gd name="connsiteY0" fmla="*/ 0 h 2697104"/>
              <a:gd name="connsiteX1" fmla="*/ 7035793 w 7035793"/>
              <a:gd name="connsiteY1" fmla="*/ 1 h 2697104"/>
              <a:gd name="connsiteX2" fmla="*/ 1 w 7035793"/>
              <a:gd name="connsiteY2" fmla="*/ 2697104 h 2697104"/>
            </a:gd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7"/>
            </p:custDataLst>
          </p:nvPr>
        </p:nvSpPr>
        <p:spPr>
          <a:xfrm>
            <a:off x="754906" y="620688"/>
            <a:ext cx="9753676" cy="1615427"/>
          </a:xfrm>
          <a:prstGeom prst="rect">
            <a:avLst/>
          </a:prstGeom>
          <a:noFill/>
        </p:spPr>
        <p:txBody>
          <a:bodyPr wrap="square" lIns="63500" tIns="25400" rIns="63500" bIns="25400" rtlCol="0" anchor="ctr" anchorCtr="0">
            <a:normAutofit/>
          </a:bodyPr>
          <a:lstStyle/>
          <a:p>
            <a:pPr marL="0" indent="0">
              <a:lnSpc>
                <a:spcPct val="100000"/>
              </a:lnSpc>
              <a:spcBef>
                <a:spcPct val="0"/>
              </a:spcBef>
              <a:spcAft>
                <a:spcPct val="0"/>
              </a:spcAft>
              <a:buSzTx/>
              <a:buNone/>
            </a:pPr>
            <a:r>
              <a:rPr lang="zh-CN" altLang="en-US" sz="3600" b="1" spc="320">
                <a:solidFill>
                  <a:schemeClr val="tx1"/>
                </a:solidFill>
                <a:latin typeface="黑体" panose="02010609060101010101" charset="-122"/>
                <a:ea typeface="黑体" panose="02010609060101010101" charset="-122"/>
                <a:cs typeface="微软雅黑" panose="020b0503020204020204" pitchFamily="34" charset="-122"/>
              </a:rPr>
              <a:t>一、知人</a:t>
            </a:r>
            <a:endParaRPr lang="en-US" altLang="zh-CN" sz="3600" b="1" spc="320">
              <a:solidFill>
                <a:schemeClr val="tx1"/>
              </a:solidFill>
              <a:latin typeface="黑体" panose="02010609060101010101" charset="-122"/>
              <a:ea typeface="黑体" panose="02010609060101010101" charset="-122"/>
              <a:cs typeface="微软雅黑" panose="020b0503020204020204" pitchFamily="34" charset="-122"/>
            </a:endParaRPr>
          </a:p>
          <a:p>
            <a:pPr marL="0" indent="0" algn="l">
              <a:lnSpc>
                <a:spcPct val="100000"/>
              </a:lnSpc>
              <a:spcBef>
                <a:spcPct val="0"/>
              </a:spcBef>
              <a:spcAft>
                <a:spcPct val="0"/>
              </a:spcAft>
              <a:buSzTx/>
              <a:buNone/>
            </a:pPr>
            <a:r>
              <a:rPr lang="zh-CN" altLang="en-US" sz="3200" b="1" spc="320">
                <a:solidFill>
                  <a:schemeClr val="tx1"/>
                </a:solidFill>
                <a:latin typeface="黑体" panose="02010609060101010101" charset="-122"/>
                <a:ea typeface="黑体" panose="02010609060101010101" charset="-122"/>
                <a:cs typeface="微软雅黑" panose="020b0503020204020204" pitchFamily="34" charset="-122"/>
              </a:rPr>
              <a:t>（一）作者简介：</a:t>
            </a:r>
            <a:endParaRPr lang="en-US" altLang="zh-CN" sz="3200" b="1" spc="320">
              <a:solidFill>
                <a:schemeClr val="tx1"/>
              </a:solidFill>
              <a:latin typeface="黑体" panose="02010609060101010101" charset="-122"/>
              <a:ea typeface="黑体" panose="02010609060101010101" charset="-122"/>
              <a:cs typeface="微软雅黑" panose="020b0503020204020204" pitchFamily="34" charset="-122"/>
            </a:endParaRPr>
          </a:p>
          <a:p>
            <a:pPr marL="0" indent="0" algn="l">
              <a:lnSpc>
                <a:spcPct val="100000"/>
              </a:lnSpc>
              <a:spcBef>
                <a:spcPct val="0"/>
              </a:spcBef>
              <a:spcAft>
                <a:spcPct val="0"/>
              </a:spcAft>
              <a:buSzTx/>
              <a:buNone/>
            </a:pPr>
            <a:r>
              <a:rPr lang="zh-CN" sz="3200" b="1" spc="320">
                <a:solidFill>
                  <a:schemeClr val="tx1"/>
                </a:solidFill>
                <a:latin typeface="黑体" panose="02010609060101010101" charset="-122"/>
                <a:ea typeface="黑体" panose="02010609060101010101" charset="-122"/>
                <a:cs typeface="微软雅黑" panose="020b0503020204020204" pitchFamily="34" charset="-122"/>
              </a:rPr>
              <a:t>20世纪最后一位诗歌巨匠——特朗斯特罗姆</a:t>
            </a:r>
            <a:endParaRPr lang="zh-CN" sz="3200" b="1" spc="320">
              <a:solidFill>
                <a:schemeClr val="tx1"/>
              </a:solidFill>
              <a:latin typeface="黑体" panose="02010609060101010101" charset="-122"/>
              <a:ea typeface="黑体" panose="02010609060101010101" charset="-122"/>
              <a:cs typeface="微软雅黑" panose="020b0503020204020204" pitchFamily="34" charset="-122"/>
            </a:endParaRPr>
          </a:p>
        </p:txBody>
      </p:sp>
      <p:sp>
        <p:nvSpPr>
          <p:cNvPr id="11" name="Title 6"/>
          <p:cNvSpPr txBox="1"/>
          <p:nvPr>
            <p:custDataLst>
              <p:tags r:id="rId8"/>
            </p:custDataLst>
          </p:nvPr>
        </p:nvSpPr>
        <p:spPr>
          <a:xfrm>
            <a:off x="360229" y="3031606"/>
            <a:ext cx="11226165" cy="29565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00000"/>
              </a:lnSpc>
              <a:spcAft>
                <a:spcPts val="800"/>
              </a:spcAft>
            </a:pPr>
            <a:r>
              <a:rPr lang="en-US" altLang="zh-CN"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      </a:t>
            </a:r>
            <a:r>
              <a:rPr lang="zh-CN"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特朗斯特罗姆(1931－2015)，瑞典诗人，</a:t>
            </a:r>
            <a:r>
              <a:rPr lang="zh-CN" altLang="en-US"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幼年即对地理和科学，特别是昆虫学非常感兴趣。十几岁时，对艺术表现出兴趣，开始弹钢琴，并很快接触诗歌。</a:t>
            </a:r>
            <a:endParaRPr lang="zh-CN" altLang="en-US"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00000"/>
              </a:lnSpc>
              <a:spcBef>
                <a:spcPct val="0"/>
              </a:spcBef>
              <a:spcAft>
                <a:spcPts val="800"/>
              </a:spcAft>
              <a:buSzTx/>
              <a:buNone/>
            </a:pPr>
            <a:r>
              <a:rPr lang="en-US" altLang="zh-CN"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     </a:t>
            </a:r>
            <a:r>
              <a:rPr lang="zh-CN"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1954年发表诗集《17首诗》，轰动诗坛，他一生共发表诗歌200余首，在2011年获得诺贝尔文学奖，理由是“</a:t>
            </a:r>
            <a:r>
              <a:rPr lang="zh-CN" sz="2800" b="1" u="sng"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他以凝炼、简洁的形象，以全新视角带我们接触现实”。</a:t>
            </a:r>
            <a:r>
              <a:rPr lang="zh-CN"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他善于从日常生活入手，把有机物和科学结合到诗中，把激烈的情感寄于平静的文字里，被誉为当代欧洲诗坛最杰出的象征主义和超现实主义大师。</a:t>
            </a:r>
            <a:endParaRPr lang="en-US" altLang="zh-CN" sz="28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00000"/>
              </a:lnSpc>
              <a:spcBef>
                <a:spcPct val="0"/>
              </a:spcBef>
              <a:spcAft>
                <a:spcPts val="800"/>
              </a:spcAft>
              <a:buSzTx/>
              <a:buNone/>
            </a:pPr>
            <a:endParaRPr lang="zh-CN" sz="3200" b="1"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p:transition/>
  <p:timing/>
</p:sld>
</file>

<file path=ppt/tags/tag1.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0.xml><?xml version="1.0" encoding="utf-8"?>
<p:tagLst xmlns:p="http://schemas.openxmlformats.org/presentationml/2006/main">
  <p:tag name="KSO_WM_ASSEMBLE_CHIP_INDEX" val="b21ceb93ab5245e2ab2dd6cb9936984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1e6e01a7e847d6fd1d1"/>
  <p:tag name="KSO_WM_TEMPLATE_ASSEMBLE_XID" val="5f9a21e6e01a7e847d6fd1d1"/>
  <p:tag name="KSO_WM_TEMPLATE_CATEGORY" val="diagram"/>
  <p:tag name="KSO_WM_TEMPLATE_INDEX" val="20209040"/>
  <p:tag name="KSO_WM_UNIT_BLOCK" val="0"/>
  <p:tag name="KSO_WM_UNIT_COMPATIBLE" val="0"/>
  <p:tag name="KSO_WM_UNIT_DEC_AREA_ID" val="3e7e2810555340ce8c4562e1c794e7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04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38"/>
</p:tagLst>
</file>

<file path=ppt/tags/tag11.xml><?xml version="1.0" encoding="utf-8"?>
<p:tagLst xmlns:p="http://schemas.openxmlformats.org/presentationml/2006/main">
  <p:tag name="KSO_WM_ASSEMBLE_CHIP_INDEX" val="0871060f66db49c88affd5b9b383c449"/>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a21e6e01a7e847d6fd1d1"/>
  <p:tag name="KSO_WM_TEMPLATE_ASSEMBLE_XID" val="5f9a21e6e01a7e847d6fd1d1"/>
  <p:tag name="KSO_WM_TEMPLATE_CATEGORY" val="diagram"/>
  <p:tag name="KSO_WM_TEMPLATE_INDEX" val="20209040"/>
  <p:tag name="KSO_WM_UNIT_BLOCK" val="0"/>
  <p:tag name="KSO_WM_UNIT_COMPATIBLE" val="0"/>
  <p:tag name="KSO_WM_UNIT_DEC_AREA_ID" val="4c545058e30b454b847541339126814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04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1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GROUPID" val="5efd969281ee359a788b1dd7"/>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69281ee359a788b1dd8"/>
  <p:tag name="KSO_WM_SLIDE_BACKGROUND" val="[&quot;general&quot;]"/>
  <p:tag name="KSO_WM_SLIDE_BACKGROUND_TYPE" val="general"/>
  <p:tag name="KSO_WM_SLIDE_BK_DARK_LIGHT" val="1"/>
  <p:tag name="KSO_WM_SLIDE_CAN_ADD_NAVIGATION" val="1"/>
  <p:tag name="KSO_WM_SLIDE_ID" val="diagram2020904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0-29T09:59:06&quot;,&quot;maxSize&quot;:{&quot;size1&quot;:42.200000000000003},&quot;minSize&quot;:{&quot;size1&quot;:31.199999999999999},&quot;normalSize&quot;:{&quot;size1&quot;:34.755370370370372},&quot;subLayout&quot;:[{&quot;id&quot;:&quot;2020-10-29T09:59:06&quot;,&quot;margin&quot;:{&quot;bottom&quot;:0.026000002399086952,&quot;left&quot;:3.4570000171661377,&quot;right&quot;:3.3159999847412109,&quot;top&quot;:2.1170001029968262},&quot;type&quot;:0},{&quot;id&quot;:&quot;2020-10-29T09:59:06&quot;,&quot;margin&quot;:{&quot;bottom&quot;:2.5399999618530273,&quot;left&quot;:3.3870000839233398,&quot;right&quot;:3.3859999179840088,&quot;top&quot;:1.6670000553131104},&quot;type&quot;:0}],&quot;type&quot;:0}"/>
  <p:tag name="KSO_WM_SLIDE_POSITION" val="36*-170"/>
  <p:tag name="KSO_WM_SLIDE_RATIO" val="1.777778"/>
  <p:tag name="KSO_WM_SLIDE_SIZE" val="884*879"/>
  <p:tag name="KSO_WM_SLIDE_SUBTYPE" val="pureTxt"/>
  <p:tag name="KSO_WM_SLIDE_SUPPORT_FEATURE_TYPE" val="0"/>
  <p:tag name="KSO_WM_SLIDE_TYPE" val="text"/>
  <p:tag name="KSO_WM_TAG_VERSION" val="1.0"/>
  <p:tag name="KSO_WM_TEMPLATE_ASSEMBLE_GROUPID" val="5f9a21e6e01a7e847d6fd1d1"/>
  <p:tag name="KSO_WM_TEMPLATE_ASSEMBLE_XID" val="5f9a21e6e01a7e847d6fd1d1"/>
  <p:tag name="KSO_WM_TEMPLATE_CATEGORY" val="diagram"/>
  <p:tag name="KSO_WM_TEMPLATE_COLOR_TYPE" val="1"/>
  <p:tag name="KSO_WM_TEMPLATE_INDEX" val="20209040"/>
  <p:tag name="KSO_WM_TEMPLATE_MASTER_TYPE" val="0"/>
  <p:tag name="KSO_WM_TEMPLATE_SUBCATEGORY" val="21"/>
</p:tagLst>
</file>

<file path=ppt/tags/tag13.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4.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5.xml><?xml version="1.0" encoding="utf-8"?>
<p:tagLst xmlns:p="http://schemas.openxmlformats.org/presentationml/2006/main">
  <p:tag name="KSO_WM_CHIP_GROUPID" val="5efd969281ee359a788b1dd7"/>
  <p:tag name="KSO_WM_CHIP_XID" val="5efd969281ee359a788b1dd8"/>
  <p:tag name="KSO_WM_TEMPLATE_ASSEMBLE_GROUPID" val="5f9a21e6e01a7e847d6fd1d1"/>
  <p:tag name="KSO_WM_TEMPLATE_ASSEMBLE_XID" val="5f9a21e6e01a7e847d6fd1d1"/>
  <p:tag name="KSO_WM_TEMPLATE_CATEGORY" val="diagram"/>
  <p:tag name="KSO_WM_TEMPLATE_INDEX" val="20209040"/>
  <p:tag name="KSO_WM_UNIT_FILL_FORE_SCHEMECOLOR_INDEX" val="9"/>
  <p:tag name="KSO_WM_UNIT_FILL_FORE_SCHEMECOLOR_INDEX_BRIGHTNESS" val="0"/>
  <p:tag name="KSO_WM_UNIT_FILL_TYPE" val="1"/>
  <p:tag name="KSO_WM_UNIT_ID" val="diagram20209040_1**"/>
  <p:tag name="KSO_WM_UNIT_VALUE" val="374"/>
</p:tagLst>
</file>

<file path=ppt/tags/tag16.xml><?xml version="1.0" encoding="utf-8"?>
<p:tagLst xmlns:p="http://schemas.openxmlformats.org/presentationml/2006/main">
  <p:tag name="KSO_WM_ASSEMBLE_CHIP_INDEX" val="b21ceb93ab5245e2ab2dd6cb9936984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1e6e01a7e847d6fd1d1"/>
  <p:tag name="KSO_WM_TEMPLATE_ASSEMBLE_XID" val="5f9a21e6e01a7e847d6fd1d1"/>
  <p:tag name="KSO_WM_TEMPLATE_CATEGORY" val="diagram"/>
  <p:tag name="KSO_WM_TEMPLATE_INDEX" val="20209040"/>
  <p:tag name="KSO_WM_UNIT_BLOCK" val="0"/>
  <p:tag name="KSO_WM_UNIT_COMPATIBLE" val="0"/>
  <p:tag name="KSO_WM_UNIT_DEC_AREA_ID" val="3e7e2810555340ce8c4562e1c794e7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04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38"/>
</p:tagLst>
</file>

<file path=ppt/tags/tag17.xml><?xml version="1.0" encoding="utf-8"?>
<p:tagLst xmlns:p="http://schemas.openxmlformats.org/presentationml/2006/main">
  <p:tag name="KSO_WM_ASSEMBLE_CHIP_INDEX" val="0871060f66db49c88affd5b9b383c449"/>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a21e6e01a7e847d6fd1d1"/>
  <p:tag name="KSO_WM_TEMPLATE_ASSEMBLE_XID" val="5f9a21e6e01a7e847d6fd1d1"/>
  <p:tag name="KSO_WM_TEMPLATE_CATEGORY" val="diagram"/>
  <p:tag name="KSO_WM_TEMPLATE_INDEX" val="20209040"/>
  <p:tag name="KSO_WM_UNIT_BLOCK" val="0"/>
  <p:tag name="KSO_WM_UNIT_COMPATIBLE" val="0"/>
  <p:tag name="KSO_WM_UNIT_DEC_AREA_ID" val="4c545058e30b454b847541339126814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04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1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GROUPID" val="5efd969281ee359a788b1dd7"/>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69281ee359a788b1dd8"/>
  <p:tag name="KSO_WM_SLIDE_BACKGROUND" val="[&quot;general&quot;]"/>
  <p:tag name="KSO_WM_SLIDE_BACKGROUND_TYPE" val="general"/>
  <p:tag name="KSO_WM_SLIDE_BK_DARK_LIGHT" val="1"/>
  <p:tag name="KSO_WM_SLIDE_CAN_ADD_NAVIGATION" val="1"/>
  <p:tag name="KSO_WM_SLIDE_ID" val="diagram2020904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0-29T09:59:06&quot;,&quot;maxSize&quot;:{&quot;size1&quot;:42.200000000000003},&quot;minSize&quot;:{&quot;size1&quot;:31.199999999999999},&quot;normalSize&quot;:{&quot;size1&quot;:34.755370370370372},&quot;subLayout&quot;:[{&quot;id&quot;:&quot;2020-10-29T09:59:06&quot;,&quot;margin&quot;:{&quot;bottom&quot;:0.026000002399086952,&quot;left&quot;:3.4570000171661377,&quot;right&quot;:3.3159999847412109,&quot;top&quot;:2.1170001029968262},&quot;type&quot;:0},{&quot;id&quot;:&quot;2020-10-29T09:59:06&quot;,&quot;margin&quot;:{&quot;bottom&quot;:2.5399999618530273,&quot;left&quot;:3.3870000839233398,&quot;right&quot;:3.3859999179840088,&quot;top&quot;:1.6670000553131104},&quot;type&quot;:0}],&quot;type&quot;:0}"/>
  <p:tag name="KSO_WM_SLIDE_POSITION" val="36*-170"/>
  <p:tag name="KSO_WM_SLIDE_RATIO" val="1.777778"/>
  <p:tag name="KSO_WM_SLIDE_SIZE" val="884*879"/>
  <p:tag name="KSO_WM_SLIDE_SUBTYPE" val="pureTxt"/>
  <p:tag name="KSO_WM_SLIDE_SUPPORT_FEATURE_TYPE" val="0"/>
  <p:tag name="KSO_WM_SLIDE_TYPE" val="text"/>
  <p:tag name="KSO_WM_TAG_VERSION" val="1.0"/>
  <p:tag name="KSO_WM_TEMPLATE_ASSEMBLE_GROUPID" val="5f9a21e6e01a7e847d6fd1d1"/>
  <p:tag name="KSO_WM_TEMPLATE_ASSEMBLE_XID" val="5f9a21e6e01a7e847d6fd1d1"/>
  <p:tag name="KSO_WM_TEMPLATE_CATEGORY" val="diagram"/>
  <p:tag name="KSO_WM_TEMPLATE_COLOR_TYPE" val="1"/>
  <p:tag name="KSO_WM_TEMPLATE_INDEX" val="20209040"/>
  <p:tag name="KSO_WM_TEMPLATE_MASTER_TYPE" val="0"/>
  <p:tag name="KSO_WM_TEMPLATE_SUBCATEGORY" val="21"/>
</p:tagLst>
</file>

<file path=ppt/tags/tag19.xml><?xml version="1.0" encoding="utf-8"?>
<p:tagLst xmlns:p="http://schemas.openxmlformats.org/presentationml/2006/main">
  <p:tag name="KSO_WM_ASSEMBLE_CHIP_INDEX" val="b21ceb93ab5245e2ab2dd6cb9936984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1e6e01a7e847d6fd1d1"/>
  <p:tag name="KSO_WM_TEMPLATE_ASSEMBLE_XID" val="5f9a21e6e01a7e847d6fd1d1"/>
  <p:tag name="KSO_WM_TEMPLATE_CATEGORY" val="diagram"/>
  <p:tag name="KSO_WM_TEMPLATE_INDEX" val="20209040"/>
  <p:tag name="KSO_WM_UNIT_BLOCK" val="0"/>
  <p:tag name="KSO_WM_UNIT_COMPATIBLE" val="0"/>
  <p:tag name="KSO_WM_UNIT_DEC_AREA_ID" val="3e7e2810555340ce8c4562e1c794e7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04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38"/>
</p:tagLst>
</file>

<file path=ppt/tags/tag2.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0.xml><?xml version="1.0" encoding="utf-8"?>
<p:tagLst xmlns:p="http://schemas.openxmlformats.org/presentationml/2006/main">
  <p:tag name="KSO_WM_ASSEMBLE_CHIP_INDEX" val="b21ceb93ab5245e2ab2dd6cb9936984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1e6e01a7e847d6fd1d1"/>
  <p:tag name="KSO_WM_TEMPLATE_ASSEMBLE_XID" val="5f9a21e6e01a7e847d6fd1d1"/>
  <p:tag name="KSO_WM_TEMPLATE_CATEGORY" val="diagram"/>
  <p:tag name="KSO_WM_TEMPLATE_INDEX" val="20209040"/>
  <p:tag name="KSO_WM_UNIT_BLOCK" val="0"/>
  <p:tag name="KSO_WM_UNIT_COMPATIBLE" val="0"/>
  <p:tag name="KSO_WM_UNIT_DEC_AREA_ID" val="3e7e2810555340ce8c4562e1c794e7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04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38"/>
</p:tagLst>
</file>

<file path=ppt/tags/tag21.xml><?xml version="1.0" encoding="utf-8"?>
<p:tagLst xmlns:p="http://schemas.openxmlformats.org/presentationml/2006/main">
  <p:tag name="KSO_WM_ASSEMBLE_CHIP_INDEX" val="b21ceb93ab5245e2ab2dd6cb9936984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1e6e01a7e847d6fd1d1"/>
  <p:tag name="KSO_WM_TEMPLATE_ASSEMBLE_XID" val="5f9a21e6e01a7e847d6fd1d1"/>
  <p:tag name="KSO_WM_TEMPLATE_CATEGORY" val="diagram"/>
  <p:tag name="KSO_WM_TEMPLATE_INDEX" val="20209040"/>
  <p:tag name="KSO_WM_UNIT_BLOCK" val="0"/>
  <p:tag name="KSO_WM_UNIT_COMPATIBLE" val="0"/>
  <p:tag name="KSO_WM_UNIT_DEC_AREA_ID" val="3e7e2810555340ce8c4562e1c794e7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04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38"/>
</p:tagLst>
</file>

<file path=ppt/tags/tag22.xml><?xml version="1.0" encoding="utf-8"?>
<p:tagLst xmlns:p="http://schemas.openxmlformats.org/presentationml/2006/main">
  <p:tag name="KSO_WM_ASSEMBLE_CHIP_INDEX" val="b21ceb93ab5245e2ab2dd6cb9936984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1e6e01a7e847d6fd1d1"/>
  <p:tag name="KSO_WM_TEMPLATE_ASSEMBLE_XID" val="5f9a21e6e01a7e847d6fd1d1"/>
  <p:tag name="KSO_WM_TEMPLATE_CATEGORY" val="diagram"/>
  <p:tag name="KSO_WM_TEMPLATE_INDEX" val="20209040"/>
  <p:tag name="KSO_WM_UNIT_BLOCK" val="0"/>
  <p:tag name="KSO_WM_UNIT_COMPATIBLE" val="0"/>
  <p:tag name="KSO_WM_UNIT_DEC_AREA_ID" val="3e7e2810555340ce8c4562e1c794e7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04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38"/>
</p:tagLst>
</file>

<file path=ppt/tags/tag23.xml><?xml version="1.0" encoding="utf-8"?>
<p:tagLst xmlns:p="http://schemas.openxmlformats.org/presentationml/2006/main">
  <p:tag name="KSO_WM_BEAUTIFY_FLAG" val="#wm#"/>
  <p:tag name="KSO_WM_TEMPLATE_CATEGORY" val="custom"/>
  <p:tag name="KSO_WM_TEMPLATE_INDEX" val="20205081"/>
</p:tagLst>
</file>

<file path=ppt/tags/tag24.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KSO_WM_BEAUTIFY_FLAG" val="#wm#"/>
  <p:tag name="KSO_WM_TEMPLATE_CATEGORY" val="custom"/>
  <p:tag name="KSO_WM_TEMPLATE_INDEX" val="20205081"/>
</p:tagLst>
</file>

<file path=ppt/tags/tag26.xml><?xml version="1.0" encoding="utf-8"?>
<p:tagLst xmlns:p="http://schemas.openxmlformats.org/presentationml/2006/main">
  <p:tag name="KSO_WM_BEAUTIFY_FLAG" val="#wm#"/>
  <p:tag name="KSO_WM_TEMPLATE_CATEGORY" val="custom"/>
  <p:tag name="KSO_WM_TEMPLATE_INDEX" val="20205081"/>
</p:tagLst>
</file>

<file path=ppt/tags/tag27.xml><?xml version="1.0" encoding="utf-8"?>
<p:tagLst xmlns:p="http://schemas.openxmlformats.org/presentationml/2006/main">
  <p:tag name="KSO_WM_BEAUTIFY_FLAG" val="#wm#"/>
  <p:tag name="KSO_WM_TEMPLATE_CATEGORY" val="custom"/>
  <p:tag name="KSO_WM_TEMPLATE_INDEX" val="20205081"/>
</p:tagLst>
</file>

<file path=ppt/tags/tag28.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9.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xml><?xml version="1.0" encoding="utf-8"?>
<p:tagLst xmlns:p="http://schemas.openxmlformats.org/presentationml/2006/main">
  <p:tag name="KSO_WM_CHIP_GROUPID" val="5efd969281ee359a788b1dd7"/>
  <p:tag name="KSO_WM_CHIP_XID" val="5efd969281ee359a788b1dd8"/>
  <p:tag name="KSO_WM_TEMPLATE_ASSEMBLE_GROUPID" val="5f9a21e6e01a7e847d6fd1d1"/>
  <p:tag name="KSO_WM_TEMPLATE_ASSEMBLE_XID" val="5f9a21e6e01a7e847d6fd1d1"/>
  <p:tag name="KSO_WM_TEMPLATE_CATEGORY" val="diagram"/>
  <p:tag name="KSO_WM_TEMPLATE_INDEX" val="20209040"/>
  <p:tag name="KSO_WM_UNIT_FILL_FORE_SCHEMECOLOR_INDEX" val="9"/>
  <p:tag name="KSO_WM_UNIT_FILL_FORE_SCHEMECOLOR_INDEX_BRIGHTNESS" val="0"/>
  <p:tag name="KSO_WM_UNIT_FILL_TYPE" val="1"/>
  <p:tag name="KSO_WM_UNIT_ID" val="diagram20209040_1**"/>
  <p:tag name="KSO_WM_UNIT_VALUE" val="374"/>
</p:tagLst>
</file>

<file path=ppt/tags/tag30.xml><?xml version="1.0" encoding="utf-8"?>
<p:tagLst xmlns:p="http://schemas.openxmlformats.org/presentationml/2006/main">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31.xml><?xml version="1.0" encoding="utf-8"?>
<p:tagLst xmlns:p="http://schemas.openxmlformats.org/presentationml/2006/main">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32.xml><?xml version="1.0" encoding="utf-8"?>
<p:tagLst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1"/>
  <p:tag name="KSO_WM_SLIDE_CAN_ADD_NAVIGATION" val="1"/>
  <p:tag name="KSO_WM_SLIDE_ID" val="diagram2021183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2.399999999999999},&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9999999999994},&quot;minSize&quot;:{&quot;size1&quot;:48.799999999999997},&quot;normalSize&quot;:{&quot;size1&quot;:48.799999999999997},&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3"/>
  <p:tag name="KSO_WM_SLIDE_TYPE" val="text"/>
  <p:tag name="KSO_WM_TAG_VERSION" val="1.0"/>
  <p:tag name="KSO_WM_TEMPLATE_ASSEMBLE_GROUPID" val="5f9a2281e01a7e847d6fd30e"/>
  <p:tag name="KSO_WM_TEMPLATE_ASSEMBLE_XID" val="5f9a2281e01a7e847d6fd30e"/>
  <p:tag name="KSO_WM_TEMPLATE_CATEGORY" val="diagram"/>
  <p:tag name="KSO_WM_TEMPLATE_COLOR_TYPE" val="1"/>
  <p:tag name="KSO_WM_TEMPLATE_INDEX" val="20211834"/>
  <p:tag name="KSO_WM_TEMPLATE_MASTER_TYPE" val="0"/>
  <p:tag name="KSO_WM_TEMPLATE_SUBCATEGORY" val="21"/>
</p:tagLst>
</file>

<file path=ppt/tags/tag33.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4.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5.xml><?xml version="1.0" encoding="utf-8"?>
<p:tagLst xmlns:p="http://schemas.openxmlformats.org/presentationml/2006/main">
  <p:tag name="KSO_WM_ASSEMBLE_CHIP_INDEX" val="3f28253d26f546a7b79a403a72565a24"/>
  <p:tag name="KSO_WM_BEAUTIFY_FLAG" val="#wm#"/>
  <p:tag name="KSO_WM_CHIP_FILLAREA_FILL_RULE" val="{&quot;fill_align&quot;:&quot;cb&quot;,&quot;fill_mode&quot;:&quot;full&quot;,&quot;sacle_strategy&quot;:&quot;smart&quot;}"/>
  <p:tag name="KSO_WM_CHIP_GROUPID" val="5f0681562c9c209bb8bb14eb"/>
  <p:tag name="KSO_WM_CHIP_XID" val="5f0681562c9c209bb8bb14ec"/>
  <p:tag name="KSO_WM_TAG_VERSION" val="1.0"/>
  <p:tag name="KSO_WM_TEMPLATE_ASSEMBLE_GROUPID" val="5f9aa6c4989d9bef5b907d1c"/>
  <p:tag name="KSO_WM_TEMPLATE_ASSEMBLE_XID" val="5f9aa6c4989d9bef5b907d1c"/>
  <p:tag name="KSO_WM_TEMPLATE_CATEGORY" val="diagram"/>
  <p:tag name="KSO_WM_TEMPLATE_INDEX" val="20212562"/>
  <p:tag name="KSO_WM_UNIT_BLOCK" val="0"/>
  <p:tag name="KSO_WM_UNIT_COMPATIBLE" val="0"/>
  <p:tag name="KSO_WM_UNIT_DEC_AREA_ID" val="4c99a50d6e684744b2d7e5995f12b58d"/>
  <p:tag name="KSO_WM_UNIT_DEFAULT_FONT" val="24;44;4"/>
  <p:tag name="KSO_WM_UNIT_DIAGRAM_ISNUMVISUAL" val="0"/>
  <p:tag name="KSO_WM_UNIT_DIAGRAM_ISREFERUNIT" val="0"/>
  <p:tag name="KSO_WM_UNIT_HIGHLIGHT" val="0"/>
  <p:tag name="KSO_WM_UNIT_ID" val="diagram2021256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8"/>
</p:tagLst>
</file>

<file path=ppt/tags/tag36.xml><?xml version="1.0" encoding="utf-8"?>
<p:tagLst xmlns:p="http://schemas.openxmlformats.org/presentationml/2006/main">
  <p:tag name="KSO_WM_ASSEMBLE_CHIP_INDEX" val="3f28253d26f546a7b79a403a72565a24"/>
  <p:tag name="KSO_WM_BEAUTIFY_FLAG" val="#wm#"/>
  <p:tag name="KSO_WM_CHIP_FILLAREA_FILL_RULE" val="{&quot;fill_align&quot;:&quot;cb&quot;,&quot;fill_mode&quot;:&quot;full&quot;,&quot;sacle_strategy&quot;:&quot;smart&quot;}"/>
  <p:tag name="KSO_WM_CHIP_GROUPID" val="5f0681562c9c209bb8bb14eb"/>
  <p:tag name="KSO_WM_CHIP_XID" val="5f0681562c9c209bb8bb14ec"/>
  <p:tag name="KSO_WM_TAG_VERSION" val="1.0"/>
  <p:tag name="KSO_WM_TEMPLATE_ASSEMBLE_GROUPID" val="5f9aa6c4989d9bef5b907d1c"/>
  <p:tag name="KSO_WM_TEMPLATE_ASSEMBLE_XID" val="5f9aa6c4989d9bef5b907d1c"/>
  <p:tag name="KSO_WM_TEMPLATE_CATEGORY" val="diagram"/>
  <p:tag name="KSO_WM_TEMPLATE_INDEX" val="20212562"/>
  <p:tag name="KSO_WM_UNIT_BLOCK" val="0"/>
  <p:tag name="KSO_WM_UNIT_COMPATIBLE" val="0"/>
  <p:tag name="KSO_WM_UNIT_DEC_AREA_ID" val="a08be971b70749ec94a6f9ba27b74844"/>
  <p:tag name="KSO_WM_UNIT_DEFAULT_FONT" val="18;24;2"/>
  <p:tag name="KSO_WM_UNIT_DIAGRAM_ISNUMVISUAL" val="0"/>
  <p:tag name="KSO_WM_UNIT_DIAGRAM_ISREFERUNIT" val="0"/>
  <p:tag name="KSO_WM_UNIT_HIGHLIGHT" val="0"/>
  <p:tag name="KSO_WM_UNIT_ID" val="diagram20212562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36"/>
</p:tagLst>
</file>

<file path=ppt/tags/tag37.xml><?xml version="1.0" encoding="utf-8"?>
<p:tagLst xmlns:p="http://schemas.openxmlformats.org/presentationml/2006/main">
  <p:tag name="KSO_WM_ASSEMBLE_CHIP_INDEX" val="098b08b609db4006ac520293b84aa6b6"/>
  <p:tag name="KSO_WM_BEAUTIFY_FLAG" val="#wm#"/>
  <p:tag name="KSO_WM_CHIP_FILLAREA_FILL_RULE" val="{&quot;fill_align&quot;:&quot;ct&quot;,&quot;fill_mode&quot;:&quot;full&quot;,&quot;sacle_strategy&quot;:&quot;smart&quot;}"/>
  <p:tag name="KSO_WM_CHIP_GROUPID" val="5e7310da9a230a26b9e88a19"/>
  <p:tag name="KSO_WM_CHIP_XID" val="5e7310da9a230a26b9e88a1a"/>
  <p:tag name="KSO_WM_TAG_VERSION" val="1.0"/>
  <p:tag name="KSO_WM_TEMPLATE_ASSEMBLE_GROUPID" val="5f9aa6c4989d9bef5b907d1c"/>
  <p:tag name="KSO_WM_TEMPLATE_ASSEMBLE_XID" val="5f9aa6c4989d9bef5b907d1c"/>
  <p:tag name="KSO_WM_TEMPLATE_CATEGORY" val="diagram"/>
  <p:tag name="KSO_WM_TEMPLATE_INDEX" val="20212562"/>
  <p:tag name="KSO_WM_UNIT_COMPATIBLE" val="1"/>
  <p:tag name="KSO_WM_UNIT_DEC_AREA_ID" val="67ad1bdd5a2943ea890d9740a438b0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562_1*d*1"/>
  <p:tag name="KSO_WM_UNIT_INDEX" val="1"/>
  <p:tag name="KSO_WM_UNIT_LAYERLEVEL" val="1"/>
  <p:tag name="KSO_WM_UNIT_PLACING_PICTURE" val="098b08b609db4006ac520293b84aa6b6"/>
  <p:tag name="KSO_WM_UNIT_SM_LIMIT_TYPE" val="2"/>
  <p:tag name="KSO_WM_UNIT_SUPPORT_UNIT_TYPE" val="[&quot;d&quot;,&quot;α&quot;,&quot;β&quot;]"/>
  <p:tag name="KSO_WM_UNIT_TYPE" val="d"/>
  <p:tag name="KSO_WM_UNIT_VALUE" val="550*2538"/>
</p:tagLst>
</file>

<file path=ppt/tags/tag38.xml><?xml version="1.0" encoding="utf-8"?>
<p:tagLst xmlns:p="http://schemas.openxmlformats.org/presentationml/2006/main">
  <p:tag name="KSO_WM_BEAUTIFY_FLAG" val="#wm#"/>
  <p:tag name="KSO_WM_CHIP_FILLPROP" val="[[{&quot;fill_id&quot;:&quot;722accd572074b41a2d4cf8c733c9957&quot;,&quot;fill_align&quot;:&quot;cb&quot;,&quot;text_align&quot;:&quot;cb&quot;,&quot;text_direction&quot;:&quot;horizontal&quot;,&quot;chip_types&quot;:[&quot;header&quot;]},{&quot;fill_id&quot;:&quot;164c300f690d423ab1b6e3b65edb0bf9&quot;,&quot;fill_align&quot;:&quot;ct&quot;,&quot;text_align&quot;:&quot;lm&quot;,&quot;text_direction&quot;:&quot;horizontal&quot;,&quot;chip_types&quot;:[&quot;picture&quot;,&quot;chart&quot;,&quot;table&quot;]}]]"/>
  <p:tag name="KSO_WM_CHIP_GROUPID" val="5ed7625022282318d0cd8cfb"/>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d7654b22282318d0cd8d67"/>
  <p:tag name="KSO_WM_SLIDE_BACKGROUND" val="[&quot;general&quot;]"/>
  <p:tag name="KSO_WM_SLIDE_BACKGROUND_TYPE" val="general"/>
  <p:tag name="KSO_WM_SLIDE_BK_DARK_LIGHT" val="1"/>
  <p:tag name="KSO_WM_SLIDE_ID" val="diagram20212562_1"/>
  <p:tag name="KSO_WM_SLIDE_INDEX" val="1"/>
  <p:tag name="KSO_WM_SLIDE_ITEM_CNT" val="0"/>
  <p:tag name="KSO_WM_SLIDE_LAYOUT" val="a_b_d"/>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9:25:56&quot;,&quot;maxSize&quot;:{&quot;size1&quot;:46.62222222222222},&quot;minSize&quot;:{&quot;size1&quot;:35.522222222222219},&quot;normalSize&quot;:{&quot;size1&quot;:46.62222222222222},&quot;subLayout&quot;:[{&quot;id&quot;:&quot;2020-10-29T19:25:56&quot;,&quot;margin&quot;:{&quot;bottom&quot;:0,&quot;left&quot;:4.2329998016357422,&quot;right&quot;:4.2329998016357422,&quot;top&quot;:3.809999942779541},&quot;type&quot;:0},{&quot;id&quot;:&quot;2020-10-29T19:25:56&quot;,&quot;margin&quot;:{&quot;bottom&quot;:3.3870000839233398,&quot;left&quot;:4.2329998016357422,&quot;right&quot;:4.2329998016357422,&quot;top&quot;:1.2699999809265137},&quot;type&quot;:0}],&quot;type&quot;:0}"/>
  <p:tag name="KSO_WM_SLIDE_POSITION" val="47*47"/>
  <p:tag name="KSO_WM_SLIDE_RATIO" val="1.777778"/>
  <p:tag name="KSO_WM_SLIDE_SIZE" val="864*444"/>
  <p:tag name="KSO_WM_SLIDE_SUBTYPE" val="picTxt"/>
  <p:tag name="KSO_WM_SLIDE_SUPPORT_FEATURE_TYPE" val="0"/>
  <p:tag name="KSO_WM_SLIDE_TYPE" val="text"/>
  <p:tag name="KSO_WM_TAG_VERSION" val="1.0"/>
  <p:tag name="KSO_WM_TEMPLATE_ASSEMBLE_GROUPID" val="5f9aa6c4989d9bef5b907d1c"/>
  <p:tag name="KSO_WM_TEMPLATE_ASSEMBLE_XID" val="5f9aa6c4989d9bef5b907d1c"/>
  <p:tag name="KSO_WM_TEMPLATE_CATEGORY" val="diagram"/>
  <p:tag name="KSO_WM_TEMPLATE_COLOR_TYPE" val="1"/>
  <p:tag name="KSO_WM_TEMPLATE_INDEX" val="20212562"/>
  <p:tag name="KSO_WM_TEMPLATE_MASTER_TYPE" val="0"/>
  <p:tag name="KSO_WM_TEMPLATE_SUBCATEGORY" val="21"/>
</p:tagLst>
</file>

<file path=ppt/tags/tag39.xml><?xml version="1.0" encoding="utf-8"?>
<p:tagLst xmlns:p="http://schemas.openxmlformats.org/presentationml/2006/main">
  <p:tag name="KSO_WM_UNIT_TABLE_BEAUTIFY" val="smartTable{be41c83b-0e25-4b14-913c-92b72d136058}"/>
  <p:tag name="TABLE_ENDDRAG_ORIGIN_RECT" val="897*457"/>
  <p:tag name="TABLE_ENDDRAG_RECT" val="33*32*897*457"/>
</p:tagLst>
</file>

<file path=ppt/tags/tag4.xml><?xml version="1.0" encoding="utf-8"?>
<p:tagLst xmlns:p="http://schemas.openxmlformats.org/presentationml/2006/main">
  <p:tag name="KSO_WM_ASSEMBLE_CHIP_INDEX" val="b21ceb93ab5245e2ab2dd6cb9936984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1e6e01a7e847d6fd1d1"/>
  <p:tag name="KSO_WM_TEMPLATE_ASSEMBLE_XID" val="5f9a21e6e01a7e847d6fd1d1"/>
  <p:tag name="KSO_WM_TEMPLATE_CATEGORY" val="diagram"/>
  <p:tag name="KSO_WM_TEMPLATE_INDEX" val="20209040"/>
  <p:tag name="KSO_WM_UNIT_BLOCK" val="0"/>
  <p:tag name="KSO_WM_UNIT_COMPATIBLE" val="0"/>
  <p:tag name="KSO_WM_UNIT_DEC_AREA_ID" val="3e7e2810555340ce8c4562e1c794e7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04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38"/>
</p:tagLst>
</file>

<file path=ppt/tags/tag40.xml><?xml version="1.0" encoding="utf-8"?>
<p:tagLst xmlns:p="http://schemas.openxmlformats.org/presentationml/2006/main">
  <p:tag name="KSO_WM_BEAUTIFY_FLAG" val="#wm#"/>
  <p:tag name="KSO_WM_TEMPLATE_CATEGORY" val="diagram"/>
  <p:tag name="KSO_WM_TEMPLATE_INDEX" val="20212562"/>
</p:tagLst>
</file>

<file path=ppt/tags/tag4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4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4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44.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5.xml><?xml version="1.0" encoding="utf-8"?>
<p:tagLst xmlns:p="http://schemas.openxmlformats.org/presentationml/2006/main">
  <p:tag name="KSO_WM_ASSEMBLE_CHIP_INDEX" val="3f28253d26f546a7b79a403a72565a24"/>
  <p:tag name="KSO_WM_BEAUTIFY_FLAG" val="#wm#"/>
  <p:tag name="KSO_WM_CHIP_FILLAREA_FILL_RULE" val="{&quot;fill_align&quot;:&quot;cb&quot;,&quot;fill_mode&quot;:&quot;full&quot;,&quot;sacle_strategy&quot;:&quot;smart&quot;}"/>
  <p:tag name="KSO_WM_CHIP_GROUPID" val="5f0681562c9c209bb8bb14eb"/>
  <p:tag name="KSO_WM_CHIP_XID" val="5f0681562c9c209bb8bb14ec"/>
  <p:tag name="KSO_WM_TAG_VERSION" val="1.0"/>
  <p:tag name="KSO_WM_TEMPLATE_ASSEMBLE_GROUPID" val="5f9aa6c4989d9bef5b907d1c"/>
  <p:tag name="KSO_WM_TEMPLATE_ASSEMBLE_XID" val="5f9aa6c4989d9bef5b907d1c"/>
  <p:tag name="KSO_WM_TEMPLATE_CATEGORY" val="diagram"/>
  <p:tag name="KSO_WM_TEMPLATE_INDEX" val="20212562"/>
  <p:tag name="KSO_WM_UNIT_BLOCK" val="0"/>
  <p:tag name="KSO_WM_UNIT_COMPATIBLE" val="0"/>
  <p:tag name="KSO_WM_UNIT_DEC_AREA_ID" val="4c99a50d6e684744b2d7e5995f12b58d"/>
  <p:tag name="KSO_WM_UNIT_DEFAULT_FONT" val="24;44;4"/>
  <p:tag name="KSO_WM_UNIT_DIAGRAM_ISNUMVISUAL" val="0"/>
  <p:tag name="KSO_WM_UNIT_DIAGRAM_ISREFERUNIT" val="0"/>
  <p:tag name="KSO_WM_UNIT_HIGHLIGHT" val="0"/>
  <p:tag name="KSO_WM_UNIT_ID" val="diagram2021256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8"/>
</p:tagLst>
</file>

<file path=ppt/tags/tag46.xml><?xml version="1.0" encoding="utf-8"?>
<p:tagLst xmlns:p="http://schemas.openxmlformats.org/presentationml/2006/main">
  <p:tag name="KSO_WM_ASSEMBLE_CHIP_INDEX" val="3f28253d26f546a7b79a403a72565a24"/>
  <p:tag name="KSO_WM_BEAUTIFY_FLAG" val="#wm#"/>
  <p:tag name="KSO_WM_CHIP_FILLAREA_FILL_RULE" val="{&quot;fill_align&quot;:&quot;cb&quot;,&quot;fill_mode&quot;:&quot;full&quot;,&quot;sacle_strategy&quot;:&quot;smart&quot;}"/>
  <p:tag name="KSO_WM_CHIP_GROUPID" val="5f0681562c9c209bb8bb14eb"/>
  <p:tag name="KSO_WM_CHIP_XID" val="5f0681562c9c209bb8bb14ec"/>
  <p:tag name="KSO_WM_TAG_VERSION" val="1.0"/>
  <p:tag name="KSO_WM_TEMPLATE_ASSEMBLE_GROUPID" val="5f9aa6c4989d9bef5b907d1c"/>
  <p:tag name="KSO_WM_TEMPLATE_ASSEMBLE_XID" val="5f9aa6c4989d9bef5b907d1c"/>
  <p:tag name="KSO_WM_TEMPLATE_CATEGORY" val="diagram"/>
  <p:tag name="KSO_WM_TEMPLATE_INDEX" val="20212562"/>
  <p:tag name="KSO_WM_UNIT_BLOCK" val="0"/>
  <p:tag name="KSO_WM_UNIT_COMPATIBLE" val="0"/>
  <p:tag name="KSO_WM_UNIT_DEC_AREA_ID" val="a08be971b70749ec94a6f9ba27b74844"/>
  <p:tag name="KSO_WM_UNIT_DEFAULT_FONT" val="18;24;2"/>
  <p:tag name="KSO_WM_UNIT_DIAGRAM_ISNUMVISUAL" val="0"/>
  <p:tag name="KSO_WM_UNIT_DIAGRAM_ISREFERUNIT" val="0"/>
  <p:tag name="KSO_WM_UNIT_HIGHLIGHT" val="0"/>
  <p:tag name="KSO_WM_UNIT_ID" val="diagram20212562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36"/>
</p:tagLst>
</file>

<file path=ppt/tags/tag47.xml><?xml version="1.0" encoding="utf-8"?>
<p:tagLst xmlns:p="http://schemas.openxmlformats.org/presentationml/2006/main">
  <p:tag name="KSO_WM_BEAUTIFY_FLAG" val="#wm#"/>
  <p:tag name="KSO_WM_CHIP_FILLPROP" val="[[{&quot;fill_id&quot;:&quot;722accd572074b41a2d4cf8c733c9957&quot;,&quot;fill_align&quot;:&quot;cb&quot;,&quot;text_align&quot;:&quot;cb&quot;,&quot;text_direction&quot;:&quot;horizontal&quot;,&quot;chip_types&quot;:[&quot;header&quot;]},{&quot;fill_id&quot;:&quot;164c300f690d423ab1b6e3b65edb0bf9&quot;,&quot;fill_align&quot;:&quot;ct&quot;,&quot;text_align&quot;:&quot;lm&quot;,&quot;text_direction&quot;:&quot;horizontal&quot;,&quot;chip_types&quot;:[&quot;picture&quot;,&quot;chart&quot;,&quot;table&quot;]}]]"/>
  <p:tag name="KSO_WM_CHIP_GROUPID" val="5ed7625022282318d0cd8cfb"/>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d7654b22282318d0cd8d67"/>
  <p:tag name="KSO_WM_SLIDE_BACKGROUND" val="[&quot;general&quot;]"/>
  <p:tag name="KSO_WM_SLIDE_BACKGROUND_TYPE" val="general"/>
  <p:tag name="KSO_WM_SLIDE_BK_DARK_LIGHT" val="1"/>
  <p:tag name="KSO_WM_SLIDE_ID" val="diagram20212562_1"/>
  <p:tag name="KSO_WM_SLIDE_INDEX" val="1"/>
  <p:tag name="KSO_WM_SLIDE_ITEM_CNT" val="0"/>
  <p:tag name="KSO_WM_SLIDE_LAYOUT" val="a_b_d"/>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9:25:56&quot;,&quot;maxSize&quot;:{&quot;size1&quot;:46.62222222222222},&quot;minSize&quot;:{&quot;size1&quot;:35.522222222222219},&quot;normalSize&quot;:{&quot;size1&quot;:46.62222222222222},&quot;subLayout&quot;:[{&quot;id&quot;:&quot;2020-10-29T19:25:56&quot;,&quot;margin&quot;:{&quot;bottom&quot;:0,&quot;left&quot;:4.2329998016357422,&quot;right&quot;:4.2329998016357422,&quot;top&quot;:3.809999942779541},&quot;type&quot;:0},{&quot;id&quot;:&quot;2020-10-29T19:25:56&quot;,&quot;margin&quot;:{&quot;bottom&quot;:3.3870000839233398,&quot;left&quot;:4.2329998016357422,&quot;right&quot;:4.2329998016357422,&quot;top&quot;:1.2699999809265137},&quot;type&quot;:0}],&quot;type&quot;:0}"/>
  <p:tag name="KSO_WM_SLIDE_POSITION" val="47*47"/>
  <p:tag name="KSO_WM_SLIDE_RATIO" val="1.777778"/>
  <p:tag name="KSO_WM_SLIDE_SIZE" val="864*444"/>
  <p:tag name="KSO_WM_SLIDE_SUBTYPE" val="picTxt"/>
  <p:tag name="KSO_WM_SLIDE_SUPPORT_FEATURE_TYPE" val="0"/>
  <p:tag name="KSO_WM_SLIDE_TYPE" val="text"/>
  <p:tag name="KSO_WM_TAG_VERSION" val="1.0"/>
  <p:tag name="KSO_WM_TEMPLATE_ASSEMBLE_GROUPID" val="5f9aa6c4989d9bef5b907d1c"/>
  <p:tag name="KSO_WM_TEMPLATE_ASSEMBLE_XID" val="5f9aa6c4989d9bef5b907d1c"/>
  <p:tag name="KSO_WM_TEMPLATE_CATEGORY" val="diagram"/>
  <p:tag name="KSO_WM_TEMPLATE_COLOR_TYPE" val="1"/>
  <p:tag name="KSO_WM_TEMPLATE_INDEX" val="20212562"/>
  <p:tag name="KSO_WM_TEMPLATE_MASTER_TYPE" val="0"/>
  <p:tag name="KSO_WM_TEMPLATE_SUBCATEGORY" val="21"/>
</p:tagLst>
</file>

<file path=ppt/tags/tag48.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9.xml><?xml version="1.0" encoding="utf-8"?>
<p:tagLst xmlns:p="http://schemas.openxmlformats.org/presentationml/2006/main">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5.xml><?xml version="1.0" encoding="utf-8"?>
<p:tagLst xmlns:p="http://schemas.openxmlformats.org/presentationml/2006/main">
  <p:tag name="KSO_WM_ASSEMBLE_CHIP_INDEX" val="0871060f66db49c88affd5b9b383c449"/>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a21e6e01a7e847d6fd1d1"/>
  <p:tag name="KSO_WM_TEMPLATE_ASSEMBLE_XID" val="5f9a21e6e01a7e847d6fd1d1"/>
  <p:tag name="KSO_WM_TEMPLATE_CATEGORY" val="diagram"/>
  <p:tag name="KSO_WM_TEMPLATE_INDEX" val="20209040"/>
  <p:tag name="KSO_WM_UNIT_BLOCK" val="0"/>
  <p:tag name="KSO_WM_UNIT_COMPATIBLE" val="0"/>
  <p:tag name="KSO_WM_UNIT_DEC_AREA_ID" val="4c545058e30b454b847541339126814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04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50.xml><?xml version="1.0" encoding="utf-8"?>
<p:tagLst xmlns:p="http://schemas.openxmlformats.org/presentationml/2006/main">
  <p:tag name="KSO_WM_ASSEMBLE_CHIP_INDEX" val="b3045c0f3dc94eaa8fc789d4a483493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COMPATIBLE" val="0"/>
  <p:tag name="KSO_WM_UNIT_DEC_AREA_ID" val="bba813eb66d34050b5f83d77f640085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34_1*d*1"/>
  <p:tag name="KSO_WM_UNIT_INDEX" val="1"/>
  <p:tag name="KSO_WM_UNIT_LAYERLEVEL" val="1"/>
  <p:tag name="KSO_WM_UNIT_PLACING_PICTURE" val="b3045c0f3dc94eaa8fc789d4a4834935"/>
  <p:tag name="KSO_WM_UNIT_SM_LIMIT_TYPE" val="2"/>
  <p:tag name="KSO_WM_UNIT_SUPPORT_UNIT_TYPE" val="[&quot;l&quot;,&quot;m&quot;,&quot;n&quot;,&quot;o&quot;,&quot;p&quot;,&quot;q&quot;,&quot;r&quot;,&quot;δ&quot;,&quot;ε&quot;,&quot;ζ&quot;,&quot;η&quot;,&quot;d&quot;,&quot;α&quot;,&quot;θ&quot;]"/>
  <p:tag name="KSO_WM_UNIT_TYPE" val="d"/>
  <p:tag name="KSO_WM_UNIT_VALUE" val="931*1480"/>
</p:tagLst>
</file>

<file path=ppt/tags/tag51.xml><?xml version="1.0" encoding="utf-8"?>
<p:tagLst xmlns:p="http://schemas.openxmlformats.org/presentationml/2006/main">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52.xml><?xml version="1.0" encoding="utf-8"?>
<p:tagLst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1"/>
  <p:tag name="KSO_WM_SLIDE_CAN_ADD_NAVIGATION" val="1"/>
  <p:tag name="KSO_WM_SLIDE_ID" val="diagram2021183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2.399999999999999},&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9999999999994},&quot;minSize&quot;:{&quot;size1&quot;:48.799999999999997},&quot;normalSize&quot;:{&quot;size1&quot;:48.799999999999997},&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3"/>
  <p:tag name="KSO_WM_SLIDE_TYPE" val="text"/>
  <p:tag name="KSO_WM_TAG_VERSION" val="1.0"/>
  <p:tag name="KSO_WM_TEMPLATE_ASSEMBLE_GROUPID" val="5f9a2281e01a7e847d6fd30e"/>
  <p:tag name="KSO_WM_TEMPLATE_ASSEMBLE_XID" val="5f9a2281e01a7e847d6fd30e"/>
  <p:tag name="KSO_WM_TEMPLATE_CATEGORY" val="diagram"/>
  <p:tag name="KSO_WM_TEMPLATE_COLOR_TYPE" val="1"/>
  <p:tag name="KSO_WM_TEMPLATE_INDEX" val="20211834"/>
  <p:tag name="KSO_WM_TEMPLATE_MASTER_TYPE" val="0"/>
  <p:tag name="KSO_WM_TEMPLATE_SUBCATEGORY" val="21"/>
</p:tagLst>
</file>

<file path=ppt/tags/tag53.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54.xml><?xml version="1.0" encoding="utf-8"?>
<p:tagLst xmlns:p="http://schemas.openxmlformats.org/presentationml/2006/main">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55.xml><?xml version="1.0" encoding="utf-8"?>
<p:tagLst xmlns:p="http://schemas.openxmlformats.org/presentationml/2006/main">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56.xml><?xml version="1.0" encoding="utf-8"?>
<p:tagLst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1"/>
  <p:tag name="KSO_WM_SLIDE_CAN_ADD_NAVIGATION" val="1"/>
  <p:tag name="KSO_WM_SLIDE_ID" val="diagram2021183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2.399999999999999},&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9999999999994},&quot;minSize&quot;:{&quot;size1&quot;:48.799999999999997},&quot;normalSize&quot;:{&quot;size1&quot;:48.799999999999997},&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3"/>
  <p:tag name="KSO_WM_SLIDE_TYPE" val="text"/>
  <p:tag name="KSO_WM_TAG_VERSION" val="1.0"/>
  <p:tag name="KSO_WM_TEMPLATE_ASSEMBLE_GROUPID" val="5f9a2281e01a7e847d6fd30e"/>
  <p:tag name="KSO_WM_TEMPLATE_ASSEMBLE_XID" val="5f9a2281e01a7e847d6fd30e"/>
  <p:tag name="KSO_WM_TEMPLATE_CATEGORY" val="diagram"/>
  <p:tag name="KSO_WM_TEMPLATE_COLOR_TYPE" val="1"/>
  <p:tag name="KSO_WM_TEMPLATE_INDEX" val="20211834"/>
  <p:tag name="KSO_WM_TEMPLATE_MASTER_TYPE" val="0"/>
  <p:tag name="KSO_WM_TEMPLATE_SUBCATEGORY" val="21"/>
</p:tagLst>
</file>

<file path=ppt/tags/tag57.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58.xml><?xml version="1.0" encoding="utf-8"?>
<p:tagLst xmlns:p="http://schemas.openxmlformats.org/presentationml/2006/main">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59.xml><?xml version="1.0" encoding="utf-8"?>
<p:tagLst xmlns:p="http://schemas.openxmlformats.org/presentationml/2006/main">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GROUPID" val="5efd969281ee359a788b1dd7"/>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69281ee359a788b1dd8"/>
  <p:tag name="KSO_WM_SLIDE_BACKGROUND" val="[&quot;general&quot;]"/>
  <p:tag name="KSO_WM_SLIDE_BACKGROUND_TYPE" val="general"/>
  <p:tag name="KSO_WM_SLIDE_BK_DARK_LIGHT" val="1"/>
  <p:tag name="KSO_WM_SLIDE_CAN_ADD_NAVIGATION" val="1"/>
  <p:tag name="KSO_WM_SLIDE_ID" val="diagram2020904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0-29T09:59:06&quot;,&quot;maxSize&quot;:{&quot;size1&quot;:42.200000000000003},&quot;minSize&quot;:{&quot;size1&quot;:31.199999999999999},&quot;normalSize&quot;:{&quot;size1&quot;:34.755370370370372},&quot;subLayout&quot;:[{&quot;id&quot;:&quot;2020-10-29T09:59:06&quot;,&quot;margin&quot;:{&quot;bottom&quot;:0.026000002399086952,&quot;left&quot;:3.4570000171661377,&quot;right&quot;:3.3159999847412109,&quot;top&quot;:2.1170001029968262},&quot;type&quot;:0},{&quot;id&quot;:&quot;2020-10-29T09:59:06&quot;,&quot;margin&quot;:{&quot;bottom&quot;:2.5399999618530273,&quot;left&quot;:3.3870000839233398,&quot;right&quot;:3.3859999179840088,&quot;top&quot;:1.6670000553131104},&quot;type&quot;:0}],&quot;type&quot;:0}"/>
  <p:tag name="KSO_WM_SLIDE_POSITION" val="36*-170"/>
  <p:tag name="KSO_WM_SLIDE_RATIO" val="1.777778"/>
  <p:tag name="KSO_WM_SLIDE_SIZE" val="884*879"/>
  <p:tag name="KSO_WM_SLIDE_SUBTYPE" val="pureTxt"/>
  <p:tag name="KSO_WM_SLIDE_SUPPORT_FEATURE_TYPE" val="0"/>
  <p:tag name="KSO_WM_SLIDE_TYPE" val="text"/>
  <p:tag name="KSO_WM_TAG_VERSION" val="1.0"/>
  <p:tag name="KSO_WM_TEMPLATE_ASSEMBLE_GROUPID" val="5f9a21e6e01a7e847d6fd1d1"/>
  <p:tag name="KSO_WM_TEMPLATE_ASSEMBLE_XID" val="5f9a21e6e01a7e847d6fd1d1"/>
  <p:tag name="KSO_WM_TEMPLATE_CATEGORY" val="diagram"/>
  <p:tag name="KSO_WM_TEMPLATE_COLOR_TYPE" val="1"/>
  <p:tag name="KSO_WM_TEMPLATE_INDEX" val="20209040"/>
  <p:tag name="KSO_WM_TEMPLATE_MASTER_TYPE" val="0"/>
  <p:tag name="KSO_WM_TEMPLATE_SUBCATEGORY" val="21"/>
</p:tagLst>
</file>

<file path=ppt/tags/tag60.xml><?xml version="1.0" encoding="utf-8"?>
<p:tagLst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1"/>
  <p:tag name="KSO_WM_SLIDE_CAN_ADD_NAVIGATION" val="1"/>
  <p:tag name="KSO_WM_SLIDE_ID" val="diagram2021183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2.399999999999999},&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9999999999994},&quot;minSize&quot;:{&quot;size1&quot;:48.799999999999997},&quot;normalSize&quot;:{&quot;size1&quot;:48.799999999999997},&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3"/>
  <p:tag name="KSO_WM_SLIDE_TYPE" val="text"/>
  <p:tag name="KSO_WM_TAG_VERSION" val="1.0"/>
  <p:tag name="KSO_WM_TEMPLATE_ASSEMBLE_GROUPID" val="5f9a2281e01a7e847d6fd30e"/>
  <p:tag name="KSO_WM_TEMPLATE_ASSEMBLE_XID" val="5f9a2281e01a7e847d6fd30e"/>
  <p:tag name="KSO_WM_TEMPLATE_CATEGORY" val="diagram"/>
  <p:tag name="KSO_WM_TEMPLATE_COLOR_TYPE" val="1"/>
  <p:tag name="KSO_WM_TEMPLATE_INDEX" val="20211834"/>
  <p:tag name="KSO_WM_TEMPLATE_MASTER_TYPE" val="0"/>
  <p:tag name="KSO_WM_TEMPLATE_SUBCATEGORY" val="21"/>
</p:tagLst>
</file>

<file path=ppt/tags/tag61.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62.xml><?xml version="1.0" encoding="utf-8"?>
<p:tagLst xmlns:p="http://schemas.openxmlformats.org/presentationml/2006/main">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63.xml><?xml version="1.0" encoding="utf-8"?>
<p:tagLst xmlns:p="http://schemas.openxmlformats.org/presentationml/2006/main">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64.xml><?xml version="1.0" encoding="utf-8"?>
<p:tagLst xmlns:p="http://schemas.openxmlformats.org/presentationml/2006/main">
  <p:tag name="KSO_WM_BEAUTIFY_FLAG" val="#wm#"/>
  <p:tag name="KSO_WM_CHIP_FILLPROP" val="[[{&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cm&quot;,&quot;text_direction&quot;:&quot;horizontal&quot;,&quot;chip_types&quot;:[&quot;diagram&quot;,&quot;picture&quot;,&quot;chart&quot;,&quot;video&quot;],&quot;support_features&quot;:[&quot;collage&quot;,&quot;carousel&quot;]},{&quot;fill_id&quot;:&quot;4f8bd4117bcb433f88e74e9106233bf7&quot;,&quot;fill_align&quot;:&quot;cm&quot;,&quot;text_align&quot;:&quot;lm&quot;,&quot;text_direction&quot;:&quot;horizontal&quot;,&quot;chip_types&quot;:[&quot;text&quot;]}],[{&quot;fill_id&quot;:&quot;a20438be26f445178ea9f09425b591ee&quot;,&quot;fill_align&quot;:&quot;lm&quot;,&quot;text_align&quot;:&quot;lm&quot;,&quot;text_direction&quot;:&quot;horizontal&quot;,&quot;chip_types&quot;:[&quot;header&quot;]},{&quot;fill_id&quot;:&quot;86de63fca37947a78befc1167a6053ac&quot;,&quot;fill_align&quot;:&quot;cm&quot;,&quot;text_align&quot;:&quot;lm&quot;,&quot;text_direction&quot;:&quot;horizontal&quot;,&quot;chip_types&quot;:[&quot;text&quot;]},{&quot;fill_id&quot;:&quot;4f8bd4117bcb433f88e74e9106233bf7&quot;,&quot;fill_align&quot;:&quot;cm&quot;,&quot;text_align&quot;:&quot;cm&quot;,&quot;text_direction&quot;:&quot;horizontal&quot;,&quot;chip_types&quot;:[&quot;picture&quot;]}]]"/>
  <p:tag name="KSO_WM_CHIP_GROUPID" val="5f0d97f38050c250ba657cf5"/>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3060e9bcbd1695b1864"/>
  <p:tag name="KSO_WM_SLIDE_BACKGROUND" val="[&quot;general&quot;]"/>
  <p:tag name="KSO_WM_SLIDE_BACKGROUND_TYPE" val="general"/>
  <p:tag name="KSO_WM_SLIDE_BK_DARK_LIGHT" val="1"/>
  <p:tag name="KSO_WM_SLIDE_CAN_ADD_NAVIGATION" val="1"/>
  <p:tag name="KSO_WM_SLIDE_ID" val="diagram20211834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38&quot;,&quot;maxSize&quot;:{&quot;size1&quot;:24.600000000000001},&quot;minSize&quot;:{&quot;size1&quot;:20.100000000000001},&quot;normalSize&quot;:{&quot;size1&quot;:22.399999999999999},&quot;subLayout&quot;:[{&quot;id&quot;:&quot;2020-10-29T10:01:38&quot;,&quot;margin&quot;:{&quot;bottom&quot;:0.026000002399086952,&quot;left&quot;:1.6929999589920044,&quot;right&quot;:1.6929999589920044,&quot;top&quot;:1.6929999589920044},&quot;type&quot;:0},{&quot;direction&quot;:1,&quot;id&quot;:&quot;2020-10-29T10:01:38&quot;,&quot;maxSize&quot;:{&quot;size1&quot;:67.599999999999994},&quot;minSize&quot;:{&quot;size1&quot;:48.799999999999997},&quot;normalSize&quot;:{&quot;size1&quot;:48.799999999999997},&quot;subLayout&quot;:[{&quot;id&quot;:&quot;2020-10-29T10:01:38&quot;,&quot;margin&quot;:{&quot;bottom&quot;:3.3870000839233398,&quot;left&quot;:1.6950000524520874,&quot;right&quot;:0.026000002399086952,&quot;top&quot;:2.0899999141693115},&quot;type&quot;:0},{&quot;id&quot;:&quot;2020-10-29T10:01:38&quot;,&quot;margin&quot;:{&quot;bottom&quot;:3.3870000839233398,&quot;left&quot;:1.2439998388290405,&quot;right&quot;:1.6929999589920044,&quot;top&quot;:2.0899999141693115},&quot;type&quot;:0}],&quot;type&quot;:0}],&quot;type&quot;:0}"/>
  <p:tag name="KSO_WM_SLIDE_POSITION" val="0*60"/>
  <p:tag name="KSO_WM_SLIDE_RATIO" val="1.777778"/>
  <p:tag name="KSO_WM_SLIDE_SIZE" val="960*420"/>
  <p:tag name="KSO_WM_SLIDE_SUBTYPE" val="picTxt"/>
  <p:tag name="KSO_WM_SLIDE_SUPPORT_FEATURE_TYPE" val="3"/>
  <p:tag name="KSO_WM_SLIDE_TYPE" val="text"/>
  <p:tag name="KSO_WM_TAG_VERSION" val="1.0"/>
  <p:tag name="KSO_WM_TEMPLATE_ASSEMBLE_GROUPID" val="5f9a2281e01a7e847d6fd30e"/>
  <p:tag name="KSO_WM_TEMPLATE_ASSEMBLE_XID" val="5f9a2281e01a7e847d6fd30e"/>
  <p:tag name="KSO_WM_TEMPLATE_CATEGORY" val="diagram"/>
  <p:tag name="KSO_WM_TEMPLATE_COLOR_TYPE" val="1"/>
  <p:tag name="KSO_WM_TEMPLATE_INDEX" val="20211834"/>
  <p:tag name="KSO_WM_TEMPLATE_MASTER_TYPE" val="0"/>
  <p:tag name="KSO_WM_TEMPLATE_SUBCATEGORY" val="21"/>
</p:tagLst>
</file>

<file path=ppt/tags/tag65.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66.xml><?xml version="1.0" encoding="utf-8"?>
<p:tagLst xmlns:p="http://schemas.openxmlformats.org/presentationml/2006/main">
  <p:tag name="KSO_WM_ASSEMBLE_CHIP_INDEX" val="3f28253d26f546a7b79a403a72565a24"/>
  <p:tag name="KSO_WM_BEAUTIFY_FLAG" val="#wm#"/>
  <p:tag name="KSO_WM_CHIP_FILLAREA_FILL_RULE" val="{&quot;fill_align&quot;:&quot;cb&quot;,&quot;fill_mode&quot;:&quot;full&quot;,&quot;sacle_strategy&quot;:&quot;smart&quot;}"/>
  <p:tag name="KSO_WM_CHIP_GROUPID" val="5f0681562c9c209bb8bb14eb"/>
  <p:tag name="KSO_WM_CHIP_XID" val="5f0681562c9c209bb8bb14ec"/>
  <p:tag name="KSO_WM_TAG_VERSION" val="1.0"/>
  <p:tag name="KSO_WM_TEMPLATE_ASSEMBLE_GROUPID" val="5f9aa6c4989d9bef5b907d1c"/>
  <p:tag name="KSO_WM_TEMPLATE_ASSEMBLE_XID" val="5f9aa6c4989d9bef5b907d1c"/>
  <p:tag name="KSO_WM_TEMPLATE_CATEGORY" val="diagram"/>
  <p:tag name="KSO_WM_TEMPLATE_INDEX" val="20212562"/>
  <p:tag name="KSO_WM_UNIT_BLOCK" val="0"/>
  <p:tag name="KSO_WM_UNIT_COMPATIBLE" val="0"/>
  <p:tag name="KSO_WM_UNIT_DEC_AREA_ID" val="4c99a50d6e684744b2d7e5995f12b58d"/>
  <p:tag name="KSO_WM_UNIT_DEFAULT_FONT" val="24;44;4"/>
  <p:tag name="KSO_WM_UNIT_DIAGRAM_ISNUMVISUAL" val="0"/>
  <p:tag name="KSO_WM_UNIT_DIAGRAM_ISREFERUNIT" val="0"/>
  <p:tag name="KSO_WM_UNIT_HIGHLIGHT" val="0"/>
  <p:tag name="KSO_WM_UNIT_ID" val="diagram2021256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8"/>
</p:tagLst>
</file>

<file path=ppt/tags/tag67.xml><?xml version="1.0" encoding="utf-8"?>
<p:tagLst xmlns:p="http://schemas.openxmlformats.org/presentationml/2006/main">
  <p:tag name="KSO_WM_BEAUTIFY_FLAG" val="#wm#"/>
  <p:tag name="KSO_WM_CHIP_FILLPROP" val="[[{&quot;fill_id&quot;:&quot;722accd572074b41a2d4cf8c733c9957&quot;,&quot;fill_align&quot;:&quot;cb&quot;,&quot;text_align&quot;:&quot;cb&quot;,&quot;text_direction&quot;:&quot;horizontal&quot;,&quot;chip_types&quot;:[&quot;header&quot;]},{&quot;fill_id&quot;:&quot;164c300f690d423ab1b6e3b65edb0bf9&quot;,&quot;fill_align&quot;:&quot;ct&quot;,&quot;text_align&quot;:&quot;lm&quot;,&quot;text_direction&quot;:&quot;horizontal&quot;,&quot;chip_types&quot;:[&quot;picture&quot;,&quot;chart&quot;,&quot;table&quot;]}]]"/>
  <p:tag name="KSO_WM_CHIP_GROUPID" val="5ed7625022282318d0cd8cfb"/>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d7654b22282318d0cd8d67"/>
  <p:tag name="KSO_WM_SLIDE_BACKGROUND" val="[&quot;general&quot;]"/>
  <p:tag name="KSO_WM_SLIDE_BACKGROUND_TYPE" val="general"/>
  <p:tag name="KSO_WM_SLIDE_BK_DARK_LIGHT" val="1"/>
  <p:tag name="KSO_WM_SLIDE_ID" val="diagram20212562_1"/>
  <p:tag name="KSO_WM_SLIDE_INDEX" val="1"/>
  <p:tag name="KSO_WM_SLIDE_ITEM_CNT" val="0"/>
  <p:tag name="KSO_WM_SLIDE_LAYOUT" val="a_b_d"/>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9:25:56&quot;,&quot;maxSize&quot;:{&quot;size1&quot;:46.62222222222222},&quot;minSize&quot;:{&quot;size1&quot;:35.522222222222219},&quot;normalSize&quot;:{&quot;size1&quot;:46.62222222222222},&quot;subLayout&quot;:[{&quot;id&quot;:&quot;2020-10-29T19:25:56&quot;,&quot;margin&quot;:{&quot;bottom&quot;:0,&quot;left&quot;:4.2329998016357422,&quot;right&quot;:4.2329998016357422,&quot;top&quot;:3.809999942779541},&quot;type&quot;:0},{&quot;id&quot;:&quot;2020-10-29T19:25:56&quot;,&quot;margin&quot;:{&quot;bottom&quot;:3.3870000839233398,&quot;left&quot;:4.2329998016357422,&quot;right&quot;:4.2329998016357422,&quot;top&quot;:1.2699999809265137},&quot;type&quot;:0}],&quot;type&quot;:0}"/>
  <p:tag name="KSO_WM_SLIDE_POSITION" val="47*47"/>
  <p:tag name="KSO_WM_SLIDE_RATIO" val="1.777778"/>
  <p:tag name="KSO_WM_SLIDE_SIZE" val="864*444"/>
  <p:tag name="KSO_WM_SLIDE_SUBTYPE" val="picTxt"/>
  <p:tag name="KSO_WM_SLIDE_SUPPORT_FEATURE_TYPE" val="0"/>
  <p:tag name="KSO_WM_SLIDE_TYPE" val="text"/>
  <p:tag name="KSO_WM_TAG_VERSION" val="1.0"/>
  <p:tag name="KSO_WM_TEMPLATE_ASSEMBLE_GROUPID" val="5f9aa6c4989d9bef5b907d1c"/>
  <p:tag name="KSO_WM_TEMPLATE_ASSEMBLE_XID" val="5f9aa6c4989d9bef5b907d1c"/>
  <p:tag name="KSO_WM_TEMPLATE_CATEGORY" val="diagram"/>
  <p:tag name="KSO_WM_TEMPLATE_COLOR_TYPE" val="1"/>
  <p:tag name="KSO_WM_TEMPLATE_INDEX" val="20212562"/>
  <p:tag name="KSO_WM_TEMPLATE_MASTER_TYPE" val="0"/>
  <p:tag name="KSO_WM_TEMPLATE_SUBCATEGORY" val="21"/>
</p:tagLst>
</file>

<file path=ppt/tags/tag68.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69.xml><?xml version="1.0" encoding="utf-8"?>
<p:tagLst xmlns:p="http://schemas.openxmlformats.org/presentationml/2006/main">
  <p:tag name="KSO_WM_ASSEMBLE_CHIP_INDEX" val="3f28253d26f546a7b79a403a72565a24"/>
  <p:tag name="KSO_WM_BEAUTIFY_FLAG" val="#wm#"/>
  <p:tag name="KSO_WM_CHIP_FILLAREA_FILL_RULE" val="{&quot;fill_align&quot;:&quot;cb&quot;,&quot;fill_mode&quot;:&quot;full&quot;,&quot;sacle_strategy&quot;:&quot;smart&quot;}"/>
  <p:tag name="KSO_WM_CHIP_GROUPID" val="5f0681562c9c209bb8bb14eb"/>
  <p:tag name="KSO_WM_CHIP_XID" val="5f0681562c9c209bb8bb14ec"/>
  <p:tag name="KSO_WM_TAG_VERSION" val="1.0"/>
  <p:tag name="KSO_WM_TEMPLATE_ASSEMBLE_GROUPID" val="5f9aa6c4989d9bef5b907d1c"/>
  <p:tag name="KSO_WM_TEMPLATE_ASSEMBLE_XID" val="5f9aa6c4989d9bef5b907d1c"/>
  <p:tag name="KSO_WM_TEMPLATE_CATEGORY" val="diagram"/>
  <p:tag name="KSO_WM_TEMPLATE_INDEX" val="20212562"/>
  <p:tag name="KSO_WM_UNIT_BLOCK" val="0"/>
  <p:tag name="KSO_WM_UNIT_COMPATIBLE" val="0"/>
  <p:tag name="KSO_WM_UNIT_DEC_AREA_ID" val="4c99a50d6e684744b2d7e5995f12b58d"/>
  <p:tag name="KSO_WM_UNIT_DEFAULT_FONT" val="24;44;4"/>
  <p:tag name="KSO_WM_UNIT_DIAGRAM_ISNUMVISUAL" val="0"/>
  <p:tag name="KSO_WM_UNIT_DIAGRAM_ISREFERUNIT" val="0"/>
  <p:tag name="KSO_WM_UNIT_HIGHLIGHT" val="0"/>
  <p:tag name="KSO_WM_UNIT_ID" val="diagram2021256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8"/>
</p:tagLst>
</file>

<file path=ppt/tags/tag7.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70.xml><?xml version="1.0" encoding="utf-8"?>
<p:tagLst xmlns:p="http://schemas.openxmlformats.org/presentationml/2006/main">
  <p:tag name="KSO_WM_ASSEMBLE_CHIP_INDEX" val="3f28253d26f546a7b79a403a72565a24"/>
  <p:tag name="KSO_WM_BEAUTIFY_FLAG" val="#wm#"/>
  <p:tag name="KSO_WM_CHIP_FILLAREA_FILL_RULE" val="{&quot;fill_align&quot;:&quot;cb&quot;,&quot;fill_mode&quot;:&quot;full&quot;,&quot;sacle_strategy&quot;:&quot;smart&quot;}"/>
  <p:tag name="KSO_WM_CHIP_GROUPID" val="5f0681562c9c209bb8bb14eb"/>
  <p:tag name="KSO_WM_CHIP_XID" val="5f0681562c9c209bb8bb14ec"/>
  <p:tag name="KSO_WM_TAG_VERSION" val="1.0"/>
  <p:tag name="KSO_WM_TEMPLATE_ASSEMBLE_GROUPID" val="5f9aa6c4989d9bef5b907d1c"/>
  <p:tag name="KSO_WM_TEMPLATE_ASSEMBLE_XID" val="5f9aa6c4989d9bef5b907d1c"/>
  <p:tag name="KSO_WM_TEMPLATE_CATEGORY" val="diagram"/>
  <p:tag name="KSO_WM_TEMPLATE_INDEX" val="20212562"/>
  <p:tag name="KSO_WM_UNIT_BLOCK" val="0"/>
  <p:tag name="KSO_WM_UNIT_COMPATIBLE" val="0"/>
  <p:tag name="KSO_WM_UNIT_DEC_AREA_ID" val="a08be971b70749ec94a6f9ba27b74844"/>
  <p:tag name="KSO_WM_UNIT_DEFAULT_FONT" val="18;24;2"/>
  <p:tag name="KSO_WM_UNIT_DIAGRAM_ISNUMVISUAL" val="0"/>
  <p:tag name="KSO_WM_UNIT_DIAGRAM_ISREFERUNIT" val="0"/>
  <p:tag name="KSO_WM_UNIT_HIGHLIGHT" val="0"/>
  <p:tag name="KSO_WM_UNIT_ID" val="diagram20212562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36"/>
</p:tagLst>
</file>

<file path=ppt/tags/tag71.xml><?xml version="1.0" encoding="utf-8"?>
<p:tagLst xmlns:p="http://schemas.openxmlformats.org/presentationml/2006/main">
  <p:tag name="KSO_WM_BEAUTIFY_FLAG" val="#wm#"/>
  <p:tag name="KSO_WM_CHIP_FILLPROP" val="[[{&quot;fill_id&quot;:&quot;722accd572074b41a2d4cf8c733c9957&quot;,&quot;fill_align&quot;:&quot;cb&quot;,&quot;text_align&quot;:&quot;cb&quot;,&quot;text_direction&quot;:&quot;horizontal&quot;,&quot;chip_types&quot;:[&quot;header&quot;]},{&quot;fill_id&quot;:&quot;164c300f690d423ab1b6e3b65edb0bf9&quot;,&quot;fill_align&quot;:&quot;ct&quot;,&quot;text_align&quot;:&quot;lm&quot;,&quot;text_direction&quot;:&quot;horizontal&quot;,&quot;chip_types&quot;:[&quot;picture&quot;,&quot;chart&quot;,&quot;table&quot;]}]]"/>
  <p:tag name="KSO_WM_CHIP_GROUPID" val="5ed7625022282318d0cd8cfb"/>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d7654b22282318d0cd8d67"/>
  <p:tag name="KSO_WM_SLIDE_BACKGROUND" val="[&quot;general&quot;]"/>
  <p:tag name="KSO_WM_SLIDE_BACKGROUND_TYPE" val="general"/>
  <p:tag name="KSO_WM_SLIDE_BK_DARK_LIGHT" val="1"/>
  <p:tag name="KSO_WM_SLIDE_ID" val="diagram20212562_1"/>
  <p:tag name="KSO_WM_SLIDE_INDEX" val="1"/>
  <p:tag name="KSO_WM_SLIDE_ITEM_CNT" val="0"/>
  <p:tag name="KSO_WM_SLIDE_LAYOUT" val="a_b_d"/>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9:25:56&quot;,&quot;maxSize&quot;:{&quot;size1&quot;:46.62222222222222},&quot;minSize&quot;:{&quot;size1&quot;:35.522222222222219},&quot;normalSize&quot;:{&quot;size1&quot;:46.62222222222222},&quot;subLayout&quot;:[{&quot;id&quot;:&quot;2020-10-29T19:25:56&quot;,&quot;margin&quot;:{&quot;bottom&quot;:0,&quot;left&quot;:4.2329998016357422,&quot;right&quot;:4.2329998016357422,&quot;top&quot;:3.809999942779541},&quot;type&quot;:0},{&quot;id&quot;:&quot;2020-10-29T19:25:56&quot;,&quot;margin&quot;:{&quot;bottom&quot;:3.3870000839233398,&quot;left&quot;:4.2329998016357422,&quot;right&quot;:4.2329998016357422,&quot;top&quot;:1.2699999809265137},&quot;type&quot;:0}],&quot;type&quot;:0}"/>
  <p:tag name="KSO_WM_SLIDE_POSITION" val="47*47"/>
  <p:tag name="KSO_WM_SLIDE_RATIO" val="1.777778"/>
  <p:tag name="KSO_WM_SLIDE_SIZE" val="864*444"/>
  <p:tag name="KSO_WM_SLIDE_SUBTYPE" val="picTxt"/>
  <p:tag name="KSO_WM_SLIDE_SUPPORT_FEATURE_TYPE" val="0"/>
  <p:tag name="KSO_WM_SLIDE_TYPE" val="text"/>
  <p:tag name="KSO_WM_TAG_VERSION" val="1.0"/>
  <p:tag name="KSO_WM_TEMPLATE_ASSEMBLE_GROUPID" val="5f9aa6c4989d9bef5b907d1c"/>
  <p:tag name="KSO_WM_TEMPLATE_ASSEMBLE_XID" val="5f9aa6c4989d9bef5b907d1c"/>
  <p:tag name="KSO_WM_TEMPLATE_CATEGORY" val="diagram"/>
  <p:tag name="KSO_WM_TEMPLATE_COLOR_TYPE" val="1"/>
  <p:tag name="KSO_WM_TEMPLATE_INDEX" val="20212562"/>
  <p:tag name="KSO_WM_TEMPLATE_MASTER_TYPE" val="0"/>
  <p:tag name="KSO_WM_TEMPLATE_SUBCATEGORY" val="21"/>
</p:tagLst>
</file>

<file path=ppt/tags/tag72.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73.xml><?xml version="1.0" encoding="utf-8"?>
<p:tagLst xmlns:p="http://schemas.openxmlformats.org/presentationml/2006/main">
  <p:tag name="KSO_WM_ASSEMBLE_CHIP_INDEX" val="693ab632c7a1437296e3f4b4ad90f9f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a36230f63d42c484772c3"/>
  <p:tag name="KSO_WM_TEMPLATE_ASSEMBLE_XID" val="5faa36230f63d42c484772c3"/>
  <p:tag name="KSO_WM_TEMPLATE_CATEGORY" val="diagram"/>
  <p:tag name="KSO_WM_TEMPLATE_INDEX" val="20211371"/>
  <p:tag name="KSO_WM_UNIT_COMPATIBLE" val="0"/>
  <p:tag name="KSO_WM_UNIT_DEC_AREA_ID" val="f96832b6983c407f95d7555905d3d41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371_1*d*1"/>
  <p:tag name="KSO_WM_UNIT_INDEX" val="1"/>
  <p:tag name="KSO_WM_UNIT_LAYERLEVEL" val="1"/>
  <p:tag name="KSO_WM_UNIT_PLACING_PICTURE" val="693ab632c7a1437296e3f4b4ad90f9f5"/>
  <p:tag name="KSO_WM_UNIT_SM_LIMIT_TYPE" val="0"/>
  <p:tag name="KSO_WM_UNIT_TYPE" val="d"/>
  <p:tag name="KSO_WM_UNIT_VALUE" val="761*761"/>
</p:tagLst>
</file>

<file path=ppt/tags/tag74.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cb&quot;,&quot;text_direction&quot;:&quot;horizontal&quot;,&quot;support_big_font&quot;:false,&quot;fill_id&quot;:&quot;9ae1c74db1ae463ca8a43bd9072f606e&quot;,&quot;fill_align&quot;:&quot;cb&quot;,&quot;chip_types&quot;:[&quot;text&quot;]}],[{&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lb&quot;,&quot;text_direction&quot;:&quot;horizontal&quot;,&quot;support_big_font&quot;:false,&quot;fill_id&quot;:&quot;9ae1c74db1ae463ca8a43bd9072f606e&quot;,&quot;fill_align&quot;:&quot;lb&quot;,&quot;chip_types&quot;:[&quot;text&quot;]}]]"/>
  <p:tag name="KSO_WM_CHIP_GROUPID" val="5f6db2769c98c299aacce6b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b2769c98c299aacce6b6"/>
  <p:tag name="KSO_WM_SLIDE_BACKGROUND" val="[&quot;general&quot;]"/>
  <p:tag name="KSO_WM_SLIDE_BACKGROUND_TYPE" val="general"/>
  <p:tag name="KSO_WM_SLIDE_BK_DARK_LIGHT" val="1"/>
  <p:tag name="KSO_WM_SLIDE_ID" val="diagram20211371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0T14:41:39&quot;,&quot;maxSize&quot;:{&quot;size1&quot;:66.799999999999997},&quot;minSize&quot;:{&quot;size1&quot;:55.700000000000003},&quot;normalSize&quot;:{&quot;size1&quot;:64.896111111111097},&quot;subLayout&quot;:[{&quot;id&quot;:&quot;2020-11-10T14:41:39&quot;,&quot;margin&quot;:{&quot;bottom&quot;:0.026000002399086952,&quot;left&quot;:2.9630000591278076,&quot;right&quot;:2.9630000591278076,&quot;top&quot;:2.9630000591278076},&quot;type&quot;:0},{&quot;id&quot;:&quot;2020-11-10T14:41:39&quot;,&quot;margin&quot;:{&quot;bottom&quot;:2.9630000591278076,&quot;left&quot;:2.9630000591278076,&quot;right&quot;:2.9630000591278076,&quot;top&quot;:1.2439998388290405},&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aa36230f63d42c484772c3"/>
  <p:tag name="KSO_WM_TEMPLATE_ASSEMBLE_XID" val="5faa36230f63d42c484772c3"/>
  <p:tag name="KSO_WM_TEMPLATE_CATEGORY" val="diagram"/>
  <p:tag name="KSO_WM_TEMPLATE_COLOR_TYPE" val="1"/>
  <p:tag name="KSO_WM_TEMPLATE_INDEX" val="20211371"/>
  <p:tag name="KSO_WM_TEMPLATE_MASTER_TYPE" val="0"/>
  <p:tag name="KSO_WM_TEMPLATE_SUBCATEGORY" val="21"/>
</p:tagLst>
</file>

<file path=ppt/tags/tag75.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76.xml><?xml version="1.0" encoding="utf-8"?>
<p:tagLst xmlns:p="http://schemas.openxmlformats.org/presentationml/2006/main">
  <p:tag name="KSO_WM_ASSEMBLE_CHIP_INDEX" val="693ab632c7a1437296e3f4b4ad90f9f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a36230f63d42c484772c3"/>
  <p:tag name="KSO_WM_TEMPLATE_ASSEMBLE_XID" val="5faa36230f63d42c484772c3"/>
  <p:tag name="KSO_WM_TEMPLATE_CATEGORY" val="diagram"/>
  <p:tag name="KSO_WM_TEMPLATE_INDEX" val="20211371"/>
  <p:tag name="KSO_WM_UNIT_COMPATIBLE" val="0"/>
  <p:tag name="KSO_WM_UNIT_DEC_AREA_ID" val="f96832b6983c407f95d7555905d3d41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371_1*d*1"/>
  <p:tag name="KSO_WM_UNIT_INDEX" val="1"/>
  <p:tag name="KSO_WM_UNIT_LAYERLEVEL" val="1"/>
  <p:tag name="KSO_WM_UNIT_PLACING_PICTURE" val="693ab632c7a1437296e3f4b4ad90f9f5"/>
  <p:tag name="KSO_WM_UNIT_SM_LIMIT_TYPE" val="0"/>
  <p:tag name="KSO_WM_UNIT_TYPE" val="d"/>
  <p:tag name="KSO_WM_UNIT_VALUE" val="761*761"/>
</p:tagLst>
</file>

<file path=ppt/tags/tag77.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cb&quot;,&quot;text_direction&quot;:&quot;horizontal&quot;,&quot;support_big_font&quot;:false,&quot;fill_id&quot;:&quot;9ae1c74db1ae463ca8a43bd9072f606e&quot;,&quot;fill_align&quot;:&quot;cb&quot;,&quot;chip_types&quot;:[&quot;text&quot;]}],[{&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lb&quot;,&quot;text_direction&quot;:&quot;horizontal&quot;,&quot;support_big_font&quot;:false,&quot;fill_id&quot;:&quot;9ae1c74db1ae463ca8a43bd9072f606e&quot;,&quot;fill_align&quot;:&quot;lb&quot;,&quot;chip_types&quot;:[&quot;text&quot;]}]]"/>
  <p:tag name="KSO_WM_CHIP_GROUPID" val="5f6db2769c98c299aacce6b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b2769c98c299aacce6b6"/>
  <p:tag name="KSO_WM_SLIDE_BACKGROUND" val="[&quot;general&quot;]"/>
  <p:tag name="KSO_WM_SLIDE_BACKGROUND_TYPE" val="general"/>
  <p:tag name="KSO_WM_SLIDE_BK_DARK_LIGHT" val="1"/>
  <p:tag name="KSO_WM_SLIDE_ID" val="diagram20211371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0T14:41:39&quot;,&quot;maxSize&quot;:{&quot;size1&quot;:66.799999999999997},&quot;minSize&quot;:{&quot;size1&quot;:55.700000000000003},&quot;normalSize&quot;:{&quot;size1&quot;:64.896111111111097},&quot;subLayout&quot;:[{&quot;id&quot;:&quot;2020-11-10T14:41:39&quot;,&quot;margin&quot;:{&quot;bottom&quot;:0.026000002399086952,&quot;left&quot;:2.9630000591278076,&quot;right&quot;:2.9630000591278076,&quot;top&quot;:2.9630000591278076},&quot;type&quot;:0},{&quot;id&quot;:&quot;2020-11-10T14:41:39&quot;,&quot;margin&quot;:{&quot;bottom&quot;:2.9630000591278076,&quot;left&quot;:2.9630000591278076,&quot;right&quot;:2.9630000591278076,&quot;top&quot;:1.2439998388290405},&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aa36230f63d42c484772c3"/>
  <p:tag name="KSO_WM_TEMPLATE_ASSEMBLE_XID" val="5faa36230f63d42c484772c3"/>
  <p:tag name="KSO_WM_TEMPLATE_CATEGORY" val="diagram"/>
  <p:tag name="KSO_WM_TEMPLATE_COLOR_TYPE" val="1"/>
  <p:tag name="KSO_WM_TEMPLATE_INDEX" val="20211371"/>
  <p:tag name="KSO_WM_TEMPLATE_MASTER_TYPE" val="0"/>
  <p:tag name="KSO_WM_TEMPLATE_SUBCATEGORY" val="21"/>
</p:tagLst>
</file>

<file path=ppt/tags/tag78.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79.xml><?xml version="1.0" encoding="utf-8"?>
<p:tagLst xmlns:p="http://schemas.openxmlformats.org/presentationml/2006/main">
  <p:tag name="KSO_WM_ASSEMBLE_CHIP_INDEX" val="693ab632c7a1437296e3f4b4ad90f9f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a36230f63d42c484772c3"/>
  <p:tag name="KSO_WM_TEMPLATE_ASSEMBLE_XID" val="5faa36230f63d42c484772c3"/>
  <p:tag name="KSO_WM_TEMPLATE_CATEGORY" val="diagram"/>
  <p:tag name="KSO_WM_TEMPLATE_INDEX" val="20211371"/>
  <p:tag name="KSO_WM_UNIT_COMPATIBLE" val="0"/>
  <p:tag name="KSO_WM_UNIT_DEC_AREA_ID" val="f96832b6983c407f95d7555905d3d41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371_1*d*1"/>
  <p:tag name="KSO_WM_UNIT_INDEX" val="1"/>
  <p:tag name="KSO_WM_UNIT_LAYERLEVEL" val="1"/>
  <p:tag name="KSO_WM_UNIT_PLACING_PICTURE" val="693ab632c7a1437296e3f4b4ad90f9f5"/>
  <p:tag name="KSO_WM_UNIT_SM_LIMIT_TYPE" val="0"/>
  <p:tag name="KSO_WM_UNIT_TYPE" val="d"/>
  <p:tag name="KSO_WM_UNIT_VALUE" val="761*761"/>
</p:tagLst>
</file>

<file path=ppt/tags/tag8.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80.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cb&quot;,&quot;text_direction&quot;:&quot;horizontal&quot;,&quot;support_big_font&quot;:false,&quot;fill_id&quot;:&quot;9ae1c74db1ae463ca8a43bd9072f606e&quot;,&quot;fill_align&quot;:&quot;cb&quot;,&quot;chip_types&quot;:[&quot;text&quot;]}],[{&quot;text_align&quot;:&quot;cm&quot;,&quot;text_direction&quot;:&quot;horizontal&quot;,&quot;support_features&quot;:[&quot;collage&quot;,&quot;carousel&quot;],&quot;support_big_font&quot;:false,&quot;fill_id&quot;:&quot;5c716954adaf42699982f0d5c32159b2&quot;,&quot;fill_align&quot;:&quot;cm&quot;,&quot;chip_types&quot;:[&quot;picture&quot;]},{&quot;text_align&quot;:&quot;lb&quot;,&quot;text_direction&quot;:&quot;horizontal&quot;,&quot;support_big_font&quot;:false,&quot;fill_id&quot;:&quot;9ae1c74db1ae463ca8a43bd9072f606e&quot;,&quot;fill_align&quot;:&quot;lb&quot;,&quot;chip_types&quot;:[&quot;text&quot;]}]]"/>
  <p:tag name="KSO_WM_CHIP_GROUPID" val="5f6db2769c98c299aacce6b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b2769c98c299aacce6b6"/>
  <p:tag name="KSO_WM_SLIDE_BACKGROUND" val="[&quot;general&quot;]"/>
  <p:tag name="KSO_WM_SLIDE_BACKGROUND_TYPE" val="general"/>
  <p:tag name="KSO_WM_SLIDE_BK_DARK_LIGHT" val="1"/>
  <p:tag name="KSO_WM_SLIDE_ID" val="diagram20211371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1-10T14:41:39&quot;,&quot;maxSize&quot;:{&quot;size1&quot;:66.799999999999997},&quot;minSize&quot;:{&quot;size1&quot;:55.700000000000003},&quot;normalSize&quot;:{&quot;size1&quot;:64.896111111111097},&quot;subLayout&quot;:[{&quot;id&quot;:&quot;2020-11-10T14:41:39&quot;,&quot;margin&quot;:{&quot;bottom&quot;:0.026000002399086952,&quot;left&quot;:2.9630000591278076,&quot;right&quot;:2.9630000591278076,&quot;top&quot;:2.9630000591278076},&quot;type&quot;:0},{&quot;id&quot;:&quot;2020-11-10T14:41:39&quot;,&quot;margin&quot;:{&quot;bottom&quot;:2.9630000591278076,&quot;left&quot;:2.9630000591278076,&quot;right&quot;:2.9630000591278076,&quot;top&quot;:1.2439998388290405},&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aa36230f63d42c484772c3"/>
  <p:tag name="KSO_WM_TEMPLATE_ASSEMBLE_XID" val="5faa36230f63d42c484772c3"/>
  <p:tag name="KSO_WM_TEMPLATE_CATEGORY" val="diagram"/>
  <p:tag name="KSO_WM_TEMPLATE_COLOR_TYPE" val="1"/>
  <p:tag name="KSO_WM_TEMPLATE_INDEX" val="20211371"/>
  <p:tag name="KSO_WM_TEMPLATE_MASTER_TYPE" val="0"/>
  <p:tag name="KSO_WM_TEMPLATE_SUBCATEGORY" val="21"/>
</p:tagLst>
</file>

<file path=ppt/tags/tag81.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82.xml><?xml version="1.0" encoding="utf-8"?>
<p:tagLst xmlns:p="http://schemas.openxmlformats.org/presentationml/2006/main">
  <p:tag name="KSO_WM_ASSEMBLE_CHIP_INDEX" val="614e8302749643e5b5593752554ddeb2"/>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72a7e01a7e847d6ef2c6"/>
  <p:tag name="KSO_WM_TEMPLATE_ASSEMBLE_XID" val="5f9972a7e01a7e847d6ef2c6"/>
  <p:tag name="KSO_WM_TEMPLATE_CATEGORY" val="diagram"/>
  <p:tag name="KSO_WM_TEMPLATE_INDEX" val="20211888"/>
  <p:tag name="KSO_WM_UNIT_BLOCK" val="0"/>
  <p:tag name="KSO_WM_UNIT_COMPATIBLE" val="0"/>
  <p:tag name="KSO_WM_UNIT_DEC_AREA_ID" val="fc2f4b8251df466fa6a30be00787a9e5"/>
  <p:tag name="KSO_WM_UNIT_DECORATE_INFO" val=""/>
  <p:tag name="KSO_WM_UNIT_DEFAULT_FONT" val="14;20;2"/>
  <p:tag name="KSO_WM_UNIT_DIAGRAM_ISNUMVISUAL" val="0"/>
  <p:tag name="KSO_WM_UNIT_DIAGRAM_ISREFERUNIT" val="0"/>
  <p:tag name="KSO_WM_UNIT_HIGHLIGHT" val="0"/>
  <p:tag name="KSO_WM_UNIT_ID" val="diagram2021188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1"/>
</p:tagLst>
</file>

<file path=ppt/tags/tag83.xml><?xml version="1.0" encoding="utf-8"?>
<p:tagLst xmlns:p="http://schemas.openxmlformats.org/presentationml/2006/main">
  <p:tag name="KSO_WM_BEAUTIFY_FLAG" val="#wm#"/>
  <p:tag name="KSO_WM_CHIP_FILLPROP" val="[[{&quot;fill_id&quot;:&quot;737f4e5fd04b42bbb31c95ec0abe4e87&quot;,&quot;fill_align&quot;:&quot;cm&quot;,&quot;text_align&quot;:&quot;cm&quot;,&quot;text_direction&quot;:&quot;horizontal&quot;,&quot;chip_types&quot;:[&quot;picture&quot;]},{&quot;fill_id&quot;:&quot;316356885e83467bbf09a41521b687f8&quot;,&quot;fill_align&quot;:&quot;lb&quot;,&quot;text_align&quot;:&quot;lb&quot;,&quot;text_direction&quot;:&quot;horizontal&quot;,&quot;chip_types&quot;:[&quot;header&quot;]},{&quot;fill_id&quot;:&quot;b2021317c86244b99633924450830dae&quot;,&quot;fill_align&quot;:&quot;lt&quot;,&quot;text_align&quot;:&quot;lt&quot;,&quot;text_direction&quot;:&quot;horizontal&quot;,&quot;chip_types&quot;:[&quot;text&quot;]}]]"/>
  <p:tag name="KSO_WM_CHIP_GROUPID" val="5ef207f5a491bb0086638a47"/>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207f5a491bb0086638a48"/>
  <p:tag name="KSO_WM_SLIDE_BACKGROUND" val="[&quot;general&quot;]"/>
  <p:tag name="KSO_WM_SLIDE_BACKGROUND_TYPE" val="general"/>
  <p:tag name="KSO_WM_SLIDE_BK_DARK_LIGHT" val="1"/>
  <p:tag name="KSO_WM_SLIDE_CAN_ADD_NAVIGATION" val="1"/>
  <p:tag name="KSO_WM_SLIDE_ID" val="diagram2021188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8T21:31:20&quot;,&quot;maxSize&quot;:{&quot;size1&quot;:53.799999999999997},&quot;minSize&quot;:{&quot;size1&quot;:34},&quot;normalSize&quot;:{&quot;size1&quot;:37.000000000000007},&quot;subLayout&quot;:[{&quot;id&quot;:&quot;2020-10-28T21:31:20&quot;,&quot;type&quot;:0},{&quot;id&quot;:&quot;2020-10-28T21:31:20&quot;,&quot;maxSize&quot;:{&quot;size1&quot;:46.700000000000003},&quot;minSize&quot;:{&quot;size1&quot;:37.799999999999997},&quot;normalSize&quot;:{&quot;size1&quot;:46.699999999999996},&quot;subLayout&quot;:[{&quot;id&quot;:&quot;2020-10-28T21:31:20&quot;,&quot;margin&quot;:{&quot;bottom&quot;:0.026000002399086952,&quot;left&quot;:1.1979999542236328,&quot;right&quot;:1.6929999589920044,&quot;top&quot;:5.0799999237060547},&quot;type&quot;:0},{&quot;id&quot;:&quot;2020-10-28T21:31:20&quot;,&quot;margin&quot;:{&quot;bottom&quot;:5.5029997825622559,&quot;left&quot;:1.1979999542236328,&quot;right&quot;:1.6929999589920044,&quot;top&quot;:0.81999999284744263},&quot;type&quot;:0}],&quot;type&quot;:0}],&quot;type&quot;:0}"/>
  <p:tag name="KSO_WM_SLIDE_POSITION" val="0*0"/>
  <p:tag name="KSO_WM_SLIDE_RATIO" val="1.777778"/>
  <p:tag name="KSO_WM_SLIDE_SIZE" val="912*540"/>
  <p:tag name="KSO_WM_SLIDE_SUBTYPE" val="picTxt"/>
  <p:tag name="KSO_WM_SLIDE_SUPPORT_FEATURE_TYPE" val="0"/>
  <p:tag name="KSO_WM_SLIDE_TYPE" val="text"/>
  <p:tag name="KSO_WM_TAG_VERSION" val="1.0"/>
  <p:tag name="KSO_WM_TEMPLATE_ASSEMBLE_GROUPID" val="5f9972a7e01a7e847d6ef2c6"/>
  <p:tag name="KSO_WM_TEMPLATE_ASSEMBLE_XID" val="5f9972a7e01a7e847d6ef2c6"/>
  <p:tag name="KSO_WM_TEMPLATE_CATEGORY" val="diagram"/>
  <p:tag name="KSO_WM_TEMPLATE_COLOR_TYPE" val="1"/>
  <p:tag name="KSO_WM_TEMPLATE_INDEX" val="20211888"/>
  <p:tag name="KSO_WM_TEMPLATE_MASTER_TYPE" val="0"/>
  <p:tag name="KSO_WM_TEMPLATE_SUBCATEGORY" val="21"/>
</p:tagLst>
</file>

<file path=ppt/tags/tag84.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85.xml><?xml version="1.0" encoding="utf-8"?>
<p:tagLst xmlns:p="http://schemas.openxmlformats.org/presentationml/2006/main">
  <p:tag name="KSO_WM_ASSEMBLE_CHIP_INDEX" val="614e8302749643e5b5593752554ddeb2"/>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972a7e01a7e847d6ef2c6"/>
  <p:tag name="KSO_WM_TEMPLATE_ASSEMBLE_XID" val="5f9972a7e01a7e847d6ef2c6"/>
  <p:tag name="KSO_WM_TEMPLATE_CATEGORY" val="diagram"/>
  <p:tag name="KSO_WM_TEMPLATE_INDEX" val="20211888"/>
  <p:tag name="KSO_WM_UNIT_BLOCK" val="0"/>
  <p:tag name="KSO_WM_UNIT_COMPATIBLE" val="0"/>
  <p:tag name="KSO_WM_UNIT_DEC_AREA_ID" val="fc2f4b8251df466fa6a30be00787a9e5"/>
  <p:tag name="KSO_WM_UNIT_DECORATE_INFO" val=""/>
  <p:tag name="KSO_WM_UNIT_DEFAULT_FONT" val="14;20;2"/>
  <p:tag name="KSO_WM_UNIT_DIAGRAM_ISNUMVISUAL" val="0"/>
  <p:tag name="KSO_WM_UNIT_DIAGRAM_ISREFERUNIT" val="0"/>
  <p:tag name="KSO_WM_UNIT_HIGHLIGHT" val="0"/>
  <p:tag name="KSO_WM_UNIT_ID" val="diagram2021188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1"/>
</p:tagLst>
</file>

<file path=ppt/tags/tag86.xml><?xml version="1.0" encoding="utf-8"?>
<p:tagLst xmlns:p="http://schemas.openxmlformats.org/presentationml/2006/main">
  <p:tag name="KSO_WM_BEAUTIFY_FLAG" val="#wm#"/>
  <p:tag name="KSO_WM_CHIP_FILLPROP" val="[[{&quot;fill_id&quot;:&quot;737f4e5fd04b42bbb31c95ec0abe4e87&quot;,&quot;fill_align&quot;:&quot;cm&quot;,&quot;text_align&quot;:&quot;cm&quot;,&quot;text_direction&quot;:&quot;horizontal&quot;,&quot;chip_types&quot;:[&quot;picture&quot;]},{&quot;fill_id&quot;:&quot;316356885e83467bbf09a41521b687f8&quot;,&quot;fill_align&quot;:&quot;lb&quot;,&quot;text_align&quot;:&quot;lb&quot;,&quot;text_direction&quot;:&quot;horizontal&quot;,&quot;chip_types&quot;:[&quot;header&quot;]},{&quot;fill_id&quot;:&quot;b2021317c86244b99633924450830dae&quot;,&quot;fill_align&quot;:&quot;lt&quot;,&quot;text_align&quot;:&quot;lt&quot;,&quot;text_direction&quot;:&quot;horizontal&quot;,&quot;chip_types&quot;:[&quot;text&quot;]}]]"/>
  <p:tag name="KSO_WM_CHIP_GROUPID" val="5ef207f5a491bb0086638a47"/>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207f5a491bb0086638a48"/>
  <p:tag name="KSO_WM_SLIDE_BACKGROUND" val="[&quot;general&quot;]"/>
  <p:tag name="KSO_WM_SLIDE_BACKGROUND_TYPE" val="general"/>
  <p:tag name="KSO_WM_SLIDE_BK_DARK_LIGHT" val="1"/>
  <p:tag name="KSO_WM_SLIDE_CAN_ADD_NAVIGATION" val="1"/>
  <p:tag name="KSO_WM_SLIDE_ID" val="diagram2021188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8T21:31:20&quot;,&quot;maxSize&quot;:{&quot;size1&quot;:53.799999999999997},&quot;minSize&quot;:{&quot;size1&quot;:34},&quot;normalSize&quot;:{&quot;size1&quot;:37.000000000000007},&quot;subLayout&quot;:[{&quot;id&quot;:&quot;2020-10-28T21:31:20&quot;,&quot;type&quot;:0},{&quot;id&quot;:&quot;2020-10-28T21:31:20&quot;,&quot;maxSize&quot;:{&quot;size1&quot;:46.700000000000003},&quot;minSize&quot;:{&quot;size1&quot;:37.799999999999997},&quot;normalSize&quot;:{&quot;size1&quot;:46.699999999999996},&quot;subLayout&quot;:[{&quot;id&quot;:&quot;2020-10-28T21:31:20&quot;,&quot;margin&quot;:{&quot;bottom&quot;:0.026000002399086952,&quot;left&quot;:1.1979999542236328,&quot;right&quot;:1.6929999589920044,&quot;top&quot;:5.0799999237060547},&quot;type&quot;:0},{&quot;id&quot;:&quot;2020-10-28T21:31:20&quot;,&quot;margin&quot;:{&quot;bottom&quot;:5.5029997825622559,&quot;left&quot;:1.1979999542236328,&quot;right&quot;:1.6929999589920044,&quot;top&quot;:0.81999999284744263},&quot;type&quot;:0}],&quot;type&quot;:0}],&quot;type&quot;:0}"/>
  <p:tag name="KSO_WM_SLIDE_POSITION" val="0*0"/>
  <p:tag name="KSO_WM_SLIDE_RATIO" val="1.777778"/>
  <p:tag name="KSO_WM_SLIDE_SIZE" val="912*540"/>
  <p:tag name="KSO_WM_SLIDE_SUBTYPE" val="picTxt"/>
  <p:tag name="KSO_WM_SLIDE_SUPPORT_FEATURE_TYPE" val="0"/>
  <p:tag name="KSO_WM_SLIDE_TYPE" val="text"/>
  <p:tag name="KSO_WM_TAG_VERSION" val="1.0"/>
  <p:tag name="KSO_WM_TEMPLATE_ASSEMBLE_GROUPID" val="5f9972a7e01a7e847d6ef2c6"/>
  <p:tag name="KSO_WM_TEMPLATE_ASSEMBLE_XID" val="5f9972a7e01a7e847d6ef2c6"/>
  <p:tag name="KSO_WM_TEMPLATE_CATEGORY" val="diagram"/>
  <p:tag name="KSO_WM_TEMPLATE_COLOR_TYPE" val="1"/>
  <p:tag name="KSO_WM_TEMPLATE_INDEX" val="20211888"/>
  <p:tag name="KSO_WM_TEMPLATE_MASTER_TYPE" val="0"/>
  <p:tag name="KSO_WM_TEMPLATE_SUBCATEGORY" val="21"/>
</p:tagLst>
</file>

<file path=ppt/tags/tag87.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88.xml><?xml version="1.0" encoding="utf-8"?>
<p:tagLst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fa3b39aacfdea5937abc3fc"/>
  <p:tag name="KSO_WM_TEMPLATE_ASSEMBLE_XID" val="5fa3b39aacfdea5937abc3f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9.xml><?xml version="1.0" encoding="utf-8"?>
<p:tagLst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fa3b39aacfdea5937abc3fc"/>
  <p:tag name="KSO_WM_TEMPLATE_ASSEMBLE_XID" val="5fa3b39aacfdea5937abc3f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9.xml><?xml version="1.0" encoding="utf-8"?>
<p:tagLst xmlns:p="http://schemas.openxmlformats.org/presentationml/2006/main">
  <p:tag name="KSO_WM_CHIP_GROUPID" val="5efd969281ee359a788b1dd7"/>
  <p:tag name="KSO_WM_CHIP_XID" val="5efd969281ee359a788b1dd8"/>
  <p:tag name="KSO_WM_TEMPLATE_ASSEMBLE_GROUPID" val="5f9a21e6e01a7e847d6fd1d1"/>
  <p:tag name="KSO_WM_TEMPLATE_ASSEMBLE_XID" val="5f9a21e6e01a7e847d6fd1d1"/>
  <p:tag name="KSO_WM_TEMPLATE_CATEGORY" val="diagram"/>
  <p:tag name="KSO_WM_TEMPLATE_INDEX" val="20209040"/>
  <p:tag name="KSO_WM_UNIT_FILL_FORE_SCHEMECOLOR_INDEX" val="9"/>
  <p:tag name="KSO_WM_UNIT_FILL_FORE_SCHEMECOLOR_INDEX_BRIGHTNESS" val="0"/>
  <p:tag name="KSO_WM_UNIT_FILL_TYPE" val="1"/>
  <p:tag name="KSO_WM_UNIT_ID" val="diagram20209040_1**"/>
  <p:tag name="KSO_WM_UNIT_VALUE" val="374"/>
</p:tagLst>
</file>

<file path=ppt/tags/tag90.xml><?xml version="1.0" encoding="utf-8"?>
<p:tagLst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fa3b39aacfdea5937abc3fc"/>
  <p:tag name="KSO_WM_TEMPLATE_ASSEMBLE_XID" val="5fa3b39aacfdea5937abc3f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91.xml><?xml version="1.0" encoding="utf-8"?>
<p:tagLst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fa3b39aacfdea5937abc3fc"/>
  <p:tag name="KSO_WM_TEMPLATE_ASSEMBLE_XID" val="5fa3b39aacfdea5937abc3f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92.xml><?xml version="1.0" encoding="utf-8"?>
<p:tagLst xmlns:p="http://schemas.openxmlformats.org/presentationml/2006/main">
  <p:tag name="KSO_WM_ASSEMBLE_CHIP_INDEX" val="3b8989b6ab3e45e88a08a663abf55e6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a3b39aacfdea5937abc3fc"/>
  <p:tag name="KSO_WM_TEMPLATE_ASSEMBLE_XID" val="5fa3b39aacfdea5937abc3fc"/>
  <p:tag name="KSO_WM_TEMPLATE_CATEGORY" val="diagram"/>
  <p:tag name="KSO_WM_TEMPLATE_INDEX" val="20208604"/>
  <p:tag name="KSO_WM_UNIT_BLOCK" val="0"/>
  <p:tag name="KSO_WM_UNIT_COMPATIBLE" val="0"/>
  <p:tag name="KSO_WM_UNIT_DEC_AREA_ID" val="526d21de9b344e258842c71c3282c7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88"/>
</p:tagLst>
</file>

<file path=ppt/tags/tag93.xml><?xml version="1.0" encoding="utf-8"?>
<p:tagLst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20c07a491bb0086638b15"/>
  <p:tag name="KSO_WM_SLIDE_BACKGROUND" val="[&quot;general&quot;]"/>
  <p:tag name="KSO_WM_SLIDE_BACKGROUND_TYPE" val="general"/>
  <p:tag name="KSO_WM_SLIDE_BK_DARK_LIGHT" val="1"/>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11-05T16:11:07&quot;,&quot;maxSize&quot;:{&quot;size1&quot;:2.3999999999999999},&quot;minSize&quot;:{&quot;size1&quot;:2.3999999999999999},&quot;normalSize&quot;:{&quot;size1&quot;:2.3999999999999999},&quot;subLayout&quot;:[{&quot;id&quot;:&quot;2020-11-05T16:11:07&quot;,&quot;type&quot;:0},{&quot;id&quot;:&quot;2020-11-05T16:11:07&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fa3b39aacfdea5937abc3fc"/>
  <p:tag name="KSO_WM_TEMPLATE_ASSEMBLE_XID" val="5fa3b39aacfdea5937abc3fc"/>
  <p:tag name="KSO_WM_TEMPLATE_CATEGORY" val="diagram"/>
  <p:tag name="KSO_WM_TEMPLATE_COLOR_TYPE" val="1"/>
  <p:tag name="KSO_WM_TEMPLATE_INDEX" val="20208604"/>
  <p:tag name="KSO_WM_TEMPLATE_MASTER_TYPE" val="0"/>
  <p:tag name="KSO_WM_TEMPLATE_SUBCATEGORY" val="21"/>
</p:tagLst>
</file>

<file path=ppt/tags/tag94.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a:themeElements>
    <a:clrScheme name="">
      <a:dk1>
        <a:srgbClr val="000000"/>
      </a:dk1>
      <a:lt1>
        <a:srgbClr val="FFFFFF"/>
      </a:lt1>
      <a:dk2>
        <a:srgbClr val="E7E6E6"/>
      </a:dk2>
      <a:lt2>
        <a:srgbClr val="44546A"/>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292</Paragraphs>
  <Slides>83</Slides>
  <Notes>15</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83</vt:i4>
      </vt:variant>
    </vt:vector>
  </HeadingPairs>
  <TitlesOfParts>
    <vt:vector baseType="lpstr" size="98">
      <vt:lpstr>Arial</vt:lpstr>
      <vt:lpstr>宋体</vt:lpstr>
      <vt:lpstr>Cambria</vt:lpstr>
      <vt:lpstr>Calibri</vt:lpstr>
      <vt:lpstr>黑体</vt:lpstr>
      <vt:lpstr>微软雅黑</vt:lpstr>
      <vt:lpstr>Segoe UI</vt:lpstr>
      <vt:lpstr>Times New Roman</vt:lpstr>
      <vt:lpstr>方正中等线简体</vt:lpstr>
      <vt:lpstr>Monotype Sorts</vt:lpstr>
      <vt:lpstr>楷体</vt:lpstr>
      <vt:lpstr>华文细黑</vt:lpstr>
      <vt:lpstr>等线</vt:lpstr>
      <vt:lpstr>Wingdings</vt:lpstr>
      <vt:lpstr>默认设计模板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（三）诵读技巧总结提问：诗行的长短和诗节的外形，对于诗歌的节奏和情感表达有影响吗？有什么样的影响呢？</vt:lpstr>
      <vt:lpstr>PowerPoint Presentation</vt:lpstr>
      <vt:lpstr>问题：把句子“在倾洒的灰色中匆匆走过我们身边”，改为“在倾洒的灰色中，匆匆走过，我们身边”为例，看看有什么不同？</vt:lpstr>
      <vt:lpstr>回到刚才的提问：诗行的长短和诗节的外形，对于诗歌的节奏和情感表达有影响吗？有什么样的影响呢？</vt:lpstr>
      <vt:lpstr>PowerPoint Presentation</vt:lpstr>
      <vt:lpstr>提问：我们阅读《树与天空》，似乎也是有押韵的痕迹的。有哪些？</vt:lpstr>
      <vt:lpstr>   我不知道李笠先生在翻译《树与天空》的时候，是否有过对音韵的研究。但是在翻译的句子中，我们似乎可以感受到他的认真。同时这首诗在节奏上，还是有其他辅助方式的，大家再次阅读此诗，寻找一些蛛丝马迹。</vt:lpstr>
      <vt:lpstr>PowerPoint Presentation</vt:lpstr>
      <vt:lpstr>（三）诵读技巧总结</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一、想象丰富而奇特</vt:lpstr>
      <vt:lpstr>PowerPoint Presentation</vt:lpstr>
      <vt:lpstr>二、意境优美而朦胧</vt:lpstr>
      <vt:lpstr>三、隐喻展现深刻主题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2022-05-28T23:01:40.840</cp:lastPrinted>
  <dcterms:created xsi:type="dcterms:W3CDTF">2022-05-28T23:01:40Z</dcterms:created>
  <dcterms:modified xsi:type="dcterms:W3CDTF">2022-05-28T15:01:42Z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