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57" r:id="rId3"/>
    <p:sldId id="276" r:id="rId4"/>
    <p:sldId id="262" r:id="rId5"/>
    <p:sldId id="263" r:id="rId6"/>
    <p:sldId id="264" r:id="rId7"/>
    <p:sldId id="265" r:id="rId8"/>
    <p:sldId id="266" r:id="rId9"/>
    <p:sldId id="267" r:id="rId10"/>
    <p:sldId id="277" r:id="rId11"/>
    <p:sldId id="268" r:id="rId12"/>
    <p:sldId id="269" r:id="rId13"/>
    <p:sldId id="273" r:id="rId14"/>
    <p:sldId id="274" r:id="rId15"/>
    <p:sldId id="275" r:id="rId16"/>
    <p:sldId id="270" r:id="rId17"/>
    <p:sldId id="271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tags" Target="tags/tag1.xml" /><Relationship Id="rId2" Type="http://schemas.openxmlformats.org/officeDocument/2006/relationships/slide" Target="slides/slide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乡土中国</a:t>
            </a:r>
            <a:r>
              <a:rPr lang="en-US" altLang="zh-CN" b="1" smtClean="0"/>
              <a:t>》</a:t>
            </a:r>
            <a:r>
              <a:rPr lang="zh-CN" altLang="en-US" b="1" smtClean="0"/>
              <a:t>第</a:t>
            </a:r>
            <a:r>
              <a:rPr lang="en-US" altLang="zh-CN" b="1" smtClean="0"/>
              <a:t>3</a:t>
            </a:r>
            <a:r>
              <a:rPr lang="zh-CN" altLang="en-US" b="1" smtClean="0"/>
              <a:t>课时研读课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 txBox="1"/>
          <p:nvPr/>
        </p:nvSpPr>
        <p:spPr>
          <a:xfrm>
            <a:off x="3851940" y="645736"/>
            <a:ext cx="4090581" cy="7683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一、感知研读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4949" y="178626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（一）选定专题定向读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34316" y="2775097"/>
            <a:ext cx="42883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（二）阅读文本明特征</a:t>
            </a:r>
          </a:p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455582" y="3870251"/>
            <a:ext cx="42883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（三）深入探究析原因</a:t>
            </a:r>
          </a:p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66214" y="4997301"/>
            <a:ext cx="42883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（四）联系当下思意义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  <p:bldP spid="7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75779" y="1473261"/>
            <a:ext cx="10304145" cy="4514180"/>
          </a:xfrm>
        </p:spPr>
        <p:txBody>
          <a:bodyPr>
            <a:normAutofit/>
          </a:bodyPr>
          <a:lstStyle/>
          <a:p>
            <a:endParaRPr lang="en-US" altLang="zh-CN" smtClean="0"/>
          </a:p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研读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文字下乡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，完成下列任务：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）概括本文的主要观点。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）用思维导图呈现文章的结构思路。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 </a:t>
            </a:r>
          </a:p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）作者认为：只有中国社会乡土性的基层发生了变化，文字 才能下乡。你同意作者的观点吗？请说明原因。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/>
          </a:p>
        </p:txBody>
      </p:sp>
      <p:sp>
        <p:nvSpPr>
          <p:cNvPr id="4" name="标题 1"/>
          <p:cNvSpPr txBox="1"/>
          <p:nvPr/>
        </p:nvSpPr>
        <p:spPr>
          <a:xfrm>
            <a:off x="3851939" y="805224"/>
            <a:ext cx="4154377" cy="10554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+mn-ea"/>
                <a:cs typeface="+mj-cs"/>
              </a:rPr>
              <a:t>二、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体悟研读</a:t>
            </a:r>
            <a:b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916483"/>
            <a:ext cx="10304145" cy="4145298"/>
          </a:xfrm>
        </p:spPr>
        <p:txBody>
          <a:bodyPr/>
          <a:lstStyle/>
          <a:p>
            <a:r>
              <a:rPr lang="zh-CN" altLang="en-US" sz="2800" b="1" smtClean="0">
                <a:latin typeface="+mj-ea"/>
                <a:ea typeface="+mj-ea"/>
              </a:rPr>
              <a:t>（</a:t>
            </a:r>
            <a:r>
              <a:rPr lang="en-US" sz="2800" b="1" smtClean="0">
                <a:latin typeface="+mj-ea"/>
                <a:ea typeface="+mj-ea"/>
              </a:rPr>
              <a:t>1</a:t>
            </a:r>
            <a:r>
              <a:rPr lang="zh-CN" altLang="en-US" sz="2800" b="1" smtClean="0">
                <a:latin typeface="+mj-ea"/>
                <a:ea typeface="+mj-ea"/>
              </a:rPr>
              <a:t>）概括本文的主要观点。</a:t>
            </a:r>
          </a:p>
          <a:p>
            <a:endParaRPr lang="zh-CN" altLang="en-US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评价反馈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评价反馈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851939" y="805224"/>
            <a:ext cx="4154377" cy="10554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+mn-ea"/>
                <a:cs typeface="+mj-cs"/>
              </a:rPr>
              <a:t>三、交流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研读</a:t>
            </a:r>
            <a:b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3413" y="318321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+mn-ea"/>
              </a:rPr>
              <a:t>思考、讨论；然后交流、评价。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250" y="4851555"/>
            <a:ext cx="10935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示例：</a:t>
            </a:r>
            <a:r>
              <a:rPr lang="zh-CN" altLang="en-US" sz="2800" b="1" smtClean="0">
                <a:solidFill>
                  <a:srgbClr val="0000FF"/>
                </a:solidFill>
              </a:rPr>
              <a:t>乡土社会是熟悉社会、面对面社区，在空间角度看不需要文字。</a:t>
            </a:r>
            <a:r>
              <a:rPr lang="zh-CN" altLang="en-US" sz="2800" b="1" smtClean="0"/>
              <a:t> </a:t>
            </a:r>
          </a:p>
          <a:p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75778" y="1823991"/>
            <a:ext cx="10304145" cy="709472"/>
          </a:xfrm>
        </p:spPr>
        <p:txBody>
          <a:bodyPr>
            <a:normAutofit/>
          </a:bodyPr>
          <a:lstStyle/>
          <a:p>
            <a:r>
              <a:rPr lang="zh-CN" altLang="en-US" sz="2800" b="1" smtClean="0">
                <a:latin typeface="+mn-ea"/>
              </a:rPr>
              <a:t>（</a:t>
            </a:r>
            <a:r>
              <a:rPr lang="en-US" sz="2800" b="1" smtClean="0">
                <a:latin typeface="+mn-ea"/>
              </a:rPr>
              <a:t>2</a:t>
            </a:r>
            <a:r>
              <a:rPr lang="zh-CN" altLang="en-US" sz="2800" b="1" smtClean="0">
                <a:latin typeface="+mn-ea"/>
              </a:rPr>
              <a:t>）用思维导图呈现文章的结构思路。</a:t>
            </a:r>
            <a:endParaRPr lang="zh-CN" altLang="en-US" sz="2800" b="1">
              <a:latin typeface="+mn-ea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3851939" y="805224"/>
            <a:ext cx="4154377" cy="10554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+mn-ea"/>
                <a:cs typeface="+mj-cs"/>
              </a:rPr>
              <a:t>三、交流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研读</a:t>
            </a:r>
            <a:b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5" name="图片 4" descr="3.jpg"/>
          <p:cNvPicPr>
            <a:picLocks noChangeAspect="1"/>
          </p:cNvPicPr>
          <p:nvPr/>
        </p:nvPicPr>
        <p:blipFill>
          <a:blip r:embed="rId2"/>
          <a:srcRect l="5233" t="34574" r="7558" b="11938"/>
          <a:stretch>
            <a:fillRect/>
          </a:stretch>
        </p:blipFill>
        <p:spPr>
          <a:xfrm>
            <a:off x="1586145" y="2981485"/>
            <a:ext cx="7570381" cy="31897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1076194" y="4805186"/>
            <a:ext cx="10304145" cy="806476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不管中国乡土社会是否发生变化，文字都需要下乡，因为乡村人有读书识字的权利。但文字下乡的实效确实受到了乡土性基层的影响。</a:t>
            </a:r>
          </a:p>
          <a:p>
            <a:endParaRPr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851939" y="805224"/>
            <a:ext cx="4154377" cy="10554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+mn-ea"/>
                <a:cs typeface="+mj-cs"/>
              </a:rPr>
              <a:t>三、交流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研读</a:t>
            </a:r>
            <a:b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8778" y="1691014"/>
            <a:ext cx="1016423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+mn-ea"/>
              </a:rPr>
              <a:t>（</a:t>
            </a:r>
            <a:r>
              <a:rPr lang="en-US" sz="2800" b="1" smtClean="0">
                <a:latin typeface="+mn-ea"/>
              </a:rPr>
              <a:t>3</a:t>
            </a:r>
            <a:r>
              <a:rPr lang="zh-CN" altLang="en-US" sz="2800" b="1" smtClean="0">
                <a:latin typeface="+mn-ea"/>
              </a:rPr>
              <a:t>）作者认为：只有中国社会乡土性的基层发生了变化，文字才能下乡。你同意作者的观点吗？请说明原因。</a:t>
            </a:r>
            <a:endParaRPr lang="en-US" altLang="zh-CN" sz="2800" b="1" smtClean="0">
              <a:latin typeface="+mn-ea"/>
            </a:endParaRPr>
          </a:p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27134" y="3306872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+mj-ea"/>
                <a:ea typeface="+mj-ea"/>
              </a:rPr>
              <a:t>【</a:t>
            </a:r>
            <a:r>
              <a:rPr lang="zh-CN" altLang="en-US" sz="2400" b="1" smtClean="0">
                <a:latin typeface="+mj-ea"/>
                <a:ea typeface="+mj-ea"/>
              </a:rPr>
              <a:t>开放性问题，言之成理即可</a:t>
            </a:r>
            <a:r>
              <a:rPr lang="en-US" altLang="zh-CN" sz="2400" b="1" smtClean="0">
                <a:latin typeface="+mj-ea"/>
                <a:ea typeface="+mj-ea"/>
              </a:rPr>
              <a:t>】</a:t>
            </a:r>
            <a:endParaRPr lang="zh-CN" altLang="en-US" sz="24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1" y="1365337"/>
            <a:ext cx="10222282" cy="1878904"/>
          </a:xfrm>
        </p:spPr>
        <p:txBody>
          <a:bodyPr>
            <a:normAutofit lnSpcReduction="10000"/>
          </a:bodyPr>
          <a:lstStyle/>
          <a:p>
            <a:r>
              <a:rPr lang="zh-CN" altLang="en-US" b="1" smtClean="0">
                <a:latin typeface="+mj-ea"/>
                <a:ea typeface="+mj-ea"/>
              </a:rPr>
              <a:t>在“无讼”章节，作者提出，既然是礼治社会，那么礼就不仅仅是礼貌，不懂礼简直就是个道德问题，如果有官司非打不可，那必然是因为有人破坏了规矩。中国乡土社会的理想 是没有法律和政治的，因为一切都按照祖先留下来的规矩进行，政府的统治以教化为主，</a:t>
            </a:r>
            <a:r>
              <a:rPr lang="en-US" b="1" smtClean="0">
                <a:latin typeface="+mj-ea"/>
                <a:ea typeface="+mj-ea"/>
              </a:rPr>
              <a:t>“</a:t>
            </a:r>
            <a:r>
              <a:rPr lang="zh-CN" altLang="en-US" b="1" smtClean="0">
                <a:latin typeface="+mj-ea"/>
                <a:ea typeface="+mj-ea"/>
              </a:rPr>
              <a:t>苛政猛于虎</a:t>
            </a:r>
            <a:r>
              <a:rPr lang="en-US" b="1" smtClean="0">
                <a:latin typeface="+mj-ea"/>
                <a:ea typeface="+mj-ea"/>
              </a:rPr>
              <a:t>”</a:t>
            </a:r>
            <a:r>
              <a:rPr lang="zh-CN" altLang="en-US" b="1" smtClean="0">
                <a:latin typeface="+mj-ea"/>
                <a:ea typeface="+mj-ea"/>
              </a:rPr>
              <a:t>；来到这个世界的新生儿自有父母教化他们适应这些规矩。这就实现了</a:t>
            </a:r>
            <a:r>
              <a:rPr lang="en-US" b="1" smtClean="0">
                <a:latin typeface="+mj-ea"/>
                <a:ea typeface="+mj-ea"/>
              </a:rPr>
              <a:t>“</a:t>
            </a:r>
            <a:r>
              <a:rPr lang="zh-CN" altLang="en-US" b="1" smtClean="0">
                <a:latin typeface="+mj-ea"/>
                <a:ea typeface="+mj-ea"/>
              </a:rPr>
              <a:t>无为而治</a:t>
            </a:r>
            <a:r>
              <a:rPr lang="en-US" b="1" smtClean="0">
                <a:latin typeface="+mj-ea"/>
                <a:ea typeface="+mj-ea"/>
              </a:rPr>
              <a:t>”</a:t>
            </a:r>
            <a:r>
              <a:rPr lang="zh-CN" altLang="en-US" b="1" smtClean="0">
                <a:latin typeface="+mj-ea"/>
                <a:ea typeface="+mj-ea"/>
              </a:rPr>
              <a:t>的理想。对此，你怎么看</a:t>
            </a:r>
            <a:r>
              <a:rPr lang="en-US" b="1" smtClean="0">
                <a:latin typeface="+mj-ea"/>
                <a:ea typeface="+mj-ea"/>
              </a:rPr>
              <a:t>? </a:t>
            </a:r>
            <a:endParaRPr lang="zh-CN" altLang="en-US" b="1" smtClean="0">
              <a:latin typeface="+mj-ea"/>
              <a:ea typeface="+mj-ea"/>
            </a:endParaRP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048674" y="537455"/>
            <a:ext cx="26468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0000FF"/>
                </a:solidFill>
                <a:latin typeface="+mn-ea"/>
              </a:rPr>
              <a:t>【</a:t>
            </a:r>
            <a:r>
              <a:rPr lang="zh-CN" altLang="en-US" sz="3200" b="1" smtClean="0">
                <a:solidFill>
                  <a:srgbClr val="0000FF"/>
                </a:solidFill>
                <a:latin typeface="+mn-ea"/>
              </a:rPr>
              <a:t>评价反馈</a:t>
            </a:r>
            <a:r>
              <a:rPr lang="en-US" altLang="zh-CN" sz="3200" b="1" smtClean="0">
                <a:solidFill>
                  <a:srgbClr val="0000FF"/>
                </a:solidFill>
                <a:latin typeface="+mn-ea"/>
              </a:rPr>
              <a:t>】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01667" y="3319397"/>
            <a:ext cx="100458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提示：</a:t>
            </a:r>
            <a:endParaRPr lang="zh-CN" altLang="en-US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       在乡村，很少有争端是通过法律手段解决的，家务纠纷或者两家发生了争执，一般都是找村里能说会道的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明礼人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来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评理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。很少有人想到用法律维护自己的权益。打官司被认为是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丢人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的，不管你有理还是无理。</a:t>
            </a:r>
          </a:p>
          <a:p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       但时过境迁，当今这个时代，随着人口大规模的流动，人与人之间的交往已经远远跳出了家庭的范围。人与人之间、人与团体之间的交往愈发密切。矛盾和问题也更加突出。我们需要按照既有的法律、法规来行事，有了矛盾和纠纷必须依靠法律来解决，以此最大程度地维护自己的权利。打官司已不再是丢人的事，这已是解决矛盾和纠纷的重要途径。而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无为而治</a:t>
            </a:r>
            <a:r>
              <a:rPr lang="en-US" b="1" smtClean="0">
                <a:solidFill>
                  <a:srgbClr val="FF0000"/>
                </a:solidFill>
                <a:latin typeface="+mn-ea"/>
              </a:rPr>
              <a:t>” 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只能是作为一种理想社会来存在。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37992" y="1911672"/>
            <a:ext cx="10304145" cy="3811905"/>
          </a:xfrm>
        </p:spPr>
        <p:txBody>
          <a:bodyPr/>
          <a:lstStyle/>
          <a:p>
            <a:r>
              <a:rPr lang="zh-CN" altLang="en-US" b="1" smtClean="0">
                <a:latin typeface="+mj-ea"/>
                <a:ea typeface="+mj-ea"/>
              </a:rPr>
              <a:t>       这节课我们通过研读</a:t>
            </a:r>
            <a:r>
              <a:rPr lang="en-US" altLang="zh-CN" b="1" smtClean="0">
                <a:latin typeface="+mj-ea"/>
                <a:ea typeface="+mj-ea"/>
              </a:rPr>
              <a:t>《</a:t>
            </a:r>
            <a:r>
              <a:rPr lang="zh-CN" altLang="en-US" b="1" smtClean="0">
                <a:latin typeface="+mj-ea"/>
                <a:ea typeface="+mj-ea"/>
              </a:rPr>
              <a:t>无讼</a:t>
            </a:r>
            <a:r>
              <a:rPr lang="en-US" altLang="zh-CN" b="1" smtClean="0">
                <a:latin typeface="+mj-ea"/>
                <a:ea typeface="+mj-ea"/>
              </a:rPr>
              <a:t>》</a:t>
            </a:r>
            <a:r>
              <a:rPr lang="zh-CN" altLang="en-US" b="1" smtClean="0">
                <a:latin typeface="+mj-ea"/>
                <a:ea typeface="+mj-ea"/>
              </a:rPr>
              <a:t>篇章， 学习了学术著作研究性阅读的一般方法，即：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</a:rPr>
              <a:t>提炼概念→核实理解→探究原因→思考意义</a:t>
            </a:r>
            <a:r>
              <a:rPr lang="zh-CN" altLang="en-US" b="1" smtClean="0">
                <a:latin typeface="+mj-ea"/>
                <a:ea typeface="+mj-ea"/>
              </a:rPr>
              <a:t>。</a:t>
            </a:r>
            <a:endParaRPr lang="en-US" altLang="zh-CN" b="1" smtClean="0">
              <a:latin typeface="+mj-ea"/>
              <a:ea typeface="+mj-ea"/>
            </a:endParaRPr>
          </a:p>
          <a:p>
            <a:endParaRPr lang="en-US" altLang="zh-CN" b="1" smtClean="0">
              <a:latin typeface="+mj-ea"/>
              <a:ea typeface="+mj-ea"/>
            </a:endParaRPr>
          </a:p>
          <a:p>
            <a:r>
              <a:rPr lang="zh-CN" altLang="en-US" b="1" smtClean="0">
                <a:latin typeface="+mj-ea"/>
                <a:ea typeface="+mj-ea"/>
              </a:rPr>
              <a:t>       还自主研读了</a:t>
            </a:r>
            <a:r>
              <a:rPr lang="en-US" altLang="zh-CN" b="1" smtClean="0">
                <a:latin typeface="+mj-ea"/>
                <a:ea typeface="+mj-ea"/>
              </a:rPr>
              <a:t>《</a:t>
            </a:r>
            <a:r>
              <a:rPr lang="zh-CN" altLang="en-US" b="1" smtClean="0">
                <a:latin typeface="+mj-ea"/>
                <a:ea typeface="+mj-ea"/>
              </a:rPr>
              <a:t>文字下乡</a:t>
            </a:r>
            <a:r>
              <a:rPr lang="en-US" altLang="zh-CN" b="1" smtClean="0">
                <a:latin typeface="+mj-ea"/>
                <a:ea typeface="+mj-ea"/>
              </a:rPr>
              <a:t>》</a:t>
            </a:r>
            <a:r>
              <a:rPr lang="zh-CN" altLang="en-US" b="1" smtClean="0">
                <a:latin typeface="+mj-ea"/>
                <a:ea typeface="+mj-ea"/>
              </a:rPr>
              <a:t>一文，交流、巩固学得的方法，初步具备了一定的研读能力。</a:t>
            </a:r>
            <a:endParaRPr lang="en-US" altLang="zh-CN" b="1" smtClean="0">
              <a:latin typeface="+mj-ea"/>
              <a:ea typeface="+mj-ea"/>
            </a:endParaRPr>
          </a:p>
          <a:p>
            <a:endParaRPr lang="en-US" altLang="zh-CN" b="1" smtClean="0">
              <a:latin typeface="+mj-ea"/>
              <a:ea typeface="+mj-ea"/>
            </a:endParaRPr>
          </a:p>
          <a:p>
            <a:r>
              <a:rPr lang="zh-CN" altLang="en-US" b="1" smtClean="0">
                <a:latin typeface="+mj-ea"/>
                <a:ea typeface="+mj-ea"/>
              </a:rPr>
              <a:t>      希望同学们再接再厉，在今后的学习中反复实践，真正养成研读习惯，不断提升阅读素养。</a:t>
            </a:r>
          </a:p>
          <a:p>
            <a:endParaRPr lang="zh-CN" altLang="en-US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课堂小结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课堂小结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413" y="850606"/>
            <a:ext cx="26468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0000FF"/>
                </a:solidFill>
                <a:latin typeface="+mn-ea"/>
              </a:rPr>
              <a:t>【</a:t>
            </a:r>
            <a:r>
              <a:rPr lang="zh-CN" altLang="en-US" sz="3200" b="1" smtClean="0">
                <a:solidFill>
                  <a:srgbClr val="0000FF"/>
                </a:solidFill>
                <a:latin typeface="+mn-ea"/>
              </a:rPr>
              <a:t>课堂小结</a:t>
            </a:r>
            <a:r>
              <a:rPr lang="en-US" altLang="zh-CN" sz="3200" b="1" smtClean="0">
                <a:solidFill>
                  <a:srgbClr val="0000FF"/>
                </a:solidFill>
                <a:latin typeface="+mn-ea"/>
              </a:rPr>
              <a:t>】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938408" y="2993721"/>
            <a:ext cx="10304145" cy="1565753"/>
          </a:xfrm>
        </p:spPr>
        <p:txBody>
          <a:bodyPr/>
          <a:lstStyle/>
          <a:p>
            <a:r>
              <a:rPr lang="zh-CN" altLang="en-US" sz="3200" b="1" smtClean="0"/>
              <a:t>研读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乡土中国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，从中确定一个研读专题，深入理解作品，撰写读后感或小论文，题目自拟，不少于</a:t>
            </a:r>
            <a:r>
              <a:rPr lang="en-US" sz="3200" b="1" smtClean="0"/>
              <a:t>1000</a:t>
            </a:r>
            <a:r>
              <a:rPr lang="zh-CN" altLang="en-US" sz="3200" b="1" smtClean="0"/>
              <a:t>字。</a:t>
            </a: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261615" y="1063548"/>
            <a:ext cx="26468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0000FF"/>
                </a:solidFill>
                <a:latin typeface="+mn-ea"/>
              </a:rPr>
              <a:t>【</a:t>
            </a:r>
            <a:r>
              <a:rPr lang="zh-CN" altLang="en-US" sz="3200" b="1" smtClean="0">
                <a:solidFill>
                  <a:srgbClr val="0000FF"/>
                </a:solidFill>
                <a:latin typeface="+mn-ea"/>
              </a:rPr>
              <a:t>布置作业</a:t>
            </a:r>
            <a:r>
              <a:rPr lang="en-US" altLang="zh-CN" sz="3200" b="1" smtClean="0">
                <a:solidFill>
                  <a:srgbClr val="0000FF"/>
                </a:solidFill>
                <a:latin typeface="+mn-ea"/>
              </a:rPr>
              <a:t>】</a:t>
            </a:r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50500" y="121920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7852" y="971558"/>
            <a:ext cx="4090581" cy="768394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latin typeface="+mn-ea"/>
                <a:ea typeface="+mn-ea"/>
              </a:rPr>
              <a:t>一、感知研读</a:t>
            </a: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5474061" y="2718063"/>
            <a:ext cx="4154377" cy="10554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700" b="1" smtClean="0">
                <a:latin typeface="+mn-ea"/>
                <a:cs typeface="+mj-cs"/>
              </a:rPr>
              <a:t>二、体悟研读</a:t>
            </a:r>
            <a:b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5520378" y="4521896"/>
            <a:ext cx="3420731" cy="1304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4000" b="1" smtClean="0">
                <a:latin typeface="+mn-ea"/>
                <a:cs typeface="+mj-cs"/>
              </a:rPr>
              <a:t>三、交流研读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59465" y="2065625"/>
            <a:ext cx="10304145" cy="3811905"/>
          </a:xfrm>
        </p:spPr>
        <p:txBody>
          <a:bodyPr/>
          <a:lstStyle/>
          <a:p>
            <a:r>
              <a:rPr lang="en-US" b="1" smtClean="0">
                <a:latin typeface="+mn-ea"/>
              </a:rPr>
              <a:t>1.</a:t>
            </a:r>
            <a:r>
              <a:rPr lang="zh-CN" altLang="en-US" b="1" smtClean="0">
                <a:latin typeface="+mn-ea"/>
              </a:rPr>
              <a:t>理解书中展现的中国乡土社会的文化传统和文化精神，把握本书的价值取向。</a:t>
            </a:r>
            <a:endParaRPr lang="en-US" altLang="zh-CN" b="1" smtClean="0">
              <a:latin typeface="+mn-ea"/>
            </a:endParaRPr>
          </a:p>
          <a:p>
            <a:endParaRPr lang="zh-CN" altLang="en-US" b="1" smtClean="0">
              <a:latin typeface="+mn-ea"/>
            </a:endParaRPr>
          </a:p>
          <a:p>
            <a:r>
              <a:rPr lang="en-US" b="1" smtClean="0">
                <a:latin typeface="+mn-ea"/>
              </a:rPr>
              <a:t>2.</a:t>
            </a:r>
            <a:r>
              <a:rPr lang="zh-CN" altLang="en-US" b="1" smtClean="0">
                <a:latin typeface="+mn-ea"/>
              </a:rPr>
              <a:t>激发研究兴趣，了解研读的基本路径，掌握研读的基本方法。</a:t>
            </a:r>
            <a:endParaRPr lang="en-US" altLang="zh-CN" b="1" smtClean="0">
              <a:latin typeface="+mn-ea"/>
            </a:endParaRPr>
          </a:p>
          <a:p>
            <a:endParaRPr lang="zh-CN" altLang="en-US" b="1" smtClean="0">
              <a:latin typeface="+mn-ea"/>
            </a:endParaRPr>
          </a:p>
          <a:p>
            <a:r>
              <a:rPr lang="en-US" b="1" smtClean="0">
                <a:latin typeface="+mn-ea"/>
              </a:rPr>
              <a:t>3.</a:t>
            </a:r>
            <a:r>
              <a:rPr lang="zh-CN" altLang="en-US" b="1" smtClean="0">
                <a:latin typeface="+mn-ea"/>
              </a:rPr>
              <a:t>参读相关资料，联系个人经验和社会现实，深入理解作品，凝练自己感兴趣且有价值的问题，撰写读书心得或研究小论文。</a:t>
            </a: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16691" y="81870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0000FF"/>
                </a:solidFill>
              </a:rPr>
              <a:t>【</a:t>
            </a:r>
            <a:r>
              <a:rPr lang="zh-CN" altLang="en-US" sz="3600" b="1" smtClean="0">
                <a:solidFill>
                  <a:srgbClr val="0000FF"/>
                </a:solidFill>
              </a:rPr>
              <a:t>教学目标</a:t>
            </a:r>
            <a:r>
              <a:rPr lang="en-US" altLang="zh-CN" sz="3600" b="1" smtClean="0">
                <a:solidFill>
                  <a:srgbClr val="0000FF"/>
                </a:solidFill>
              </a:rPr>
              <a:t>】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955159" y="2746107"/>
            <a:ext cx="10304145" cy="2580803"/>
          </a:xfrm>
        </p:spPr>
        <p:txBody>
          <a:bodyPr>
            <a:normAutofit/>
          </a:bodyPr>
          <a:lstStyle/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同学们，我们前段时间对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乡土中国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已经做了比较细致的批注阅读，同学们在批读过程中提出了不少问题，如：“差序格局”在当代社会还有影响吗？为何中国的道德和法律具有一定的伸缩性？“为什么中国乡土社会有无讼的追求？”等。尤以最后一个问题为多。这节课我们就带着这个问题尝试着来作专题研读。</a:t>
            </a:r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67688" y="166906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latin typeface="+mn-ea"/>
              </a:rPr>
              <a:t>导入新课</a:t>
            </a:r>
            <a:endParaRPr lang="zh-CN" altLang="en-US" sz="3200" b="1">
              <a:latin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3851940" y="645736"/>
            <a:ext cx="4090581" cy="7683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一、感知研读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3364"/>
            <a:ext cx="10304145" cy="533463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smtClean="0"/>
              <a:t>电影</a:t>
            </a:r>
            <a:r>
              <a:rPr lang="en-US" altLang="zh-CN" b="1" smtClean="0"/>
              <a:t>《</a:t>
            </a:r>
            <a:r>
              <a:rPr lang="zh-CN" altLang="en-US" b="1" smtClean="0"/>
              <a:t>秋菊打官司</a:t>
            </a:r>
            <a:r>
              <a:rPr lang="en-US" altLang="zh-CN" b="1" smtClean="0"/>
              <a:t>》</a:t>
            </a:r>
            <a:r>
              <a:rPr lang="zh-CN" altLang="en-US" b="1" smtClean="0">
                <a:solidFill>
                  <a:srgbClr val="FF0000"/>
                </a:solidFill>
              </a:rPr>
              <a:t>故事梗概</a:t>
            </a:r>
            <a:r>
              <a:rPr lang="zh-CN" altLang="en-US" b="1" smtClean="0"/>
              <a:t>（</a:t>
            </a:r>
            <a:r>
              <a:rPr lang="en-US" b="1" smtClean="0"/>
              <a:t>PPT</a:t>
            </a:r>
            <a:r>
              <a:rPr lang="zh-CN" altLang="en-US" b="1" smtClean="0"/>
              <a:t>投影展示）</a:t>
            </a:r>
          </a:p>
          <a:p>
            <a:r>
              <a:rPr lang="zh-CN" altLang="en-US" b="1" smtClean="0"/>
              <a:t>         秋菊的丈夫庆来想盖辣子楼，村长王善堂不批。庆来骂村长“下辈子断子绝孙还抱一窝母鸡”，村长一怒之下踢伤了庆来。已怀孕的秋菊带着医生证明，去找村长讨说法。村长不肯认错，秋菊挺着大肚子去乡里告状。经李公安调解，村长答应赔偿但不肯认错，把赔的钱当着秋菊面丢在地上。秋菊又先后告到县公安局、市公安局及市法院，都得不到想要的说法。最后向中级法院上诉，法院派人调查庆来伤情。除夕之夜，秋菊难产。村长叫来在别村演戏看戏的村民，连夜冒风雪送秋菊去医院，秋菊最终顺利产下一男婴。孩子满月，秋菊一定要请村长喝喜酒。村长正准备去秋菊家，警车来了，以伤害罪将他拘留。</a:t>
            </a:r>
            <a:endParaRPr lang="en-US" altLang="zh-CN" b="1" smtClean="0"/>
          </a:p>
          <a:p>
            <a:endParaRPr lang="zh-CN" altLang="en-US" smtClean="0"/>
          </a:p>
          <a:p>
            <a:r>
              <a:rPr lang="zh-CN" altLang="en-US" b="1" smtClean="0">
                <a:solidFill>
                  <a:srgbClr val="FF0000"/>
                </a:solidFill>
              </a:rPr>
              <a:t>问题讨论：</a:t>
            </a:r>
            <a:r>
              <a:rPr lang="zh-CN" altLang="en-US" b="1" smtClean="0"/>
              <a:t>村长和秋菊、庆来的冲突最后告到了中级法院，最后是怎样解决的？</a:t>
            </a:r>
          </a:p>
          <a:p>
            <a:r>
              <a:rPr lang="zh-CN" altLang="en-US" b="1" smtClean="0"/>
              <a:t>遇到纠纷不依靠法律来解决问题的方式在</a:t>
            </a:r>
            <a:r>
              <a:rPr lang="en-US" altLang="zh-CN" b="1" smtClean="0"/>
              <a:t>《</a:t>
            </a:r>
            <a:r>
              <a:rPr lang="zh-CN" altLang="en-US" b="1" smtClean="0"/>
              <a:t>乡土中国</a:t>
            </a:r>
            <a:r>
              <a:rPr lang="en-US" altLang="zh-CN" b="1" smtClean="0"/>
              <a:t>》</a:t>
            </a:r>
            <a:r>
              <a:rPr lang="zh-CN" altLang="en-US" b="1" smtClean="0"/>
              <a:t>里叫什么？</a:t>
            </a:r>
            <a:endParaRPr lang="en-US" altLang="zh-CN" b="1" smtClean="0"/>
          </a:p>
          <a:p>
            <a:r>
              <a:rPr lang="en-US" altLang="zh-CN" sz="4800" b="1" smtClean="0">
                <a:solidFill>
                  <a:srgbClr val="FF0000"/>
                </a:solidFill>
              </a:rPr>
              <a:t>——</a:t>
            </a:r>
            <a:r>
              <a:rPr lang="zh-CN" altLang="en-US" sz="4800" b="1" smtClean="0">
                <a:solidFill>
                  <a:srgbClr val="FF0000"/>
                </a:solidFill>
              </a:rPr>
              <a:t>无讼</a:t>
            </a:r>
          </a:p>
          <a:p>
            <a:r>
              <a:rPr lang="en-US" b="1" smtClean="0"/>
              <a:t> </a:t>
            </a:r>
            <a:endParaRPr lang="zh-CN" altLang="en-US" smtClean="0"/>
          </a:p>
          <a:p>
            <a:endParaRPr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851940" y="645736"/>
            <a:ext cx="4090581" cy="7683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一、感知研读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411047" cy="4866802"/>
          </a:xfrm>
        </p:spPr>
        <p:txBody>
          <a:bodyPr>
            <a:normAutofit/>
          </a:bodyPr>
          <a:lstStyle/>
          <a:p>
            <a:r>
              <a:rPr lang="en-US" b="1" smtClean="0"/>
              <a:t>1.</a:t>
            </a:r>
            <a:r>
              <a:rPr lang="en-US" altLang="zh-CN" b="1" smtClean="0"/>
              <a:t>《</a:t>
            </a:r>
            <a:r>
              <a:rPr lang="zh-CN" altLang="en-US" b="1" smtClean="0"/>
              <a:t>乡土中国</a:t>
            </a:r>
            <a:r>
              <a:rPr lang="en-US" altLang="zh-CN" b="1" smtClean="0"/>
              <a:t>》</a:t>
            </a:r>
            <a:r>
              <a:rPr lang="zh-CN" altLang="en-US" b="1" smtClean="0"/>
              <a:t>中的哪些地方运用了这样的方式（无讼）去解决纠纷？请找出这样的例证。 </a:t>
            </a:r>
          </a:p>
          <a:p>
            <a:endParaRPr lang="en-US" altLang="zh-CN" smtClean="0"/>
          </a:p>
          <a:p>
            <a:r>
              <a:rPr lang="zh-CN" altLang="en-US" smtClean="0"/>
              <a:t>（</a:t>
            </a:r>
            <a:r>
              <a:rPr lang="en-US" smtClean="0"/>
              <a:t>1</a:t>
            </a:r>
            <a:r>
              <a:rPr lang="zh-CN" altLang="en-US" smtClean="0"/>
              <a:t>）听讼，亦称折狱的程序是</a:t>
            </a:r>
            <a:r>
              <a:rPr lang="en-US" altLang="zh-CN" smtClean="0">
                <a:latin typeface="宋体" panose="02010600030101010101" pitchFamily="2" charset="-122"/>
                <a:ea typeface="宋体" pitchFamily="2" charset="-122"/>
              </a:rPr>
              <a:t>……</a:t>
            </a:r>
            <a:r>
              <a:rPr lang="zh-CN" altLang="en-US" smtClean="0"/>
              <a:t>结果好恶分辨，冤也伸了，大呼青天。</a:t>
            </a:r>
          </a:p>
          <a:p>
            <a:endParaRPr lang="en-US" altLang="zh-CN" smtClean="0"/>
          </a:p>
          <a:p>
            <a:r>
              <a:rPr lang="zh-CN" altLang="en-US" smtClean="0"/>
              <a:t>（</a:t>
            </a:r>
            <a:r>
              <a:rPr lang="en-US" smtClean="0"/>
              <a:t>2</a:t>
            </a:r>
            <a:r>
              <a:rPr lang="zh-CN" altLang="en-US" smtClean="0"/>
              <a:t>）他的公式总是把那被调解的双方都骂一顿。</a:t>
            </a:r>
            <a:r>
              <a:rPr lang="en-US" altLang="zh-CN" smtClean="0">
                <a:latin typeface="宋体" panose="02010600030101010101" pitchFamily="2" charset="-122"/>
                <a:ea typeface="宋体" pitchFamily="2" charset="-122"/>
              </a:rPr>
              <a:t> ……</a:t>
            </a:r>
            <a:r>
              <a:rPr lang="zh-CN" altLang="en-US" smtClean="0"/>
              <a:t>双方时常就</a:t>
            </a:r>
            <a:r>
              <a:rPr lang="en-US" altLang="en-US" smtClean="0"/>
              <a:t>“</a:t>
            </a:r>
            <a:r>
              <a:rPr lang="zh-CN" altLang="en-US" smtClean="0"/>
              <a:t>和解</a:t>
            </a:r>
            <a:r>
              <a:rPr lang="en-US" altLang="en-US" smtClean="0"/>
              <a:t>”</a:t>
            </a:r>
            <a:r>
              <a:rPr lang="zh-CN" altLang="en-US" smtClean="0"/>
              <a:t>了。</a:t>
            </a:r>
          </a:p>
          <a:p>
            <a:endParaRPr lang="en-US" altLang="zh-CN" smtClean="0"/>
          </a:p>
          <a:p>
            <a:r>
              <a:rPr lang="zh-CN" altLang="en-US" smtClean="0"/>
              <a:t>（</a:t>
            </a:r>
            <a:r>
              <a:rPr lang="en-US" altLang="en-US" smtClean="0"/>
              <a:t>3</a:t>
            </a:r>
            <a:r>
              <a:rPr lang="zh-CN" altLang="en-US" smtClean="0"/>
              <a:t>）某甲已上了年纪，抽大烟。</a:t>
            </a:r>
            <a:r>
              <a:rPr lang="en-US" altLang="zh-CN" smtClean="0">
                <a:latin typeface="宋体" panose="02010600030101010101" pitchFamily="2" charset="-122"/>
                <a:ea typeface="宋体" pitchFamily="2" charset="-122"/>
              </a:rPr>
              <a:t> ……</a:t>
            </a:r>
            <a:r>
              <a:rPr lang="zh-CN" altLang="en-US" smtClean="0"/>
              <a:t>一代不如一代，真是世风日下。</a:t>
            </a:r>
          </a:p>
          <a:p>
            <a:endParaRPr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851940" y="645736"/>
            <a:ext cx="4090581" cy="7683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一、感知研读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3200" b="1" smtClean="0"/>
              <a:t>2. </a:t>
            </a:r>
            <a:r>
              <a:rPr lang="zh-CN" altLang="en-US" sz="3200" b="1" smtClean="0"/>
              <a:t>从以上几处实例，你能总结出他们解决纠纷的过程有何共通性吗？ </a:t>
            </a:r>
          </a:p>
          <a:p>
            <a:endParaRPr lang="en-US" altLang="zh-CN" smtClean="0"/>
          </a:p>
          <a:p>
            <a:r>
              <a:rPr lang="zh-CN" altLang="en-US" b="1" smtClean="0"/>
              <a:t>                                            </a:t>
            </a:r>
            <a:r>
              <a:rPr lang="zh-CN" altLang="en-US" sz="2800" b="1" smtClean="0"/>
              <a:t>调解人：权威地位 </a:t>
            </a:r>
          </a:p>
          <a:p>
            <a:r>
              <a:rPr lang="zh-CN" altLang="en-US" sz="2800" b="1" smtClean="0"/>
              <a:t>                                     方式：     调解 </a:t>
            </a:r>
          </a:p>
          <a:p>
            <a:r>
              <a:rPr lang="zh-CN" altLang="en-US" sz="2800" b="1" smtClean="0"/>
              <a:t>                                     原则：     伦理</a:t>
            </a:r>
          </a:p>
          <a:p>
            <a:endParaRPr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851940" y="645736"/>
            <a:ext cx="4090581" cy="7683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一、感知研读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5" name="图片 4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3637" y="4433776"/>
            <a:ext cx="3242340" cy="19989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496107" cy="3811905"/>
          </a:xfrm>
        </p:spPr>
        <p:txBody>
          <a:bodyPr/>
          <a:lstStyle/>
          <a:p>
            <a:r>
              <a:rPr lang="en-US" altLang="zh-CN" sz="3200" b="1" smtClean="0"/>
              <a:t>3.</a:t>
            </a:r>
            <a:r>
              <a:rPr lang="zh-CN" altLang="en-US" sz="3200" b="1" smtClean="0"/>
              <a:t>乡土中国采用无讼的方式解决纠纷的原因是什么？</a:t>
            </a:r>
            <a:endParaRPr lang="en-US" altLang="zh-CN" sz="3200" b="1" smtClean="0"/>
          </a:p>
          <a:p>
            <a:r>
              <a:rPr lang="zh-CN" altLang="en-US" sz="3200" b="1" smtClean="0"/>
              <a:t>找到相关内容并整理论述。</a:t>
            </a:r>
            <a:endParaRPr lang="en-US" altLang="zh-CN" sz="3200" b="1" smtClean="0"/>
          </a:p>
          <a:p>
            <a:endParaRPr lang="en-US" altLang="zh-CN" b="1" smtClean="0"/>
          </a:p>
          <a:p>
            <a:endParaRPr lang="en-US" altLang="zh-CN" b="1" smtClean="0"/>
          </a:p>
          <a:p>
            <a:pPr algn="ctr"/>
            <a:r>
              <a:rPr lang="zh-CN" altLang="en-US" sz="3200" b="1" smtClean="0">
                <a:solidFill>
                  <a:srgbClr val="FF0000"/>
                </a:solidFill>
              </a:rPr>
              <a:t>礼治社会：封闭、熟悉、稳定的特性。</a:t>
            </a:r>
            <a:r>
              <a:rPr lang="zh-CN" altLang="en-US" smtClean="0">
                <a:solidFill>
                  <a:srgbClr val="FF0000"/>
                </a:solidFill>
              </a:rPr>
              <a:t> </a:t>
            </a:r>
          </a:p>
          <a:p>
            <a:endParaRPr lang="en-US" altLang="zh-CN" b="1" smtClean="0"/>
          </a:p>
          <a:p>
            <a:endParaRPr lang="en-US" altLang="zh-CN" b="1" smtClean="0"/>
          </a:p>
          <a:p>
            <a:endParaRPr lang="en-US" altLang="zh-CN" b="1" smtClean="0"/>
          </a:p>
          <a:p>
            <a:endParaRPr lang="zh-CN" altLang="en-US" smtClean="0"/>
          </a:p>
          <a:p>
            <a:endParaRPr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851940" y="645736"/>
            <a:ext cx="4090581" cy="7683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一、感知研读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420775"/>
          </a:xfrm>
        </p:spPr>
        <p:txBody>
          <a:bodyPr/>
          <a:lstStyle/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无讼的调解方式在当下是否还有积极意义？举出相关事例并发表你的看法。</a:t>
            </a:r>
          </a:p>
          <a:p>
            <a:endParaRPr lang="en-US" altLang="zh-CN" sz="3200" b="1" smtClean="0"/>
          </a:p>
          <a:p>
            <a:endParaRPr lang="en-US" altLang="zh-CN" smtClean="0"/>
          </a:p>
          <a:p>
            <a:r>
              <a:rPr lang="zh-CN" altLang="en-US" smtClean="0"/>
              <a:t>             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观点：我们依然需要“礼治”“教化”“调解”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 </a:t>
            </a:r>
          </a:p>
          <a:p>
            <a:endParaRPr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851940" y="645736"/>
            <a:ext cx="4090581" cy="7683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一、感知研读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72</Paragraphs>
  <Slides>17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18">
      <vt:lpstr>Office 主题</vt:lpstr>
      <vt:lpstr>《乡土中国》第3课时研读课</vt:lpstr>
      <vt:lpstr>一、感知研读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2020-09-29T14:31:59.478</cp:lastPrinted>
  <dcterms:created xsi:type="dcterms:W3CDTF">2020-09-29T14:31:59Z</dcterms:created>
  <dcterms:modified xsi:type="dcterms:W3CDTF">2020-09-29T06:32:00Z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