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6" r:id="rId3"/>
    <p:sldId id="316" r:id="rId5"/>
    <p:sldId id="317" r:id="rId6"/>
    <p:sldId id="292" r:id="rId7"/>
    <p:sldId id="293" r:id="rId8"/>
    <p:sldId id="294" r:id="rId9"/>
    <p:sldId id="295" r:id="rId10"/>
    <p:sldId id="297" r:id="rId11"/>
    <p:sldId id="298" r:id="rId12"/>
    <p:sldId id="358" r:id="rId13"/>
    <p:sldId id="359" r:id="rId14"/>
    <p:sldId id="341" r:id="rId15"/>
    <p:sldId id="299" r:id="rId16"/>
    <p:sldId id="300" r:id="rId17"/>
    <p:sldId id="301" r:id="rId18"/>
    <p:sldId id="302" r:id="rId19"/>
    <p:sldId id="303" r:id="rId20"/>
    <p:sldId id="305" r:id="rId21"/>
    <p:sldId id="318" r:id="rId22"/>
    <p:sldId id="375" r:id="rId23"/>
    <p:sldId id="376" r:id="rId24"/>
    <p:sldId id="377" r:id="rId25"/>
    <p:sldId id="378" r:id="rId26"/>
    <p:sldId id="380" r:id="rId27"/>
    <p:sldId id="381" r:id="rId28"/>
    <p:sldId id="306" r:id="rId29"/>
    <p:sldId id="307" r:id="rId30"/>
    <p:sldId id="309" r:id="rId31"/>
    <p:sldId id="311" r:id="rId32"/>
    <p:sldId id="313" r:id="rId3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227"/>
        <p:guide pos="383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1746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009" y="3156386"/>
            <a:ext cx="5583219" cy="2962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779557" y="1213161"/>
            <a:ext cx="4435156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15 </a:t>
            </a:r>
            <a:r>
              <a:rPr lang="zh-CN" altLang="en-US" sz="6000" b="1" dirty="0" smtClean="0">
                <a:ln w="28575">
                  <a:noFill/>
                </a:ln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诫子书</a:t>
            </a:r>
            <a:endParaRPr sz="6000" b="1" dirty="0" smtClean="0">
              <a:ln w="28575">
                <a:noFill/>
              </a:ln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70245" y="2458048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ln w="28575">
                  <a:noFill/>
                </a:ln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诸葛亮</a:t>
            </a:r>
            <a:endParaRPr sz="3200" b="1" dirty="0" smtClean="0">
              <a:ln w="28575">
                <a:noFill/>
              </a:ln>
              <a:solidFill>
                <a:srgbClr val="FF00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5" name="文本框 9"/>
          <p:cNvSpPr txBox="1"/>
          <p:nvPr/>
        </p:nvSpPr>
        <p:spPr>
          <a:xfrm>
            <a:off x="493395" y="2361565"/>
            <a:ext cx="5683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061720" y="1931670"/>
            <a:ext cx="149225" cy="1444625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21507" name="文本框 11"/>
          <p:cNvSpPr txBox="1"/>
          <p:nvPr/>
        </p:nvSpPr>
        <p:spPr>
          <a:xfrm>
            <a:off x="1132205" y="1721803"/>
            <a:ext cx="6438900" cy="1863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为师矣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修身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明志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9"/>
          <p:cNvSpPr txBox="1"/>
          <p:nvPr/>
        </p:nvSpPr>
        <p:spPr>
          <a:xfrm>
            <a:off x="1281430" y="1071245"/>
            <a:ext cx="2274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3465" y="1672273"/>
            <a:ext cx="226695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文本框 11"/>
          <p:cNvSpPr txBox="1"/>
          <p:nvPr/>
        </p:nvSpPr>
        <p:spPr>
          <a:xfrm>
            <a:off x="1210945" y="3827145"/>
            <a:ext cx="6438900" cy="12715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夫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须静也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非志无以成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文本框 11"/>
          <p:cNvSpPr txBox="1"/>
          <p:nvPr/>
        </p:nvSpPr>
        <p:spPr>
          <a:xfrm>
            <a:off x="6874510" y="3723958"/>
            <a:ext cx="6438900" cy="1273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非淡泊无以明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无以成学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文本框 9"/>
          <p:cNvSpPr txBox="1"/>
          <p:nvPr/>
        </p:nvSpPr>
        <p:spPr>
          <a:xfrm>
            <a:off x="493395" y="4179888"/>
            <a:ext cx="5683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7470" y="3825240"/>
            <a:ext cx="197294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36150" y="3724910"/>
            <a:ext cx="235585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志向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立志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5" name="文本框 9"/>
          <p:cNvSpPr txBox="1"/>
          <p:nvPr/>
        </p:nvSpPr>
        <p:spPr>
          <a:xfrm>
            <a:off x="6230620" y="4068445"/>
            <a:ext cx="5683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132205" y="3991610"/>
            <a:ext cx="149225" cy="960438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16" name="左大括号 15"/>
          <p:cNvSpPr/>
          <p:nvPr/>
        </p:nvSpPr>
        <p:spPr>
          <a:xfrm>
            <a:off x="6803390" y="3880168"/>
            <a:ext cx="149225" cy="960438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2" name="文本框 11"/>
          <p:cNvSpPr txBox="1"/>
          <p:nvPr/>
        </p:nvSpPr>
        <p:spPr>
          <a:xfrm>
            <a:off x="6952615" y="1883728"/>
            <a:ext cx="6438900" cy="12725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非志无以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枯落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6306185" y="2228850"/>
            <a:ext cx="568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6874510" y="2040255"/>
            <a:ext cx="149225" cy="960438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base">
              <a:defRPr/>
            </a:pPr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9712008" y="1884045"/>
            <a:ext cx="226695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成就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5809" y="231176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重点词语</a:t>
              </a:r>
              <a:endPara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charRg st="3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charRg st="3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29" name="文本框 9"/>
          <p:cNvSpPr txBox="1"/>
          <p:nvPr/>
        </p:nvSpPr>
        <p:spPr>
          <a:xfrm>
            <a:off x="1347470" y="1094105"/>
            <a:ext cx="2730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11"/>
          <p:cNvSpPr txBox="1"/>
          <p:nvPr/>
        </p:nvSpPr>
        <p:spPr>
          <a:xfrm>
            <a:off x="2308225" y="1810068"/>
            <a:ext cx="6438900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非宁静无以致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非学无以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无以成学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3373" y="1810068"/>
            <a:ext cx="4052887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形作名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远大目标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形作动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增长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立志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1" name="文本框 9"/>
          <p:cNvSpPr txBox="1"/>
          <p:nvPr/>
        </p:nvSpPr>
        <p:spPr>
          <a:xfrm>
            <a:off x="1289050" y="1411605"/>
            <a:ext cx="2425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文本框 11"/>
          <p:cNvSpPr txBox="1"/>
          <p:nvPr/>
        </p:nvSpPr>
        <p:spPr>
          <a:xfrm>
            <a:off x="924560" y="2149475"/>
            <a:ext cx="4505325" cy="23793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淫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则不能励精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躁则不能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性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悲守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庐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9255" y="2230755"/>
            <a:ext cx="7839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懈怠；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今义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速度低</a:t>
            </a:r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缓慢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9255" y="3336925"/>
            <a:ext cx="5133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修养；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今义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治理。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99255" y="2753360"/>
            <a:ext cx="6878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轻薄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今义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危险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98938" y="3920490"/>
            <a:ext cx="51593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破旧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简陋；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义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贫穷。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32345" y="1525530"/>
            <a:ext cx="612521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夫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修身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俭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德。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99770" y="2279650"/>
            <a:ext cx="1024509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有德才的人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行为操守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屏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bǐng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除杂念和干扰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宁静专一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修养身心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节俭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品德。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08822" y="3924299"/>
            <a:ext cx="662368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淡泊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志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非宁静无以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致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19667" y="4652963"/>
            <a:ext cx="10752667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内心恬淡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不慕名利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没办法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志向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不能屏除杂念和干扰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宁静专一就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没办法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达到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远大目标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9494" y="464856"/>
            <a:ext cx="2715899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释字释句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19667" y="765176"/>
            <a:ext cx="1075266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夫学须静也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才须学也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非学无以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广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才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志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无以成学。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20302" y="1493838"/>
            <a:ext cx="10560051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学习必须静心专一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才干必须刻苦学习。不学习就无法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增长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才干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立志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就无法学有所成。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39062" y="3671029"/>
            <a:ext cx="66255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淫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则不能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精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险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则不能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治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性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20302" y="4398646"/>
            <a:ext cx="1075266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放纵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懈怠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就不能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振奋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精神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轻薄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浮躁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就不能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修养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性情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19667" y="1478598"/>
            <a:ext cx="1075266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驰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枯落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多不接世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悲守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穷庐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将复何及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19244" y="2497652"/>
            <a:ext cx="10731500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年纪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随同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时光而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疾速逝去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意志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岁月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丧失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最终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凋落衰残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大多对社会没有任何贡献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只能悲哀地坐守着那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穷困潦倒之人住的陋室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那时再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悔恨</a:t>
            </a:r>
            <a:r>
              <a:rPr lang="en-US" altLang="zh-CN" sz="32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又怎么来得及！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384" y="1916114"/>
            <a:ext cx="10775949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小组讨论：在诸葛亮看来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成为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需要具备哪些条件呢？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06346" y="2656205"/>
            <a:ext cx="163406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立志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90695" y="2656205"/>
            <a:ext cx="163406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学习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56114" y="2656205"/>
            <a:ext cx="163195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惜时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9494" y="464856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析文意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8915" name="文本框 4"/>
          <p:cNvSpPr txBox="1"/>
          <p:nvPr/>
        </p:nvSpPr>
        <p:spPr>
          <a:xfrm>
            <a:off x="1877378" y="3396615"/>
            <a:ext cx="950912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语句多用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双重否定句、对偶句</a:t>
            </a:r>
            <a:r>
              <a:rPr lang="zh-CN" altLang="en-US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89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5264" y="1459548"/>
            <a:ext cx="10775949" cy="11372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诫子书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中我读出：他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不仅仅是智慧的化身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更是一位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的父亲。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13062" y="2597150"/>
            <a:ext cx="257386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谆谆告诫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87140" y="2597150"/>
            <a:ext cx="21247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语重心长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4560" y="528955"/>
            <a:ext cx="2265045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品</a:t>
            </a:r>
            <a:r>
              <a: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析文意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9337" y="3852863"/>
            <a:ext cx="10782300" cy="584200"/>
          </a:xfrm>
          <a:prstGeom prst="rect">
            <a:avLst/>
          </a:prstGeom>
        </p:spPr>
        <p:txBody>
          <a:bodyPr>
            <a:spAutoFit/>
          </a:bodyPr>
          <a:p>
            <a:pPr algn="just">
              <a:spcBef>
                <a:spcPts val="0"/>
              </a:spcBef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作者写这封信的用意是什么？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57954" y="4437063"/>
            <a:ext cx="107823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告诫儿子修身养性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生活节俭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以此来培养自己的品德。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0034" y="1436689"/>
            <a:ext cx="10782300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提出论点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反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躁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两方面论证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治学、修身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劝诫惜时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有所作为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论点句：静以修身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俭以养德。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治学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：夫学须静也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才须学也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非学无以广才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非志无以成学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修身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躁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：淫慢则不能励精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险躁则不能治性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惜时：年与时驰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意与日去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遂成枯落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多不接世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悲守穷庐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将复何及！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9494" y="454696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700631" y="2271367"/>
            <a:ext cx="4690334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3889" y="1889580"/>
            <a:ext cx="10657417" cy="25533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读准字音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熟读成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诵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积累重点词语和文言知识。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结合注释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理解文意。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  <a:defRPr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结合作者诸葛亮的生平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体会文章主旨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思考其现实意义。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  <a:defRPr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理解文中深刻的人生理念和父对子的殷殷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期望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感受传统文化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接受古典作品熏陶。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5489" y="562086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8674" name="Text Box 1027"/>
          <p:cNvSpPr txBox="1"/>
          <p:nvPr/>
        </p:nvSpPr>
        <p:spPr>
          <a:xfrm>
            <a:off x="841375" y="939800"/>
            <a:ext cx="88963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请同学们以思维导图的方式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呈现家书的思路。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SimSun-ExtB" panose="02010609060101010101" pitchFamily="49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SimSun-ExtB" panose="02010609060101010101" pitchFamily="49" charset="-122"/>
              </a:rPr>
              <a:t>结合课文内容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SimSun-ExtB" panose="02010609060101010101" pitchFamily="49" charset="-122"/>
              </a:rPr>
              <a:t>说说你的理由。</a:t>
            </a:r>
            <a:endParaRPr lang="zh-CN" altLang="en-US" sz="3200" b="1">
              <a:latin typeface="宋体" panose="02010600030101010101" pitchFamily="2" charset="-122"/>
              <a:ea typeface="SimSun-ExtB" panose="02010609060101010101" pitchFamily="49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42913" y="2105025"/>
          <a:ext cx="11249660" cy="3671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1915"/>
                <a:gridCol w="2439670"/>
                <a:gridCol w="3303270"/>
                <a:gridCol w="4154805"/>
              </a:tblGrid>
              <a:tr h="524510"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思维梳理任务单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143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关键词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几对相互关系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原文句子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用思维导图表示四者关系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</a:tr>
              <a:tr h="518160">
                <a:tc rowSpan="4">
                  <a:txBody>
                    <a:bodyPr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静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志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学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才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静与志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非淡泊无以明志</a:t>
                      </a:r>
                      <a:endParaRPr lang="zh-CN" altLang="en-US" sz="2800" b="1"/>
                    </a:p>
                  </a:txBody>
                  <a:tcPr/>
                </a:tc>
                <a:tc rowSpan="4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50990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cPr/>
                </a:tc>
              </a:tr>
              <a:tr h="50990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cPr/>
                </a:tc>
              </a:tr>
              <a:tr h="68707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354263" y="3649663"/>
            <a:ext cx="1408112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静与学</a:t>
            </a:r>
            <a:endParaRPr lang="zh-CN" altLang="en-US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825" y="3649663"/>
            <a:ext cx="2587625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学须静也</a:t>
            </a:r>
            <a:endParaRPr lang="zh-CN" altLang="en-US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4263" y="4165600"/>
            <a:ext cx="14081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学与才</a:t>
            </a:r>
            <a:endParaRPr lang="zh-CN" altLang="en-US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6400" y="4165600"/>
            <a:ext cx="3286125" cy="977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才须学也</a:t>
            </a:r>
            <a:endParaRPr lang="zh-CN" altLang="en-US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非学无以广才</a:t>
            </a:r>
            <a:endParaRPr lang="zh-CN" altLang="en-US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4263" y="5143500"/>
            <a:ext cx="14081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志与学</a:t>
            </a:r>
            <a:endParaRPr lang="zh-CN" altLang="en-US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16400" y="5143500"/>
            <a:ext cx="328612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非志无以成学</a:t>
            </a:r>
            <a:endParaRPr lang="zh-CN" altLang="en-US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9" name="矩形 9"/>
          <p:cNvSpPr/>
          <p:nvPr/>
        </p:nvSpPr>
        <p:spPr>
          <a:xfrm>
            <a:off x="7596188" y="3233738"/>
            <a:ext cx="4284662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        学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8578850" y="3646488"/>
            <a:ext cx="1655763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559800" y="3136900"/>
            <a:ext cx="11779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（助）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712" name="矩形 9"/>
          <p:cNvSpPr/>
          <p:nvPr/>
        </p:nvSpPr>
        <p:spPr>
          <a:xfrm>
            <a:off x="7596188" y="4895850"/>
            <a:ext cx="4284662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        才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8261350" y="4011613"/>
            <a:ext cx="0" cy="11318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0347325" y="4011613"/>
            <a:ext cx="0" cy="11318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948613" y="4165600"/>
            <a:ext cx="11779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（明）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01263" y="4165600"/>
            <a:ext cx="11779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（成）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8548688" y="3971925"/>
            <a:ext cx="1652588" cy="13858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021763" y="4559300"/>
            <a:ext cx="11779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（成）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7409" y="201331"/>
            <a:ext cx="2715899" cy="713740"/>
            <a:chOff x="2356" y="64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图化家书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7" grpId="0"/>
      <p:bldP spid="8" grpId="0"/>
      <p:bldP spid="9" grpId="0"/>
      <p:bldP spid="14" grpId="0"/>
      <p:bldP spid="11" grpId="0"/>
      <p:bldP spid="17" grpId="0"/>
      <p:bldP spid="18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7" name="Text Box 1027"/>
          <p:cNvSpPr txBox="1"/>
          <p:nvPr/>
        </p:nvSpPr>
        <p:spPr>
          <a:xfrm>
            <a:off x="624205" y="1250950"/>
            <a:ext cx="8896350" cy="682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SimSun-ExtB" panose="02010609060101010101" pitchFamily="49" charset="-122"/>
              </a:rPr>
              <a:t>理由：</a:t>
            </a:r>
            <a:endParaRPr lang="zh-CN" altLang="en-US" sz="3200" b="1">
              <a:latin typeface="宋体" panose="02010600030101010101" pitchFamily="2" charset="-122"/>
              <a:ea typeface="SimSun-ExtB" panose="02010609060101010101" pitchFamily="49" charset="-122"/>
            </a:endParaRPr>
          </a:p>
        </p:txBody>
      </p:sp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542925" y="1832610"/>
            <a:ext cx="10915650" cy="3560763"/>
          </a:xfrm>
        </p:spPr>
        <p:txBody>
          <a:bodyPr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+mj-ea"/>
                <a:cs typeface="+mj-cs"/>
              </a:rPr>
              <a:t>    </a:t>
            </a:r>
            <a:r>
              <a:rPr kumimoji="0" 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由原文中的句子中</a:t>
            </a:r>
            <a:r>
              <a:rPr kumimoji="0" lang="zh-CN" altLang="zh-CN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kumimoji="0" 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可以找到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静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”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与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志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”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、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静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”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与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学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”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、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学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”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与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才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”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、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志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”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与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学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</a:rPr>
              <a:t>”</a:t>
            </a:r>
            <a:r>
              <a:rPr kumimoji="0" lang="zh-CN" altLang="zh-CN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四对关系。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非淡泊无以明志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”说明了只有内心恬淡</a:t>
            </a:r>
            <a:r>
              <a:rPr kumimoji="0" lang="zh-CN" altLang="zh-CN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不慕名利才能明确志向</a:t>
            </a:r>
            <a:r>
              <a:rPr kumimoji="0" lang="zh-CN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可见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“静”是明志的条件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；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学须静也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”说明学习</a:t>
            </a:r>
            <a:r>
              <a:rPr kumimoji="0" lang="zh-CN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需要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宁静专一</a:t>
            </a:r>
            <a:r>
              <a:rPr kumimoji="0" lang="zh-CN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可见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“静”是助学的要素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；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才须学也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”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宋体" panose="02010600030101010101" pitchFamily="2" charset="-122"/>
              </a:rPr>
              <a:t>非学无以广才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”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说明学习</a:t>
            </a:r>
            <a:r>
              <a:rPr kumimoji="0" lang="zh-CN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是增长才干的要求</a:t>
            </a:r>
            <a:r>
              <a:rPr kumimoji="0" lang="zh-CN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可见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“才”需要“学”来成就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；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非志无以成学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”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说明学习</a:t>
            </a:r>
            <a:r>
              <a:rPr kumimoji="0" lang="zh-CN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要有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志向才能专一</a:t>
            </a:r>
            <a:r>
              <a:rPr kumimoji="0" lang="zh-CN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可见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“学”需要“志”来成就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effectLst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1" name="文本框 40962"/>
          <p:cNvSpPr txBox="1"/>
          <p:nvPr/>
        </p:nvSpPr>
        <p:spPr>
          <a:xfrm>
            <a:off x="381000" y="762000"/>
            <a:ext cx="10850563" cy="706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 eaLnBrk="0" hangingPunct="0">
              <a:lnSpc>
                <a:spcPct val="12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谈谈你对文中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静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志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学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关系的理解。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40965"/>
          <p:cNvSpPr/>
          <p:nvPr/>
        </p:nvSpPr>
        <p:spPr>
          <a:xfrm>
            <a:off x="550863" y="1660525"/>
            <a:ext cx="11234737" cy="3322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eaLnBrk="0" hangingPunct="0"/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“静”是修身治学的关键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“非淡泊无以明志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非宁静无以致远”是说“静”与“志”的关系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即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淡泊宁静方能明确志向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达到远大目标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000" b="1"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pPr indent="457200" eaLnBrk="0" hangingPunct="0"/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  “夫学须静也”是说“静”与“学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的关系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即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宁静专一的内心状态是成就学业的重要前提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000" b="1"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pPr indent="457200" eaLnBrk="0" hangingPunct="0"/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“志”是“学”的重要条件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“非志无以成学”是说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没有志向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则学习就无目标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必然学得庞杂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不能专一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000" b="1"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pPr indent="457200" eaLnBrk="0" hangingPunct="0"/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“静”“志”“学”三者相辅相成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缺一不可。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charRg st="6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charRg st="6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09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charRg st="109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charRg st="109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6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charRg st="16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charRg st="16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2769" name="文本框 40962"/>
          <p:cNvSpPr txBox="1"/>
          <p:nvPr/>
        </p:nvSpPr>
        <p:spPr>
          <a:xfrm>
            <a:off x="447675" y="1390650"/>
            <a:ext cx="11891963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eaLnBrk="0" hangingPunct="0">
              <a:lnSpc>
                <a:spcPct val="12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阅读下面这段话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根据你的理解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静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的作用（导学三）。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40965"/>
          <p:cNvSpPr/>
          <p:nvPr/>
        </p:nvSpPr>
        <p:spPr>
          <a:xfrm>
            <a:off x="1593850" y="2274888"/>
            <a:ext cx="11233150" cy="2454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eaLnBrk="0" hangingPunct="0">
              <a:lnSpc>
                <a:spcPct val="120000"/>
              </a:lnSpc>
            </a:pP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“静”能让人达到远大目标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pPr indent="457200" eaLnBrk="0" hangingPunct="0">
              <a:lnSpc>
                <a:spcPct val="120000"/>
              </a:lnSpc>
            </a:pP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“静”能让人获得智慧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pPr indent="457200"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“静”能让人想明白道理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pPr indent="457200" eaLnBrk="0" hangingPunct="0">
              <a:lnSpc>
                <a:spcPct val="120000"/>
              </a:lnSpc>
            </a:pP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“静”有利于身体健康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charRg st="4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charRg st="4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5841" name="矩形 9"/>
          <p:cNvSpPr/>
          <p:nvPr/>
        </p:nvSpPr>
        <p:spPr>
          <a:xfrm>
            <a:off x="4111625" y="2740025"/>
            <a:ext cx="668338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2" name="矩形 1"/>
          <p:cNvSpPr/>
          <p:nvPr/>
        </p:nvSpPr>
        <p:spPr>
          <a:xfrm>
            <a:off x="3551238" y="4657725"/>
            <a:ext cx="8640762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淫慢、险躁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5045075" y="2519363"/>
            <a:ext cx="1654175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4" name="文本框 4"/>
          <p:cNvSpPr txBox="1"/>
          <p:nvPr/>
        </p:nvSpPr>
        <p:spPr>
          <a:xfrm>
            <a:off x="6454775" y="3854450"/>
            <a:ext cx="1816100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（成）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7700963" y="2755900"/>
            <a:ext cx="14288" cy="1044575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6" name="文本框 7"/>
          <p:cNvSpPr txBox="1"/>
          <p:nvPr/>
        </p:nvSpPr>
        <p:spPr>
          <a:xfrm>
            <a:off x="7567613" y="4829175"/>
            <a:ext cx="222408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（成）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枯落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8" name="TextBox 6"/>
          <p:cNvSpPr txBox="1"/>
          <p:nvPr/>
        </p:nvSpPr>
        <p:spPr>
          <a:xfrm>
            <a:off x="5080000" y="1047750"/>
            <a:ext cx="1619250" cy="1173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诫子书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诸葛亮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5913438" y="5121275"/>
            <a:ext cx="165417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0" name="文本框 10"/>
          <p:cNvSpPr txBox="1"/>
          <p:nvPr/>
        </p:nvSpPr>
        <p:spPr>
          <a:xfrm>
            <a:off x="1192213" y="4781550"/>
            <a:ext cx="19923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反面议论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1" name="文本框 12"/>
          <p:cNvSpPr txBox="1"/>
          <p:nvPr/>
        </p:nvSpPr>
        <p:spPr>
          <a:xfrm>
            <a:off x="1192213" y="3136900"/>
            <a:ext cx="19923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正面议论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右大括号 14"/>
          <p:cNvSpPr/>
          <p:nvPr/>
        </p:nvSpPr>
        <p:spPr>
          <a:xfrm flipH="1">
            <a:off x="4779963" y="2409825"/>
            <a:ext cx="139700" cy="173672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algn="ctr" eaLnBrk="0" fontAlgn="base" hangingPunct="0">
              <a:defRPr/>
            </a:pPr>
            <a:endParaRPr lang="zh-CN" altLang="en-US" sz="10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5045075" y="4144963"/>
            <a:ext cx="1654175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4" name="文本框 16"/>
          <p:cNvSpPr txBox="1"/>
          <p:nvPr/>
        </p:nvSpPr>
        <p:spPr>
          <a:xfrm>
            <a:off x="6454775" y="2155825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（明）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右大括号 17"/>
          <p:cNvSpPr/>
          <p:nvPr/>
        </p:nvSpPr>
        <p:spPr>
          <a:xfrm>
            <a:off x="9791700" y="2222500"/>
            <a:ext cx="220663" cy="3143250"/>
          </a:xfrm>
          <a:prstGeom prst="rightBrace">
            <a:avLst>
              <a:gd name="adj1" fmla="val 8333"/>
              <a:gd name="adj2" fmla="val 49464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algn="ctr" eaLnBrk="0" fontAlgn="base" hangingPunct="0">
              <a:defRPr/>
            </a:pPr>
            <a:endParaRPr lang="zh-CN" altLang="en-US" sz="100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6" name="TextBox 11"/>
          <p:cNvSpPr txBox="1"/>
          <p:nvPr/>
        </p:nvSpPr>
        <p:spPr>
          <a:xfrm>
            <a:off x="9912350" y="2755900"/>
            <a:ext cx="2095500" cy="2308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勤学励志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修身养性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珍惜年华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9494" y="454696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5301" name="TextBox 2"/>
          <p:cNvSpPr txBox="1"/>
          <p:nvPr/>
        </p:nvSpPr>
        <p:spPr>
          <a:xfrm>
            <a:off x="503555" y="1747838"/>
            <a:ext cx="11187113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淡泊。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不汲汲于富贵，不戚戚于贫贱。（陶渊明）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水能性淡为吾友，竹解心虚即我师。（白居易）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6" name="Rectangle 2"/>
          <p:cNvSpPr>
            <a:spLocks noGrp="1"/>
          </p:cNvSpPr>
          <p:nvPr/>
        </p:nvSpPr>
        <p:spPr>
          <a:xfrm>
            <a:off x="1319530" y="1108075"/>
            <a:ext cx="6405880" cy="6400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关于淡泊、立志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、惜时的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名句</a:t>
            </a:r>
            <a:endParaRPr lang="zh-CN" altLang="en-US" sz="3200" b="1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56325" name="TextBox 2"/>
          <p:cNvSpPr txBox="1"/>
          <p:nvPr/>
        </p:nvSpPr>
        <p:spPr>
          <a:xfrm>
            <a:off x="503238" y="3316288"/>
            <a:ext cx="1147445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立志。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长风破浪会有时，直挂云帆济沧海。（李白）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穷且益坚，不坠青云之志。（王勃）　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6" name="TextBox 2"/>
          <p:cNvSpPr txBox="1"/>
          <p:nvPr/>
        </p:nvSpPr>
        <p:spPr>
          <a:xfrm>
            <a:off x="485775" y="4884738"/>
            <a:ext cx="1076325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惜时。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志士惜日短，愁人知夜长。（傅玄）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黑发不知勤学早，白首方悔读书迟。（颜真卿）　　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5499" y="393736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  <p:bldP spid="55301" grpId="0"/>
      <p:bldP spid="563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矩形 2"/>
          <p:cNvSpPr>
            <a:spLocks noChangeArrowheads="1"/>
          </p:cNvSpPr>
          <p:nvPr/>
        </p:nvSpPr>
        <p:spPr bwMode="auto">
          <a:xfrm>
            <a:off x="816312" y="1191570"/>
            <a:ext cx="78486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大名鼎鼎的诸葛亮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是怎么给儿子上课的？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4" name="矩形 3"/>
          <p:cNvSpPr>
            <a:spLocks noChangeArrowheads="1"/>
          </p:cNvSpPr>
          <p:nvPr/>
        </p:nvSpPr>
        <p:spPr bwMode="auto">
          <a:xfrm>
            <a:off x="730251" y="2166276"/>
            <a:ext cx="10898765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第一课：宁静的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力量。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“静以修身”“非宁静无以致远”“夫学须静也”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　　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诸葛亮忠告孩子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宁静才能够修养身性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静思反省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。不能够静下来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则无法有效地计划未来。而且学习的首要条件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就是有安宁的环境。　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0251" y="281976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探究思考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"/>
          <p:cNvSpPr>
            <a:spLocks noChangeArrowheads="1"/>
          </p:cNvSpPr>
          <p:nvPr/>
        </p:nvSpPr>
        <p:spPr bwMode="auto">
          <a:xfrm>
            <a:off x="767927" y="836613"/>
            <a:ext cx="10657416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第二课：节俭的力量。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“俭以养德”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他告知孩子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要节俭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以培养自己的德行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审慎理财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量入为出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不但可以摆脱负债的困扰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更可以过着有规律的俭朴生活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不会成为物质的奴隶。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矩形 1"/>
          <p:cNvSpPr>
            <a:spLocks noChangeArrowheads="1"/>
          </p:cNvSpPr>
          <p:nvPr/>
        </p:nvSpPr>
        <p:spPr bwMode="auto">
          <a:xfrm>
            <a:off x="729827" y="3554730"/>
            <a:ext cx="1056005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第三课：计划的力量。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“非淡泊无以明志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非宁静无以致远”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　　</a:t>
            </a:r>
            <a:endParaRPr lang="en-US" altLang="zh-CN" sz="3200" b="1" dirty="0">
              <a:solidFill>
                <a:srgbClr val="000000"/>
              </a:solidFill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告诉孩子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要计划人生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不要事事讲求名利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才能够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了解自己的志向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。要静下来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才能够把将来细心计划妥当。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78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747608" y="1324610"/>
            <a:ext cx="1056216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第四课：学习的力量。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“夫学须静也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才须学也”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告诉孩子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宁静的环境对学习大有助益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当然配合专注的平静心境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就更加事半功倍。诸葛亮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他相信才能是学习的结果。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8" name="矩形 1"/>
          <p:cNvSpPr>
            <a:spLocks noChangeArrowheads="1"/>
          </p:cNvSpPr>
          <p:nvPr/>
        </p:nvSpPr>
        <p:spPr bwMode="auto">
          <a:xfrm>
            <a:off x="747395" y="3781425"/>
            <a:ext cx="1081278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第五课：立志的力量。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“非学无以广才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非志无以成学”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　　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他忠告孩子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人生的投资要想增值先要立志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不愿意努力学习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就不能够增加自己的才干。但学习的过程中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决心和毅力非常重要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因为缺乏了意志力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就会半途而废。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99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719667" y="836613"/>
            <a:ext cx="1075266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第六课：速度的力量。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“淫慢则不能励精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en-US" altLang="zh-CN" sz="32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警告孩子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凡事拖延就不能够快速地掌握要点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。快人一步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不但容易达到理想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而且有更多的时间去修正与改善！ 　　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719667" y="3473450"/>
            <a:ext cx="10752667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第七课：性格的力量。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“险躁则不能治性”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en-US" altLang="zh-CN" sz="32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诸葛亮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忠告孩子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太过急躁就不能够修养性情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。心理学家说：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思想影响行为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行为影响习惯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习惯影响性格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性格影响命运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。”诸葛亮明白生命中要做出种种平衡取舍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要“励精”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也要“治性”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　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19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700631" y="2271367"/>
            <a:ext cx="4690334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"/>
          <p:cNvSpPr>
            <a:spLocks noChangeArrowheads="1"/>
          </p:cNvSpPr>
          <p:nvPr/>
        </p:nvSpPr>
        <p:spPr bwMode="auto">
          <a:xfrm>
            <a:off x="719667" y="1657985"/>
            <a:ext cx="10752667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第八课：时间的力量。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“年与时驰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意与日去” 　　</a:t>
            </a:r>
            <a:endParaRPr lang="en-US" altLang="zh-CN" sz="32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他警告孩子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时光飞逝如梭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意志力又会被时间消磨掉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少壮不努力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老大徒伤悲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”。“时间管理”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是现代人的观念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细心想一想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时间无法被管理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每天二十四小时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不多也不少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唯有管理自己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善用每分每秒才是最佳方式。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1893346" y="3113168"/>
            <a:ext cx="853081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丞相祠堂何处寻？锦官城外柏森森。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映阶碧草自春色，隔叶黄鹂空好音。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三顾频烦天下计，两朝开济老臣心。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出师未捷身先死，长使英雄泪满襟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41302" y="1242230"/>
            <a:ext cx="3060700" cy="14452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defRPr/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4714451" y="1575436"/>
            <a:ext cx="2889251" cy="153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蜀  相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4171526" y="1192531"/>
            <a:ext cx="2889251" cy="153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书  愤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712259" y="2730500"/>
            <a:ext cx="10943167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早岁那知世事艰，中原北望气如山。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楼船夜雪瓜洲渡，铁马秋风大散关。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塞上长城空自许，镜中衰鬓已先斑。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出师一表真名世，千载谁堪伯仲间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5490" y="1543685"/>
            <a:ext cx="6591300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zh-CN" altLang="en-US" sz="4000" dirty="0">
                <a:latin typeface="+mn-ea"/>
              </a:rPr>
              <a:t> </a:t>
            </a:r>
            <a:r>
              <a:rPr lang="zh-CN" altLang="en-US" sz="4000" dirty="0" smtClean="0">
                <a:latin typeface="+mn-ea"/>
              </a:rPr>
              <a:t>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诸葛亮</a:t>
            </a:r>
            <a:r>
              <a:rPr lang="en-US" altLang="zh-CN" sz="32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181—234</a:t>
            </a:r>
            <a:r>
              <a:rPr lang="en-US" altLang="zh-CN" sz="32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孔明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卧龙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琅玡阳都人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时蜀汉政治家、军事家。其散文代表作有《诫子书》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《出师表》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等。诸葛亮一生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“鞠躬尽瘁,</a:t>
            </a:r>
            <a:r>
              <a:rPr lang="zh-CN" altLang="en-US" sz="3200" b="1" u="sng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死而后</a:t>
            </a:r>
            <a:r>
              <a:rPr lang="zh-CN" altLang="en-US" sz="3200" b="1" u="sng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已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他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是中国传统文化中忠臣与智者的代表性人物。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101" y="1543779"/>
            <a:ext cx="3216637" cy="3380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4"/>
          <p:cNvGrpSpPr/>
          <p:nvPr/>
        </p:nvGrpSpPr>
        <p:grpSpPr>
          <a:xfrm>
            <a:off x="745489" y="562086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7355" y="4116705"/>
            <a:ext cx="1142746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诫子书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家训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。高度概括了作者一生做人的准则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堪称教子的千古范文。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59280" y="1569720"/>
            <a:ext cx="25641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0000FF"/>
                </a:solidFill>
              </a:rPr>
              <a:t>告诫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</a:rPr>
              <a:t>劝勉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59545" y="2273301"/>
            <a:ext cx="909743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</a:rPr>
              <a:t>认为是诸葛亮的儿子诸葛瞻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zhān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55339" y="3040063"/>
            <a:ext cx="1801284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书信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9494" y="464856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题目解说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41956" y="1568603"/>
            <a:ext cx="93623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0000FF"/>
                </a:solidFill>
              </a:rPr>
              <a:t>诫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48971" y="2273300"/>
            <a:ext cx="93623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</a:rPr>
              <a:t>子</a:t>
            </a:r>
            <a:endParaRPr lang="zh-CN" altLang="en-US" sz="3600" b="1" dirty="0" smtClean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54503" y="2998787"/>
            <a:ext cx="93623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</a:rPr>
              <a:t>书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65821" y="1255434"/>
            <a:ext cx="3189105" cy="28613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诫子书</a:t>
            </a:r>
            <a:r>
              <a:rPr lang="en-US" altLang="zh-CN" sz="36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即作者诸葛亮写给儿子</a:t>
            </a:r>
            <a:r>
              <a:rPr lang="en-US" altLang="zh-CN" sz="36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旨在劝诫、劝勉的信。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4075" y="2201545"/>
            <a:ext cx="1072134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夫</a:t>
            </a:r>
            <a:r>
              <a:rPr lang="en-US" altLang="zh-CN" sz="36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fú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淡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泊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bó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明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志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宁静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致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淫</a:t>
            </a:r>
            <a:r>
              <a:rPr lang="en-US" altLang="zh-CN" sz="36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yín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慢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励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精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险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躁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年与时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驰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遂</a:t>
            </a:r>
            <a:r>
              <a:rPr lang="en-US" altLang="zh-CN" sz="36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suì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庐</a:t>
            </a:r>
            <a:r>
              <a:rPr lang="en-US" altLang="zh-CN" sz="36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lú</a:t>
            </a:r>
            <a:endParaRPr lang="en-US" altLang="zh-CN" sz="3600" dirty="0" err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9667" y="1115096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识音辨形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557530" y="1290320"/>
            <a:ext cx="10974705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诫子书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8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夫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君子之行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以修身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俭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以养德。非淡泊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无以明志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非宁静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无以致远。夫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须静也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须学也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非学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无以广才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非志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无以成学。淫慢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则不能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励精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险躁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则不能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治性。年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与时驰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意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与日去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遂成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枯落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多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不接世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悲守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穷庐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将复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何及！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9494" y="464856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朗读断句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7530" y="4757420"/>
            <a:ext cx="109740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分析句式特点</a:t>
            </a:r>
            <a:r>
              <a:rPr lang="en-US" altLang="zh-CN" sz="32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固定句式、对句</a:t>
            </a:r>
            <a:r>
              <a:rPr lang="en-US" altLang="zh-CN" sz="32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断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句；找名词</a:t>
            </a:r>
            <a:r>
              <a:rPr lang="en-US" altLang="zh-CN" sz="32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谓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宾</a:t>
            </a:r>
            <a:r>
              <a:rPr lang="en-US" altLang="zh-CN" sz="32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关联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词、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之、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乎、者、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也、矣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等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语气词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断句；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根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据语意断句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7ddf8e28-16b1-4898-91a8-d1351148b277}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3304</Words>
  <Application>WPS 演示</Application>
  <PresentationFormat>自定义</PresentationFormat>
  <Paragraphs>341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Calibri</vt:lpstr>
      <vt:lpstr>思源宋体 CN SemiBold</vt:lpstr>
      <vt:lpstr>楷体</vt:lpstr>
      <vt:lpstr>方正楷体_GBK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    由原文中的句子中,可以找到“静”与“志”、“静”与“学”、“学”与“才”、“志”与“学”四对关系。“非淡泊无以明志”说明了只有内心恬淡,不慕名利才能明确志向,可见“静”是明志的条件；“学须静也”说明学习需要宁静专一,可见“静”是助学的要素；“才须学也”“非学无以广才”说明学习是增长才干的要求,可见“才”需要“学”来成就；“非志无以成学”说明学习要有志向才能专一,可见“学”需要“志”来成就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457</cp:revision>
  <dcterms:created xsi:type="dcterms:W3CDTF">2017-08-03T09:01:00Z</dcterms:created>
  <dcterms:modified xsi:type="dcterms:W3CDTF">2021-10-29T02:20:11Z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A4409834ED0B4BE1960AA57834489E11</vt:lpwstr>
  </property>
</Properties>
</file>