
<file path=[Content_Types].xml><?xml version="1.0" encoding="utf-8"?>
<Types xmlns="http://schemas.openxmlformats.org/package/2006/content-types">
  <Default Extension="jpeg" ContentType="image/jpeg"/>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5"/>
  </p:notesMasterIdLst>
  <p:sldIdLst>
    <p:sldId id="336" r:id="rId4"/>
    <p:sldId id="356" r:id="rId6"/>
    <p:sldId id="602" r:id="rId7"/>
    <p:sldId id="666" r:id="rId8"/>
    <p:sldId id="261" r:id="rId9"/>
    <p:sldId id="667" r:id="rId10"/>
    <p:sldId id="259" r:id="rId11"/>
    <p:sldId id="606" r:id="rId12"/>
    <p:sldId id="262" r:id="rId13"/>
    <p:sldId id="280" r:id="rId14"/>
    <p:sldId id="265" r:id="rId15"/>
    <p:sldId id="322" r:id="rId16"/>
    <p:sldId id="323" r:id="rId17"/>
    <p:sldId id="349" r:id="rId18"/>
    <p:sldId id="283" r:id="rId19"/>
    <p:sldId id="284" r:id="rId20"/>
    <p:sldId id="569" r:id="rId21"/>
    <p:sldId id="662" r:id="rId22"/>
    <p:sldId id="338" r:id="rId23"/>
    <p:sldId id="353" r:id="rId24"/>
    <p:sldId id="313" r:id="rId25"/>
    <p:sldId id="362" r:id="rId26"/>
    <p:sldId id="363" r:id="rId27"/>
    <p:sldId id="570" r:id="rId28"/>
    <p:sldId id="739" r:id="rId29"/>
    <p:sldId id="551" r:id="rId30"/>
    <p:sldId id="554" r:id="rId31"/>
    <p:sldId id="555" r:id="rId32"/>
    <p:sldId id="310" r:id="rId33"/>
    <p:sldId id="552" r:id="rId34"/>
    <p:sldId id="557" r:id="rId35"/>
    <p:sldId id="553" r:id="rId36"/>
    <p:sldId id="571" r:id="rId37"/>
    <p:sldId id="556" r:id="rId38"/>
    <p:sldId id="560" r:id="rId39"/>
    <p:sldId id="740" r:id="rId40"/>
    <p:sldId id="566" r:id="rId41"/>
    <p:sldId id="561" r:id="rId42"/>
    <p:sldId id="559" r:id="rId43"/>
    <p:sldId id="741" r:id="rId44"/>
    <p:sldId id="563" r:id="rId45"/>
    <p:sldId id="742" r:id="rId46"/>
    <p:sldId id="743" r:id="rId47"/>
    <p:sldId id="297" r:id="rId48"/>
    <p:sldId id="573" r:id="rId49"/>
    <p:sldId id="564" r:id="rId50"/>
    <p:sldId id="565" r:id="rId51"/>
    <p:sldId id="650" r:id="rId52"/>
    <p:sldId id="603" r:id="rId53"/>
  </p:sldIdLst>
  <p:sldSz cx="12192000" cy="6858000"/>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hangbin" initials="z"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FD8DD"/>
    <a:srgbClr val="D73BE1"/>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80" d="100"/>
          <a:sy n="80" d="100"/>
        </p:scale>
        <p:origin x="-420" y="-90"/>
      </p:cViewPr>
      <p:guideLst>
        <p:guide orient="horz" pos="2178"/>
        <p:guide pos="384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7" Type="http://schemas.openxmlformats.org/officeDocument/2006/relationships/commentAuthors" Target="commentAuthors.xml"/><Relationship Id="rId56" Type="http://schemas.openxmlformats.org/officeDocument/2006/relationships/tableStyles" Target="tableStyles.xml"/><Relationship Id="rId55" Type="http://schemas.openxmlformats.org/officeDocument/2006/relationships/viewProps" Target="viewProps.xml"/><Relationship Id="rId54" Type="http://schemas.openxmlformats.org/officeDocument/2006/relationships/presProps" Target="presProps.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73730" name="页眉占位符 73729"/>
          <p:cNvSpPr>
            <a:spLocks noGrp="1"/>
          </p:cNvSpPr>
          <p:nvPr>
            <p:ph type="hdr" sz="quarter"/>
          </p:nvPr>
        </p:nvSpPr>
        <p:spPr>
          <a:xfrm>
            <a:off x="0" y="0"/>
            <a:ext cx="2971800" cy="457200"/>
          </a:xfrm>
          <a:prstGeom prst="rect">
            <a:avLst/>
          </a:prstGeom>
          <a:noFill/>
          <a:ln w="9525">
            <a:noFill/>
          </a:ln>
        </p:spPr>
        <p:txBody>
          <a:bodyPr/>
          <a:p>
            <a:pPr lvl="0"/>
            <a:endParaRPr lang="zh-CN" altLang="en-US" sz="1200" dirty="0"/>
          </a:p>
        </p:txBody>
      </p:sp>
      <p:sp>
        <p:nvSpPr>
          <p:cNvPr id="73731" name="日期占位符 73730"/>
          <p:cNvSpPr>
            <a:spLocks noGrp="1"/>
          </p:cNvSpPr>
          <p:nvPr>
            <p:ph type="dt" idx="1"/>
          </p:nvPr>
        </p:nvSpPr>
        <p:spPr>
          <a:xfrm>
            <a:off x="3884613" y="0"/>
            <a:ext cx="2971800" cy="457200"/>
          </a:xfrm>
          <a:prstGeom prst="rect">
            <a:avLst/>
          </a:prstGeom>
          <a:noFill/>
          <a:ln w="9525">
            <a:noFill/>
          </a:ln>
        </p:spPr>
        <p:txBody>
          <a:bodyPr/>
          <a:p>
            <a:pPr lvl="0" algn="r"/>
            <a:endParaRPr lang="zh-CN" altLang="en-US" sz="1200" dirty="0"/>
          </a:p>
        </p:txBody>
      </p:sp>
      <p:sp>
        <p:nvSpPr>
          <p:cNvPr id="73732" name="幻灯片图像占位符 73731"/>
          <p:cNvSpPr>
            <a:spLocks noRot="1" noTextEdit="1"/>
          </p:cNvSpPr>
          <p:nvPr>
            <p:ph type="sldImg" idx="2"/>
          </p:nvPr>
        </p:nvSpPr>
        <p:spPr>
          <a:xfrm>
            <a:off x="381000" y="685800"/>
            <a:ext cx="6096000" cy="3429000"/>
          </a:xfrm>
          <a:prstGeom prst="rect">
            <a:avLst/>
          </a:prstGeom>
          <a:ln w="9525" cap="flat" cmpd="sng">
            <a:solidFill>
              <a:srgbClr val="000000"/>
            </a:solidFill>
            <a:prstDash val="solid"/>
            <a:miter/>
            <a:headEnd type="none" w="med" len="med"/>
            <a:tailEnd type="none" w="med" len="med"/>
          </a:ln>
        </p:spPr>
      </p:sp>
      <p:sp>
        <p:nvSpPr>
          <p:cNvPr id="73733" name="文本占位符 73732"/>
          <p:cNvSpPr>
            <a:spLocks noGrp="1"/>
          </p:cNvSpPr>
          <p:nvPr>
            <p:ph type="body" sz="quarter" idx="3"/>
          </p:nvPr>
        </p:nvSpPr>
        <p:spPr>
          <a:xfrm>
            <a:off x="685800" y="4343400"/>
            <a:ext cx="5486400" cy="41148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3734" name="页脚占位符 73733"/>
          <p:cNvSpPr>
            <a:spLocks noGrp="1"/>
          </p:cNvSpPr>
          <p:nvPr>
            <p:ph type="ftr" sz="quarter" idx="4"/>
          </p:nvPr>
        </p:nvSpPr>
        <p:spPr>
          <a:xfrm>
            <a:off x="0" y="8685213"/>
            <a:ext cx="2971800" cy="457200"/>
          </a:xfrm>
          <a:prstGeom prst="rect">
            <a:avLst/>
          </a:prstGeom>
          <a:noFill/>
          <a:ln w="9525">
            <a:noFill/>
          </a:ln>
        </p:spPr>
        <p:txBody>
          <a:bodyPr anchor="b"/>
          <a:p>
            <a:pPr lvl="0"/>
            <a:endParaRPr lang="zh-CN" altLang="en-US" sz="1200" dirty="0"/>
          </a:p>
        </p:txBody>
      </p:sp>
      <p:sp>
        <p:nvSpPr>
          <p:cNvPr id="73735" name="灯片编号占位符 73734"/>
          <p:cNvSpPr>
            <a:spLocks noGrp="1"/>
          </p:cNvSpPr>
          <p:nvPr>
            <p:ph type="sldNum" sz="quarter" idx="5"/>
          </p:nvPr>
        </p:nvSpPr>
        <p:spPr>
          <a:xfrm>
            <a:off x="3884613" y="8685213"/>
            <a:ext cx="2971800" cy="457200"/>
          </a:xfrm>
          <a:prstGeom prst="rect">
            <a:avLst/>
          </a:prstGeom>
          <a:noFill/>
          <a:ln w="9525">
            <a:noFill/>
          </a:ln>
        </p:spPr>
        <p:txBody>
          <a:bodyPr anchor="b"/>
          <a:p>
            <a:pPr lvl="0" algn="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hdr="0" ftr="0" dt="0"/>
  <p:notesStyle>
    <a:lvl1pPr marL="0" lvl="0"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defRPr>
    </a:lvl1pPr>
    <a:lvl2pPr marL="457200" lvl="1"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defRPr>
    </a:lvl2pPr>
    <a:lvl3pPr marL="914400" lvl="2"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defRPr>
    </a:lvl3pPr>
    <a:lvl4pPr marL="1371600" lvl="3"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defRPr>
    </a:lvl4pPr>
    <a:lvl5pPr marL="1828800" lvl="4"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defRPr>
    </a:lvl5pPr>
    <a:lvl6pPr marL="2286000" lvl="5"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defRPr>
    </a:lvl6pPr>
    <a:lvl7pPr marL="2743200" lvl="6"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defRPr>
    </a:lvl7pPr>
    <a:lvl8pPr marL="3200400" lvl="7"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defRPr>
    </a:lvl8pPr>
    <a:lvl9pPr marL="3657600" lvl="8"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2EEC1B71-8FFB-414E-BC82-2B5A016559B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6" name="幻灯片图像占位符 57345"/>
          <p:cNvSpPr>
            <a:spLocks noGrp="1" noRot="1" noChangeAspect="1" noTextEdit="1"/>
          </p:cNvSpPr>
          <p:nvPr>
            <p:ph type="sldImg"/>
          </p:nvPr>
        </p:nvSpPr>
        <p:spPr/>
      </p:sp>
      <p:sp>
        <p:nvSpPr>
          <p:cNvPr id="57347" name="文本占位符 57346"/>
          <p:cNvSpPr/>
          <p:nvPr>
            <p:ph type="body" idx="1"/>
          </p:nvPr>
        </p:nvSpPr>
        <p:spPr/>
        <p:txBody>
          <a:bodyPr/>
          <a:p>
            <a:pPr lvl="0"/>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42" name="幻灯片图像占位符 163841"/>
          <p:cNvSpPr>
            <a:spLocks noRot="1" noTextEdit="1"/>
          </p:cNvSpPr>
          <p:nvPr>
            <p:ph type="sldImg"/>
          </p:nvPr>
        </p:nvSpPr>
        <p:spPr/>
      </p:sp>
      <p:sp>
        <p:nvSpPr>
          <p:cNvPr id="163843" name="文本占位符 163842"/>
          <p:cNvSpPr>
            <a:spLocks noGrp="1"/>
          </p:cNvSpPr>
          <p:nvPr>
            <p:ph type="body" idx="1"/>
          </p:nvPr>
        </p:nvSpPr>
        <p:spPr>
          <a:xfrm>
            <a:off x="914400" y="4343400"/>
            <a:ext cx="5029200" cy="4114800"/>
          </a:xfrm>
        </p:spPr>
        <p:txBody>
          <a:bodyPr/>
          <a:p>
            <a:pPr lvl="0"/>
            <a:r>
              <a:rPr lang="zh-CN" altLang="en-US" dirty="0"/>
              <a:t>听看朗读</a:t>
            </a:r>
            <a:endParaRPr lang="zh-CN" altLang="en-US" dirty="0"/>
          </a:p>
        </p:txBody>
      </p:sp>
      <p:sp>
        <p:nvSpPr>
          <p:cNvPr id="2" name="灯片编号占位符 1"/>
          <p:cNvSpPr/>
          <p:nvPr>
            <p:ph type="sldNum" sz="quarter" idx="2"/>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幻灯片图像占位符 1"/>
          <p:cNvSpPr>
            <a:spLocks noGrp="1" noRot="1" noChangeAspect="1" noTextEdit="1"/>
          </p:cNvSpPr>
          <p:nvPr>
            <p:ph type="sldImg"/>
          </p:nvPr>
        </p:nvSpPr>
        <p:spPr>
          <a:ln>
            <a:solidFill>
              <a:srgbClr val="000000">
                <a:alpha val="100000"/>
              </a:srgbClr>
            </a:solidFill>
            <a:miter lim="800000"/>
          </a:ln>
        </p:spPr>
      </p:sp>
      <p:sp>
        <p:nvSpPr>
          <p:cNvPr id="13315" name="备注占位符 2"/>
          <p:cNvSpPr>
            <a:spLocks noGrp="1"/>
          </p:cNvSpPr>
          <p:nvPr>
            <p:ph type="body" idx="1"/>
          </p:nvPr>
        </p:nvSpPr>
        <p:spPr>
          <a:noFill/>
          <a:ln>
            <a:noFill/>
          </a:ln>
        </p:spPr>
        <p:txBody>
          <a:bodyPr wrap="square" lIns="91440" tIns="45720" rIns="91440" bIns="45720" anchor="t"/>
          <a:p>
            <a:pPr lvl="0" eaLnBrk="1" hangingPunct="1">
              <a:spcBef>
                <a:spcPct val="0"/>
              </a:spcBef>
            </a:pPr>
            <a:endParaRPr lang="zh-CN" altLang="en-US" dirty="0"/>
          </a:p>
        </p:txBody>
      </p:sp>
      <p:sp>
        <p:nvSpPr>
          <p:cNvPr id="13316"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0574"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教学过程">
    <p:bg>
      <p:bgPr>
        <a:blipFill rotWithShape="0">
          <a:blip r:embed="rId2"/>
          <a:stretch>
            <a:fillRect/>
          </a:stretch>
        </a:blipFill>
        <a:effectLst/>
      </p:bgPr>
    </p:bg>
    <p:spTree>
      <p:nvGrpSpPr>
        <p:cNvPr id="1" name=""/>
        <p:cNvGrpSpPr/>
        <p:nvPr/>
      </p:nvGrpSpPr>
      <p:grpSpPr>
        <a:xfrm>
          <a:off x="0" y="0"/>
          <a:ext cx="0" cy="0"/>
          <a:chOff x="0" y="0"/>
          <a:chExt cx="0" cy="0"/>
        </a:xfrm>
      </p:grpSpPr>
      <p:sp>
        <p:nvSpPr>
          <p:cNvPr id="3" name="Freeform 2670"/>
          <p:cNvSpPr>
            <a:spLocks noEditPoints="1" noChangeArrowheads="1"/>
          </p:cNvSpPr>
          <p:nvPr/>
        </p:nvSpPr>
        <p:spPr bwMode="auto">
          <a:xfrm>
            <a:off x="258233" y="6407150"/>
            <a:ext cx="537633" cy="406400"/>
          </a:xfrm>
          <a:custGeom>
            <a:avLst/>
            <a:gdLst/>
            <a:ahLst/>
            <a:cxnLst>
              <a:cxn ang="0">
                <a:pos x="140" y="278"/>
              </a:cxn>
              <a:cxn ang="0">
                <a:pos x="114" y="296"/>
              </a:cxn>
              <a:cxn ang="0">
                <a:pos x="82" y="302"/>
              </a:cxn>
              <a:cxn ang="0">
                <a:pos x="18" y="300"/>
              </a:cxn>
              <a:cxn ang="0">
                <a:pos x="2" y="284"/>
              </a:cxn>
              <a:cxn ang="0">
                <a:pos x="0" y="218"/>
              </a:cxn>
              <a:cxn ang="0">
                <a:pos x="6" y="188"/>
              </a:cxn>
              <a:cxn ang="0">
                <a:pos x="24" y="160"/>
              </a:cxn>
              <a:cxn ang="0">
                <a:pos x="172" y="14"/>
              </a:cxn>
              <a:cxn ang="0">
                <a:pos x="202" y="2"/>
              </a:cxn>
              <a:cxn ang="0">
                <a:pos x="234" y="2"/>
              </a:cxn>
              <a:cxn ang="0">
                <a:pos x="264" y="14"/>
              </a:cxn>
              <a:cxn ang="0">
                <a:pos x="288" y="38"/>
              </a:cxn>
              <a:cxn ang="0">
                <a:pos x="300" y="66"/>
              </a:cxn>
              <a:cxn ang="0">
                <a:pos x="300" y="100"/>
              </a:cxn>
              <a:cxn ang="0">
                <a:pos x="288" y="130"/>
              </a:cxn>
              <a:cxn ang="0">
                <a:pos x="140" y="278"/>
              </a:cxn>
              <a:cxn ang="0">
                <a:pos x="42" y="186"/>
              </a:cxn>
              <a:cxn ang="0">
                <a:pos x="32" y="202"/>
              </a:cxn>
              <a:cxn ang="0">
                <a:pos x="30" y="218"/>
              </a:cxn>
              <a:cxn ang="0">
                <a:pos x="38" y="226"/>
              </a:cxn>
              <a:cxn ang="0">
                <a:pos x="52" y="230"/>
              </a:cxn>
              <a:cxn ang="0">
                <a:pos x="64" y="238"/>
              </a:cxn>
              <a:cxn ang="0">
                <a:pos x="72" y="250"/>
              </a:cxn>
              <a:cxn ang="0">
                <a:pos x="74" y="264"/>
              </a:cxn>
              <a:cxn ang="0">
                <a:pos x="82" y="272"/>
              </a:cxn>
              <a:cxn ang="0">
                <a:pos x="100" y="268"/>
              </a:cxn>
              <a:cxn ang="0">
                <a:pos x="116" y="260"/>
              </a:cxn>
              <a:cxn ang="0">
                <a:pos x="124" y="244"/>
              </a:cxn>
              <a:cxn ang="0">
                <a:pos x="128" y="226"/>
              </a:cxn>
              <a:cxn ang="0">
                <a:pos x="124" y="206"/>
              </a:cxn>
              <a:cxn ang="0">
                <a:pos x="112" y="190"/>
              </a:cxn>
              <a:cxn ang="0">
                <a:pos x="94" y="178"/>
              </a:cxn>
              <a:cxn ang="0">
                <a:pos x="74" y="174"/>
              </a:cxn>
              <a:cxn ang="0">
                <a:pos x="58" y="176"/>
              </a:cxn>
              <a:cxn ang="0">
                <a:pos x="42" y="186"/>
              </a:cxn>
              <a:cxn ang="0">
                <a:pos x="256" y="120"/>
              </a:cxn>
              <a:cxn ang="0">
                <a:pos x="266" y="104"/>
              </a:cxn>
              <a:cxn ang="0">
                <a:pos x="270" y="84"/>
              </a:cxn>
              <a:cxn ang="0">
                <a:pos x="266" y="64"/>
              </a:cxn>
              <a:cxn ang="0">
                <a:pos x="256" y="46"/>
              </a:cxn>
              <a:cxn ang="0">
                <a:pos x="238" y="34"/>
              </a:cxn>
              <a:cxn ang="0">
                <a:pos x="218" y="30"/>
              </a:cxn>
              <a:cxn ang="0">
                <a:pos x="198" y="34"/>
              </a:cxn>
              <a:cxn ang="0">
                <a:pos x="180" y="46"/>
              </a:cxn>
              <a:cxn ang="0">
                <a:pos x="96" y="146"/>
              </a:cxn>
              <a:cxn ang="0">
                <a:pos x="122" y="158"/>
              </a:cxn>
              <a:cxn ang="0">
                <a:pos x="142" y="180"/>
              </a:cxn>
              <a:cxn ang="0">
                <a:pos x="154" y="204"/>
              </a:cxn>
            </a:cxnLst>
            <a:rect l="0" t="0" r="r" b="b"/>
            <a:pathLst>
              <a:path w="300" h="302">
                <a:moveTo>
                  <a:pt x="140" y="278"/>
                </a:moveTo>
                <a:lnTo>
                  <a:pt x="140" y="278"/>
                </a:lnTo>
                <a:lnTo>
                  <a:pt x="128" y="288"/>
                </a:lnTo>
                <a:lnTo>
                  <a:pt x="114" y="296"/>
                </a:lnTo>
                <a:lnTo>
                  <a:pt x="98" y="300"/>
                </a:lnTo>
                <a:lnTo>
                  <a:pt x="82" y="302"/>
                </a:lnTo>
                <a:lnTo>
                  <a:pt x="30" y="302"/>
                </a:lnTo>
                <a:lnTo>
                  <a:pt x="18" y="300"/>
                </a:lnTo>
                <a:lnTo>
                  <a:pt x="8" y="292"/>
                </a:lnTo>
                <a:lnTo>
                  <a:pt x="2" y="284"/>
                </a:lnTo>
                <a:lnTo>
                  <a:pt x="0" y="272"/>
                </a:lnTo>
                <a:lnTo>
                  <a:pt x="0" y="218"/>
                </a:lnTo>
                <a:lnTo>
                  <a:pt x="0" y="202"/>
                </a:lnTo>
                <a:lnTo>
                  <a:pt x="6" y="188"/>
                </a:lnTo>
                <a:lnTo>
                  <a:pt x="14" y="174"/>
                </a:lnTo>
                <a:lnTo>
                  <a:pt x="24" y="160"/>
                </a:lnTo>
                <a:lnTo>
                  <a:pt x="160" y="24"/>
                </a:lnTo>
                <a:lnTo>
                  <a:pt x="172" y="14"/>
                </a:lnTo>
                <a:lnTo>
                  <a:pt x="186" y="6"/>
                </a:lnTo>
                <a:lnTo>
                  <a:pt x="202" y="2"/>
                </a:lnTo>
                <a:lnTo>
                  <a:pt x="218" y="0"/>
                </a:lnTo>
                <a:lnTo>
                  <a:pt x="234" y="2"/>
                </a:lnTo>
                <a:lnTo>
                  <a:pt x="250" y="6"/>
                </a:lnTo>
                <a:lnTo>
                  <a:pt x="264" y="14"/>
                </a:lnTo>
                <a:lnTo>
                  <a:pt x="276" y="24"/>
                </a:lnTo>
                <a:lnTo>
                  <a:pt x="288" y="38"/>
                </a:lnTo>
                <a:lnTo>
                  <a:pt x="294" y="52"/>
                </a:lnTo>
                <a:lnTo>
                  <a:pt x="300" y="66"/>
                </a:lnTo>
                <a:lnTo>
                  <a:pt x="300" y="84"/>
                </a:lnTo>
                <a:lnTo>
                  <a:pt x="300" y="100"/>
                </a:lnTo>
                <a:lnTo>
                  <a:pt x="294" y="116"/>
                </a:lnTo>
                <a:lnTo>
                  <a:pt x="288" y="130"/>
                </a:lnTo>
                <a:lnTo>
                  <a:pt x="276" y="142"/>
                </a:lnTo>
                <a:lnTo>
                  <a:pt x="140" y="278"/>
                </a:lnTo>
                <a:close/>
                <a:moveTo>
                  <a:pt x="42" y="186"/>
                </a:moveTo>
                <a:lnTo>
                  <a:pt x="42" y="186"/>
                </a:lnTo>
                <a:lnTo>
                  <a:pt x="36" y="194"/>
                </a:lnTo>
                <a:lnTo>
                  <a:pt x="32" y="202"/>
                </a:lnTo>
                <a:lnTo>
                  <a:pt x="30" y="210"/>
                </a:lnTo>
                <a:lnTo>
                  <a:pt x="30" y="218"/>
                </a:lnTo>
                <a:lnTo>
                  <a:pt x="30" y="228"/>
                </a:lnTo>
                <a:lnTo>
                  <a:pt x="38" y="226"/>
                </a:lnTo>
                <a:lnTo>
                  <a:pt x="44" y="228"/>
                </a:lnTo>
                <a:lnTo>
                  <a:pt x="52" y="230"/>
                </a:lnTo>
                <a:lnTo>
                  <a:pt x="58" y="232"/>
                </a:lnTo>
                <a:lnTo>
                  <a:pt x="64" y="238"/>
                </a:lnTo>
                <a:lnTo>
                  <a:pt x="68" y="244"/>
                </a:lnTo>
                <a:lnTo>
                  <a:pt x="72" y="250"/>
                </a:lnTo>
                <a:lnTo>
                  <a:pt x="74" y="256"/>
                </a:lnTo>
                <a:lnTo>
                  <a:pt x="74" y="264"/>
                </a:lnTo>
                <a:lnTo>
                  <a:pt x="74" y="272"/>
                </a:lnTo>
                <a:lnTo>
                  <a:pt x="82" y="272"/>
                </a:lnTo>
                <a:lnTo>
                  <a:pt x="92" y="270"/>
                </a:lnTo>
                <a:lnTo>
                  <a:pt x="100" y="268"/>
                </a:lnTo>
                <a:lnTo>
                  <a:pt x="108" y="266"/>
                </a:lnTo>
                <a:lnTo>
                  <a:pt x="116" y="260"/>
                </a:lnTo>
                <a:lnTo>
                  <a:pt x="120" y="252"/>
                </a:lnTo>
                <a:lnTo>
                  <a:pt x="124" y="244"/>
                </a:lnTo>
                <a:lnTo>
                  <a:pt x="126" y="236"/>
                </a:lnTo>
                <a:lnTo>
                  <a:pt x="128" y="226"/>
                </a:lnTo>
                <a:lnTo>
                  <a:pt x="126" y="216"/>
                </a:lnTo>
                <a:lnTo>
                  <a:pt x="124" y="206"/>
                </a:lnTo>
                <a:lnTo>
                  <a:pt x="118" y="198"/>
                </a:lnTo>
                <a:lnTo>
                  <a:pt x="112" y="190"/>
                </a:lnTo>
                <a:lnTo>
                  <a:pt x="104" y="182"/>
                </a:lnTo>
                <a:lnTo>
                  <a:pt x="94" y="178"/>
                </a:lnTo>
                <a:lnTo>
                  <a:pt x="86" y="174"/>
                </a:lnTo>
                <a:lnTo>
                  <a:pt x="74" y="174"/>
                </a:lnTo>
                <a:lnTo>
                  <a:pt x="66" y="174"/>
                </a:lnTo>
                <a:lnTo>
                  <a:pt x="58" y="176"/>
                </a:lnTo>
                <a:lnTo>
                  <a:pt x="50" y="180"/>
                </a:lnTo>
                <a:lnTo>
                  <a:pt x="42" y="186"/>
                </a:lnTo>
                <a:close/>
                <a:moveTo>
                  <a:pt x="158" y="218"/>
                </a:moveTo>
                <a:lnTo>
                  <a:pt x="256" y="120"/>
                </a:lnTo>
                <a:lnTo>
                  <a:pt x="262" y="112"/>
                </a:lnTo>
                <a:lnTo>
                  <a:pt x="266" y="104"/>
                </a:lnTo>
                <a:lnTo>
                  <a:pt x="270" y="94"/>
                </a:lnTo>
                <a:lnTo>
                  <a:pt x="270" y="84"/>
                </a:lnTo>
                <a:lnTo>
                  <a:pt x="270" y="72"/>
                </a:lnTo>
                <a:lnTo>
                  <a:pt x="266" y="64"/>
                </a:lnTo>
                <a:lnTo>
                  <a:pt x="262" y="54"/>
                </a:lnTo>
                <a:lnTo>
                  <a:pt x="256" y="46"/>
                </a:lnTo>
                <a:lnTo>
                  <a:pt x="248" y="40"/>
                </a:lnTo>
                <a:lnTo>
                  <a:pt x="238" y="34"/>
                </a:lnTo>
                <a:lnTo>
                  <a:pt x="228" y="32"/>
                </a:lnTo>
                <a:lnTo>
                  <a:pt x="218" y="30"/>
                </a:lnTo>
                <a:lnTo>
                  <a:pt x="208" y="32"/>
                </a:lnTo>
                <a:lnTo>
                  <a:pt x="198" y="34"/>
                </a:lnTo>
                <a:lnTo>
                  <a:pt x="188" y="40"/>
                </a:lnTo>
                <a:lnTo>
                  <a:pt x="180" y="46"/>
                </a:lnTo>
                <a:lnTo>
                  <a:pt x="82" y="144"/>
                </a:lnTo>
                <a:lnTo>
                  <a:pt x="96" y="146"/>
                </a:lnTo>
                <a:lnTo>
                  <a:pt x="110" y="152"/>
                </a:lnTo>
                <a:lnTo>
                  <a:pt x="122" y="158"/>
                </a:lnTo>
                <a:lnTo>
                  <a:pt x="134" y="168"/>
                </a:lnTo>
                <a:lnTo>
                  <a:pt x="142" y="180"/>
                </a:lnTo>
                <a:lnTo>
                  <a:pt x="150" y="192"/>
                </a:lnTo>
                <a:lnTo>
                  <a:pt x="154" y="204"/>
                </a:lnTo>
                <a:lnTo>
                  <a:pt x="158" y="218"/>
                </a:lnTo>
                <a:close/>
              </a:path>
            </a:pathLst>
          </a:custGeom>
          <a:solidFill>
            <a:srgbClr val="EC008D"/>
          </a:soli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矩形 3"/>
          <p:cNvSpPr/>
          <p:nvPr/>
        </p:nvSpPr>
        <p:spPr>
          <a:xfrm>
            <a:off x="795867" y="6742113"/>
            <a:ext cx="11391900" cy="71438"/>
          </a:xfrm>
          <a:prstGeom prst="rect">
            <a:avLst/>
          </a:prstGeom>
          <a:solidFill>
            <a:srgbClr val="F298C0"/>
          </a:solidFill>
          <a:ln>
            <a:solidFill>
              <a:srgbClr val="F298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6149" name="图片 4"/>
          <p:cNvPicPr>
            <a:picLocks noChangeAspect="1"/>
          </p:cNvPicPr>
          <p:nvPr userDrawn="1"/>
        </p:nvPicPr>
        <p:blipFill>
          <a:blip r:embed="rId3"/>
          <a:stretch>
            <a:fillRect/>
          </a:stretch>
        </p:blipFill>
        <p:spPr>
          <a:xfrm>
            <a:off x="21167" y="19050"/>
            <a:ext cx="3179233" cy="70802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376672"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205728" y="1600200"/>
            <a:ext cx="5376672"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5" y="1778438"/>
            <a:ext cx="4873575"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5" y="2665379"/>
            <a:ext cx="4873575"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9"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9"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a:latin typeface="Arial" panose="020B0604020202020204" pitchFamily="34" charset="0"/>
            </a:endParaRPr>
          </a:p>
        </p:txBody>
      </p:sp>
      <p:sp>
        <p:nvSpPr>
          <p:cNvPr id="8" name="页脚占位符 7"/>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a:latin typeface="Arial" panose="020B0604020202020204" pitchFamily="34" charset="0"/>
            </a:endParaRPr>
          </a:p>
        </p:txBody>
      </p:sp>
      <p:sp>
        <p:nvSpPr>
          <p:cNvPr id="3" name="页脚占位符 2"/>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0573"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376672"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205728" y="1600200"/>
            <a:ext cx="5376672"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8" name="页脚占位符 7"/>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3" name="页脚占位符 2"/>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2" Type="http://schemas.openxmlformats.org/officeDocument/2006/relationships/theme" Target="../theme/theme2.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 1025"/>
          <p:cNvSpPr>
            <a:spLocks noGrp="1"/>
          </p:cNvSpPr>
          <p:nvPr>
            <p:ph type="title"/>
          </p:nvPr>
        </p:nvSpPr>
        <p:spPr>
          <a:xfrm>
            <a:off x="609600" y="274638"/>
            <a:ext cx="10972800" cy="1143000"/>
          </a:xfrm>
          <a:prstGeom prst="rect">
            <a:avLst/>
          </a:prstGeom>
          <a:noFill/>
          <a:ln w="9525">
            <a:noFill/>
          </a:ln>
        </p:spPr>
        <p:txBody>
          <a:bodyPr anchor="ctr"/>
          <a:p>
            <a:pPr lvl="0"/>
            <a:r>
              <a:rPr lang="en-US" altLang="zh-CN" dirty="0"/>
              <a:t>Click to edit Master title style</a:t>
            </a:r>
            <a:endParaRPr lang="en-US" altLang="zh-CN" dirty="0"/>
          </a:p>
        </p:txBody>
      </p:sp>
      <p:sp>
        <p:nvSpPr>
          <p:cNvPr id="1027" name="文本占位符 1026"/>
          <p:cNvSpPr>
            <a:spLocks noGrp="1"/>
          </p:cNvSpPr>
          <p:nvPr>
            <p:ph type="body" idx="1"/>
          </p:nvPr>
        </p:nvSpPr>
        <p:spPr>
          <a:xfrm>
            <a:off x="609600" y="1600200"/>
            <a:ext cx="10972800" cy="4525963"/>
          </a:xfrm>
          <a:prstGeom prst="rect">
            <a:avLst/>
          </a:prstGeom>
          <a:noFill/>
          <a:ln w="9525">
            <a:noFill/>
          </a:ln>
        </p:spPr>
        <p:txBody>
          <a:bodyPr/>
          <a:p>
            <a:pPr lvl="0"/>
            <a:r>
              <a:rPr lang="en-US" altLang="zh-CN" dirty="0"/>
              <a:t>Click to edit Master text styles</a:t>
            </a:r>
            <a:endParaRPr lang="en-US" altLang="zh-CN" dirty="0"/>
          </a:p>
          <a:p>
            <a:pPr lvl="1"/>
            <a:r>
              <a:rPr lang="en-US" altLang="zh-CN" dirty="0"/>
              <a:t>Second level</a:t>
            </a:r>
            <a:endParaRPr lang="en-US" altLang="zh-CN" dirty="0"/>
          </a:p>
          <a:p>
            <a:pPr lvl="2"/>
            <a:r>
              <a:rPr lang="en-US" altLang="zh-CN" dirty="0"/>
              <a:t>Third level</a:t>
            </a:r>
            <a:endParaRPr lang="en-US" altLang="zh-CN" dirty="0"/>
          </a:p>
          <a:p>
            <a:pPr lvl="3"/>
            <a:r>
              <a:rPr lang="en-US" altLang="zh-CN" dirty="0"/>
              <a:t>Fourth level</a:t>
            </a:r>
            <a:endParaRPr lang="en-US" altLang="zh-CN" dirty="0"/>
          </a:p>
          <a:p>
            <a:pPr lvl="4"/>
            <a:r>
              <a:rPr lang="en-US" altLang="zh-CN" dirty="0"/>
              <a:t>Fifth level</a:t>
            </a:r>
            <a:endParaRPr lang="en-US" altLang="zh-CN" dirty="0"/>
          </a:p>
        </p:txBody>
      </p:sp>
      <p:sp>
        <p:nvSpPr>
          <p:cNvPr id="1028" name="日期占位符 1027"/>
          <p:cNvSpPr>
            <a:spLocks noGrp="1"/>
          </p:cNvSpPr>
          <p:nvPr>
            <p:ph type="dt" sz="half" idx="2"/>
          </p:nvPr>
        </p:nvSpPr>
        <p:spPr>
          <a:xfrm>
            <a:off x="609600" y="6245225"/>
            <a:ext cx="2844800" cy="476250"/>
          </a:xfrm>
          <a:prstGeom prst="rect">
            <a:avLst/>
          </a:prstGeom>
          <a:noFill/>
          <a:ln w="9525">
            <a:noFill/>
          </a:ln>
        </p:spPr>
        <p:txBody>
          <a:bodyPr/>
          <a:lstStyle>
            <a:lvl1pPr>
              <a:defRPr sz="1400"/>
            </a:lvl1pPr>
          </a:lstStyle>
          <a:p>
            <a:pPr lvl="0"/>
            <a:endParaRPr lang="zh-CN" altLang="en-US" dirty="0">
              <a:latin typeface="Arial" panose="020B0604020202020204" pitchFamily="34" charset="0"/>
            </a:endParaRPr>
          </a:p>
        </p:txBody>
      </p:sp>
      <p:sp>
        <p:nvSpPr>
          <p:cNvPr id="1029" name="页脚占位符 1028"/>
          <p:cNvSpPr>
            <a:spLocks noGrp="1"/>
          </p:cNvSpPr>
          <p:nvPr>
            <p:ph type="ftr" sz="quarter" idx="3"/>
          </p:nvPr>
        </p:nvSpPr>
        <p:spPr>
          <a:xfrm>
            <a:off x="4165600" y="6245225"/>
            <a:ext cx="3860800" cy="476250"/>
          </a:xfrm>
          <a:prstGeom prst="rect">
            <a:avLst/>
          </a:prstGeom>
          <a:noFill/>
          <a:ln w="9525">
            <a:noFill/>
          </a:ln>
        </p:spPr>
        <p:txBody>
          <a:bodyPr/>
          <a:lstStyle>
            <a:lvl1pPr algn="ctr">
              <a:defRPr sz="1400"/>
            </a:lvl1pPr>
          </a:lstStyle>
          <a:p>
            <a:pPr lvl="0"/>
            <a:endParaRPr lang="zh-CN" altLang="en-US" dirty="0">
              <a:latin typeface="Arial" panose="020B0604020202020204" pitchFamily="34" charset="0"/>
            </a:endParaRPr>
          </a:p>
        </p:txBody>
      </p:sp>
      <p:sp>
        <p:nvSpPr>
          <p:cNvPr id="1030" name="灯片编号占位符 1029"/>
          <p:cNvSpPr>
            <a:spLocks noGrp="1"/>
          </p:cNvSpPr>
          <p:nvPr>
            <p:ph type="sldNum" sz="quarter" idx="4"/>
          </p:nvPr>
        </p:nvSpPr>
        <p:spPr>
          <a:xfrm>
            <a:off x="8737600" y="6245225"/>
            <a:ext cx="2844800" cy="476250"/>
          </a:xfrm>
          <a:prstGeom prst="rect">
            <a:avLst/>
          </a:prstGeom>
          <a:noFill/>
          <a:ln w="9525">
            <a:noFill/>
          </a:ln>
        </p:spPr>
        <p:txBody>
          <a:bodyPr/>
          <a:lstStyle>
            <a:lvl1pPr algn="r">
              <a:defRPr sz="1400"/>
            </a:lvl1p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hf sldNum="0" hdr="0" ftr="0" dt="0"/>
  <p:txStyles>
    <p:title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sp>
        <p:nvSpPr>
          <p:cNvPr id="1026" name="标题 1025"/>
          <p:cNvSpPr>
            <a:spLocks noGrp="1"/>
          </p:cNvSpPr>
          <p:nvPr>
            <p:ph type="title"/>
          </p:nvPr>
        </p:nvSpPr>
        <p:spPr>
          <a:xfrm>
            <a:off x="609600" y="274638"/>
            <a:ext cx="10972800" cy="1143000"/>
          </a:xfrm>
          <a:prstGeom prst="rect">
            <a:avLst/>
          </a:prstGeom>
          <a:noFill/>
          <a:ln w="9525">
            <a:noFill/>
          </a:ln>
        </p:spPr>
        <p:txBody>
          <a:bodyPr anchor="ctr"/>
          <a:p>
            <a:pPr lvl="0"/>
            <a:r>
              <a:rPr lang="zh-CN" altLang="en-US"/>
              <a:t>单击此处编辑母版标题样式</a:t>
            </a:r>
            <a:endParaRPr lang="zh-CN" altLang="en-US"/>
          </a:p>
        </p:txBody>
      </p:sp>
      <p:sp>
        <p:nvSpPr>
          <p:cNvPr id="1027" name="文本占位符 1026"/>
          <p:cNvSpPr>
            <a:spLocks noGrp="1"/>
          </p:cNvSpPr>
          <p:nvPr>
            <p:ph type="body" idx="1"/>
          </p:nvPr>
        </p:nvSpPr>
        <p:spPr>
          <a:xfrm>
            <a:off x="609600" y="1600200"/>
            <a:ext cx="10972800" cy="4525963"/>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日期占位符 1027"/>
          <p:cNvSpPr>
            <a:spLocks noGrp="1"/>
          </p:cNvSpPr>
          <p:nvPr>
            <p:ph type="dt" sz="half" idx="2"/>
          </p:nvPr>
        </p:nvSpPr>
        <p:spPr>
          <a:xfrm>
            <a:off x="609600" y="6245225"/>
            <a:ext cx="2844800" cy="476250"/>
          </a:xfrm>
          <a:prstGeom prst="rect">
            <a:avLst/>
          </a:prstGeom>
          <a:noFill/>
          <a:ln w="9525">
            <a:noFill/>
          </a:ln>
        </p:spPr>
        <p:txBody>
          <a:bodyPr/>
          <a:lstStyle>
            <a:lvl1pPr>
              <a:defRPr sz="1400"/>
            </a:lvl1pPr>
          </a:lstStyle>
          <a:p>
            <a:pPr lvl="0"/>
            <a:endParaRPr lang="zh-CN" altLang="en-US">
              <a:latin typeface="Arial" panose="020B0604020202020204" pitchFamily="34" charset="0"/>
            </a:endParaRPr>
          </a:p>
        </p:txBody>
      </p:sp>
      <p:sp>
        <p:nvSpPr>
          <p:cNvPr id="1029" name="页脚占位符 1028"/>
          <p:cNvSpPr>
            <a:spLocks noGrp="1"/>
          </p:cNvSpPr>
          <p:nvPr>
            <p:ph type="ftr" sz="quarter" idx="3"/>
          </p:nvPr>
        </p:nvSpPr>
        <p:spPr>
          <a:xfrm>
            <a:off x="4165600" y="6245225"/>
            <a:ext cx="3860800" cy="476250"/>
          </a:xfrm>
          <a:prstGeom prst="rect">
            <a:avLst/>
          </a:prstGeom>
          <a:noFill/>
          <a:ln w="9525">
            <a:noFill/>
          </a:ln>
        </p:spPr>
        <p:txBody>
          <a:bodyPr/>
          <a:lstStyle>
            <a:lvl1pPr algn="ctr">
              <a:defRPr sz="1400"/>
            </a:lvl1pPr>
          </a:lstStyle>
          <a:p>
            <a:pPr lvl="0"/>
            <a:endParaRPr lang="zh-CN" altLang="en-US">
              <a:latin typeface="Arial" panose="020B0604020202020204" pitchFamily="34" charset="0"/>
            </a:endParaRPr>
          </a:p>
        </p:txBody>
      </p:sp>
      <p:sp>
        <p:nvSpPr>
          <p:cNvPr id="1030" name="灯片编号占位符 1029"/>
          <p:cNvSpPr>
            <a:spLocks noGrp="1"/>
          </p:cNvSpPr>
          <p:nvPr>
            <p:ph type="sldNum" sz="quarter" idx="4"/>
          </p:nvPr>
        </p:nvSpPr>
        <p:spPr>
          <a:xfrm>
            <a:off x="8737600" y="6245225"/>
            <a:ext cx="2844800" cy="476250"/>
          </a:xfrm>
          <a:prstGeom prst="rect">
            <a:avLst/>
          </a:prstGeom>
          <a:noFill/>
          <a:ln w="9525">
            <a:noFill/>
          </a:ln>
        </p:spPr>
        <p:txBody>
          <a:bodyPr/>
          <a:lstStyle>
            <a:lvl1pPr algn="r">
              <a:defRPr sz="1400"/>
            </a:lvl1p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2.xml"/><Relationship Id="rId5" Type="http://schemas.openxmlformats.org/officeDocument/2006/relationships/image" Target="../media/image5.png"/><Relationship Id="rId4" Type="http://schemas.microsoft.com/office/2007/relationships/media" Target="file:///I:\&#21021;&#20013;&#35821;&#25991;&#32534;&#36753;\&#21021;&#20013;&#35821;&#25991;\3%20&#20843;&#19978;\&#35838;&#20214;\&#38632;&#22768;%20&#33258;&#28982;&#38899;&#25928;.mp3" TargetMode="External"/><Relationship Id="rId3" Type="http://schemas.openxmlformats.org/officeDocument/2006/relationships/audio" Target="file:///I:\&#21021;&#20013;&#35821;&#25991;&#32534;&#36753;\&#21021;&#20013;&#35821;&#25991;\3%20&#20843;&#19978;\&#35838;&#20214;\&#38632;&#22768;%20&#33258;&#28982;&#38899;&#25928;.mp3" TargetMode="External"/><Relationship Id="rId2" Type="http://schemas.openxmlformats.org/officeDocument/2006/relationships/image" Target="../media/image4.GIF"/><Relationship Id="rId1" Type="http://schemas.openxmlformats.org/officeDocument/2006/relationships/image" Target="../media/image3.GIF"/></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0.GIF"/></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xml"/><Relationship Id="rId1" Type="http://schemas.openxmlformats.org/officeDocument/2006/relationships/image" Target="../media/image22.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image" Target="../media/image23.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4.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5.GIF"/></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6.GIF"/></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8.jpeg"/><Relationship Id="rId1" Type="http://schemas.openxmlformats.org/officeDocument/2006/relationships/image" Target="../media/image27.jpe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image" Target="../media/image2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6" Type="http://schemas.openxmlformats.org/officeDocument/2006/relationships/slideLayout" Target="../slideLayouts/slideLayout5.xml"/><Relationship Id="rId5" Type="http://schemas.openxmlformats.org/officeDocument/2006/relationships/image" Target="../media/image36.png"/><Relationship Id="rId4" Type="http://schemas.openxmlformats.org/officeDocument/2006/relationships/image" Target="../media/image35.png"/><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image" Target="../media/image32.jpeg"/></Relationships>
</file>

<file path=ppt/slides/_rels/slide21.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image" Target="../media/image43.png"/><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image" Target="../media/image37.png"/></Relationships>
</file>

<file path=ppt/slides/_rels/slide22.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7.xml"/><Relationship Id="rId4" Type="http://schemas.openxmlformats.org/officeDocument/2006/relationships/image" Target="../media/image47.jpeg"/><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image" Target="../media/image44.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8.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9.GIF"/></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0.png"/></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6.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1.GIF"/></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2.GIF"/></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3.GIF"/></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4.GIF"/></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5.jpe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7" Type="http://schemas.openxmlformats.org/officeDocument/2006/relationships/notesSlide" Target="../notesSlides/notesSlide5.xml"/><Relationship Id="rId6" Type="http://schemas.openxmlformats.org/officeDocument/2006/relationships/slideLayout" Target="../slideLayouts/slideLayout1.xml"/><Relationship Id="rId5" Type="http://schemas.openxmlformats.org/officeDocument/2006/relationships/image" Target="../media/image5.png"/><Relationship Id="rId4" Type="http://schemas.microsoft.com/office/2007/relationships/media" Target="file:///I:\&#21021;&#20013;&#35821;&#25991;&#32534;&#36753;\&#21021;&#20013;&#35821;&#25991;\3%20&#20843;&#19978;\&#35838;&#20214;\&#38632;&#22768;%20&#33258;&#28982;&#38899;&#25928;.mp3" TargetMode="External"/><Relationship Id="rId3" Type="http://schemas.openxmlformats.org/officeDocument/2006/relationships/audio" Target="file:///I:\&#21021;&#20013;&#35821;&#25991;&#32534;&#36753;\&#21021;&#20013;&#35821;&#25991;\3%20&#20843;&#19978;\&#35838;&#20214;\&#38632;&#22768;%20&#33258;&#28982;&#38899;&#25928;.mp3" TargetMode="External"/><Relationship Id="rId2" Type="http://schemas.openxmlformats.org/officeDocument/2006/relationships/image" Target="../media/image57.png"/><Relationship Id="rId1" Type="http://schemas.openxmlformats.org/officeDocument/2006/relationships/image" Target="../media/image56.GIF"/></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jpeg"/></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7.png"/><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14.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9.xml"/><Relationship Id="rId1" Type="http://schemas.openxmlformats.org/officeDocument/2006/relationships/image" Target="../media/image18.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昆明的雨真正采用\0 (1).gif"/>
          <p:cNvPicPr>
            <a:picLocks noGrp="1" noChangeAspect="1" noChangeArrowheads="1" noCrop="1"/>
          </p:cNvPicPr>
          <p:nvPr>
            <p:ph idx="1"/>
          </p:nvPr>
        </p:nvPicPr>
        <p:blipFill>
          <a:blip r:embed="rId1"/>
          <a:srcRect/>
          <a:stretch>
            <a:fillRect/>
          </a:stretch>
        </p:blipFill>
        <p:spPr bwMode="auto">
          <a:xfrm>
            <a:off x="-84455" y="-42545"/>
            <a:ext cx="12360910" cy="6977380"/>
          </a:xfrm>
          <a:prstGeom prst="rect">
            <a:avLst/>
          </a:prstGeom>
          <a:noFill/>
        </p:spPr>
      </p:pic>
      <p:pic>
        <p:nvPicPr>
          <p:cNvPr id="6" name="图片 5" descr="mnb (2).gif"/>
          <p:cNvPicPr>
            <a:picLocks noChangeAspect="1"/>
          </p:cNvPicPr>
          <p:nvPr/>
        </p:nvPicPr>
        <p:blipFill>
          <a:blip r:embed="rId2"/>
          <a:stretch>
            <a:fillRect/>
          </a:stretch>
        </p:blipFill>
        <p:spPr>
          <a:xfrm>
            <a:off x="1631504" y="6029325"/>
            <a:ext cx="1000125" cy="828675"/>
          </a:xfrm>
          <a:prstGeom prst="rect">
            <a:avLst/>
          </a:prstGeom>
        </p:spPr>
      </p:pic>
      <p:sp>
        <p:nvSpPr>
          <p:cNvPr id="8" name="TextBox 7"/>
          <p:cNvSpPr txBox="1"/>
          <p:nvPr/>
        </p:nvSpPr>
        <p:spPr>
          <a:xfrm>
            <a:off x="2841496" y="3394720"/>
            <a:ext cx="921385" cy="2232248"/>
          </a:xfrm>
          <a:prstGeom prst="rect">
            <a:avLst/>
          </a:prstGeom>
          <a:noFill/>
        </p:spPr>
        <p:txBody>
          <a:bodyPr vert="eaVert" wrap="square" rtlCol="0">
            <a:spAutoFit/>
          </a:bodyPr>
          <a:lstStyle/>
          <a:p>
            <a:r>
              <a:rPr lang="zh-CN" altLang="en-US" sz="4800" b="1" dirty="0" smtClean="0">
                <a:solidFill>
                  <a:srgbClr val="4FD8DD"/>
                </a:solidFill>
                <a:uFillTx/>
                <a:ea typeface="黑体" panose="02010609060101010101" pitchFamily="49" charset="-122"/>
              </a:rPr>
              <a:t>汪曾祺</a:t>
            </a:r>
            <a:endParaRPr lang="zh-CN" altLang="en-US" sz="4800" b="1" dirty="0" smtClean="0">
              <a:solidFill>
                <a:srgbClr val="4FD8DD"/>
              </a:solidFill>
              <a:uFillTx/>
              <a:ea typeface="黑体" panose="02010609060101010101" pitchFamily="49" charset="-122"/>
            </a:endParaRPr>
          </a:p>
        </p:txBody>
      </p:sp>
      <p:sp>
        <p:nvSpPr>
          <p:cNvPr id="3" name="矩形 2"/>
          <p:cNvSpPr/>
          <p:nvPr/>
        </p:nvSpPr>
        <p:spPr>
          <a:xfrm>
            <a:off x="1581150" y="1103630"/>
            <a:ext cx="1101090" cy="4523105"/>
          </a:xfrm>
          <a:prstGeom prst="rect">
            <a:avLst/>
          </a:prstGeom>
          <a:noFill/>
          <a:ln>
            <a:noFill/>
          </a:ln>
        </p:spPr>
        <p:txBody>
          <a:bodyPr wrap="none">
            <a:spAutoFit/>
            <a:scene3d>
              <a:camera prst="orthographicFront"/>
              <a:lightRig rig="threePt" dir="t">
                <a:rot lat="0" lon="0" rev="0"/>
              </a:lightRig>
            </a:scene3d>
            <a:sp3d extrusionH="120650" prstMaterial="matte"/>
          </a:bodyPr>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7200" b="1" i="0" u="none" strike="noStrike" kern="1200" cap="none" spc="0" normalizeH="0" baseline="0" noProof="1">
                <a:ln>
                  <a:gradFill>
                    <a:gsLst>
                      <a:gs pos="98000">
                        <a:srgbClr val="F88C89"/>
                      </a:gs>
                      <a:gs pos="86000">
                        <a:srgbClr val="F8D078"/>
                      </a:gs>
                      <a:gs pos="73000">
                        <a:srgbClr val="BAD172"/>
                      </a:gs>
                      <a:gs pos="62000">
                        <a:srgbClr val="BEC7AF"/>
                      </a:gs>
                      <a:gs pos="50000">
                        <a:srgbClr val="83D9E3"/>
                      </a:gs>
                      <a:gs pos="37000">
                        <a:srgbClr val="9C61DF"/>
                      </a:gs>
                      <a:gs pos="24000">
                        <a:srgbClr val="CA78E1"/>
                      </a:gs>
                      <a:gs pos="12000">
                        <a:srgbClr val="E564DF"/>
                      </a:gs>
                      <a:gs pos="0">
                        <a:srgbClr val="F86CC0"/>
                      </a:gs>
                    </a:gsLst>
                    <a:lin ang="0"/>
                  </a:gradFill>
                </a:ln>
                <a:gradFill>
                  <a:gsLst>
                    <a:gs pos="79000">
                      <a:srgbClr val="CCFF66"/>
                    </a:gs>
                    <a:gs pos="94000">
                      <a:srgbClr val="FFFF00">
                        <a:alpha val="50000"/>
                      </a:srgbClr>
                    </a:gs>
                    <a:gs pos="70000">
                      <a:srgbClr val="00FF00">
                        <a:alpha val="13000"/>
                      </a:srgbClr>
                    </a:gs>
                    <a:gs pos="56000">
                      <a:srgbClr val="00FFFF">
                        <a:alpha val="50000"/>
                      </a:srgbClr>
                    </a:gs>
                    <a:gs pos="43000">
                      <a:srgbClr val="00FFFF">
                        <a:alpha val="13000"/>
                      </a:srgbClr>
                    </a:gs>
                    <a:gs pos="22000">
                      <a:srgbClr val="FF00FF">
                        <a:alpha val="50000"/>
                      </a:srgbClr>
                    </a:gs>
                    <a:gs pos="33000">
                      <a:srgbClr val="9900FF">
                        <a:alpha val="50000"/>
                      </a:srgbClr>
                    </a:gs>
                    <a:gs pos="5000">
                      <a:srgbClr val="FF00FF">
                        <a:alpha val="50000"/>
                      </a:srgbClr>
                    </a:gs>
                    <a:gs pos="0">
                      <a:srgbClr val="FF3300">
                        <a:alpha val="50000"/>
                      </a:srgbClr>
                    </a:gs>
                    <a:gs pos="100000">
                      <a:srgbClr val="FF3300">
                        <a:alpha val="30000"/>
                      </a:srgbClr>
                    </a:gs>
                  </a:gsLst>
                  <a:lin ang="0"/>
                </a:gradFill>
                <a:effectLst>
                  <a:outerShdw blurRad="50800" dist="38100" algn="l" rotWithShape="0">
                    <a:srgbClr val="CC00CC">
                      <a:alpha val="40000"/>
                    </a:srgbClr>
                  </a:outerShdw>
                </a:effectLst>
                <a:uLnTx/>
                <a:uFillTx/>
                <a:latin typeface="Arial" panose="020B0604020202020204" pitchFamily="34" charset="0"/>
                <a:ea typeface="宋体" panose="02010600030101010101" pitchFamily="2" charset="-122"/>
                <a:cs typeface="+mn-cs"/>
              </a:rPr>
              <a:t>昆</a:t>
            </a:r>
            <a:endParaRPr kumimoji="0" lang="zh-CN" altLang="en-US" sz="7200" b="1" i="0" u="none" strike="noStrike" kern="1200" cap="none" spc="0" normalizeH="0" baseline="0" noProof="1">
              <a:ln>
                <a:gradFill>
                  <a:gsLst>
                    <a:gs pos="98000">
                      <a:srgbClr val="F88C89"/>
                    </a:gs>
                    <a:gs pos="86000">
                      <a:srgbClr val="F8D078"/>
                    </a:gs>
                    <a:gs pos="73000">
                      <a:srgbClr val="BAD172"/>
                    </a:gs>
                    <a:gs pos="62000">
                      <a:srgbClr val="BEC7AF"/>
                    </a:gs>
                    <a:gs pos="50000">
                      <a:srgbClr val="83D9E3"/>
                    </a:gs>
                    <a:gs pos="37000">
                      <a:srgbClr val="9C61DF"/>
                    </a:gs>
                    <a:gs pos="24000">
                      <a:srgbClr val="CA78E1"/>
                    </a:gs>
                    <a:gs pos="12000">
                      <a:srgbClr val="E564DF"/>
                    </a:gs>
                    <a:gs pos="0">
                      <a:srgbClr val="F86CC0"/>
                    </a:gs>
                  </a:gsLst>
                  <a:lin ang="0"/>
                </a:gradFill>
              </a:ln>
              <a:gradFill>
                <a:gsLst>
                  <a:gs pos="79000">
                    <a:srgbClr val="CCFF66"/>
                  </a:gs>
                  <a:gs pos="94000">
                    <a:srgbClr val="FFFF00">
                      <a:alpha val="50000"/>
                    </a:srgbClr>
                  </a:gs>
                  <a:gs pos="70000">
                    <a:srgbClr val="00FF00">
                      <a:alpha val="13000"/>
                    </a:srgbClr>
                  </a:gs>
                  <a:gs pos="56000">
                    <a:srgbClr val="00FFFF">
                      <a:alpha val="50000"/>
                    </a:srgbClr>
                  </a:gs>
                  <a:gs pos="43000">
                    <a:srgbClr val="00FFFF">
                      <a:alpha val="13000"/>
                    </a:srgbClr>
                  </a:gs>
                  <a:gs pos="22000">
                    <a:srgbClr val="FF00FF">
                      <a:alpha val="50000"/>
                    </a:srgbClr>
                  </a:gs>
                  <a:gs pos="33000">
                    <a:srgbClr val="9900FF">
                      <a:alpha val="50000"/>
                    </a:srgbClr>
                  </a:gs>
                  <a:gs pos="5000">
                    <a:srgbClr val="FF00FF">
                      <a:alpha val="50000"/>
                    </a:srgbClr>
                  </a:gs>
                  <a:gs pos="0">
                    <a:srgbClr val="FF3300">
                      <a:alpha val="50000"/>
                    </a:srgbClr>
                  </a:gs>
                  <a:gs pos="100000">
                    <a:srgbClr val="FF3300">
                      <a:alpha val="30000"/>
                    </a:srgbClr>
                  </a:gs>
                </a:gsLst>
                <a:lin ang="0"/>
              </a:gradFill>
              <a:effectLst>
                <a:outerShdw blurRad="50800" dist="38100" algn="l" rotWithShape="0">
                  <a:srgbClr val="CC00CC">
                    <a:alpha val="40000"/>
                  </a:srgbClr>
                </a:outerShdw>
              </a:effectLst>
              <a:uLnTx/>
              <a:uFillTx/>
              <a:latin typeface="Arial" panose="020B0604020202020204" pitchFamily="34" charset="0"/>
              <a:ea typeface="宋体" panose="02010600030101010101" pitchFamily="2"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7200" b="1" i="0" u="none" strike="noStrike" kern="1200" cap="none" spc="0" normalizeH="0" baseline="0" noProof="1">
                <a:ln>
                  <a:gradFill>
                    <a:gsLst>
                      <a:gs pos="98000">
                        <a:srgbClr val="F88C89"/>
                      </a:gs>
                      <a:gs pos="86000">
                        <a:srgbClr val="F8D078"/>
                      </a:gs>
                      <a:gs pos="73000">
                        <a:srgbClr val="BAD172"/>
                      </a:gs>
                      <a:gs pos="62000">
                        <a:srgbClr val="BEC7AF"/>
                      </a:gs>
                      <a:gs pos="50000">
                        <a:srgbClr val="83D9E3"/>
                      </a:gs>
                      <a:gs pos="37000">
                        <a:srgbClr val="9C61DF"/>
                      </a:gs>
                      <a:gs pos="24000">
                        <a:srgbClr val="CA78E1"/>
                      </a:gs>
                      <a:gs pos="12000">
                        <a:srgbClr val="E564DF"/>
                      </a:gs>
                      <a:gs pos="0">
                        <a:srgbClr val="F86CC0"/>
                      </a:gs>
                    </a:gsLst>
                    <a:lin ang="0"/>
                  </a:gradFill>
                </a:ln>
                <a:gradFill>
                  <a:gsLst>
                    <a:gs pos="79000">
                      <a:srgbClr val="CCFF66"/>
                    </a:gs>
                    <a:gs pos="94000">
                      <a:srgbClr val="FFFF00">
                        <a:alpha val="50000"/>
                      </a:srgbClr>
                    </a:gs>
                    <a:gs pos="70000">
                      <a:srgbClr val="00FF00">
                        <a:alpha val="13000"/>
                      </a:srgbClr>
                    </a:gs>
                    <a:gs pos="56000">
                      <a:srgbClr val="00FFFF">
                        <a:alpha val="50000"/>
                      </a:srgbClr>
                    </a:gs>
                    <a:gs pos="43000">
                      <a:srgbClr val="00FFFF">
                        <a:alpha val="13000"/>
                      </a:srgbClr>
                    </a:gs>
                    <a:gs pos="22000">
                      <a:srgbClr val="FF00FF">
                        <a:alpha val="50000"/>
                      </a:srgbClr>
                    </a:gs>
                    <a:gs pos="33000">
                      <a:srgbClr val="9900FF">
                        <a:alpha val="50000"/>
                      </a:srgbClr>
                    </a:gs>
                    <a:gs pos="5000">
                      <a:srgbClr val="FF00FF">
                        <a:alpha val="50000"/>
                      </a:srgbClr>
                    </a:gs>
                    <a:gs pos="0">
                      <a:srgbClr val="FF3300">
                        <a:alpha val="50000"/>
                      </a:srgbClr>
                    </a:gs>
                    <a:gs pos="100000">
                      <a:srgbClr val="FF3300">
                        <a:alpha val="30000"/>
                      </a:srgbClr>
                    </a:gs>
                  </a:gsLst>
                  <a:lin ang="0"/>
                </a:gradFill>
                <a:effectLst>
                  <a:outerShdw blurRad="50800" dist="38100" algn="l" rotWithShape="0">
                    <a:srgbClr val="CC00CC">
                      <a:alpha val="40000"/>
                    </a:srgbClr>
                  </a:outerShdw>
                </a:effectLst>
                <a:uLnTx/>
                <a:uFillTx/>
                <a:latin typeface="Arial" panose="020B0604020202020204" pitchFamily="34" charset="0"/>
                <a:ea typeface="宋体" panose="02010600030101010101" pitchFamily="2" charset="-122"/>
                <a:cs typeface="+mn-cs"/>
              </a:rPr>
              <a:t>明</a:t>
            </a:r>
            <a:endParaRPr kumimoji="0" lang="zh-CN" altLang="en-US" sz="7200" b="1" i="0" u="none" strike="noStrike" kern="1200" cap="none" spc="0" normalizeH="0" baseline="0" noProof="1">
              <a:ln>
                <a:gradFill>
                  <a:gsLst>
                    <a:gs pos="98000">
                      <a:srgbClr val="F88C89"/>
                    </a:gs>
                    <a:gs pos="86000">
                      <a:srgbClr val="F8D078"/>
                    </a:gs>
                    <a:gs pos="73000">
                      <a:srgbClr val="BAD172"/>
                    </a:gs>
                    <a:gs pos="62000">
                      <a:srgbClr val="BEC7AF"/>
                    </a:gs>
                    <a:gs pos="50000">
                      <a:srgbClr val="83D9E3"/>
                    </a:gs>
                    <a:gs pos="37000">
                      <a:srgbClr val="9C61DF"/>
                    </a:gs>
                    <a:gs pos="24000">
                      <a:srgbClr val="CA78E1"/>
                    </a:gs>
                    <a:gs pos="12000">
                      <a:srgbClr val="E564DF"/>
                    </a:gs>
                    <a:gs pos="0">
                      <a:srgbClr val="F86CC0"/>
                    </a:gs>
                  </a:gsLst>
                  <a:lin ang="0"/>
                </a:gradFill>
              </a:ln>
              <a:gradFill>
                <a:gsLst>
                  <a:gs pos="79000">
                    <a:srgbClr val="CCFF66"/>
                  </a:gs>
                  <a:gs pos="94000">
                    <a:srgbClr val="FFFF00">
                      <a:alpha val="50000"/>
                    </a:srgbClr>
                  </a:gs>
                  <a:gs pos="70000">
                    <a:srgbClr val="00FF00">
                      <a:alpha val="13000"/>
                    </a:srgbClr>
                  </a:gs>
                  <a:gs pos="56000">
                    <a:srgbClr val="00FFFF">
                      <a:alpha val="50000"/>
                    </a:srgbClr>
                  </a:gs>
                  <a:gs pos="43000">
                    <a:srgbClr val="00FFFF">
                      <a:alpha val="13000"/>
                    </a:srgbClr>
                  </a:gs>
                  <a:gs pos="22000">
                    <a:srgbClr val="FF00FF">
                      <a:alpha val="50000"/>
                    </a:srgbClr>
                  </a:gs>
                  <a:gs pos="33000">
                    <a:srgbClr val="9900FF">
                      <a:alpha val="50000"/>
                    </a:srgbClr>
                  </a:gs>
                  <a:gs pos="5000">
                    <a:srgbClr val="FF00FF">
                      <a:alpha val="50000"/>
                    </a:srgbClr>
                  </a:gs>
                  <a:gs pos="0">
                    <a:srgbClr val="FF3300">
                      <a:alpha val="50000"/>
                    </a:srgbClr>
                  </a:gs>
                  <a:gs pos="100000">
                    <a:srgbClr val="FF3300">
                      <a:alpha val="30000"/>
                    </a:srgbClr>
                  </a:gs>
                </a:gsLst>
                <a:lin ang="0"/>
              </a:gradFill>
              <a:effectLst>
                <a:outerShdw blurRad="50800" dist="38100" algn="l" rotWithShape="0">
                  <a:srgbClr val="CC00CC">
                    <a:alpha val="40000"/>
                  </a:srgbClr>
                </a:outerShdw>
              </a:effectLst>
              <a:uLnTx/>
              <a:uFillTx/>
              <a:latin typeface="Arial" panose="020B0604020202020204" pitchFamily="34" charset="0"/>
              <a:ea typeface="宋体" panose="02010600030101010101" pitchFamily="2"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7200" b="1" i="0" u="none" strike="noStrike" kern="1200" cap="none" spc="0" normalizeH="0" baseline="0" noProof="1">
                <a:ln>
                  <a:gradFill>
                    <a:gsLst>
                      <a:gs pos="98000">
                        <a:srgbClr val="F88C89"/>
                      </a:gs>
                      <a:gs pos="86000">
                        <a:srgbClr val="F8D078"/>
                      </a:gs>
                      <a:gs pos="73000">
                        <a:srgbClr val="BAD172"/>
                      </a:gs>
                      <a:gs pos="62000">
                        <a:srgbClr val="BEC7AF"/>
                      </a:gs>
                      <a:gs pos="50000">
                        <a:srgbClr val="83D9E3"/>
                      </a:gs>
                      <a:gs pos="37000">
                        <a:srgbClr val="9C61DF"/>
                      </a:gs>
                      <a:gs pos="24000">
                        <a:srgbClr val="CA78E1"/>
                      </a:gs>
                      <a:gs pos="12000">
                        <a:srgbClr val="E564DF"/>
                      </a:gs>
                      <a:gs pos="0">
                        <a:srgbClr val="F86CC0"/>
                      </a:gs>
                    </a:gsLst>
                    <a:lin ang="0"/>
                  </a:gradFill>
                </a:ln>
                <a:gradFill>
                  <a:gsLst>
                    <a:gs pos="79000">
                      <a:srgbClr val="CCFF66"/>
                    </a:gs>
                    <a:gs pos="94000">
                      <a:srgbClr val="FFFF00">
                        <a:alpha val="50000"/>
                      </a:srgbClr>
                    </a:gs>
                    <a:gs pos="70000">
                      <a:srgbClr val="00FF00">
                        <a:alpha val="13000"/>
                      </a:srgbClr>
                    </a:gs>
                    <a:gs pos="56000">
                      <a:srgbClr val="00FFFF">
                        <a:alpha val="50000"/>
                      </a:srgbClr>
                    </a:gs>
                    <a:gs pos="43000">
                      <a:srgbClr val="00FFFF">
                        <a:alpha val="13000"/>
                      </a:srgbClr>
                    </a:gs>
                    <a:gs pos="22000">
                      <a:srgbClr val="FF00FF">
                        <a:alpha val="50000"/>
                      </a:srgbClr>
                    </a:gs>
                    <a:gs pos="33000">
                      <a:srgbClr val="9900FF">
                        <a:alpha val="50000"/>
                      </a:srgbClr>
                    </a:gs>
                    <a:gs pos="5000">
                      <a:srgbClr val="FF00FF">
                        <a:alpha val="50000"/>
                      </a:srgbClr>
                    </a:gs>
                    <a:gs pos="0">
                      <a:srgbClr val="FF3300">
                        <a:alpha val="50000"/>
                      </a:srgbClr>
                    </a:gs>
                    <a:gs pos="100000">
                      <a:srgbClr val="FF3300">
                        <a:alpha val="30000"/>
                      </a:srgbClr>
                    </a:gs>
                  </a:gsLst>
                  <a:lin ang="0"/>
                </a:gradFill>
                <a:effectLst>
                  <a:outerShdw blurRad="50800" dist="38100" algn="l" rotWithShape="0">
                    <a:srgbClr val="CC00CC">
                      <a:alpha val="40000"/>
                    </a:srgbClr>
                  </a:outerShdw>
                </a:effectLst>
                <a:uLnTx/>
                <a:uFillTx/>
                <a:latin typeface="Arial" panose="020B0604020202020204" pitchFamily="34" charset="0"/>
                <a:ea typeface="宋体" panose="02010600030101010101" pitchFamily="2" charset="-122"/>
                <a:cs typeface="+mn-cs"/>
              </a:rPr>
              <a:t>的</a:t>
            </a:r>
            <a:endParaRPr kumimoji="0" lang="zh-CN" altLang="en-US" sz="7200" b="1" i="0" u="none" strike="noStrike" kern="1200" cap="none" spc="0" normalizeH="0" baseline="0" noProof="1">
              <a:ln>
                <a:gradFill>
                  <a:gsLst>
                    <a:gs pos="98000">
                      <a:srgbClr val="F88C89"/>
                    </a:gs>
                    <a:gs pos="86000">
                      <a:srgbClr val="F8D078"/>
                    </a:gs>
                    <a:gs pos="73000">
                      <a:srgbClr val="BAD172"/>
                    </a:gs>
                    <a:gs pos="62000">
                      <a:srgbClr val="BEC7AF"/>
                    </a:gs>
                    <a:gs pos="50000">
                      <a:srgbClr val="83D9E3"/>
                    </a:gs>
                    <a:gs pos="37000">
                      <a:srgbClr val="9C61DF"/>
                    </a:gs>
                    <a:gs pos="24000">
                      <a:srgbClr val="CA78E1"/>
                    </a:gs>
                    <a:gs pos="12000">
                      <a:srgbClr val="E564DF"/>
                    </a:gs>
                    <a:gs pos="0">
                      <a:srgbClr val="F86CC0"/>
                    </a:gs>
                  </a:gsLst>
                  <a:lin ang="0"/>
                </a:gradFill>
              </a:ln>
              <a:gradFill>
                <a:gsLst>
                  <a:gs pos="79000">
                    <a:srgbClr val="CCFF66"/>
                  </a:gs>
                  <a:gs pos="94000">
                    <a:srgbClr val="FFFF00">
                      <a:alpha val="50000"/>
                    </a:srgbClr>
                  </a:gs>
                  <a:gs pos="70000">
                    <a:srgbClr val="00FF00">
                      <a:alpha val="13000"/>
                    </a:srgbClr>
                  </a:gs>
                  <a:gs pos="56000">
                    <a:srgbClr val="00FFFF">
                      <a:alpha val="50000"/>
                    </a:srgbClr>
                  </a:gs>
                  <a:gs pos="43000">
                    <a:srgbClr val="00FFFF">
                      <a:alpha val="13000"/>
                    </a:srgbClr>
                  </a:gs>
                  <a:gs pos="22000">
                    <a:srgbClr val="FF00FF">
                      <a:alpha val="50000"/>
                    </a:srgbClr>
                  </a:gs>
                  <a:gs pos="33000">
                    <a:srgbClr val="9900FF">
                      <a:alpha val="50000"/>
                    </a:srgbClr>
                  </a:gs>
                  <a:gs pos="5000">
                    <a:srgbClr val="FF00FF">
                      <a:alpha val="50000"/>
                    </a:srgbClr>
                  </a:gs>
                  <a:gs pos="0">
                    <a:srgbClr val="FF3300">
                      <a:alpha val="50000"/>
                    </a:srgbClr>
                  </a:gs>
                  <a:gs pos="100000">
                    <a:srgbClr val="FF3300">
                      <a:alpha val="30000"/>
                    </a:srgbClr>
                  </a:gs>
                </a:gsLst>
                <a:lin ang="0"/>
              </a:gradFill>
              <a:effectLst>
                <a:outerShdw blurRad="50800" dist="38100" algn="l" rotWithShape="0">
                  <a:srgbClr val="CC00CC">
                    <a:alpha val="40000"/>
                  </a:srgbClr>
                </a:outerShdw>
              </a:effectLst>
              <a:uLnTx/>
              <a:uFillTx/>
              <a:latin typeface="Arial" panose="020B0604020202020204" pitchFamily="34" charset="0"/>
              <a:ea typeface="宋体" panose="02010600030101010101" pitchFamily="2"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7200" b="1" i="0" u="none" strike="noStrike" kern="1200" cap="none" spc="0" normalizeH="0" baseline="0" noProof="1">
                <a:ln>
                  <a:gradFill>
                    <a:gsLst>
                      <a:gs pos="98000">
                        <a:srgbClr val="F88C89"/>
                      </a:gs>
                      <a:gs pos="86000">
                        <a:srgbClr val="F8D078"/>
                      </a:gs>
                      <a:gs pos="73000">
                        <a:srgbClr val="BAD172"/>
                      </a:gs>
                      <a:gs pos="62000">
                        <a:srgbClr val="BEC7AF"/>
                      </a:gs>
                      <a:gs pos="50000">
                        <a:srgbClr val="83D9E3"/>
                      </a:gs>
                      <a:gs pos="37000">
                        <a:srgbClr val="9C61DF"/>
                      </a:gs>
                      <a:gs pos="24000">
                        <a:srgbClr val="CA78E1"/>
                      </a:gs>
                      <a:gs pos="12000">
                        <a:srgbClr val="E564DF"/>
                      </a:gs>
                      <a:gs pos="0">
                        <a:srgbClr val="F86CC0"/>
                      </a:gs>
                    </a:gsLst>
                    <a:lin ang="0"/>
                  </a:gradFill>
                </a:ln>
                <a:gradFill>
                  <a:gsLst>
                    <a:gs pos="79000">
                      <a:srgbClr val="CCFF66"/>
                    </a:gs>
                    <a:gs pos="94000">
                      <a:srgbClr val="FFFF00">
                        <a:alpha val="50000"/>
                      </a:srgbClr>
                    </a:gs>
                    <a:gs pos="70000">
                      <a:srgbClr val="00FF00">
                        <a:alpha val="13000"/>
                      </a:srgbClr>
                    </a:gs>
                    <a:gs pos="56000">
                      <a:srgbClr val="00FFFF">
                        <a:alpha val="50000"/>
                      </a:srgbClr>
                    </a:gs>
                    <a:gs pos="43000">
                      <a:srgbClr val="00FFFF">
                        <a:alpha val="13000"/>
                      </a:srgbClr>
                    </a:gs>
                    <a:gs pos="22000">
                      <a:srgbClr val="FF00FF">
                        <a:alpha val="50000"/>
                      </a:srgbClr>
                    </a:gs>
                    <a:gs pos="33000">
                      <a:srgbClr val="9900FF">
                        <a:alpha val="50000"/>
                      </a:srgbClr>
                    </a:gs>
                    <a:gs pos="5000">
                      <a:srgbClr val="FF00FF">
                        <a:alpha val="50000"/>
                      </a:srgbClr>
                    </a:gs>
                    <a:gs pos="0">
                      <a:srgbClr val="FF3300">
                        <a:alpha val="50000"/>
                      </a:srgbClr>
                    </a:gs>
                    <a:gs pos="100000">
                      <a:srgbClr val="FF3300">
                        <a:alpha val="30000"/>
                      </a:srgbClr>
                    </a:gs>
                  </a:gsLst>
                  <a:lin ang="0"/>
                </a:gradFill>
                <a:effectLst>
                  <a:outerShdw blurRad="50800" dist="38100" algn="l" rotWithShape="0">
                    <a:srgbClr val="CC00CC">
                      <a:alpha val="40000"/>
                    </a:srgbClr>
                  </a:outerShdw>
                </a:effectLst>
                <a:uLnTx/>
                <a:uFillTx/>
                <a:latin typeface="Arial" panose="020B0604020202020204" pitchFamily="34" charset="0"/>
                <a:ea typeface="宋体" panose="02010600030101010101" pitchFamily="2" charset="-122"/>
                <a:cs typeface="+mn-cs"/>
              </a:rPr>
              <a:t>雨</a:t>
            </a:r>
            <a:endParaRPr kumimoji="0" lang="zh-CN" altLang="en-US" sz="7200" b="1" i="0" u="none" strike="noStrike" kern="1200" cap="none" spc="0" normalizeH="0" baseline="0" noProof="1">
              <a:ln>
                <a:gradFill>
                  <a:gsLst>
                    <a:gs pos="98000">
                      <a:srgbClr val="F88C89"/>
                    </a:gs>
                    <a:gs pos="86000">
                      <a:srgbClr val="F8D078"/>
                    </a:gs>
                    <a:gs pos="73000">
                      <a:srgbClr val="BAD172"/>
                    </a:gs>
                    <a:gs pos="62000">
                      <a:srgbClr val="BEC7AF"/>
                    </a:gs>
                    <a:gs pos="50000">
                      <a:srgbClr val="83D9E3"/>
                    </a:gs>
                    <a:gs pos="37000">
                      <a:srgbClr val="9C61DF"/>
                    </a:gs>
                    <a:gs pos="24000">
                      <a:srgbClr val="CA78E1"/>
                    </a:gs>
                    <a:gs pos="12000">
                      <a:srgbClr val="E564DF"/>
                    </a:gs>
                    <a:gs pos="0">
                      <a:srgbClr val="F86CC0"/>
                    </a:gs>
                  </a:gsLst>
                  <a:lin ang="0"/>
                </a:gradFill>
              </a:ln>
              <a:gradFill>
                <a:gsLst>
                  <a:gs pos="79000">
                    <a:srgbClr val="CCFF66"/>
                  </a:gs>
                  <a:gs pos="94000">
                    <a:srgbClr val="FFFF00">
                      <a:alpha val="50000"/>
                    </a:srgbClr>
                  </a:gs>
                  <a:gs pos="70000">
                    <a:srgbClr val="00FF00">
                      <a:alpha val="13000"/>
                    </a:srgbClr>
                  </a:gs>
                  <a:gs pos="56000">
                    <a:srgbClr val="00FFFF">
                      <a:alpha val="50000"/>
                    </a:srgbClr>
                  </a:gs>
                  <a:gs pos="43000">
                    <a:srgbClr val="00FFFF">
                      <a:alpha val="13000"/>
                    </a:srgbClr>
                  </a:gs>
                  <a:gs pos="22000">
                    <a:srgbClr val="FF00FF">
                      <a:alpha val="50000"/>
                    </a:srgbClr>
                  </a:gs>
                  <a:gs pos="33000">
                    <a:srgbClr val="9900FF">
                      <a:alpha val="50000"/>
                    </a:srgbClr>
                  </a:gs>
                  <a:gs pos="5000">
                    <a:srgbClr val="FF00FF">
                      <a:alpha val="50000"/>
                    </a:srgbClr>
                  </a:gs>
                  <a:gs pos="0">
                    <a:srgbClr val="FF3300">
                      <a:alpha val="50000"/>
                    </a:srgbClr>
                  </a:gs>
                  <a:gs pos="100000">
                    <a:srgbClr val="FF3300">
                      <a:alpha val="30000"/>
                    </a:srgbClr>
                  </a:gs>
                </a:gsLst>
                <a:lin ang="0"/>
              </a:gradFill>
              <a:effectLst>
                <a:outerShdw blurRad="50800" dist="38100" algn="l" rotWithShape="0">
                  <a:srgbClr val="CC00CC">
                    <a:alpha val="40000"/>
                  </a:srgbClr>
                </a:outerShdw>
              </a:effectLst>
              <a:uLnTx/>
              <a:uFillTx/>
              <a:latin typeface="Arial" panose="020B0604020202020204" pitchFamily="34" charset="0"/>
              <a:ea typeface="宋体" panose="02010600030101010101" pitchFamily="2" charset="-122"/>
              <a:cs typeface="+mn-cs"/>
            </a:endParaRPr>
          </a:p>
        </p:txBody>
      </p:sp>
      <p:sp>
        <p:nvSpPr>
          <p:cNvPr id="5" name="文本框 4"/>
          <p:cNvSpPr txBox="1"/>
          <p:nvPr/>
        </p:nvSpPr>
        <p:spPr>
          <a:xfrm>
            <a:off x="50165" y="78105"/>
            <a:ext cx="1576705" cy="829945"/>
          </a:xfrm>
          <a:prstGeom prst="rect">
            <a:avLst/>
          </a:prstGeom>
          <a:noFill/>
        </p:spPr>
        <p:txBody>
          <a:bodyPr wrap="none" rtlCol="0">
            <a:spAutoFit/>
          </a:bodyPr>
          <a:p>
            <a:r>
              <a:rPr lang="zh-CN" altLang="en-US" sz="4800" b="1">
                <a:solidFill>
                  <a:srgbClr val="FFFF00"/>
                </a:solidFill>
                <a:uFillTx/>
                <a:ea typeface="黑体" panose="02010609060101010101" pitchFamily="49" charset="-122"/>
              </a:rPr>
              <a:t>散 文</a:t>
            </a:r>
            <a:endParaRPr lang="zh-CN" altLang="en-US" sz="4800" b="1">
              <a:solidFill>
                <a:srgbClr val="FFFF00"/>
              </a:solidFill>
              <a:uFillTx/>
              <a:ea typeface="黑体" panose="02010609060101010101" pitchFamily="49" charset="-122"/>
            </a:endParaRPr>
          </a:p>
        </p:txBody>
      </p:sp>
      <p:sp>
        <p:nvSpPr>
          <p:cNvPr id="9" name="日期占位符 8"/>
          <p:cNvSpPr/>
          <p:nvPr>
            <p:ph type="dt" sz="half" idx="10"/>
          </p:nvPr>
        </p:nvSpPr>
        <p:spPr>
          <a:xfrm>
            <a:off x="8722995" y="5492750"/>
            <a:ext cx="3460750" cy="1136650"/>
          </a:xfrm>
        </p:spPr>
        <p:txBody>
          <a:bodyPr/>
          <a:p>
            <a:pPr lvl="0" algn="ctr"/>
            <a:fld id="{BB962C8B-B14F-4D97-AF65-F5344CB8AC3E}" type="datetime3">
              <a:rPr lang="zh-CN" altLang="en-US" sz="3600" b="1" dirty="0">
                <a:solidFill>
                  <a:srgbClr val="0000FF"/>
                </a:solidFill>
                <a:uFillTx/>
                <a:latin typeface="+mn-lt"/>
                <a:ea typeface="黑体" panose="02010609060101010101" pitchFamily="49" charset="-122"/>
              </a:rPr>
            </a:fld>
            <a:endParaRPr lang="zh-CN" altLang="en-US" sz="3600" b="1" dirty="0">
              <a:solidFill>
                <a:srgbClr val="0000FF"/>
              </a:solidFill>
              <a:uFillTx/>
              <a:latin typeface="+mn-lt"/>
              <a:ea typeface="黑体" panose="02010609060101010101" pitchFamily="49" charset="-122"/>
            </a:endParaRPr>
          </a:p>
        </p:txBody>
      </p:sp>
      <p:pic>
        <p:nvPicPr>
          <p:cNvPr id="2" name="雨声 自然音效">
            <a:hlinkClick r:id="" action="ppaction://media"/>
          </p:cNvPr>
          <p:cNvPicPr/>
          <p:nvPr>
            <a:audioFile r:link="rId3"/>
            <p:extLst>
              <p:ext uri="{DAA4B4D4-6D71-4841-9C94-3DE7FCFB9230}">
                <p14:media xmlns:p14="http://schemas.microsoft.com/office/powerpoint/2010/main" r:link="rId4"/>
              </p:ext>
            </p:extLst>
          </p:nvPr>
        </p:nvPicPr>
        <p:blipFill>
          <a:blip r:embed="rId5"/>
          <a:stretch>
            <a:fillRect/>
          </a:stretch>
        </p:blipFill>
        <p:spPr>
          <a:xfrm>
            <a:off x="5786120" y="3119120"/>
            <a:ext cx="619125" cy="619125"/>
          </a:xfrm>
          <a:prstGeom prst="rect">
            <a:avLst/>
          </a:prstGeom>
        </p:spPr>
      </p:pic>
      <p:sp>
        <p:nvSpPr>
          <p:cNvPr id="7" name="文本框 6"/>
          <p:cNvSpPr txBox="1"/>
          <p:nvPr/>
        </p:nvSpPr>
        <p:spPr>
          <a:xfrm>
            <a:off x="2771140" y="6274435"/>
            <a:ext cx="6383655" cy="583565"/>
          </a:xfrm>
          <a:prstGeom prst="rect">
            <a:avLst/>
          </a:prstGeom>
          <a:noFill/>
          <a:ln w="9525">
            <a:noFill/>
          </a:ln>
          <a:extLst>
            <a:ext uri="{909E8E84-426E-40DD-AFC4-6F175D3DCCD1}">
              <a14:hiddenFill xmlns:a14="http://schemas.microsoft.com/office/drawing/2010/main">
                <a:solidFill>
                  <a:srgbClr val="CC99FF">
                    <a:alpha val="62000"/>
                  </a:srgbClr>
                </a:solidFill>
              </a14:hiddenFill>
            </a:ext>
          </a:extLst>
        </p:spPr>
        <p:txBody>
          <a:bodyPr wrap="square">
            <a:spAutoFit/>
          </a:bodyPr>
          <a:p>
            <a:pPr>
              <a:spcBef>
                <a:spcPct val="50000"/>
              </a:spcBef>
            </a:pPr>
            <a:r>
              <a:rPr lang="zh-CN" altLang="en-US" sz="3200" b="1" dirty="0">
                <a:solidFill>
                  <a:srgbClr val="FFFF00"/>
                </a:solidFill>
                <a:uFillTx/>
                <a:latin typeface="Arial" panose="020B0604020202020204" pitchFamily="34" charset="0"/>
                <a:ea typeface="黑体" panose="02010609060101010101" pitchFamily="49" charset="-122"/>
              </a:rPr>
              <a:t>实用课件制作：涡阳八中臧文清</a:t>
            </a:r>
            <a:endParaRPr lang="zh-CN" altLang="en-US" sz="3200" b="1" dirty="0">
              <a:solidFill>
                <a:srgbClr val="FFFF00"/>
              </a:solidFill>
              <a:uFillTx/>
              <a:latin typeface="Arial" panose="020B0604020202020204" pitchFamily="34" charset="0"/>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additive="base">
                                        <p:cTn id="6" dur="600189"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showWhenStopped="0">
                <p:cTn id="7" fill="hold" display="1">
                  <p:stCondLst>
                    <p:cond delay="indefinite"/>
                  </p:stCondLst>
                  <p:endCondLst>
                    <p:cond evt="onNext">
                      <p:tgtEl>
                        <p:sldTgt/>
                      </p:tgtEl>
                    </p:cond>
                    <p:cond evt="onPrev">
                      <p:tgtEl>
                        <p:sldTgt/>
                      </p:tgtEl>
                    </p:cond>
                    <p:cond evt="onStopAudio">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9457" name="图片 4" descr="20110403_876033ccc5abdbcfaf52AKIwYE4HayuG.gif"/>
          <p:cNvPicPr>
            <a:picLocks noChangeAspect="1"/>
          </p:cNvPicPr>
          <p:nvPr/>
        </p:nvPicPr>
        <p:blipFill>
          <a:blip r:embed="rId1"/>
          <a:stretch>
            <a:fillRect/>
          </a:stretch>
        </p:blipFill>
        <p:spPr>
          <a:xfrm>
            <a:off x="-84455" y="-42545"/>
            <a:ext cx="12440920" cy="7241540"/>
          </a:xfrm>
          <a:prstGeom prst="rect">
            <a:avLst/>
          </a:prstGeom>
          <a:noFill/>
          <a:ln w="9525">
            <a:noFill/>
          </a:ln>
        </p:spPr>
      </p:pic>
      <p:sp>
        <p:nvSpPr>
          <p:cNvPr id="12289" name="文本框 13"/>
          <p:cNvSpPr txBox="1"/>
          <p:nvPr/>
        </p:nvSpPr>
        <p:spPr>
          <a:xfrm>
            <a:off x="12285663" y="2339975"/>
            <a:ext cx="309880" cy="291465"/>
          </a:xfrm>
          <a:prstGeom prst="rect">
            <a:avLst/>
          </a:prstGeom>
          <a:noFill/>
          <a:ln w="9525">
            <a:noFill/>
          </a:ln>
        </p:spPr>
        <p:txBody>
          <a:bodyPr wrap="none">
            <a:spAutoFit/>
          </a:bodyPr>
          <a:p>
            <a:endParaRPr lang="zh-CN" altLang="en-US" sz="1300" dirty="0">
              <a:latin typeface="Calibri" panose="020F0502020204030204" pitchFamily="34" charset="0"/>
              <a:ea typeface="宋体" panose="02010600030101010101" pitchFamily="2" charset="-122"/>
            </a:endParaRPr>
          </a:p>
        </p:txBody>
      </p:sp>
      <p:sp>
        <p:nvSpPr>
          <p:cNvPr id="12290" name="文本框 14"/>
          <p:cNvSpPr txBox="1"/>
          <p:nvPr/>
        </p:nvSpPr>
        <p:spPr>
          <a:xfrm>
            <a:off x="12085638" y="4170363"/>
            <a:ext cx="309880" cy="291465"/>
          </a:xfrm>
          <a:prstGeom prst="rect">
            <a:avLst/>
          </a:prstGeom>
          <a:noFill/>
          <a:ln w="9525">
            <a:noFill/>
          </a:ln>
        </p:spPr>
        <p:txBody>
          <a:bodyPr wrap="none">
            <a:spAutoFit/>
          </a:bodyPr>
          <a:p>
            <a:endParaRPr lang="zh-CN" altLang="en-US" sz="1300" dirty="0">
              <a:latin typeface="Calibri" panose="020F0502020204030204" pitchFamily="34" charset="0"/>
              <a:ea typeface="宋体" panose="02010600030101010101" pitchFamily="2" charset="-122"/>
            </a:endParaRPr>
          </a:p>
        </p:txBody>
      </p:sp>
      <p:sp>
        <p:nvSpPr>
          <p:cNvPr id="3" name="文本框 2"/>
          <p:cNvSpPr txBox="1"/>
          <p:nvPr/>
        </p:nvSpPr>
        <p:spPr>
          <a:xfrm>
            <a:off x="67945" y="85725"/>
            <a:ext cx="2225040" cy="706755"/>
          </a:xfrm>
          <a:prstGeom prst="rect">
            <a:avLst/>
          </a:prstGeom>
          <a:noFill/>
        </p:spPr>
        <p:txBody>
          <a:bodyPr wrap="none" rtlCol="0">
            <a:spAutoFit/>
          </a:bodyPr>
          <a:p>
            <a:pPr algn="l"/>
            <a:r>
              <a:rPr lang="zh-CN" altLang="en-US" sz="4000" b="1">
                <a:solidFill>
                  <a:srgbClr val="FFFF00"/>
                </a:solidFill>
                <a:uFillTx/>
                <a:ea typeface="黑体" panose="02010609060101010101" pitchFamily="49" charset="-122"/>
              </a:rPr>
              <a:t>学习目标</a:t>
            </a:r>
            <a:endParaRPr lang="zh-CN" altLang="en-US" sz="4000" b="1">
              <a:solidFill>
                <a:srgbClr val="FFFF00"/>
              </a:solidFill>
              <a:uFillTx/>
              <a:ea typeface="黑体" panose="02010609060101010101" pitchFamily="49" charset="-122"/>
            </a:endParaRPr>
          </a:p>
        </p:txBody>
      </p:sp>
      <p:sp>
        <p:nvSpPr>
          <p:cNvPr id="102403" name="文本框 3076"/>
          <p:cNvSpPr txBox="1"/>
          <p:nvPr/>
        </p:nvSpPr>
        <p:spPr>
          <a:xfrm>
            <a:off x="1955165" y="1536700"/>
            <a:ext cx="8451850" cy="3784600"/>
          </a:xfrm>
          <a:prstGeom prst="rect">
            <a:avLst/>
          </a:prstGeom>
          <a:solidFill>
            <a:schemeClr val="accent1"/>
          </a:solidFill>
          <a:ln w="9525">
            <a:noFill/>
          </a:ln>
        </p:spPr>
        <p:txBody>
          <a:bodyPr wrap="square">
            <a:spAutoFit/>
          </a:bodyPr>
          <a:p>
            <a:pPr>
              <a:spcBef>
                <a:spcPct val="50000"/>
              </a:spcBef>
              <a:buFont typeface="Arial" panose="020B0604020202020204" pitchFamily="34" charset="0"/>
              <a:buNone/>
            </a:pPr>
            <a:r>
              <a:rPr lang="en-US" altLang="zh-CN" sz="4000" b="1" dirty="0">
                <a:solidFill>
                  <a:srgbClr val="0000FF"/>
                </a:solidFill>
                <a:uFillTx/>
                <a:latin typeface="黑体" panose="02010609060101010101" pitchFamily="49" charset="-122"/>
                <a:ea typeface="黑体" panose="02010609060101010101" pitchFamily="49" charset="-122"/>
              </a:rPr>
              <a:t>1.</a:t>
            </a:r>
            <a:r>
              <a:rPr lang="zh-CN" altLang="en-US" sz="4000" b="1" dirty="0">
                <a:solidFill>
                  <a:srgbClr val="0000FF"/>
                </a:solidFill>
                <a:uFillTx/>
                <a:latin typeface="黑体" panose="02010609060101010101" pitchFamily="49" charset="-122"/>
                <a:ea typeface="黑体" panose="02010609060101010101" pitchFamily="49" charset="-122"/>
              </a:rPr>
              <a:t>自主积累词语。</a:t>
            </a:r>
            <a:endParaRPr lang="zh-CN" altLang="en-US" sz="4000" b="1" dirty="0">
              <a:solidFill>
                <a:srgbClr val="0000FF"/>
              </a:solidFill>
              <a:uFillTx/>
              <a:latin typeface="黑体" panose="02010609060101010101" pitchFamily="49" charset="-122"/>
              <a:ea typeface="黑体" panose="02010609060101010101" pitchFamily="49" charset="-122"/>
            </a:endParaRPr>
          </a:p>
          <a:p>
            <a:pPr>
              <a:spcBef>
                <a:spcPct val="50000"/>
              </a:spcBef>
              <a:buFont typeface="Arial" panose="020B0604020202020204" pitchFamily="34" charset="0"/>
              <a:buNone/>
            </a:pPr>
            <a:r>
              <a:rPr lang="en-US" altLang="zh-CN" sz="4000" b="1" dirty="0">
                <a:solidFill>
                  <a:srgbClr val="0000FF"/>
                </a:solidFill>
                <a:uFillTx/>
                <a:latin typeface="黑体" panose="02010609060101010101" pitchFamily="49" charset="-122"/>
                <a:ea typeface="黑体" panose="02010609060101010101" pitchFamily="49" charset="-122"/>
              </a:rPr>
              <a:t>2.</a:t>
            </a:r>
            <a:r>
              <a:rPr lang="zh-CN" altLang="en-US" sz="4000" b="1" dirty="0">
                <a:solidFill>
                  <a:srgbClr val="0000FF"/>
                </a:solidFill>
                <a:uFillTx/>
                <a:latin typeface="黑体" panose="02010609060101010101" pitchFamily="49" charset="-122"/>
                <a:ea typeface="黑体" panose="02010609060101010101" pitchFamily="49" charset="-122"/>
              </a:rPr>
              <a:t>正确、流利、有感情地朗读课文。背诵自己喜欢的段落。</a:t>
            </a:r>
            <a:endParaRPr lang="zh-CN" altLang="en-US" sz="4000" b="1" dirty="0">
              <a:solidFill>
                <a:srgbClr val="0000FF"/>
              </a:solidFill>
              <a:uFillTx/>
              <a:latin typeface="黑体" panose="02010609060101010101" pitchFamily="49" charset="-122"/>
              <a:ea typeface="黑体" panose="02010609060101010101" pitchFamily="49" charset="-122"/>
            </a:endParaRPr>
          </a:p>
          <a:p>
            <a:pPr>
              <a:spcBef>
                <a:spcPct val="50000"/>
              </a:spcBef>
              <a:buFont typeface="Arial" panose="020B0604020202020204" pitchFamily="34" charset="0"/>
              <a:buNone/>
            </a:pPr>
            <a:r>
              <a:rPr lang="en-US" altLang="zh-CN" sz="4000" b="1" dirty="0">
                <a:solidFill>
                  <a:srgbClr val="0000FF"/>
                </a:solidFill>
                <a:uFillTx/>
                <a:latin typeface="黑体" panose="02010609060101010101" pitchFamily="49" charset="-122"/>
                <a:ea typeface="黑体" panose="02010609060101010101" pitchFamily="49" charset="-122"/>
              </a:rPr>
              <a:t>3.</a:t>
            </a:r>
            <a:r>
              <a:rPr lang="zh-CN" altLang="en-US" sz="4000" b="1" dirty="0">
                <a:solidFill>
                  <a:srgbClr val="0000FF"/>
                </a:solidFill>
                <a:uFillTx/>
                <a:latin typeface="黑体" panose="02010609060101010101" pitchFamily="49" charset="-122"/>
                <a:ea typeface="黑体" panose="02010609060101010101" pitchFamily="49" charset="-122"/>
              </a:rPr>
              <a:t>理解课文内容，品味文中语句，体会作者对昆明的雨的思念。</a:t>
            </a:r>
            <a:endParaRPr lang="zh-CN" altLang="en-US" sz="4000" b="1" dirty="0">
              <a:solidFill>
                <a:srgbClr val="0000FF"/>
              </a:solidFill>
              <a:uFillTx/>
              <a:latin typeface="黑体" panose="02010609060101010101" pitchFamily="49" charset="-122"/>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102403"/>
                                        </p:tgtEl>
                                        <p:attrNameLst>
                                          <p:attrName>style.visibility</p:attrName>
                                        </p:attrNameLst>
                                      </p:cBhvr>
                                      <p:to>
                                        <p:strVal val="visible"/>
                                      </p:to>
                                    </p:set>
                                    <p:animEffect transition="in" filter="fade">
                                      <p:cBhvr>
                                        <p:cTn id="7" dur="1000"/>
                                        <p:tgtEl>
                                          <p:spTgt spid="102403"/>
                                        </p:tgtEl>
                                      </p:cBhvr>
                                    </p:animEffect>
                                    <p:anim calcmode="lin" valueType="num">
                                      <p:cBhvr>
                                        <p:cTn id="8" dur="1000" fill="hold"/>
                                        <p:tgtEl>
                                          <p:spTgt spid="102403"/>
                                        </p:tgtEl>
                                        <p:attrNameLst>
                                          <p:attrName>ppt_x</p:attrName>
                                        </p:attrNameLst>
                                      </p:cBhvr>
                                      <p:tavLst>
                                        <p:tav tm="0">
                                          <p:val>
                                            <p:strVal val="#ppt_x"/>
                                          </p:val>
                                        </p:tav>
                                        <p:tav tm="100000">
                                          <p:val>
                                            <p:strVal val="#ppt_x"/>
                                          </p:val>
                                        </p:tav>
                                      </p:tavLst>
                                    </p:anim>
                                    <p:anim calcmode="lin" valueType="num">
                                      <p:cBhvr>
                                        <p:cTn id="9" dur="1000" fill="hold"/>
                                        <p:tgtEl>
                                          <p:spTgt spid="10240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03"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4451" name="文本框 2"/>
          <p:cNvSpPr txBox="1"/>
          <p:nvPr/>
        </p:nvSpPr>
        <p:spPr>
          <a:xfrm>
            <a:off x="4569460" y="792480"/>
            <a:ext cx="6888480" cy="5631180"/>
          </a:xfrm>
          <a:prstGeom prst="rect">
            <a:avLst/>
          </a:prstGeom>
          <a:noFill/>
          <a:ln w="9525">
            <a:noFill/>
          </a:ln>
        </p:spPr>
        <p:txBody>
          <a:bodyPr wrap="square">
            <a:spAutoFit/>
          </a:bodyPr>
          <a:p>
            <a:pPr>
              <a:buFont typeface="Arial" panose="020B0604020202020204" pitchFamily="34" charset="0"/>
              <a:buNone/>
            </a:pPr>
            <a:r>
              <a:rPr lang="en-US" altLang="zh-CN" sz="2800" b="1" dirty="0">
                <a:solidFill>
                  <a:srgbClr val="0000FF"/>
                </a:solidFill>
                <a:uFillTx/>
                <a:latin typeface="Comic Sans MS" panose="030F0702030302020204" pitchFamily="66" charset="0"/>
                <a:ea typeface="黑体" panose="02010609060101010101" pitchFamily="49" charset="-122"/>
              </a:rPr>
              <a:t>     </a:t>
            </a:r>
            <a:r>
              <a:rPr lang="zh-CN" altLang="en-US" sz="3600" b="1">
                <a:solidFill>
                  <a:srgbClr val="0000FF"/>
                </a:solidFill>
                <a:uFillTx/>
                <a:ea typeface="黑体" panose="02010609060101010101" pitchFamily="49" charset="-122"/>
              </a:rPr>
              <a:t> 汪曾祺（1920-1997），江苏高邮人，中国当代作家、散文家、戏剧家、京派作家的代表人物。被誉为“抒情的人道主义者，中国最后一个纯粹的文人，中国最后一个士大夫。”  汪曾祺在短篇小说创作上颇有成就，对戏剧与民间文艺也有深入钻研。作品有《受戒》《晚饭花集》《逝水》《晚翠文谈》等。</a:t>
            </a:r>
            <a:endParaRPr lang="zh-CN" altLang="en-US" sz="3600" b="1">
              <a:solidFill>
                <a:srgbClr val="0000FF"/>
              </a:solidFill>
              <a:uFillTx/>
              <a:ea typeface="黑体" panose="02010609060101010101" pitchFamily="49" charset="-122"/>
            </a:endParaRPr>
          </a:p>
        </p:txBody>
      </p:sp>
      <p:sp>
        <p:nvSpPr>
          <p:cNvPr id="3" name="文本框 2"/>
          <p:cNvSpPr txBox="1"/>
          <p:nvPr/>
        </p:nvSpPr>
        <p:spPr>
          <a:xfrm>
            <a:off x="67945" y="85725"/>
            <a:ext cx="2225040" cy="706755"/>
          </a:xfrm>
          <a:prstGeom prst="rect">
            <a:avLst/>
          </a:prstGeom>
          <a:noFill/>
        </p:spPr>
        <p:txBody>
          <a:bodyPr wrap="none" rtlCol="0">
            <a:spAutoFit/>
          </a:bodyPr>
          <a:p>
            <a:pPr algn="l"/>
            <a:r>
              <a:rPr lang="zh-CN" altLang="en-US" sz="4000" b="1">
                <a:solidFill>
                  <a:srgbClr val="7030A0"/>
                </a:solidFill>
                <a:uFillTx/>
                <a:ea typeface="黑体" panose="02010609060101010101" pitchFamily="49" charset="-122"/>
              </a:rPr>
              <a:t>作者简介</a:t>
            </a:r>
            <a:endParaRPr lang="zh-CN" altLang="en-US" sz="4000" b="1">
              <a:solidFill>
                <a:srgbClr val="7030A0"/>
              </a:solidFill>
              <a:uFillTx/>
              <a:ea typeface="黑体" panose="02010609060101010101" pitchFamily="49" charset="-122"/>
            </a:endParaRPr>
          </a:p>
        </p:txBody>
      </p:sp>
      <p:pic>
        <p:nvPicPr>
          <p:cNvPr id="7171" name="图片 7170"/>
          <p:cNvPicPr>
            <a:picLocks noChangeAspect="1"/>
          </p:cNvPicPr>
          <p:nvPr/>
        </p:nvPicPr>
        <p:blipFill>
          <a:blip r:embed="rId1"/>
          <a:stretch>
            <a:fillRect/>
          </a:stretch>
        </p:blipFill>
        <p:spPr>
          <a:xfrm>
            <a:off x="144145" y="878205"/>
            <a:ext cx="3814445" cy="5955665"/>
          </a:xfrm>
          <a:prstGeom prst="rect">
            <a:avLst/>
          </a:prstGeom>
          <a:noFill/>
          <a:ln w="9525">
            <a:noFill/>
          </a:ln>
        </p:spPr>
      </p:pic>
    </p:spTree>
  </p:cSld>
  <p:clrMapOvr>
    <a:masterClrMapping/>
  </p:clrMapOvr>
  <p:transition>
    <p:random/>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Rectangle 2"/>
          <p:cNvSpPr>
            <a:spLocks noGrp="1"/>
          </p:cNvSpPr>
          <p:nvPr>
            <p:ph type="title"/>
          </p:nvPr>
        </p:nvSpPr>
        <p:spPr>
          <a:xfrm>
            <a:off x="3285490" y="121920"/>
            <a:ext cx="6149975" cy="792163"/>
          </a:xfrm>
        </p:spPr>
        <p:txBody>
          <a:bodyPr wrap="square" lIns="91440" tIns="45720" rIns="91440" bIns="45720" anchor="b"/>
          <a:p>
            <a:r>
              <a:rPr lang="zh-CN" altLang="en-US" sz="4000" b="1" dirty="0">
                <a:solidFill>
                  <a:srgbClr val="00B050"/>
                </a:solidFill>
                <a:uFillTx/>
                <a:ea typeface="黑体" panose="02010609060101010101" pitchFamily="49" charset="-122"/>
              </a:rPr>
              <a:t>汪曾祺散文的特点：</a:t>
            </a:r>
            <a:endParaRPr lang="zh-CN" altLang="en-US" sz="4000" b="1" dirty="0">
              <a:solidFill>
                <a:srgbClr val="00B050"/>
              </a:solidFill>
              <a:uFillTx/>
              <a:ea typeface="黑体" panose="02010609060101010101" pitchFamily="49" charset="-122"/>
            </a:endParaRPr>
          </a:p>
        </p:txBody>
      </p:sp>
      <p:sp>
        <p:nvSpPr>
          <p:cNvPr id="16386" name="Rectangle 3"/>
          <p:cNvSpPr>
            <a:spLocks noGrp="1"/>
          </p:cNvSpPr>
          <p:nvPr>
            <p:ph idx="1" hasCustomPrompt="1"/>
          </p:nvPr>
        </p:nvSpPr>
        <p:spPr>
          <a:xfrm>
            <a:off x="957580" y="914400"/>
            <a:ext cx="10537190" cy="5877560"/>
          </a:xfrm>
        </p:spPr>
        <p:txBody>
          <a:bodyPr wrap="square" lIns="91440" tIns="45720" rIns="91440" bIns="45720" anchor="t"/>
          <a:p>
            <a:pPr defTabSz="685800">
              <a:lnSpc>
                <a:spcPct val="120000"/>
              </a:lnSpc>
              <a:buFont typeface="Arial" panose="020B0604020202020204" pitchFamily="34" charset="0"/>
              <a:buNone/>
            </a:pPr>
            <a:r>
              <a:rPr lang="zh-CN" altLang="en-US" sz="4000" b="1" dirty="0">
                <a:solidFill>
                  <a:srgbClr val="CC0000"/>
                </a:solidFill>
                <a:latin typeface="+mn-lt"/>
                <a:ea typeface="黑体" panose="02010609060101010101" pitchFamily="49" charset="-122"/>
                <a:cs typeface="+mn-cs"/>
              </a:rPr>
              <a:t>一、小叙事</a:t>
            </a:r>
            <a:endParaRPr lang="zh-CN" altLang="en-US" sz="4000" b="1" dirty="0">
              <a:solidFill>
                <a:srgbClr val="CC0000"/>
              </a:solidFill>
              <a:latin typeface="+mn-lt"/>
              <a:ea typeface="黑体" panose="02010609060101010101" pitchFamily="49" charset="-122"/>
              <a:cs typeface="+mn-cs"/>
            </a:endParaRPr>
          </a:p>
          <a:p>
            <a:pPr defTabSz="685800">
              <a:lnSpc>
                <a:spcPct val="120000"/>
              </a:lnSpc>
              <a:buFont typeface="Arial" panose="020B0604020202020204" pitchFamily="34" charset="0"/>
              <a:buNone/>
            </a:pPr>
            <a:r>
              <a:rPr lang="zh-CN" altLang="en-US" sz="4000" b="1" dirty="0">
                <a:latin typeface="+mn-lt"/>
                <a:ea typeface="黑体" panose="02010609060101010101" pitchFamily="49" charset="-122"/>
                <a:cs typeface="+mn-cs"/>
              </a:rPr>
              <a:t>       </a:t>
            </a:r>
            <a:r>
              <a:rPr lang="zh-CN" altLang="en-US" sz="4000" b="1" dirty="0">
                <a:solidFill>
                  <a:srgbClr val="0000FF"/>
                </a:solidFill>
                <a:uFillTx/>
                <a:latin typeface="+mn-lt"/>
                <a:ea typeface="黑体" panose="02010609060101010101" pitchFamily="49" charset="-122"/>
                <a:cs typeface="+mn-cs"/>
              </a:rPr>
              <a:t>从很小的视角锲入，写的都是凡人小事， </a:t>
            </a:r>
            <a:endParaRPr lang="zh-CN" altLang="en-US" sz="4000" b="1" dirty="0">
              <a:solidFill>
                <a:srgbClr val="0000FF"/>
              </a:solidFill>
              <a:uFillTx/>
              <a:latin typeface="+mn-lt"/>
              <a:ea typeface="黑体" panose="02010609060101010101" pitchFamily="49" charset="-122"/>
              <a:cs typeface="+mn-cs"/>
            </a:endParaRPr>
          </a:p>
          <a:p>
            <a:pPr defTabSz="685800">
              <a:lnSpc>
                <a:spcPct val="120000"/>
              </a:lnSpc>
              <a:buFont typeface="Arial" panose="020B0604020202020204" pitchFamily="34" charset="0"/>
              <a:buNone/>
            </a:pPr>
            <a:r>
              <a:rPr lang="zh-CN" altLang="en-US" sz="4000" b="1" dirty="0">
                <a:solidFill>
                  <a:srgbClr val="0000FF"/>
                </a:solidFill>
                <a:uFillTx/>
                <a:latin typeface="+mn-lt"/>
                <a:ea typeface="黑体" panose="02010609060101010101" pitchFamily="49" charset="-122"/>
                <a:cs typeface="+mn-cs"/>
              </a:rPr>
              <a:t>       油盐酱醋茶 </a:t>
            </a:r>
            <a:endParaRPr lang="zh-CN" altLang="en-US" sz="4000" b="1" dirty="0">
              <a:solidFill>
                <a:srgbClr val="0000FF"/>
              </a:solidFill>
              <a:uFillTx/>
              <a:latin typeface="+mn-lt"/>
              <a:ea typeface="黑体" panose="02010609060101010101" pitchFamily="49" charset="-122"/>
              <a:cs typeface="+mn-cs"/>
            </a:endParaRPr>
          </a:p>
          <a:p>
            <a:pPr defTabSz="685800">
              <a:lnSpc>
                <a:spcPct val="120000"/>
              </a:lnSpc>
              <a:buFont typeface="Arial" panose="020B0604020202020204" pitchFamily="34" charset="0"/>
              <a:buNone/>
            </a:pPr>
            <a:r>
              <a:rPr lang="zh-CN" altLang="en-US" sz="4000" b="1" dirty="0">
                <a:solidFill>
                  <a:srgbClr val="CC0000"/>
                </a:solidFill>
                <a:latin typeface="+mn-lt"/>
                <a:ea typeface="黑体" panose="02010609060101010101" pitchFamily="49" charset="-122"/>
                <a:cs typeface="+mn-cs"/>
              </a:rPr>
              <a:t>二、平淡质朴，没有苦心经营的结构</a:t>
            </a:r>
            <a:endParaRPr lang="zh-CN" altLang="en-US" sz="4000" b="1" dirty="0">
              <a:solidFill>
                <a:srgbClr val="CC0000"/>
              </a:solidFill>
              <a:latin typeface="+mn-lt"/>
              <a:ea typeface="黑体" panose="02010609060101010101" pitchFamily="49" charset="-122"/>
              <a:cs typeface="+mn-cs"/>
            </a:endParaRPr>
          </a:p>
          <a:p>
            <a:pPr algn="l" defTabSz="685800">
              <a:lnSpc>
                <a:spcPct val="120000"/>
              </a:lnSpc>
              <a:buFont typeface="Arial" panose="020B0604020202020204" pitchFamily="34" charset="0"/>
              <a:buNone/>
            </a:pPr>
            <a:r>
              <a:rPr lang="zh-CN" altLang="en-US" sz="4000" b="1" dirty="0">
                <a:latin typeface="+mn-lt"/>
                <a:ea typeface="黑体" panose="02010609060101010101" pitchFamily="49" charset="-122"/>
                <a:cs typeface="+mn-cs"/>
              </a:rPr>
              <a:t>       </a:t>
            </a:r>
            <a:r>
              <a:rPr lang="zh-CN" altLang="en-US" sz="4000" b="1" dirty="0">
                <a:solidFill>
                  <a:srgbClr val="0000FF"/>
                </a:solidFill>
                <a:uFillTx/>
                <a:latin typeface="+mn-lt"/>
                <a:ea typeface="黑体" panose="02010609060101010101" pitchFamily="49" charset="-122"/>
                <a:cs typeface="+mn-cs"/>
              </a:rPr>
              <a:t>平淡质朴、娓娓道来、如话家常</a:t>
            </a:r>
            <a:endParaRPr lang="zh-CN" altLang="en-US" sz="4000" b="1" dirty="0">
              <a:solidFill>
                <a:srgbClr val="0000FF"/>
              </a:solidFill>
              <a:uFillTx/>
              <a:latin typeface="+mn-lt"/>
              <a:ea typeface="黑体" panose="02010609060101010101" pitchFamily="49" charset="-122"/>
              <a:cs typeface="+mn-cs"/>
            </a:endParaRPr>
          </a:p>
          <a:p>
            <a:pPr defTabSz="685800">
              <a:lnSpc>
                <a:spcPct val="120000"/>
              </a:lnSpc>
              <a:buFont typeface="Arial" panose="020B0604020202020204" pitchFamily="34" charset="0"/>
              <a:buNone/>
            </a:pPr>
            <a:r>
              <a:rPr lang="zh-CN" altLang="en-US" sz="4000" b="1" dirty="0">
                <a:solidFill>
                  <a:srgbClr val="CC0000"/>
                </a:solidFill>
                <a:latin typeface="+mn-lt"/>
                <a:ea typeface="黑体" panose="02010609060101010101" pitchFamily="49" charset="-122"/>
                <a:cs typeface="+mn-cs"/>
              </a:rPr>
              <a:t>三、语言口语色彩浓厚但又不失典雅之美</a:t>
            </a:r>
            <a:endParaRPr lang="zh-CN" altLang="en-US" sz="4000" b="1" dirty="0">
              <a:solidFill>
                <a:srgbClr val="CC0000"/>
              </a:solidFill>
              <a:latin typeface="+mn-lt"/>
              <a:ea typeface="黑体" panose="02010609060101010101" pitchFamily="49" charset="-122"/>
              <a:cs typeface="+mn-cs"/>
            </a:endParaRPr>
          </a:p>
          <a:p>
            <a:pPr algn="l" defTabSz="685800">
              <a:lnSpc>
                <a:spcPct val="120000"/>
              </a:lnSpc>
              <a:buFont typeface="Arial" panose="020B0604020202020204" pitchFamily="34" charset="0"/>
              <a:buNone/>
            </a:pPr>
            <a:r>
              <a:rPr lang="zh-CN" altLang="en-US" sz="4000" b="1" dirty="0">
                <a:latin typeface="+mn-lt"/>
                <a:ea typeface="黑体" panose="02010609060101010101" pitchFamily="49" charset="-122"/>
                <a:cs typeface="+mn-cs"/>
              </a:rPr>
              <a:t>       </a:t>
            </a:r>
            <a:r>
              <a:rPr lang="zh-CN" altLang="en-US" sz="4000" b="1" dirty="0">
                <a:solidFill>
                  <a:srgbClr val="0000FF"/>
                </a:solidFill>
                <a:uFillTx/>
                <a:latin typeface="+mn-lt"/>
                <a:ea typeface="黑体" panose="02010609060101010101" pitchFamily="49" charset="-122"/>
                <a:cs typeface="+mn-cs"/>
              </a:rPr>
              <a:t>典雅的文言词语与极质朴的口语相映成趣 </a:t>
            </a:r>
            <a:endParaRPr lang="zh-CN" altLang="en-US" sz="4000" b="1" dirty="0">
              <a:solidFill>
                <a:srgbClr val="0000FF"/>
              </a:solidFill>
              <a:uFillTx/>
              <a:latin typeface="+mn-lt"/>
              <a:ea typeface="黑体" panose="02010609060101010101" pitchFamily="49" charset="-122"/>
              <a:cs typeface="+mn-cs"/>
            </a:endParaRPr>
          </a:p>
        </p:txBody>
      </p:sp>
    </p:spTree>
  </p:cSld>
  <p:clrMapOvr>
    <a:masterClrMapping/>
  </p:clrMapOvr>
  <p:transition>
    <p:random/>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7409" name="图片 1"/>
          <p:cNvPicPr>
            <a:picLocks noChangeAspect="1"/>
          </p:cNvPicPr>
          <p:nvPr/>
        </p:nvPicPr>
        <p:blipFill>
          <a:blip r:embed="rId1"/>
          <a:stretch>
            <a:fillRect/>
          </a:stretch>
        </p:blipFill>
        <p:spPr>
          <a:xfrm>
            <a:off x="-27940" y="-81915"/>
            <a:ext cx="12206605" cy="7022465"/>
          </a:xfrm>
          <a:prstGeom prst="rect">
            <a:avLst/>
          </a:prstGeom>
          <a:noFill/>
          <a:ln w="9525">
            <a:noFill/>
          </a:ln>
        </p:spPr>
      </p:pic>
      <p:sp>
        <p:nvSpPr>
          <p:cNvPr id="8194" name="文本框 8193"/>
          <p:cNvSpPr txBox="1"/>
          <p:nvPr/>
        </p:nvSpPr>
        <p:spPr>
          <a:xfrm>
            <a:off x="404495" y="792480"/>
            <a:ext cx="11341100" cy="6185535"/>
          </a:xfrm>
          <a:prstGeom prst="rect">
            <a:avLst/>
          </a:prstGeom>
          <a:solidFill>
            <a:schemeClr val="bg1"/>
          </a:solidFill>
          <a:ln w="9525">
            <a:noFill/>
          </a:ln>
        </p:spPr>
        <p:txBody>
          <a:bodyPr wrap="square" anchor="t">
            <a:spAutoFit/>
          </a:bodyPr>
          <a:p>
            <a:r>
              <a:rPr lang="zh-CN" altLang="en-US" sz="3600" b="1" dirty="0">
                <a:latin typeface="微软雅黑" panose="020B0503020204020204" charset="-122"/>
                <a:ea typeface="黑体" panose="02010609060101010101" pitchFamily="49" charset="-122"/>
              </a:rPr>
              <a:t>      </a:t>
            </a:r>
            <a:r>
              <a:rPr lang="zh-CN" altLang="en-US" sz="3600" b="1" dirty="0">
                <a:solidFill>
                  <a:srgbClr val="0000FF"/>
                </a:solidFill>
                <a:latin typeface="黑体" panose="02010609060101010101" pitchFamily="49" charset="-122"/>
                <a:ea typeface="黑体" panose="02010609060101010101" pitchFamily="49" charset="-122"/>
              </a:rPr>
              <a:t>《昆明的雨》写于1984年5月19日，首次发表于1984年第十期的《滇池》。</a:t>
            </a:r>
            <a:endParaRPr lang="zh-CN" altLang="en-US" sz="3600" b="1" dirty="0">
              <a:solidFill>
                <a:srgbClr val="0000FF"/>
              </a:solidFill>
              <a:latin typeface="黑体" panose="02010609060101010101" pitchFamily="49" charset="-122"/>
              <a:ea typeface="黑体" panose="02010609060101010101" pitchFamily="49" charset="-122"/>
            </a:endParaRPr>
          </a:p>
          <a:p>
            <a:r>
              <a:rPr lang="zh-CN" altLang="en-US" sz="3600" b="1" dirty="0">
                <a:solidFill>
                  <a:srgbClr val="0000FF"/>
                </a:solidFill>
                <a:latin typeface="黑体" panose="02010609060101010101" pitchFamily="49" charset="-122"/>
                <a:ea typeface="黑体" panose="02010609060101010101" pitchFamily="49" charset="-122"/>
              </a:rPr>
              <a:t>    汪曾祺在西南联大和昆明生活了7年，这在他一生中是一个重要时期。在昆明，他不仅接受了良好的高等教育，结识了许多师长和朋友，开始走上文学创作之路，还结识了后来与他相知相爱的施松卿。对于有着强烈家乡情结的作者来说，昆明无异于是他的第二故乡。</a:t>
            </a:r>
            <a:endParaRPr lang="zh-CN" altLang="en-US" sz="3600" b="1" dirty="0">
              <a:solidFill>
                <a:srgbClr val="0000FF"/>
              </a:solidFill>
              <a:latin typeface="黑体" panose="02010609060101010101" pitchFamily="49" charset="-122"/>
              <a:ea typeface="黑体" panose="02010609060101010101" pitchFamily="49" charset="-122"/>
            </a:endParaRPr>
          </a:p>
          <a:p>
            <a:r>
              <a:rPr lang="zh-CN" altLang="en-US" sz="3600" b="1" dirty="0">
                <a:solidFill>
                  <a:srgbClr val="0000FF"/>
                </a:solidFill>
                <a:latin typeface="黑体" panose="02010609060101010101" pitchFamily="49" charset="-122"/>
                <a:ea typeface="黑体" panose="02010609060101010101" pitchFamily="49" charset="-122"/>
              </a:rPr>
              <a:t>    汪曾祺73岁生日时曾作诗一首：“往事回思如细雨，旧书重读似春潮。白发无情侵老境，青灯有味忆儿时。”晚年汪曾祺的诗文书画中，也随处可见他对故人、故土、故事的魂牵梦绕的怀念之情。</a:t>
            </a:r>
            <a:endParaRPr lang="zh-CN" altLang="en-US" sz="3600" b="1" dirty="0">
              <a:solidFill>
                <a:srgbClr val="0000FF"/>
              </a:solidFill>
              <a:latin typeface="黑体" panose="02010609060101010101" pitchFamily="49" charset="-122"/>
              <a:ea typeface="黑体" panose="02010609060101010101" pitchFamily="49" charset="-122"/>
            </a:endParaRPr>
          </a:p>
        </p:txBody>
      </p:sp>
      <p:sp>
        <p:nvSpPr>
          <p:cNvPr id="3" name="文本框 2"/>
          <p:cNvSpPr txBox="1"/>
          <p:nvPr/>
        </p:nvSpPr>
        <p:spPr>
          <a:xfrm>
            <a:off x="67945" y="85725"/>
            <a:ext cx="2225040" cy="706755"/>
          </a:xfrm>
          <a:prstGeom prst="rect">
            <a:avLst/>
          </a:prstGeom>
          <a:noFill/>
        </p:spPr>
        <p:txBody>
          <a:bodyPr wrap="none" rtlCol="0">
            <a:spAutoFit/>
          </a:bodyPr>
          <a:p>
            <a:pPr algn="l"/>
            <a:r>
              <a:rPr lang="zh-CN" altLang="en-US" sz="4000" b="1">
                <a:solidFill>
                  <a:srgbClr val="7030A0"/>
                </a:solidFill>
                <a:uFillTx/>
                <a:ea typeface="黑体" panose="02010609060101010101" pitchFamily="49" charset="-122"/>
              </a:rPr>
              <a:t>写作背景</a:t>
            </a:r>
            <a:endParaRPr lang="zh-CN" altLang="en-US" sz="4000" b="1">
              <a:solidFill>
                <a:srgbClr val="7030A0"/>
              </a:solidFill>
              <a:uFillTx/>
              <a:ea typeface="黑体" panose="02010609060101010101" pitchFamily="49" charset="-122"/>
            </a:endParaRPr>
          </a:p>
        </p:txBody>
      </p:sp>
    </p:spTree>
    <p:custDataLst>
      <p:tags r:id="rId2"/>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grpId="0"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fade">
                                      <p:cBhvr>
                                        <p:cTn id="7" dur="100"/>
                                        <p:tgtEl>
                                          <p:spTgt spid="8194"/>
                                        </p:tgtEl>
                                      </p:cBhvr>
                                    </p:animEffect>
                                    <p:anim calcmode="lin" valueType="num">
                                      <p:cBhvr>
                                        <p:cTn id="8" dur="400" fill="hold"/>
                                        <p:tgtEl>
                                          <p:spTgt spid="8194"/>
                                        </p:tgtEl>
                                        <p:attrNameLst>
                                          <p:attrName>ppt_x</p:attrName>
                                        </p:attrNameLst>
                                      </p:cBhvr>
                                      <p:tavLst>
                                        <p:tav tm="0">
                                          <p:val>
                                            <p:strVal val="#ppt_x"/>
                                          </p:val>
                                        </p:tav>
                                        <p:tav tm="100000">
                                          <p:val>
                                            <p:strVal val="#ppt_x"/>
                                          </p:val>
                                        </p:tav>
                                      </p:tavLst>
                                    </p:anim>
                                    <p:anim calcmode="lin" valueType="num">
                                      <p:cBhvr>
                                        <p:cTn id="9" dur="400" fill="hold"/>
                                        <p:tgtEl>
                                          <p:spTgt spid="8194"/>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8194"/>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8194"/>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文本框 17409"/>
          <p:cNvSpPr txBox="1"/>
          <p:nvPr/>
        </p:nvSpPr>
        <p:spPr>
          <a:xfrm>
            <a:off x="1101090" y="1958975"/>
            <a:ext cx="10408285" cy="3815080"/>
          </a:xfrm>
          <a:prstGeom prst="rect">
            <a:avLst/>
          </a:prstGeom>
          <a:noFill/>
          <a:ln w="9525">
            <a:noFill/>
          </a:ln>
        </p:spPr>
        <p:txBody>
          <a:bodyPr wrap="square" anchor="t">
            <a:spAutoFit/>
          </a:bodyPr>
          <a:p>
            <a:pPr>
              <a:spcBef>
                <a:spcPct val="50000"/>
              </a:spcBef>
            </a:pPr>
            <a:r>
              <a:rPr lang="en-US" altLang="en-US" sz="4400" b="1" dirty="0">
                <a:solidFill>
                  <a:srgbClr val="0000FF"/>
                </a:solidFill>
                <a:uFill>
                  <a:solidFill>
                    <a:srgbClr val="FF0000"/>
                  </a:solidFill>
                </a:uFill>
                <a:latin typeface="Arial" panose="020B0604020202020204" pitchFamily="34" charset="0"/>
                <a:ea typeface="黑体" panose="02010609060101010101" pitchFamily="49" charset="-122"/>
              </a:rPr>
              <a:t>鲜</a:t>
            </a:r>
            <a:r>
              <a:rPr lang="en-US" altLang="en-US" sz="4400" b="1" u="sng" dirty="0">
                <a:solidFill>
                  <a:srgbClr val="0000FF"/>
                </a:solidFill>
                <a:uFill>
                  <a:solidFill>
                    <a:srgbClr val="FF0000"/>
                  </a:solidFill>
                </a:uFill>
                <a:latin typeface="Arial" panose="020B0604020202020204" pitchFamily="34" charset="0"/>
                <a:ea typeface="黑体" panose="02010609060101010101" pitchFamily="49" charset="-122"/>
              </a:rPr>
              <a:t>腴</a:t>
            </a:r>
            <a:r>
              <a:rPr lang="en-US" altLang="en-US" sz="4400" b="1" dirty="0">
                <a:solidFill>
                  <a:srgbClr val="0000FF"/>
                </a:solidFill>
                <a:uFill>
                  <a:solidFill>
                    <a:srgbClr val="FF0000"/>
                  </a:solidFill>
                </a:uFill>
                <a:latin typeface="Arial" panose="020B0604020202020204" pitchFamily="34" charset="0"/>
                <a:ea typeface="黑体" panose="02010609060101010101" pitchFamily="49" charset="-122"/>
              </a:rPr>
              <a:t> </a:t>
            </a:r>
            <a:r>
              <a:rPr lang="en-US" altLang="zh-CN" sz="4400" b="1" dirty="0">
                <a:solidFill>
                  <a:srgbClr val="FF0000"/>
                </a:solidFill>
                <a:uFill>
                  <a:solidFill>
                    <a:srgbClr val="FF0000"/>
                  </a:solidFill>
                </a:uFill>
                <a:latin typeface="Arial" panose="020B0604020202020204" pitchFamily="34" charset="0"/>
                <a:ea typeface="黑体" panose="02010609060101010101" pitchFamily="49" charset="-122"/>
                <a:sym typeface="+mn-ea"/>
              </a:rPr>
              <a:t>yú</a:t>
            </a:r>
            <a:r>
              <a:rPr lang="en-US" altLang="en-US" sz="4400" b="1" dirty="0">
                <a:solidFill>
                  <a:srgbClr val="FF0000"/>
                </a:solidFill>
                <a:uFill>
                  <a:solidFill>
                    <a:srgbClr val="FF0000"/>
                  </a:solidFill>
                </a:uFill>
                <a:latin typeface="Arial" panose="020B0604020202020204" pitchFamily="34" charset="0"/>
                <a:ea typeface="黑体" panose="02010609060101010101" pitchFamily="49" charset="-122"/>
              </a:rPr>
              <a:t> </a:t>
            </a:r>
            <a:r>
              <a:rPr lang="en-US" altLang="en-US" sz="4400" b="1" dirty="0">
                <a:solidFill>
                  <a:srgbClr val="0000FF"/>
                </a:solidFill>
                <a:uFill>
                  <a:solidFill>
                    <a:srgbClr val="FF0000"/>
                  </a:solidFill>
                </a:uFill>
                <a:latin typeface="Arial" panose="020B0604020202020204" pitchFamily="34" charset="0"/>
                <a:ea typeface="黑体" panose="02010609060101010101" pitchFamily="49" charset="-122"/>
              </a:rPr>
              <a:t>         青头</a:t>
            </a:r>
            <a:r>
              <a:rPr lang="en-US" altLang="en-US" sz="4400" b="1" u="sng" dirty="0">
                <a:solidFill>
                  <a:srgbClr val="0000FF"/>
                </a:solidFill>
                <a:uFill>
                  <a:solidFill>
                    <a:srgbClr val="FF0000"/>
                  </a:solidFill>
                </a:uFill>
                <a:latin typeface="Arial" panose="020B0604020202020204" pitchFamily="34" charset="0"/>
                <a:ea typeface="黑体" panose="02010609060101010101" pitchFamily="49" charset="-122"/>
              </a:rPr>
              <a:t>菌</a:t>
            </a:r>
            <a:r>
              <a:rPr lang="en-US" altLang="en-US" sz="4400" b="1" dirty="0">
                <a:solidFill>
                  <a:srgbClr val="0000FF"/>
                </a:solidFill>
                <a:uFill>
                  <a:solidFill>
                    <a:srgbClr val="FF0000"/>
                  </a:solidFill>
                </a:uFill>
                <a:latin typeface="Arial" panose="020B0604020202020204" pitchFamily="34" charset="0"/>
                <a:ea typeface="黑体" panose="02010609060101010101" pitchFamily="49" charset="-122"/>
              </a:rPr>
              <a:t> </a:t>
            </a:r>
            <a:r>
              <a:rPr lang="en-US" altLang="zh-CN" sz="4400" b="1" dirty="0">
                <a:solidFill>
                  <a:srgbClr val="FF0000"/>
                </a:solidFill>
                <a:uFill>
                  <a:solidFill>
                    <a:srgbClr val="FF0000"/>
                  </a:solidFill>
                </a:uFill>
                <a:latin typeface="Arial" panose="020B0604020202020204" pitchFamily="34" charset="0"/>
                <a:ea typeface="黑体" panose="02010609060101010101" pitchFamily="49" charset="-122"/>
                <a:sym typeface="+mn-ea"/>
              </a:rPr>
              <a:t>j</a:t>
            </a:r>
            <a:r>
              <a:rPr lang="en-US" altLang="zh-CN" sz="4400" b="1" dirty="0">
                <a:solidFill>
                  <a:srgbClr val="FF0000"/>
                </a:solidFill>
                <a:uFill>
                  <a:solidFill>
                    <a:srgbClr val="FF0000"/>
                  </a:solidFill>
                </a:uFill>
                <a:ea typeface="黑体" panose="02010609060101010101" pitchFamily="49" charset="-122"/>
                <a:sym typeface="+mn-ea"/>
              </a:rPr>
              <a:t>ū</a:t>
            </a:r>
            <a:r>
              <a:rPr lang="en-US" altLang="zh-CN" sz="4400" b="1" dirty="0">
                <a:solidFill>
                  <a:srgbClr val="FF0000"/>
                </a:solidFill>
                <a:uFill>
                  <a:solidFill>
                    <a:srgbClr val="FF0000"/>
                  </a:solidFill>
                </a:uFill>
                <a:latin typeface="Arial" panose="020B0604020202020204" pitchFamily="34" charset="0"/>
                <a:ea typeface="黑体" panose="02010609060101010101" pitchFamily="49" charset="-122"/>
                <a:sym typeface="+mn-ea"/>
              </a:rPr>
              <a:t>n</a:t>
            </a:r>
            <a:r>
              <a:rPr lang="en-US" altLang="en-US" sz="4400" b="1" dirty="0">
                <a:solidFill>
                  <a:srgbClr val="0000FF"/>
                </a:solidFill>
                <a:uFill>
                  <a:solidFill>
                    <a:srgbClr val="FF0000"/>
                  </a:solidFill>
                </a:uFill>
                <a:latin typeface="Arial" panose="020B0604020202020204" pitchFamily="34" charset="0"/>
                <a:ea typeface="黑体" panose="02010609060101010101" pitchFamily="49" charset="-122"/>
              </a:rPr>
              <a:t>     黄</a:t>
            </a:r>
            <a:r>
              <a:rPr lang="en-US" altLang="en-US" sz="4400" b="1" u="sng" dirty="0">
                <a:solidFill>
                  <a:srgbClr val="0000FF"/>
                </a:solidFill>
                <a:uFill>
                  <a:solidFill>
                    <a:srgbClr val="FF0000"/>
                  </a:solidFill>
                </a:uFill>
                <a:latin typeface="Arial" panose="020B0604020202020204" pitchFamily="34" charset="0"/>
                <a:ea typeface="黑体" panose="02010609060101010101" pitchFamily="49" charset="-122"/>
              </a:rPr>
              <a:t>焖</a:t>
            </a:r>
            <a:r>
              <a:rPr lang="en-US" altLang="en-US" sz="4400" b="1" dirty="0">
                <a:solidFill>
                  <a:srgbClr val="0000FF"/>
                </a:solidFill>
                <a:uFill>
                  <a:solidFill>
                    <a:srgbClr val="FF0000"/>
                  </a:solidFill>
                </a:uFill>
                <a:latin typeface="Arial" panose="020B0604020202020204" pitchFamily="34" charset="0"/>
                <a:ea typeface="黑体" panose="02010609060101010101" pitchFamily="49" charset="-122"/>
              </a:rPr>
              <a:t>鸡 </a:t>
            </a:r>
            <a:r>
              <a:rPr lang="en-US" altLang="zh-CN" sz="4400" b="1" dirty="0">
                <a:solidFill>
                  <a:srgbClr val="FF0000"/>
                </a:solidFill>
                <a:uFill>
                  <a:solidFill>
                    <a:srgbClr val="FF0000"/>
                  </a:solidFill>
                </a:uFill>
                <a:latin typeface="Arial" panose="020B0604020202020204" pitchFamily="34" charset="0"/>
                <a:ea typeface="黑体" panose="02010609060101010101" pitchFamily="49" charset="-122"/>
                <a:sym typeface="+mn-ea"/>
              </a:rPr>
              <a:t>mèn</a:t>
            </a:r>
            <a:endParaRPr lang="en-US" altLang="zh-CN" sz="4400" b="1" dirty="0">
              <a:solidFill>
                <a:srgbClr val="0000FF"/>
              </a:solidFill>
              <a:uFill>
                <a:solidFill>
                  <a:srgbClr val="FF0000"/>
                </a:solidFill>
              </a:uFill>
              <a:latin typeface="Arial" panose="020B0604020202020204" pitchFamily="34" charset="0"/>
              <a:ea typeface="黑体" panose="02010609060101010101" pitchFamily="49" charset="-122"/>
              <a:sym typeface="+mn-ea"/>
            </a:endParaRPr>
          </a:p>
          <a:p>
            <a:pPr>
              <a:spcBef>
                <a:spcPct val="50000"/>
              </a:spcBef>
            </a:pPr>
            <a:r>
              <a:rPr lang="en-US" altLang="en-US" sz="4400" b="1" dirty="0">
                <a:solidFill>
                  <a:srgbClr val="0000FF"/>
                </a:solidFill>
                <a:uFill>
                  <a:solidFill>
                    <a:srgbClr val="FF0000"/>
                  </a:solidFill>
                </a:uFill>
                <a:latin typeface="Arial" panose="020B0604020202020204" pitchFamily="34" charset="0"/>
                <a:ea typeface="黑体" panose="02010609060101010101" pitchFamily="49" charset="-122"/>
              </a:rPr>
              <a:t>草</a:t>
            </a:r>
            <a:r>
              <a:rPr lang="en-US" altLang="en-US" sz="4400" b="1" u="sng" dirty="0">
                <a:solidFill>
                  <a:srgbClr val="0000FF"/>
                </a:solidFill>
                <a:uFill>
                  <a:solidFill>
                    <a:srgbClr val="FF0000"/>
                  </a:solidFill>
                </a:uFill>
                <a:latin typeface="Arial" panose="020B0604020202020204" pitchFamily="34" charset="0"/>
                <a:ea typeface="黑体" panose="02010609060101010101" pitchFamily="49" charset="-122"/>
              </a:rPr>
              <a:t>茎</a:t>
            </a:r>
            <a:r>
              <a:rPr lang="en-US" altLang="en-US" sz="4400" b="1" dirty="0">
                <a:solidFill>
                  <a:srgbClr val="0000FF"/>
                </a:solidFill>
                <a:uFill>
                  <a:solidFill>
                    <a:srgbClr val="FF0000"/>
                  </a:solidFill>
                </a:uFill>
                <a:latin typeface="Arial" panose="020B0604020202020204" pitchFamily="34" charset="0"/>
                <a:ea typeface="黑体" panose="02010609060101010101" pitchFamily="49" charset="-122"/>
              </a:rPr>
              <a:t> </a:t>
            </a:r>
            <a:r>
              <a:rPr lang="en-US" altLang="zh-CN" sz="4400" b="1" dirty="0">
                <a:solidFill>
                  <a:srgbClr val="FF0000"/>
                </a:solidFill>
                <a:uFill>
                  <a:solidFill>
                    <a:srgbClr val="FF0000"/>
                  </a:solidFill>
                </a:uFill>
                <a:latin typeface="Arial" panose="020B0604020202020204" pitchFamily="34" charset="0"/>
                <a:ea typeface="黑体" panose="02010609060101010101" pitchFamily="49" charset="-122"/>
                <a:sym typeface="+mn-ea"/>
              </a:rPr>
              <a:t>jīng</a:t>
            </a:r>
            <a:r>
              <a:rPr lang="en-US" altLang="en-US" sz="4400" b="1" dirty="0">
                <a:solidFill>
                  <a:srgbClr val="0000FF"/>
                </a:solidFill>
                <a:uFill>
                  <a:solidFill>
                    <a:srgbClr val="FF0000"/>
                  </a:solidFill>
                </a:uFill>
                <a:latin typeface="Arial" panose="020B0604020202020204" pitchFamily="34" charset="0"/>
                <a:ea typeface="黑体" panose="02010609060101010101" pitchFamily="49" charset="-122"/>
              </a:rPr>
              <a:t>        </a:t>
            </a:r>
            <a:r>
              <a:rPr lang="en-US" altLang="en-US" sz="4400" b="1" u="sng" dirty="0">
                <a:solidFill>
                  <a:srgbClr val="0000FF"/>
                </a:solidFill>
                <a:uFill>
                  <a:solidFill>
                    <a:srgbClr val="FF0000"/>
                  </a:solidFill>
                </a:uFill>
                <a:latin typeface="Arial" panose="020B0604020202020204" pitchFamily="34" charset="0"/>
                <a:ea typeface="黑体" panose="02010609060101010101" pitchFamily="49" charset="-122"/>
              </a:rPr>
              <a:t>择</a:t>
            </a:r>
            <a:r>
              <a:rPr lang="en-US" altLang="en-US" sz="4400" b="1" dirty="0">
                <a:solidFill>
                  <a:srgbClr val="0000FF"/>
                </a:solidFill>
                <a:uFill>
                  <a:solidFill>
                    <a:srgbClr val="FF0000"/>
                  </a:solidFill>
                </a:uFill>
                <a:latin typeface="Arial" panose="020B0604020202020204" pitchFamily="34" charset="0"/>
                <a:ea typeface="黑体" panose="02010609060101010101" pitchFamily="49" charset="-122"/>
              </a:rPr>
              <a:t>净 </a:t>
            </a:r>
            <a:r>
              <a:rPr lang="en-US" altLang="zh-CN" sz="4400" b="1" dirty="0">
                <a:solidFill>
                  <a:srgbClr val="FF0000"/>
                </a:solidFill>
                <a:uFill>
                  <a:solidFill>
                    <a:srgbClr val="FF0000"/>
                  </a:solidFill>
                </a:uFill>
                <a:latin typeface="Arial" panose="020B0604020202020204" pitchFamily="34" charset="0"/>
                <a:ea typeface="黑体" panose="02010609060101010101" pitchFamily="49" charset="-122"/>
                <a:sym typeface="+mn-ea"/>
              </a:rPr>
              <a:t>zhái</a:t>
            </a:r>
            <a:r>
              <a:rPr lang="en-US" altLang="zh-CN" sz="4400" b="1" dirty="0">
                <a:solidFill>
                  <a:srgbClr val="0000FF"/>
                </a:solidFill>
                <a:uFill>
                  <a:solidFill>
                    <a:srgbClr val="FF0000"/>
                  </a:solidFill>
                </a:uFill>
                <a:latin typeface="Arial" panose="020B0604020202020204" pitchFamily="34" charset="0"/>
                <a:ea typeface="黑体" panose="02010609060101010101" pitchFamily="49" charset="-122"/>
              </a:rPr>
              <a:t> </a:t>
            </a:r>
            <a:r>
              <a:rPr lang="en-US" altLang="en-US" sz="4400" b="1" dirty="0">
                <a:solidFill>
                  <a:srgbClr val="0000FF"/>
                </a:solidFill>
                <a:uFill>
                  <a:solidFill>
                    <a:srgbClr val="FF0000"/>
                  </a:solidFill>
                </a:uFill>
                <a:latin typeface="Arial" panose="020B0604020202020204" pitchFamily="34" charset="0"/>
                <a:ea typeface="黑体" panose="02010609060101010101" pitchFamily="49" charset="-122"/>
              </a:rPr>
              <a:t>      </a:t>
            </a:r>
            <a:r>
              <a:rPr lang="en-US" altLang="en-US" sz="4400" b="1" u="sng" dirty="0">
                <a:solidFill>
                  <a:srgbClr val="0000FF"/>
                </a:solidFill>
                <a:uFill>
                  <a:solidFill>
                    <a:srgbClr val="FF0000"/>
                  </a:solidFill>
                </a:uFill>
                <a:latin typeface="Arial" panose="020B0604020202020204" pitchFamily="34" charset="0"/>
                <a:ea typeface="黑体" panose="02010609060101010101" pitchFamily="49" charset="-122"/>
              </a:rPr>
              <a:t>炽</a:t>
            </a:r>
            <a:r>
              <a:rPr lang="en-US" altLang="en-US" sz="4400" b="1" dirty="0">
                <a:solidFill>
                  <a:srgbClr val="0000FF"/>
                </a:solidFill>
                <a:uFill>
                  <a:solidFill>
                    <a:srgbClr val="FF0000"/>
                  </a:solidFill>
                </a:uFill>
                <a:latin typeface="Arial" panose="020B0604020202020204" pitchFamily="34" charset="0"/>
                <a:ea typeface="黑体" panose="02010609060101010101" pitchFamily="49" charset="-122"/>
              </a:rPr>
              <a:t>红 </a:t>
            </a:r>
            <a:r>
              <a:rPr lang="en-US" altLang="zh-CN" sz="4400" b="1" dirty="0">
                <a:solidFill>
                  <a:srgbClr val="FF0000"/>
                </a:solidFill>
                <a:uFill>
                  <a:solidFill>
                    <a:srgbClr val="FF0000"/>
                  </a:solidFill>
                </a:uFill>
                <a:latin typeface="Arial" panose="020B0604020202020204" pitchFamily="34" charset="0"/>
                <a:ea typeface="黑体" panose="02010609060101010101" pitchFamily="49" charset="-122"/>
                <a:sym typeface="+mn-ea"/>
              </a:rPr>
              <a:t>chì</a:t>
            </a:r>
            <a:endParaRPr lang="en-US" altLang="zh-CN" sz="4400" b="1" dirty="0">
              <a:solidFill>
                <a:srgbClr val="0000FF"/>
              </a:solidFill>
              <a:uFill>
                <a:solidFill>
                  <a:srgbClr val="FF0000"/>
                </a:solidFill>
              </a:uFill>
              <a:latin typeface="Arial" panose="020B0604020202020204" pitchFamily="34" charset="0"/>
              <a:ea typeface="黑体" panose="02010609060101010101" pitchFamily="49" charset="-122"/>
              <a:sym typeface="+mn-ea"/>
            </a:endParaRPr>
          </a:p>
          <a:p>
            <a:pPr>
              <a:spcBef>
                <a:spcPct val="50000"/>
              </a:spcBef>
            </a:pPr>
            <a:r>
              <a:rPr lang="en-US" altLang="en-US" sz="4400" b="1" u="sng" dirty="0">
                <a:solidFill>
                  <a:srgbClr val="0000FF"/>
                </a:solidFill>
                <a:uFill>
                  <a:solidFill>
                    <a:srgbClr val="FF0000"/>
                  </a:solidFill>
                </a:uFill>
                <a:latin typeface="Arial" panose="020B0604020202020204" pitchFamily="34" charset="0"/>
                <a:ea typeface="黑体" panose="02010609060101010101" pitchFamily="49" charset="-122"/>
              </a:rPr>
              <a:t>缅</a:t>
            </a:r>
            <a:r>
              <a:rPr lang="en-US" altLang="en-US" sz="4400" b="1" dirty="0">
                <a:solidFill>
                  <a:srgbClr val="0000FF"/>
                </a:solidFill>
                <a:uFill>
                  <a:solidFill>
                    <a:srgbClr val="FF0000"/>
                  </a:solidFill>
                </a:uFill>
                <a:latin typeface="Arial" panose="020B0604020202020204" pitchFamily="34" charset="0"/>
                <a:ea typeface="黑体" panose="02010609060101010101" pitchFamily="49" charset="-122"/>
              </a:rPr>
              <a:t>桂花 </a:t>
            </a:r>
            <a:r>
              <a:rPr lang="en-US" altLang="zh-CN" sz="4400" b="1" dirty="0">
                <a:solidFill>
                  <a:srgbClr val="FF0000"/>
                </a:solidFill>
                <a:uFill>
                  <a:solidFill>
                    <a:srgbClr val="FF0000"/>
                  </a:solidFill>
                </a:uFill>
                <a:latin typeface="Arial" panose="020B0604020202020204" pitchFamily="34" charset="0"/>
                <a:ea typeface="黑体" panose="02010609060101010101" pitchFamily="49" charset="-122"/>
                <a:sym typeface="+mn-ea"/>
              </a:rPr>
              <a:t>miǎn</a:t>
            </a:r>
            <a:r>
              <a:rPr lang="en-US" altLang="en-US" sz="4400" b="1" dirty="0">
                <a:solidFill>
                  <a:srgbClr val="0000FF"/>
                </a:solidFill>
                <a:uFill>
                  <a:solidFill>
                    <a:srgbClr val="FF0000"/>
                  </a:solidFill>
                </a:uFill>
                <a:latin typeface="Arial" panose="020B0604020202020204" pitchFamily="34" charset="0"/>
                <a:ea typeface="黑体" panose="02010609060101010101" pitchFamily="49" charset="-122"/>
              </a:rPr>
              <a:t>  绿</a:t>
            </a:r>
            <a:r>
              <a:rPr lang="en-US" altLang="en-US" sz="4400" b="1" u="sng" dirty="0">
                <a:solidFill>
                  <a:srgbClr val="0000FF"/>
                </a:solidFill>
                <a:uFill>
                  <a:solidFill>
                    <a:srgbClr val="FF0000"/>
                  </a:solidFill>
                </a:uFill>
                <a:latin typeface="Arial" panose="020B0604020202020204" pitchFamily="34" charset="0"/>
                <a:ea typeface="黑体" panose="02010609060101010101" pitchFamily="49" charset="-122"/>
              </a:rPr>
              <a:t>釉</a:t>
            </a:r>
            <a:r>
              <a:rPr lang="en-US" altLang="en-US" sz="4400" b="1" dirty="0">
                <a:solidFill>
                  <a:srgbClr val="0000FF"/>
                </a:solidFill>
                <a:uFill>
                  <a:solidFill>
                    <a:srgbClr val="FF0000"/>
                  </a:solidFill>
                </a:uFill>
                <a:latin typeface="Arial" panose="020B0604020202020204" pitchFamily="34" charset="0"/>
                <a:ea typeface="黑体" panose="02010609060101010101" pitchFamily="49" charset="-122"/>
              </a:rPr>
              <a:t> </a:t>
            </a:r>
            <a:r>
              <a:rPr lang="en-US" altLang="zh-CN" sz="4400" b="1" dirty="0">
                <a:solidFill>
                  <a:srgbClr val="FF0000"/>
                </a:solidFill>
                <a:uFill>
                  <a:solidFill>
                    <a:srgbClr val="FF0000"/>
                  </a:solidFill>
                </a:uFill>
                <a:latin typeface="Arial" panose="020B0604020202020204" pitchFamily="34" charset="0"/>
                <a:ea typeface="黑体" panose="02010609060101010101" pitchFamily="49" charset="-122"/>
                <a:sym typeface="+mn-ea"/>
              </a:rPr>
              <a:t>yòu</a:t>
            </a:r>
            <a:r>
              <a:rPr lang="en-US" altLang="en-US" sz="4400" b="1" dirty="0">
                <a:solidFill>
                  <a:srgbClr val="0000FF"/>
                </a:solidFill>
                <a:uFill>
                  <a:solidFill>
                    <a:srgbClr val="FF0000"/>
                  </a:solidFill>
                </a:uFill>
                <a:latin typeface="Arial" panose="020B0604020202020204" pitchFamily="34" charset="0"/>
                <a:ea typeface="黑体" panose="02010609060101010101" pitchFamily="49" charset="-122"/>
              </a:rPr>
              <a:t>       密</a:t>
            </a:r>
            <a:r>
              <a:rPr lang="en-US" altLang="en-US" sz="4400" b="1" u="sng" dirty="0">
                <a:solidFill>
                  <a:srgbClr val="0000FF"/>
                </a:solidFill>
                <a:uFill>
                  <a:solidFill>
                    <a:srgbClr val="FF0000"/>
                  </a:solidFill>
                </a:uFill>
                <a:latin typeface="Arial" panose="020B0604020202020204" pitchFamily="34" charset="0"/>
                <a:ea typeface="黑体" panose="02010609060101010101" pitchFamily="49" charset="-122"/>
              </a:rPr>
              <a:t>匝匝</a:t>
            </a:r>
            <a:r>
              <a:rPr lang="en-US" altLang="en-US" sz="4400" b="1" dirty="0">
                <a:solidFill>
                  <a:srgbClr val="0000FF"/>
                </a:solidFill>
                <a:uFill>
                  <a:solidFill>
                    <a:srgbClr val="FF0000"/>
                  </a:solidFill>
                </a:uFill>
                <a:latin typeface="Arial" panose="020B0604020202020204" pitchFamily="34" charset="0"/>
                <a:ea typeface="黑体" panose="02010609060101010101" pitchFamily="49" charset="-122"/>
              </a:rPr>
              <a:t> </a:t>
            </a:r>
            <a:r>
              <a:rPr lang="en-US" altLang="zh-CN" sz="4400" b="1" dirty="0">
                <a:solidFill>
                  <a:srgbClr val="FF0000"/>
                </a:solidFill>
                <a:uFill>
                  <a:solidFill>
                    <a:srgbClr val="FF0000"/>
                  </a:solidFill>
                </a:uFill>
                <a:latin typeface="Arial" panose="020B0604020202020204" pitchFamily="34" charset="0"/>
                <a:ea typeface="黑体" panose="02010609060101010101" pitchFamily="49" charset="-122"/>
                <a:sym typeface="+mn-ea"/>
              </a:rPr>
              <a:t>zā</a:t>
            </a:r>
            <a:r>
              <a:rPr lang="en-US" altLang="en-US" sz="4400" b="1" dirty="0">
                <a:solidFill>
                  <a:srgbClr val="0000FF"/>
                </a:solidFill>
                <a:uFill>
                  <a:solidFill>
                    <a:srgbClr val="FF0000"/>
                  </a:solidFill>
                </a:uFill>
                <a:latin typeface="Arial" panose="020B0604020202020204" pitchFamily="34" charset="0"/>
                <a:ea typeface="黑体" panose="02010609060101010101" pitchFamily="49" charset="-122"/>
              </a:rPr>
              <a:t>         </a:t>
            </a:r>
            <a:endParaRPr lang="en-US" altLang="en-US" sz="4400" b="1" dirty="0">
              <a:solidFill>
                <a:srgbClr val="0000FF"/>
              </a:solidFill>
              <a:uFill>
                <a:solidFill>
                  <a:srgbClr val="FF0000"/>
                </a:solidFill>
              </a:uFill>
              <a:latin typeface="Arial" panose="020B0604020202020204" pitchFamily="34" charset="0"/>
              <a:ea typeface="黑体" panose="02010609060101010101" pitchFamily="49" charset="-122"/>
            </a:endParaRPr>
          </a:p>
          <a:p>
            <a:pPr>
              <a:spcBef>
                <a:spcPct val="50000"/>
              </a:spcBef>
            </a:pPr>
            <a:r>
              <a:rPr lang="en-US" altLang="en-US" sz="4400" b="1" dirty="0">
                <a:solidFill>
                  <a:srgbClr val="0000FF"/>
                </a:solidFill>
                <a:uFill>
                  <a:solidFill>
                    <a:srgbClr val="FF0000"/>
                  </a:solidFill>
                </a:uFill>
                <a:latin typeface="Arial" panose="020B0604020202020204" pitchFamily="34" charset="0"/>
                <a:ea typeface="黑体" panose="02010609060101010101" pitchFamily="49" charset="-122"/>
              </a:rPr>
              <a:t>花</a:t>
            </a:r>
            <a:r>
              <a:rPr lang="en-US" altLang="en-US" sz="4400" b="1" u="sng" dirty="0">
                <a:solidFill>
                  <a:srgbClr val="0000FF"/>
                </a:solidFill>
                <a:uFill>
                  <a:solidFill>
                    <a:srgbClr val="FF0000"/>
                  </a:solidFill>
                </a:uFill>
                <a:latin typeface="Arial" panose="020B0604020202020204" pitchFamily="34" charset="0"/>
                <a:ea typeface="黑体" panose="02010609060101010101" pitchFamily="49" charset="-122"/>
              </a:rPr>
              <a:t>骨</a:t>
            </a:r>
            <a:r>
              <a:rPr lang="en-US" altLang="en-US" sz="4400" b="1" dirty="0">
                <a:solidFill>
                  <a:srgbClr val="0000FF"/>
                </a:solidFill>
                <a:uFill>
                  <a:solidFill>
                    <a:srgbClr val="FF0000"/>
                  </a:solidFill>
                </a:uFill>
                <a:latin typeface="Arial" panose="020B0604020202020204" pitchFamily="34" charset="0"/>
                <a:ea typeface="黑体" panose="02010609060101010101" pitchFamily="49" charset="-122"/>
              </a:rPr>
              <a:t>朵 </a:t>
            </a:r>
            <a:r>
              <a:rPr lang="en-US" altLang="zh-CN" sz="4400" b="1" dirty="0">
                <a:solidFill>
                  <a:srgbClr val="FF0000"/>
                </a:solidFill>
                <a:uFill>
                  <a:solidFill>
                    <a:srgbClr val="FF0000"/>
                  </a:solidFill>
                </a:uFill>
                <a:latin typeface="Arial" panose="020B0604020202020204" pitchFamily="34" charset="0"/>
                <a:ea typeface="黑体" panose="02010609060101010101" pitchFamily="49" charset="-122"/>
                <a:sym typeface="+mn-ea"/>
              </a:rPr>
              <a:t>gū</a:t>
            </a:r>
            <a:r>
              <a:rPr lang="en-US" altLang="zh-CN" sz="4400" b="1" dirty="0">
                <a:solidFill>
                  <a:srgbClr val="FF0000"/>
                </a:solidFill>
                <a:uFill>
                  <a:solidFill>
                    <a:srgbClr val="FF0000"/>
                  </a:solidFill>
                </a:uFill>
                <a:latin typeface="Arial" panose="020B0604020202020204" pitchFamily="34" charset="0"/>
                <a:ea typeface="黑体" panose="02010609060101010101" pitchFamily="49" charset="-122"/>
              </a:rPr>
              <a:t> </a:t>
            </a:r>
            <a:r>
              <a:rPr lang="en-US" altLang="en-US" sz="4400" b="1" dirty="0">
                <a:solidFill>
                  <a:srgbClr val="0000FF"/>
                </a:solidFill>
                <a:uFill>
                  <a:solidFill>
                    <a:srgbClr val="FF0000"/>
                  </a:solidFill>
                </a:uFill>
                <a:latin typeface="Arial" panose="020B0604020202020204" pitchFamily="34" charset="0"/>
                <a:ea typeface="黑体" panose="02010609060101010101" pitchFamily="49" charset="-122"/>
              </a:rPr>
              <a:t>     鸡     </a:t>
            </a:r>
            <a:r>
              <a:rPr lang="en-US" altLang="zh-CN" sz="4400" b="1" dirty="0">
                <a:solidFill>
                  <a:srgbClr val="FF0000"/>
                </a:solidFill>
                <a:uFill>
                  <a:solidFill>
                    <a:srgbClr val="FF0000"/>
                  </a:solidFill>
                </a:uFill>
                <a:latin typeface="Arial" panose="020B0604020202020204" pitchFamily="34" charset="0"/>
                <a:ea typeface="黑体" panose="02010609060101010101" pitchFamily="49" charset="-122"/>
              </a:rPr>
              <a:t>zōng</a:t>
            </a:r>
            <a:r>
              <a:rPr lang="en-US" altLang="en-US" sz="4400" b="1" dirty="0">
                <a:solidFill>
                  <a:srgbClr val="0000FF"/>
                </a:solidFill>
                <a:uFill>
                  <a:solidFill>
                    <a:srgbClr val="FF0000"/>
                  </a:solidFill>
                </a:uFill>
                <a:latin typeface="Arial" panose="020B0604020202020204" pitchFamily="34" charset="0"/>
                <a:ea typeface="黑体" panose="02010609060101010101" pitchFamily="49" charset="-122"/>
              </a:rPr>
              <a:t>  </a:t>
            </a:r>
            <a:r>
              <a:rPr lang="en-US" altLang="en-US" sz="4400" b="1" u="sng" dirty="0">
                <a:solidFill>
                  <a:srgbClr val="0000FF"/>
                </a:solidFill>
                <a:uFill>
                  <a:solidFill>
                    <a:srgbClr val="FF0000"/>
                  </a:solidFill>
                </a:uFill>
                <a:latin typeface="Arial" panose="020B0604020202020204" pitchFamily="34" charset="0"/>
                <a:ea typeface="黑体" panose="02010609060101010101" pitchFamily="49" charset="-122"/>
              </a:rPr>
              <a:t>扳</a:t>
            </a:r>
            <a:r>
              <a:rPr lang="en-US" altLang="en-US" sz="4400" b="1" dirty="0">
                <a:solidFill>
                  <a:srgbClr val="0000FF"/>
                </a:solidFill>
                <a:uFill>
                  <a:solidFill>
                    <a:srgbClr val="FF0000"/>
                  </a:solidFill>
                </a:uFill>
                <a:latin typeface="Arial" panose="020B0604020202020204" pitchFamily="34" charset="0"/>
                <a:ea typeface="黑体" panose="02010609060101010101" pitchFamily="49" charset="-122"/>
              </a:rPr>
              <a:t>尖 </a:t>
            </a:r>
            <a:r>
              <a:rPr lang="en-US" altLang="zh-CN" sz="4400" b="1" dirty="0">
                <a:solidFill>
                  <a:srgbClr val="FF0000"/>
                </a:solidFill>
                <a:uFill>
                  <a:solidFill>
                    <a:srgbClr val="FF0000"/>
                  </a:solidFill>
                </a:uFill>
                <a:latin typeface="Arial" panose="020B0604020202020204" pitchFamily="34" charset="0"/>
                <a:ea typeface="黑体" panose="02010609060101010101" pitchFamily="49" charset="-122"/>
              </a:rPr>
              <a:t>b</a:t>
            </a:r>
            <a:r>
              <a:rPr lang="en-US" altLang="zh-CN" sz="4400" b="1" dirty="0">
                <a:solidFill>
                  <a:srgbClr val="FF0000"/>
                </a:solidFill>
                <a:uFill>
                  <a:solidFill>
                    <a:srgbClr val="FF0000"/>
                  </a:solidFill>
                </a:uFill>
                <a:latin typeface="Arial" panose="020B0604020202020204" pitchFamily="34" charset="0"/>
                <a:ea typeface="黑体" panose="02010609060101010101" pitchFamily="49" charset="-122"/>
                <a:sym typeface="+mn-ea"/>
              </a:rPr>
              <a:t>ā</a:t>
            </a:r>
            <a:r>
              <a:rPr lang="en-US" altLang="zh-CN" sz="4400" b="1" dirty="0">
                <a:solidFill>
                  <a:srgbClr val="FF0000"/>
                </a:solidFill>
                <a:uFill>
                  <a:solidFill>
                    <a:srgbClr val="FF0000"/>
                  </a:solidFill>
                </a:uFill>
                <a:latin typeface="Arial" panose="020B0604020202020204" pitchFamily="34" charset="0"/>
                <a:ea typeface="黑体" panose="02010609060101010101" pitchFamily="49" charset="-122"/>
              </a:rPr>
              <a:t>n</a:t>
            </a:r>
            <a:endParaRPr lang="en-US" altLang="zh-CN" sz="4400" b="1" dirty="0">
              <a:solidFill>
                <a:srgbClr val="FF0000"/>
              </a:solidFill>
              <a:uFill>
                <a:solidFill>
                  <a:srgbClr val="FF0000"/>
                </a:solidFill>
              </a:uFill>
              <a:latin typeface="Arial" panose="020B0604020202020204" pitchFamily="34" charset="0"/>
              <a:ea typeface="黑体" panose="02010609060101010101" pitchFamily="49" charset="-122"/>
            </a:endParaRPr>
          </a:p>
        </p:txBody>
      </p:sp>
      <p:sp>
        <p:nvSpPr>
          <p:cNvPr id="19458" name="文本框 17410"/>
          <p:cNvSpPr txBox="1"/>
          <p:nvPr/>
        </p:nvSpPr>
        <p:spPr>
          <a:xfrm>
            <a:off x="3135630" y="682625"/>
            <a:ext cx="3268345" cy="768350"/>
          </a:xfrm>
          <a:prstGeom prst="rect">
            <a:avLst/>
          </a:prstGeom>
          <a:noFill/>
          <a:ln w="9525">
            <a:noFill/>
          </a:ln>
        </p:spPr>
        <p:txBody>
          <a:bodyPr wrap="square">
            <a:spAutoFit/>
          </a:bodyPr>
          <a:p>
            <a:pPr>
              <a:spcBef>
                <a:spcPct val="50000"/>
              </a:spcBef>
            </a:pPr>
            <a:r>
              <a:rPr lang="zh-CN" altLang="en-US" sz="4400" b="1" dirty="0">
                <a:solidFill>
                  <a:srgbClr val="00B050"/>
                </a:solidFill>
                <a:uFillTx/>
                <a:latin typeface="Arial" panose="020B0604020202020204" pitchFamily="34" charset="0"/>
                <a:ea typeface="黑体" panose="02010609060101010101" pitchFamily="49" charset="-122"/>
              </a:rPr>
              <a:t>读准字音：</a:t>
            </a:r>
            <a:endParaRPr lang="zh-CN" altLang="en-US" sz="4400" b="1" dirty="0">
              <a:solidFill>
                <a:srgbClr val="00B050"/>
              </a:solidFill>
              <a:uFillTx/>
              <a:latin typeface="Arial" panose="020B0604020202020204" pitchFamily="34" charset="0"/>
              <a:ea typeface="黑体" panose="02010609060101010101" pitchFamily="49" charset="-122"/>
            </a:endParaRPr>
          </a:p>
        </p:txBody>
      </p:sp>
      <p:sp>
        <p:nvSpPr>
          <p:cNvPr id="3" name="文本框 2"/>
          <p:cNvSpPr txBox="1"/>
          <p:nvPr/>
        </p:nvSpPr>
        <p:spPr>
          <a:xfrm>
            <a:off x="67945" y="85725"/>
            <a:ext cx="2225040" cy="706755"/>
          </a:xfrm>
          <a:prstGeom prst="rect">
            <a:avLst/>
          </a:prstGeom>
          <a:noFill/>
        </p:spPr>
        <p:txBody>
          <a:bodyPr wrap="none" rtlCol="0">
            <a:spAutoFit/>
          </a:bodyPr>
          <a:p>
            <a:pPr algn="l"/>
            <a:r>
              <a:rPr lang="zh-CN" altLang="en-US" sz="4000" b="1">
                <a:solidFill>
                  <a:srgbClr val="7030A0"/>
                </a:solidFill>
                <a:uFillTx/>
                <a:ea typeface="黑体" panose="02010609060101010101" pitchFamily="49" charset="-122"/>
              </a:rPr>
              <a:t>检查预习</a:t>
            </a:r>
            <a:endParaRPr lang="zh-CN" altLang="en-US" sz="4000" b="1">
              <a:solidFill>
                <a:srgbClr val="7030A0"/>
              </a:solidFill>
              <a:uFillTx/>
              <a:ea typeface="黑体" panose="02010609060101010101" pitchFamily="49" charset="-122"/>
            </a:endParaRPr>
          </a:p>
        </p:txBody>
      </p:sp>
      <p:pic>
        <p:nvPicPr>
          <p:cNvPr id="4113" name="Picture 3"/>
          <p:cNvPicPr>
            <a:picLocks noChangeAspect="1"/>
          </p:cNvPicPr>
          <p:nvPr/>
        </p:nvPicPr>
        <p:blipFill>
          <a:blip r:embed="rId1"/>
          <a:stretch>
            <a:fillRect/>
          </a:stretch>
        </p:blipFill>
        <p:spPr>
          <a:xfrm>
            <a:off x="5258435" y="5100320"/>
            <a:ext cx="633095" cy="562610"/>
          </a:xfrm>
          <a:prstGeom prst="rect">
            <a:avLst/>
          </a:prstGeom>
          <a:noFill/>
          <a:ln w="9525">
            <a:noFill/>
          </a:ln>
        </p:spPr>
      </p:pic>
    </p:spTree>
  </p:cSld>
  <p:clrMapOvr>
    <a:masterClrMapping/>
  </p:clrMapOvr>
  <p:transition>
    <p:random/>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73" name="Text Box 19"/>
          <p:cNvSpPr txBox="1">
            <a:spLocks noChangeArrowheads="1"/>
          </p:cNvSpPr>
          <p:nvPr/>
        </p:nvSpPr>
        <p:spPr bwMode="auto">
          <a:xfrm>
            <a:off x="1962785" y="1826895"/>
            <a:ext cx="8653145" cy="43230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457200" rtl="0">
              <a:lnSpc>
                <a:spcPts val="5500"/>
              </a:lnSpc>
              <a:spcBef>
                <a:spcPct val="0"/>
              </a:spcBef>
              <a:spcAft>
                <a:spcPct val="0"/>
              </a:spcAft>
              <a:buClrTx/>
              <a:buSzTx/>
              <a:buFontTx/>
              <a:buNone/>
              <a:defRPr/>
            </a:pPr>
            <a:r>
              <a:rPr kumimoji="0" lang="zh-CN" altLang="zh-CN" sz="4000" b="1" i="0" baseline="0" noProof="0" dirty="0" smtClean="0">
                <a:ln>
                  <a:noFill/>
                </a:ln>
                <a:solidFill>
                  <a:srgbClr val="0000FF"/>
                </a:solidFill>
                <a:effectLst/>
                <a:uLnTx/>
                <a:uFillTx/>
                <a:latin typeface="黑体" panose="02010609060101010101" pitchFamily="49" charset="-122"/>
                <a:ea typeface="黑体" panose="02010609060101010101" pitchFamily="49" charset="-122"/>
                <a:cs typeface="+mn-cs"/>
              </a:rPr>
              <a:t>1、鲜腴：</a:t>
            </a:r>
            <a:r>
              <a:rPr kumimoji="0" lang="zh-CN" altLang="zh-CN" sz="4000" b="1" i="0" baseline="0" noProof="0" dirty="0" smtClean="0">
                <a:ln>
                  <a:noFill/>
                </a:ln>
                <a:solidFill>
                  <a:srgbClr val="FF0000"/>
                </a:solidFill>
                <a:effectLst/>
                <a:uLnTx/>
                <a:uFillTx/>
                <a:latin typeface="黑体" panose="02010609060101010101" pitchFamily="49" charset="-122"/>
                <a:ea typeface="黑体" panose="02010609060101010101" pitchFamily="49" charset="-122"/>
                <a:cs typeface="+mn-cs"/>
              </a:rPr>
              <a:t> 新鲜，肥美。</a:t>
            </a:r>
            <a:endParaRPr kumimoji="0" lang="zh-CN" altLang="zh-CN" sz="4000" b="1" i="0" baseline="0" noProof="0" dirty="0" smtClean="0">
              <a:ln>
                <a:noFill/>
              </a:ln>
              <a:solidFill>
                <a:srgbClr val="FF0000"/>
              </a:solidFill>
              <a:effectLst/>
              <a:uLnTx/>
              <a:uFillTx/>
              <a:latin typeface="黑体" panose="02010609060101010101" pitchFamily="49" charset="-122"/>
              <a:ea typeface="黑体" panose="02010609060101010101" pitchFamily="49" charset="-122"/>
              <a:cs typeface="+mn-cs"/>
            </a:endParaRPr>
          </a:p>
          <a:p>
            <a:pPr marL="0" marR="0" lvl="0" algn="l" defTabSz="457200" rtl="0">
              <a:lnSpc>
                <a:spcPts val="5500"/>
              </a:lnSpc>
              <a:buClrTx/>
              <a:buSzTx/>
              <a:buFontTx/>
              <a:buNone/>
              <a:defRPr/>
            </a:pPr>
            <a:r>
              <a:rPr kumimoji="0" lang="zh-CN" altLang="zh-CN" sz="4000" b="1" i="0" baseline="0" noProof="0" dirty="0" smtClean="0">
                <a:ln>
                  <a:noFill/>
                </a:ln>
                <a:solidFill>
                  <a:srgbClr val="0000FF"/>
                </a:solidFill>
                <a:effectLst/>
                <a:uLnTx/>
                <a:uFillTx/>
                <a:latin typeface="黑体" panose="02010609060101010101" pitchFamily="49" charset="-122"/>
                <a:ea typeface="黑体" panose="02010609060101010101" pitchFamily="49" charset="-122"/>
                <a:cs typeface="+mn-cs"/>
              </a:rPr>
              <a:t>2、孟夏：</a:t>
            </a:r>
            <a:r>
              <a:rPr kumimoji="0" lang="zh-CN" altLang="zh-CN" sz="4000" b="1" i="0" baseline="0" noProof="0" dirty="0" smtClean="0">
                <a:ln>
                  <a:noFill/>
                </a:ln>
                <a:solidFill>
                  <a:srgbClr val="FF0000"/>
                </a:solidFill>
                <a:effectLst/>
                <a:uLnTx/>
                <a:uFillTx/>
                <a:latin typeface="黑体" panose="02010609060101010101" pitchFamily="49" charset="-122"/>
                <a:ea typeface="黑体" panose="02010609060101010101" pitchFamily="49" charset="-122"/>
                <a:cs typeface="+mn-cs"/>
              </a:rPr>
              <a:t>夏季的第一个月。</a:t>
            </a:r>
            <a:endParaRPr kumimoji="0" lang="zh-CN" altLang="zh-CN" sz="4000" b="1" i="0" baseline="0" noProof="0" dirty="0" smtClean="0">
              <a:ln>
                <a:noFill/>
              </a:ln>
              <a:solidFill>
                <a:srgbClr val="FF0000"/>
              </a:solidFill>
              <a:effectLst/>
              <a:uLnTx/>
              <a:uFillTx/>
              <a:latin typeface="黑体" panose="02010609060101010101" pitchFamily="49" charset="-122"/>
              <a:ea typeface="黑体" panose="02010609060101010101" pitchFamily="49" charset="-122"/>
              <a:cs typeface="+mn-cs"/>
            </a:endParaRPr>
          </a:p>
          <a:p>
            <a:pPr marL="0" marR="0" lvl="0" algn="l" defTabSz="457200" rtl="0">
              <a:lnSpc>
                <a:spcPts val="5500"/>
              </a:lnSpc>
              <a:buClrTx/>
              <a:buSzTx/>
              <a:buFontTx/>
              <a:buNone/>
              <a:defRPr/>
            </a:pPr>
            <a:r>
              <a:rPr lang="zh-CN" altLang="zh-CN" sz="4000" b="1" noProof="0" dirty="0" smtClean="0">
                <a:ln>
                  <a:noFill/>
                </a:ln>
                <a:solidFill>
                  <a:srgbClr val="0000FF"/>
                </a:solidFill>
                <a:effectLst/>
                <a:uLnTx/>
                <a:uFillTx/>
                <a:latin typeface="黑体" panose="02010609060101010101" pitchFamily="49" charset="-122"/>
                <a:ea typeface="黑体" panose="02010609060101010101" pitchFamily="49" charset="-122"/>
                <a:sym typeface="+mn-ea"/>
              </a:rPr>
              <a:t>3、乍：</a:t>
            </a:r>
            <a:r>
              <a:rPr lang="zh-CN" altLang="zh-CN" sz="4000" b="1" noProof="0" dirty="0" smtClean="0">
                <a:ln>
                  <a:noFill/>
                </a:ln>
                <a:solidFill>
                  <a:srgbClr val="FF0000"/>
                </a:solidFill>
                <a:effectLst/>
                <a:uLnTx/>
                <a:uFillTx/>
                <a:latin typeface="黑体" panose="02010609060101010101" pitchFamily="49" charset="-122"/>
                <a:ea typeface="黑体" panose="02010609060101010101" pitchFamily="49" charset="-122"/>
                <a:sym typeface="+mn-ea"/>
              </a:rPr>
              <a:t>刚刚；起初。</a:t>
            </a:r>
            <a:endParaRPr kumimoji="0" lang="zh-CN" altLang="zh-CN" sz="4000" b="1" i="0" baseline="0" noProof="0" dirty="0" smtClean="0">
              <a:ln>
                <a:noFill/>
              </a:ln>
              <a:solidFill>
                <a:srgbClr val="FF0000"/>
              </a:solidFill>
              <a:effectLst/>
              <a:uLnTx/>
              <a:uFillTx/>
              <a:latin typeface="黑体" panose="02010609060101010101" pitchFamily="49" charset="-122"/>
              <a:ea typeface="黑体" panose="02010609060101010101" pitchFamily="49" charset="-122"/>
              <a:cs typeface="+mn-cs"/>
            </a:endParaRPr>
          </a:p>
          <a:p>
            <a:pPr marL="0" marR="0" lvl="0" algn="l" defTabSz="457200" rtl="0">
              <a:lnSpc>
                <a:spcPts val="5500"/>
              </a:lnSpc>
              <a:buClrTx/>
              <a:buSzTx/>
              <a:buFontTx/>
              <a:buNone/>
              <a:defRPr/>
            </a:pPr>
            <a:r>
              <a:rPr kumimoji="0" lang="zh-CN" altLang="zh-CN" sz="4000" b="1" i="0" baseline="0" noProof="0" dirty="0" smtClean="0">
                <a:ln>
                  <a:noFill/>
                </a:ln>
                <a:solidFill>
                  <a:srgbClr val="0000FF"/>
                </a:solidFill>
                <a:effectLst/>
                <a:uLnTx/>
                <a:uFillTx/>
                <a:latin typeface="黑体" panose="02010609060101010101" pitchFamily="49" charset="-122"/>
                <a:ea typeface="黑体" panose="02010609060101010101" pitchFamily="49" charset="-122"/>
                <a:cs typeface="+mn-cs"/>
              </a:rPr>
              <a:t>4、方比： </a:t>
            </a:r>
            <a:r>
              <a:rPr kumimoji="0" lang="zh-CN" altLang="zh-CN" sz="4000" b="1" i="0" baseline="0" noProof="0" dirty="0" smtClean="0">
                <a:ln>
                  <a:noFill/>
                </a:ln>
                <a:solidFill>
                  <a:srgbClr val="FF0000"/>
                </a:solidFill>
                <a:effectLst/>
                <a:uLnTx/>
                <a:uFillTx/>
                <a:latin typeface="黑体" panose="02010609060101010101" pitchFamily="49" charset="-122"/>
                <a:ea typeface="黑体" panose="02010609060101010101" pitchFamily="49" charset="-122"/>
                <a:cs typeface="+mn-cs"/>
              </a:rPr>
              <a:t>比较，比得上。</a:t>
            </a:r>
            <a:endParaRPr kumimoji="0" lang="zh-CN" altLang="zh-CN" sz="4000" b="1" i="0" baseline="0" noProof="0" dirty="0" smtClean="0">
              <a:ln>
                <a:noFill/>
              </a:ln>
              <a:solidFill>
                <a:srgbClr val="FF0000"/>
              </a:solidFill>
              <a:effectLst/>
              <a:uLnTx/>
              <a:uFillTx/>
              <a:latin typeface="黑体" panose="02010609060101010101" pitchFamily="49" charset="-122"/>
              <a:ea typeface="黑体" panose="02010609060101010101" pitchFamily="49" charset="-122"/>
              <a:cs typeface="+mn-cs"/>
            </a:endParaRPr>
          </a:p>
          <a:p>
            <a:pPr marL="0" marR="0" lvl="0" algn="l" defTabSz="457200" rtl="0">
              <a:lnSpc>
                <a:spcPts val="5500"/>
              </a:lnSpc>
              <a:buClrTx/>
              <a:buSzTx/>
              <a:buFontTx/>
              <a:buNone/>
              <a:defRPr/>
            </a:pPr>
            <a:r>
              <a:rPr kumimoji="0" lang="zh-CN" altLang="zh-CN" sz="4000" b="1" i="0" baseline="0" noProof="0" dirty="0" smtClean="0">
                <a:ln>
                  <a:noFill/>
                </a:ln>
                <a:solidFill>
                  <a:srgbClr val="0000FF"/>
                </a:solidFill>
                <a:effectLst/>
                <a:uLnTx/>
                <a:uFillTx/>
                <a:latin typeface="黑体" panose="02010609060101010101" pitchFamily="49" charset="-122"/>
                <a:ea typeface="黑体" panose="02010609060101010101" pitchFamily="49" charset="-122"/>
                <a:cs typeface="+mn-cs"/>
              </a:rPr>
              <a:t>5、密匝匝： </a:t>
            </a:r>
            <a:r>
              <a:rPr kumimoji="0" lang="zh-CN" altLang="zh-CN" sz="4000" b="1" i="0" baseline="0" noProof="0" dirty="0" smtClean="0">
                <a:ln>
                  <a:noFill/>
                </a:ln>
                <a:solidFill>
                  <a:srgbClr val="FF0000"/>
                </a:solidFill>
                <a:effectLst/>
                <a:uLnTx/>
                <a:uFillTx/>
                <a:latin typeface="黑体" panose="02010609060101010101" pitchFamily="49" charset="-122"/>
                <a:ea typeface="黑体" panose="02010609060101010101" pitchFamily="49" charset="-122"/>
                <a:cs typeface="+mn-cs"/>
              </a:rPr>
              <a:t>非常浓密的样子。</a:t>
            </a:r>
            <a:endParaRPr kumimoji="0" lang="zh-CN" altLang="zh-CN" sz="4000" b="1" i="0" baseline="0" noProof="0" dirty="0" smtClean="0">
              <a:ln>
                <a:noFill/>
              </a:ln>
              <a:solidFill>
                <a:srgbClr val="FF0000"/>
              </a:solidFill>
              <a:effectLst/>
              <a:uLnTx/>
              <a:uFillTx/>
              <a:latin typeface="黑体" panose="02010609060101010101" pitchFamily="49" charset="-122"/>
              <a:ea typeface="黑体" panose="02010609060101010101" pitchFamily="49" charset="-122"/>
              <a:cs typeface="+mn-cs"/>
            </a:endParaRPr>
          </a:p>
          <a:p>
            <a:pPr marL="0" marR="0" lvl="0" indent="0" algn="l" defTabSz="457200" rtl="0">
              <a:lnSpc>
                <a:spcPts val="5500"/>
              </a:lnSpc>
              <a:spcBef>
                <a:spcPct val="0"/>
              </a:spcBef>
              <a:spcAft>
                <a:spcPct val="0"/>
              </a:spcAft>
              <a:buClrTx/>
              <a:buSzTx/>
              <a:buFontTx/>
              <a:buNone/>
              <a:defRPr/>
            </a:pPr>
            <a:r>
              <a:rPr kumimoji="0" lang="zh-CN" altLang="zh-CN" sz="4000" b="1" i="0" baseline="0" noProof="0" dirty="0" smtClean="0">
                <a:ln>
                  <a:noFill/>
                </a:ln>
                <a:solidFill>
                  <a:srgbClr val="0000FF"/>
                </a:solidFill>
                <a:effectLst/>
                <a:uLnTx/>
                <a:uFillTx/>
                <a:latin typeface="黑体" panose="02010609060101010101" pitchFamily="49" charset="-122"/>
                <a:ea typeface="黑体" panose="02010609060101010101" pitchFamily="49" charset="-122"/>
                <a:cs typeface="+mn-cs"/>
              </a:rPr>
              <a:t>6、张目结舌：</a:t>
            </a:r>
            <a:r>
              <a:rPr kumimoji="0" lang="zh-CN" altLang="zh-CN" sz="4000" b="1" i="0" baseline="0" noProof="0" dirty="0" smtClean="0">
                <a:ln>
                  <a:noFill/>
                </a:ln>
                <a:solidFill>
                  <a:srgbClr val="FF0000"/>
                </a:solidFill>
                <a:effectLst/>
                <a:uLnTx/>
                <a:uFillTx/>
                <a:latin typeface="黑体" panose="02010609060101010101" pitchFamily="49" charset="-122"/>
                <a:ea typeface="黑体" panose="02010609060101010101" pitchFamily="49" charset="-122"/>
                <a:cs typeface="+mn-cs"/>
              </a:rPr>
              <a:t>睁大眼睛说不出话。</a:t>
            </a:r>
            <a:endParaRPr kumimoji="0" lang="zh-CN" altLang="zh-CN" sz="4000" b="1" i="0" baseline="0" noProof="0" dirty="0" smtClean="0">
              <a:ln>
                <a:noFill/>
              </a:ln>
              <a:solidFill>
                <a:srgbClr val="0000FF"/>
              </a:solidFill>
              <a:effectLst/>
              <a:uLnTx/>
              <a:uFillTx/>
              <a:latin typeface="黑体" panose="02010609060101010101" pitchFamily="49" charset="-122"/>
              <a:ea typeface="黑体" panose="02010609060101010101" pitchFamily="49" charset="-122"/>
              <a:cs typeface="+mn-cs"/>
            </a:endParaRPr>
          </a:p>
        </p:txBody>
      </p:sp>
      <p:pic>
        <p:nvPicPr>
          <p:cNvPr id="16386" name="Picture 10" descr="D:\我的文档\Tencent Files\923213587\FileRecv\预习反馈.gif"/>
          <p:cNvPicPr>
            <a:picLocks noChangeAspect="1"/>
          </p:cNvPicPr>
          <p:nvPr/>
        </p:nvPicPr>
        <p:blipFill>
          <a:blip r:embed="rId1"/>
          <a:stretch>
            <a:fillRect/>
          </a:stretch>
        </p:blipFill>
        <p:spPr>
          <a:xfrm>
            <a:off x="4737100" y="492125"/>
            <a:ext cx="2573338" cy="600075"/>
          </a:xfrm>
          <a:prstGeom prst="rect">
            <a:avLst/>
          </a:prstGeom>
          <a:noFill/>
          <a:ln w="9525">
            <a:noFill/>
          </a:ln>
        </p:spPr>
      </p:pic>
      <p:sp>
        <p:nvSpPr>
          <p:cNvPr id="19458" name="文本框 17410"/>
          <p:cNvSpPr txBox="1"/>
          <p:nvPr/>
        </p:nvSpPr>
        <p:spPr>
          <a:xfrm>
            <a:off x="3644265" y="792480"/>
            <a:ext cx="3039745" cy="768350"/>
          </a:xfrm>
          <a:prstGeom prst="rect">
            <a:avLst/>
          </a:prstGeom>
          <a:noFill/>
          <a:ln w="9525">
            <a:noFill/>
          </a:ln>
        </p:spPr>
        <p:txBody>
          <a:bodyPr wrap="square">
            <a:spAutoFit/>
          </a:bodyPr>
          <a:p>
            <a:pPr>
              <a:spcBef>
                <a:spcPct val="50000"/>
              </a:spcBef>
            </a:pPr>
            <a:r>
              <a:rPr lang="zh-CN" altLang="en-US" sz="4400" b="1" dirty="0">
                <a:solidFill>
                  <a:srgbClr val="00B050"/>
                </a:solidFill>
                <a:uFillTx/>
                <a:latin typeface="Arial" panose="020B0604020202020204" pitchFamily="34" charset="0"/>
                <a:ea typeface="黑体" panose="02010609060101010101" pitchFamily="49" charset="-122"/>
              </a:rPr>
              <a:t>词语释义：</a:t>
            </a:r>
            <a:endParaRPr lang="zh-CN" altLang="en-US" sz="4400" b="1" dirty="0">
              <a:solidFill>
                <a:srgbClr val="00B050"/>
              </a:solidFill>
              <a:uFillTx/>
              <a:latin typeface="Arial" panose="020B0604020202020204" pitchFamily="34" charset="0"/>
              <a:ea typeface="黑体" panose="02010609060101010101" pitchFamily="49" charset="-122"/>
            </a:endParaRPr>
          </a:p>
        </p:txBody>
      </p:sp>
      <p:sp>
        <p:nvSpPr>
          <p:cNvPr id="3" name="文本框 2"/>
          <p:cNvSpPr txBox="1"/>
          <p:nvPr/>
        </p:nvSpPr>
        <p:spPr>
          <a:xfrm>
            <a:off x="67945" y="85725"/>
            <a:ext cx="2225040" cy="706755"/>
          </a:xfrm>
          <a:prstGeom prst="rect">
            <a:avLst/>
          </a:prstGeom>
          <a:noFill/>
        </p:spPr>
        <p:txBody>
          <a:bodyPr wrap="none" rtlCol="0">
            <a:spAutoFit/>
          </a:bodyPr>
          <a:p>
            <a:pPr algn="l"/>
            <a:r>
              <a:rPr lang="zh-CN" altLang="en-US" sz="4000" b="1">
                <a:solidFill>
                  <a:srgbClr val="7030A0"/>
                </a:solidFill>
                <a:uFillTx/>
                <a:ea typeface="黑体" panose="02010609060101010101" pitchFamily="49" charset="-122"/>
              </a:rPr>
              <a:t>检查预习</a:t>
            </a:r>
            <a:endParaRPr lang="zh-CN" altLang="en-US" sz="4000" b="1">
              <a:solidFill>
                <a:srgbClr val="7030A0"/>
              </a:solidFill>
              <a:uFillTx/>
              <a:ea typeface="黑体" panose="02010609060101010101" pitchFamily="49" charset="-122"/>
            </a:endParaRPr>
          </a:p>
        </p:txBody>
      </p:sp>
    </p:spTree>
  </p:cSld>
  <p:clrMapOvr>
    <a:masterClrMapping/>
  </p:clrMapOvr>
  <p:transition>
    <p:random/>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4274" name="Picture 2" descr="http://tpic.home.news.cn/xhBlog/xhpic001/M02/2A/3E/wKhTglNIjkAEAAAAAAAAAAAAAAA519.gif"/>
          <p:cNvPicPr>
            <a:picLocks noChangeAspect="1" noChangeArrowheads="1" noCrop="1"/>
          </p:cNvPicPr>
          <p:nvPr/>
        </p:nvPicPr>
        <p:blipFill>
          <a:blip r:embed="rId1"/>
          <a:srcRect/>
          <a:stretch>
            <a:fillRect/>
          </a:stretch>
        </p:blipFill>
        <p:spPr bwMode="auto">
          <a:xfrm>
            <a:off x="1433195" y="693420"/>
            <a:ext cx="9500235" cy="617664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p:cNvSpPr txBox="1"/>
          <p:nvPr/>
        </p:nvSpPr>
        <p:spPr>
          <a:xfrm>
            <a:off x="1471930" y="1677035"/>
            <a:ext cx="9422130" cy="2799715"/>
          </a:xfrm>
          <a:prstGeom prst="rect">
            <a:avLst/>
          </a:prstGeom>
          <a:solidFill>
            <a:schemeClr val="accent1"/>
          </a:solidFill>
        </p:spPr>
        <p:txBody>
          <a:bodyPr wrap="square" rtlCol="0">
            <a:spAutoFit/>
          </a:bodyPr>
          <a:p>
            <a:r>
              <a:rPr lang="en-US" altLang="zh-CN" sz="4400" b="1" noProof="0" dirty="0" smtClean="0">
                <a:solidFill>
                  <a:srgbClr val="0000FF"/>
                </a:solidFill>
                <a:uFillTx/>
                <a:latin typeface="黑体" panose="02010609060101010101" pitchFamily="49" charset="-122"/>
                <a:ea typeface="黑体" panose="02010609060101010101" pitchFamily="49" charset="-122"/>
                <a:cs typeface="+mn-cs"/>
              </a:rPr>
              <a:t>    </a:t>
            </a:r>
            <a:r>
              <a:rPr lang="zh-CN" altLang="zh-CN" sz="4400" b="1" noProof="0" dirty="0" smtClean="0">
                <a:solidFill>
                  <a:srgbClr val="0000FF"/>
                </a:solidFill>
                <a:uFillTx/>
                <a:latin typeface="黑体" panose="02010609060101010101" pitchFamily="49" charset="-122"/>
                <a:ea typeface="黑体" panose="02010609060101010101" pitchFamily="49" charset="-122"/>
                <a:cs typeface="+mn-cs"/>
              </a:rPr>
              <a:t>题目《昆明的雨》是一个偏正短语，“昆明”点明具体地点，“雨”指出具体对象。</a:t>
            </a:r>
            <a:r>
              <a:rPr lang="zh-CN" altLang="zh-CN" sz="4400" b="1" noProof="0" dirty="0" smtClean="0">
                <a:solidFill>
                  <a:srgbClr val="FF0000"/>
                </a:solidFill>
                <a:uFillTx/>
                <a:latin typeface="黑体" panose="02010609060101010101" pitchFamily="49" charset="-122"/>
                <a:ea typeface="黑体" panose="02010609060101010101" pitchFamily="49" charset="-122"/>
                <a:cs typeface="+mn-cs"/>
              </a:rPr>
              <a:t>题目交代了文章写作的主要内容</a:t>
            </a:r>
            <a:r>
              <a:rPr lang="zh-CN" altLang="zh-CN" sz="4400" b="1" noProof="0" dirty="0" smtClean="0">
                <a:solidFill>
                  <a:srgbClr val="0000FF"/>
                </a:solidFill>
                <a:uFillTx/>
                <a:latin typeface="黑体" panose="02010609060101010101" pitchFamily="49" charset="-122"/>
                <a:ea typeface="黑体" panose="02010609060101010101" pitchFamily="49" charset="-122"/>
                <a:cs typeface="+mn-cs"/>
              </a:rPr>
              <a:t>，即“昆明的雨”。</a:t>
            </a:r>
            <a:endParaRPr lang="zh-CN" altLang="zh-CN" sz="4400" b="1" noProof="0" dirty="0" smtClean="0">
              <a:solidFill>
                <a:srgbClr val="0000FF"/>
              </a:solidFill>
              <a:uFillTx/>
              <a:latin typeface="黑体" panose="02010609060101010101" pitchFamily="49" charset="-122"/>
              <a:ea typeface="黑体" panose="02010609060101010101" pitchFamily="49" charset="-122"/>
              <a:cs typeface="+mn-cs"/>
            </a:endParaRPr>
          </a:p>
        </p:txBody>
      </p:sp>
      <p:sp>
        <p:nvSpPr>
          <p:cNvPr id="4" name="文本框 3"/>
          <p:cNvSpPr txBox="1"/>
          <p:nvPr/>
        </p:nvSpPr>
        <p:spPr>
          <a:xfrm>
            <a:off x="67945" y="85725"/>
            <a:ext cx="2225040" cy="706755"/>
          </a:xfrm>
          <a:prstGeom prst="rect">
            <a:avLst/>
          </a:prstGeom>
          <a:noFill/>
        </p:spPr>
        <p:txBody>
          <a:bodyPr wrap="none" rtlCol="0">
            <a:spAutoFit/>
          </a:bodyPr>
          <a:p>
            <a:pPr algn="l"/>
            <a:r>
              <a:rPr lang="zh-CN" altLang="en-US" sz="4000" b="1">
                <a:solidFill>
                  <a:srgbClr val="7030A0"/>
                </a:solidFill>
                <a:uFillTx/>
                <a:ea typeface="黑体" panose="02010609060101010101" pitchFamily="49" charset="-122"/>
              </a:rPr>
              <a:t>文题解读</a:t>
            </a:r>
            <a:endParaRPr lang="zh-CN" altLang="en-US" sz="4000" b="1">
              <a:solidFill>
                <a:srgbClr val="7030A0"/>
              </a:solidFill>
              <a:uFillTx/>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Picture 4" descr="http://www.vsread.com/iconograph/1301378046.gif"/>
          <p:cNvPicPr>
            <a:picLocks noChangeAspect="1"/>
          </p:cNvPicPr>
          <p:nvPr/>
        </p:nvPicPr>
        <p:blipFill>
          <a:blip r:embed="rId1"/>
          <a:stretch>
            <a:fillRect/>
          </a:stretch>
        </p:blipFill>
        <p:spPr>
          <a:xfrm>
            <a:off x="972820" y="676910"/>
            <a:ext cx="10193020" cy="6678930"/>
          </a:xfrm>
          <a:prstGeom prst="rect">
            <a:avLst/>
          </a:prstGeom>
          <a:noFill/>
          <a:ln w="9525">
            <a:noFill/>
          </a:ln>
        </p:spPr>
      </p:pic>
      <p:sp>
        <p:nvSpPr>
          <p:cNvPr id="2" name="文本框 1"/>
          <p:cNvSpPr txBox="1"/>
          <p:nvPr/>
        </p:nvSpPr>
        <p:spPr>
          <a:xfrm>
            <a:off x="1619250" y="676910"/>
            <a:ext cx="8897620" cy="1676400"/>
          </a:xfrm>
          <a:prstGeom prst="rect">
            <a:avLst/>
          </a:prstGeom>
          <a:solidFill>
            <a:schemeClr val="accent1"/>
          </a:solidFill>
        </p:spPr>
        <p:txBody>
          <a:bodyPr wrap="square" rtlCol="0">
            <a:spAutoFit/>
          </a:bodyPr>
          <a:p>
            <a:pPr>
              <a:lnSpc>
                <a:spcPts val="4120"/>
              </a:lnSpc>
            </a:pPr>
            <a:r>
              <a:rPr lang="en-US" altLang="zh-CN" sz="3600" b="1" noProof="0" dirty="0" smtClean="0">
                <a:solidFill>
                  <a:srgbClr val="0000FF"/>
                </a:solidFill>
                <a:uFillTx/>
                <a:latin typeface="黑体" panose="02010609060101010101" pitchFamily="49" charset="-122"/>
                <a:ea typeface="黑体" panose="02010609060101010101" pitchFamily="49" charset="-122"/>
                <a:cs typeface="+mn-cs"/>
              </a:rPr>
              <a:t>1</a:t>
            </a:r>
            <a:r>
              <a:rPr lang="zh-CN" altLang="en-US" sz="3600" b="1" noProof="0" dirty="0" smtClean="0">
                <a:solidFill>
                  <a:srgbClr val="0000FF"/>
                </a:solidFill>
                <a:uFillTx/>
                <a:latin typeface="黑体" panose="02010609060101010101" pitchFamily="49" charset="-122"/>
                <a:ea typeface="黑体" panose="02010609060101010101" pitchFamily="49" charset="-122"/>
                <a:cs typeface="+mn-cs"/>
              </a:rPr>
              <a:t>、</a:t>
            </a:r>
            <a:r>
              <a:rPr lang="zh-CN" altLang="zh-CN" sz="3600" b="1" noProof="0" dirty="0" smtClean="0">
                <a:solidFill>
                  <a:srgbClr val="0000FF"/>
                </a:solidFill>
                <a:uFillTx/>
                <a:latin typeface="黑体" panose="02010609060101010101" pitchFamily="49" charset="-122"/>
                <a:ea typeface="黑体" panose="02010609060101010101" pitchFamily="49" charset="-122"/>
                <a:cs typeface="+mn-cs"/>
              </a:rPr>
              <a:t>作者写到“想念昆明的雨”，阅读全文，说说实际上他是想念昆明雨季的哪些事物？这些事物给他什么感受？</a:t>
            </a:r>
            <a:endParaRPr lang="zh-CN" altLang="zh-CN" sz="3600" b="1" noProof="0" dirty="0" smtClean="0">
              <a:solidFill>
                <a:srgbClr val="0000FF"/>
              </a:solidFill>
              <a:uFillTx/>
              <a:latin typeface="黑体" panose="02010609060101010101" pitchFamily="49" charset="-122"/>
              <a:ea typeface="黑体" panose="02010609060101010101" pitchFamily="49" charset="-122"/>
              <a:cs typeface="+mn-cs"/>
            </a:endParaRPr>
          </a:p>
        </p:txBody>
      </p:sp>
      <p:sp>
        <p:nvSpPr>
          <p:cNvPr id="4" name="文本框 3"/>
          <p:cNvSpPr txBox="1"/>
          <p:nvPr/>
        </p:nvSpPr>
        <p:spPr>
          <a:xfrm>
            <a:off x="58420" y="45085"/>
            <a:ext cx="2225040" cy="706755"/>
          </a:xfrm>
          <a:prstGeom prst="rect">
            <a:avLst/>
          </a:prstGeom>
          <a:noFill/>
        </p:spPr>
        <p:txBody>
          <a:bodyPr wrap="none" rtlCol="0">
            <a:spAutoFit/>
          </a:bodyPr>
          <a:p>
            <a:pPr algn="l"/>
            <a:r>
              <a:rPr lang="zh-CN" altLang="en-US" sz="4000" b="1">
                <a:solidFill>
                  <a:srgbClr val="7030A0"/>
                </a:solidFill>
                <a:uFillTx/>
                <a:ea typeface="黑体" panose="02010609060101010101" pitchFamily="49" charset="-122"/>
              </a:rPr>
              <a:t>整体感知</a:t>
            </a:r>
            <a:endParaRPr lang="zh-CN" altLang="en-US" sz="4000" b="1">
              <a:solidFill>
                <a:srgbClr val="7030A0"/>
              </a:solidFill>
              <a:uFillTx/>
              <a:ea typeface="黑体" panose="02010609060101010101" pitchFamily="49" charset="-122"/>
            </a:endParaRPr>
          </a:p>
        </p:txBody>
      </p:sp>
      <p:sp>
        <p:nvSpPr>
          <p:cNvPr id="6" name="文本框 5"/>
          <p:cNvSpPr txBox="1"/>
          <p:nvPr/>
        </p:nvSpPr>
        <p:spPr>
          <a:xfrm>
            <a:off x="972820" y="2458085"/>
            <a:ext cx="10193655" cy="1122045"/>
          </a:xfrm>
          <a:prstGeom prst="rect">
            <a:avLst/>
          </a:prstGeom>
          <a:solidFill>
            <a:schemeClr val="accent1"/>
          </a:solidFill>
        </p:spPr>
        <p:txBody>
          <a:bodyPr wrap="square" rtlCol="0">
            <a:spAutoFit/>
          </a:bodyPr>
          <a:p>
            <a:pPr>
              <a:lnSpc>
                <a:spcPts val="4020"/>
              </a:lnSpc>
            </a:pPr>
            <a:r>
              <a:rPr lang="en-US" altLang="zh-CN" sz="3600" b="1" dirty="0">
                <a:solidFill>
                  <a:srgbClr val="FF0000"/>
                </a:solidFill>
                <a:uFillTx/>
                <a:ea typeface="黑体" panose="02010609060101010101" pitchFamily="49" charset="-122"/>
                <a:sym typeface="+mn-ea"/>
              </a:rPr>
              <a:t>       </a:t>
            </a:r>
            <a:r>
              <a:rPr lang="zh-CN" altLang="en-US" sz="3600" b="1" dirty="0">
                <a:solidFill>
                  <a:srgbClr val="FF0000"/>
                </a:solidFill>
                <a:uFillTx/>
                <a:ea typeface="黑体" panose="02010609060101010101" pitchFamily="49" charset="-122"/>
                <a:sym typeface="+mn-ea"/>
              </a:rPr>
              <a:t>不仅仅写雨，</a:t>
            </a:r>
            <a:r>
              <a:rPr sz="3600" b="1" dirty="0">
                <a:solidFill>
                  <a:srgbClr val="FF0000"/>
                </a:solidFill>
                <a:uFillTx/>
                <a:ea typeface="黑体" panose="02010609060101010101" pitchFamily="49" charset="-122"/>
                <a:sym typeface="+mn-ea"/>
              </a:rPr>
              <a:t>还写了</a:t>
            </a:r>
            <a:r>
              <a:rPr sz="3600" b="1" u="heavy" dirty="0">
                <a:solidFill>
                  <a:srgbClr val="FF0000"/>
                </a:solidFill>
                <a:uFill>
                  <a:solidFill>
                    <a:srgbClr val="0000FF"/>
                  </a:solidFill>
                </a:uFill>
                <a:ea typeface="黑体" panose="02010609060101010101" pitchFamily="49" charset="-122"/>
                <a:sym typeface="+mn-ea"/>
              </a:rPr>
              <a:t>仙人掌</a:t>
            </a:r>
            <a:r>
              <a:rPr sz="3600" b="1" dirty="0">
                <a:solidFill>
                  <a:srgbClr val="FF0000"/>
                </a:solidFill>
                <a:uFillTx/>
                <a:ea typeface="黑体" panose="02010609060101010101" pitchFamily="49" charset="-122"/>
                <a:sym typeface="+mn-ea"/>
              </a:rPr>
              <a:t>、</a:t>
            </a:r>
            <a:r>
              <a:rPr sz="3600" b="1" u="heavy" dirty="0">
                <a:solidFill>
                  <a:srgbClr val="FF0000"/>
                </a:solidFill>
                <a:uFill>
                  <a:solidFill>
                    <a:srgbClr val="0000FF"/>
                  </a:solidFill>
                </a:uFill>
                <a:ea typeface="黑体" panose="02010609060101010101" pitchFamily="49" charset="-122"/>
                <a:sym typeface="+mn-ea"/>
              </a:rPr>
              <a:t>各种菌子</a:t>
            </a:r>
            <a:r>
              <a:rPr sz="3600" b="1" dirty="0">
                <a:solidFill>
                  <a:srgbClr val="FF0000"/>
                </a:solidFill>
                <a:uFillTx/>
                <a:ea typeface="黑体" panose="02010609060101010101" pitchFamily="49" charset="-122"/>
                <a:sym typeface="+mn-ea"/>
              </a:rPr>
              <a:t>、</a:t>
            </a:r>
            <a:r>
              <a:rPr sz="3600" b="1" u="heavy" dirty="0">
                <a:solidFill>
                  <a:srgbClr val="FF0000"/>
                </a:solidFill>
                <a:uFill>
                  <a:solidFill>
                    <a:srgbClr val="0000FF"/>
                  </a:solidFill>
                </a:uFill>
                <a:ea typeface="黑体" panose="02010609060101010101" pitchFamily="49" charset="-122"/>
                <a:sym typeface="+mn-ea"/>
              </a:rPr>
              <a:t>杨梅</a:t>
            </a:r>
            <a:r>
              <a:rPr sz="3600" b="1" dirty="0">
                <a:solidFill>
                  <a:srgbClr val="FF0000"/>
                </a:solidFill>
                <a:uFillTx/>
                <a:ea typeface="黑体" panose="02010609060101010101" pitchFamily="49" charset="-122"/>
                <a:sym typeface="+mn-ea"/>
              </a:rPr>
              <a:t>、</a:t>
            </a:r>
            <a:r>
              <a:rPr sz="3600" b="1" u="heavy" dirty="0">
                <a:solidFill>
                  <a:srgbClr val="FF0000"/>
                </a:solidFill>
                <a:uFill>
                  <a:solidFill>
                    <a:srgbClr val="0000FF"/>
                  </a:solidFill>
                </a:uFill>
                <a:ea typeface="黑体" panose="02010609060101010101" pitchFamily="49" charset="-122"/>
                <a:sym typeface="+mn-ea"/>
              </a:rPr>
              <a:t>缅桂花</a:t>
            </a:r>
            <a:r>
              <a:rPr sz="3600" b="1" dirty="0">
                <a:solidFill>
                  <a:srgbClr val="FF0000"/>
                </a:solidFill>
                <a:uFillTx/>
                <a:ea typeface="黑体" panose="02010609060101010101" pitchFamily="49" charset="-122"/>
                <a:sym typeface="+mn-ea"/>
              </a:rPr>
              <a:t>等景物</a:t>
            </a:r>
            <a:r>
              <a:rPr lang="zh-CN" sz="3600" b="1" dirty="0">
                <a:solidFill>
                  <a:srgbClr val="FF0000"/>
                </a:solidFill>
                <a:uFillTx/>
                <a:ea typeface="黑体" panose="02010609060101010101" pitchFamily="49" charset="-122"/>
                <a:sym typeface="+mn-ea"/>
              </a:rPr>
              <a:t>以及</a:t>
            </a:r>
            <a:r>
              <a:rPr sz="3600" b="1" dirty="0">
                <a:solidFill>
                  <a:srgbClr val="FF0000"/>
                </a:solidFill>
                <a:uFillTx/>
                <a:ea typeface="黑体" panose="02010609060101010101" pitchFamily="49" charset="-122"/>
                <a:sym typeface="+mn-ea"/>
              </a:rPr>
              <a:t>和德熙去小</a:t>
            </a:r>
            <a:r>
              <a:rPr sz="3600" b="1" u="heavy" dirty="0">
                <a:solidFill>
                  <a:srgbClr val="FF0000"/>
                </a:solidFill>
                <a:uFill>
                  <a:solidFill>
                    <a:srgbClr val="0000FF"/>
                  </a:solidFill>
                </a:uFill>
                <a:ea typeface="黑体" panose="02010609060101010101" pitchFamily="49" charset="-122"/>
                <a:sym typeface="+mn-ea"/>
              </a:rPr>
              <a:t>酒馆喝酒</a:t>
            </a:r>
            <a:r>
              <a:rPr sz="3600" b="1" dirty="0">
                <a:solidFill>
                  <a:srgbClr val="FF0000"/>
                </a:solidFill>
                <a:uFillTx/>
                <a:ea typeface="黑体" panose="02010609060101010101" pitchFamily="49" charset="-122"/>
                <a:sym typeface="+mn-ea"/>
              </a:rPr>
              <a:t>的事。</a:t>
            </a:r>
            <a:endParaRPr lang="zh-CN" altLang="zh-CN" sz="3600" b="1" noProof="0" dirty="0" smtClean="0">
              <a:solidFill>
                <a:srgbClr val="0000FF"/>
              </a:solidFill>
              <a:uFillTx/>
              <a:latin typeface="黑体" panose="02010609060101010101" pitchFamily="49" charset="-122"/>
              <a:ea typeface="黑体" panose="02010609060101010101" pitchFamily="49" charset="-122"/>
              <a:cs typeface="+mn-cs"/>
            </a:endParaRPr>
          </a:p>
        </p:txBody>
      </p:sp>
      <p:sp>
        <p:nvSpPr>
          <p:cNvPr id="8" name="文本框 7"/>
          <p:cNvSpPr txBox="1"/>
          <p:nvPr/>
        </p:nvSpPr>
        <p:spPr>
          <a:xfrm>
            <a:off x="973455" y="3552190"/>
            <a:ext cx="10192385" cy="1122045"/>
          </a:xfrm>
          <a:prstGeom prst="rect">
            <a:avLst/>
          </a:prstGeom>
          <a:solidFill>
            <a:schemeClr val="accent1"/>
          </a:solidFill>
        </p:spPr>
        <p:txBody>
          <a:bodyPr wrap="square" rtlCol="0">
            <a:spAutoFit/>
          </a:bodyPr>
          <a:p>
            <a:pPr>
              <a:lnSpc>
                <a:spcPts val="4020"/>
              </a:lnSpc>
            </a:pPr>
            <a:r>
              <a:rPr lang="en-US" sz="3600" b="1" dirty="0">
                <a:solidFill>
                  <a:srgbClr val="FF0000"/>
                </a:solidFill>
                <a:uFillTx/>
                <a:ea typeface="黑体" panose="02010609060101010101" pitchFamily="49" charset="-122"/>
                <a:sym typeface="+mn-ea"/>
              </a:rPr>
              <a:t>       </a:t>
            </a:r>
            <a:r>
              <a:rPr sz="3600" b="1" dirty="0">
                <a:solidFill>
                  <a:srgbClr val="FF0000"/>
                </a:solidFill>
                <a:uFillTx/>
                <a:ea typeface="黑体" panose="02010609060101010101" pitchFamily="49" charset="-122"/>
                <a:sym typeface="+mn-ea"/>
              </a:rPr>
              <a:t>这些事物是昆明雨季的特质，没有它们就没有昆明的雨季。</a:t>
            </a:r>
            <a:endParaRPr lang="zh-CN" altLang="zh-CN" sz="3600" b="1" noProof="0" dirty="0" smtClean="0">
              <a:solidFill>
                <a:srgbClr val="0000FF"/>
              </a:solidFill>
              <a:uFillTx/>
              <a:latin typeface="黑体" panose="02010609060101010101" pitchFamily="49" charset="-122"/>
              <a:ea typeface="黑体" panose="02010609060101010101" pitchFamily="49" charset="-122"/>
              <a:cs typeface="+mn-cs"/>
            </a:endParaRPr>
          </a:p>
        </p:txBody>
      </p:sp>
      <p:sp>
        <p:nvSpPr>
          <p:cNvPr id="9" name="文本框 8"/>
          <p:cNvSpPr txBox="1"/>
          <p:nvPr/>
        </p:nvSpPr>
        <p:spPr>
          <a:xfrm>
            <a:off x="973455" y="4622800"/>
            <a:ext cx="10192385" cy="2153285"/>
          </a:xfrm>
          <a:prstGeom prst="rect">
            <a:avLst/>
          </a:prstGeom>
          <a:solidFill>
            <a:schemeClr val="accent1"/>
          </a:solidFill>
        </p:spPr>
        <p:txBody>
          <a:bodyPr wrap="square" rtlCol="0">
            <a:spAutoFit/>
          </a:bodyPr>
          <a:p>
            <a:pPr>
              <a:lnSpc>
                <a:spcPts val="4020"/>
              </a:lnSpc>
            </a:pPr>
            <a:r>
              <a:rPr lang="en-US" sz="3600" b="1" dirty="0">
                <a:solidFill>
                  <a:srgbClr val="FF0000"/>
                </a:solidFill>
                <a:uFillTx/>
                <a:ea typeface="黑体" panose="02010609060101010101" pitchFamily="49" charset="-122"/>
                <a:sym typeface="+mn-ea"/>
              </a:rPr>
              <a:t>       </a:t>
            </a:r>
            <a:r>
              <a:rPr sz="3600" b="1" dirty="0">
                <a:solidFill>
                  <a:srgbClr val="FF0000"/>
                </a:solidFill>
                <a:uFillTx/>
                <a:ea typeface="黑体" panose="02010609060101010101" pitchFamily="49" charset="-122"/>
                <a:sym typeface="+mn-ea"/>
              </a:rPr>
              <a:t>仙人掌让我</a:t>
            </a:r>
            <a:r>
              <a:rPr sz="3600" b="1" u="heavy" dirty="0">
                <a:solidFill>
                  <a:srgbClr val="FF0000"/>
                </a:solidFill>
                <a:uFill>
                  <a:solidFill>
                    <a:srgbClr val="0000FF"/>
                  </a:solidFill>
                </a:uFill>
                <a:ea typeface="黑体" panose="02010609060101010101" pitchFamily="49" charset="-122"/>
                <a:sym typeface="+mn-ea"/>
              </a:rPr>
              <a:t>惊奇</a:t>
            </a:r>
            <a:r>
              <a:rPr sz="3600" b="1" dirty="0">
                <a:solidFill>
                  <a:srgbClr val="FF0000"/>
                </a:solidFill>
                <a:uFillTx/>
                <a:ea typeface="黑体" panose="02010609060101010101" pitchFamily="49" charset="-122"/>
                <a:sym typeface="+mn-ea"/>
              </a:rPr>
              <a:t>，菌子让我感受到人间的</a:t>
            </a:r>
            <a:r>
              <a:rPr sz="3600" b="1" u="heavy" dirty="0">
                <a:solidFill>
                  <a:srgbClr val="FF0000"/>
                </a:solidFill>
                <a:uFill>
                  <a:solidFill>
                    <a:srgbClr val="0000FF"/>
                  </a:solidFill>
                </a:uFill>
                <a:ea typeface="黑体" panose="02010609060101010101" pitchFamily="49" charset="-122"/>
                <a:sym typeface="+mn-ea"/>
              </a:rPr>
              <a:t>美味</a:t>
            </a:r>
            <a:r>
              <a:rPr sz="3600" b="1" dirty="0">
                <a:solidFill>
                  <a:srgbClr val="FF0000"/>
                </a:solidFill>
                <a:uFillTx/>
                <a:ea typeface="黑体" panose="02010609060101010101" pitchFamily="49" charset="-122"/>
                <a:sym typeface="+mn-ea"/>
              </a:rPr>
              <a:t>，果子与缅桂花让我感受到</a:t>
            </a:r>
            <a:r>
              <a:rPr sz="3600" b="1" u="heavy" dirty="0">
                <a:solidFill>
                  <a:srgbClr val="FF0000"/>
                </a:solidFill>
                <a:uFill>
                  <a:solidFill>
                    <a:srgbClr val="0000FF"/>
                  </a:solidFill>
                </a:uFill>
                <a:ea typeface="黑体" panose="02010609060101010101" pitchFamily="49" charset="-122"/>
                <a:sym typeface="+mn-ea"/>
              </a:rPr>
              <a:t>人美、心灵更美</a:t>
            </a:r>
            <a:r>
              <a:rPr sz="3600" b="1" dirty="0">
                <a:solidFill>
                  <a:srgbClr val="FF0000"/>
                </a:solidFill>
                <a:uFillTx/>
                <a:ea typeface="黑体" panose="02010609060101010101" pitchFamily="49" charset="-122"/>
                <a:sym typeface="+mn-ea"/>
              </a:rPr>
              <a:t>的昆明人。还怀念酒馆饮酒引起的</a:t>
            </a:r>
            <a:r>
              <a:rPr sz="3600" b="1" u="heavy" dirty="0">
                <a:solidFill>
                  <a:srgbClr val="FF0000"/>
                </a:solidFill>
                <a:uFill>
                  <a:solidFill>
                    <a:srgbClr val="0000FF"/>
                  </a:solidFill>
                </a:uFill>
                <a:ea typeface="黑体" panose="02010609060101010101" pitchFamily="49" charset="-122"/>
                <a:sym typeface="+mn-ea"/>
              </a:rPr>
              <a:t>淡淡的乡愁</a:t>
            </a:r>
            <a:r>
              <a:rPr sz="3600" b="1" dirty="0">
                <a:solidFill>
                  <a:srgbClr val="FF0000"/>
                </a:solidFill>
                <a:uFillTx/>
                <a:ea typeface="黑体" panose="02010609060101010101" pitchFamily="49" charset="-122"/>
                <a:sym typeface="+mn-ea"/>
              </a:rPr>
              <a:t>、雨中美景令人陶醉的</a:t>
            </a:r>
            <a:r>
              <a:rPr sz="3600" b="1" u="heavy" dirty="0">
                <a:solidFill>
                  <a:srgbClr val="FF0000"/>
                </a:solidFill>
                <a:uFill>
                  <a:solidFill>
                    <a:srgbClr val="0000FF"/>
                  </a:solidFill>
                </a:uFill>
                <a:ea typeface="黑体" panose="02010609060101010101" pitchFamily="49" charset="-122"/>
                <a:sym typeface="+mn-ea"/>
              </a:rPr>
              <a:t>闲适、幽静、恬淡</a:t>
            </a:r>
            <a:r>
              <a:rPr sz="3600" b="1" dirty="0">
                <a:solidFill>
                  <a:srgbClr val="FF0000"/>
                </a:solidFill>
                <a:uFillTx/>
                <a:ea typeface="黑体" panose="02010609060101010101" pitchFamily="49" charset="-122"/>
                <a:sym typeface="+mn-ea"/>
              </a:rPr>
              <a:t>之感。</a:t>
            </a:r>
            <a:endParaRPr sz="3600" b="1" dirty="0">
              <a:solidFill>
                <a:srgbClr val="FF0000"/>
              </a:solidFill>
              <a:uFillTx/>
              <a:ea typeface="黑体" panose="02010609060101010101" pitchFamily="49" charset="-122"/>
              <a:sym typeface="+mn-ea"/>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7" presetClass="entr" presetSubtype="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6" grpId="0" bldLvl="0" animBg="1"/>
      <p:bldP spid="8" grpId="0" bldLvl="0" animBg="1"/>
      <p:bldP spid="9"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315" name="图片 3" descr="QQ图片20171107195450"/>
          <p:cNvPicPr>
            <a:picLocks noChangeAspect="1"/>
          </p:cNvPicPr>
          <p:nvPr/>
        </p:nvPicPr>
        <p:blipFill>
          <a:blip r:embed="rId1"/>
          <a:stretch>
            <a:fillRect/>
          </a:stretch>
        </p:blipFill>
        <p:spPr>
          <a:xfrm>
            <a:off x="-8890" y="-26035"/>
            <a:ext cx="5611495" cy="6910070"/>
          </a:xfrm>
          <a:prstGeom prst="rect">
            <a:avLst/>
          </a:prstGeom>
          <a:noFill/>
          <a:ln w="9525">
            <a:noFill/>
          </a:ln>
        </p:spPr>
      </p:pic>
      <p:sp>
        <p:nvSpPr>
          <p:cNvPr id="13313" name="日期占位符 1"/>
          <p:cNvSpPr/>
          <p:nvPr>
            <p:ph type="dt" sz="half" idx="10"/>
          </p:nvPr>
        </p:nvSpPr>
        <p:spPr>
          <a:xfrm>
            <a:off x="1981200" y="6356350"/>
            <a:ext cx="2133600" cy="365125"/>
          </a:xfrm>
        </p:spPr>
        <p:txBody>
          <a:bodyPr anchor="ct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rgbClr val="000000"/>
                </a:solidFill>
                <a:latin typeface="Calibri" panose="020F0502020204030204" pitchFamily="34" charset="0"/>
                <a:ea typeface="宋体" panose="02010600030101010101" pitchFamily="2" charset="-122"/>
                <a:sym typeface="Calibri" panose="020F0502020204030204" pitchFamily="34" charset="0"/>
              </a:defRPr>
            </a:lvl1pPr>
            <a:lvl2pPr marL="457200" lvl="1"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000000"/>
                </a:solidFill>
                <a:latin typeface="Calibri" panose="020F0502020204030204" pitchFamily="34" charset="0"/>
                <a:ea typeface="宋体" panose="02010600030101010101" pitchFamily="2" charset="-122"/>
                <a:cs typeface="+mn-cs"/>
                <a:sym typeface="Calibri" panose="020F0502020204030204" pitchFamily="34" charset="0"/>
              </a:defRPr>
            </a:lvl2pPr>
            <a:lvl3pPr marL="914400" lvl="2"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000000"/>
                </a:solidFill>
                <a:latin typeface="Calibri" panose="020F0502020204030204" pitchFamily="34" charset="0"/>
                <a:ea typeface="宋体" panose="02010600030101010101" pitchFamily="2" charset="-122"/>
                <a:cs typeface="+mn-cs"/>
                <a:sym typeface="Calibri" panose="020F0502020204030204" pitchFamily="34" charset="0"/>
              </a:defRPr>
            </a:lvl3pPr>
            <a:lvl4pPr marL="1371600" lvl="3"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000000"/>
                </a:solidFill>
                <a:latin typeface="Calibri" panose="020F0502020204030204" pitchFamily="34" charset="0"/>
                <a:ea typeface="宋体" panose="02010600030101010101" pitchFamily="2" charset="-122"/>
                <a:cs typeface="+mn-cs"/>
                <a:sym typeface="Calibri" panose="020F0502020204030204" pitchFamily="34" charset="0"/>
              </a:defRPr>
            </a:lvl4pPr>
            <a:lvl5pPr marL="1828800" lvl="4"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000000"/>
                </a:solidFill>
                <a:latin typeface="Calibri" panose="020F0502020204030204" pitchFamily="34" charset="0"/>
                <a:ea typeface="宋体" panose="02010600030101010101" pitchFamily="2" charset="-122"/>
                <a:cs typeface="+mn-cs"/>
                <a:sym typeface="Calibri" panose="020F0502020204030204" pitchFamily="34" charset="0"/>
              </a:defRPr>
            </a:lvl5pPr>
          </a:lstStyle>
          <a:p>
            <a:pPr lvl="0"/>
            <a:fld id="{BB962C8B-B14F-4D97-AF65-F5344CB8AC3E}" type="datetime1">
              <a:rPr lang="zh-CN" altLang="en-US" sz="1200" dirty="0">
                <a:solidFill>
                  <a:srgbClr val="898989"/>
                </a:solidFill>
              </a:rPr>
            </a:fld>
            <a:endParaRPr lang="zh-CN" altLang="en-US" sz="1200" dirty="0">
              <a:solidFill>
                <a:srgbClr val="898989"/>
              </a:solidFill>
            </a:endParaRPr>
          </a:p>
        </p:txBody>
      </p:sp>
      <p:pic>
        <p:nvPicPr>
          <p:cNvPr id="13316" name="图片 4" descr="QQ图片20171107195501"/>
          <p:cNvPicPr>
            <a:picLocks noChangeAspect="1"/>
          </p:cNvPicPr>
          <p:nvPr/>
        </p:nvPicPr>
        <p:blipFill>
          <a:blip r:embed="rId2"/>
          <a:stretch>
            <a:fillRect/>
          </a:stretch>
        </p:blipFill>
        <p:spPr>
          <a:xfrm>
            <a:off x="7361555" y="-15875"/>
            <a:ext cx="4835525" cy="6890385"/>
          </a:xfrm>
          <a:prstGeom prst="rect">
            <a:avLst/>
          </a:prstGeom>
          <a:noFill/>
          <a:ln w="9525">
            <a:noFill/>
          </a:ln>
        </p:spPr>
      </p:pic>
      <p:sp>
        <p:nvSpPr>
          <p:cNvPr id="107526" name="文本框 1"/>
          <p:cNvSpPr txBox="1"/>
          <p:nvPr/>
        </p:nvSpPr>
        <p:spPr>
          <a:xfrm>
            <a:off x="7433945" y="133985"/>
            <a:ext cx="2368550" cy="922020"/>
          </a:xfrm>
          <a:prstGeom prst="rect">
            <a:avLst/>
          </a:prstGeom>
          <a:noFill/>
          <a:ln w="9525">
            <a:noFill/>
          </a:ln>
        </p:spPr>
        <p:txBody>
          <a:bodyPr wrap="square">
            <a:spAutoFit/>
          </a:bodyPr>
          <a:p>
            <a:pPr>
              <a:buFont typeface="Arial" panose="020B0604020202020204" pitchFamily="34" charset="0"/>
              <a:buNone/>
            </a:pPr>
            <a:r>
              <a:rPr lang="zh-CN" altLang="en-US" sz="5400" b="1" dirty="0">
                <a:solidFill>
                  <a:srgbClr val="FFFF00"/>
                </a:solidFill>
                <a:uFillTx/>
                <a:latin typeface="Comic Sans MS" panose="030F0702030302020204" pitchFamily="66" charset="0"/>
                <a:ea typeface="黑体" panose="02010609060101010101" pitchFamily="49" charset="-122"/>
              </a:rPr>
              <a:t>仙人掌</a:t>
            </a:r>
            <a:endParaRPr lang="zh-CN" altLang="en-US" sz="5400" b="1" dirty="0">
              <a:solidFill>
                <a:srgbClr val="FFFF00"/>
              </a:solidFill>
              <a:uFillTx/>
              <a:latin typeface="Comic Sans MS" panose="030F0702030302020204" pitchFamily="66"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stretch>
            <a:fillRect/>
          </a:stretch>
        </p:blipFill>
        <p:spPr>
          <a:xfrm>
            <a:off x="-17145" y="3031490"/>
            <a:ext cx="6489065" cy="3731260"/>
          </a:xfrm>
          <a:prstGeom prst="rect">
            <a:avLst/>
          </a:prstGeom>
        </p:spPr>
      </p:pic>
      <p:pic>
        <p:nvPicPr>
          <p:cNvPr id="8" name="图片 7"/>
          <p:cNvPicPr>
            <a:picLocks noChangeAspect="1"/>
          </p:cNvPicPr>
          <p:nvPr/>
        </p:nvPicPr>
        <p:blipFill>
          <a:blip r:embed="rId2"/>
          <a:stretch>
            <a:fillRect/>
          </a:stretch>
        </p:blipFill>
        <p:spPr>
          <a:xfrm>
            <a:off x="6471920" y="71120"/>
            <a:ext cx="5725795" cy="3511550"/>
          </a:xfrm>
          <a:prstGeom prst="rect">
            <a:avLst/>
          </a:prstGeom>
        </p:spPr>
      </p:pic>
      <p:pic>
        <p:nvPicPr>
          <p:cNvPr id="4" name="图片 3"/>
          <p:cNvPicPr>
            <a:picLocks noChangeAspect="1"/>
          </p:cNvPicPr>
          <p:nvPr/>
        </p:nvPicPr>
        <p:blipFill>
          <a:blip r:embed="rId3"/>
          <a:stretch>
            <a:fillRect/>
          </a:stretch>
        </p:blipFill>
        <p:spPr>
          <a:xfrm>
            <a:off x="-16510" y="-6350"/>
            <a:ext cx="12214225" cy="6884670"/>
          </a:xfrm>
          <a:prstGeom prst="rect">
            <a:avLst/>
          </a:prstGeom>
        </p:spPr>
      </p:pic>
      <p:sp>
        <p:nvSpPr>
          <p:cNvPr id="107526" name="文本框 1"/>
          <p:cNvSpPr txBox="1"/>
          <p:nvPr/>
        </p:nvSpPr>
        <p:spPr>
          <a:xfrm>
            <a:off x="8494395" y="2467610"/>
            <a:ext cx="2368550" cy="922020"/>
          </a:xfrm>
          <a:prstGeom prst="rect">
            <a:avLst/>
          </a:prstGeom>
          <a:noFill/>
          <a:ln w="9525">
            <a:noFill/>
          </a:ln>
        </p:spPr>
        <p:txBody>
          <a:bodyPr wrap="square">
            <a:spAutoFit/>
          </a:bodyPr>
          <a:p>
            <a:pPr>
              <a:buFont typeface="Arial" panose="020B0604020202020204" pitchFamily="34" charset="0"/>
              <a:buNone/>
            </a:pPr>
            <a:r>
              <a:rPr lang="zh-CN" altLang="en-US" sz="5400" b="1" dirty="0">
                <a:solidFill>
                  <a:srgbClr val="FFFF00"/>
                </a:solidFill>
                <a:uFillTx/>
                <a:latin typeface="Comic Sans MS" panose="030F0702030302020204" pitchFamily="66" charset="0"/>
                <a:ea typeface="黑体" panose="02010609060101010101" pitchFamily="49" charset="-122"/>
              </a:rPr>
              <a:t>仙人掌</a:t>
            </a:r>
            <a:endParaRPr lang="zh-CN" altLang="en-US" sz="5400" b="1" dirty="0">
              <a:solidFill>
                <a:srgbClr val="FFFF00"/>
              </a:solidFill>
              <a:uFillTx/>
              <a:latin typeface="Comic Sans MS" panose="030F0702030302020204" pitchFamily="66" charset="0"/>
              <a:ea typeface="黑体" panose="02010609060101010101" pitchFamily="49" charset="-122"/>
            </a:endParaRPr>
          </a:p>
        </p:txBody>
      </p:sp>
      <p:sp>
        <p:nvSpPr>
          <p:cNvPr id="2" name="文本框 1"/>
          <p:cNvSpPr txBox="1"/>
          <p:nvPr/>
        </p:nvSpPr>
        <p:spPr>
          <a:xfrm>
            <a:off x="2557145" y="3312795"/>
            <a:ext cx="2368550" cy="922020"/>
          </a:xfrm>
          <a:prstGeom prst="rect">
            <a:avLst/>
          </a:prstGeom>
          <a:noFill/>
          <a:ln w="9525">
            <a:noFill/>
          </a:ln>
        </p:spPr>
        <p:txBody>
          <a:bodyPr wrap="square">
            <a:spAutoFit/>
          </a:bodyPr>
          <a:p>
            <a:pPr>
              <a:buFont typeface="Arial" panose="020B0604020202020204" pitchFamily="34" charset="0"/>
              <a:buNone/>
            </a:pPr>
            <a:r>
              <a:rPr lang="zh-CN" altLang="en-US" sz="5400" b="1" dirty="0">
                <a:solidFill>
                  <a:srgbClr val="FF0000"/>
                </a:solidFill>
                <a:uFillTx/>
                <a:latin typeface="Comic Sans MS" panose="030F0702030302020204" pitchFamily="66" charset="0"/>
                <a:ea typeface="黑体" panose="02010609060101010101" pitchFamily="49" charset="-122"/>
              </a:rPr>
              <a:t>惊奇</a:t>
            </a:r>
            <a:endParaRPr lang="zh-CN" altLang="en-US" sz="5400" b="1" dirty="0">
              <a:solidFill>
                <a:srgbClr val="FF0000"/>
              </a:solidFill>
              <a:uFillTx/>
              <a:latin typeface="Comic Sans MS" panose="030F0702030302020204" pitchFamily="66" charset="0"/>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80">
                                          <p:stCondLst>
                                            <p:cond delay="0"/>
                                          </p:stCondLst>
                                        </p:cTn>
                                        <p:tgtEl>
                                          <p:spTgt spid="2"/>
                                        </p:tgtEl>
                                      </p:cBhvr>
                                    </p:animEffect>
                                    <p:anim calcmode="lin" valueType="num">
                                      <p:cBhvr>
                                        <p:cTn id="13"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8" dur="26">
                                          <p:stCondLst>
                                            <p:cond delay="650"/>
                                          </p:stCondLst>
                                        </p:cTn>
                                        <p:tgtEl>
                                          <p:spTgt spid="2"/>
                                        </p:tgtEl>
                                      </p:cBhvr>
                                      <p:to x="100000" y="60000"/>
                                    </p:animScale>
                                    <p:animScale>
                                      <p:cBhvr>
                                        <p:cTn id="19" dur="166" decel="50000">
                                          <p:stCondLst>
                                            <p:cond delay="676"/>
                                          </p:stCondLst>
                                        </p:cTn>
                                        <p:tgtEl>
                                          <p:spTgt spid="2"/>
                                        </p:tgtEl>
                                      </p:cBhvr>
                                      <p:to x="100000" y="100000"/>
                                    </p:animScale>
                                    <p:animScale>
                                      <p:cBhvr>
                                        <p:cTn id="20" dur="26">
                                          <p:stCondLst>
                                            <p:cond delay="1312"/>
                                          </p:stCondLst>
                                        </p:cTn>
                                        <p:tgtEl>
                                          <p:spTgt spid="2"/>
                                        </p:tgtEl>
                                      </p:cBhvr>
                                      <p:to x="100000" y="80000"/>
                                    </p:animScale>
                                    <p:animScale>
                                      <p:cBhvr>
                                        <p:cTn id="21" dur="166" decel="50000">
                                          <p:stCondLst>
                                            <p:cond delay="1338"/>
                                          </p:stCondLst>
                                        </p:cTn>
                                        <p:tgtEl>
                                          <p:spTgt spid="2"/>
                                        </p:tgtEl>
                                      </p:cBhvr>
                                      <p:to x="100000" y="100000"/>
                                    </p:animScale>
                                    <p:animScale>
                                      <p:cBhvr>
                                        <p:cTn id="22" dur="26">
                                          <p:stCondLst>
                                            <p:cond delay="1642"/>
                                          </p:stCondLst>
                                        </p:cTn>
                                        <p:tgtEl>
                                          <p:spTgt spid="2"/>
                                        </p:tgtEl>
                                      </p:cBhvr>
                                      <p:to x="100000" y="90000"/>
                                    </p:animScale>
                                    <p:animScale>
                                      <p:cBhvr>
                                        <p:cTn id="23" dur="166" decel="50000">
                                          <p:stCondLst>
                                            <p:cond delay="1668"/>
                                          </p:stCondLst>
                                        </p:cTn>
                                        <p:tgtEl>
                                          <p:spTgt spid="2"/>
                                        </p:tgtEl>
                                      </p:cBhvr>
                                      <p:to x="100000" y="100000"/>
                                    </p:animScale>
                                    <p:animScale>
                                      <p:cBhvr>
                                        <p:cTn id="24" dur="26">
                                          <p:stCondLst>
                                            <p:cond delay="1808"/>
                                          </p:stCondLst>
                                        </p:cTn>
                                        <p:tgtEl>
                                          <p:spTgt spid="2"/>
                                        </p:tgtEl>
                                      </p:cBhvr>
                                      <p:to x="100000" y="95000"/>
                                    </p:animScale>
                                    <p:animScale>
                                      <p:cBhvr>
                                        <p:cTn id="25"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366520" y="1153160"/>
            <a:ext cx="9863455" cy="5631180"/>
          </a:xfrm>
          <a:prstGeom prst="rect">
            <a:avLst/>
          </a:prstGeom>
          <a:noFill/>
          <a:ln w="9525">
            <a:noFill/>
          </a:ln>
        </p:spPr>
        <p:txBody>
          <a:bodyPr wrap="square">
            <a:spAutoFit/>
          </a:bodyPr>
          <a:p>
            <a:pPr>
              <a:buFont typeface="Arial" panose="020B0604020202020204" pitchFamily="34" charset="0"/>
              <a:buNone/>
            </a:pPr>
            <a:r>
              <a:rPr lang="en-US" altLang="zh-CN" sz="3600" b="1">
                <a:solidFill>
                  <a:srgbClr val="0000FF"/>
                </a:solidFill>
                <a:uFillTx/>
                <a:latin typeface="黑体" panose="02010609060101010101" pitchFamily="49" charset="-122"/>
                <a:ea typeface="黑体" panose="02010609060101010101" pitchFamily="49" charset="-122"/>
              </a:rPr>
              <a:t>1</a:t>
            </a:r>
            <a:r>
              <a:rPr lang="zh-CN" altLang="en-US" sz="3600" b="1">
                <a:solidFill>
                  <a:srgbClr val="0000FF"/>
                </a:solidFill>
                <a:uFillTx/>
                <a:latin typeface="黑体" panose="02010609060101010101" pitchFamily="49" charset="-122"/>
                <a:ea typeface="黑体" panose="02010609060101010101" pitchFamily="49" charset="-122"/>
              </a:rPr>
              <a:t>、夜阑卧听风吹雨</a:t>
            </a:r>
            <a:r>
              <a:rPr lang="en-US" altLang="zh-CN" sz="3600" b="1">
                <a:solidFill>
                  <a:srgbClr val="0000FF"/>
                </a:solidFill>
                <a:uFillTx/>
                <a:latin typeface="黑体" panose="02010609060101010101" pitchFamily="49" charset="-122"/>
                <a:ea typeface="黑体" panose="02010609060101010101" pitchFamily="49" charset="-122"/>
              </a:rPr>
              <a:t>,</a:t>
            </a:r>
            <a:r>
              <a:rPr lang="zh-CN" altLang="en-US" sz="3600" b="1">
                <a:solidFill>
                  <a:srgbClr val="0000FF"/>
                </a:solidFill>
                <a:uFillTx/>
                <a:latin typeface="黑体" panose="02010609060101010101" pitchFamily="49" charset="-122"/>
                <a:ea typeface="黑体" panose="02010609060101010101" pitchFamily="49" charset="-122"/>
              </a:rPr>
              <a:t>铁马冰河入梦来。</a:t>
            </a:r>
            <a:endParaRPr lang="zh-CN" altLang="en-US" sz="3600" b="1">
              <a:solidFill>
                <a:srgbClr val="0000FF"/>
              </a:solidFill>
              <a:uFillTx/>
              <a:latin typeface="黑体" panose="02010609060101010101" pitchFamily="49" charset="-122"/>
              <a:ea typeface="黑体" panose="02010609060101010101" pitchFamily="49" charset="-122"/>
            </a:endParaRPr>
          </a:p>
          <a:p>
            <a:pPr>
              <a:buFont typeface="Arial" panose="020B0604020202020204" pitchFamily="34" charset="0"/>
              <a:buNone/>
            </a:pPr>
            <a:r>
              <a:rPr lang="zh-CN" altLang="en-US" sz="3600" b="1">
                <a:solidFill>
                  <a:srgbClr val="0000FF"/>
                </a:solidFill>
                <a:uFillTx/>
                <a:latin typeface="黑体" panose="02010609060101010101" pitchFamily="49" charset="-122"/>
                <a:ea typeface="黑体" panose="02010609060101010101" pitchFamily="49" charset="-122"/>
              </a:rPr>
              <a:t>              </a:t>
            </a:r>
            <a:r>
              <a:rPr lang="zh-CN" altLang="en-US" sz="3600" b="1">
                <a:solidFill>
                  <a:srgbClr val="00B050"/>
                </a:solidFill>
                <a:uFillTx/>
                <a:latin typeface="黑体" panose="02010609060101010101" pitchFamily="49" charset="-122"/>
                <a:ea typeface="黑体" panose="02010609060101010101" pitchFamily="49" charset="-122"/>
              </a:rPr>
              <a:t>陆游</a:t>
            </a:r>
            <a:r>
              <a:rPr lang="en-US" altLang="zh-CN" sz="3600" b="1">
                <a:solidFill>
                  <a:srgbClr val="00B050"/>
                </a:solidFill>
                <a:uFillTx/>
                <a:latin typeface="黑体" panose="02010609060101010101" pitchFamily="49" charset="-122"/>
                <a:ea typeface="黑体" panose="02010609060101010101" pitchFamily="49" charset="-122"/>
              </a:rPr>
              <a:t>《</a:t>
            </a:r>
            <a:r>
              <a:rPr lang="zh-CN" altLang="en-US" sz="3600" b="1">
                <a:solidFill>
                  <a:srgbClr val="00B050"/>
                </a:solidFill>
                <a:uFillTx/>
                <a:latin typeface="黑体" panose="02010609060101010101" pitchFamily="49" charset="-122"/>
                <a:ea typeface="黑体" panose="02010609060101010101" pitchFamily="49" charset="-122"/>
              </a:rPr>
              <a:t>十一月四日风雨大作</a:t>
            </a:r>
            <a:r>
              <a:rPr lang="en-US" altLang="zh-CN" sz="3600" b="1">
                <a:solidFill>
                  <a:srgbClr val="00B050"/>
                </a:solidFill>
                <a:uFillTx/>
                <a:latin typeface="黑体" panose="02010609060101010101" pitchFamily="49" charset="-122"/>
                <a:ea typeface="黑体" panose="02010609060101010101" pitchFamily="49" charset="-122"/>
              </a:rPr>
              <a:t>》</a:t>
            </a:r>
            <a:r>
              <a:rPr lang="en-US" altLang="zh-CN" sz="3600" b="1">
                <a:solidFill>
                  <a:srgbClr val="0000FF"/>
                </a:solidFill>
                <a:uFillTx/>
                <a:latin typeface="黑体" panose="02010609060101010101" pitchFamily="49" charset="-122"/>
                <a:ea typeface="黑体" panose="02010609060101010101" pitchFamily="49" charset="-122"/>
              </a:rPr>
              <a:t> </a:t>
            </a:r>
            <a:endParaRPr lang="en-US" altLang="zh-CN" sz="3600" b="1">
              <a:solidFill>
                <a:srgbClr val="0000FF"/>
              </a:solidFill>
              <a:uFillTx/>
              <a:latin typeface="黑体" panose="02010609060101010101" pitchFamily="49" charset="-122"/>
              <a:ea typeface="黑体" panose="02010609060101010101" pitchFamily="49" charset="-122"/>
            </a:endParaRPr>
          </a:p>
          <a:p>
            <a:pPr>
              <a:buFont typeface="Arial" panose="020B0604020202020204" pitchFamily="34" charset="0"/>
              <a:buNone/>
            </a:pPr>
            <a:r>
              <a:rPr lang="en-US" altLang="zh-CN" sz="3600" b="1">
                <a:solidFill>
                  <a:srgbClr val="0000FF"/>
                </a:solidFill>
                <a:uFillTx/>
                <a:latin typeface="黑体" panose="02010609060101010101" pitchFamily="49" charset="-122"/>
                <a:ea typeface="黑体" panose="02010609060101010101" pitchFamily="49" charset="-122"/>
              </a:rPr>
              <a:t>2</a:t>
            </a:r>
            <a:r>
              <a:rPr lang="zh-CN" altLang="en-US" sz="3600" b="1">
                <a:solidFill>
                  <a:srgbClr val="0000FF"/>
                </a:solidFill>
                <a:uFillTx/>
                <a:latin typeface="黑体" panose="02010609060101010101" pitchFamily="49" charset="-122"/>
                <a:ea typeface="黑体" panose="02010609060101010101" pitchFamily="49" charset="-122"/>
              </a:rPr>
              <a:t>、好雨知时节</a:t>
            </a:r>
            <a:r>
              <a:rPr lang="en-US" altLang="zh-CN" sz="3600" b="1">
                <a:solidFill>
                  <a:srgbClr val="0000FF"/>
                </a:solidFill>
                <a:uFillTx/>
                <a:latin typeface="黑体" panose="02010609060101010101" pitchFamily="49" charset="-122"/>
                <a:ea typeface="黑体" panose="02010609060101010101" pitchFamily="49" charset="-122"/>
              </a:rPr>
              <a:t>,</a:t>
            </a:r>
            <a:r>
              <a:rPr lang="zh-CN" altLang="en-US" sz="3600" b="1">
                <a:solidFill>
                  <a:srgbClr val="0000FF"/>
                </a:solidFill>
                <a:uFillTx/>
                <a:latin typeface="黑体" panose="02010609060101010101" pitchFamily="49" charset="-122"/>
                <a:ea typeface="黑体" panose="02010609060101010101" pitchFamily="49" charset="-122"/>
              </a:rPr>
              <a:t>当春乃发生。</a:t>
            </a:r>
            <a:endParaRPr lang="zh-CN" altLang="en-US" sz="3600" b="1">
              <a:solidFill>
                <a:srgbClr val="0000FF"/>
              </a:solidFill>
              <a:uFillTx/>
              <a:latin typeface="黑体" panose="02010609060101010101" pitchFamily="49" charset="-122"/>
              <a:ea typeface="黑体" panose="02010609060101010101" pitchFamily="49" charset="-122"/>
            </a:endParaRPr>
          </a:p>
          <a:p>
            <a:pPr>
              <a:buFont typeface="Arial" panose="020B0604020202020204" pitchFamily="34" charset="0"/>
              <a:buNone/>
            </a:pPr>
            <a:r>
              <a:rPr lang="zh-CN" altLang="en-US" sz="3600" b="1">
                <a:solidFill>
                  <a:srgbClr val="0000FF"/>
                </a:solidFill>
                <a:uFillTx/>
                <a:latin typeface="黑体" panose="02010609060101010101" pitchFamily="49" charset="-122"/>
                <a:ea typeface="黑体" panose="02010609060101010101" pitchFamily="49" charset="-122"/>
              </a:rPr>
              <a:t>                        </a:t>
            </a:r>
            <a:r>
              <a:rPr lang="zh-CN" altLang="en-US" sz="3600" b="1">
                <a:solidFill>
                  <a:srgbClr val="00B050"/>
                </a:solidFill>
                <a:uFillTx/>
                <a:latin typeface="黑体" panose="02010609060101010101" pitchFamily="49" charset="-122"/>
                <a:ea typeface="黑体" panose="02010609060101010101" pitchFamily="49" charset="-122"/>
              </a:rPr>
              <a:t>杜甫《春夜喜雨》</a:t>
            </a:r>
            <a:r>
              <a:rPr lang="en-US" altLang="zh-CN" sz="3600" b="1">
                <a:solidFill>
                  <a:srgbClr val="0000FF"/>
                </a:solidFill>
                <a:uFillTx/>
                <a:latin typeface="黑体" panose="02010609060101010101" pitchFamily="49" charset="-122"/>
                <a:ea typeface="黑体" panose="02010609060101010101" pitchFamily="49" charset="-122"/>
              </a:rPr>
              <a:t> </a:t>
            </a:r>
            <a:endParaRPr lang="en-US" altLang="zh-CN" sz="3600" b="1">
              <a:solidFill>
                <a:srgbClr val="0000FF"/>
              </a:solidFill>
              <a:uFillTx/>
              <a:latin typeface="黑体" panose="02010609060101010101" pitchFamily="49" charset="-122"/>
              <a:ea typeface="黑体" panose="02010609060101010101" pitchFamily="49" charset="-122"/>
            </a:endParaRPr>
          </a:p>
          <a:p>
            <a:pPr>
              <a:buFont typeface="Arial" panose="020B0604020202020204" pitchFamily="34" charset="0"/>
              <a:buNone/>
            </a:pPr>
            <a:r>
              <a:rPr lang="en-US" altLang="zh-CN" sz="3600" b="1">
                <a:solidFill>
                  <a:srgbClr val="0000FF"/>
                </a:solidFill>
                <a:uFillTx/>
                <a:latin typeface="黑体" panose="02010609060101010101" pitchFamily="49" charset="-122"/>
                <a:ea typeface="黑体" panose="02010609060101010101" pitchFamily="49" charset="-122"/>
              </a:rPr>
              <a:t>3</a:t>
            </a:r>
            <a:r>
              <a:rPr lang="zh-CN" altLang="en-US" sz="3600" b="1">
                <a:solidFill>
                  <a:srgbClr val="0000FF"/>
                </a:solidFill>
                <a:uFillTx/>
                <a:latin typeface="黑体" panose="02010609060101010101" pitchFamily="49" charset="-122"/>
                <a:ea typeface="黑体" panose="02010609060101010101" pitchFamily="49" charset="-122"/>
              </a:rPr>
              <a:t>、七八个星天外</a:t>
            </a:r>
            <a:r>
              <a:rPr lang="en-US" altLang="zh-CN" sz="3600" b="1">
                <a:solidFill>
                  <a:srgbClr val="0000FF"/>
                </a:solidFill>
                <a:uFillTx/>
                <a:latin typeface="黑体" panose="02010609060101010101" pitchFamily="49" charset="-122"/>
                <a:ea typeface="黑体" panose="02010609060101010101" pitchFamily="49" charset="-122"/>
              </a:rPr>
              <a:t>,</a:t>
            </a:r>
            <a:r>
              <a:rPr lang="zh-CN" altLang="en-US" sz="3600" b="1">
                <a:solidFill>
                  <a:srgbClr val="0000FF"/>
                </a:solidFill>
                <a:uFillTx/>
                <a:latin typeface="黑体" panose="02010609060101010101" pitchFamily="49" charset="-122"/>
                <a:ea typeface="黑体" panose="02010609060101010101" pitchFamily="49" charset="-122"/>
              </a:rPr>
              <a:t>两三点雨山前。</a:t>
            </a:r>
            <a:endParaRPr lang="zh-CN" altLang="en-US" sz="3600" b="1">
              <a:solidFill>
                <a:srgbClr val="0000FF"/>
              </a:solidFill>
              <a:uFillTx/>
              <a:latin typeface="黑体" panose="02010609060101010101" pitchFamily="49" charset="-122"/>
              <a:ea typeface="黑体" panose="02010609060101010101" pitchFamily="49" charset="-122"/>
            </a:endParaRPr>
          </a:p>
          <a:p>
            <a:pPr>
              <a:buFont typeface="Arial" panose="020B0604020202020204" pitchFamily="34" charset="0"/>
              <a:buNone/>
            </a:pPr>
            <a:r>
              <a:rPr lang="zh-CN" altLang="en-US" sz="3600" b="1">
                <a:solidFill>
                  <a:srgbClr val="0000FF"/>
                </a:solidFill>
                <a:uFillTx/>
                <a:latin typeface="黑体" panose="02010609060101010101" pitchFamily="49" charset="-122"/>
                <a:ea typeface="黑体" panose="02010609060101010101" pitchFamily="49" charset="-122"/>
              </a:rPr>
              <a:t>                        </a:t>
            </a:r>
            <a:r>
              <a:rPr lang="zh-CN" altLang="en-US" sz="3600" b="1">
                <a:solidFill>
                  <a:srgbClr val="00B050"/>
                </a:solidFill>
                <a:uFillTx/>
                <a:latin typeface="黑体" panose="02010609060101010101" pitchFamily="49" charset="-122"/>
                <a:ea typeface="黑体" panose="02010609060101010101" pitchFamily="49" charset="-122"/>
              </a:rPr>
              <a:t>辛弃疾《西江月》 </a:t>
            </a:r>
            <a:endParaRPr lang="zh-CN" altLang="en-US" sz="3600" b="1">
              <a:solidFill>
                <a:srgbClr val="00B050"/>
              </a:solidFill>
              <a:uFillTx/>
              <a:latin typeface="黑体" panose="02010609060101010101" pitchFamily="49" charset="-122"/>
              <a:ea typeface="黑体" panose="02010609060101010101" pitchFamily="49" charset="-122"/>
            </a:endParaRPr>
          </a:p>
          <a:p>
            <a:pPr>
              <a:buFont typeface="Arial" panose="020B0604020202020204" pitchFamily="34" charset="0"/>
              <a:buNone/>
            </a:pPr>
            <a:r>
              <a:rPr lang="en-US" altLang="zh-CN" sz="3600" b="1">
                <a:solidFill>
                  <a:srgbClr val="0000FF"/>
                </a:solidFill>
                <a:uFillTx/>
                <a:latin typeface="黑体" panose="02010609060101010101" pitchFamily="49" charset="-122"/>
                <a:ea typeface="黑体" panose="02010609060101010101" pitchFamily="49" charset="-122"/>
              </a:rPr>
              <a:t>4</a:t>
            </a:r>
            <a:r>
              <a:rPr lang="zh-CN" altLang="en-US" sz="3600" b="1">
                <a:solidFill>
                  <a:srgbClr val="0000FF"/>
                </a:solidFill>
                <a:uFillTx/>
                <a:latin typeface="黑体" panose="02010609060101010101" pitchFamily="49" charset="-122"/>
                <a:ea typeface="黑体" panose="02010609060101010101" pitchFamily="49" charset="-122"/>
              </a:rPr>
              <a:t>、夜来风雨声</a:t>
            </a:r>
            <a:r>
              <a:rPr lang="en-US" altLang="zh-CN" sz="3600" b="1">
                <a:solidFill>
                  <a:srgbClr val="0000FF"/>
                </a:solidFill>
                <a:uFillTx/>
                <a:latin typeface="黑体" panose="02010609060101010101" pitchFamily="49" charset="-122"/>
                <a:ea typeface="黑体" panose="02010609060101010101" pitchFamily="49" charset="-122"/>
              </a:rPr>
              <a:t>,</a:t>
            </a:r>
            <a:r>
              <a:rPr lang="zh-CN" altLang="en-US" sz="3600" b="1">
                <a:solidFill>
                  <a:srgbClr val="0000FF"/>
                </a:solidFill>
                <a:uFillTx/>
                <a:latin typeface="黑体" panose="02010609060101010101" pitchFamily="49" charset="-122"/>
                <a:ea typeface="黑体" panose="02010609060101010101" pitchFamily="49" charset="-122"/>
              </a:rPr>
              <a:t>花落知多少。</a:t>
            </a:r>
            <a:endParaRPr lang="zh-CN" altLang="en-US" sz="3600" b="1">
              <a:solidFill>
                <a:srgbClr val="0000FF"/>
              </a:solidFill>
              <a:uFillTx/>
              <a:latin typeface="黑体" panose="02010609060101010101" pitchFamily="49" charset="-122"/>
              <a:ea typeface="黑体" panose="02010609060101010101" pitchFamily="49" charset="-122"/>
            </a:endParaRPr>
          </a:p>
          <a:p>
            <a:pPr>
              <a:buFont typeface="Arial" panose="020B0604020202020204" pitchFamily="34" charset="0"/>
              <a:buNone/>
            </a:pPr>
            <a:r>
              <a:rPr lang="zh-CN" altLang="en-US" sz="3600" b="1">
                <a:solidFill>
                  <a:srgbClr val="0000FF"/>
                </a:solidFill>
                <a:uFillTx/>
                <a:latin typeface="黑体" panose="02010609060101010101" pitchFamily="49" charset="-122"/>
                <a:ea typeface="黑体" panose="02010609060101010101" pitchFamily="49" charset="-122"/>
              </a:rPr>
              <a:t>                          </a:t>
            </a:r>
            <a:r>
              <a:rPr lang="zh-CN" altLang="en-US" sz="3600" b="1">
                <a:solidFill>
                  <a:srgbClr val="00B050"/>
                </a:solidFill>
                <a:uFillTx/>
                <a:latin typeface="黑体" panose="02010609060101010101" pitchFamily="49" charset="-122"/>
                <a:ea typeface="黑体" panose="02010609060101010101" pitchFamily="49" charset="-122"/>
              </a:rPr>
              <a:t>孟浩然《春晓》</a:t>
            </a:r>
            <a:r>
              <a:rPr lang="en-US" altLang="zh-CN" sz="3600" b="1">
                <a:solidFill>
                  <a:srgbClr val="0000FF"/>
                </a:solidFill>
                <a:uFillTx/>
                <a:latin typeface="黑体" panose="02010609060101010101" pitchFamily="49" charset="-122"/>
                <a:ea typeface="黑体" panose="02010609060101010101" pitchFamily="49" charset="-122"/>
              </a:rPr>
              <a:t> </a:t>
            </a:r>
            <a:endParaRPr lang="en-US" altLang="zh-CN" sz="3600" b="1">
              <a:solidFill>
                <a:srgbClr val="0000FF"/>
              </a:solidFill>
              <a:uFillTx/>
              <a:latin typeface="黑体" panose="02010609060101010101" pitchFamily="49" charset="-122"/>
              <a:ea typeface="黑体" panose="02010609060101010101" pitchFamily="49" charset="-122"/>
            </a:endParaRPr>
          </a:p>
          <a:p>
            <a:pPr>
              <a:buFont typeface="Arial" panose="020B0604020202020204" pitchFamily="34" charset="0"/>
              <a:buNone/>
            </a:pPr>
            <a:r>
              <a:rPr lang="en-US" altLang="zh-CN" sz="3600" b="1">
                <a:solidFill>
                  <a:srgbClr val="0000FF"/>
                </a:solidFill>
                <a:uFillTx/>
                <a:latin typeface="黑体" panose="02010609060101010101" pitchFamily="49" charset="-122"/>
                <a:ea typeface="黑体" panose="02010609060101010101" pitchFamily="49" charset="-122"/>
              </a:rPr>
              <a:t>5</a:t>
            </a:r>
            <a:r>
              <a:rPr lang="zh-CN" altLang="en-US" sz="3600" b="1">
                <a:solidFill>
                  <a:srgbClr val="0000FF"/>
                </a:solidFill>
                <a:uFillTx/>
                <a:latin typeface="黑体" panose="02010609060101010101" pitchFamily="49" charset="-122"/>
                <a:ea typeface="黑体" panose="02010609060101010101" pitchFamily="49" charset="-122"/>
              </a:rPr>
              <a:t>、清明时节雨纷纷</a:t>
            </a:r>
            <a:r>
              <a:rPr lang="en-US" altLang="zh-CN" sz="3600" b="1">
                <a:solidFill>
                  <a:srgbClr val="0000FF"/>
                </a:solidFill>
                <a:uFillTx/>
                <a:latin typeface="黑体" panose="02010609060101010101" pitchFamily="49" charset="-122"/>
                <a:ea typeface="黑体" panose="02010609060101010101" pitchFamily="49" charset="-122"/>
              </a:rPr>
              <a:t>,</a:t>
            </a:r>
            <a:r>
              <a:rPr lang="zh-CN" altLang="en-US" sz="3600" b="1">
                <a:solidFill>
                  <a:srgbClr val="0000FF"/>
                </a:solidFill>
                <a:uFillTx/>
                <a:latin typeface="黑体" panose="02010609060101010101" pitchFamily="49" charset="-122"/>
                <a:ea typeface="黑体" panose="02010609060101010101" pitchFamily="49" charset="-122"/>
              </a:rPr>
              <a:t>路上行人欲断魂。</a:t>
            </a:r>
            <a:endParaRPr lang="zh-CN" altLang="en-US" sz="3600" b="1">
              <a:solidFill>
                <a:srgbClr val="0000FF"/>
              </a:solidFill>
              <a:uFillTx/>
              <a:latin typeface="黑体" panose="02010609060101010101" pitchFamily="49" charset="-122"/>
              <a:ea typeface="黑体" panose="02010609060101010101" pitchFamily="49" charset="-122"/>
            </a:endParaRPr>
          </a:p>
          <a:p>
            <a:pPr>
              <a:buFont typeface="Arial" panose="020B0604020202020204" pitchFamily="34" charset="0"/>
              <a:buNone/>
            </a:pPr>
            <a:r>
              <a:rPr lang="zh-CN" altLang="en-US" sz="3600" b="1">
                <a:solidFill>
                  <a:srgbClr val="0000FF"/>
                </a:solidFill>
                <a:uFillTx/>
                <a:latin typeface="黑体" panose="02010609060101010101" pitchFamily="49" charset="-122"/>
                <a:ea typeface="黑体" panose="02010609060101010101" pitchFamily="49" charset="-122"/>
              </a:rPr>
              <a:t>                           </a:t>
            </a:r>
            <a:r>
              <a:rPr lang="zh-CN" altLang="en-US" sz="3600" b="1">
                <a:solidFill>
                  <a:srgbClr val="00B050"/>
                </a:solidFill>
                <a:uFillTx/>
                <a:latin typeface="黑体" panose="02010609060101010101" pitchFamily="49" charset="-122"/>
                <a:ea typeface="黑体" panose="02010609060101010101" pitchFamily="49" charset="-122"/>
              </a:rPr>
              <a:t> 杜牧《清明》 </a:t>
            </a:r>
            <a:endParaRPr lang="en-US" altLang="zh-CN" sz="3600" b="1">
              <a:solidFill>
                <a:srgbClr val="0000FF"/>
              </a:solidFill>
              <a:uFillTx/>
              <a:latin typeface="黑体" panose="02010609060101010101" pitchFamily="49" charset="-122"/>
              <a:ea typeface="黑体" panose="02010609060101010101" pitchFamily="49" charset="-122"/>
            </a:endParaRPr>
          </a:p>
        </p:txBody>
      </p:sp>
      <p:sp>
        <p:nvSpPr>
          <p:cNvPr id="3" name="文本框 2"/>
          <p:cNvSpPr txBox="1"/>
          <p:nvPr/>
        </p:nvSpPr>
        <p:spPr>
          <a:xfrm>
            <a:off x="67945" y="85725"/>
            <a:ext cx="2225040" cy="706755"/>
          </a:xfrm>
          <a:prstGeom prst="rect">
            <a:avLst/>
          </a:prstGeom>
          <a:noFill/>
        </p:spPr>
        <p:txBody>
          <a:bodyPr wrap="none" rtlCol="0">
            <a:spAutoFit/>
          </a:bodyPr>
          <a:p>
            <a:r>
              <a:rPr lang="zh-CN" altLang="en-US" sz="4000" b="1">
                <a:solidFill>
                  <a:srgbClr val="7030A0"/>
                </a:solidFill>
                <a:uFillTx/>
                <a:ea typeface="黑体" panose="02010609060101010101" pitchFamily="49" charset="-122"/>
              </a:rPr>
              <a:t>新课导入</a:t>
            </a:r>
            <a:endParaRPr lang="zh-CN" altLang="en-US" sz="4000" b="1">
              <a:solidFill>
                <a:srgbClr val="7030A0"/>
              </a:solidFill>
              <a:uFillTx/>
              <a:ea typeface="黑体" panose="02010609060101010101" pitchFamily="49" charset="-122"/>
            </a:endParaRPr>
          </a:p>
        </p:txBody>
      </p:sp>
      <p:sp>
        <p:nvSpPr>
          <p:cNvPr id="4" name="文本框 3"/>
          <p:cNvSpPr txBox="1"/>
          <p:nvPr/>
        </p:nvSpPr>
        <p:spPr>
          <a:xfrm>
            <a:off x="3843020" y="317500"/>
            <a:ext cx="4264660" cy="706755"/>
          </a:xfrm>
          <a:prstGeom prst="rect">
            <a:avLst/>
          </a:prstGeom>
          <a:noFill/>
        </p:spPr>
        <p:txBody>
          <a:bodyPr wrap="none" rtlCol="0">
            <a:spAutoFit/>
          </a:bodyPr>
          <a:p>
            <a:r>
              <a:rPr lang="zh-CN" altLang="en-US" sz="4000" b="1">
                <a:solidFill>
                  <a:srgbClr val="00B050"/>
                </a:solidFill>
                <a:uFillTx/>
                <a:ea typeface="黑体" panose="02010609060101010101" pitchFamily="49" charset="-122"/>
              </a:rPr>
              <a:t>关于</a:t>
            </a:r>
            <a:r>
              <a:rPr lang="en-US" altLang="zh-CN" sz="4000" b="1">
                <a:solidFill>
                  <a:srgbClr val="00B050"/>
                </a:solidFill>
                <a:uFillTx/>
                <a:ea typeface="黑体" panose="02010609060101010101" pitchFamily="49" charset="-122"/>
              </a:rPr>
              <a:t>“</a:t>
            </a:r>
            <a:r>
              <a:rPr lang="zh-CN" altLang="en-US" sz="4000" b="1">
                <a:solidFill>
                  <a:srgbClr val="00B050"/>
                </a:solidFill>
                <a:uFillTx/>
                <a:ea typeface="黑体" panose="02010609060101010101" pitchFamily="49" charset="-122"/>
              </a:rPr>
              <a:t>雨</a:t>
            </a:r>
            <a:r>
              <a:rPr lang="en-US" altLang="zh-CN" sz="4000" b="1">
                <a:solidFill>
                  <a:srgbClr val="00B050"/>
                </a:solidFill>
                <a:uFillTx/>
                <a:ea typeface="黑体" panose="02010609060101010101" pitchFamily="49" charset="-122"/>
              </a:rPr>
              <a:t>”</a:t>
            </a:r>
            <a:r>
              <a:rPr lang="zh-CN" altLang="en-US" sz="4000" b="1">
                <a:solidFill>
                  <a:srgbClr val="00B050"/>
                </a:solidFill>
                <a:uFillTx/>
                <a:ea typeface="黑体" panose="02010609060101010101" pitchFamily="49" charset="-122"/>
              </a:rPr>
              <a:t>的古诗词</a:t>
            </a:r>
            <a:endParaRPr lang="zh-CN" altLang="en-US" sz="4000" b="1">
              <a:solidFill>
                <a:srgbClr val="00B050"/>
              </a:solidFill>
              <a:uFillTx/>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charRg st="0" end="19"/>
                                            </p:txEl>
                                          </p:spTgt>
                                        </p:tgtEl>
                                        <p:attrNameLst>
                                          <p:attrName>style.visibility</p:attrName>
                                        </p:attrNameLst>
                                      </p:cBhvr>
                                      <p:to>
                                        <p:strVal val="visible"/>
                                      </p:to>
                                    </p:set>
                                    <p:animEffect transition="in" filter="fade">
                                      <p:cBhvr>
                                        <p:cTn id="7" dur="1000"/>
                                        <p:tgtEl>
                                          <p:spTgt spid="2">
                                            <p:txEl>
                                              <p:charRg st="0" end="19"/>
                                            </p:txEl>
                                          </p:spTgt>
                                        </p:tgtEl>
                                      </p:cBhvr>
                                    </p:animEffect>
                                    <p:anim calcmode="lin" valueType="num">
                                      <p:cBhvr>
                                        <p:cTn id="8" dur="1000" fill="hold"/>
                                        <p:tgtEl>
                                          <p:spTgt spid="2">
                                            <p:txEl>
                                              <p:charRg st="0" end="19"/>
                                            </p:txEl>
                                          </p:spTgt>
                                        </p:tgtEl>
                                        <p:attrNameLst>
                                          <p:attrName>ppt_x</p:attrName>
                                        </p:attrNameLst>
                                      </p:cBhvr>
                                      <p:tavLst>
                                        <p:tav tm="0">
                                          <p:val>
                                            <p:strVal val="#ppt_x"/>
                                          </p:val>
                                        </p:tav>
                                        <p:tav tm="100000">
                                          <p:val>
                                            <p:strVal val="#ppt_x"/>
                                          </p:val>
                                        </p:tav>
                                      </p:tavLst>
                                    </p:anim>
                                    <p:anim calcmode="lin" valueType="num">
                                      <p:cBhvr>
                                        <p:cTn id="9" dur="1000" fill="hold"/>
                                        <p:tgtEl>
                                          <p:spTgt spid="2">
                                            <p:txEl>
                                              <p:charRg st="0" end="19"/>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xEl>
                                              <p:charRg st="19" end="70"/>
                                            </p:txEl>
                                          </p:spTgt>
                                        </p:tgtEl>
                                        <p:attrNameLst>
                                          <p:attrName>style.visibility</p:attrName>
                                        </p:attrNameLst>
                                      </p:cBhvr>
                                      <p:to>
                                        <p:strVal val="visible"/>
                                      </p:to>
                                    </p:set>
                                    <p:animEffect transition="in" filter="fade">
                                      <p:cBhvr>
                                        <p:cTn id="12" dur="1000"/>
                                        <p:tgtEl>
                                          <p:spTgt spid="2">
                                            <p:txEl>
                                              <p:charRg st="19" end="70"/>
                                            </p:txEl>
                                          </p:spTgt>
                                        </p:tgtEl>
                                      </p:cBhvr>
                                    </p:animEffect>
                                    <p:anim calcmode="lin" valueType="num">
                                      <p:cBhvr>
                                        <p:cTn id="13" dur="1000" fill="hold"/>
                                        <p:tgtEl>
                                          <p:spTgt spid="2">
                                            <p:txEl>
                                              <p:charRg st="19" end="70"/>
                                            </p:txEl>
                                          </p:spTgt>
                                        </p:tgtEl>
                                        <p:attrNameLst>
                                          <p:attrName>ppt_x</p:attrName>
                                        </p:attrNameLst>
                                      </p:cBhvr>
                                      <p:tavLst>
                                        <p:tav tm="0">
                                          <p:val>
                                            <p:strVal val="#ppt_x"/>
                                          </p:val>
                                        </p:tav>
                                        <p:tav tm="100000">
                                          <p:val>
                                            <p:strVal val="#ppt_x"/>
                                          </p:val>
                                        </p:tav>
                                      </p:tavLst>
                                    </p:anim>
                                    <p:anim calcmode="lin" valueType="num">
                                      <p:cBhvr>
                                        <p:cTn id="14" dur="1000" fill="hold"/>
                                        <p:tgtEl>
                                          <p:spTgt spid="2">
                                            <p:txEl>
                                              <p:charRg st="19" end="7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2">
                                            <p:txEl>
                                              <p:charRg st="70" end="85"/>
                                            </p:txEl>
                                          </p:spTgt>
                                        </p:tgtEl>
                                        <p:attrNameLst>
                                          <p:attrName>style.visibility</p:attrName>
                                        </p:attrNameLst>
                                      </p:cBhvr>
                                      <p:to>
                                        <p:strVal val="visible"/>
                                      </p:to>
                                    </p:set>
                                    <p:animEffect transition="in" filter="fade">
                                      <p:cBhvr>
                                        <p:cTn id="19" dur="1000"/>
                                        <p:tgtEl>
                                          <p:spTgt spid="2">
                                            <p:txEl>
                                              <p:charRg st="70" end="85"/>
                                            </p:txEl>
                                          </p:spTgt>
                                        </p:tgtEl>
                                      </p:cBhvr>
                                    </p:animEffect>
                                    <p:anim calcmode="lin" valueType="num">
                                      <p:cBhvr>
                                        <p:cTn id="20" dur="1000" fill="hold"/>
                                        <p:tgtEl>
                                          <p:spTgt spid="2">
                                            <p:txEl>
                                              <p:charRg st="70" end="85"/>
                                            </p:txEl>
                                          </p:spTgt>
                                        </p:tgtEl>
                                        <p:attrNameLst>
                                          <p:attrName>ppt_x</p:attrName>
                                        </p:attrNameLst>
                                      </p:cBhvr>
                                      <p:tavLst>
                                        <p:tav tm="0">
                                          <p:val>
                                            <p:strVal val="#ppt_x"/>
                                          </p:val>
                                        </p:tav>
                                        <p:tav tm="100000">
                                          <p:val>
                                            <p:strVal val="#ppt_x"/>
                                          </p:val>
                                        </p:tav>
                                      </p:tavLst>
                                    </p:anim>
                                    <p:anim calcmode="lin" valueType="num">
                                      <p:cBhvr>
                                        <p:cTn id="21" dur="1000" fill="hold"/>
                                        <p:tgtEl>
                                          <p:spTgt spid="2">
                                            <p:txEl>
                                              <p:charRg st="70" end="85"/>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2">
                                            <p:txEl>
                                              <p:charRg st="85" end="149"/>
                                            </p:txEl>
                                          </p:spTgt>
                                        </p:tgtEl>
                                        <p:attrNameLst>
                                          <p:attrName>style.visibility</p:attrName>
                                        </p:attrNameLst>
                                      </p:cBhvr>
                                      <p:to>
                                        <p:strVal val="visible"/>
                                      </p:to>
                                    </p:set>
                                    <p:animEffect transition="in" filter="fade">
                                      <p:cBhvr>
                                        <p:cTn id="24" dur="1000"/>
                                        <p:tgtEl>
                                          <p:spTgt spid="2">
                                            <p:txEl>
                                              <p:charRg st="85" end="149"/>
                                            </p:txEl>
                                          </p:spTgt>
                                        </p:tgtEl>
                                      </p:cBhvr>
                                    </p:animEffect>
                                    <p:anim calcmode="lin" valueType="num">
                                      <p:cBhvr>
                                        <p:cTn id="25" dur="1000" fill="hold"/>
                                        <p:tgtEl>
                                          <p:spTgt spid="2">
                                            <p:txEl>
                                              <p:charRg st="85" end="149"/>
                                            </p:txEl>
                                          </p:spTgt>
                                        </p:tgtEl>
                                        <p:attrNameLst>
                                          <p:attrName>ppt_x</p:attrName>
                                        </p:attrNameLst>
                                      </p:cBhvr>
                                      <p:tavLst>
                                        <p:tav tm="0">
                                          <p:val>
                                            <p:strVal val="#ppt_x"/>
                                          </p:val>
                                        </p:tav>
                                        <p:tav tm="100000">
                                          <p:val>
                                            <p:strVal val="#ppt_x"/>
                                          </p:val>
                                        </p:tav>
                                      </p:tavLst>
                                    </p:anim>
                                    <p:anim calcmode="lin" valueType="num">
                                      <p:cBhvr>
                                        <p:cTn id="26" dur="1000" fill="hold"/>
                                        <p:tgtEl>
                                          <p:spTgt spid="2">
                                            <p:txEl>
                                              <p:charRg st="85" end="149"/>
                                            </p:tx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2">
                                            <p:txEl>
                                              <p:charRg st="149" end="166"/>
                                            </p:txEl>
                                          </p:spTgt>
                                        </p:tgtEl>
                                        <p:attrNameLst>
                                          <p:attrName>style.visibility</p:attrName>
                                        </p:attrNameLst>
                                      </p:cBhvr>
                                      <p:to>
                                        <p:strVal val="visible"/>
                                      </p:to>
                                    </p:set>
                                    <p:animEffect transition="in" filter="fade">
                                      <p:cBhvr>
                                        <p:cTn id="31" dur="1000"/>
                                        <p:tgtEl>
                                          <p:spTgt spid="2">
                                            <p:txEl>
                                              <p:charRg st="149" end="166"/>
                                            </p:txEl>
                                          </p:spTgt>
                                        </p:tgtEl>
                                      </p:cBhvr>
                                    </p:animEffect>
                                    <p:anim calcmode="lin" valueType="num">
                                      <p:cBhvr>
                                        <p:cTn id="32" dur="1000" fill="hold"/>
                                        <p:tgtEl>
                                          <p:spTgt spid="2">
                                            <p:txEl>
                                              <p:charRg st="149" end="166"/>
                                            </p:txEl>
                                          </p:spTgt>
                                        </p:tgtEl>
                                        <p:attrNameLst>
                                          <p:attrName>ppt_x</p:attrName>
                                        </p:attrNameLst>
                                      </p:cBhvr>
                                      <p:tavLst>
                                        <p:tav tm="0">
                                          <p:val>
                                            <p:strVal val="#ppt_x"/>
                                          </p:val>
                                        </p:tav>
                                        <p:tav tm="100000">
                                          <p:val>
                                            <p:strVal val="#ppt_x"/>
                                          </p:val>
                                        </p:tav>
                                      </p:tavLst>
                                    </p:anim>
                                    <p:anim calcmode="lin" valueType="num">
                                      <p:cBhvr>
                                        <p:cTn id="33" dur="1000" fill="hold"/>
                                        <p:tgtEl>
                                          <p:spTgt spid="2">
                                            <p:txEl>
                                              <p:charRg st="149" end="166"/>
                                            </p:txEl>
                                          </p:spTgt>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2">
                                            <p:txEl>
                                              <p:charRg st="166" end="230"/>
                                            </p:txEl>
                                          </p:spTgt>
                                        </p:tgtEl>
                                        <p:attrNameLst>
                                          <p:attrName>style.visibility</p:attrName>
                                        </p:attrNameLst>
                                      </p:cBhvr>
                                      <p:to>
                                        <p:strVal val="visible"/>
                                      </p:to>
                                    </p:set>
                                    <p:animEffect transition="in" filter="fade">
                                      <p:cBhvr>
                                        <p:cTn id="36" dur="1000"/>
                                        <p:tgtEl>
                                          <p:spTgt spid="2">
                                            <p:txEl>
                                              <p:charRg st="166" end="230"/>
                                            </p:txEl>
                                          </p:spTgt>
                                        </p:tgtEl>
                                      </p:cBhvr>
                                    </p:animEffect>
                                    <p:anim calcmode="lin" valueType="num">
                                      <p:cBhvr>
                                        <p:cTn id="37" dur="1000" fill="hold"/>
                                        <p:tgtEl>
                                          <p:spTgt spid="2">
                                            <p:txEl>
                                              <p:charRg st="166" end="230"/>
                                            </p:txEl>
                                          </p:spTgt>
                                        </p:tgtEl>
                                        <p:attrNameLst>
                                          <p:attrName>ppt_x</p:attrName>
                                        </p:attrNameLst>
                                      </p:cBhvr>
                                      <p:tavLst>
                                        <p:tav tm="0">
                                          <p:val>
                                            <p:strVal val="#ppt_x"/>
                                          </p:val>
                                        </p:tav>
                                        <p:tav tm="100000">
                                          <p:val>
                                            <p:strVal val="#ppt_x"/>
                                          </p:val>
                                        </p:tav>
                                      </p:tavLst>
                                    </p:anim>
                                    <p:anim calcmode="lin" valueType="num">
                                      <p:cBhvr>
                                        <p:cTn id="38" dur="1000" fill="hold"/>
                                        <p:tgtEl>
                                          <p:spTgt spid="2">
                                            <p:txEl>
                                              <p:charRg st="166" end="230"/>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2">
                                            <p:txEl>
                                              <p:charRg st="230" end="245"/>
                                            </p:txEl>
                                          </p:spTgt>
                                        </p:tgtEl>
                                        <p:attrNameLst>
                                          <p:attrName>style.visibility</p:attrName>
                                        </p:attrNameLst>
                                      </p:cBhvr>
                                      <p:to>
                                        <p:strVal val="visible"/>
                                      </p:to>
                                    </p:set>
                                    <p:animEffect transition="in" filter="fade">
                                      <p:cBhvr>
                                        <p:cTn id="43" dur="1000"/>
                                        <p:tgtEl>
                                          <p:spTgt spid="2">
                                            <p:txEl>
                                              <p:charRg st="230" end="245"/>
                                            </p:txEl>
                                          </p:spTgt>
                                        </p:tgtEl>
                                      </p:cBhvr>
                                    </p:animEffect>
                                    <p:anim calcmode="lin" valueType="num">
                                      <p:cBhvr>
                                        <p:cTn id="44" dur="1000" fill="hold"/>
                                        <p:tgtEl>
                                          <p:spTgt spid="2">
                                            <p:txEl>
                                              <p:charRg st="230" end="245"/>
                                            </p:txEl>
                                          </p:spTgt>
                                        </p:tgtEl>
                                        <p:attrNameLst>
                                          <p:attrName>ppt_x</p:attrName>
                                        </p:attrNameLst>
                                      </p:cBhvr>
                                      <p:tavLst>
                                        <p:tav tm="0">
                                          <p:val>
                                            <p:strVal val="#ppt_x"/>
                                          </p:val>
                                        </p:tav>
                                        <p:tav tm="100000">
                                          <p:val>
                                            <p:strVal val="#ppt_x"/>
                                          </p:val>
                                        </p:tav>
                                      </p:tavLst>
                                    </p:anim>
                                    <p:anim calcmode="lin" valueType="num">
                                      <p:cBhvr>
                                        <p:cTn id="45" dur="1000" fill="hold"/>
                                        <p:tgtEl>
                                          <p:spTgt spid="2">
                                            <p:txEl>
                                              <p:charRg st="230" end="245"/>
                                            </p:txEl>
                                          </p:spTgt>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0"/>
                                  </p:stCondLst>
                                  <p:childTnLst>
                                    <p:set>
                                      <p:cBhvr>
                                        <p:cTn id="47" dur="1" fill="hold">
                                          <p:stCondLst>
                                            <p:cond delay="0"/>
                                          </p:stCondLst>
                                        </p:cTn>
                                        <p:tgtEl>
                                          <p:spTgt spid="2">
                                            <p:txEl>
                                              <p:charRg st="245" end="311"/>
                                            </p:txEl>
                                          </p:spTgt>
                                        </p:tgtEl>
                                        <p:attrNameLst>
                                          <p:attrName>style.visibility</p:attrName>
                                        </p:attrNameLst>
                                      </p:cBhvr>
                                      <p:to>
                                        <p:strVal val="visible"/>
                                      </p:to>
                                    </p:set>
                                    <p:animEffect transition="in" filter="fade">
                                      <p:cBhvr>
                                        <p:cTn id="48" dur="1000"/>
                                        <p:tgtEl>
                                          <p:spTgt spid="2">
                                            <p:txEl>
                                              <p:charRg st="245" end="311"/>
                                            </p:txEl>
                                          </p:spTgt>
                                        </p:tgtEl>
                                      </p:cBhvr>
                                    </p:animEffect>
                                    <p:anim calcmode="lin" valueType="num">
                                      <p:cBhvr>
                                        <p:cTn id="49" dur="1000" fill="hold"/>
                                        <p:tgtEl>
                                          <p:spTgt spid="2">
                                            <p:txEl>
                                              <p:charRg st="245" end="311"/>
                                            </p:txEl>
                                          </p:spTgt>
                                        </p:tgtEl>
                                        <p:attrNameLst>
                                          <p:attrName>ppt_x</p:attrName>
                                        </p:attrNameLst>
                                      </p:cBhvr>
                                      <p:tavLst>
                                        <p:tav tm="0">
                                          <p:val>
                                            <p:strVal val="#ppt_x"/>
                                          </p:val>
                                        </p:tav>
                                        <p:tav tm="100000">
                                          <p:val>
                                            <p:strVal val="#ppt_x"/>
                                          </p:val>
                                        </p:tav>
                                      </p:tavLst>
                                    </p:anim>
                                    <p:anim calcmode="lin" valueType="num">
                                      <p:cBhvr>
                                        <p:cTn id="50" dur="1000" fill="hold"/>
                                        <p:tgtEl>
                                          <p:spTgt spid="2">
                                            <p:txEl>
                                              <p:charRg st="245" end="311"/>
                                            </p:txEl>
                                          </p:spTgt>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nodeType="clickEffect">
                                  <p:stCondLst>
                                    <p:cond delay="0"/>
                                  </p:stCondLst>
                                  <p:childTnLst>
                                    <p:set>
                                      <p:cBhvr>
                                        <p:cTn id="54" dur="1" fill="hold">
                                          <p:stCondLst>
                                            <p:cond delay="0"/>
                                          </p:stCondLst>
                                        </p:cTn>
                                        <p:tgtEl>
                                          <p:spTgt spid="2">
                                            <p:txEl>
                                              <p:charRg st="311" end="330"/>
                                            </p:txEl>
                                          </p:spTgt>
                                        </p:tgtEl>
                                        <p:attrNameLst>
                                          <p:attrName>style.visibility</p:attrName>
                                        </p:attrNameLst>
                                      </p:cBhvr>
                                      <p:to>
                                        <p:strVal val="visible"/>
                                      </p:to>
                                    </p:set>
                                    <p:animEffect transition="in" filter="fade">
                                      <p:cBhvr>
                                        <p:cTn id="55" dur="1000"/>
                                        <p:tgtEl>
                                          <p:spTgt spid="2">
                                            <p:txEl>
                                              <p:charRg st="311" end="330"/>
                                            </p:txEl>
                                          </p:spTgt>
                                        </p:tgtEl>
                                      </p:cBhvr>
                                    </p:animEffect>
                                    <p:anim calcmode="lin" valueType="num">
                                      <p:cBhvr>
                                        <p:cTn id="56" dur="1000" fill="hold"/>
                                        <p:tgtEl>
                                          <p:spTgt spid="2">
                                            <p:txEl>
                                              <p:charRg st="311" end="330"/>
                                            </p:txEl>
                                          </p:spTgt>
                                        </p:tgtEl>
                                        <p:attrNameLst>
                                          <p:attrName>ppt_x</p:attrName>
                                        </p:attrNameLst>
                                      </p:cBhvr>
                                      <p:tavLst>
                                        <p:tav tm="0">
                                          <p:val>
                                            <p:strVal val="#ppt_x"/>
                                          </p:val>
                                        </p:tav>
                                        <p:tav tm="100000">
                                          <p:val>
                                            <p:strVal val="#ppt_x"/>
                                          </p:val>
                                        </p:tav>
                                      </p:tavLst>
                                    </p:anim>
                                    <p:anim calcmode="lin" valueType="num">
                                      <p:cBhvr>
                                        <p:cTn id="57" dur="1000" fill="hold"/>
                                        <p:tgtEl>
                                          <p:spTgt spid="2">
                                            <p:txEl>
                                              <p:charRg st="311" end="330"/>
                                            </p:txEl>
                                          </p:spTgt>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0"/>
                                  </p:stCondLst>
                                  <p:childTnLst>
                                    <p:set>
                                      <p:cBhvr>
                                        <p:cTn id="59" dur="1" fill="hold">
                                          <p:stCondLst>
                                            <p:cond delay="0"/>
                                          </p:stCondLst>
                                        </p:cTn>
                                        <p:tgtEl>
                                          <p:spTgt spid="2">
                                            <p:txEl>
                                              <p:charRg st="330" end="399"/>
                                            </p:txEl>
                                          </p:spTgt>
                                        </p:tgtEl>
                                        <p:attrNameLst>
                                          <p:attrName>style.visibility</p:attrName>
                                        </p:attrNameLst>
                                      </p:cBhvr>
                                      <p:to>
                                        <p:strVal val="visible"/>
                                      </p:to>
                                    </p:set>
                                    <p:animEffect transition="in" filter="fade">
                                      <p:cBhvr>
                                        <p:cTn id="60" dur="1000"/>
                                        <p:tgtEl>
                                          <p:spTgt spid="2">
                                            <p:txEl>
                                              <p:charRg st="330" end="399"/>
                                            </p:txEl>
                                          </p:spTgt>
                                        </p:tgtEl>
                                      </p:cBhvr>
                                    </p:animEffect>
                                    <p:anim calcmode="lin" valueType="num">
                                      <p:cBhvr>
                                        <p:cTn id="61" dur="1000" fill="hold"/>
                                        <p:tgtEl>
                                          <p:spTgt spid="2">
                                            <p:txEl>
                                              <p:charRg st="330" end="399"/>
                                            </p:txEl>
                                          </p:spTgt>
                                        </p:tgtEl>
                                        <p:attrNameLst>
                                          <p:attrName>ppt_x</p:attrName>
                                        </p:attrNameLst>
                                      </p:cBhvr>
                                      <p:tavLst>
                                        <p:tav tm="0">
                                          <p:val>
                                            <p:strVal val="#ppt_x"/>
                                          </p:val>
                                        </p:tav>
                                        <p:tav tm="100000">
                                          <p:val>
                                            <p:strVal val="#ppt_x"/>
                                          </p:val>
                                        </p:tav>
                                      </p:tavLst>
                                    </p:anim>
                                    <p:anim calcmode="lin" valueType="num">
                                      <p:cBhvr>
                                        <p:cTn id="62" dur="1000" fill="hold"/>
                                        <p:tgtEl>
                                          <p:spTgt spid="2">
                                            <p:txEl>
                                              <p:charRg st="330" end="39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8436" name="图片 5" descr="146669397557135380"/>
          <p:cNvPicPr>
            <a:picLocks noChangeAspect="1"/>
          </p:cNvPicPr>
          <p:nvPr/>
        </p:nvPicPr>
        <p:blipFill>
          <a:blip r:embed="rId1"/>
          <a:srcRect t="9252" r="562" b="9141"/>
          <a:stretch>
            <a:fillRect/>
          </a:stretch>
        </p:blipFill>
        <p:spPr>
          <a:xfrm>
            <a:off x="7362825" y="3581400"/>
            <a:ext cx="4829175" cy="3276600"/>
          </a:xfrm>
          <a:prstGeom prst="rect">
            <a:avLst/>
          </a:prstGeom>
          <a:noFill/>
          <a:ln w="9525">
            <a:noFill/>
          </a:ln>
        </p:spPr>
      </p:pic>
      <p:pic>
        <p:nvPicPr>
          <p:cNvPr id="8" name="内容占位符 7"/>
          <p:cNvPicPr>
            <a:picLocks noChangeAspect="1"/>
          </p:cNvPicPr>
          <p:nvPr>
            <p:ph sz="quarter" idx="4"/>
          </p:nvPr>
        </p:nvPicPr>
        <p:blipFill>
          <a:blip r:embed="rId2"/>
          <a:stretch>
            <a:fillRect/>
          </a:stretch>
        </p:blipFill>
        <p:spPr>
          <a:xfrm>
            <a:off x="3537585" y="-91440"/>
            <a:ext cx="3878580" cy="3721735"/>
          </a:xfrm>
          <a:prstGeom prst="rect">
            <a:avLst/>
          </a:prstGeom>
        </p:spPr>
      </p:pic>
      <p:pic>
        <p:nvPicPr>
          <p:cNvPr id="7" name="内容占位符 6"/>
          <p:cNvPicPr>
            <a:picLocks noChangeAspect="1"/>
          </p:cNvPicPr>
          <p:nvPr>
            <p:ph sz="half" idx="2"/>
          </p:nvPr>
        </p:nvPicPr>
        <p:blipFill>
          <a:blip r:embed="rId3"/>
          <a:stretch>
            <a:fillRect/>
          </a:stretch>
        </p:blipFill>
        <p:spPr>
          <a:xfrm>
            <a:off x="-26670" y="0"/>
            <a:ext cx="3564255" cy="3971925"/>
          </a:xfrm>
          <a:prstGeom prst="rect">
            <a:avLst/>
          </a:prstGeom>
        </p:spPr>
      </p:pic>
      <p:pic>
        <p:nvPicPr>
          <p:cNvPr id="9" name="图片 8"/>
          <p:cNvPicPr>
            <a:picLocks noChangeAspect="1"/>
          </p:cNvPicPr>
          <p:nvPr/>
        </p:nvPicPr>
        <p:blipFill>
          <a:blip r:embed="rId4"/>
          <a:srcRect r="12000" b="1347"/>
          <a:stretch>
            <a:fillRect/>
          </a:stretch>
        </p:blipFill>
        <p:spPr>
          <a:xfrm>
            <a:off x="7362825" y="0"/>
            <a:ext cx="4829175" cy="3581400"/>
          </a:xfrm>
          <a:prstGeom prst="rect">
            <a:avLst/>
          </a:prstGeom>
        </p:spPr>
      </p:pic>
      <p:pic>
        <p:nvPicPr>
          <p:cNvPr id="10" name="图片 9"/>
          <p:cNvPicPr>
            <a:picLocks noChangeAspect="1"/>
          </p:cNvPicPr>
          <p:nvPr/>
        </p:nvPicPr>
        <p:blipFill>
          <a:blip r:embed="rId5"/>
          <a:stretch>
            <a:fillRect/>
          </a:stretch>
        </p:blipFill>
        <p:spPr>
          <a:xfrm>
            <a:off x="-26670" y="3630930"/>
            <a:ext cx="4694555" cy="3241040"/>
          </a:xfrm>
          <a:prstGeom prst="rect">
            <a:avLst/>
          </a:prstGeom>
        </p:spPr>
      </p:pic>
      <p:sp>
        <p:nvSpPr>
          <p:cNvPr id="12" name="文本框 11"/>
          <p:cNvSpPr txBox="1"/>
          <p:nvPr/>
        </p:nvSpPr>
        <p:spPr>
          <a:xfrm>
            <a:off x="-26670" y="0"/>
            <a:ext cx="1948180" cy="706755"/>
          </a:xfrm>
          <a:prstGeom prst="rect">
            <a:avLst/>
          </a:prstGeom>
          <a:noFill/>
        </p:spPr>
        <p:txBody>
          <a:bodyPr wrap="square" rtlCol="0">
            <a:spAutoFit/>
          </a:bodyPr>
          <a:p>
            <a:pPr algn="l"/>
            <a:r>
              <a:rPr lang="zh-CN" altLang="en-US" sz="4000" b="1">
                <a:solidFill>
                  <a:srgbClr val="FFFF00"/>
                </a:solidFill>
                <a:uFillTx/>
                <a:latin typeface="黑体" panose="02010609060101010101" pitchFamily="49" charset="-122"/>
                <a:ea typeface="黑体" panose="02010609060101010101" pitchFamily="49" charset="-122"/>
              </a:rPr>
              <a:t>牛肝菌</a:t>
            </a:r>
            <a:endParaRPr lang="zh-CN" altLang="zh-CN" sz="2400" b="1">
              <a:latin typeface="楷体_GB2312" pitchFamily="49" charset="-122"/>
              <a:ea typeface="楷体_GB2312" pitchFamily="49" charset="-122"/>
            </a:endParaRPr>
          </a:p>
        </p:txBody>
      </p:sp>
      <p:sp>
        <p:nvSpPr>
          <p:cNvPr id="15" name="文本框 14"/>
          <p:cNvSpPr txBox="1"/>
          <p:nvPr/>
        </p:nvSpPr>
        <p:spPr>
          <a:xfrm>
            <a:off x="4605655" y="3135630"/>
            <a:ext cx="1532890" cy="368300"/>
          </a:xfrm>
          <a:prstGeom prst="rect">
            <a:avLst/>
          </a:prstGeom>
          <a:noFill/>
        </p:spPr>
        <p:txBody>
          <a:bodyPr wrap="square" rtlCol="0">
            <a:spAutoFit/>
          </a:bodyPr>
          <a:p>
            <a:r>
              <a:rPr lang="en-US" altLang="zh-CN"/>
              <a:t>  </a:t>
            </a:r>
            <a:endParaRPr lang="en-US" altLang="zh-CN"/>
          </a:p>
        </p:txBody>
      </p:sp>
      <p:sp>
        <p:nvSpPr>
          <p:cNvPr id="4" name="文本框 3"/>
          <p:cNvSpPr txBox="1"/>
          <p:nvPr/>
        </p:nvSpPr>
        <p:spPr>
          <a:xfrm>
            <a:off x="4293235" y="269875"/>
            <a:ext cx="1845310" cy="706755"/>
          </a:xfrm>
          <a:prstGeom prst="rect">
            <a:avLst/>
          </a:prstGeom>
          <a:noFill/>
        </p:spPr>
        <p:txBody>
          <a:bodyPr wrap="square" rtlCol="0">
            <a:spAutoFit/>
          </a:bodyPr>
          <a:p>
            <a:pPr algn="l"/>
            <a:r>
              <a:rPr lang="zh-CN" altLang="en-US" sz="4000" b="1">
                <a:solidFill>
                  <a:srgbClr val="FFFF00"/>
                </a:solidFill>
                <a:uFillTx/>
                <a:latin typeface="黑体" panose="02010609060101010101" pitchFamily="49" charset="-122"/>
                <a:ea typeface="黑体" panose="02010609060101010101" pitchFamily="49" charset="-122"/>
              </a:rPr>
              <a:t>青头菌</a:t>
            </a:r>
            <a:endParaRPr lang="zh-CN" altLang="en-US" sz="4000" b="1">
              <a:solidFill>
                <a:srgbClr val="FFFF00"/>
              </a:solidFill>
              <a:uFillTx/>
              <a:latin typeface="黑体" panose="02010609060101010101" pitchFamily="49" charset="-122"/>
              <a:ea typeface="黑体" panose="02010609060101010101" pitchFamily="49" charset="-122"/>
            </a:endParaRPr>
          </a:p>
        </p:txBody>
      </p:sp>
      <p:sp>
        <p:nvSpPr>
          <p:cNvPr id="6" name="文本框 5"/>
          <p:cNvSpPr txBox="1"/>
          <p:nvPr/>
        </p:nvSpPr>
        <p:spPr>
          <a:xfrm>
            <a:off x="10586720" y="422275"/>
            <a:ext cx="1344295" cy="706755"/>
          </a:xfrm>
          <a:prstGeom prst="rect">
            <a:avLst/>
          </a:prstGeom>
          <a:noFill/>
        </p:spPr>
        <p:txBody>
          <a:bodyPr wrap="square" rtlCol="0">
            <a:spAutoFit/>
          </a:bodyPr>
          <a:p>
            <a:r>
              <a:rPr lang="zh-CN" altLang="en-US" sz="4000" b="1">
                <a:solidFill>
                  <a:srgbClr val="FFFF00"/>
                </a:solidFill>
                <a:uFillTx/>
                <a:latin typeface="黑体" panose="02010609060101010101" pitchFamily="49" charset="-122"/>
                <a:ea typeface="黑体" panose="02010609060101010101" pitchFamily="49" charset="-122"/>
              </a:rPr>
              <a:t>鸡枞</a:t>
            </a:r>
            <a:endParaRPr lang="zh-CN" altLang="en-US" sz="4000" b="1">
              <a:solidFill>
                <a:srgbClr val="FFFF00"/>
              </a:solidFill>
              <a:uFillTx/>
              <a:latin typeface="黑体" panose="02010609060101010101" pitchFamily="49" charset="-122"/>
              <a:ea typeface="黑体" panose="02010609060101010101" pitchFamily="49" charset="-122"/>
            </a:endParaRPr>
          </a:p>
        </p:txBody>
      </p:sp>
      <p:sp>
        <p:nvSpPr>
          <p:cNvPr id="100" name="文本框 99"/>
          <p:cNvSpPr txBox="1"/>
          <p:nvPr/>
        </p:nvSpPr>
        <p:spPr>
          <a:xfrm>
            <a:off x="2855595" y="5938520"/>
            <a:ext cx="1750060" cy="706755"/>
          </a:xfrm>
          <a:prstGeom prst="rect">
            <a:avLst/>
          </a:prstGeom>
          <a:noFill/>
          <a:ln w="9525">
            <a:noFill/>
          </a:ln>
        </p:spPr>
        <p:txBody>
          <a:bodyPr wrap="square">
            <a:spAutoFit/>
          </a:bodyPr>
          <a:p>
            <a:r>
              <a:rPr lang="zh-CN" altLang="en-US" sz="4000" b="1">
                <a:solidFill>
                  <a:srgbClr val="FFFF00"/>
                </a:solidFill>
                <a:uFillTx/>
                <a:latin typeface="黑体" panose="02010609060101010101" pitchFamily="49" charset="-122"/>
                <a:ea typeface="黑体" panose="02010609060101010101" pitchFamily="49" charset="-122"/>
              </a:rPr>
              <a:t>干巴菌</a:t>
            </a:r>
            <a:endParaRPr lang="zh-CN" altLang="en-US" sz="4000" b="1">
              <a:solidFill>
                <a:srgbClr val="FFFF00"/>
              </a:solidFill>
              <a:uFillTx/>
              <a:latin typeface="黑体" panose="02010609060101010101" pitchFamily="49" charset="-122"/>
              <a:ea typeface="黑体" panose="02010609060101010101" pitchFamily="49" charset="-122"/>
            </a:endParaRPr>
          </a:p>
        </p:txBody>
      </p:sp>
      <p:sp>
        <p:nvSpPr>
          <p:cNvPr id="13" name="文本框 12"/>
          <p:cNvSpPr txBox="1"/>
          <p:nvPr/>
        </p:nvSpPr>
        <p:spPr>
          <a:xfrm>
            <a:off x="7233285" y="3881755"/>
            <a:ext cx="1962785" cy="706755"/>
          </a:xfrm>
          <a:prstGeom prst="rect">
            <a:avLst/>
          </a:prstGeom>
          <a:noFill/>
          <a:ln w="9525">
            <a:noFill/>
          </a:ln>
        </p:spPr>
        <p:txBody>
          <a:bodyPr wrap="square">
            <a:spAutoFit/>
          </a:bodyPr>
          <a:p>
            <a:r>
              <a:rPr lang="zh-CN" altLang="en-US" sz="4000" b="1">
                <a:solidFill>
                  <a:srgbClr val="FFFF00"/>
                </a:solidFill>
                <a:uFillTx/>
                <a:latin typeface="黑体" panose="02010609060101010101" pitchFamily="49" charset="-122"/>
                <a:ea typeface="黑体" panose="02010609060101010101" pitchFamily="49" charset="-122"/>
              </a:rPr>
              <a:t>鸡油菌</a:t>
            </a:r>
            <a:endParaRPr lang="zh-CN" altLang="en-US" sz="4000" b="1">
              <a:solidFill>
                <a:srgbClr val="FFFF00"/>
              </a:solidFill>
              <a:uFillTx/>
              <a:latin typeface="黑体" panose="02010609060101010101" pitchFamily="49" charset="-122"/>
              <a:ea typeface="黑体" panose="02010609060101010101" pitchFamily="49" charset="-122"/>
            </a:endParaRPr>
          </a:p>
        </p:txBody>
      </p:sp>
      <p:sp>
        <p:nvSpPr>
          <p:cNvPr id="16" name="文本框 15"/>
          <p:cNvSpPr txBox="1"/>
          <p:nvPr/>
        </p:nvSpPr>
        <p:spPr>
          <a:xfrm>
            <a:off x="4540885" y="4185920"/>
            <a:ext cx="2994025" cy="922020"/>
          </a:xfrm>
          <a:prstGeom prst="rect">
            <a:avLst/>
          </a:prstGeom>
          <a:noFill/>
        </p:spPr>
        <p:txBody>
          <a:bodyPr wrap="square" rtlCol="0">
            <a:spAutoFit/>
          </a:bodyPr>
          <a:p>
            <a:pPr algn="l"/>
            <a:r>
              <a:rPr lang="zh-CN" altLang="en-US" sz="5400" b="1">
                <a:solidFill>
                  <a:srgbClr val="0000FF"/>
                </a:solidFill>
                <a:uFillTx/>
                <a:latin typeface="黑体" panose="02010609060101010101" pitchFamily="49" charset="-122"/>
                <a:ea typeface="黑体" panose="02010609060101010101" pitchFamily="49" charset="-122"/>
              </a:rPr>
              <a:t>雨中蘑菇</a:t>
            </a:r>
            <a:endParaRPr lang="zh-CN" altLang="en-US" sz="5400" b="1">
              <a:solidFill>
                <a:srgbClr val="0000FF"/>
              </a:solidFill>
              <a:uFillTx/>
              <a:latin typeface="黑体" panose="02010609060101010101" pitchFamily="49" charset="-122"/>
              <a:ea typeface="黑体" panose="02010609060101010101" pitchFamily="49" charset="-122"/>
            </a:endParaRPr>
          </a:p>
        </p:txBody>
      </p:sp>
      <p:sp>
        <p:nvSpPr>
          <p:cNvPr id="2" name="文本框 1"/>
          <p:cNvSpPr txBox="1"/>
          <p:nvPr/>
        </p:nvSpPr>
        <p:spPr>
          <a:xfrm>
            <a:off x="5211445" y="5260340"/>
            <a:ext cx="1769110" cy="922020"/>
          </a:xfrm>
          <a:prstGeom prst="rect">
            <a:avLst/>
          </a:prstGeom>
          <a:noFill/>
        </p:spPr>
        <p:txBody>
          <a:bodyPr wrap="square" rtlCol="0">
            <a:spAutoFit/>
          </a:bodyPr>
          <a:p>
            <a:pPr algn="l"/>
            <a:r>
              <a:rPr lang="zh-CN" altLang="en-US" sz="5400" b="1">
                <a:solidFill>
                  <a:srgbClr val="FF0000"/>
                </a:solidFill>
                <a:uFillTx/>
                <a:latin typeface="黑体" panose="02010609060101010101" pitchFamily="49" charset="-122"/>
                <a:ea typeface="黑体" panose="02010609060101010101" pitchFamily="49" charset="-122"/>
              </a:rPr>
              <a:t>美味</a:t>
            </a:r>
            <a:endParaRPr lang="zh-CN" altLang="en-US" sz="5400" b="1">
              <a:solidFill>
                <a:srgbClr val="FF0000"/>
              </a:solidFill>
              <a:uFillTx/>
              <a:latin typeface="黑体" panose="02010609060101010101" pitchFamily="49" charset="-122"/>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tretch>
            <a:fillRect/>
          </a:stretch>
        </p:blipFill>
        <p:spPr>
          <a:xfrm>
            <a:off x="-41910" y="-16510"/>
            <a:ext cx="12275820" cy="7214235"/>
          </a:xfrm>
          <a:prstGeom prst="rect">
            <a:avLst/>
          </a:prstGeom>
        </p:spPr>
      </p:pic>
      <p:pic>
        <p:nvPicPr>
          <p:cNvPr id="5" name="图片 4"/>
          <p:cNvPicPr>
            <a:picLocks noChangeAspect="1"/>
          </p:cNvPicPr>
          <p:nvPr/>
        </p:nvPicPr>
        <p:blipFill>
          <a:blip r:embed="rId2"/>
          <a:stretch>
            <a:fillRect/>
          </a:stretch>
        </p:blipFill>
        <p:spPr>
          <a:xfrm>
            <a:off x="-41910" y="935990"/>
            <a:ext cx="6365240" cy="4773930"/>
          </a:xfrm>
          <a:prstGeom prst="rect">
            <a:avLst/>
          </a:prstGeom>
        </p:spPr>
      </p:pic>
      <p:pic>
        <p:nvPicPr>
          <p:cNvPr id="7" name="图片 6"/>
          <p:cNvPicPr>
            <a:picLocks noChangeAspect="1"/>
          </p:cNvPicPr>
          <p:nvPr/>
        </p:nvPicPr>
        <p:blipFill>
          <a:blip r:embed="rId3"/>
          <a:stretch>
            <a:fillRect/>
          </a:stretch>
        </p:blipFill>
        <p:spPr>
          <a:xfrm>
            <a:off x="-41910" y="-16510"/>
            <a:ext cx="10838815" cy="7214235"/>
          </a:xfrm>
          <a:prstGeom prst="rect">
            <a:avLst/>
          </a:prstGeom>
        </p:spPr>
      </p:pic>
      <p:pic>
        <p:nvPicPr>
          <p:cNvPr id="4" name="图片 3"/>
          <p:cNvPicPr>
            <a:picLocks noChangeAspect="1"/>
          </p:cNvPicPr>
          <p:nvPr/>
        </p:nvPicPr>
        <p:blipFill>
          <a:blip r:embed="rId4"/>
          <a:stretch>
            <a:fillRect/>
          </a:stretch>
        </p:blipFill>
        <p:spPr>
          <a:xfrm>
            <a:off x="-41910" y="-4445"/>
            <a:ext cx="7619365" cy="5714365"/>
          </a:xfrm>
          <a:prstGeom prst="rect">
            <a:avLst/>
          </a:prstGeom>
        </p:spPr>
      </p:pic>
      <p:pic>
        <p:nvPicPr>
          <p:cNvPr id="8" name="图片 7"/>
          <p:cNvPicPr>
            <a:picLocks noChangeAspect="1"/>
          </p:cNvPicPr>
          <p:nvPr/>
        </p:nvPicPr>
        <p:blipFill>
          <a:blip r:embed="rId5"/>
          <a:stretch>
            <a:fillRect/>
          </a:stretch>
        </p:blipFill>
        <p:spPr>
          <a:xfrm>
            <a:off x="7391400" y="-4445"/>
            <a:ext cx="4842510" cy="7292975"/>
          </a:xfrm>
          <a:prstGeom prst="rect">
            <a:avLst/>
          </a:prstGeom>
        </p:spPr>
      </p:pic>
      <p:pic>
        <p:nvPicPr>
          <p:cNvPr id="9" name="图片 8"/>
          <p:cNvPicPr>
            <a:picLocks noChangeAspect="1"/>
          </p:cNvPicPr>
          <p:nvPr/>
        </p:nvPicPr>
        <p:blipFill>
          <a:blip r:embed="rId6"/>
          <a:stretch>
            <a:fillRect/>
          </a:stretch>
        </p:blipFill>
        <p:spPr>
          <a:xfrm>
            <a:off x="-41910" y="-16510"/>
            <a:ext cx="10825480" cy="7214235"/>
          </a:xfrm>
          <a:prstGeom prst="rect">
            <a:avLst/>
          </a:prstGeom>
        </p:spPr>
      </p:pic>
      <p:pic>
        <p:nvPicPr>
          <p:cNvPr id="2" name="图片 1"/>
          <p:cNvPicPr>
            <a:picLocks noChangeAspect="1"/>
          </p:cNvPicPr>
          <p:nvPr/>
        </p:nvPicPr>
        <p:blipFill>
          <a:blip r:embed="rId7"/>
          <a:stretch>
            <a:fillRect/>
          </a:stretch>
        </p:blipFill>
        <p:spPr>
          <a:xfrm>
            <a:off x="4932680" y="-60325"/>
            <a:ext cx="7301230" cy="7301230"/>
          </a:xfrm>
          <a:prstGeom prst="rect">
            <a:avLst/>
          </a:prstGeom>
        </p:spPr>
      </p:pic>
      <p:sp>
        <p:nvSpPr>
          <p:cNvPr id="10" name="文本框 9"/>
          <p:cNvSpPr txBox="1"/>
          <p:nvPr/>
        </p:nvSpPr>
        <p:spPr>
          <a:xfrm>
            <a:off x="5761355" y="477520"/>
            <a:ext cx="1751330" cy="922020"/>
          </a:xfrm>
          <a:prstGeom prst="rect">
            <a:avLst/>
          </a:prstGeom>
          <a:noFill/>
        </p:spPr>
        <p:txBody>
          <a:bodyPr wrap="none" rtlCol="0">
            <a:spAutoFit/>
          </a:bodyPr>
          <a:p>
            <a:r>
              <a:rPr lang="zh-CN" altLang="en-US" sz="5400" b="1">
                <a:solidFill>
                  <a:srgbClr val="0000FF"/>
                </a:solidFill>
                <a:uFillTx/>
                <a:ea typeface="黑体" panose="02010609060101010101" pitchFamily="49" charset="-122"/>
              </a:rPr>
              <a:t>杨 梅</a:t>
            </a:r>
            <a:endParaRPr lang="zh-CN" altLang="en-US" sz="5400" b="1">
              <a:solidFill>
                <a:srgbClr val="0000FF"/>
              </a:solidFill>
              <a:uFillTx/>
              <a:ea typeface="黑体" panose="02010609060101010101" pitchFamily="49" charset="-122"/>
            </a:endParaRPr>
          </a:p>
        </p:txBody>
      </p:sp>
      <p:sp>
        <p:nvSpPr>
          <p:cNvPr id="11" name="文本框 10"/>
          <p:cNvSpPr txBox="1"/>
          <p:nvPr/>
        </p:nvSpPr>
        <p:spPr>
          <a:xfrm>
            <a:off x="11217910" y="807720"/>
            <a:ext cx="871855" cy="1753235"/>
          </a:xfrm>
          <a:prstGeom prst="rect">
            <a:avLst/>
          </a:prstGeom>
          <a:noFill/>
        </p:spPr>
        <p:txBody>
          <a:bodyPr wrap="none" rtlCol="0">
            <a:spAutoFit/>
          </a:bodyPr>
          <a:p>
            <a:r>
              <a:rPr lang="zh-CN" altLang="en-US" sz="5400" b="1">
                <a:solidFill>
                  <a:srgbClr val="FF0000"/>
                </a:solidFill>
                <a:uFillTx/>
                <a:ea typeface="黑体" panose="02010609060101010101" pitchFamily="49" charset="-122"/>
              </a:rPr>
              <a:t>味</a:t>
            </a:r>
            <a:endParaRPr lang="zh-CN" altLang="en-US" sz="5400" b="1">
              <a:solidFill>
                <a:srgbClr val="FF0000"/>
              </a:solidFill>
              <a:uFillTx/>
              <a:ea typeface="黑体" panose="02010609060101010101" pitchFamily="49" charset="-122"/>
            </a:endParaRPr>
          </a:p>
          <a:p>
            <a:r>
              <a:rPr lang="zh-CN" altLang="en-US" sz="5400" b="1">
                <a:solidFill>
                  <a:srgbClr val="FF0000"/>
                </a:solidFill>
                <a:uFillTx/>
                <a:ea typeface="黑体" panose="02010609060101010101" pitchFamily="49" charset="-122"/>
              </a:rPr>
              <a:t>美</a:t>
            </a:r>
            <a:endParaRPr lang="zh-CN" altLang="en-US" sz="5400" b="1">
              <a:solidFill>
                <a:srgbClr val="FF0000"/>
              </a:solidFill>
              <a:uFillTx/>
              <a:ea typeface="黑体" panose="02010609060101010101" pitchFamily="49" charset="-122"/>
            </a:endParaRPr>
          </a:p>
        </p:txBody>
      </p:sp>
      <p:sp>
        <p:nvSpPr>
          <p:cNvPr id="12" name="文本框 11"/>
          <p:cNvSpPr txBox="1"/>
          <p:nvPr/>
        </p:nvSpPr>
        <p:spPr>
          <a:xfrm>
            <a:off x="25400" y="807720"/>
            <a:ext cx="871855" cy="1753235"/>
          </a:xfrm>
          <a:prstGeom prst="rect">
            <a:avLst/>
          </a:prstGeom>
          <a:noFill/>
        </p:spPr>
        <p:txBody>
          <a:bodyPr wrap="none" rtlCol="0">
            <a:spAutoFit/>
          </a:bodyPr>
          <a:p>
            <a:r>
              <a:rPr lang="zh-CN" altLang="en-US" sz="5400" b="1">
                <a:solidFill>
                  <a:srgbClr val="FF0000"/>
                </a:solidFill>
                <a:uFillTx/>
                <a:ea typeface="黑体" panose="02010609060101010101" pitchFamily="49" charset="-122"/>
              </a:rPr>
              <a:t>人</a:t>
            </a:r>
            <a:endParaRPr lang="zh-CN" altLang="en-US" sz="5400" b="1">
              <a:solidFill>
                <a:srgbClr val="FF0000"/>
              </a:solidFill>
              <a:uFillTx/>
              <a:ea typeface="黑体" panose="02010609060101010101" pitchFamily="49" charset="-122"/>
            </a:endParaRPr>
          </a:p>
          <a:p>
            <a:r>
              <a:rPr lang="zh-CN" altLang="en-US" sz="5400" b="1">
                <a:solidFill>
                  <a:srgbClr val="FF0000"/>
                </a:solidFill>
                <a:uFillTx/>
                <a:ea typeface="黑体" panose="02010609060101010101" pitchFamily="49" charset="-122"/>
              </a:rPr>
              <a:t>美</a:t>
            </a:r>
            <a:endParaRPr lang="zh-CN" altLang="en-US" sz="5400" b="1">
              <a:solidFill>
                <a:srgbClr val="FF0000"/>
              </a:solidFill>
              <a:uFillTx/>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3"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
                                        <p:tgtEl>
                                          <p:spTgt spid="7"/>
                                        </p:tgtEl>
                                      </p:cBhvr>
                                    </p:animEffect>
                                    <p:anim calcmode="lin" valueType="num">
                                      <p:cBhvr>
                                        <p:cTn id="13" dur="400" fill="hold"/>
                                        <p:tgtEl>
                                          <p:spTgt spid="7"/>
                                        </p:tgtEl>
                                        <p:attrNameLst>
                                          <p:attrName>ppt_x</p:attrName>
                                        </p:attrNameLst>
                                      </p:cBhvr>
                                      <p:tavLst>
                                        <p:tav tm="0">
                                          <p:val>
                                            <p:strVal val="#ppt_x"/>
                                          </p:val>
                                        </p:tav>
                                        <p:tav tm="100000">
                                          <p:val>
                                            <p:strVal val="#ppt_x"/>
                                          </p:val>
                                        </p:tav>
                                      </p:tavLst>
                                    </p:anim>
                                    <p:anim calcmode="lin" valueType="num">
                                      <p:cBhvr>
                                        <p:cTn id="14" dur="400" fill="hold"/>
                                        <p:tgtEl>
                                          <p:spTgt spid="7"/>
                                        </p:tgtEl>
                                        <p:attrNameLst>
                                          <p:attrName>ppt_y</p:attrName>
                                        </p:attrNameLst>
                                      </p:cBhvr>
                                      <p:tavLst>
                                        <p:tav tm="0">
                                          <p:val>
                                            <p:strVal val="#ppt_y+0.31"/>
                                          </p:val>
                                        </p:tav>
                                        <p:tav tm="100000">
                                          <p:val>
                                            <p:strVal val="#ppt_y+0.31"/>
                                          </p:val>
                                        </p:tav>
                                      </p:tavLst>
                                    </p:anim>
                                    <p:anim calcmode="lin" valueType="num">
                                      <p:cBhvr>
                                        <p:cTn id="15" dur="600" decel="50000" fill="hold">
                                          <p:stCondLst>
                                            <p:cond delay="400"/>
                                          </p:stCondLst>
                                        </p:cTn>
                                        <p:tgtEl>
                                          <p:spTgt spid="7"/>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6" dur="600" decel="50000" fill="hold">
                                          <p:stCondLst>
                                            <p:cond delay="400"/>
                                          </p:stCondLst>
                                        </p:cTn>
                                        <p:tgtEl>
                                          <p:spTgt spid="7"/>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5" presetClass="entr" presetSubtype="10"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checkerboard(across)">
                                      <p:cBhvr>
                                        <p:cTn id="35" dur="500"/>
                                        <p:tgtEl>
                                          <p:spTgt spid="9"/>
                                        </p:tgtEl>
                                      </p:cBhvr>
                                    </p:animEffect>
                                  </p:childTnLst>
                                </p:cTn>
                              </p:par>
                            </p:childTnLst>
                          </p:cTn>
                        </p:par>
                      </p:childTnLst>
                    </p:cTn>
                  </p:par>
                  <p:par>
                    <p:cTn id="36" fill="hold">
                      <p:stCondLst>
                        <p:cond delay="indefinite"/>
                      </p:stCondLst>
                      <p:childTnLst>
                        <p:par>
                          <p:cTn id="37" fill="hold">
                            <p:stCondLst>
                              <p:cond delay="0"/>
                            </p:stCondLst>
                            <p:childTnLst>
                              <p:par>
                                <p:cTn id="38" presetID="47" presetClass="entr" presetSubtype="0" fill="hold" nodeType="clickEffect">
                                  <p:stCondLst>
                                    <p:cond delay="0"/>
                                  </p:stCondLst>
                                  <p:childTnLst>
                                    <p:set>
                                      <p:cBhvr>
                                        <p:cTn id="39" dur="1" fill="hold">
                                          <p:stCondLst>
                                            <p:cond delay="0"/>
                                          </p:stCondLst>
                                        </p:cTn>
                                        <p:tgtEl>
                                          <p:spTgt spid="2"/>
                                        </p:tgtEl>
                                        <p:attrNameLst>
                                          <p:attrName>style.visibility</p:attrName>
                                        </p:attrNameLst>
                                      </p:cBhvr>
                                      <p:to>
                                        <p:strVal val="visible"/>
                                      </p:to>
                                    </p:set>
                                    <p:animEffect transition="in" filter="fade">
                                      <p:cBhvr>
                                        <p:cTn id="40" dur="1000"/>
                                        <p:tgtEl>
                                          <p:spTgt spid="2"/>
                                        </p:tgtEl>
                                      </p:cBhvr>
                                    </p:animEffect>
                                    <p:anim calcmode="lin" valueType="num">
                                      <p:cBhvr>
                                        <p:cTn id="41" dur="1000" fill="hold"/>
                                        <p:tgtEl>
                                          <p:spTgt spid="2"/>
                                        </p:tgtEl>
                                        <p:attrNameLst>
                                          <p:attrName>ppt_x</p:attrName>
                                        </p:attrNameLst>
                                      </p:cBhvr>
                                      <p:tavLst>
                                        <p:tav tm="0">
                                          <p:val>
                                            <p:strVal val="#ppt_x"/>
                                          </p:val>
                                        </p:tav>
                                        <p:tav tm="100000">
                                          <p:val>
                                            <p:strVal val="#ppt_x"/>
                                          </p:val>
                                        </p:tav>
                                      </p:tavLst>
                                    </p:anim>
                                    <p:anim calcmode="lin" valueType="num">
                                      <p:cBhvr>
                                        <p:cTn id="42"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3" presetClass="entr" presetSubtype="0"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100"/>
                                        <p:tgtEl>
                                          <p:spTgt spid="11"/>
                                        </p:tgtEl>
                                      </p:cBhvr>
                                    </p:animEffect>
                                    <p:anim calcmode="lin" valueType="num">
                                      <p:cBhvr>
                                        <p:cTn id="48" dur="400" fill="hold"/>
                                        <p:tgtEl>
                                          <p:spTgt spid="11"/>
                                        </p:tgtEl>
                                        <p:attrNameLst>
                                          <p:attrName>ppt_x</p:attrName>
                                        </p:attrNameLst>
                                      </p:cBhvr>
                                      <p:tavLst>
                                        <p:tav tm="0">
                                          <p:val>
                                            <p:strVal val="#ppt_x"/>
                                          </p:val>
                                        </p:tav>
                                        <p:tav tm="100000">
                                          <p:val>
                                            <p:strVal val="#ppt_x"/>
                                          </p:val>
                                        </p:tav>
                                      </p:tavLst>
                                    </p:anim>
                                    <p:anim calcmode="lin" valueType="num">
                                      <p:cBhvr>
                                        <p:cTn id="49" dur="400" fill="hold"/>
                                        <p:tgtEl>
                                          <p:spTgt spid="11"/>
                                        </p:tgtEl>
                                        <p:attrNameLst>
                                          <p:attrName>ppt_y</p:attrName>
                                        </p:attrNameLst>
                                      </p:cBhvr>
                                      <p:tavLst>
                                        <p:tav tm="0">
                                          <p:val>
                                            <p:strVal val="#ppt_y+0.31"/>
                                          </p:val>
                                        </p:tav>
                                        <p:tav tm="100000">
                                          <p:val>
                                            <p:strVal val="#ppt_y+0.31"/>
                                          </p:val>
                                        </p:tav>
                                      </p:tavLst>
                                    </p:anim>
                                    <p:anim calcmode="lin" valueType="num">
                                      <p:cBhvr>
                                        <p:cTn id="50" dur="600" decel="50000" fill="hold">
                                          <p:stCondLst>
                                            <p:cond delay="400"/>
                                          </p:stCondLst>
                                        </p:cTn>
                                        <p:tgtEl>
                                          <p:spTgt spid="11"/>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51" dur="600" decel="50000" fill="hold">
                                          <p:stCondLst>
                                            <p:cond delay="400"/>
                                          </p:stCondLst>
                                        </p:cTn>
                                        <p:tgtEl>
                                          <p:spTgt spid="11"/>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3" presetClass="entr" presetSubtype="0" fill="hold" grpId="0" nodeType="click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fade">
                                      <p:cBhvr>
                                        <p:cTn id="56" dur="100"/>
                                        <p:tgtEl>
                                          <p:spTgt spid="12"/>
                                        </p:tgtEl>
                                      </p:cBhvr>
                                    </p:animEffect>
                                    <p:anim calcmode="lin" valueType="num">
                                      <p:cBhvr>
                                        <p:cTn id="57" dur="400" fill="hold"/>
                                        <p:tgtEl>
                                          <p:spTgt spid="12"/>
                                        </p:tgtEl>
                                        <p:attrNameLst>
                                          <p:attrName>ppt_x</p:attrName>
                                        </p:attrNameLst>
                                      </p:cBhvr>
                                      <p:tavLst>
                                        <p:tav tm="0">
                                          <p:val>
                                            <p:strVal val="#ppt_x"/>
                                          </p:val>
                                        </p:tav>
                                        <p:tav tm="100000">
                                          <p:val>
                                            <p:strVal val="#ppt_x"/>
                                          </p:val>
                                        </p:tav>
                                      </p:tavLst>
                                    </p:anim>
                                    <p:anim calcmode="lin" valueType="num">
                                      <p:cBhvr>
                                        <p:cTn id="58" dur="400" fill="hold"/>
                                        <p:tgtEl>
                                          <p:spTgt spid="12"/>
                                        </p:tgtEl>
                                        <p:attrNameLst>
                                          <p:attrName>ppt_y</p:attrName>
                                        </p:attrNameLst>
                                      </p:cBhvr>
                                      <p:tavLst>
                                        <p:tav tm="0">
                                          <p:val>
                                            <p:strVal val="#ppt_y+0.31"/>
                                          </p:val>
                                        </p:tav>
                                        <p:tav tm="100000">
                                          <p:val>
                                            <p:strVal val="#ppt_y+0.31"/>
                                          </p:val>
                                        </p:tav>
                                      </p:tavLst>
                                    </p:anim>
                                    <p:anim calcmode="lin" valueType="num">
                                      <p:cBhvr>
                                        <p:cTn id="59" dur="600" decel="50000" fill="hold">
                                          <p:stCondLst>
                                            <p:cond delay="400"/>
                                          </p:stCondLst>
                                        </p:cTn>
                                        <p:tgtEl>
                                          <p:spTgt spid="12"/>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60" dur="600" decel="50000" fill="hold">
                                          <p:stCondLst>
                                            <p:cond delay="400"/>
                                          </p:stCondLst>
                                        </p:cTn>
                                        <p:tgtEl>
                                          <p:spTgt spid="12"/>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315" name="Picture 6" descr="C:\Users\zhaoqingju\AppData\Roaming\Tencent\Users\1184621172\QQ\WinTemp\RichOle\$~GE%DF@~0AZ[UXP}@QYOSR.png"/>
          <p:cNvPicPr>
            <a:picLocks noChangeAspect="1"/>
          </p:cNvPicPr>
          <p:nvPr/>
        </p:nvPicPr>
        <p:blipFill>
          <a:blip r:embed="rId1"/>
          <a:stretch>
            <a:fillRect/>
          </a:stretch>
        </p:blipFill>
        <p:spPr>
          <a:xfrm>
            <a:off x="6546215" y="-1270"/>
            <a:ext cx="5219065" cy="3484880"/>
          </a:xfrm>
          <a:prstGeom prst="rect">
            <a:avLst/>
          </a:prstGeom>
          <a:noFill/>
          <a:ln w="9525">
            <a:noFill/>
          </a:ln>
        </p:spPr>
      </p:pic>
      <p:pic>
        <p:nvPicPr>
          <p:cNvPr id="13314" name="Picture 5" descr="http://image.sciencenet.cn/album/201207/04/1248574rjjkyoxlryb4yqg.jpg"/>
          <p:cNvPicPr>
            <a:picLocks noChangeAspect="1"/>
          </p:cNvPicPr>
          <p:nvPr/>
        </p:nvPicPr>
        <p:blipFill>
          <a:blip r:embed="rId2"/>
          <a:srcRect l="545" b="6870"/>
          <a:stretch>
            <a:fillRect/>
          </a:stretch>
        </p:blipFill>
        <p:spPr>
          <a:xfrm>
            <a:off x="386080" y="-1270"/>
            <a:ext cx="5608320" cy="3273425"/>
          </a:xfrm>
          <a:prstGeom prst="rect">
            <a:avLst/>
          </a:prstGeom>
          <a:noFill/>
          <a:ln w="9525">
            <a:noFill/>
          </a:ln>
        </p:spPr>
      </p:pic>
      <p:pic>
        <p:nvPicPr>
          <p:cNvPr id="107523" name="图片 21508" descr="4127854f44714f79801-1"/>
          <p:cNvPicPr>
            <a:picLocks noChangeAspect="1"/>
          </p:cNvPicPr>
          <p:nvPr/>
        </p:nvPicPr>
        <p:blipFill>
          <a:blip r:embed="rId3"/>
          <a:stretch>
            <a:fillRect/>
          </a:stretch>
        </p:blipFill>
        <p:spPr>
          <a:xfrm>
            <a:off x="402590" y="3191510"/>
            <a:ext cx="5591810" cy="3664585"/>
          </a:xfrm>
          <a:prstGeom prst="rect">
            <a:avLst/>
          </a:prstGeom>
          <a:noFill/>
          <a:ln w="9525">
            <a:noFill/>
          </a:ln>
        </p:spPr>
      </p:pic>
      <p:pic>
        <p:nvPicPr>
          <p:cNvPr id="107525" name="图片 24579" descr="u=2774905543,3308390024&amp;fm=21&amp;gp=0"/>
          <p:cNvPicPr>
            <a:picLocks noChangeAspect="1"/>
          </p:cNvPicPr>
          <p:nvPr/>
        </p:nvPicPr>
        <p:blipFill>
          <a:blip r:embed="rId4"/>
          <a:stretch>
            <a:fillRect/>
          </a:stretch>
        </p:blipFill>
        <p:spPr>
          <a:xfrm>
            <a:off x="6546215" y="3154680"/>
            <a:ext cx="5218430" cy="3738245"/>
          </a:xfrm>
          <a:prstGeom prst="rect">
            <a:avLst/>
          </a:prstGeom>
          <a:noFill/>
          <a:ln w="9525">
            <a:noFill/>
          </a:ln>
        </p:spPr>
      </p:pic>
      <p:sp>
        <p:nvSpPr>
          <p:cNvPr id="107526" name="文本框 1"/>
          <p:cNvSpPr txBox="1"/>
          <p:nvPr/>
        </p:nvSpPr>
        <p:spPr>
          <a:xfrm>
            <a:off x="1300480" y="3483610"/>
            <a:ext cx="4693920" cy="922020"/>
          </a:xfrm>
          <a:prstGeom prst="rect">
            <a:avLst/>
          </a:prstGeom>
          <a:noFill/>
          <a:ln w="9525">
            <a:noFill/>
          </a:ln>
        </p:spPr>
        <p:txBody>
          <a:bodyPr wrap="square">
            <a:spAutoFit/>
          </a:bodyPr>
          <a:p>
            <a:pPr>
              <a:buFont typeface="Arial" panose="020B0604020202020204" pitchFamily="34" charset="0"/>
              <a:buNone/>
            </a:pPr>
            <a:r>
              <a:rPr lang="zh-CN" altLang="en-US" sz="5400" b="1" dirty="0">
                <a:solidFill>
                  <a:srgbClr val="C00000"/>
                </a:solidFill>
                <a:uFillTx/>
                <a:latin typeface="Comic Sans MS" panose="030F0702030302020204" pitchFamily="66" charset="0"/>
                <a:ea typeface="黑体" panose="02010609060101010101" pitchFamily="49" charset="-122"/>
              </a:rPr>
              <a:t>昆明的绚桂花</a:t>
            </a:r>
            <a:endParaRPr lang="zh-CN" altLang="en-US" sz="5400" b="1" dirty="0">
              <a:solidFill>
                <a:srgbClr val="C00000"/>
              </a:solidFill>
              <a:uFillTx/>
              <a:latin typeface="Comic Sans MS" panose="030F0702030302020204" pitchFamily="66" charset="0"/>
              <a:ea typeface="黑体" panose="02010609060101010101" pitchFamily="49" charset="-122"/>
            </a:endParaRPr>
          </a:p>
        </p:txBody>
      </p:sp>
    </p:spTree>
  </p:cSld>
  <p:clrMapOvr>
    <a:masterClrMapping/>
  </p:clrMapOvr>
  <p:transition>
    <p:random/>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8546" name="内容占位符 29699" descr="7968741889387847279"/>
          <p:cNvPicPr>
            <a:picLocks noChangeAspect="1"/>
          </p:cNvPicPr>
          <p:nvPr>
            <p:ph idx="1"/>
          </p:nvPr>
        </p:nvPicPr>
        <p:blipFill>
          <a:blip r:embed="rId1"/>
          <a:stretch>
            <a:fillRect/>
          </a:stretch>
        </p:blipFill>
        <p:spPr>
          <a:xfrm>
            <a:off x="-9525" y="31115"/>
            <a:ext cx="12233910" cy="6920865"/>
          </a:xfrm>
        </p:spPr>
      </p:pic>
      <p:sp>
        <p:nvSpPr>
          <p:cNvPr id="108547" name="文本框 2"/>
          <p:cNvSpPr txBox="1"/>
          <p:nvPr/>
        </p:nvSpPr>
        <p:spPr>
          <a:xfrm>
            <a:off x="250190" y="117475"/>
            <a:ext cx="2830195" cy="922020"/>
          </a:xfrm>
          <a:prstGeom prst="rect">
            <a:avLst/>
          </a:prstGeom>
          <a:noFill/>
          <a:ln w="9525">
            <a:noFill/>
          </a:ln>
        </p:spPr>
        <p:txBody>
          <a:bodyPr wrap="square">
            <a:spAutoFit/>
          </a:bodyPr>
          <a:p>
            <a:pPr>
              <a:buFont typeface="Arial" panose="020B0604020202020204" pitchFamily="34" charset="0"/>
              <a:buNone/>
            </a:pPr>
            <a:r>
              <a:rPr lang="zh-CN" altLang="en-US" sz="5400" b="1" dirty="0">
                <a:solidFill>
                  <a:srgbClr val="0000FF"/>
                </a:solidFill>
                <a:uFillTx/>
                <a:latin typeface="Comic Sans MS" panose="030F0702030302020204" pitchFamily="66" charset="0"/>
                <a:ea typeface="黑体" panose="02010609060101010101" pitchFamily="49" charset="-122"/>
              </a:rPr>
              <a:t>缅桂花</a:t>
            </a:r>
            <a:endParaRPr lang="zh-CN" altLang="en-US" sz="5400" b="1" dirty="0">
              <a:solidFill>
                <a:srgbClr val="0000FF"/>
              </a:solidFill>
              <a:uFillTx/>
              <a:latin typeface="Comic Sans MS" panose="030F0702030302020204" pitchFamily="66" charset="0"/>
              <a:ea typeface="黑体" panose="02010609060101010101" pitchFamily="49" charset="-122"/>
            </a:endParaRPr>
          </a:p>
        </p:txBody>
      </p:sp>
      <p:sp>
        <p:nvSpPr>
          <p:cNvPr id="2" name="文本框 2"/>
          <p:cNvSpPr txBox="1"/>
          <p:nvPr/>
        </p:nvSpPr>
        <p:spPr>
          <a:xfrm>
            <a:off x="8592185" y="4578350"/>
            <a:ext cx="2830195" cy="922020"/>
          </a:xfrm>
          <a:prstGeom prst="rect">
            <a:avLst/>
          </a:prstGeom>
          <a:noFill/>
          <a:ln w="9525">
            <a:noFill/>
          </a:ln>
        </p:spPr>
        <p:txBody>
          <a:bodyPr wrap="square">
            <a:spAutoFit/>
          </a:bodyPr>
          <a:p>
            <a:pPr>
              <a:buFont typeface="Arial" panose="020B0604020202020204" pitchFamily="34" charset="0"/>
              <a:buNone/>
            </a:pPr>
            <a:r>
              <a:rPr lang="zh-CN" altLang="en-US" sz="5400" b="1" dirty="0">
                <a:solidFill>
                  <a:srgbClr val="FF0000"/>
                </a:solidFill>
                <a:uFillTx/>
                <a:latin typeface="Comic Sans MS" panose="030F0702030302020204" pitchFamily="66" charset="0"/>
                <a:ea typeface="黑体" panose="02010609060101010101" pitchFamily="49" charset="-122"/>
              </a:rPr>
              <a:t>心灵美</a:t>
            </a:r>
            <a:endParaRPr lang="zh-CN" altLang="en-US" sz="5400" b="1" dirty="0">
              <a:solidFill>
                <a:srgbClr val="FF0000"/>
              </a:solidFill>
              <a:uFillTx/>
              <a:latin typeface="Comic Sans MS" panose="030F0702030302020204" pitchFamily="66" charset="0"/>
              <a:ea typeface="黑体" panose="02010609060101010101" pitchFamily="49" charset="-122"/>
            </a:endParaRPr>
          </a:p>
        </p:txBody>
      </p:sp>
      <p:sp>
        <p:nvSpPr>
          <p:cNvPr id="3" name="文本框 2"/>
          <p:cNvSpPr txBox="1"/>
          <p:nvPr/>
        </p:nvSpPr>
        <p:spPr>
          <a:xfrm>
            <a:off x="5842000" y="4578350"/>
            <a:ext cx="2251075" cy="922020"/>
          </a:xfrm>
          <a:prstGeom prst="rect">
            <a:avLst/>
          </a:prstGeom>
          <a:noFill/>
          <a:ln w="9525">
            <a:noFill/>
          </a:ln>
        </p:spPr>
        <p:txBody>
          <a:bodyPr wrap="square">
            <a:spAutoFit/>
          </a:bodyPr>
          <a:p>
            <a:pPr>
              <a:buFont typeface="Arial" panose="020B0604020202020204" pitchFamily="34" charset="0"/>
              <a:buNone/>
            </a:pPr>
            <a:r>
              <a:rPr lang="zh-CN" altLang="en-US" sz="5400" b="1" dirty="0">
                <a:solidFill>
                  <a:srgbClr val="FF0000"/>
                </a:solidFill>
                <a:uFillTx/>
                <a:latin typeface="Comic Sans MS" panose="030F0702030302020204" pitchFamily="66" charset="0"/>
                <a:ea typeface="黑体" panose="02010609060101010101" pitchFamily="49" charset="-122"/>
              </a:rPr>
              <a:t>淳朴</a:t>
            </a:r>
            <a:endParaRPr lang="zh-CN" altLang="en-US" sz="5400" b="1" dirty="0">
              <a:solidFill>
                <a:srgbClr val="FF0000"/>
              </a:solidFill>
              <a:uFillTx/>
              <a:latin typeface="Comic Sans MS" panose="030F0702030302020204" pitchFamily="66" charset="0"/>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47" presetClass="entr" presetSubtype="0"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1000"/>
                                        <p:tgtEl>
                                          <p:spTgt spid="2"/>
                                        </p:tgtEl>
                                      </p:cBhvr>
                                    </p:animEffect>
                                    <p:anim calcmode="lin" valueType="num">
                                      <p:cBhvr>
                                        <p:cTn id="26" dur="1000" fill="hold"/>
                                        <p:tgtEl>
                                          <p:spTgt spid="2"/>
                                        </p:tgtEl>
                                        <p:attrNameLst>
                                          <p:attrName>ppt_x</p:attrName>
                                        </p:attrNameLst>
                                      </p:cBhvr>
                                      <p:tavLst>
                                        <p:tav tm="0">
                                          <p:val>
                                            <p:strVal val="#ppt_x"/>
                                          </p:val>
                                        </p:tav>
                                        <p:tav tm="100000">
                                          <p:val>
                                            <p:strVal val="#ppt_x"/>
                                          </p:val>
                                        </p:tav>
                                      </p:tavLst>
                                    </p:anim>
                                    <p:anim calcmode="lin" valueType="num">
                                      <p:cBhvr>
                                        <p:cTn id="27"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67945" y="85725"/>
            <a:ext cx="2225040" cy="706755"/>
          </a:xfrm>
          <a:prstGeom prst="rect">
            <a:avLst/>
          </a:prstGeom>
          <a:noFill/>
        </p:spPr>
        <p:txBody>
          <a:bodyPr wrap="none" rtlCol="0">
            <a:spAutoFit/>
          </a:bodyPr>
          <a:p>
            <a:pPr algn="l"/>
            <a:r>
              <a:rPr lang="zh-CN" altLang="en-US" sz="4000" b="1">
                <a:solidFill>
                  <a:srgbClr val="7030A0"/>
                </a:solidFill>
                <a:uFillTx/>
                <a:ea typeface="黑体" panose="02010609060101010101" pitchFamily="49" charset="-122"/>
              </a:rPr>
              <a:t>整体感知</a:t>
            </a:r>
            <a:endParaRPr lang="zh-CN" altLang="en-US" sz="4000" b="1">
              <a:solidFill>
                <a:srgbClr val="7030A0"/>
              </a:solidFill>
              <a:uFillTx/>
              <a:ea typeface="黑体" panose="02010609060101010101" pitchFamily="49" charset="-122"/>
            </a:endParaRPr>
          </a:p>
        </p:txBody>
      </p:sp>
      <p:sp>
        <p:nvSpPr>
          <p:cNvPr id="7" name="文本框 6"/>
          <p:cNvSpPr txBox="1"/>
          <p:nvPr/>
        </p:nvSpPr>
        <p:spPr>
          <a:xfrm>
            <a:off x="1528445" y="692150"/>
            <a:ext cx="9135745" cy="1198880"/>
          </a:xfrm>
          <a:prstGeom prst="rect">
            <a:avLst/>
          </a:prstGeom>
          <a:noFill/>
        </p:spPr>
        <p:txBody>
          <a:bodyPr wrap="square" rtlCol="0">
            <a:spAutoFit/>
          </a:bodyPr>
          <a:p>
            <a:r>
              <a:rPr lang="en-US" sz="3600" b="1" noProof="0" dirty="0" smtClean="0">
                <a:solidFill>
                  <a:srgbClr val="0000FF"/>
                </a:solidFill>
                <a:uFillTx/>
                <a:latin typeface="黑体" panose="02010609060101010101" pitchFamily="49" charset="-122"/>
                <a:ea typeface="黑体" panose="02010609060101010101" pitchFamily="49" charset="-122"/>
                <a:cs typeface="+mn-cs"/>
              </a:rPr>
              <a:t>2</a:t>
            </a:r>
            <a:r>
              <a:rPr lang="zh-CN" altLang="en-US" sz="3600" b="1" noProof="0" dirty="0" smtClean="0">
                <a:solidFill>
                  <a:srgbClr val="0000FF"/>
                </a:solidFill>
                <a:uFillTx/>
                <a:latin typeface="黑体" panose="02010609060101010101" pitchFamily="49" charset="-122"/>
                <a:ea typeface="黑体" panose="02010609060101010101" pitchFamily="49" charset="-122"/>
                <a:cs typeface="+mn-cs"/>
              </a:rPr>
              <a:t>、</a:t>
            </a:r>
            <a:r>
              <a:rPr sz="3600" b="1" noProof="0" dirty="0" smtClean="0">
                <a:solidFill>
                  <a:srgbClr val="0000FF"/>
                </a:solidFill>
                <a:uFillTx/>
                <a:latin typeface="黑体" panose="02010609060101010101" pitchFamily="49" charset="-122"/>
                <a:ea typeface="黑体" panose="02010609060101010101" pitchFamily="49" charset="-122"/>
                <a:cs typeface="+mn-cs"/>
              </a:rPr>
              <a:t>文章的题目是“昆明的雨”，为什么要用不少笔墨写花景、人景？</a:t>
            </a:r>
            <a:endParaRPr sz="3600" b="1" noProof="0" dirty="0" smtClean="0">
              <a:solidFill>
                <a:srgbClr val="0000FF"/>
              </a:solidFill>
              <a:uFillTx/>
              <a:latin typeface="黑体" panose="02010609060101010101" pitchFamily="49" charset="-122"/>
              <a:ea typeface="黑体" panose="02010609060101010101" pitchFamily="49" charset="-122"/>
              <a:cs typeface="+mn-cs"/>
            </a:endParaRPr>
          </a:p>
        </p:txBody>
      </p:sp>
      <p:sp>
        <p:nvSpPr>
          <p:cNvPr id="8" name="Text Box 5"/>
          <p:cNvSpPr txBox="1"/>
          <p:nvPr/>
        </p:nvSpPr>
        <p:spPr>
          <a:xfrm>
            <a:off x="1016635" y="1891030"/>
            <a:ext cx="10132060" cy="5077460"/>
          </a:xfrm>
          <a:prstGeom prst="rect">
            <a:avLst/>
          </a:prstGeom>
          <a:noFill/>
          <a:ln w="9525">
            <a:noFill/>
          </a:ln>
        </p:spPr>
        <p:txBody>
          <a:bodyPr wrap="square">
            <a:spAutoFit/>
          </a:bodyPr>
          <a:p>
            <a:pPr>
              <a:lnSpc>
                <a:spcPts val="4320"/>
              </a:lnSpc>
            </a:pPr>
            <a:r>
              <a:rPr lang="en-US" sz="3600" b="1" dirty="0">
                <a:solidFill>
                  <a:srgbClr val="FF0000"/>
                </a:solidFill>
                <a:uFillTx/>
                <a:latin typeface="Arial" panose="020B0604020202020204" pitchFamily="34" charset="0"/>
                <a:ea typeface="黑体" panose="02010609060101010101" pitchFamily="49" charset="-122"/>
              </a:rPr>
              <a:t>       </a:t>
            </a:r>
            <a:r>
              <a:rPr sz="3600" b="1" dirty="0">
                <a:solidFill>
                  <a:srgbClr val="FF0000"/>
                </a:solidFill>
                <a:uFillTx/>
                <a:latin typeface="Arial" panose="020B0604020202020204" pitchFamily="34" charset="0"/>
                <a:ea typeface="黑体" panose="02010609060101010101" pitchFamily="49" charset="-122"/>
              </a:rPr>
              <a:t>作者写昆明的雨，不单单写雨景，还写花景，写人景，这样</a:t>
            </a:r>
            <a:r>
              <a:rPr sz="3600" b="1" u="heavy" dirty="0">
                <a:solidFill>
                  <a:srgbClr val="FF0000"/>
                </a:solidFill>
                <a:uFill>
                  <a:solidFill>
                    <a:srgbClr val="0000FF"/>
                  </a:solidFill>
                </a:uFill>
                <a:latin typeface="Arial" panose="020B0604020202020204" pitchFamily="34" charset="0"/>
                <a:ea typeface="黑体" panose="02010609060101010101" pitchFamily="49" charset="-122"/>
              </a:rPr>
              <a:t>使昆明雨季之景丰富立体起来，</a:t>
            </a:r>
            <a:r>
              <a:rPr lang="zh-CN" sz="3600" b="1" u="heavy" dirty="0">
                <a:solidFill>
                  <a:srgbClr val="FF0000"/>
                </a:solidFill>
                <a:uFill>
                  <a:solidFill>
                    <a:srgbClr val="0000FF"/>
                  </a:solidFill>
                </a:uFill>
                <a:ea typeface="黑体" panose="02010609060101010101" pitchFamily="49" charset="-122"/>
                <a:sym typeface="+mn-ea"/>
              </a:rPr>
              <a:t>让昆明雨的特点更鲜明，使昆明的雨变得饶有情味，</a:t>
            </a:r>
            <a:r>
              <a:rPr sz="3600" b="1" u="heavy" dirty="0">
                <a:solidFill>
                  <a:srgbClr val="FF0000"/>
                </a:solidFill>
                <a:uFill>
                  <a:solidFill>
                    <a:srgbClr val="0000FF"/>
                  </a:solidFill>
                </a:uFill>
                <a:latin typeface="Arial" panose="020B0604020202020204" pitchFamily="34" charset="0"/>
                <a:ea typeface="黑体" panose="02010609060101010101" pitchFamily="49" charset="-122"/>
              </a:rPr>
              <a:t>让文字充满生活的味道与诗情画意。</a:t>
            </a:r>
            <a:r>
              <a:rPr sz="3600" b="1" dirty="0">
                <a:solidFill>
                  <a:srgbClr val="FF0000"/>
                </a:solidFill>
                <a:uFillTx/>
                <a:latin typeface="Arial" panose="020B0604020202020204" pitchFamily="34" charset="0"/>
                <a:ea typeface="黑体" panose="02010609060101010101" pitchFamily="49" charset="-122"/>
              </a:rPr>
              <a:t>文章读起来使人觉得毫无章法可言，时而交代雨水，时而谈论植物，时而写历史典故，时而写人的活动，但是，中心却异常明确：这一切都没有离开“昆明的雨”，</a:t>
            </a:r>
            <a:r>
              <a:rPr sz="3600" b="1" u="heavy" dirty="0">
                <a:solidFill>
                  <a:srgbClr val="FF0000"/>
                </a:solidFill>
                <a:uFill>
                  <a:solidFill>
                    <a:srgbClr val="0000FF"/>
                  </a:solidFill>
                </a:uFill>
                <a:latin typeface="Arial" panose="020B0604020202020204" pitchFamily="34" charset="0"/>
                <a:ea typeface="黑体" panose="02010609060101010101" pitchFamily="49" charset="-122"/>
              </a:rPr>
              <a:t>闲适自然，情意自现。</a:t>
            </a:r>
            <a:endParaRPr sz="3600" b="1" dirty="0">
              <a:solidFill>
                <a:srgbClr val="FF0000"/>
              </a:solidFill>
              <a:uFillTx/>
              <a:latin typeface="Arial" panose="020B0604020202020204" pitchFamily="34" charset="0"/>
              <a:ea typeface="黑体" panose="02010609060101010101" pitchFamily="49" charset="-122"/>
            </a:endParaRPr>
          </a:p>
          <a:p>
            <a:pPr eaLnBrk="0" hangingPunct="0">
              <a:lnSpc>
                <a:spcPct val="100000"/>
              </a:lnSpc>
            </a:pPr>
            <a:r>
              <a:rPr lang="zh-CN" altLang="en-US" sz="3600" b="1" dirty="0">
                <a:solidFill>
                  <a:srgbClr val="0000FF"/>
                </a:solidFill>
                <a:latin typeface="Calibri" panose="020F0502020204030204" pitchFamily="34" charset="0"/>
                <a:sym typeface="+mn-ea"/>
              </a:rPr>
              <a:t>         </a:t>
            </a:r>
            <a:r>
              <a:rPr sz="3600" b="1" dirty="0">
                <a:solidFill>
                  <a:srgbClr val="FF0000"/>
                </a:solidFill>
                <a:uFillTx/>
                <a:ea typeface="黑体" panose="02010609060101010101" pitchFamily="49" charset="-122"/>
                <a:sym typeface="+mn-ea"/>
              </a:rPr>
              <a:t>这样的写法符合散文</a:t>
            </a:r>
            <a:r>
              <a:rPr sz="3600" b="1" u="heavy" dirty="0">
                <a:solidFill>
                  <a:srgbClr val="FF0000"/>
                </a:solidFill>
                <a:uFill>
                  <a:solidFill>
                    <a:srgbClr val="0000FF"/>
                  </a:solidFill>
                </a:uFill>
                <a:ea typeface="黑体" panose="02010609060101010101" pitchFamily="49" charset="-122"/>
                <a:sym typeface="+mn-ea"/>
              </a:rPr>
              <a:t>形散而神聚</a:t>
            </a:r>
            <a:r>
              <a:rPr sz="3600" b="1" dirty="0">
                <a:solidFill>
                  <a:srgbClr val="FF0000"/>
                </a:solidFill>
                <a:uFillTx/>
                <a:ea typeface="黑体" panose="02010609060101010101" pitchFamily="49" charset="-122"/>
                <a:sym typeface="+mn-ea"/>
              </a:rPr>
              <a:t>的特点</a:t>
            </a:r>
            <a:r>
              <a:rPr lang="zh-CN" sz="3600" b="1" dirty="0">
                <a:solidFill>
                  <a:srgbClr val="FF0000"/>
                </a:solidFill>
                <a:uFillTx/>
                <a:ea typeface="黑体" panose="02010609060101010101" pitchFamily="49" charset="-122"/>
                <a:sym typeface="+mn-ea"/>
              </a:rPr>
              <a:t>。</a:t>
            </a:r>
            <a:endParaRPr lang="zh-CN" sz="3600" b="1" dirty="0">
              <a:solidFill>
                <a:srgbClr val="FF0000"/>
              </a:solidFill>
              <a:uFillTx/>
              <a:latin typeface="Arial" panose="020B0604020202020204" pitchFamily="34" charset="0"/>
              <a:ea typeface="黑体" panose="02010609060101010101" pitchFamily="49" charset="-122"/>
              <a:sym typeface="+mn-ea"/>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1000"/>
                                        <p:tgtEl>
                                          <p:spTgt spid="8">
                                            <p:txEl>
                                              <p:pRg st="0" end="0"/>
                                            </p:txEl>
                                          </p:spTgt>
                                        </p:tgtEl>
                                      </p:cBhvr>
                                    </p:animEffect>
                                    <p:anim calcmode="lin" valueType="num">
                                      <p:cBhvr>
                                        <p:cTn id="8"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8">
                                            <p:txEl>
                                              <p:pRg st="1" end="1"/>
                                            </p:txEl>
                                          </p:spTgt>
                                        </p:tgtEl>
                                        <p:attrNameLst>
                                          <p:attrName>style.visibility</p:attrName>
                                        </p:attrNameLst>
                                      </p:cBhvr>
                                      <p:to>
                                        <p:strVal val="visible"/>
                                      </p:to>
                                    </p:set>
                                    <p:animEffect transition="in" filter="fade">
                                      <p:cBhvr>
                                        <p:cTn id="14" dur="1000"/>
                                        <p:tgtEl>
                                          <p:spTgt spid="8">
                                            <p:txEl>
                                              <p:pRg st="1" end="1"/>
                                            </p:txEl>
                                          </p:spTgt>
                                        </p:tgtEl>
                                      </p:cBhvr>
                                    </p:animEffect>
                                    <p:anim calcmode="lin" valueType="num">
                                      <p:cBhvr>
                                        <p:cTn id="15" dur="1000" fill="hold"/>
                                        <p:tgtEl>
                                          <p:spTgt spid="8">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8">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073" name="图片 1" descr="timg (3)"/>
          <p:cNvPicPr>
            <a:picLocks noChangeAspect="1"/>
          </p:cNvPicPr>
          <p:nvPr/>
        </p:nvPicPr>
        <p:blipFill>
          <a:blip r:embed="rId1"/>
          <a:stretch>
            <a:fillRect/>
          </a:stretch>
        </p:blipFill>
        <p:spPr>
          <a:xfrm>
            <a:off x="-36195" y="-15875"/>
            <a:ext cx="12352655" cy="6971030"/>
          </a:xfrm>
          <a:prstGeom prst="rect">
            <a:avLst/>
          </a:prstGeom>
          <a:noFill/>
          <a:ln w="9525">
            <a:noFill/>
          </a:ln>
        </p:spPr>
      </p:pic>
      <p:sp>
        <p:nvSpPr>
          <p:cNvPr id="2" name="文本框 1"/>
          <p:cNvSpPr txBox="1"/>
          <p:nvPr/>
        </p:nvSpPr>
        <p:spPr>
          <a:xfrm>
            <a:off x="2164080" y="1045845"/>
            <a:ext cx="8423275" cy="706755"/>
          </a:xfrm>
          <a:prstGeom prst="rect">
            <a:avLst/>
          </a:prstGeom>
          <a:noFill/>
        </p:spPr>
        <p:txBody>
          <a:bodyPr wrap="square" rtlCol="0">
            <a:spAutoFit/>
          </a:bodyPr>
          <a:p>
            <a:r>
              <a:rPr lang="en-US" altLang="zh-CN" sz="4000" b="1" noProof="0" dirty="0" smtClean="0">
                <a:solidFill>
                  <a:srgbClr val="0000FF"/>
                </a:solidFill>
                <a:uFillTx/>
                <a:latin typeface="黑体" panose="02010609060101010101" pitchFamily="49" charset="-122"/>
                <a:ea typeface="黑体" panose="02010609060101010101" pitchFamily="49" charset="-122"/>
                <a:cs typeface="+mn-cs"/>
              </a:rPr>
              <a:t>3</a:t>
            </a:r>
            <a:r>
              <a:rPr lang="zh-CN" altLang="en-US" sz="4000" b="1" noProof="0" dirty="0" smtClean="0">
                <a:solidFill>
                  <a:srgbClr val="0000FF"/>
                </a:solidFill>
                <a:uFillTx/>
                <a:latin typeface="黑体" panose="02010609060101010101" pitchFamily="49" charset="-122"/>
                <a:ea typeface="黑体" panose="02010609060101010101" pitchFamily="49" charset="-122"/>
                <a:cs typeface="+mn-cs"/>
              </a:rPr>
              <a:t>、</a:t>
            </a:r>
            <a:r>
              <a:rPr lang="zh-CN" altLang="zh-CN" sz="4000" b="1" noProof="0" dirty="0" smtClean="0">
                <a:solidFill>
                  <a:srgbClr val="0000FF"/>
                </a:solidFill>
                <a:uFillTx/>
                <a:latin typeface="黑体" panose="02010609060101010101" pitchFamily="49" charset="-122"/>
                <a:ea typeface="黑体" panose="02010609060101010101" pitchFamily="49" charset="-122"/>
                <a:cs typeface="+mn-cs"/>
              </a:rPr>
              <a:t>作者对昆明的雨的感情是怎样？</a:t>
            </a:r>
            <a:endParaRPr lang="zh-CN" altLang="zh-CN" sz="4000" b="1" noProof="0" dirty="0" smtClean="0">
              <a:solidFill>
                <a:srgbClr val="0000FF"/>
              </a:solidFill>
              <a:uFillTx/>
              <a:latin typeface="黑体" panose="02010609060101010101" pitchFamily="49" charset="-122"/>
              <a:ea typeface="黑体" panose="02010609060101010101" pitchFamily="49" charset="-122"/>
              <a:cs typeface="+mn-cs"/>
            </a:endParaRPr>
          </a:p>
        </p:txBody>
      </p:sp>
      <p:sp>
        <p:nvSpPr>
          <p:cNvPr id="4" name="文本框 3"/>
          <p:cNvSpPr txBox="1"/>
          <p:nvPr/>
        </p:nvSpPr>
        <p:spPr>
          <a:xfrm>
            <a:off x="67945" y="85725"/>
            <a:ext cx="2225040" cy="706755"/>
          </a:xfrm>
          <a:prstGeom prst="rect">
            <a:avLst/>
          </a:prstGeom>
          <a:noFill/>
        </p:spPr>
        <p:txBody>
          <a:bodyPr wrap="none" rtlCol="0">
            <a:spAutoFit/>
          </a:bodyPr>
          <a:p>
            <a:pPr algn="l"/>
            <a:r>
              <a:rPr lang="zh-CN" altLang="en-US" sz="4000" b="1">
                <a:solidFill>
                  <a:srgbClr val="7030A0"/>
                </a:solidFill>
                <a:uFillTx/>
                <a:ea typeface="黑体" panose="02010609060101010101" pitchFamily="49" charset="-122"/>
              </a:rPr>
              <a:t>整体感知</a:t>
            </a:r>
            <a:endParaRPr lang="zh-CN" altLang="en-US" sz="4000" b="1">
              <a:solidFill>
                <a:srgbClr val="7030A0"/>
              </a:solidFill>
              <a:uFillTx/>
              <a:ea typeface="黑体" panose="02010609060101010101" pitchFamily="49" charset="-122"/>
            </a:endParaRPr>
          </a:p>
        </p:txBody>
      </p:sp>
      <p:sp>
        <p:nvSpPr>
          <p:cNvPr id="3" name="Text Box 5"/>
          <p:cNvSpPr txBox="1"/>
          <p:nvPr/>
        </p:nvSpPr>
        <p:spPr>
          <a:xfrm>
            <a:off x="3245485" y="2760345"/>
            <a:ext cx="5044440" cy="696595"/>
          </a:xfrm>
          <a:prstGeom prst="rect">
            <a:avLst/>
          </a:prstGeom>
          <a:noFill/>
          <a:ln w="9525">
            <a:noFill/>
          </a:ln>
        </p:spPr>
        <p:txBody>
          <a:bodyPr wrap="square">
            <a:spAutoFit/>
          </a:bodyPr>
          <a:p>
            <a:pPr>
              <a:lnSpc>
                <a:spcPts val="4720"/>
              </a:lnSpc>
            </a:pPr>
            <a:r>
              <a:rPr lang="en-US" sz="4000" b="1" dirty="0">
                <a:solidFill>
                  <a:srgbClr val="FF0000"/>
                </a:solidFill>
                <a:uFillTx/>
                <a:latin typeface="Arial" panose="020B0604020202020204" pitchFamily="34" charset="0"/>
                <a:ea typeface="黑体" panose="02010609060101010101" pitchFamily="49" charset="-122"/>
              </a:rPr>
              <a:t> </a:t>
            </a:r>
            <a:r>
              <a:rPr sz="4000" b="1" dirty="0">
                <a:solidFill>
                  <a:srgbClr val="FF0000"/>
                </a:solidFill>
                <a:uFillTx/>
                <a:latin typeface="Arial" panose="020B0604020202020204" pitchFamily="34" charset="0"/>
                <a:ea typeface="黑体" panose="02010609060101010101" pitchFamily="49" charset="-122"/>
              </a:rPr>
              <a:t>喜爱、留恋、怀念等。</a:t>
            </a:r>
            <a:endParaRPr sz="4000" b="1" dirty="0">
              <a:solidFill>
                <a:srgbClr val="FF0000"/>
              </a:solidFill>
              <a:uFillTx/>
              <a:latin typeface="Arial" panose="020B0604020202020204" pitchFamily="34" charset="0"/>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8722" name="文本框 158721"/>
          <p:cNvSpPr txBox="1"/>
          <p:nvPr/>
        </p:nvSpPr>
        <p:spPr>
          <a:xfrm>
            <a:off x="970915" y="709295"/>
            <a:ext cx="11176635" cy="645160"/>
          </a:xfrm>
          <a:prstGeom prst="rect">
            <a:avLst/>
          </a:prstGeom>
          <a:noFill/>
          <a:ln w="9525">
            <a:noFill/>
          </a:ln>
          <a:extLst>
            <a:ext uri="{909E8E84-426E-40DD-AFC4-6F175D3DCCD1}">
              <a14:hiddenFill xmlns:a14="http://schemas.microsoft.com/office/drawing/2010/main">
                <a:solidFill>
                  <a:srgbClr val="993300"/>
                </a:solidFill>
              </a14:hiddenFill>
            </a:ext>
          </a:extLst>
        </p:spPr>
        <p:txBody>
          <a:bodyPr wrap="square">
            <a:spAutoFit/>
          </a:bodyPr>
          <a:p>
            <a:r>
              <a:rPr lang="en-US" altLang="zh-CN" sz="3600" b="1">
                <a:solidFill>
                  <a:srgbClr val="0000FF"/>
                </a:solidFill>
                <a:uFillTx/>
                <a:latin typeface="Tahoma" panose="020B0604030504040204" pitchFamily="34" charset="0"/>
                <a:ea typeface="黑体" panose="02010609060101010101" pitchFamily="49" charset="-122"/>
              </a:rPr>
              <a:t>     4</a:t>
            </a:r>
            <a:r>
              <a:rPr lang="zh-CN" altLang="en-US" sz="3600" b="1" dirty="0">
                <a:solidFill>
                  <a:srgbClr val="0000FF"/>
                </a:solidFill>
                <a:uFillTx/>
                <a:latin typeface="Tahoma" panose="020B0604030504040204" pitchFamily="34" charset="0"/>
                <a:ea typeface="黑体" panose="02010609060101010101" pitchFamily="49" charset="-122"/>
              </a:rPr>
              <a:t>、</a:t>
            </a:r>
            <a:r>
              <a:rPr lang="zh-CN" sz="3600" b="1" dirty="0">
                <a:solidFill>
                  <a:srgbClr val="0000FF"/>
                </a:solidFill>
                <a:uFillTx/>
                <a:latin typeface="Tahoma" panose="020B0604030504040204" pitchFamily="34" charset="0"/>
                <a:ea typeface="黑体" panose="02010609060101010101" pitchFamily="49" charset="-122"/>
              </a:rPr>
              <a:t>划分结构，概括每部分大意，明确线索。</a:t>
            </a:r>
            <a:endParaRPr lang="zh-CN" altLang="en-US" sz="3600" b="1" dirty="0">
              <a:solidFill>
                <a:srgbClr val="0000FF"/>
              </a:solidFill>
              <a:uFillTx/>
              <a:latin typeface="Tahoma" panose="020B0604030504040204" pitchFamily="34" charset="0"/>
              <a:ea typeface="黑体" panose="02010609060101010101" pitchFamily="49" charset="-122"/>
            </a:endParaRPr>
          </a:p>
        </p:txBody>
      </p:sp>
      <p:sp>
        <p:nvSpPr>
          <p:cNvPr id="62467" name="文本占位符 62466"/>
          <p:cNvSpPr>
            <a:spLocks noGrp="1"/>
          </p:cNvSpPr>
          <p:nvPr/>
        </p:nvSpPr>
        <p:spPr>
          <a:xfrm>
            <a:off x="1737360" y="1743710"/>
            <a:ext cx="2232025" cy="3371215"/>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har char="•"/>
              <a:defRPr sz="3200" b="1"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1"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1"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9pPr>
          </a:lstStyle>
          <a:p>
            <a:pPr>
              <a:buNone/>
            </a:pPr>
            <a:r>
              <a:rPr lang="zh-CN" altLang="en-US" sz="3600" b="1" dirty="0">
                <a:solidFill>
                  <a:srgbClr val="0000FF"/>
                </a:solidFill>
                <a:uFillTx/>
                <a:latin typeface="黑体" panose="02010609060101010101" pitchFamily="49" charset="-122"/>
                <a:ea typeface="黑体" panose="02010609060101010101" pitchFamily="49" charset="-122"/>
              </a:rPr>
              <a:t>一（   ）  </a:t>
            </a:r>
            <a:endParaRPr lang="zh-CN" altLang="en-US" sz="3600" b="1" dirty="0">
              <a:solidFill>
                <a:srgbClr val="0000FF"/>
              </a:solidFill>
              <a:uFillTx/>
              <a:latin typeface="黑体" panose="02010609060101010101" pitchFamily="49" charset="-122"/>
              <a:ea typeface="黑体" panose="02010609060101010101" pitchFamily="49" charset="-122"/>
            </a:endParaRPr>
          </a:p>
          <a:p>
            <a:pPr marL="0" indent="0">
              <a:buNone/>
            </a:pPr>
            <a:endParaRPr lang="zh-CN" altLang="en-US" sz="3600" b="1" dirty="0">
              <a:solidFill>
                <a:srgbClr val="0000FF"/>
              </a:solidFill>
              <a:uFillTx/>
              <a:latin typeface="黑体" panose="02010609060101010101" pitchFamily="49" charset="-122"/>
              <a:ea typeface="黑体" panose="02010609060101010101" pitchFamily="49" charset="-122"/>
            </a:endParaRPr>
          </a:p>
          <a:p>
            <a:pPr>
              <a:buNone/>
            </a:pPr>
            <a:r>
              <a:rPr lang="zh-CN" altLang="en-US" sz="3600" b="1" dirty="0">
                <a:solidFill>
                  <a:srgbClr val="0000FF"/>
                </a:solidFill>
                <a:uFillTx/>
                <a:latin typeface="黑体" panose="02010609060101010101" pitchFamily="49" charset="-122"/>
                <a:ea typeface="黑体" panose="02010609060101010101" pitchFamily="49" charset="-122"/>
              </a:rPr>
              <a:t>二（   ）</a:t>
            </a:r>
            <a:endParaRPr lang="zh-CN" altLang="en-US" sz="3600" b="1" dirty="0">
              <a:solidFill>
                <a:srgbClr val="0000FF"/>
              </a:solidFill>
              <a:uFillTx/>
              <a:latin typeface="黑体" panose="02010609060101010101" pitchFamily="49" charset="-122"/>
              <a:ea typeface="黑体" panose="02010609060101010101" pitchFamily="49" charset="-122"/>
            </a:endParaRPr>
          </a:p>
          <a:p>
            <a:pPr>
              <a:buNone/>
            </a:pPr>
            <a:endParaRPr lang="zh-CN" altLang="en-US" sz="3600" b="1" dirty="0">
              <a:solidFill>
                <a:srgbClr val="0000FF"/>
              </a:solidFill>
              <a:uFillTx/>
              <a:latin typeface="黑体" panose="02010609060101010101" pitchFamily="49" charset="-122"/>
              <a:ea typeface="黑体" panose="02010609060101010101" pitchFamily="49" charset="-122"/>
            </a:endParaRPr>
          </a:p>
          <a:p>
            <a:pPr>
              <a:buNone/>
            </a:pPr>
            <a:r>
              <a:rPr lang="zh-CN" altLang="en-US" sz="3600" b="1" dirty="0">
                <a:solidFill>
                  <a:srgbClr val="0000FF"/>
                </a:solidFill>
                <a:uFillTx/>
                <a:latin typeface="黑体" panose="02010609060101010101" pitchFamily="49" charset="-122"/>
                <a:ea typeface="黑体" panose="02010609060101010101" pitchFamily="49" charset="-122"/>
              </a:rPr>
              <a:t>三（   ）  </a:t>
            </a:r>
            <a:endParaRPr lang="zh-CN" altLang="en-US" sz="3600" b="1" dirty="0">
              <a:solidFill>
                <a:srgbClr val="0000FF"/>
              </a:solidFill>
              <a:uFillTx/>
              <a:latin typeface="黑体" panose="02010609060101010101" pitchFamily="49" charset="-122"/>
              <a:ea typeface="黑体" panose="02010609060101010101" pitchFamily="49" charset="-122"/>
            </a:endParaRPr>
          </a:p>
        </p:txBody>
      </p:sp>
      <p:sp>
        <p:nvSpPr>
          <p:cNvPr id="5" name="文本占位符 164866"/>
          <p:cNvSpPr>
            <a:spLocks noGrp="1"/>
          </p:cNvSpPr>
          <p:nvPr/>
        </p:nvSpPr>
        <p:spPr>
          <a:xfrm>
            <a:off x="78105" y="2169795"/>
            <a:ext cx="1273810" cy="2899410"/>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har char="•"/>
              <a:defRPr sz="3200" b="1"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1"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1"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9pPr>
          </a:lstStyle>
          <a:p>
            <a:pPr algn="ctr">
              <a:spcBef>
                <a:spcPts val="0"/>
              </a:spcBef>
              <a:buNone/>
            </a:pPr>
            <a:r>
              <a:rPr lang="zh-CN" altLang="en-US" sz="4400" b="1" dirty="0">
                <a:solidFill>
                  <a:srgbClr val="00B050"/>
                </a:solidFill>
                <a:uFillTx/>
                <a:ea typeface="黑体" panose="02010609060101010101" pitchFamily="49" charset="-122"/>
              </a:rPr>
              <a:t>昆</a:t>
            </a:r>
            <a:endParaRPr lang="zh-CN" altLang="en-US" sz="4400" b="1" dirty="0">
              <a:solidFill>
                <a:srgbClr val="00B050"/>
              </a:solidFill>
              <a:uFillTx/>
              <a:ea typeface="黑体" panose="02010609060101010101" pitchFamily="49" charset="-122"/>
            </a:endParaRPr>
          </a:p>
          <a:p>
            <a:pPr algn="ctr">
              <a:spcBef>
                <a:spcPts val="0"/>
              </a:spcBef>
              <a:buNone/>
            </a:pPr>
            <a:r>
              <a:rPr lang="zh-CN" altLang="en-US" sz="4400" b="1" dirty="0">
                <a:solidFill>
                  <a:srgbClr val="00B050"/>
                </a:solidFill>
                <a:uFillTx/>
                <a:ea typeface="黑体" panose="02010609060101010101" pitchFamily="49" charset="-122"/>
              </a:rPr>
              <a:t>明</a:t>
            </a:r>
            <a:endParaRPr lang="zh-CN" altLang="en-US" sz="4400" b="1" dirty="0">
              <a:solidFill>
                <a:srgbClr val="00B050"/>
              </a:solidFill>
              <a:uFillTx/>
              <a:ea typeface="黑体" panose="02010609060101010101" pitchFamily="49" charset="-122"/>
            </a:endParaRPr>
          </a:p>
          <a:p>
            <a:pPr algn="ctr">
              <a:spcBef>
                <a:spcPts val="0"/>
              </a:spcBef>
              <a:buNone/>
            </a:pPr>
            <a:r>
              <a:rPr lang="zh-CN" altLang="en-US" sz="4400" b="1" dirty="0">
                <a:solidFill>
                  <a:srgbClr val="00B050"/>
                </a:solidFill>
                <a:uFillTx/>
                <a:ea typeface="黑体" panose="02010609060101010101" pitchFamily="49" charset="-122"/>
              </a:rPr>
              <a:t>的</a:t>
            </a:r>
            <a:endParaRPr lang="zh-CN" altLang="en-US" sz="4400" b="1" dirty="0">
              <a:solidFill>
                <a:srgbClr val="00B050"/>
              </a:solidFill>
              <a:uFillTx/>
              <a:ea typeface="黑体" panose="02010609060101010101" pitchFamily="49" charset="-122"/>
            </a:endParaRPr>
          </a:p>
          <a:p>
            <a:pPr algn="ctr">
              <a:spcBef>
                <a:spcPts val="0"/>
              </a:spcBef>
              <a:buNone/>
            </a:pPr>
            <a:r>
              <a:rPr lang="zh-CN" altLang="en-US" sz="4400" b="1" dirty="0">
                <a:solidFill>
                  <a:srgbClr val="00B050"/>
                </a:solidFill>
                <a:uFillTx/>
                <a:ea typeface="黑体" panose="02010609060101010101" pitchFamily="49" charset="-122"/>
              </a:rPr>
              <a:t>雨</a:t>
            </a:r>
            <a:endParaRPr lang="zh-CN" altLang="en-US" sz="4400" b="1" dirty="0">
              <a:solidFill>
                <a:srgbClr val="00B050"/>
              </a:solidFill>
              <a:uFillTx/>
              <a:ea typeface="黑体" panose="02010609060101010101" pitchFamily="49" charset="-122"/>
            </a:endParaRPr>
          </a:p>
        </p:txBody>
      </p:sp>
      <p:sp>
        <p:nvSpPr>
          <p:cNvPr id="6" name="文本占位符 62466"/>
          <p:cNvSpPr>
            <a:spLocks noGrp="1"/>
          </p:cNvSpPr>
          <p:nvPr/>
        </p:nvSpPr>
        <p:spPr>
          <a:xfrm>
            <a:off x="2691765" y="1743710"/>
            <a:ext cx="1093470" cy="774700"/>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har char="•"/>
              <a:defRPr sz="3200" b="1"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1"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1"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9pPr>
          </a:lstStyle>
          <a:p>
            <a:pPr>
              <a:buNone/>
            </a:pPr>
            <a:r>
              <a:rPr lang="en-US" altLang="zh-CN" b="1" dirty="0">
                <a:solidFill>
                  <a:srgbClr val="FF0000"/>
                </a:solidFill>
                <a:uFillTx/>
                <a:latin typeface="黑体" panose="02010609060101010101" pitchFamily="49" charset="-122"/>
                <a:ea typeface="黑体" panose="02010609060101010101" pitchFamily="49" charset="-122"/>
              </a:rPr>
              <a:t>1-2</a:t>
            </a:r>
            <a:r>
              <a:rPr lang="zh-CN" altLang="en-US" b="1" dirty="0">
                <a:solidFill>
                  <a:srgbClr val="FF0000"/>
                </a:solidFill>
                <a:uFillTx/>
                <a:latin typeface="黑体" panose="02010609060101010101" pitchFamily="49" charset="-122"/>
                <a:ea typeface="黑体" panose="02010609060101010101" pitchFamily="49" charset="-122"/>
              </a:rPr>
              <a:t> </a:t>
            </a:r>
            <a:endParaRPr lang="zh-CN" altLang="en-US" b="1" dirty="0">
              <a:solidFill>
                <a:srgbClr val="FF0000"/>
              </a:solidFill>
              <a:uFillTx/>
              <a:latin typeface="黑体" panose="02010609060101010101" pitchFamily="49" charset="-122"/>
              <a:ea typeface="黑体" panose="02010609060101010101" pitchFamily="49" charset="-122"/>
            </a:endParaRPr>
          </a:p>
          <a:p>
            <a:pPr>
              <a:buNone/>
            </a:pPr>
            <a:endParaRPr lang="zh-CN" altLang="en-US" b="1" dirty="0">
              <a:solidFill>
                <a:srgbClr val="FF0000"/>
              </a:solidFill>
              <a:uFillTx/>
              <a:latin typeface="黑体" panose="02010609060101010101" pitchFamily="49" charset="-122"/>
              <a:ea typeface="黑体" panose="02010609060101010101" pitchFamily="49" charset="-122"/>
            </a:endParaRPr>
          </a:p>
          <a:p>
            <a:pPr>
              <a:buNone/>
            </a:pPr>
            <a:r>
              <a:rPr lang="zh-CN" altLang="en-US" b="1" dirty="0">
                <a:solidFill>
                  <a:srgbClr val="FF0000"/>
                </a:solidFill>
                <a:uFillTx/>
                <a:latin typeface="黑体" panose="02010609060101010101" pitchFamily="49" charset="-122"/>
                <a:ea typeface="黑体" panose="02010609060101010101" pitchFamily="49" charset="-122"/>
              </a:rPr>
              <a:t>  </a:t>
            </a:r>
            <a:endParaRPr lang="zh-CN" altLang="en-US" b="1" dirty="0">
              <a:solidFill>
                <a:srgbClr val="FF0000"/>
              </a:solidFill>
              <a:uFillTx/>
              <a:latin typeface="黑体" panose="02010609060101010101" pitchFamily="49" charset="-122"/>
              <a:ea typeface="黑体" panose="02010609060101010101" pitchFamily="49" charset="-122"/>
            </a:endParaRPr>
          </a:p>
        </p:txBody>
      </p:sp>
      <p:sp>
        <p:nvSpPr>
          <p:cNvPr id="7" name="文本占位符 62466"/>
          <p:cNvSpPr>
            <a:spLocks noGrp="1"/>
          </p:cNvSpPr>
          <p:nvPr/>
        </p:nvSpPr>
        <p:spPr>
          <a:xfrm>
            <a:off x="3727450" y="1718310"/>
            <a:ext cx="8593455" cy="4114800"/>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har char="•"/>
              <a:defRPr sz="3200" b="1"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1"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1"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9pPr>
          </a:lstStyle>
          <a:p>
            <a:pPr>
              <a:buNone/>
            </a:pPr>
            <a:r>
              <a:rPr lang="zh-CN" altLang="en-US" sz="3600" dirty="0">
                <a:solidFill>
                  <a:srgbClr val="FF0000"/>
                </a:solidFill>
                <a:uFillTx/>
                <a:latin typeface="楷体" panose="02010609060101010101" pitchFamily="49" charset="-122"/>
                <a:ea typeface="黑体" panose="02010609060101010101" pitchFamily="49" charset="-122"/>
                <a:sym typeface="宋体" panose="02010600030101010101" pitchFamily="2" charset="-122"/>
              </a:rPr>
              <a:t>由描述给宁坤的画入手，引出“我想</a:t>
            </a:r>
            <a:endParaRPr lang="zh-CN" altLang="en-US" sz="3600" dirty="0">
              <a:solidFill>
                <a:srgbClr val="FF0000"/>
              </a:solidFill>
              <a:uFillTx/>
              <a:latin typeface="楷体" panose="02010609060101010101" pitchFamily="49" charset="-122"/>
              <a:ea typeface="黑体" panose="02010609060101010101" pitchFamily="49" charset="-122"/>
              <a:sym typeface="宋体" panose="02010600030101010101" pitchFamily="2" charset="-122"/>
            </a:endParaRPr>
          </a:p>
          <a:p>
            <a:pPr>
              <a:buNone/>
            </a:pPr>
            <a:r>
              <a:rPr lang="zh-CN" altLang="en-US" sz="3600" dirty="0">
                <a:solidFill>
                  <a:srgbClr val="FF0000"/>
                </a:solidFill>
                <a:uFillTx/>
                <a:latin typeface="楷体" panose="02010609060101010101" pitchFamily="49" charset="-122"/>
                <a:ea typeface="黑体" panose="02010609060101010101" pitchFamily="49" charset="-122"/>
                <a:sym typeface="宋体" panose="02010600030101010101" pitchFamily="2" charset="-122"/>
              </a:rPr>
              <a:t>    念昆明的雨”，点明主题。</a:t>
            </a:r>
            <a:endParaRPr lang="zh-CN" altLang="en-US" sz="3600" dirty="0">
              <a:solidFill>
                <a:srgbClr val="FF0000"/>
              </a:solidFill>
              <a:uFillTx/>
              <a:latin typeface="楷体" panose="02010609060101010101" pitchFamily="49" charset="-122"/>
              <a:ea typeface="黑体" panose="02010609060101010101" pitchFamily="49" charset="-122"/>
              <a:sym typeface="宋体" panose="02010600030101010101" pitchFamily="2" charset="-122"/>
            </a:endParaRPr>
          </a:p>
          <a:p>
            <a:pPr>
              <a:buNone/>
            </a:pPr>
            <a:r>
              <a:rPr lang="zh-CN" altLang="en-US" sz="3600" b="1" dirty="0">
                <a:solidFill>
                  <a:srgbClr val="FF0000"/>
                </a:solidFill>
                <a:uFillTx/>
                <a:latin typeface="楷体" panose="02010609060101010101" pitchFamily="49" charset="-122"/>
                <a:ea typeface="黑体" panose="02010609060101010101" pitchFamily="49" charset="-122"/>
              </a:rPr>
              <a:t>详细描写昆明雨的特点以及雨季的一</a:t>
            </a:r>
            <a:endParaRPr lang="zh-CN" altLang="en-US" sz="3600" b="1" dirty="0">
              <a:solidFill>
                <a:srgbClr val="FF0000"/>
              </a:solidFill>
              <a:uFillTx/>
              <a:latin typeface="楷体" panose="02010609060101010101" pitchFamily="49" charset="-122"/>
              <a:ea typeface="黑体" panose="02010609060101010101" pitchFamily="49" charset="-122"/>
            </a:endParaRPr>
          </a:p>
          <a:p>
            <a:pPr>
              <a:buNone/>
            </a:pPr>
            <a:r>
              <a:rPr lang="zh-CN" altLang="en-US" sz="3600" b="1" dirty="0">
                <a:solidFill>
                  <a:srgbClr val="FF0000"/>
                </a:solidFill>
                <a:uFillTx/>
                <a:latin typeface="楷体" panose="02010609060101010101" pitchFamily="49" charset="-122"/>
                <a:ea typeface="黑体" panose="02010609060101010101" pitchFamily="49" charset="-122"/>
              </a:rPr>
              <a:t>    些植物以及相关的人和事。</a:t>
            </a:r>
            <a:endParaRPr lang="zh-CN" altLang="en-US" sz="3600" b="1" dirty="0">
              <a:solidFill>
                <a:srgbClr val="FF0000"/>
              </a:solidFill>
              <a:uFillTx/>
              <a:latin typeface="楷体" panose="02010609060101010101" pitchFamily="49" charset="-122"/>
              <a:ea typeface="黑体" panose="02010609060101010101" pitchFamily="49" charset="-122"/>
            </a:endParaRPr>
          </a:p>
          <a:p>
            <a:pPr>
              <a:buNone/>
            </a:pPr>
            <a:r>
              <a:rPr lang="zh-CN" altLang="en-US" sz="3600" b="1" dirty="0">
                <a:solidFill>
                  <a:srgbClr val="FF0000"/>
                </a:solidFill>
                <a:uFillTx/>
                <a:latin typeface="楷体" panose="02010609060101010101" pitchFamily="49" charset="-122"/>
                <a:ea typeface="黑体" panose="02010609060101010101" pitchFamily="49" charset="-122"/>
              </a:rPr>
              <a:t>描写雨中的淡淡乡愁，再次点明“我”</a:t>
            </a:r>
            <a:endParaRPr lang="zh-CN" altLang="en-US" sz="3600" b="1" dirty="0">
              <a:solidFill>
                <a:srgbClr val="FF0000"/>
              </a:solidFill>
              <a:uFillTx/>
              <a:latin typeface="楷体" panose="02010609060101010101" pitchFamily="49" charset="-122"/>
              <a:ea typeface="黑体" panose="02010609060101010101" pitchFamily="49" charset="-122"/>
            </a:endParaRPr>
          </a:p>
          <a:p>
            <a:pPr>
              <a:buNone/>
            </a:pPr>
            <a:r>
              <a:rPr lang="zh-CN" altLang="en-US" sz="3600" b="1" dirty="0">
                <a:solidFill>
                  <a:srgbClr val="FF0000"/>
                </a:solidFill>
                <a:uFillTx/>
                <a:latin typeface="楷体" panose="02010609060101010101" pitchFamily="49" charset="-122"/>
                <a:ea typeface="黑体" panose="02010609060101010101" pitchFamily="49" charset="-122"/>
              </a:rPr>
              <a:t>    对昆明的雨的想念。</a:t>
            </a:r>
            <a:endParaRPr lang="zh-CN" altLang="en-US" sz="3600" b="1" dirty="0">
              <a:solidFill>
                <a:srgbClr val="FF0000"/>
              </a:solidFill>
              <a:uFillTx/>
              <a:latin typeface="楷体" panose="02010609060101010101" pitchFamily="49" charset="-122"/>
              <a:ea typeface="黑体" panose="02010609060101010101" pitchFamily="49" charset="-122"/>
            </a:endParaRPr>
          </a:p>
        </p:txBody>
      </p:sp>
      <p:sp>
        <p:nvSpPr>
          <p:cNvPr id="2" name="文本框 1"/>
          <p:cNvSpPr txBox="1"/>
          <p:nvPr/>
        </p:nvSpPr>
        <p:spPr>
          <a:xfrm>
            <a:off x="78105" y="76200"/>
            <a:ext cx="2225040" cy="706755"/>
          </a:xfrm>
          <a:prstGeom prst="rect">
            <a:avLst/>
          </a:prstGeom>
          <a:noFill/>
        </p:spPr>
        <p:txBody>
          <a:bodyPr wrap="none" rtlCol="0">
            <a:spAutoFit/>
          </a:bodyPr>
          <a:p>
            <a:pPr algn="l"/>
            <a:r>
              <a:rPr lang="zh-CN" altLang="en-US" sz="4000" b="1">
                <a:solidFill>
                  <a:srgbClr val="7030A0"/>
                </a:solidFill>
                <a:uFillTx/>
                <a:ea typeface="黑体" panose="02010609060101010101" pitchFamily="49" charset="-122"/>
              </a:rPr>
              <a:t>整体感知</a:t>
            </a:r>
            <a:endParaRPr lang="zh-CN" altLang="en-US" sz="4000" b="1">
              <a:solidFill>
                <a:srgbClr val="7030A0"/>
              </a:solidFill>
              <a:uFillTx/>
              <a:ea typeface="黑体" panose="02010609060101010101" pitchFamily="49" charset="-122"/>
            </a:endParaRPr>
          </a:p>
        </p:txBody>
      </p:sp>
      <p:sp>
        <p:nvSpPr>
          <p:cNvPr id="9" name="文本占位符 62466"/>
          <p:cNvSpPr>
            <a:spLocks noGrp="1"/>
          </p:cNvSpPr>
          <p:nvPr/>
        </p:nvSpPr>
        <p:spPr>
          <a:xfrm>
            <a:off x="2691765" y="3071495"/>
            <a:ext cx="902335" cy="561975"/>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har char="•"/>
              <a:defRPr sz="3200" b="1"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1"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1"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9pPr>
          </a:lstStyle>
          <a:p>
            <a:pPr>
              <a:buNone/>
            </a:pPr>
            <a:r>
              <a:rPr lang="en-US" altLang="zh-CN" b="1" dirty="0">
                <a:solidFill>
                  <a:srgbClr val="FF0000"/>
                </a:solidFill>
                <a:uFillTx/>
                <a:latin typeface="黑体" panose="02010609060101010101" pitchFamily="49" charset="-122"/>
                <a:ea typeface="黑体" panose="02010609060101010101" pitchFamily="49" charset="-122"/>
              </a:rPr>
              <a:t>3-9</a:t>
            </a:r>
            <a:endParaRPr lang="zh-CN" altLang="en-US" b="1" dirty="0">
              <a:solidFill>
                <a:srgbClr val="FF0000"/>
              </a:solidFill>
              <a:uFillTx/>
              <a:latin typeface="黑体" panose="02010609060101010101" pitchFamily="49" charset="-122"/>
              <a:ea typeface="黑体" panose="02010609060101010101" pitchFamily="49" charset="-122"/>
            </a:endParaRPr>
          </a:p>
        </p:txBody>
      </p:sp>
      <p:sp>
        <p:nvSpPr>
          <p:cNvPr id="10" name="文本占位符 62466"/>
          <p:cNvSpPr>
            <a:spLocks noGrp="1"/>
          </p:cNvSpPr>
          <p:nvPr/>
        </p:nvSpPr>
        <p:spPr>
          <a:xfrm>
            <a:off x="2508250" y="4394200"/>
            <a:ext cx="1461135" cy="572770"/>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har char="•"/>
              <a:defRPr sz="3200" b="1"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1"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1"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9pPr>
          </a:lstStyle>
          <a:p>
            <a:pPr>
              <a:buNone/>
            </a:pPr>
            <a:r>
              <a:rPr lang="en-US" altLang="zh-CN" b="1" dirty="0">
                <a:solidFill>
                  <a:srgbClr val="FF0000"/>
                </a:solidFill>
                <a:uFillTx/>
                <a:latin typeface="黑体" panose="02010609060101010101" pitchFamily="49" charset="-122"/>
                <a:ea typeface="黑体" panose="02010609060101010101" pitchFamily="49" charset="-122"/>
              </a:rPr>
              <a:t>10-11</a:t>
            </a:r>
            <a:r>
              <a:rPr lang="zh-CN" altLang="en-US" b="1" dirty="0">
                <a:solidFill>
                  <a:srgbClr val="FF0000"/>
                </a:solidFill>
                <a:uFillTx/>
                <a:latin typeface="黑体" panose="02010609060101010101" pitchFamily="49" charset="-122"/>
                <a:ea typeface="黑体" panose="02010609060101010101" pitchFamily="49" charset="-122"/>
              </a:rPr>
              <a:t>  </a:t>
            </a:r>
            <a:endParaRPr lang="zh-CN" altLang="en-US" b="1" dirty="0">
              <a:solidFill>
                <a:srgbClr val="FF0000"/>
              </a:solidFill>
              <a:uFillTx/>
              <a:latin typeface="黑体" panose="02010609060101010101" pitchFamily="49" charset="-122"/>
              <a:ea typeface="黑体" panose="02010609060101010101" pitchFamily="49" charset="-122"/>
            </a:endParaRPr>
          </a:p>
        </p:txBody>
      </p:sp>
      <p:sp>
        <p:nvSpPr>
          <p:cNvPr id="11" name="左大括号 10"/>
          <p:cNvSpPr/>
          <p:nvPr/>
        </p:nvSpPr>
        <p:spPr>
          <a:xfrm>
            <a:off x="1344930" y="1903095"/>
            <a:ext cx="391795" cy="3211830"/>
          </a:xfrm>
          <a:prstGeom prst="leftBrace">
            <a:avLst>
              <a:gd name="adj1" fmla="val 61151"/>
              <a:gd name="adj2" fmla="val 50000"/>
            </a:avLst>
          </a:prstGeom>
          <a:ln w="38100">
            <a:solidFill>
              <a:srgbClr val="7030A0"/>
            </a:solidFill>
            <a:headEnd type="none" w="med" len="med"/>
            <a:tailEnd type="none" w="med" len="med"/>
          </a:ln>
        </p:spPr>
        <p:style>
          <a:lnRef idx="3">
            <a:schemeClr val="accent1"/>
          </a:lnRef>
          <a:fillRef idx="0">
            <a:schemeClr val="accent1"/>
          </a:fillRef>
          <a:effectRef idx="2">
            <a:schemeClr val="accent1"/>
          </a:effectRef>
          <a:fontRef idx="minor">
            <a:schemeClr val="tx1"/>
          </a:fontRef>
        </p:style>
        <p:txBody>
          <a:bodyPr wrap="none" anchor="ctr"/>
          <a:p>
            <a:pPr algn="ctr"/>
            <a:endParaRPr dirty="0">
              <a:solidFill>
                <a:srgbClr val="FF0000"/>
              </a:solidFill>
              <a:latin typeface="Verdana" panose="020B0604030504040204" pitchFamily="34" charset="0"/>
            </a:endParaRPr>
          </a:p>
        </p:txBody>
      </p:sp>
      <p:sp>
        <p:nvSpPr>
          <p:cNvPr id="12" name="文本占位符 62466"/>
          <p:cNvSpPr>
            <a:spLocks noGrp="1"/>
          </p:cNvSpPr>
          <p:nvPr/>
        </p:nvSpPr>
        <p:spPr>
          <a:xfrm>
            <a:off x="1219835" y="5833110"/>
            <a:ext cx="1288415" cy="572770"/>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har char="•"/>
              <a:defRPr sz="3200" b="1"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1"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1"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9pPr>
          </a:lstStyle>
          <a:p>
            <a:pPr>
              <a:buNone/>
            </a:pPr>
            <a:r>
              <a:rPr lang="zh-CN" altLang="en-US" sz="3600" b="1" dirty="0">
                <a:solidFill>
                  <a:srgbClr val="0000FF"/>
                </a:solidFill>
                <a:uFillTx/>
                <a:latin typeface="楷体" panose="02010609060101010101" pitchFamily="49" charset="-122"/>
                <a:ea typeface="黑体" panose="02010609060101010101" pitchFamily="49" charset="-122"/>
              </a:rPr>
              <a:t>线索：</a:t>
            </a:r>
            <a:endParaRPr lang="zh-CN" altLang="en-US" b="1" dirty="0">
              <a:solidFill>
                <a:srgbClr val="FF0000"/>
              </a:solidFill>
              <a:uFillTx/>
              <a:latin typeface="黑体" panose="02010609060101010101" pitchFamily="49" charset="-122"/>
              <a:ea typeface="黑体" panose="02010609060101010101" pitchFamily="49" charset="-122"/>
            </a:endParaRPr>
          </a:p>
        </p:txBody>
      </p:sp>
      <p:sp>
        <p:nvSpPr>
          <p:cNvPr id="13" name="文本占位符 62466"/>
          <p:cNvSpPr>
            <a:spLocks noGrp="1"/>
          </p:cNvSpPr>
          <p:nvPr/>
        </p:nvSpPr>
        <p:spPr>
          <a:xfrm>
            <a:off x="2691765" y="5833110"/>
            <a:ext cx="8244205" cy="572770"/>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har char="•"/>
              <a:defRPr sz="3200" b="1"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1"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1"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9pPr>
          </a:lstStyle>
          <a:p>
            <a:pPr>
              <a:buNone/>
            </a:pPr>
            <a:r>
              <a:rPr lang="zh-CN" altLang="en-US" sz="3600" b="1" dirty="0">
                <a:solidFill>
                  <a:srgbClr val="FF0000"/>
                </a:solidFill>
                <a:uFillTx/>
                <a:latin typeface="楷体" panose="02010609060101010101" pitchFamily="49" charset="-122"/>
                <a:ea typeface="黑体" panose="02010609060101010101" pitchFamily="49" charset="-122"/>
              </a:rPr>
              <a:t>以昆明的雨和对昆明的雨的思念为线索。</a:t>
            </a:r>
            <a:r>
              <a:rPr lang="zh-CN" altLang="en-US" b="1" dirty="0">
                <a:solidFill>
                  <a:srgbClr val="FF0000"/>
                </a:solidFill>
                <a:uFillTx/>
                <a:latin typeface="黑体" panose="02010609060101010101" pitchFamily="49" charset="-122"/>
                <a:ea typeface="黑体" panose="02010609060101010101" pitchFamily="49" charset="-122"/>
              </a:rPr>
              <a:t> </a:t>
            </a:r>
            <a:endParaRPr lang="zh-CN" altLang="en-US" b="1" dirty="0">
              <a:solidFill>
                <a:srgbClr val="FF0000"/>
              </a:solidFill>
              <a:uFillTx/>
              <a:latin typeface="黑体" panose="02010609060101010101" pitchFamily="49" charset="-122"/>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80">
                                          <p:stCondLst>
                                            <p:cond delay="0"/>
                                          </p:stCondLst>
                                        </p:cTn>
                                        <p:tgtEl>
                                          <p:spTgt spid="6"/>
                                        </p:tgtEl>
                                      </p:cBhvr>
                                    </p:animEffect>
                                    <p:anim calcmode="lin" valueType="num">
                                      <p:cBhvr>
                                        <p:cTn id="8"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13" dur="26">
                                          <p:stCondLst>
                                            <p:cond delay="650"/>
                                          </p:stCondLst>
                                        </p:cTn>
                                        <p:tgtEl>
                                          <p:spTgt spid="6"/>
                                        </p:tgtEl>
                                      </p:cBhvr>
                                      <p:to x="100000" y="60000"/>
                                    </p:animScale>
                                    <p:animScale>
                                      <p:cBhvr>
                                        <p:cTn id="14" dur="166" decel="50000">
                                          <p:stCondLst>
                                            <p:cond delay="676"/>
                                          </p:stCondLst>
                                        </p:cTn>
                                        <p:tgtEl>
                                          <p:spTgt spid="6"/>
                                        </p:tgtEl>
                                      </p:cBhvr>
                                      <p:to x="100000" y="100000"/>
                                    </p:animScale>
                                    <p:animScale>
                                      <p:cBhvr>
                                        <p:cTn id="15" dur="26">
                                          <p:stCondLst>
                                            <p:cond delay="1312"/>
                                          </p:stCondLst>
                                        </p:cTn>
                                        <p:tgtEl>
                                          <p:spTgt spid="6"/>
                                        </p:tgtEl>
                                      </p:cBhvr>
                                      <p:to x="100000" y="80000"/>
                                    </p:animScale>
                                    <p:animScale>
                                      <p:cBhvr>
                                        <p:cTn id="16" dur="166" decel="50000">
                                          <p:stCondLst>
                                            <p:cond delay="1338"/>
                                          </p:stCondLst>
                                        </p:cTn>
                                        <p:tgtEl>
                                          <p:spTgt spid="6"/>
                                        </p:tgtEl>
                                      </p:cBhvr>
                                      <p:to x="100000" y="100000"/>
                                    </p:animScale>
                                    <p:animScale>
                                      <p:cBhvr>
                                        <p:cTn id="17" dur="26">
                                          <p:stCondLst>
                                            <p:cond delay="1642"/>
                                          </p:stCondLst>
                                        </p:cTn>
                                        <p:tgtEl>
                                          <p:spTgt spid="6"/>
                                        </p:tgtEl>
                                      </p:cBhvr>
                                      <p:to x="100000" y="90000"/>
                                    </p:animScale>
                                    <p:animScale>
                                      <p:cBhvr>
                                        <p:cTn id="18" dur="166" decel="50000">
                                          <p:stCondLst>
                                            <p:cond delay="1668"/>
                                          </p:stCondLst>
                                        </p:cTn>
                                        <p:tgtEl>
                                          <p:spTgt spid="6"/>
                                        </p:tgtEl>
                                      </p:cBhvr>
                                      <p:to x="100000" y="100000"/>
                                    </p:animScale>
                                    <p:animScale>
                                      <p:cBhvr>
                                        <p:cTn id="19" dur="26">
                                          <p:stCondLst>
                                            <p:cond delay="1808"/>
                                          </p:stCondLst>
                                        </p:cTn>
                                        <p:tgtEl>
                                          <p:spTgt spid="6"/>
                                        </p:tgtEl>
                                      </p:cBhvr>
                                      <p:to x="100000" y="95000"/>
                                    </p:animScale>
                                    <p:animScale>
                                      <p:cBhvr>
                                        <p:cTn id="20" dur="166" decel="50000">
                                          <p:stCondLst>
                                            <p:cond delay="1834"/>
                                          </p:stCondLst>
                                        </p:cTn>
                                        <p:tgtEl>
                                          <p:spTgt spid="6"/>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down)">
                                      <p:cBhvr>
                                        <p:cTn id="25" dur="580">
                                          <p:stCondLst>
                                            <p:cond delay="0"/>
                                          </p:stCondLst>
                                        </p:cTn>
                                        <p:tgtEl>
                                          <p:spTgt spid="9"/>
                                        </p:tgtEl>
                                      </p:cBhvr>
                                    </p:animEffect>
                                    <p:anim calcmode="lin" valueType="num">
                                      <p:cBhvr>
                                        <p:cTn id="26"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31" dur="26">
                                          <p:stCondLst>
                                            <p:cond delay="650"/>
                                          </p:stCondLst>
                                        </p:cTn>
                                        <p:tgtEl>
                                          <p:spTgt spid="9"/>
                                        </p:tgtEl>
                                      </p:cBhvr>
                                      <p:to x="100000" y="60000"/>
                                    </p:animScale>
                                    <p:animScale>
                                      <p:cBhvr>
                                        <p:cTn id="32" dur="166" decel="50000">
                                          <p:stCondLst>
                                            <p:cond delay="676"/>
                                          </p:stCondLst>
                                        </p:cTn>
                                        <p:tgtEl>
                                          <p:spTgt spid="9"/>
                                        </p:tgtEl>
                                      </p:cBhvr>
                                      <p:to x="100000" y="100000"/>
                                    </p:animScale>
                                    <p:animScale>
                                      <p:cBhvr>
                                        <p:cTn id="33" dur="26">
                                          <p:stCondLst>
                                            <p:cond delay="1312"/>
                                          </p:stCondLst>
                                        </p:cTn>
                                        <p:tgtEl>
                                          <p:spTgt spid="9"/>
                                        </p:tgtEl>
                                      </p:cBhvr>
                                      <p:to x="100000" y="80000"/>
                                    </p:animScale>
                                    <p:animScale>
                                      <p:cBhvr>
                                        <p:cTn id="34" dur="166" decel="50000">
                                          <p:stCondLst>
                                            <p:cond delay="1338"/>
                                          </p:stCondLst>
                                        </p:cTn>
                                        <p:tgtEl>
                                          <p:spTgt spid="9"/>
                                        </p:tgtEl>
                                      </p:cBhvr>
                                      <p:to x="100000" y="100000"/>
                                    </p:animScale>
                                    <p:animScale>
                                      <p:cBhvr>
                                        <p:cTn id="35" dur="26">
                                          <p:stCondLst>
                                            <p:cond delay="1642"/>
                                          </p:stCondLst>
                                        </p:cTn>
                                        <p:tgtEl>
                                          <p:spTgt spid="9"/>
                                        </p:tgtEl>
                                      </p:cBhvr>
                                      <p:to x="100000" y="90000"/>
                                    </p:animScale>
                                    <p:animScale>
                                      <p:cBhvr>
                                        <p:cTn id="36" dur="166" decel="50000">
                                          <p:stCondLst>
                                            <p:cond delay="1668"/>
                                          </p:stCondLst>
                                        </p:cTn>
                                        <p:tgtEl>
                                          <p:spTgt spid="9"/>
                                        </p:tgtEl>
                                      </p:cBhvr>
                                      <p:to x="100000" y="100000"/>
                                    </p:animScale>
                                    <p:animScale>
                                      <p:cBhvr>
                                        <p:cTn id="37" dur="26">
                                          <p:stCondLst>
                                            <p:cond delay="1808"/>
                                          </p:stCondLst>
                                        </p:cTn>
                                        <p:tgtEl>
                                          <p:spTgt spid="9"/>
                                        </p:tgtEl>
                                      </p:cBhvr>
                                      <p:to x="100000" y="95000"/>
                                    </p:animScale>
                                    <p:animScale>
                                      <p:cBhvr>
                                        <p:cTn id="38" dur="166" decel="50000">
                                          <p:stCondLst>
                                            <p:cond delay="1834"/>
                                          </p:stCondLst>
                                        </p:cTn>
                                        <p:tgtEl>
                                          <p:spTgt spid="9"/>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down)">
                                      <p:cBhvr>
                                        <p:cTn id="43" dur="580">
                                          <p:stCondLst>
                                            <p:cond delay="0"/>
                                          </p:stCondLst>
                                        </p:cTn>
                                        <p:tgtEl>
                                          <p:spTgt spid="10"/>
                                        </p:tgtEl>
                                      </p:cBhvr>
                                    </p:animEffect>
                                    <p:anim calcmode="lin" valueType="num">
                                      <p:cBhvr>
                                        <p:cTn id="44"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49" dur="26">
                                          <p:stCondLst>
                                            <p:cond delay="650"/>
                                          </p:stCondLst>
                                        </p:cTn>
                                        <p:tgtEl>
                                          <p:spTgt spid="10"/>
                                        </p:tgtEl>
                                      </p:cBhvr>
                                      <p:to x="100000" y="60000"/>
                                    </p:animScale>
                                    <p:animScale>
                                      <p:cBhvr>
                                        <p:cTn id="50" dur="166" decel="50000">
                                          <p:stCondLst>
                                            <p:cond delay="676"/>
                                          </p:stCondLst>
                                        </p:cTn>
                                        <p:tgtEl>
                                          <p:spTgt spid="10"/>
                                        </p:tgtEl>
                                      </p:cBhvr>
                                      <p:to x="100000" y="100000"/>
                                    </p:animScale>
                                    <p:animScale>
                                      <p:cBhvr>
                                        <p:cTn id="51" dur="26">
                                          <p:stCondLst>
                                            <p:cond delay="1312"/>
                                          </p:stCondLst>
                                        </p:cTn>
                                        <p:tgtEl>
                                          <p:spTgt spid="10"/>
                                        </p:tgtEl>
                                      </p:cBhvr>
                                      <p:to x="100000" y="80000"/>
                                    </p:animScale>
                                    <p:animScale>
                                      <p:cBhvr>
                                        <p:cTn id="52" dur="166" decel="50000">
                                          <p:stCondLst>
                                            <p:cond delay="1338"/>
                                          </p:stCondLst>
                                        </p:cTn>
                                        <p:tgtEl>
                                          <p:spTgt spid="10"/>
                                        </p:tgtEl>
                                      </p:cBhvr>
                                      <p:to x="100000" y="100000"/>
                                    </p:animScale>
                                    <p:animScale>
                                      <p:cBhvr>
                                        <p:cTn id="53" dur="26">
                                          <p:stCondLst>
                                            <p:cond delay="1642"/>
                                          </p:stCondLst>
                                        </p:cTn>
                                        <p:tgtEl>
                                          <p:spTgt spid="10"/>
                                        </p:tgtEl>
                                      </p:cBhvr>
                                      <p:to x="100000" y="90000"/>
                                    </p:animScale>
                                    <p:animScale>
                                      <p:cBhvr>
                                        <p:cTn id="54" dur="166" decel="50000">
                                          <p:stCondLst>
                                            <p:cond delay="1668"/>
                                          </p:stCondLst>
                                        </p:cTn>
                                        <p:tgtEl>
                                          <p:spTgt spid="10"/>
                                        </p:tgtEl>
                                      </p:cBhvr>
                                      <p:to x="100000" y="100000"/>
                                    </p:animScale>
                                    <p:animScale>
                                      <p:cBhvr>
                                        <p:cTn id="55" dur="26">
                                          <p:stCondLst>
                                            <p:cond delay="1808"/>
                                          </p:stCondLst>
                                        </p:cTn>
                                        <p:tgtEl>
                                          <p:spTgt spid="10"/>
                                        </p:tgtEl>
                                      </p:cBhvr>
                                      <p:to x="100000" y="95000"/>
                                    </p:animScale>
                                    <p:animScale>
                                      <p:cBhvr>
                                        <p:cTn id="56" dur="166" decel="50000">
                                          <p:stCondLst>
                                            <p:cond delay="1834"/>
                                          </p:stCondLst>
                                        </p:cTn>
                                        <p:tgtEl>
                                          <p:spTgt spid="10"/>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47" presetClass="entr" presetSubtype="0" fill="hold" nodeType="clickEffect">
                                  <p:stCondLst>
                                    <p:cond delay="0"/>
                                  </p:stCondLst>
                                  <p:childTnLst>
                                    <p:set>
                                      <p:cBhvr>
                                        <p:cTn id="60" dur="1" fill="hold">
                                          <p:stCondLst>
                                            <p:cond delay="0"/>
                                          </p:stCondLst>
                                        </p:cTn>
                                        <p:tgtEl>
                                          <p:spTgt spid="7">
                                            <p:txEl>
                                              <p:pRg st="0" end="0"/>
                                            </p:txEl>
                                          </p:spTgt>
                                        </p:tgtEl>
                                        <p:attrNameLst>
                                          <p:attrName>style.visibility</p:attrName>
                                        </p:attrNameLst>
                                      </p:cBhvr>
                                      <p:to>
                                        <p:strVal val="visible"/>
                                      </p:to>
                                    </p:set>
                                    <p:animEffect transition="in" filter="fade">
                                      <p:cBhvr>
                                        <p:cTn id="61" dur="1000"/>
                                        <p:tgtEl>
                                          <p:spTgt spid="7">
                                            <p:txEl>
                                              <p:pRg st="0" end="0"/>
                                            </p:txEl>
                                          </p:spTgt>
                                        </p:tgtEl>
                                      </p:cBhvr>
                                    </p:animEffect>
                                    <p:anim calcmode="lin" valueType="num">
                                      <p:cBhvr>
                                        <p:cTn id="62"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63" dur="1000" fill="hold"/>
                                        <p:tgtEl>
                                          <p:spTgt spid="7">
                                            <p:txEl>
                                              <p:pRg st="0" end="0"/>
                                            </p:txEl>
                                          </p:spTgt>
                                        </p:tgtEl>
                                        <p:attrNameLst>
                                          <p:attrName>ppt_y</p:attrName>
                                        </p:attrNameLst>
                                      </p:cBhvr>
                                      <p:tavLst>
                                        <p:tav tm="0">
                                          <p:val>
                                            <p:strVal val="#ppt_y-.1"/>
                                          </p:val>
                                        </p:tav>
                                        <p:tav tm="100000">
                                          <p:val>
                                            <p:strVal val="#ppt_y"/>
                                          </p:val>
                                        </p:tav>
                                      </p:tavLst>
                                    </p:anim>
                                  </p:childTnLst>
                                </p:cTn>
                              </p:par>
                              <p:par>
                                <p:cTn id="64" presetID="47" presetClass="entr" presetSubtype="0" fill="hold" nodeType="withEffect">
                                  <p:stCondLst>
                                    <p:cond delay="0"/>
                                  </p:stCondLst>
                                  <p:childTnLst>
                                    <p:set>
                                      <p:cBhvr>
                                        <p:cTn id="65" dur="1" fill="hold">
                                          <p:stCondLst>
                                            <p:cond delay="0"/>
                                          </p:stCondLst>
                                        </p:cTn>
                                        <p:tgtEl>
                                          <p:spTgt spid="7">
                                            <p:txEl>
                                              <p:pRg st="1" end="1"/>
                                            </p:txEl>
                                          </p:spTgt>
                                        </p:tgtEl>
                                        <p:attrNameLst>
                                          <p:attrName>style.visibility</p:attrName>
                                        </p:attrNameLst>
                                      </p:cBhvr>
                                      <p:to>
                                        <p:strVal val="visible"/>
                                      </p:to>
                                    </p:set>
                                    <p:animEffect transition="in" filter="fade">
                                      <p:cBhvr>
                                        <p:cTn id="66" dur="1000"/>
                                        <p:tgtEl>
                                          <p:spTgt spid="7">
                                            <p:txEl>
                                              <p:pRg st="1" end="1"/>
                                            </p:txEl>
                                          </p:spTgt>
                                        </p:tgtEl>
                                      </p:cBhvr>
                                    </p:animEffect>
                                    <p:anim calcmode="lin" valueType="num">
                                      <p:cBhvr>
                                        <p:cTn id="67" dur="1000" fill="hold"/>
                                        <p:tgtEl>
                                          <p:spTgt spid="7">
                                            <p:txEl>
                                              <p:pRg st="1" end="1"/>
                                            </p:txEl>
                                          </p:spTgt>
                                        </p:tgtEl>
                                        <p:attrNameLst>
                                          <p:attrName>ppt_x</p:attrName>
                                        </p:attrNameLst>
                                      </p:cBhvr>
                                      <p:tavLst>
                                        <p:tav tm="0">
                                          <p:val>
                                            <p:strVal val="#ppt_x"/>
                                          </p:val>
                                        </p:tav>
                                        <p:tav tm="100000">
                                          <p:val>
                                            <p:strVal val="#ppt_x"/>
                                          </p:val>
                                        </p:tav>
                                      </p:tavLst>
                                    </p:anim>
                                    <p:anim calcmode="lin" valueType="num">
                                      <p:cBhvr>
                                        <p:cTn id="68" dur="1000" fill="hold"/>
                                        <p:tgtEl>
                                          <p:spTgt spid="7">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47" presetClass="entr" presetSubtype="0" fill="hold" nodeType="clickEffect">
                                  <p:stCondLst>
                                    <p:cond delay="0"/>
                                  </p:stCondLst>
                                  <p:childTnLst>
                                    <p:set>
                                      <p:cBhvr>
                                        <p:cTn id="72" dur="1" fill="hold">
                                          <p:stCondLst>
                                            <p:cond delay="0"/>
                                          </p:stCondLst>
                                        </p:cTn>
                                        <p:tgtEl>
                                          <p:spTgt spid="7">
                                            <p:txEl>
                                              <p:pRg st="2" end="2"/>
                                            </p:txEl>
                                          </p:spTgt>
                                        </p:tgtEl>
                                        <p:attrNameLst>
                                          <p:attrName>style.visibility</p:attrName>
                                        </p:attrNameLst>
                                      </p:cBhvr>
                                      <p:to>
                                        <p:strVal val="visible"/>
                                      </p:to>
                                    </p:set>
                                    <p:animEffect transition="in" filter="fade">
                                      <p:cBhvr>
                                        <p:cTn id="73" dur="1000"/>
                                        <p:tgtEl>
                                          <p:spTgt spid="7">
                                            <p:txEl>
                                              <p:pRg st="2" end="2"/>
                                            </p:txEl>
                                          </p:spTgt>
                                        </p:tgtEl>
                                      </p:cBhvr>
                                    </p:animEffect>
                                    <p:anim calcmode="lin" valueType="num">
                                      <p:cBhvr>
                                        <p:cTn id="74" dur="1000" fill="hold"/>
                                        <p:tgtEl>
                                          <p:spTgt spid="7">
                                            <p:txEl>
                                              <p:pRg st="2" end="2"/>
                                            </p:txEl>
                                          </p:spTgt>
                                        </p:tgtEl>
                                        <p:attrNameLst>
                                          <p:attrName>ppt_x</p:attrName>
                                        </p:attrNameLst>
                                      </p:cBhvr>
                                      <p:tavLst>
                                        <p:tav tm="0">
                                          <p:val>
                                            <p:strVal val="#ppt_x"/>
                                          </p:val>
                                        </p:tav>
                                        <p:tav tm="100000">
                                          <p:val>
                                            <p:strVal val="#ppt_x"/>
                                          </p:val>
                                        </p:tav>
                                      </p:tavLst>
                                    </p:anim>
                                    <p:anim calcmode="lin" valueType="num">
                                      <p:cBhvr>
                                        <p:cTn id="75" dur="1000" fill="hold"/>
                                        <p:tgtEl>
                                          <p:spTgt spid="7">
                                            <p:txEl>
                                              <p:pRg st="2" end="2"/>
                                            </p:txEl>
                                          </p:spTgt>
                                        </p:tgtEl>
                                        <p:attrNameLst>
                                          <p:attrName>ppt_y</p:attrName>
                                        </p:attrNameLst>
                                      </p:cBhvr>
                                      <p:tavLst>
                                        <p:tav tm="0">
                                          <p:val>
                                            <p:strVal val="#ppt_y-.1"/>
                                          </p:val>
                                        </p:tav>
                                        <p:tav tm="100000">
                                          <p:val>
                                            <p:strVal val="#ppt_y"/>
                                          </p:val>
                                        </p:tav>
                                      </p:tavLst>
                                    </p:anim>
                                  </p:childTnLst>
                                </p:cTn>
                              </p:par>
                              <p:par>
                                <p:cTn id="76" presetID="47" presetClass="entr" presetSubtype="0" fill="hold" nodeType="withEffect">
                                  <p:stCondLst>
                                    <p:cond delay="0"/>
                                  </p:stCondLst>
                                  <p:childTnLst>
                                    <p:set>
                                      <p:cBhvr>
                                        <p:cTn id="77" dur="1" fill="hold">
                                          <p:stCondLst>
                                            <p:cond delay="0"/>
                                          </p:stCondLst>
                                        </p:cTn>
                                        <p:tgtEl>
                                          <p:spTgt spid="7">
                                            <p:txEl>
                                              <p:pRg st="3" end="3"/>
                                            </p:txEl>
                                          </p:spTgt>
                                        </p:tgtEl>
                                        <p:attrNameLst>
                                          <p:attrName>style.visibility</p:attrName>
                                        </p:attrNameLst>
                                      </p:cBhvr>
                                      <p:to>
                                        <p:strVal val="visible"/>
                                      </p:to>
                                    </p:set>
                                    <p:animEffect transition="in" filter="fade">
                                      <p:cBhvr>
                                        <p:cTn id="78" dur="1000"/>
                                        <p:tgtEl>
                                          <p:spTgt spid="7">
                                            <p:txEl>
                                              <p:pRg st="3" end="3"/>
                                            </p:txEl>
                                          </p:spTgt>
                                        </p:tgtEl>
                                      </p:cBhvr>
                                    </p:animEffect>
                                    <p:anim calcmode="lin" valueType="num">
                                      <p:cBhvr>
                                        <p:cTn id="79" dur="1000" fill="hold"/>
                                        <p:tgtEl>
                                          <p:spTgt spid="7">
                                            <p:txEl>
                                              <p:pRg st="3" end="3"/>
                                            </p:txEl>
                                          </p:spTgt>
                                        </p:tgtEl>
                                        <p:attrNameLst>
                                          <p:attrName>ppt_x</p:attrName>
                                        </p:attrNameLst>
                                      </p:cBhvr>
                                      <p:tavLst>
                                        <p:tav tm="0">
                                          <p:val>
                                            <p:strVal val="#ppt_x"/>
                                          </p:val>
                                        </p:tav>
                                        <p:tav tm="100000">
                                          <p:val>
                                            <p:strVal val="#ppt_x"/>
                                          </p:val>
                                        </p:tav>
                                      </p:tavLst>
                                    </p:anim>
                                    <p:anim calcmode="lin" valueType="num">
                                      <p:cBhvr>
                                        <p:cTn id="80" dur="1000" fill="hold"/>
                                        <p:tgtEl>
                                          <p:spTgt spid="7">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47" presetClass="entr" presetSubtype="0" fill="hold" nodeType="clickEffect">
                                  <p:stCondLst>
                                    <p:cond delay="0"/>
                                  </p:stCondLst>
                                  <p:childTnLst>
                                    <p:set>
                                      <p:cBhvr>
                                        <p:cTn id="84" dur="1" fill="hold">
                                          <p:stCondLst>
                                            <p:cond delay="0"/>
                                          </p:stCondLst>
                                        </p:cTn>
                                        <p:tgtEl>
                                          <p:spTgt spid="7">
                                            <p:txEl>
                                              <p:pRg st="4" end="4"/>
                                            </p:txEl>
                                          </p:spTgt>
                                        </p:tgtEl>
                                        <p:attrNameLst>
                                          <p:attrName>style.visibility</p:attrName>
                                        </p:attrNameLst>
                                      </p:cBhvr>
                                      <p:to>
                                        <p:strVal val="visible"/>
                                      </p:to>
                                    </p:set>
                                    <p:animEffect transition="in" filter="fade">
                                      <p:cBhvr>
                                        <p:cTn id="85" dur="1000"/>
                                        <p:tgtEl>
                                          <p:spTgt spid="7">
                                            <p:txEl>
                                              <p:pRg st="4" end="4"/>
                                            </p:txEl>
                                          </p:spTgt>
                                        </p:tgtEl>
                                      </p:cBhvr>
                                    </p:animEffect>
                                    <p:anim calcmode="lin" valueType="num">
                                      <p:cBhvr>
                                        <p:cTn id="86" dur="1000" fill="hold"/>
                                        <p:tgtEl>
                                          <p:spTgt spid="7">
                                            <p:txEl>
                                              <p:pRg st="4" end="4"/>
                                            </p:txEl>
                                          </p:spTgt>
                                        </p:tgtEl>
                                        <p:attrNameLst>
                                          <p:attrName>ppt_x</p:attrName>
                                        </p:attrNameLst>
                                      </p:cBhvr>
                                      <p:tavLst>
                                        <p:tav tm="0">
                                          <p:val>
                                            <p:strVal val="#ppt_x"/>
                                          </p:val>
                                        </p:tav>
                                        <p:tav tm="100000">
                                          <p:val>
                                            <p:strVal val="#ppt_x"/>
                                          </p:val>
                                        </p:tav>
                                      </p:tavLst>
                                    </p:anim>
                                    <p:anim calcmode="lin" valueType="num">
                                      <p:cBhvr>
                                        <p:cTn id="87" dur="1000" fill="hold"/>
                                        <p:tgtEl>
                                          <p:spTgt spid="7">
                                            <p:txEl>
                                              <p:pRg st="4" end="4"/>
                                            </p:txEl>
                                          </p:spTgt>
                                        </p:tgtEl>
                                        <p:attrNameLst>
                                          <p:attrName>ppt_y</p:attrName>
                                        </p:attrNameLst>
                                      </p:cBhvr>
                                      <p:tavLst>
                                        <p:tav tm="0">
                                          <p:val>
                                            <p:strVal val="#ppt_y-.1"/>
                                          </p:val>
                                        </p:tav>
                                        <p:tav tm="100000">
                                          <p:val>
                                            <p:strVal val="#ppt_y"/>
                                          </p:val>
                                        </p:tav>
                                      </p:tavLst>
                                    </p:anim>
                                  </p:childTnLst>
                                </p:cTn>
                              </p:par>
                              <p:par>
                                <p:cTn id="88" presetID="47" presetClass="entr" presetSubtype="0" fill="hold" nodeType="withEffect">
                                  <p:stCondLst>
                                    <p:cond delay="0"/>
                                  </p:stCondLst>
                                  <p:childTnLst>
                                    <p:set>
                                      <p:cBhvr>
                                        <p:cTn id="89" dur="1" fill="hold">
                                          <p:stCondLst>
                                            <p:cond delay="0"/>
                                          </p:stCondLst>
                                        </p:cTn>
                                        <p:tgtEl>
                                          <p:spTgt spid="7">
                                            <p:txEl>
                                              <p:pRg st="5" end="5"/>
                                            </p:txEl>
                                          </p:spTgt>
                                        </p:tgtEl>
                                        <p:attrNameLst>
                                          <p:attrName>style.visibility</p:attrName>
                                        </p:attrNameLst>
                                      </p:cBhvr>
                                      <p:to>
                                        <p:strVal val="visible"/>
                                      </p:to>
                                    </p:set>
                                    <p:animEffect transition="in" filter="fade">
                                      <p:cBhvr>
                                        <p:cTn id="90" dur="1000"/>
                                        <p:tgtEl>
                                          <p:spTgt spid="7">
                                            <p:txEl>
                                              <p:pRg st="5" end="5"/>
                                            </p:txEl>
                                          </p:spTgt>
                                        </p:tgtEl>
                                      </p:cBhvr>
                                    </p:animEffect>
                                    <p:anim calcmode="lin" valueType="num">
                                      <p:cBhvr>
                                        <p:cTn id="91" dur="1000" fill="hold"/>
                                        <p:tgtEl>
                                          <p:spTgt spid="7">
                                            <p:txEl>
                                              <p:pRg st="5" end="5"/>
                                            </p:txEl>
                                          </p:spTgt>
                                        </p:tgtEl>
                                        <p:attrNameLst>
                                          <p:attrName>ppt_x</p:attrName>
                                        </p:attrNameLst>
                                      </p:cBhvr>
                                      <p:tavLst>
                                        <p:tav tm="0">
                                          <p:val>
                                            <p:strVal val="#ppt_x"/>
                                          </p:val>
                                        </p:tav>
                                        <p:tav tm="100000">
                                          <p:val>
                                            <p:strVal val="#ppt_x"/>
                                          </p:val>
                                        </p:tav>
                                      </p:tavLst>
                                    </p:anim>
                                    <p:anim calcmode="lin" valueType="num">
                                      <p:cBhvr>
                                        <p:cTn id="92" dur="1000" fill="hold"/>
                                        <p:tgtEl>
                                          <p:spTgt spid="7">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5" presetClass="entr" presetSubtype="10" fill="hold" grpId="0" nodeType="clickEffect">
                                  <p:stCondLst>
                                    <p:cond delay="0"/>
                                  </p:stCondLst>
                                  <p:childTnLst>
                                    <p:set>
                                      <p:cBhvr>
                                        <p:cTn id="96" dur="1" fill="hold">
                                          <p:stCondLst>
                                            <p:cond delay="0"/>
                                          </p:stCondLst>
                                        </p:cTn>
                                        <p:tgtEl>
                                          <p:spTgt spid="12"/>
                                        </p:tgtEl>
                                        <p:attrNameLst>
                                          <p:attrName>style.visibility</p:attrName>
                                        </p:attrNameLst>
                                      </p:cBhvr>
                                      <p:to>
                                        <p:strVal val="visible"/>
                                      </p:to>
                                    </p:set>
                                    <p:animEffect transition="in" filter="checkerboard(across)">
                                      <p:cBhvr>
                                        <p:cTn id="97" dur="500"/>
                                        <p:tgtEl>
                                          <p:spTgt spid="12"/>
                                        </p:tgtEl>
                                      </p:cBhvr>
                                    </p:animEffect>
                                  </p:childTnLst>
                                </p:cTn>
                              </p:par>
                            </p:childTnLst>
                          </p:cTn>
                        </p:par>
                      </p:childTnLst>
                    </p:cTn>
                  </p:par>
                  <p:par>
                    <p:cTn id="98" fill="hold">
                      <p:stCondLst>
                        <p:cond delay="indefinite"/>
                      </p:stCondLst>
                      <p:childTnLst>
                        <p:par>
                          <p:cTn id="99" fill="hold">
                            <p:stCondLst>
                              <p:cond delay="0"/>
                            </p:stCondLst>
                            <p:childTnLst>
                              <p:par>
                                <p:cTn id="100" presetID="41" presetClass="entr" presetSubtype="0" fill="hold" grpId="0" nodeType="clickEffect">
                                  <p:stCondLst>
                                    <p:cond delay="0"/>
                                  </p:stCondLst>
                                  <p:iterate type="lt">
                                    <p:tmPct val="10000"/>
                                  </p:iterate>
                                  <p:childTnLst>
                                    <p:set>
                                      <p:cBhvr>
                                        <p:cTn id="101" dur="1" fill="hold">
                                          <p:stCondLst>
                                            <p:cond delay="0"/>
                                          </p:stCondLst>
                                        </p:cTn>
                                        <p:tgtEl>
                                          <p:spTgt spid="13"/>
                                        </p:tgtEl>
                                        <p:attrNameLst>
                                          <p:attrName>style.visibility</p:attrName>
                                        </p:attrNameLst>
                                      </p:cBhvr>
                                      <p:to>
                                        <p:strVal val="visible"/>
                                      </p:to>
                                    </p:set>
                                    <p:anim calcmode="lin" valueType="num">
                                      <p:cBhvr>
                                        <p:cTn id="10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03" dur="500" fill="hold"/>
                                        <p:tgtEl>
                                          <p:spTgt spid="13"/>
                                        </p:tgtEl>
                                        <p:attrNameLst>
                                          <p:attrName>ppt_y</p:attrName>
                                        </p:attrNameLst>
                                      </p:cBhvr>
                                      <p:tavLst>
                                        <p:tav tm="0">
                                          <p:val>
                                            <p:strVal val="#ppt_y"/>
                                          </p:val>
                                        </p:tav>
                                        <p:tav tm="100000">
                                          <p:val>
                                            <p:strVal val="#ppt_y"/>
                                          </p:val>
                                        </p:tav>
                                      </p:tavLst>
                                    </p:anim>
                                    <p:anim calcmode="lin" valueType="num">
                                      <p:cBhvr>
                                        <p:cTn id="10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0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06" dur="500" tmFilter="0,0; .5, 1; 1, 1"/>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0" grpId="0"/>
      <p:bldP spid="12" grpId="0"/>
      <p:bldP spid="1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Text Box 5"/>
          <p:cNvSpPr txBox="1"/>
          <p:nvPr/>
        </p:nvSpPr>
        <p:spPr>
          <a:xfrm>
            <a:off x="1046480" y="862965"/>
            <a:ext cx="9858375" cy="1322070"/>
          </a:xfrm>
          <a:prstGeom prst="rect">
            <a:avLst/>
          </a:prstGeom>
          <a:noFill/>
          <a:ln w="9525">
            <a:noFill/>
          </a:ln>
        </p:spPr>
        <p:txBody>
          <a:bodyPr wrap="square">
            <a:spAutoFit/>
          </a:bodyPr>
          <a:p>
            <a:pPr marL="685800" indent="-685800">
              <a:buClr>
                <a:srgbClr val="0000FF"/>
              </a:buClr>
              <a:buFont typeface="Wingdings" panose="05000000000000000000" charset="0"/>
              <a:buChar char=""/>
            </a:pPr>
            <a:r>
              <a:rPr lang="zh-CN" altLang="en-US" sz="4000" b="1" dirty="0">
                <a:solidFill>
                  <a:srgbClr val="0000FF"/>
                </a:solidFill>
                <a:uFillTx/>
                <a:latin typeface="Arial" panose="020B0604020202020204" pitchFamily="34" charset="0"/>
                <a:ea typeface="黑体" panose="02010609060101010101" pitchFamily="49" charset="-122"/>
              </a:rPr>
              <a:t>题为“昆明的雨”，文章开头为什么要写给宁坤的画呢？  </a:t>
            </a:r>
            <a:endParaRPr lang="zh-CN" altLang="en-US" sz="4000" b="1" dirty="0">
              <a:solidFill>
                <a:srgbClr val="0000FF"/>
              </a:solidFill>
              <a:uFillTx/>
              <a:latin typeface="Arial" panose="020B0604020202020204" pitchFamily="34" charset="0"/>
              <a:ea typeface="黑体" panose="02010609060101010101" pitchFamily="49" charset="-122"/>
            </a:endParaRPr>
          </a:p>
        </p:txBody>
      </p:sp>
      <p:sp>
        <p:nvSpPr>
          <p:cNvPr id="6" name="文本框 5"/>
          <p:cNvSpPr txBox="1"/>
          <p:nvPr/>
        </p:nvSpPr>
        <p:spPr>
          <a:xfrm>
            <a:off x="78105" y="76200"/>
            <a:ext cx="2225040" cy="706755"/>
          </a:xfrm>
          <a:prstGeom prst="rect">
            <a:avLst/>
          </a:prstGeom>
          <a:noFill/>
        </p:spPr>
        <p:txBody>
          <a:bodyPr wrap="none" rtlCol="0">
            <a:spAutoFit/>
          </a:bodyPr>
          <a:p>
            <a:pPr algn="l"/>
            <a:r>
              <a:rPr lang="zh-CN" altLang="en-US" sz="4000" b="1">
                <a:solidFill>
                  <a:srgbClr val="7030A0"/>
                </a:solidFill>
                <a:uFillTx/>
                <a:ea typeface="黑体" panose="02010609060101010101" pitchFamily="49" charset="-122"/>
              </a:rPr>
              <a:t>合作探究</a:t>
            </a:r>
            <a:endParaRPr lang="zh-CN" altLang="en-US" sz="4000" b="1">
              <a:solidFill>
                <a:srgbClr val="7030A0"/>
              </a:solidFill>
              <a:uFillTx/>
              <a:ea typeface="黑体" panose="02010609060101010101" pitchFamily="49" charset="-122"/>
            </a:endParaRPr>
          </a:p>
        </p:txBody>
      </p:sp>
      <p:sp>
        <p:nvSpPr>
          <p:cNvPr id="3" name="Text Box 5"/>
          <p:cNvSpPr txBox="1"/>
          <p:nvPr/>
        </p:nvSpPr>
        <p:spPr>
          <a:xfrm>
            <a:off x="1355725" y="2641600"/>
            <a:ext cx="9713595" cy="3646170"/>
          </a:xfrm>
          <a:prstGeom prst="rect">
            <a:avLst/>
          </a:prstGeom>
          <a:noFill/>
          <a:ln w="9525">
            <a:noFill/>
          </a:ln>
        </p:spPr>
        <p:txBody>
          <a:bodyPr wrap="square">
            <a:spAutoFit/>
          </a:bodyPr>
          <a:p>
            <a:pPr>
              <a:lnSpc>
                <a:spcPts val="4620"/>
              </a:lnSpc>
            </a:pPr>
            <a:r>
              <a:rPr lang="en-US" sz="4000" b="1" dirty="0">
                <a:solidFill>
                  <a:srgbClr val="FF0000"/>
                </a:solidFill>
                <a:uFillTx/>
                <a:latin typeface="Arial" panose="020B0604020202020204" pitchFamily="34" charset="0"/>
                <a:ea typeface="黑体" panose="02010609060101010101" pitchFamily="49" charset="-122"/>
              </a:rPr>
              <a:t>       </a:t>
            </a:r>
            <a:r>
              <a:rPr sz="4000" b="1" dirty="0">
                <a:solidFill>
                  <a:srgbClr val="FF0000"/>
                </a:solidFill>
                <a:uFillTx/>
                <a:latin typeface="Arial" panose="020B0604020202020204" pitchFamily="34" charset="0"/>
                <a:ea typeface="黑体" panose="02010609060101010101" pitchFamily="49" charset="-122"/>
              </a:rPr>
              <a:t>所画的倒挂而且开花的事物仙人掌、几朵青头菌与牛肝菌是昆明雨季特有的事物，也是下面所要写到的内容，</a:t>
            </a:r>
            <a:r>
              <a:rPr sz="4000" b="1" u="heavy" dirty="0">
                <a:solidFill>
                  <a:srgbClr val="FF0000"/>
                </a:solidFill>
                <a:uFill>
                  <a:solidFill>
                    <a:srgbClr val="0000FF"/>
                  </a:solidFill>
                </a:uFill>
                <a:latin typeface="Arial" panose="020B0604020202020204" pitchFamily="34" charset="0"/>
                <a:ea typeface="黑体" panose="02010609060101010101" pitchFamily="49" charset="-122"/>
              </a:rPr>
              <a:t>为下文作铺垫</a:t>
            </a:r>
            <a:r>
              <a:rPr sz="4000" b="1" dirty="0">
                <a:solidFill>
                  <a:srgbClr val="FF0000"/>
                </a:solidFill>
                <a:uFillTx/>
                <a:latin typeface="Arial" panose="020B0604020202020204" pitchFamily="34" charset="0"/>
                <a:ea typeface="黑体" panose="02010609060101010101" pitchFamily="49" charset="-122"/>
              </a:rPr>
              <a:t>，</a:t>
            </a:r>
            <a:r>
              <a:rPr sz="4000" b="1" u="heavy" dirty="0">
                <a:solidFill>
                  <a:srgbClr val="FF0000"/>
                </a:solidFill>
                <a:uFill>
                  <a:solidFill>
                    <a:srgbClr val="0000FF"/>
                  </a:solidFill>
                </a:uFill>
                <a:latin typeface="Arial" panose="020B0604020202020204" pitchFamily="34" charset="0"/>
                <a:ea typeface="黑体" panose="02010609060101010101" pitchFamily="49" charset="-122"/>
              </a:rPr>
              <a:t>引出下文</a:t>
            </a:r>
            <a:r>
              <a:rPr sz="4000" b="1" dirty="0">
                <a:solidFill>
                  <a:srgbClr val="FF0000"/>
                </a:solidFill>
                <a:uFillTx/>
                <a:latin typeface="Arial" panose="020B0604020202020204" pitchFamily="34" charset="0"/>
                <a:ea typeface="黑体" panose="02010609060101010101" pitchFamily="49" charset="-122"/>
              </a:rPr>
              <a:t>对“昆明的雨”的描述，</a:t>
            </a:r>
            <a:r>
              <a:rPr sz="4000" b="1" u="heavy" dirty="0">
                <a:solidFill>
                  <a:srgbClr val="FF0000"/>
                </a:solidFill>
                <a:uFill>
                  <a:solidFill>
                    <a:srgbClr val="0000FF"/>
                  </a:solidFill>
                </a:uFill>
                <a:latin typeface="Arial" panose="020B0604020202020204" pitchFamily="34" charset="0"/>
                <a:ea typeface="黑体" panose="02010609060101010101" pitchFamily="49" charset="-122"/>
              </a:rPr>
              <a:t>引起读者的阅读兴趣。</a:t>
            </a:r>
            <a:endParaRPr sz="4000" b="1" u="heavy" dirty="0">
              <a:solidFill>
                <a:srgbClr val="FF0000"/>
              </a:solidFill>
              <a:uFill>
                <a:solidFill>
                  <a:srgbClr val="0000FF"/>
                </a:solidFill>
              </a:uFill>
              <a:latin typeface="Arial" panose="020B0604020202020204" pitchFamily="34" charset="0"/>
              <a:ea typeface="黑体" panose="02010609060101010101" pitchFamily="49" charset="-122"/>
            </a:endParaRPr>
          </a:p>
          <a:p>
            <a:pPr>
              <a:lnSpc>
                <a:spcPts val="4620"/>
              </a:lnSpc>
            </a:pPr>
            <a:endParaRPr sz="4000" b="1" u="heavy" dirty="0">
              <a:solidFill>
                <a:srgbClr val="FF0000"/>
              </a:solidFill>
              <a:uFill>
                <a:solidFill>
                  <a:srgbClr val="0000FF"/>
                </a:solidFill>
              </a:uFill>
              <a:latin typeface="Arial" panose="020B0604020202020204" pitchFamily="34" charset="0"/>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Text Box 5"/>
          <p:cNvSpPr txBox="1"/>
          <p:nvPr/>
        </p:nvSpPr>
        <p:spPr>
          <a:xfrm>
            <a:off x="1046480" y="862965"/>
            <a:ext cx="10099040" cy="1753235"/>
          </a:xfrm>
          <a:prstGeom prst="rect">
            <a:avLst/>
          </a:prstGeom>
          <a:noFill/>
          <a:ln w="9525">
            <a:noFill/>
          </a:ln>
        </p:spPr>
        <p:txBody>
          <a:bodyPr wrap="square">
            <a:spAutoFit/>
          </a:bodyPr>
          <a:p>
            <a:pPr marL="685800" indent="-685800">
              <a:buClr>
                <a:srgbClr val="0000FF"/>
              </a:buClr>
              <a:buFont typeface="Wingdings" panose="05000000000000000000" charset="0"/>
              <a:buChar char=""/>
            </a:pPr>
            <a:r>
              <a:rPr lang="zh-CN" altLang="en-US" sz="3600" b="1" dirty="0">
                <a:solidFill>
                  <a:srgbClr val="0000FF"/>
                </a:solidFill>
                <a:latin typeface="Arial" panose="020B0604020202020204" pitchFamily="34" charset="0"/>
                <a:ea typeface="黑体" panose="02010609060101010101" pitchFamily="49" charset="-122"/>
              </a:rPr>
              <a:t>第</a:t>
            </a:r>
            <a:r>
              <a:rPr lang="zh-CN" altLang="en-US" sz="3600" b="1" dirty="0">
                <a:solidFill>
                  <a:srgbClr val="D73BE1"/>
                </a:solidFill>
                <a:uFillTx/>
                <a:latin typeface="Arial" panose="020B0604020202020204" pitchFamily="34" charset="0"/>
                <a:ea typeface="黑体" panose="02010609060101010101" pitchFamily="49" charset="-122"/>
              </a:rPr>
              <a:t>②</a:t>
            </a:r>
            <a:r>
              <a:rPr lang="zh-CN" altLang="en-US" sz="3600" b="1" dirty="0">
                <a:solidFill>
                  <a:srgbClr val="0000FF"/>
                </a:solidFill>
                <a:latin typeface="Arial" panose="020B0604020202020204" pitchFamily="34" charset="0"/>
                <a:ea typeface="黑体" panose="02010609060101010101" pitchFamily="49" charset="-122"/>
              </a:rPr>
              <a:t>段中作者写到“我想念昆明的雨”，运用了何种表达方式？试分析这一句在内容和结构上有什么作用。</a:t>
            </a:r>
            <a:endParaRPr lang="zh-CN" altLang="en-US" sz="3600" b="1" dirty="0">
              <a:solidFill>
                <a:srgbClr val="0000FF"/>
              </a:solidFill>
              <a:latin typeface="Arial" panose="020B0604020202020204" pitchFamily="34" charset="0"/>
              <a:ea typeface="黑体" panose="02010609060101010101" pitchFamily="49" charset="-122"/>
            </a:endParaRPr>
          </a:p>
        </p:txBody>
      </p:sp>
      <p:sp>
        <p:nvSpPr>
          <p:cNvPr id="6" name="文本框 5"/>
          <p:cNvSpPr txBox="1"/>
          <p:nvPr/>
        </p:nvSpPr>
        <p:spPr>
          <a:xfrm>
            <a:off x="78105" y="76200"/>
            <a:ext cx="2225040" cy="706755"/>
          </a:xfrm>
          <a:prstGeom prst="rect">
            <a:avLst/>
          </a:prstGeom>
          <a:noFill/>
        </p:spPr>
        <p:txBody>
          <a:bodyPr wrap="none" rtlCol="0">
            <a:spAutoFit/>
          </a:bodyPr>
          <a:p>
            <a:pPr algn="l"/>
            <a:r>
              <a:rPr lang="zh-CN" altLang="en-US" sz="4000" b="1">
                <a:solidFill>
                  <a:srgbClr val="7030A0"/>
                </a:solidFill>
                <a:uFillTx/>
                <a:ea typeface="黑体" panose="02010609060101010101" pitchFamily="49" charset="-122"/>
              </a:rPr>
              <a:t>合作探究</a:t>
            </a:r>
            <a:endParaRPr lang="zh-CN" altLang="en-US" sz="4000" b="1">
              <a:solidFill>
                <a:srgbClr val="7030A0"/>
              </a:solidFill>
              <a:uFillTx/>
              <a:ea typeface="黑体" panose="02010609060101010101" pitchFamily="49" charset="-122"/>
            </a:endParaRPr>
          </a:p>
        </p:txBody>
      </p:sp>
      <p:sp>
        <p:nvSpPr>
          <p:cNvPr id="3" name="Text Box 5"/>
          <p:cNvSpPr txBox="1"/>
          <p:nvPr/>
        </p:nvSpPr>
        <p:spPr>
          <a:xfrm>
            <a:off x="1212215" y="2681605"/>
            <a:ext cx="5987415" cy="696595"/>
          </a:xfrm>
          <a:prstGeom prst="rect">
            <a:avLst/>
          </a:prstGeom>
          <a:noFill/>
          <a:ln w="9525">
            <a:noFill/>
          </a:ln>
        </p:spPr>
        <p:txBody>
          <a:bodyPr wrap="square">
            <a:spAutoFit/>
          </a:bodyPr>
          <a:p>
            <a:pPr>
              <a:lnSpc>
                <a:spcPts val="4720"/>
              </a:lnSpc>
            </a:pPr>
            <a:r>
              <a:rPr lang="en-US" altLang="zh-CN" sz="3600" b="1" dirty="0">
                <a:solidFill>
                  <a:srgbClr val="FF0000"/>
                </a:solidFill>
                <a:uFillTx/>
                <a:latin typeface="Arial" panose="020B0604020202020204" pitchFamily="34" charset="0"/>
                <a:ea typeface="黑体" panose="02010609060101010101" pitchFamily="49" charset="-122"/>
              </a:rPr>
              <a:t>       </a:t>
            </a:r>
            <a:r>
              <a:rPr lang="zh-CN" altLang="en-US" sz="3600" b="1" dirty="0">
                <a:solidFill>
                  <a:srgbClr val="FF0000"/>
                </a:solidFill>
                <a:uFillTx/>
                <a:latin typeface="Arial" panose="020B0604020202020204" pitchFamily="34" charset="0"/>
                <a:ea typeface="黑体" panose="02010609060101010101" pitchFamily="49" charset="-122"/>
              </a:rPr>
              <a:t>表达方式：抒情。</a:t>
            </a:r>
            <a:endParaRPr lang="zh-CN" altLang="en-US" sz="3600" b="1" dirty="0">
              <a:solidFill>
                <a:srgbClr val="FF0000"/>
              </a:solidFill>
              <a:uFillTx/>
              <a:latin typeface="Arial" panose="020B0604020202020204" pitchFamily="34" charset="0"/>
              <a:ea typeface="黑体" panose="02010609060101010101" pitchFamily="49" charset="-122"/>
            </a:endParaRPr>
          </a:p>
        </p:txBody>
      </p:sp>
      <p:sp>
        <p:nvSpPr>
          <p:cNvPr id="2" name="Text Box 5"/>
          <p:cNvSpPr txBox="1"/>
          <p:nvPr/>
        </p:nvSpPr>
        <p:spPr>
          <a:xfrm>
            <a:off x="1212215" y="3457575"/>
            <a:ext cx="10099040" cy="1301750"/>
          </a:xfrm>
          <a:prstGeom prst="rect">
            <a:avLst/>
          </a:prstGeom>
          <a:noFill/>
          <a:ln w="9525">
            <a:noFill/>
          </a:ln>
        </p:spPr>
        <p:txBody>
          <a:bodyPr wrap="square">
            <a:spAutoFit/>
          </a:bodyPr>
          <a:p>
            <a:pPr>
              <a:lnSpc>
                <a:spcPts val="4720"/>
              </a:lnSpc>
            </a:pPr>
            <a:r>
              <a:rPr lang="en-US" altLang="zh-CN" sz="3600" b="1" dirty="0">
                <a:solidFill>
                  <a:srgbClr val="FF0000"/>
                </a:solidFill>
                <a:uFillTx/>
                <a:latin typeface="Arial" panose="020B0604020202020204" pitchFamily="34" charset="0"/>
                <a:ea typeface="黑体" panose="02010609060101010101" pitchFamily="49" charset="-122"/>
              </a:rPr>
              <a:t>       </a:t>
            </a:r>
            <a:r>
              <a:rPr lang="zh-CN" altLang="en-US" sz="3600" b="1" u="heavy" dirty="0">
                <a:solidFill>
                  <a:srgbClr val="FF0000"/>
                </a:solidFill>
                <a:uFill>
                  <a:solidFill>
                    <a:srgbClr val="0000FF"/>
                  </a:solidFill>
                </a:uFill>
                <a:latin typeface="Arial" panose="020B0604020202020204" pitchFamily="34" charset="0"/>
                <a:ea typeface="黑体" panose="02010609060101010101" pitchFamily="49" charset="-122"/>
              </a:rPr>
              <a:t>内容上：点明中心</a:t>
            </a:r>
            <a:r>
              <a:rPr lang="zh-CN" altLang="en-US" sz="3600" b="1" dirty="0">
                <a:solidFill>
                  <a:srgbClr val="FF0000"/>
                </a:solidFill>
                <a:uFillTx/>
                <a:latin typeface="Arial" panose="020B0604020202020204" pitchFamily="34" charset="0"/>
                <a:ea typeface="黑体" panose="02010609060101010101" pitchFamily="49" charset="-122"/>
              </a:rPr>
              <a:t>，表达了作者对</a:t>
            </a:r>
            <a:r>
              <a:rPr lang="en-US" altLang="zh-CN" sz="3600" b="1" dirty="0">
                <a:solidFill>
                  <a:srgbClr val="FF0000"/>
                </a:solidFill>
                <a:uFillTx/>
                <a:latin typeface="Arial" panose="020B0604020202020204" pitchFamily="34" charset="0"/>
                <a:ea typeface="黑体" panose="02010609060101010101" pitchFamily="49" charset="-122"/>
              </a:rPr>
              <a:t>“</a:t>
            </a:r>
            <a:r>
              <a:rPr lang="zh-CN" altLang="en-US" sz="3600" b="1" dirty="0">
                <a:solidFill>
                  <a:srgbClr val="FF0000"/>
                </a:solidFill>
                <a:uFillTx/>
                <a:latin typeface="Arial" panose="020B0604020202020204" pitchFamily="34" charset="0"/>
                <a:ea typeface="黑体" panose="02010609060101010101" pitchFamily="49" charset="-122"/>
              </a:rPr>
              <a:t>昆明的雨</a:t>
            </a:r>
            <a:r>
              <a:rPr lang="en-US" altLang="zh-CN" sz="3600" b="1" dirty="0">
                <a:solidFill>
                  <a:srgbClr val="FF0000"/>
                </a:solidFill>
                <a:uFillTx/>
                <a:latin typeface="Arial" panose="020B0604020202020204" pitchFamily="34" charset="0"/>
                <a:ea typeface="黑体" panose="02010609060101010101" pitchFamily="49" charset="-122"/>
              </a:rPr>
              <a:t>”</a:t>
            </a:r>
            <a:r>
              <a:rPr lang="zh-CN" altLang="en-US" sz="3600" b="1" dirty="0">
                <a:solidFill>
                  <a:srgbClr val="FF0000"/>
                </a:solidFill>
                <a:uFillTx/>
                <a:latin typeface="Arial" panose="020B0604020202020204" pitchFamily="34" charset="0"/>
                <a:ea typeface="黑体" panose="02010609060101010101" pitchFamily="49" charset="-122"/>
              </a:rPr>
              <a:t>的深切怀念。</a:t>
            </a:r>
            <a:r>
              <a:rPr lang="en-US" altLang="zh-CN" sz="3600" b="1" dirty="0">
                <a:solidFill>
                  <a:srgbClr val="FF0000"/>
                </a:solidFill>
                <a:uFillTx/>
                <a:latin typeface="Arial" panose="020B0604020202020204" pitchFamily="34" charset="0"/>
                <a:ea typeface="黑体" panose="02010609060101010101" pitchFamily="49" charset="-122"/>
              </a:rPr>
              <a:t>  </a:t>
            </a:r>
            <a:endParaRPr lang="zh-CN" altLang="en-US" sz="3600" b="1" dirty="0">
              <a:solidFill>
                <a:srgbClr val="FF0000"/>
              </a:solidFill>
              <a:uFillTx/>
              <a:latin typeface="Arial" panose="020B0604020202020204" pitchFamily="34" charset="0"/>
              <a:ea typeface="黑体" panose="02010609060101010101" pitchFamily="49" charset="-122"/>
            </a:endParaRPr>
          </a:p>
        </p:txBody>
      </p:sp>
      <p:sp>
        <p:nvSpPr>
          <p:cNvPr id="4" name="Text Box 5"/>
          <p:cNvSpPr txBox="1"/>
          <p:nvPr/>
        </p:nvSpPr>
        <p:spPr>
          <a:xfrm>
            <a:off x="1212215" y="4838065"/>
            <a:ext cx="10099040" cy="2512695"/>
          </a:xfrm>
          <a:prstGeom prst="rect">
            <a:avLst/>
          </a:prstGeom>
          <a:noFill/>
          <a:ln w="9525">
            <a:noFill/>
          </a:ln>
        </p:spPr>
        <p:txBody>
          <a:bodyPr wrap="square">
            <a:spAutoFit/>
          </a:bodyPr>
          <a:p>
            <a:pPr>
              <a:lnSpc>
                <a:spcPts val="4720"/>
              </a:lnSpc>
            </a:pPr>
            <a:r>
              <a:rPr lang="zh-CN" altLang="en-US" sz="3600" b="1" dirty="0">
                <a:solidFill>
                  <a:srgbClr val="FF0000"/>
                </a:solidFill>
                <a:uFillTx/>
                <a:latin typeface="Arial" panose="020B0604020202020204" pitchFamily="34" charset="0"/>
                <a:ea typeface="黑体" panose="02010609060101010101" pitchFamily="49" charset="-122"/>
              </a:rPr>
              <a:t>       </a:t>
            </a:r>
            <a:r>
              <a:rPr lang="zh-CN" altLang="en-US" sz="3600" b="1" u="heavy" dirty="0">
                <a:solidFill>
                  <a:srgbClr val="FF0000"/>
                </a:solidFill>
                <a:uFill>
                  <a:solidFill>
                    <a:srgbClr val="0000FF"/>
                  </a:solidFill>
                </a:uFill>
                <a:latin typeface="Arial" panose="020B0604020202020204" pitchFamily="34" charset="0"/>
                <a:ea typeface="黑体" panose="02010609060101010101" pitchFamily="49" charset="-122"/>
              </a:rPr>
              <a:t>结构上：承上启下</a:t>
            </a:r>
            <a:r>
              <a:rPr lang="zh-CN" altLang="en-US" sz="3600" b="1" dirty="0">
                <a:solidFill>
                  <a:srgbClr val="FF0000"/>
                </a:solidFill>
                <a:uFillTx/>
                <a:latin typeface="Arial" panose="020B0604020202020204" pitchFamily="34" charset="0"/>
                <a:ea typeface="黑体" panose="02010609060101010101" pitchFamily="49" charset="-122"/>
              </a:rPr>
              <a:t>。</a:t>
            </a:r>
            <a:endParaRPr lang="zh-CN" altLang="en-US" sz="3600" b="1" dirty="0">
              <a:solidFill>
                <a:srgbClr val="FF0000"/>
              </a:solidFill>
              <a:uFillTx/>
              <a:latin typeface="Arial" panose="020B0604020202020204" pitchFamily="34" charset="0"/>
              <a:ea typeface="黑体" panose="02010609060101010101" pitchFamily="49" charset="-122"/>
            </a:endParaRPr>
          </a:p>
          <a:p>
            <a:pPr>
              <a:lnSpc>
                <a:spcPts val="4720"/>
              </a:lnSpc>
            </a:pPr>
            <a:r>
              <a:rPr lang="zh-CN" altLang="en-US" sz="3600" b="1" dirty="0">
                <a:solidFill>
                  <a:srgbClr val="FF0000"/>
                </a:solidFill>
                <a:uFillTx/>
                <a:latin typeface="Arial" panose="020B0604020202020204" pitchFamily="34" charset="0"/>
                <a:ea typeface="黑体" panose="02010609060101010101" pitchFamily="49" charset="-122"/>
              </a:rPr>
              <a:t>       承接上文：应朋友之邀而想到的昆明雨季</a:t>
            </a:r>
            <a:endParaRPr lang="zh-CN" altLang="en-US" sz="3600" b="1" dirty="0">
              <a:solidFill>
                <a:srgbClr val="FF0000"/>
              </a:solidFill>
              <a:uFillTx/>
              <a:latin typeface="Arial" panose="020B0604020202020204" pitchFamily="34" charset="0"/>
              <a:ea typeface="黑体" panose="02010609060101010101" pitchFamily="49" charset="-122"/>
            </a:endParaRPr>
          </a:p>
          <a:p>
            <a:pPr>
              <a:lnSpc>
                <a:spcPts val="4720"/>
              </a:lnSpc>
            </a:pPr>
            <a:r>
              <a:rPr lang="zh-CN" altLang="en-US" sz="3600" b="1" dirty="0">
                <a:solidFill>
                  <a:srgbClr val="FF0000"/>
                </a:solidFill>
                <a:uFillTx/>
                <a:latin typeface="Arial" panose="020B0604020202020204" pitchFamily="34" charset="0"/>
                <a:ea typeface="黑体" panose="02010609060101010101" pitchFamily="49" charset="-122"/>
              </a:rPr>
              <a:t>       开启下文：引出对昆明雨季的深情回忆</a:t>
            </a:r>
            <a:endParaRPr lang="zh-CN" altLang="en-US" sz="3600" b="1" dirty="0">
              <a:solidFill>
                <a:srgbClr val="FF0000"/>
              </a:solidFill>
              <a:uFillTx/>
              <a:latin typeface="Arial" panose="020B0604020202020204" pitchFamily="34" charset="0"/>
              <a:ea typeface="黑体" panose="02010609060101010101" pitchFamily="49" charset="-122"/>
            </a:endParaRPr>
          </a:p>
          <a:p>
            <a:pPr>
              <a:lnSpc>
                <a:spcPts val="4720"/>
              </a:lnSpc>
            </a:pPr>
            <a:endParaRPr lang="zh-CN" altLang="en-US" sz="2400" b="1" dirty="0">
              <a:solidFill>
                <a:srgbClr val="FF0000"/>
              </a:solidFill>
              <a:uFillTx/>
              <a:latin typeface="Arial" panose="020B0604020202020204" pitchFamily="34" charset="0"/>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2">
                                            <p:txEl>
                                              <p:pRg st="0" end="0"/>
                                            </p:txEl>
                                          </p:spTgt>
                                        </p:tgtEl>
                                        <p:attrNameLst>
                                          <p:attrName>style.visibility</p:attrName>
                                        </p:attrNameLst>
                                      </p:cBhvr>
                                      <p:to>
                                        <p:strVal val="visible"/>
                                      </p:to>
                                    </p:set>
                                    <p:animEffect transition="in" filter="fade">
                                      <p:cBhvr>
                                        <p:cTn id="14" dur="1000"/>
                                        <p:tgtEl>
                                          <p:spTgt spid="2">
                                            <p:txEl>
                                              <p:pRg st="0" end="0"/>
                                            </p:txEl>
                                          </p:spTgt>
                                        </p:tgtEl>
                                      </p:cBhvr>
                                    </p:animEffect>
                                    <p:anim calcmode="lin" valueType="num">
                                      <p:cBhvr>
                                        <p:cTn id="15"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fade">
                                      <p:cBhvr>
                                        <p:cTn id="21" dur="1000"/>
                                        <p:tgtEl>
                                          <p:spTgt spid="4">
                                            <p:txEl>
                                              <p:pRg st="0" end="0"/>
                                            </p:txEl>
                                          </p:spTgt>
                                        </p:tgtEl>
                                      </p:cBhvr>
                                    </p:animEffect>
                                    <p:anim calcmode="lin" valueType="num">
                                      <p:cBhvr>
                                        <p:cTn id="22"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7" presetClass="entr" presetSubtype="0" fill="hold" nodeType="clickEffect">
                                  <p:stCondLst>
                                    <p:cond delay="0"/>
                                  </p:stCondLst>
                                  <p:childTnLst>
                                    <p:set>
                                      <p:cBhvr>
                                        <p:cTn id="27" dur="1" fill="hold">
                                          <p:stCondLst>
                                            <p:cond delay="0"/>
                                          </p:stCondLst>
                                        </p:cTn>
                                        <p:tgtEl>
                                          <p:spTgt spid="4">
                                            <p:txEl>
                                              <p:pRg st="1" end="1"/>
                                            </p:txEl>
                                          </p:spTgt>
                                        </p:tgtEl>
                                        <p:attrNameLst>
                                          <p:attrName>style.visibility</p:attrName>
                                        </p:attrNameLst>
                                      </p:cBhvr>
                                      <p:to>
                                        <p:strVal val="visible"/>
                                      </p:to>
                                    </p:set>
                                    <p:animEffect transition="in" filter="fade">
                                      <p:cBhvr>
                                        <p:cTn id="28" dur="1000"/>
                                        <p:tgtEl>
                                          <p:spTgt spid="4">
                                            <p:txEl>
                                              <p:pRg st="1" end="1"/>
                                            </p:txEl>
                                          </p:spTgt>
                                        </p:tgtEl>
                                      </p:cBhvr>
                                    </p:animEffect>
                                    <p:anim calcmode="lin" valueType="num">
                                      <p:cBhvr>
                                        <p:cTn id="29"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30"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7" presetClass="entr" presetSubtype="0" fill="hold" nodeType="clickEffect">
                                  <p:stCondLst>
                                    <p:cond delay="0"/>
                                  </p:stCondLst>
                                  <p:childTnLst>
                                    <p:set>
                                      <p:cBhvr>
                                        <p:cTn id="34" dur="1" fill="hold">
                                          <p:stCondLst>
                                            <p:cond delay="0"/>
                                          </p:stCondLst>
                                        </p:cTn>
                                        <p:tgtEl>
                                          <p:spTgt spid="4">
                                            <p:txEl>
                                              <p:pRg st="2" end="2"/>
                                            </p:txEl>
                                          </p:spTgt>
                                        </p:tgtEl>
                                        <p:attrNameLst>
                                          <p:attrName>style.visibility</p:attrName>
                                        </p:attrNameLst>
                                      </p:cBhvr>
                                      <p:to>
                                        <p:strVal val="visible"/>
                                      </p:to>
                                    </p:set>
                                    <p:animEffect transition="in" filter="fade">
                                      <p:cBhvr>
                                        <p:cTn id="35" dur="1000"/>
                                        <p:tgtEl>
                                          <p:spTgt spid="4">
                                            <p:txEl>
                                              <p:pRg st="2" end="2"/>
                                            </p:txEl>
                                          </p:spTgt>
                                        </p:tgtEl>
                                      </p:cBhvr>
                                    </p:animEffect>
                                    <p:anim calcmode="lin" valueType="num">
                                      <p:cBhvr>
                                        <p:cTn id="36"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37"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145" name="图片 1"/>
          <p:cNvPicPr>
            <a:picLocks noChangeAspect="1"/>
          </p:cNvPicPr>
          <p:nvPr/>
        </p:nvPicPr>
        <p:blipFill>
          <a:blip r:embed="rId1"/>
          <a:srcRect t="5504" r="86" b="6692"/>
          <a:stretch>
            <a:fillRect/>
          </a:stretch>
        </p:blipFill>
        <p:spPr>
          <a:xfrm>
            <a:off x="-31115" y="-75565"/>
            <a:ext cx="12241530" cy="7009765"/>
          </a:xfrm>
          <a:prstGeom prst="rect">
            <a:avLst/>
          </a:prstGeom>
          <a:noFill/>
          <a:ln w="9525">
            <a:noFill/>
          </a:ln>
        </p:spPr>
      </p:pic>
      <p:sp>
        <p:nvSpPr>
          <p:cNvPr id="6146" name="Text Box 5"/>
          <p:cNvSpPr txBox="1"/>
          <p:nvPr/>
        </p:nvSpPr>
        <p:spPr>
          <a:xfrm>
            <a:off x="2303145" y="431165"/>
            <a:ext cx="6297295" cy="645160"/>
          </a:xfrm>
          <a:prstGeom prst="rect">
            <a:avLst/>
          </a:prstGeom>
          <a:solidFill>
            <a:schemeClr val="bg1"/>
          </a:solidFill>
          <a:ln w="9525">
            <a:noFill/>
          </a:ln>
        </p:spPr>
        <p:txBody>
          <a:bodyPr wrap="square">
            <a:spAutoFit/>
          </a:bodyPr>
          <a:p>
            <a:pPr marL="685800" indent="-685800">
              <a:buClr>
                <a:srgbClr val="0000FF"/>
              </a:buClr>
              <a:buFont typeface="Wingdings" panose="05000000000000000000" charset="0"/>
              <a:buChar char=""/>
            </a:pPr>
            <a:r>
              <a:rPr lang="zh-CN" altLang="en-US" sz="3600" b="1" dirty="0">
                <a:solidFill>
                  <a:srgbClr val="0000FF"/>
                </a:solidFill>
                <a:latin typeface="Arial" panose="020B0604020202020204" pitchFamily="34" charset="0"/>
                <a:ea typeface="黑体" panose="02010609060101010101" pitchFamily="49" charset="-122"/>
              </a:rPr>
              <a:t>昆明的雨季有怎样的特点？</a:t>
            </a:r>
            <a:endParaRPr lang="zh-CN" altLang="en-US" sz="3600" b="1" dirty="0">
              <a:solidFill>
                <a:srgbClr val="0000FF"/>
              </a:solidFill>
              <a:latin typeface="Arial" panose="020B0604020202020204" pitchFamily="34" charset="0"/>
              <a:ea typeface="黑体" panose="02010609060101010101" pitchFamily="49" charset="-122"/>
            </a:endParaRPr>
          </a:p>
        </p:txBody>
      </p:sp>
      <p:sp>
        <p:nvSpPr>
          <p:cNvPr id="6" name="文本框 5"/>
          <p:cNvSpPr txBox="1"/>
          <p:nvPr/>
        </p:nvSpPr>
        <p:spPr>
          <a:xfrm>
            <a:off x="78105" y="76200"/>
            <a:ext cx="2225040" cy="706755"/>
          </a:xfrm>
          <a:prstGeom prst="rect">
            <a:avLst/>
          </a:prstGeom>
          <a:noFill/>
        </p:spPr>
        <p:txBody>
          <a:bodyPr wrap="none" rtlCol="0">
            <a:spAutoFit/>
          </a:bodyPr>
          <a:p>
            <a:pPr algn="l"/>
            <a:r>
              <a:rPr lang="zh-CN" altLang="en-US" sz="4000" b="1">
                <a:solidFill>
                  <a:srgbClr val="7030A0"/>
                </a:solidFill>
                <a:uFillTx/>
                <a:ea typeface="黑体" panose="02010609060101010101" pitchFamily="49" charset="-122"/>
              </a:rPr>
              <a:t>合作探究</a:t>
            </a:r>
            <a:endParaRPr lang="zh-CN" altLang="en-US" sz="4000" b="1">
              <a:solidFill>
                <a:srgbClr val="7030A0"/>
              </a:solidFill>
              <a:uFillTx/>
              <a:ea typeface="黑体" panose="02010609060101010101" pitchFamily="49" charset="-122"/>
            </a:endParaRPr>
          </a:p>
        </p:txBody>
      </p:sp>
      <p:sp>
        <p:nvSpPr>
          <p:cNvPr id="3" name="文本框 2"/>
          <p:cNvSpPr txBox="1"/>
          <p:nvPr/>
        </p:nvSpPr>
        <p:spPr>
          <a:xfrm>
            <a:off x="1082040" y="1204595"/>
            <a:ext cx="10617200" cy="2306955"/>
          </a:xfrm>
          <a:prstGeom prst="rect">
            <a:avLst/>
          </a:prstGeom>
          <a:solidFill>
            <a:schemeClr val="bg1"/>
          </a:solidFill>
        </p:spPr>
        <p:txBody>
          <a:bodyPr wrap="square" rtlCol="0">
            <a:spAutoFit/>
          </a:bodyPr>
          <a:p>
            <a:pPr algn="l"/>
            <a:r>
              <a:rPr lang="en-US" altLang="zh-CN" sz="3600" b="1" dirty="0">
                <a:solidFill>
                  <a:srgbClr val="FF0000"/>
                </a:solidFill>
                <a:uFillTx/>
                <a:latin typeface="黑体" panose="02010609060101010101" pitchFamily="49" charset="-122"/>
                <a:ea typeface="黑体" panose="02010609060101010101" pitchFamily="49" charset="-122"/>
                <a:sym typeface="+mn-ea"/>
              </a:rPr>
              <a:t>    </a:t>
            </a:r>
            <a:r>
              <a:rPr lang="zh-CN" altLang="en-US" sz="3600" b="1" dirty="0">
                <a:solidFill>
                  <a:srgbClr val="FF0000"/>
                </a:solidFill>
                <a:uFillTx/>
                <a:latin typeface="黑体" panose="02010609060101010101" pitchFamily="49" charset="-122"/>
                <a:ea typeface="黑体" panose="02010609060101010101" pitchFamily="49" charset="-122"/>
                <a:sym typeface="+mn-ea"/>
              </a:rPr>
              <a:t>昆明的雨季是相当长的，但并不使人厌烦。因为不是连绵不断，下起来没完，所以并不使人气闷。</a:t>
            </a:r>
            <a:endParaRPr lang="zh-CN" altLang="en-US" sz="3600" b="1" dirty="0">
              <a:solidFill>
                <a:srgbClr val="FF0000"/>
              </a:solidFill>
              <a:uFillTx/>
              <a:latin typeface="黑体" panose="02010609060101010101" pitchFamily="49" charset="-122"/>
              <a:ea typeface="黑体" panose="02010609060101010101" pitchFamily="49" charset="-122"/>
              <a:sym typeface="+mn-ea"/>
            </a:endParaRPr>
          </a:p>
          <a:p>
            <a:pPr algn="l"/>
            <a:r>
              <a:rPr lang="zh-CN" altLang="en-US" sz="3600" b="1" dirty="0">
                <a:solidFill>
                  <a:srgbClr val="FF0000"/>
                </a:solidFill>
                <a:uFillTx/>
                <a:latin typeface="黑体" panose="02010609060101010101" pitchFamily="49" charset="-122"/>
                <a:ea typeface="黑体" panose="02010609060101010101" pitchFamily="49" charset="-122"/>
                <a:sym typeface="+mn-ea"/>
              </a:rPr>
              <a:t>昆明雨季气压不低，人很舒服。昆明的雨季是明亮的、丰满的，使人动情的。昆明的雨季，是浓绿的。</a:t>
            </a:r>
            <a:r>
              <a:rPr lang="en-US" altLang="zh-CN" sz="3600" b="1">
                <a:ea typeface="黑体" panose="02010609060101010101" pitchFamily="49" charset="-122"/>
              </a:rPr>
              <a:t> </a:t>
            </a:r>
            <a:endParaRPr lang="en-US" altLang="zh-CN" sz="3600" b="1">
              <a:ea typeface="黑体" panose="02010609060101010101" pitchFamily="49" charset="-122"/>
            </a:endParaRPr>
          </a:p>
        </p:txBody>
      </p:sp>
      <p:sp>
        <p:nvSpPr>
          <p:cNvPr id="4" name="Text Box 5"/>
          <p:cNvSpPr txBox="1"/>
          <p:nvPr/>
        </p:nvSpPr>
        <p:spPr>
          <a:xfrm>
            <a:off x="1082040" y="3640455"/>
            <a:ext cx="10617200" cy="1753235"/>
          </a:xfrm>
          <a:prstGeom prst="rect">
            <a:avLst/>
          </a:prstGeom>
          <a:solidFill>
            <a:schemeClr val="bg1"/>
          </a:solidFill>
          <a:ln w="9525">
            <a:noFill/>
          </a:ln>
        </p:spPr>
        <p:txBody>
          <a:bodyPr wrap="square">
            <a:spAutoFit/>
          </a:bodyPr>
          <a:p>
            <a:pPr marL="685800" indent="-685800">
              <a:buClr>
                <a:srgbClr val="0000FF"/>
              </a:buClr>
              <a:buFont typeface="Wingdings" panose="05000000000000000000" charset="0"/>
              <a:buChar char=""/>
            </a:pPr>
            <a:r>
              <a:rPr lang="zh-CN" altLang="en-US" sz="3600" b="1" dirty="0">
                <a:solidFill>
                  <a:srgbClr val="0000FF"/>
                </a:solidFill>
                <a:latin typeface="Arial" panose="020B0604020202020204" pitchFamily="34" charset="0"/>
                <a:ea typeface="黑体" panose="02010609060101010101" pitchFamily="49" charset="-122"/>
              </a:rPr>
              <a:t>如果用“豪放”与“婉约”来形容雨的话，《昆明的雨》应该</a:t>
            </a:r>
            <a:r>
              <a:rPr sz="3600" b="1" noProof="0" dirty="0" smtClean="0">
                <a:solidFill>
                  <a:srgbClr val="0000FF"/>
                </a:solidFill>
                <a:uFillTx/>
                <a:latin typeface="黑体" panose="02010609060101010101" pitchFamily="49" charset="-122"/>
                <a:ea typeface="黑体" panose="02010609060101010101" pitchFamily="49" charset="-122"/>
                <a:sym typeface="+mn-ea"/>
              </a:rPr>
              <a:t>属于哪一种，作者是怎样表现出这样的效果的。</a:t>
            </a:r>
            <a:endParaRPr lang="zh-CN" altLang="en-US" sz="3600" b="1" dirty="0">
              <a:solidFill>
                <a:srgbClr val="0000FF"/>
              </a:solidFill>
              <a:latin typeface="Arial" panose="020B0604020202020204" pitchFamily="34" charset="0"/>
              <a:ea typeface="黑体" panose="02010609060101010101" pitchFamily="49" charset="-122"/>
            </a:endParaRPr>
          </a:p>
        </p:txBody>
      </p:sp>
      <p:sp>
        <p:nvSpPr>
          <p:cNvPr id="7" name="文本框 6"/>
          <p:cNvSpPr txBox="1"/>
          <p:nvPr/>
        </p:nvSpPr>
        <p:spPr>
          <a:xfrm>
            <a:off x="1082040" y="5532120"/>
            <a:ext cx="10617200" cy="1198880"/>
          </a:xfrm>
          <a:prstGeom prst="rect">
            <a:avLst/>
          </a:prstGeom>
          <a:solidFill>
            <a:schemeClr val="bg1"/>
          </a:solidFill>
        </p:spPr>
        <p:txBody>
          <a:bodyPr wrap="square" rtlCol="0">
            <a:spAutoFit/>
          </a:bodyPr>
          <a:p>
            <a:pPr algn="l"/>
            <a:r>
              <a:rPr lang="en-US" altLang="zh-CN" sz="3600" b="1" dirty="0">
                <a:solidFill>
                  <a:srgbClr val="FF0000"/>
                </a:solidFill>
                <a:uFillTx/>
                <a:latin typeface="黑体" panose="02010609060101010101" pitchFamily="49" charset="-122"/>
                <a:ea typeface="黑体" panose="02010609060101010101" pitchFamily="49" charset="-122"/>
                <a:sym typeface="+mn-ea"/>
              </a:rPr>
              <a:t>    </a:t>
            </a:r>
            <a:r>
              <a:rPr lang="zh-CN" altLang="en-US" sz="3600" b="1" dirty="0">
                <a:solidFill>
                  <a:srgbClr val="FF0000"/>
                </a:solidFill>
                <a:uFillTx/>
                <a:latin typeface="黑体" panose="02010609060101010101" pitchFamily="49" charset="-122"/>
                <a:ea typeface="黑体" panose="02010609060101010101" pitchFamily="49" charset="-122"/>
                <a:sym typeface="+mn-ea"/>
              </a:rPr>
              <a:t>婉约。作者拾取生活中的琐细事物，如话家常，娓娓道来，具有一种平淡自然之美。</a:t>
            </a:r>
            <a:r>
              <a:rPr lang="en-US" altLang="zh-CN" sz="3600" b="1">
                <a:ea typeface="黑体" panose="02010609060101010101" pitchFamily="49" charset="-122"/>
              </a:rPr>
              <a:t> </a:t>
            </a:r>
            <a:endParaRPr lang="en-US" altLang="zh-CN" sz="3600" b="1">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blinds(horizontal)">
                                      <p:cBhvr>
                                        <p:cTn id="7" dur="500"/>
                                        <p:tgtEl>
                                          <p:spTgt spid="6146"/>
                                        </p:tgtEl>
                                      </p:cBhvr>
                                    </p:animEffect>
                                  </p:childTnLst>
                                </p:cTn>
                              </p:par>
                            </p:childTnLst>
                          </p:cTn>
                        </p:par>
                      </p:childTnLst>
                    </p:cTn>
                  </p:par>
                  <p:par>
                    <p:cTn id="8" fill="hold">
                      <p:stCondLst>
                        <p:cond delay="indefinite"/>
                      </p:stCondLst>
                      <p:childTnLst>
                        <p:par>
                          <p:cTn id="9" fill="hold">
                            <p:stCondLst>
                              <p:cond delay="0"/>
                            </p:stCondLst>
                            <p:childTnLst>
                              <p:par>
                                <p:cTn id="10" presetID="39" presetClass="entr" presetSubtype="0" accel="10000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ppt_h</p:attrName>
                                        </p:attrNameLst>
                                      </p:cBhvr>
                                      <p:tavLst>
                                        <p:tav tm="0">
                                          <p:val>
                                            <p:strVal val="#ppt_h/20"/>
                                          </p:val>
                                        </p:tav>
                                        <p:tav tm="50000">
                                          <p:val>
                                            <p:strVal val="#ppt_h/20"/>
                                          </p:val>
                                        </p:tav>
                                        <p:tav tm="100000">
                                          <p:val>
                                            <p:strVal val="#ppt_h"/>
                                          </p:val>
                                        </p:tav>
                                      </p:tavLst>
                                    </p:anim>
                                    <p:anim calcmode="lin" valueType="num">
                                      <p:cBhvr>
                                        <p:cTn id="13" dur="500" fill="hold"/>
                                        <p:tgtEl>
                                          <p:spTgt spid="3"/>
                                        </p:tgtEl>
                                        <p:attrNameLst>
                                          <p:attrName>ppt_w</p:attrName>
                                        </p:attrNameLst>
                                      </p:cBhvr>
                                      <p:tavLst>
                                        <p:tav tm="0">
                                          <p:val>
                                            <p:strVal val="#ppt_w+.3"/>
                                          </p:val>
                                        </p:tav>
                                        <p:tav tm="50000">
                                          <p:val>
                                            <p:strVal val="#ppt_w+.3"/>
                                          </p:val>
                                        </p:tav>
                                        <p:tav tm="100000">
                                          <p:val>
                                            <p:strVal val="#ppt_w"/>
                                          </p:val>
                                        </p:tav>
                                      </p:tavLst>
                                    </p:anim>
                                    <p:anim calcmode="lin" valueType="num">
                                      <p:cBhvr>
                                        <p:cTn id="14" dur="500" fill="hold"/>
                                        <p:tgtEl>
                                          <p:spTgt spid="3"/>
                                        </p:tgtEl>
                                        <p:attrNameLst>
                                          <p:attrName>ppt_x</p:attrName>
                                        </p:attrNameLst>
                                      </p:cBhvr>
                                      <p:tavLst>
                                        <p:tav tm="0">
                                          <p:val>
                                            <p:strVal val="#ppt_x-.3"/>
                                          </p:val>
                                        </p:tav>
                                        <p:tav tm="50000">
                                          <p:val>
                                            <p:strVal val="#ppt_x"/>
                                          </p:val>
                                        </p:tav>
                                        <p:tav tm="100000">
                                          <p:val>
                                            <p:strVal val="#ppt_x"/>
                                          </p:val>
                                        </p:tav>
                                      </p:tavLst>
                                    </p:anim>
                                    <p:anim calcmode="lin" valueType="num">
                                      <p:cBhvr>
                                        <p:cTn id="15"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blinds(horizontal)">
                                      <p:cBhvr>
                                        <p:cTn id="20" dur="5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39" presetClass="entr" presetSubtype="0" accel="10000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ppt_h</p:attrName>
                                        </p:attrNameLst>
                                      </p:cBhvr>
                                      <p:tavLst>
                                        <p:tav tm="0">
                                          <p:val>
                                            <p:strVal val="#ppt_h/20"/>
                                          </p:val>
                                        </p:tav>
                                        <p:tav tm="50000">
                                          <p:val>
                                            <p:strVal val="#ppt_h/20"/>
                                          </p:val>
                                        </p:tav>
                                        <p:tav tm="100000">
                                          <p:val>
                                            <p:strVal val="#ppt_h"/>
                                          </p:val>
                                        </p:tav>
                                      </p:tavLst>
                                    </p:anim>
                                    <p:anim calcmode="lin" valueType="num">
                                      <p:cBhvr>
                                        <p:cTn id="26" dur="500" fill="hold"/>
                                        <p:tgtEl>
                                          <p:spTgt spid="7"/>
                                        </p:tgtEl>
                                        <p:attrNameLst>
                                          <p:attrName>ppt_w</p:attrName>
                                        </p:attrNameLst>
                                      </p:cBhvr>
                                      <p:tavLst>
                                        <p:tav tm="0">
                                          <p:val>
                                            <p:strVal val="#ppt_w+.3"/>
                                          </p:val>
                                        </p:tav>
                                        <p:tav tm="50000">
                                          <p:val>
                                            <p:strVal val="#ppt_w+.3"/>
                                          </p:val>
                                        </p:tav>
                                        <p:tav tm="100000">
                                          <p:val>
                                            <p:strVal val="#ppt_w"/>
                                          </p:val>
                                        </p:tav>
                                      </p:tavLst>
                                    </p:anim>
                                    <p:anim calcmode="lin" valueType="num">
                                      <p:cBhvr>
                                        <p:cTn id="27" dur="500" fill="hold"/>
                                        <p:tgtEl>
                                          <p:spTgt spid="7"/>
                                        </p:tgtEl>
                                        <p:attrNameLst>
                                          <p:attrName>ppt_x</p:attrName>
                                        </p:attrNameLst>
                                      </p:cBhvr>
                                      <p:tavLst>
                                        <p:tav tm="0">
                                          <p:val>
                                            <p:strVal val="#ppt_x-.3"/>
                                          </p:val>
                                        </p:tav>
                                        <p:tav tm="50000">
                                          <p:val>
                                            <p:strVal val="#ppt_x"/>
                                          </p:val>
                                        </p:tav>
                                        <p:tav tm="100000">
                                          <p:val>
                                            <p:strVal val="#ppt_x"/>
                                          </p:val>
                                        </p:tav>
                                      </p:tavLst>
                                    </p:anim>
                                    <p:anim calcmode="lin" valueType="num">
                                      <p:cBhvr>
                                        <p:cTn id="28"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bldLvl="0" animBg="1"/>
      <p:bldP spid="4" grpId="0" bldLvl="0" animBg="1"/>
      <p:bldP spid="3" grpId="0" animBg="1"/>
      <p:bldP spid="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5080" y="-139065"/>
            <a:ext cx="12277725" cy="7343140"/>
          </a:xfrm>
          <a:prstGeom prst="rect">
            <a:avLst/>
          </a:prstGeom>
        </p:spPr>
      </p:pic>
      <p:pic>
        <p:nvPicPr>
          <p:cNvPr id="4" name="图片 3"/>
          <p:cNvPicPr>
            <a:picLocks noChangeAspect="1"/>
          </p:cNvPicPr>
          <p:nvPr/>
        </p:nvPicPr>
        <p:blipFill>
          <a:blip r:embed="rId2"/>
          <a:stretch>
            <a:fillRect/>
          </a:stretch>
        </p:blipFill>
        <p:spPr>
          <a:xfrm>
            <a:off x="-5080" y="-139065"/>
            <a:ext cx="12416790" cy="7036435"/>
          </a:xfrm>
          <a:prstGeom prst="rect">
            <a:avLst/>
          </a:prstGeom>
        </p:spPr>
      </p:pic>
      <p:pic>
        <p:nvPicPr>
          <p:cNvPr id="5" name="图片 4"/>
          <p:cNvPicPr>
            <a:picLocks noChangeAspect="1"/>
          </p:cNvPicPr>
          <p:nvPr/>
        </p:nvPicPr>
        <p:blipFill>
          <a:blip r:embed="rId3"/>
          <a:stretch>
            <a:fillRect/>
          </a:stretch>
        </p:blipFill>
        <p:spPr>
          <a:xfrm>
            <a:off x="-5080" y="-139065"/>
            <a:ext cx="12347575" cy="7343140"/>
          </a:xfrm>
          <a:prstGeom prst="rect">
            <a:avLst/>
          </a:prstGeom>
        </p:spPr>
      </p:pic>
      <p:pic>
        <p:nvPicPr>
          <p:cNvPr id="6" name="图片 5"/>
          <p:cNvPicPr>
            <a:picLocks noChangeAspect="1"/>
          </p:cNvPicPr>
          <p:nvPr/>
        </p:nvPicPr>
        <p:blipFill>
          <a:blip r:embed="rId4"/>
          <a:stretch>
            <a:fillRect/>
          </a:stretch>
        </p:blipFill>
        <p:spPr>
          <a:xfrm>
            <a:off x="-5080" y="-139065"/>
            <a:ext cx="12364720" cy="8253095"/>
          </a:xfrm>
          <a:prstGeom prst="rect">
            <a:avLst/>
          </a:prstGeom>
        </p:spPr>
      </p:pic>
      <p:pic>
        <p:nvPicPr>
          <p:cNvPr id="7" name="图片 6"/>
          <p:cNvPicPr>
            <a:picLocks noChangeAspect="1"/>
          </p:cNvPicPr>
          <p:nvPr/>
        </p:nvPicPr>
        <p:blipFill>
          <a:blip r:embed="rId5"/>
          <a:stretch>
            <a:fillRect/>
          </a:stretch>
        </p:blipFill>
        <p:spPr>
          <a:xfrm>
            <a:off x="-5080" y="-139065"/>
            <a:ext cx="12277725" cy="7619365"/>
          </a:xfrm>
          <a:prstGeom prst="rect">
            <a:avLst/>
          </a:prstGeom>
        </p:spPr>
      </p:pic>
      <p:sp>
        <p:nvSpPr>
          <p:cNvPr id="98306" name="MH_Text_1"/>
          <p:cNvSpPr/>
          <p:nvPr/>
        </p:nvSpPr>
        <p:spPr>
          <a:xfrm>
            <a:off x="2259013" y="4238625"/>
            <a:ext cx="1665287" cy="1055688"/>
          </a:xfrm>
          <a:prstGeom prst="roundRect">
            <a:avLst>
              <a:gd name="adj" fmla="val 6991"/>
            </a:avLst>
          </a:prstGeom>
          <a:noFill/>
          <a:ln w="9525">
            <a:noFill/>
          </a:ln>
          <a:effectLst>
            <a:outerShdw dist="25401" dir="2699999" algn="ctr" rotWithShape="0">
              <a:srgbClr val="000000">
                <a:alpha val="25000"/>
              </a:srgbClr>
            </a:outerShdw>
          </a:effectLst>
        </p:spPr>
        <p:txBody>
          <a:bodyPr lIns="90170" tIns="720090" rIns="90170" bIns="46990" anchor="ctr"/>
          <a:p>
            <a:pPr algn="ctr">
              <a:lnSpc>
                <a:spcPct val="130000"/>
              </a:lnSpc>
              <a:buFont typeface="Arial" panose="020B0604020202020204" pitchFamily="34" charset="0"/>
              <a:buNone/>
            </a:pPr>
            <a:endParaRPr sz="1600" dirty="0">
              <a:solidFill>
                <a:srgbClr val="4D4D4D"/>
              </a:solidFill>
              <a:latin typeface="Arial" panose="020B0604020202020204" pitchFamily="34" charset="0"/>
            </a:endParaRPr>
          </a:p>
        </p:txBody>
      </p:sp>
      <p:sp>
        <p:nvSpPr>
          <p:cNvPr id="98308" name="MH_Other_1"/>
          <p:cNvSpPr/>
          <p:nvPr/>
        </p:nvSpPr>
        <p:spPr>
          <a:xfrm>
            <a:off x="3684588" y="4681538"/>
            <a:ext cx="168275" cy="171450"/>
          </a:xfrm>
          <a:prstGeom prst="ellipse">
            <a:avLst/>
          </a:prstGeom>
          <a:noFill/>
          <a:ln w="25400">
            <a:noFill/>
          </a:ln>
        </p:spPr>
        <p:txBody>
          <a:bodyPr anchor="ctr"/>
          <a:p>
            <a:pPr algn="ctr">
              <a:buFont typeface="Arial" panose="020B0604020202020204" pitchFamily="34" charset="0"/>
              <a:buNone/>
            </a:pPr>
            <a:endParaRPr sz="1400" dirty="0">
              <a:solidFill>
                <a:srgbClr val="FFFFFF"/>
              </a:solidFill>
              <a:latin typeface="Arial" panose="020B0604020202020204" pitchFamily="34" charset="0"/>
            </a:endParaRPr>
          </a:p>
        </p:txBody>
      </p:sp>
      <p:sp>
        <p:nvSpPr>
          <p:cNvPr id="98309" name="MH_Text_2"/>
          <p:cNvSpPr/>
          <p:nvPr/>
        </p:nvSpPr>
        <p:spPr>
          <a:xfrm>
            <a:off x="4224338" y="4222750"/>
            <a:ext cx="1665287" cy="1057275"/>
          </a:xfrm>
          <a:prstGeom prst="roundRect">
            <a:avLst>
              <a:gd name="adj" fmla="val 6991"/>
            </a:avLst>
          </a:prstGeom>
          <a:noFill/>
          <a:ln w="9525">
            <a:noFill/>
          </a:ln>
          <a:effectLst>
            <a:outerShdw dist="25401" dir="2699999" algn="ctr" rotWithShape="0">
              <a:srgbClr val="000000">
                <a:alpha val="25000"/>
              </a:srgbClr>
            </a:outerShdw>
          </a:effectLst>
        </p:spPr>
        <p:txBody>
          <a:bodyPr lIns="90170" tIns="720090" rIns="90170" bIns="46990" anchor="ctr"/>
          <a:p>
            <a:pPr algn="ctr">
              <a:lnSpc>
                <a:spcPct val="130000"/>
              </a:lnSpc>
              <a:buFont typeface="Arial" panose="020B0604020202020204" pitchFamily="34" charset="0"/>
              <a:buNone/>
            </a:pPr>
            <a:endParaRPr sz="1600" dirty="0">
              <a:solidFill>
                <a:srgbClr val="4D4D4D"/>
              </a:solidFill>
              <a:latin typeface="Arial" panose="020B0604020202020204" pitchFamily="34" charset="0"/>
            </a:endParaRPr>
          </a:p>
        </p:txBody>
      </p:sp>
      <p:sp>
        <p:nvSpPr>
          <p:cNvPr id="98311" name="MH_Other_2"/>
          <p:cNvSpPr/>
          <p:nvPr/>
        </p:nvSpPr>
        <p:spPr>
          <a:xfrm>
            <a:off x="4281488" y="4678363"/>
            <a:ext cx="168275" cy="171450"/>
          </a:xfrm>
          <a:prstGeom prst="ellipse">
            <a:avLst/>
          </a:prstGeom>
          <a:noFill/>
          <a:ln w="25400">
            <a:noFill/>
          </a:ln>
        </p:spPr>
        <p:txBody>
          <a:bodyPr anchor="ctr"/>
          <a:p>
            <a:pPr algn="ctr">
              <a:buFont typeface="Arial" panose="020B0604020202020204" pitchFamily="34" charset="0"/>
              <a:buNone/>
            </a:pPr>
            <a:endParaRPr sz="1400" dirty="0">
              <a:solidFill>
                <a:srgbClr val="FFFFFF"/>
              </a:solidFill>
              <a:latin typeface="Arial" panose="020B0604020202020204" pitchFamily="34" charset="0"/>
            </a:endParaRPr>
          </a:p>
        </p:txBody>
      </p:sp>
      <p:sp>
        <p:nvSpPr>
          <p:cNvPr id="98312" name="MH_Other_3"/>
          <p:cNvSpPr/>
          <p:nvPr/>
        </p:nvSpPr>
        <p:spPr>
          <a:xfrm>
            <a:off x="5715000" y="4681538"/>
            <a:ext cx="168275" cy="171450"/>
          </a:xfrm>
          <a:prstGeom prst="ellipse">
            <a:avLst/>
          </a:prstGeom>
          <a:noFill/>
          <a:ln w="25400">
            <a:noFill/>
          </a:ln>
        </p:spPr>
        <p:txBody>
          <a:bodyPr anchor="ctr"/>
          <a:p>
            <a:pPr algn="ctr">
              <a:buFont typeface="Arial" panose="020B0604020202020204" pitchFamily="34" charset="0"/>
              <a:buNone/>
            </a:pPr>
            <a:endParaRPr sz="1400" dirty="0">
              <a:solidFill>
                <a:srgbClr val="FFFFFF"/>
              </a:solidFill>
              <a:latin typeface="Arial" panose="020B0604020202020204" pitchFamily="34" charset="0"/>
            </a:endParaRPr>
          </a:p>
        </p:txBody>
      </p:sp>
      <p:sp>
        <p:nvSpPr>
          <p:cNvPr id="98313" name="MH_Text_3"/>
          <p:cNvSpPr/>
          <p:nvPr/>
        </p:nvSpPr>
        <p:spPr>
          <a:xfrm>
            <a:off x="6254750" y="4237038"/>
            <a:ext cx="1666875" cy="1057275"/>
          </a:xfrm>
          <a:prstGeom prst="roundRect">
            <a:avLst>
              <a:gd name="adj" fmla="val 6991"/>
            </a:avLst>
          </a:prstGeom>
          <a:noFill/>
          <a:ln w="9525">
            <a:noFill/>
          </a:ln>
          <a:effectLst>
            <a:outerShdw dist="25401" dir="2699999" algn="ctr" rotWithShape="0">
              <a:srgbClr val="000000">
                <a:alpha val="25000"/>
              </a:srgbClr>
            </a:outerShdw>
          </a:effectLst>
        </p:spPr>
        <p:txBody>
          <a:bodyPr lIns="90170" tIns="720090" rIns="90170" bIns="46990" anchor="ctr"/>
          <a:p>
            <a:pPr algn="ctr">
              <a:lnSpc>
                <a:spcPct val="130000"/>
              </a:lnSpc>
              <a:buFont typeface="Arial" panose="020B0604020202020204" pitchFamily="34" charset="0"/>
              <a:buNone/>
            </a:pPr>
            <a:endParaRPr sz="1600" dirty="0">
              <a:solidFill>
                <a:srgbClr val="4D4D4D"/>
              </a:solidFill>
              <a:latin typeface="Arial" panose="020B0604020202020204" pitchFamily="34" charset="0"/>
            </a:endParaRPr>
          </a:p>
        </p:txBody>
      </p:sp>
      <p:sp>
        <p:nvSpPr>
          <p:cNvPr id="98315" name="MH_Other_4"/>
          <p:cNvSpPr/>
          <p:nvPr/>
        </p:nvSpPr>
        <p:spPr>
          <a:xfrm>
            <a:off x="6311900" y="4678363"/>
            <a:ext cx="169863" cy="171450"/>
          </a:xfrm>
          <a:prstGeom prst="ellipse">
            <a:avLst/>
          </a:prstGeom>
          <a:noFill/>
          <a:ln w="25400">
            <a:noFill/>
          </a:ln>
        </p:spPr>
        <p:txBody>
          <a:bodyPr anchor="ctr"/>
          <a:p>
            <a:pPr algn="ctr">
              <a:buFont typeface="Arial" panose="020B0604020202020204" pitchFamily="34" charset="0"/>
              <a:buNone/>
            </a:pPr>
            <a:endParaRPr sz="1400" dirty="0">
              <a:solidFill>
                <a:srgbClr val="FFFFFF"/>
              </a:solidFill>
              <a:latin typeface="Arial" panose="020B0604020202020204" pitchFamily="34" charset="0"/>
            </a:endParaRPr>
          </a:p>
        </p:txBody>
      </p:sp>
      <p:sp>
        <p:nvSpPr>
          <p:cNvPr id="98316" name="MH_Other_5"/>
          <p:cNvSpPr/>
          <p:nvPr/>
        </p:nvSpPr>
        <p:spPr>
          <a:xfrm>
            <a:off x="7713663" y="4681538"/>
            <a:ext cx="168275" cy="171450"/>
          </a:xfrm>
          <a:prstGeom prst="ellipse">
            <a:avLst/>
          </a:prstGeom>
          <a:noFill/>
          <a:ln w="25400">
            <a:noFill/>
          </a:ln>
        </p:spPr>
        <p:txBody>
          <a:bodyPr anchor="ctr"/>
          <a:p>
            <a:pPr algn="ctr">
              <a:buFont typeface="Arial" panose="020B0604020202020204" pitchFamily="34" charset="0"/>
              <a:buNone/>
            </a:pPr>
            <a:endParaRPr sz="1400" dirty="0">
              <a:solidFill>
                <a:srgbClr val="FFFFFF"/>
              </a:solidFill>
              <a:latin typeface="Arial" panose="020B0604020202020204" pitchFamily="34" charset="0"/>
            </a:endParaRPr>
          </a:p>
        </p:txBody>
      </p:sp>
      <p:sp>
        <p:nvSpPr>
          <p:cNvPr id="98317" name="MH_Text_4"/>
          <p:cNvSpPr/>
          <p:nvPr/>
        </p:nvSpPr>
        <p:spPr>
          <a:xfrm>
            <a:off x="8262938" y="4237038"/>
            <a:ext cx="1665287" cy="1057275"/>
          </a:xfrm>
          <a:prstGeom prst="roundRect">
            <a:avLst>
              <a:gd name="adj" fmla="val 6991"/>
            </a:avLst>
          </a:prstGeom>
          <a:noFill/>
          <a:ln w="9525">
            <a:noFill/>
          </a:ln>
          <a:effectLst>
            <a:outerShdw dist="25401" dir="2699999" algn="ctr" rotWithShape="0">
              <a:srgbClr val="000000">
                <a:alpha val="25000"/>
              </a:srgbClr>
            </a:outerShdw>
          </a:effectLst>
        </p:spPr>
        <p:txBody>
          <a:bodyPr lIns="90170" tIns="720090" rIns="90170" bIns="46990" anchor="ctr"/>
          <a:p>
            <a:pPr algn="ctr">
              <a:lnSpc>
                <a:spcPct val="130000"/>
              </a:lnSpc>
              <a:buFont typeface="Arial" panose="020B0604020202020204" pitchFamily="34" charset="0"/>
              <a:buNone/>
            </a:pPr>
            <a:endParaRPr sz="1600" dirty="0">
              <a:solidFill>
                <a:srgbClr val="4D4D4D"/>
              </a:solidFill>
              <a:latin typeface="Arial" panose="020B0604020202020204" pitchFamily="34" charset="0"/>
            </a:endParaRPr>
          </a:p>
        </p:txBody>
      </p:sp>
      <p:sp>
        <p:nvSpPr>
          <p:cNvPr id="98319" name="MH_Other_6"/>
          <p:cNvSpPr/>
          <p:nvPr/>
        </p:nvSpPr>
        <p:spPr>
          <a:xfrm>
            <a:off x="8312150" y="4678363"/>
            <a:ext cx="168275" cy="171450"/>
          </a:xfrm>
          <a:prstGeom prst="ellipse">
            <a:avLst/>
          </a:prstGeom>
          <a:noFill/>
          <a:ln w="25400">
            <a:noFill/>
          </a:ln>
        </p:spPr>
        <p:txBody>
          <a:bodyPr anchor="ctr"/>
          <a:p>
            <a:pPr algn="ctr">
              <a:buFont typeface="Arial" panose="020B0604020202020204" pitchFamily="34" charset="0"/>
              <a:buNone/>
            </a:pPr>
            <a:endParaRPr sz="1400" dirty="0">
              <a:solidFill>
                <a:srgbClr val="FFFFFF"/>
              </a:solidFill>
              <a:latin typeface="Arial" panose="020B0604020202020204" pitchFamily="34" charset="0"/>
            </a:endParaRPr>
          </a:p>
        </p:txBody>
      </p:sp>
      <p:sp>
        <p:nvSpPr>
          <p:cNvPr id="98323" name="MH_Other_8"/>
          <p:cNvSpPr/>
          <p:nvPr/>
        </p:nvSpPr>
        <p:spPr>
          <a:xfrm>
            <a:off x="3719513" y="4722813"/>
            <a:ext cx="695325" cy="88900"/>
          </a:xfrm>
          <a:prstGeom prst="roundRect">
            <a:avLst>
              <a:gd name="adj" fmla="val 50000"/>
            </a:avLst>
          </a:prstGeom>
          <a:noFill/>
          <a:ln w="9525">
            <a:noFill/>
          </a:ln>
          <a:effectLst>
            <a:outerShdw sx="102000" sy="102000" algn="ctr" rotWithShape="0">
              <a:srgbClr val="000000">
                <a:alpha val="31998"/>
              </a:srgbClr>
            </a:outerShdw>
          </a:effectLst>
        </p:spPr>
        <p:txBody>
          <a:bodyPr anchor="ctr"/>
          <a:p>
            <a:pPr algn="ctr">
              <a:buFont typeface="Arial" panose="020B0604020202020204" pitchFamily="34" charset="0"/>
              <a:buNone/>
            </a:pPr>
            <a:endParaRPr sz="1400" dirty="0">
              <a:solidFill>
                <a:srgbClr val="FFFFFF"/>
              </a:solidFill>
              <a:latin typeface="Arial" panose="020B0604020202020204" pitchFamily="34" charset="0"/>
            </a:endParaRPr>
          </a:p>
        </p:txBody>
      </p:sp>
      <p:sp>
        <p:nvSpPr>
          <p:cNvPr id="98331" name="文本框 13338"/>
          <p:cNvSpPr txBox="1"/>
          <p:nvPr/>
        </p:nvSpPr>
        <p:spPr>
          <a:xfrm>
            <a:off x="3789521" y="3107690"/>
            <a:ext cx="306070" cy="369570"/>
          </a:xfrm>
          <a:prstGeom prst="rect">
            <a:avLst/>
          </a:prstGeom>
          <a:noFill/>
          <a:ln w="9525">
            <a:noFill/>
          </a:ln>
        </p:spPr>
        <p:txBody>
          <a:bodyPr wrap="none" lIns="90000" tIns="46800" rIns="90000" bIns="46800" anchor="ctr">
            <a:spAutoFit/>
          </a:bodyPr>
          <a:p>
            <a:pPr algn="ctr">
              <a:buFont typeface="Arial" panose="020B0604020202020204" pitchFamily="34" charset="0"/>
              <a:buNone/>
            </a:pPr>
            <a:endParaRPr dirty="0">
              <a:latin typeface="Comic Sans MS" panose="030F0702030302020204" pitchFamily="66" charset="0"/>
            </a:endParaRPr>
          </a:p>
        </p:txBody>
      </p:sp>
      <p:sp>
        <p:nvSpPr>
          <p:cNvPr id="8" name="文本框 7"/>
          <p:cNvSpPr txBox="1"/>
          <p:nvPr/>
        </p:nvSpPr>
        <p:spPr>
          <a:xfrm>
            <a:off x="4836795" y="114935"/>
            <a:ext cx="1924685" cy="1014730"/>
          </a:xfrm>
          <a:prstGeom prst="rect">
            <a:avLst/>
          </a:prstGeom>
          <a:noFill/>
        </p:spPr>
        <p:txBody>
          <a:bodyPr wrap="none" rtlCol="0">
            <a:spAutoFit/>
          </a:bodyPr>
          <a:p>
            <a:r>
              <a:rPr lang="zh-CN" altLang="en-US" sz="6000" b="1">
                <a:solidFill>
                  <a:srgbClr val="FFFF00"/>
                </a:solidFill>
                <a:uFillTx/>
                <a:ea typeface="黑体" panose="02010609060101010101" pitchFamily="49" charset="-122"/>
              </a:rPr>
              <a:t>滇 池</a:t>
            </a:r>
            <a:endParaRPr lang="zh-CN" altLang="en-US" sz="6000" b="1">
              <a:solidFill>
                <a:srgbClr val="FFFF00"/>
              </a:solidFill>
              <a:uFillTx/>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heckerboard(across)">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checkerboard(across)">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Text Box 5"/>
          <p:cNvSpPr txBox="1"/>
          <p:nvPr/>
        </p:nvSpPr>
        <p:spPr>
          <a:xfrm>
            <a:off x="1104900" y="901700"/>
            <a:ext cx="10099040" cy="645160"/>
          </a:xfrm>
          <a:prstGeom prst="rect">
            <a:avLst/>
          </a:prstGeom>
          <a:noFill/>
          <a:ln w="9525">
            <a:noFill/>
          </a:ln>
        </p:spPr>
        <p:txBody>
          <a:bodyPr wrap="square">
            <a:spAutoFit/>
          </a:bodyPr>
          <a:p>
            <a:pPr marL="685800" indent="-685800">
              <a:buClr>
                <a:srgbClr val="0000FF"/>
              </a:buClr>
              <a:buFont typeface="Wingdings" panose="05000000000000000000" charset="0"/>
              <a:buChar char=""/>
            </a:pPr>
            <a:r>
              <a:rPr lang="zh-CN" altLang="en-US" sz="3600" b="1" dirty="0">
                <a:solidFill>
                  <a:srgbClr val="0000FF"/>
                </a:solidFill>
                <a:latin typeface="Arial" panose="020B0604020202020204" pitchFamily="34" charset="0"/>
                <a:ea typeface="黑体" panose="02010609060101010101" pitchFamily="49" charset="-122"/>
              </a:rPr>
              <a:t>第</a:t>
            </a:r>
            <a:r>
              <a:rPr lang="zh-CN" altLang="en-US" sz="3600" b="1" dirty="0">
                <a:solidFill>
                  <a:srgbClr val="D73BE1"/>
                </a:solidFill>
                <a:uFillTx/>
                <a:latin typeface="Arial" panose="020B0604020202020204" pitchFamily="34" charset="0"/>
                <a:ea typeface="黑体" panose="02010609060101010101" pitchFamily="49" charset="-122"/>
              </a:rPr>
              <a:t>⑦</a:t>
            </a:r>
            <a:r>
              <a:rPr lang="zh-CN" altLang="en-US" sz="3600" b="1" dirty="0">
                <a:solidFill>
                  <a:srgbClr val="0000FF"/>
                </a:solidFill>
                <a:latin typeface="Arial" panose="020B0604020202020204" pitchFamily="34" charset="0"/>
                <a:ea typeface="黑体" panose="02010609060101010101" pitchFamily="49" charset="-122"/>
              </a:rPr>
              <a:t>段写了哪些菌子？各有什么特点？</a:t>
            </a:r>
            <a:endParaRPr lang="zh-CN" altLang="en-US" sz="3600" b="1" dirty="0">
              <a:solidFill>
                <a:srgbClr val="FF0000"/>
              </a:solidFill>
              <a:uFillTx/>
              <a:latin typeface="Arial" panose="020B0604020202020204" pitchFamily="34" charset="0"/>
              <a:ea typeface="黑体" panose="02010609060101010101" pitchFamily="49" charset="-122"/>
            </a:endParaRPr>
          </a:p>
        </p:txBody>
      </p:sp>
      <p:sp>
        <p:nvSpPr>
          <p:cNvPr id="6" name="文本框 5"/>
          <p:cNvSpPr txBox="1"/>
          <p:nvPr/>
        </p:nvSpPr>
        <p:spPr>
          <a:xfrm>
            <a:off x="78105" y="76200"/>
            <a:ext cx="2225040" cy="706755"/>
          </a:xfrm>
          <a:prstGeom prst="rect">
            <a:avLst/>
          </a:prstGeom>
          <a:noFill/>
        </p:spPr>
        <p:txBody>
          <a:bodyPr wrap="none" rtlCol="0">
            <a:spAutoFit/>
          </a:bodyPr>
          <a:p>
            <a:pPr algn="l"/>
            <a:r>
              <a:rPr lang="zh-CN" altLang="en-US" sz="4000" b="1">
                <a:solidFill>
                  <a:srgbClr val="7030A0"/>
                </a:solidFill>
                <a:uFillTx/>
                <a:ea typeface="黑体" panose="02010609060101010101" pitchFamily="49" charset="-122"/>
              </a:rPr>
              <a:t>合作探究</a:t>
            </a:r>
            <a:endParaRPr lang="zh-CN" altLang="en-US" sz="4000" b="1">
              <a:solidFill>
                <a:srgbClr val="7030A0"/>
              </a:solidFill>
              <a:uFillTx/>
              <a:ea typeface="黑体" panose="02010609060101010101" pitchFamily="49" charset="-122"/>
            </a:endParaRPr>
          </a:p>
        </p:txBody>
      </p:sp>
      <p:sp>
        <p:nvSpPr>
          <p:cNvPr id="2" name="Text Box 5"/>
          <p:cNvSpPr txBox="1"/>
          <p:nvPr/>
        </p:nvSpPr>
        <p:spPr>
          <a:xfrm>
            <a:off x="1337945" y="1724025"/>
            <a:ext cx="10099040" cy="645160"/>
          </a:xfrm>
          <a:prstGeom prst="rect">
            <a:avLst/>
          </a:prstGeom>
          <a:noFill/>
          <a:ln w="9525">
            <a:noFill/>
          </a:ln>
        </p:spPr>
        <p:txBody>
          <a:bodyPr wrap="square">
            <a:spAutoFit/>
          </a:bodyPr>
          <a:p>
            <a:pPr>
              <a:buClr>
                <a:srgbClr val="0000FF"/>
              </a:buClr>
              <a:buFont typeface="Wingdings" panose="05000000000000000000" charset="0"/>
            </a:pPr>
            <a:r>
              <a:rPr lang="zh-CN" altLang="en-US" sz="3600" b="1" dirty="0">
                <a:solidFill>
                  <a:srgbClr val="FF0000"/>
                </a:solidFill>
                <a:uFillTx/>
                <a:latin typeface="Arial" panose="020B0604020202020204" pitchFamily="34" charset="0"/>
                <a:ea typeface="黑体" panose="02010609060101010101" pitchFamily="49" charset="-122"/>
              </a:rPr>
              <a:t>菌子有牛肝菌、青头菌、鸡枞、干巴菌、鸡油菌。</a:t>
            </a:r>
            <a:endParaRPr lang="zh-CN" altLang="en-US" sz="3600" b="1" dirty="0">
              <a:solidFill>
                <a:srgbClr val="FF0000"/>
              </a:solidFill>
              <a:uFillTx/>
              <a:latin typeface="Arial" panose="020B0604020202020204" pitchFamily="34" charset="0"/>
              <a:ea typeface="黑体" panose="02010609060101010101" pitchFamily="49" charset="-122"/>
            </a:endParaRPr>
          </a:p>
        </p:txBody>
      </p:sp>
      <p:sp>
        <p:nvSpPr>
          <p:cNvPr id="3" name="Text Box 5"/>
          <p:cNvSpPr txBox="1"/>
          <p:nvPr/>
        </p:nvSpPr>
        <p:spPr>
          <a:xfrm>
            <a:off x="1337945" y="2536190"/>
            <a:ext cx="10099040" cy="3969385"/>
          </a:xfrm>
          <a:prstGeom prst="rect">
            <a:avLst/>
          </a:prstGeom>
          <a:noFill/>
          <a:ln w="9525">
            <a:noFill/>
          </a:ln>
        </p:spPr>
        <p:txBody>
          <a:bodyPr wrap="square">
            <a:spAutoFit/>
          </a:bodyPr>
          <a:p>
            <a:r>
              <a:rPr lang="zh-CN" altLang="en-US" sz="3600" b="1" dirty="0">
                <a:solidFill>
                  <a:srgbClr val="FF0000"/>
                </a:solidFill>
                <a:uFillTx/>
                <a:latin typeface="Arial" panose="020B0604020202020204" pitchFamily="34" charset="0"/>
                <a:ea typeface="黑体" panose="02010609060101010101" pitchFamily="49" charset="-122"/>
              </a:rPr>
              <a:t>牛肝菌的特点：便宜、好吃。</a:t>
            </a:r>
            <a:endParaRPr lang="zh-CN" altLang="en-US" sz="3600" b="1" dirty="0">
              <a:solidFill>
                <a:srgbClr val="FF0000"/>
              </a:solidFill>
              <a:uFillTx/>
              <a:latin typeface="Arial" panose="020B0604020202020204" pitchFamily="34" charset="0"/>
              <a:ea typeface="黑体" panose="02010609060101010101" pitchFamily="49" charset="-122"/>
            </a:endParaRPr>
          </a:p>
          <a:p>
            <a:r>
              <a:rPr lang="zh-CN" altLang="en-US" sz="3600" b="1" dirty="0">
                <a:solidFill>
                  <a:srgbClr val="FF0000"/>
                </a:solidFill>
                <a:uFillTx/>
                <a:latin typeface="Arial" panose="020B0604020202020204" pitchFamily="34" charset="0"/>
                <a:ea typeface="黑体" panose="02010609060101010101" pitchFamily="49" charset="-122"/>
              </a:rPr>
              <a:t>青头菌的特点：略贵、浅绿色、格调高。</a:t>
            </a:r>
            <a:endParaRPr lang="zh-CN" altLang="en-US" sz="3600" b="1" dirty="0">
              <a:solidFill>
                <a:srgbClr val="FF0000"/>
              </a:solidFill>
              <a:uFillTx/>
              <a:latin typeface="Arial" panose="020B0604020202020204" pitchFamily="34" charset="0"/>
              <a:ea typeface="黑体" panose="02010609060101010101" pitchFamily="49" charset="-122"/>
            </a:endParaRPr>
          </a:p>
          <a:p>
            <a:r>
              <a:rPr lang="zh-CN" altLang="en-US" sz="3600" b="1" dirty="0">
                <a:solidFill>
                  <a:srgbClr val="FF0000"/>
                </a:solidFill>
                <a:uFillTx/>
                <a:latin typeface="Arial" panose="020B0604020202020204" pitchFamily="34" charset="0"/>
                <a:ea typeface="黑体" panose="02010609060101010101" pitchFamily="49" charset="-122"/>
              </a:rPr>
              <a:t>鸡枞：味道鲜浓，无可方比，是名贵的山珍，但     </a:t>
            </a:r>
            <a:endParaRPr lang="zh-CN" altLang="en-US" sz="3600" b="1" dirty="0">
              <a:solidFill>
                <a:srgbClr val="FF0000"/>
              </a:solidFill>
              <a:uFillTx/>
              <a:latin typeface="Arial" panose="020B0604020202020204" pitchFamily="34" charset="0"/>
              <a:ea typeface="黑体" panose="02010609060101010101" pitchFamily="49" charset="-122"/>
            </a:endParaRPr>
          </a:p>
          <a:p>
            <a:r>
              <a:rPr lang="zh-CN" altLang="en-US" sz="3600" b="1" dirty="0">
                <a:solidFill>
                  <a:srgbClr val="FF0000"/>
                </a:solidFill>
                <a:uFillTx/>
                <a:latin typeface="Arial" panose="020B0604020202020204" pitchFamily="34" charset="0"/>
                <a:ea typeface="黑体" panose="02010609060101010101" pitchFamily="49" charset="-122"/>
              </a:rPr>
              <a:t>          并不真的贵得惊人。</a:t>
            </a:r>
            <a:endParaRPr lang="zh-CN" altLang="en-US" sz="3600" b="1" dirty="0">
              <a:solidFill>
                <a:srgbClr val="FF0000"/>
              </a:solidFill>
              <a:uFillTx/>
              <a:latin typeface="Arial" panose="020B0604020202020204" pitchFamily="34" charset="0"/>
              <a:ea typeface="黑体" panose="02010609060101010101" pitchFamily="49" charset="-122"/>
            </a:endParaRPr>
          </a:p>
          <a:p>
            <a:r>
              <a:rPr lang="zh-CN" altLang="en-US" sz="3600" b="1" dirty="0">
                <a:solidFill>
                  <a:srgbClr val="FF0000"/>
                </a:solidFill>
                <a:uFillTx/>
                <a:latin typeface="Arial" panose="020B0604020202020204" pitchFamily="34" charset="0"/>
                <a:ea typeface="黑体" panose="02010609060101010101" pitchFamily="49" charset="-122"/>
              </a:rPr>
              <a:t>干巴菌：深褐带绿、样子难看、好吃。</a:t>
            </a:r>
            <a:endParaRPr lang="zh-CN" altLang="en-US" sz="3600" b="1" dirty="0">
              <a:solidFill>
                <a:srgbClr val="FF0000"/>
              </a:solidFill>
              <a:uFillTx/>
              <a:latin typeface="Arial" panose="020B0604020202020204" pitchFamily="34" charset="0"/>
              <a:ea typeface="黑体" panose="02010609060101010101" pitchFamily="49" charset="-122"/>
            </a:endParaRPr>
          </a:p>
          <a:p>
            <a:r>
              <a:rPr lang="zh-CN" altLang="en-US" sz="3600" b="1" dirty="0">
                <a:solidFill>
                  <a:srgbClr val="FF0000"/>
                </a:solidFill>
                <a:uFillTx/>
                <a:latin typeface="Arial" panose="020B0604020202020204" pitchFamily="34" charset="0"/>
                <a:ea typeface="黑体" panose="02010609060101010101" pitchFamily="49" charset="-122"/>
              </a:rPr>
              <a:t>鸡油菌：银圆样大，滴溜儿圆，颜色浅黄，似鸡</a:t>
            </a:r>
            <a:endParaRPr lang="zh-CN" altLang="en-US" sz="3600" b="1" dirty="0">
              <a:solidFill>
                <a:srgbClr val="FF0000"/>
              </a:solidFill>
              <a:uFillTx/>
              <a:latin typeface="Arial" panose="020B0604020202020204" pitchFamily="34" charset="0"/>
              <a:ea typeface="黑体" panose="02010609060101010101" pitchFamily="49" charset="-122"/>
            </a:endParaRPr>
          </a:p>
          <a:p>
            <a:r>
              <a:rPr lang="zh-CN" altLang="en-US" sz="3600" b="1" dirty="0">
                <a:solidFill>
                  <a:srgbClr val="FF0000"/>
                </a:solidFill>
                <a:uFillTx/>
                <a:latin typeface="Arial" panose="020B0604020202020204" pitchFamily="34" charset="0"/>
                <a:ea typeface="黑体" panose="02010609060101010101" pitchFamily="49" charset="-122"/>
              </a:rPr>
              <a:t>          油，只能做菜时配色用，没甚味道。</a:t>
            </a:r>
            <a:endParaRPr lang="zh-CN" altLang="en-US" sz="3600" b="1" dirty="0">
              <a:solidFill>
                <a:srgbClr val="FF0000"/>
              </a:solidFill>
              <a:uFillTx/>
              <a:latin typeface="Arial" panose="020B0604020202020204" pitchFamily="34" charset="0"/>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fade">
                                      <p:cBhvr>
                                        <p:cTn id="21" dur="1000"/>
                                        <p:tgtEl>
                                          <p:spTgt spid="3">
                                            <p:txEl>
                                              <p:pRg st="1" end="1"/>
                                            </p:txEl>
                                          </p:spTgt>
                                        </p:tgtEl>
                                      </p:cBhvr>
                                    </p:animEffect>
                                    <p:anim calcmode="lin" valueType="num">
                                      <p:cBhvr>
                                        <p:cTn id="2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7" presetClass="entr" presetSubtype="0" fill="hold"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Effect transition="in" filter="fade">
                                      <p:cBhvr>
                                        <p:cTn id="28" dur="1000"/>
                                        <p:tgtEl>
                                          <p:spTgt spid="3">
                                            <p:txEl>
                                              <p:pRg st="2" end="2"/>
                                            </p:txEl>
                                          </p:spTgt>
                                        </p:tgtEl>
                                      </p:cBhvr>
                                    </p:animEffect>
                                    <p:anim calcmode="lin" valueType="num">
                                      <p:cBhvr>
                                        <p:cTn id="29"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7" presetClass="entr" presetSubtype="0" fill="hold" nodeType="clickEffect">
                                  <p:stCondLst>
                                    <p:cond delay="0"/>
                                  </p:stCondLst>
                                  <p:childTnLst>
                                    <p:set>
                                      <p:cBhvr>
                                        <p:cTn id="34" dur="1" fill="hold">
                                          <p:stCondLst>
                                            <p:cond delay="0"/>
                                          </p:stCondLst>
                                        </p:cTn>
                                        <p:tgtEl>
                                          <p:spTgt spid="3">
                                            <p:txEl>
                                              <p:pRg st="3" end="3"/>
                                            </p:txEl>
                                          </p:spTgt>
                                        </p:tgtEl>
                                        <p:attrNameLst>
                                          <p:attrName>style.visibility</p:attrName>
                                        </p:attrNameLst>
                                      </p:cBhvr>
                                      <p:to>
                                        <p:strVal val="visible"/>
                                      </p:to>
                                    </p:set>
                                    <p:animEffect transition="in" filter="fade">
                                      <p:cBhvr>
                                        <p:cTn id="35" dur="1000"/>
                                        <p:tgtEl>
                                          <p:spTgt spid="3">
                                            <p:txEl>
                                              <p:pRg st="3" end="3"/>
                                            </p:txEl>
                                          </p:spTgt>
                                        </p:tgtEl>
                                      </p:cBhvr>
                                    </p:animEffect>
                                    <p:anim calcmode="lin" valueType="num">
                                      <p:cBhvr>
                                        <p:cTn id="36"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7" presetClass="entr" presetSubtype="0" fill="hold" nodeType="clickEffect">
                                  <p:stCondLst>
                                    <p:cond delay="0"/>
                                  </p:stCondLst>
                                  <p:childTnLst>
                                    <p:set>
                                      <p:cBhvr>
                                        <p:cTn id="41" dur="1" fill="hold">
                                          <p:stCondLst>
                                            <p:cond delay="0"/>
                                          </p:stCondLst>
                                        </p:cTn>
                                        <p:tgtEl>
                                          <p:spTgt spid="3">
                                            <p:txEl>
                                              <p:pRg st="4" end="4"/>
                                            </p:txEl>
                                          </p:spTgt>
                                        </p:tgtEl>
                                        <p:attrNameLst>
                                          <p:attrName>style.visibility</p:attrName>
                                        </p:attrNameLst>
                                      </p:cBhvr>
                                      <p:to>
                                        <p:strVal val="visible"/>
                                      </p:to>
                                    </p:set>
                                    <p:animEffect transition="in" filter="fade">
                                      <p:cBhvr>
                                        <p:cTn id="42" dur="1000"/>
                                        <p:tgtEl>
                                          <p:spTgt spid="3">
                                            <p:txEl>
                                              <p:pRg st="4" end="4"/>
                                            </p:txEl>
                                          </p:spTgt>
                                        </p:tgtEl>
                                      </p:cBhvr>
                                    </p:animEffect>
                                    <p:anim calcmode="lin" valueType="num">
                                      <p:cBhvr>
                                        <p:cTn id="43"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7" presetClass="entr" presetSubtype="0" fill="hold" nodeType="clickEffect">
                                  <p:stCondLst>
                                    <p:cond delay="0"/>
                                  </p:stCondLst>
                                  <p:childTnLst>
                                    <p:set>
                                      <p:cBhvr>
                                        <p:cTn id="48" dur="1" fill="hold">
                                          <p:stCondLst>
                                            <p:cond delay="0"/>
                                          </p:stCondLst>
                                        </p:cTn>
                                        <p:tgtEl>
                                          <p:spTgt spid="3">
                                            <p:txEl>
                                              <p:pRg st="5" end="5"/>
                                            </p:txEl>
                                          </p:spTgt>
                                        </p:tgtEl>
                                        <p:attrNameLst>
                                          <p:attrName>style.visibility</p:attrName>
                                        </p:attrNameLst>
                                      </p:cBhvr>
                                      <p:to>
                                        <p:strVal val="visible"/>
                                      </p:to>
                                    </p:set>
                                    <p:animEffect transition="in" filter="fade">
                                      <p:cBhvr>
                                        <p:cTn id="49" dur="1000"/>
                                        <p:tgtEl>
                                          <p:spTgt spid="3">
                                            <p:txEl>
                                              <p:pRg st="5" end="5"/>
                                            </p:txEl>
                                          </p:spTgt>
                                        </p:tgtEl>
                                      </p:cBhvr>
                                    </p:animEffect>
                                    <p:anim calcmode="lin" valueType="num">
                                      <p:cBhvr>
                                        <p:cTn id="50"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7" presetClass="entr" presetSubtype="0" fill="hold" nodeType="clickEffect">
                                  <p:stCondLst>
                                    <p:cond delay="0"/>
                                  </p:stCondLst>
                                  <p:childTnLst>
                                    <p:set>
                                      <p:cBhvr>
                                        <p:cTn id="55" dur="1" fill="hold">
                                          <p:stCondLst>
                                            <p:cond delay="0"/>
                                          </p:stCondLst>
                                        </p:cTn>
                                        <p:tgtEl>
                                          <p:spTgt spid="3">
                                            <p:txEl>
                                              <p:pRg st="6" end="6"/>
                                            </p:txEl>
                                          </p:spTgt>
                                        </p:tgtEl>
                                        <p:attrNameLst>
                                          <p:attrName>style.visibility</p:attrName>
                                        </p:attrNameLst>
                                      </p:cBhvr>
                                      <p:to>
                                        <p:strVal val="visible"/>
                                      </p:to>
                                    </p:set>
                                    <p:animEffect transition="in" filter="fade">
                                      <p:cBhvr>
                                        <p:cTn id="56" dur="1000"/>
                                        <p:tgtEl>
                                          <p:spTgt spid="3">
                                            <p:txEl>
                                              <p:pRg st="6" end="6"/>
                                            </p:txEl>
                                          </p:spTgt>
                                        </p:tgtEl>
                                      </p:cBhvr>
                                    </p:animEffect>
                                    <p:anim calcmode="lin" valueType="num">
                                      <p:cBhvr>
                                        <p:cTn id="57"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8370" name="Picture 2" descr="http://paoattimg.pcpop.com/forum/201310/17/071614swysw4444k8y44z4.gif"/>
          <p:cNvPicPr>
            <a:picLocks noChangeAspect="1"/>
          </p:cNvPicPr>
          <p:nvPr/>
        </p:nvPicPr>
        <p:blipFill>
          <a:blip r:embed="rId1"/>
          <a:stretch>
            <a:fillRect/>
          </a:stretch>
        </p:blipFill>
        <p:spPr>
          <a:xfrm>
            <a:off x="1927225" y="699135"/>
            <a:ext cx="8209915" cy="6165850"/>
          </a:xfrm>
          <a:prstGeom prst="rect">
            <a:avLst/>
          </a:prstGeom>
          <a:noFill/>
          <a:ln w="9525">
            <a:noFill/>
          </a:ln>
        </p:spPr>
      </p:pic>
      <p:sp>
        <p:nvSpPr>
          <p:cNvPr id="6146" name="Text Box 5"/>
          <p:cNvSpPr txBox="1"/>
          <p:nvPr/>
        </p:nvSpPr>
        <p:spPr>
          <a:xfrm>
            <a:off x="1926590" y="901700"/>
            <a:ext cx="8210550" cy="1753235"/>
          </a:xfrm>
          <a:prstGeom prst="rect">
            <a:avLst/>
          </a:prstGeom>
          <a:solidFill>
            <a:schemeClr val="accent1"/>
          </a:solidFill>
          <a:ln w="9525">
            <a:noFill/>
          </a:ln>
        </p:spPr>
        <p:txBody>
          <a:bodyPr wrap="square">
            <a:spAutoFit/>
          </a:bodyPr>
          <a:p>
            <a:pPr marL="685800" indent="-685800">
              <a:buClr>
                <a:srgbClr val="0000FF"/>
              </a:buClr>
              <a:buFont typeface="Wingdings" panose="05000000000000000000" charset="0"/>
              <a:buChar char=""/>
            </a:pPr>
            <a:r>
              <a:rPr lang="zh-CN" altLang="en-US" sz="3600" b="1" dirty="0">
                <a:solidFill>
                  <a:srgbClr val="0000FF"/>
                </a:solidFill>
                <a:latin typeface="Arial" panose="020B0604020202020204" pitchFamily="34" charset="0"/>
                <a:ea typeface="黑体" panose="02010609060101010101" pitchFamily="49" charset="-122"/>
              </a:rPr>
              <a:t>文中用不少笔墨写了多种植物，它们有什么共同特点？这与昆明的雨有什么关系？</a:t>
            </a:r>
            <a:endParaRPr lang="zh-CN" altLang="en-US" sz="3600" b="1" dirty="0">
              <a:solidFill>
                <a:srgbClr val="0000FF"/>
              </a:solidFill>
              <a:latin typeface="Arial" panose="020B0604020202020204" pitchFamily="34" charset="0"/>
              <a:ea typeface="黑体" panose="02010609060101010101" pitchFamily="49" charset="-122"/>
            </a:endParaRPr>
          </a:p>
        </p:txBody>
      </p:sp>
      <p:sp>
        <p:nvSpPr>
          <p:cNvPr id="6" name="文本框 5"/>
          <p:cNvSpPr txBox="1"/>
          <p:nvPr/>
        </p:nvSpPr>
        <p:spPr>
          <a:xfrm>
            <a:off x="78105" y="76200"/>
            <a:ext cx="2225040" cy="706755"/>
          </a:xfrm>
          <a:prstGeom prst="rect">
            <a:avLst/>
          </a:prstGeom>
          <a:noFill/>
        </p:spPr>
        <p:txBody>
          <a:bodyPr wrap="none" rtlCol="0">
            <a:spAutoFit/>
          </a:bodyPr>
          <a:p>
            <a:pPr algn="l"/>
            <a:r>
              <a:rPr lang="zh-CN" altLang="en-US" sz="4000" b="1">
                <a:solidFill>
                  <a:srgbClr val="7030A0"/>
                </a:solidFill>
                <a:uFillTx/>
                <a:ea typeface="黑体" panose="02010609060101010101" pitchFamily="49" charset="-122"/>
              </a:rPr>
              <a:t>合作探究</a:t>
            </a:r>
            <a:endParaRPr lang="zh-CN" altLang="en-US" sz="4000" b="1">
              <a:solidFill>
                <a:srgbClr val="7030A0"/>
              </a:solidFill>
              <a:uFillTx/>
              <a:ea typeface="黑体" panose="02010609060101010101" pitchFamily="49" charset="-122"/>
            </a:endParaRPr>
          </a:p>
        </p:txBody>
      </p:sp>
      <p:sp>
        <p:nvSpPr>
          <p:cNvPr id="3" name="Text Box 5"/>
          <p:cNvSpPr txBox="1"/>
          <p:nvPr/>
        </p:nvSpPr>
        <p:spPr>
          <a:xfrm>
            <a:off x="1927225" y="3253740"/>
            <a:ext cx="8210550" cy="2512695"/>
          </a:xfrm>
          <a:prstGeom prst="rect">
            <a:avLst/>
          </a:prstGeom>
          <a:solidFill>
            <a:schemeClr val="accent1"/>
          </a:solidFill>
          <a:ln w="9525">
            <a:noFill/>
          </a:ln>
        </p:spPr>
        <p:txBody>
          <a:bodyPr wrap="square">
            <a:spAutoFit/>
          </a:bodyPr>
          <a:p>
            <a:pPr>
              <a:lnSpc>
                <a:spcPts val="4720"/>
              </a:lnSpc>
            </a:pPr>
            <a:r>
              <a:rPr lang="zh-CN" altLang="en-US" sz="3600" b="1" dirty="0">
                <a:solidFill>
                  <a:srgbClr val="FF0000"/>
                </a:solidFill>
                <a:uFillTx/>
                <a:latin typeface="Arial" panose="020B0604020202020204" pitchFamily="34" charset="0"/>
                <a:ea typeface="黑体" panose="02010609060101010101" pitchFamily="49" charset="-122"/>
              </a:rPr>
              <a:t>       这些植物的共同特点是生长旺盛、肥大、滋润。这属于</a:t>
            </a:r>
            <a:r>
              <a:rPr lang="zh-CN" altLang="en-US" sz="3600" b="1" u="heavy" dirty="0">
                <a:solidFill>
                  <a:srgbClr val="FF0000"/>
                </a:solidFill>
                <a:uFill>
                  <a:solidFill>
                    <a:srgbClr val="0000FF"/>
                  </a:solidFill>
                </a:uFill>
                <a:latin typeface="Arial" panose="020B0604020202020204" pitchFamily="34" charset="0"/>
                <a:ea typeface="黑体" panose="02010609060101010101" pitchFamily="49" charset="-122"/>
              </a:rPr>
              <a:t>侧面描写</a:t>
            </a:r>
            <a:r>
              <a:rPr lang="zh-CN" altLang="en-US" sz="3600" b="1" dirty="0">
                <a:solidFill>
                  <a:srgbClr val="FF0000"/>
                </a:solidFill>
                <a:uFillTx/>
                <a:latin typeface="Arial" panose="020B0604020202020204" pitchFamily="34" charset="0"/>
                <a:ea typeface="黑体" panose="02010609060101010101" pitchFamily="49" charset="-122"/>
              </a:rPr>
              <a:t>，</a:t>
            </a:r>
            <a:r>
              <a:rPr lang="zh-CN" altLang="en-US" sz="3600" b="1" u="heavy" dirty="0">
                <a:solidFill>
                  <a:srgbClr val="FF0000"/>
                </a:solidFill>
                <a:uFill>
                  <a:solidFill>
                    <a:srgbClr val="0000FF"/>
                  </a:solidFill>
                </a:uFill>
                <a:latin typeface="Arial" panose="020B0604020202020204" pitchFamily="34" charset="0"/>
                <a:ea typeface="黑体" panose="02010609060101010101" pitchFamily="49" charset="-122"/>
              </a:rPr>
              <a:t>衬托</a:t>
            </a:r>
            <a:r>
              <a:rPr lang="zh-CN" altLang="en-US" sz="3600" b="1" dirty="0">
                <a:solidFill>
                  <a:srgbClr val="FF0000"/>
                </a:solidFill>
                <a:uFillTx/>
                <a:latin typeface="Arial" panose="020B0604020202020204" pitchFamily="34" charset="0"/>
                <a:ea typeface="黑体" panose="02010609060101010101" pitchFamily="49" charset="-122"/>
              </a:rPr>
              <a:t>出昆明的雨季持续时间长、雨水均匀的特点。</a:t>
            </a:r>
            <a:endParaRPr lang="zh-CN" altLang="en-US" sz="3600" b="1" dirty="0">
              <a:solidFill>
                <a:srgbClr val="FF0000"/>
              </a:solidFill>
              <a:uFillTx/>
              <a:latin typeface="Arial" panose="020B0604020202020204" pitchFamily="34" charset="0"/>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fade">
                                      <p:cBhvr>
                                        <p:cTn id="7" dur="1000"/>
                                        <p:tgtEl>
                                          <p:spTgt spid="6146"/>
                                        </p:tgtEl>
                                      </p:cBhvr>
                                    </p:animEffect>
                                    <p:anim calcmode="lin" valueType="num">
                                      <p:cBhvr>
                                        <p:cTn id="8" dur="1000" fill="hold"/>
                                        <p:tgtEl>
                                          <p:spTgt spid="6146"/>
                                        </p:tgtEl>
                                        <p:attrNameLst>
                                          <p:attrName>ppt_x</p:attrName>
                                        </p:attrNameLst>
                                      </p:cBhvr>
                                      <p:tavLst>
                                        <p:tav tm="0">
                                          <p:val>
                                            <p:strVal val="#ppt_x"/>
                                          </p:val>
                                        </p:tav>
                                        <p:tav tm="100000">
                                          <p:val>
                                            <p:strVal val="#ppt_x"/>
                                          </p:val>
                                        </p:tav>
                                      </p:tavLst>
                                    </p:anim>
                                    <p:anim calcmode="lin" valueType="num">
                                      <p:cBhvr>
                                        <p:cTn id="9" dur="1000" fill="hold"/>
                                        <p:tgtEl>
                                          <p:spTgt spid="614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3"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
                                        <p:tgtEl>
                                          <p:spTgt spid="3"/>
                                        </p:tgtEl>
                                      </p:cBhvr>
                                    </p:animEffect>
                                    <p:anim calcmode="lin" valueType="num">
                                      <p:cBhvr>
                                        <p:cTn id="15" dur="400" fill="hold"/>
                                        <p:tgtEl>
                                          <p:spTgt spid="3"/>
                                        </p:tgtEl>
                                        <p:attrNameLst>
                                          <p:attrName>ppt_x</p:attrName>
                                        </p:attrNameLst>
                                      </p:cBhvr>
                                      <p:tavLst>
                                        <p:tav tm="0">
                                          <p:val>
                                            <p:strVal val="#ppt_x"/>
                                          </p:val>
                                        </p:tav>
                                        <p:tav tm="100000">
                                          <p:val>
                                            <p:strVal val="#ppt_x"/>
                                          </p:val>
                                        </p:tav>
                                      </p:tavLst>
                                    </p:anim>
                                    <p:anim calcmode="lin" valueType="num">
                                      <p:cBhvr>
                                        <p:cTn id="16" dur="400" fill="hold"/>
                                        <p:tgtEl>
                                          <p:spTgt spid="3"/>
                                        </p:tgtEl>
                                        <p:attrNameLst>
                                          <p:attrName>ppt_y</p:attrName>
                                        </p:attrNameLst>
                                      </p:cBhvr>
                                      <p:tavLst>
                                        <p:tav tm="0">
                                          <p:val>
                                            <p:strVal val="#ppt_y+0.31"/>
                                          </p:val>
                                        </p:tav>
                                        <p:tav tm="100000">
                                          <p:val>
                                            <p:strVal val="#ppt_y+0.31"/>
                                          </p:val>
                                        </p:tav>
                                      </p:tavLst>
                                    </p:anim>
                                    <p:anim calcmode="lin" valueType="num">
                                      <p:cBhvr>
                                        <p:cTn id="17" dur="600" decel="50000" fill="hold">
                                          <p:stCondLst>
                                            <p:cond delay="400"/>
                                          </p:stCondLst>
                                        </p:cTn>
                                        <p:tgtEl>
                                          <p:spTgt spid="3"/>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8" dur="600" decel="50000" fill="hold">
                                          <p:stCondLst>
                                            <p:cond delay="400"/>
                                          </p:stCondLst>
                                        </p:cTn>
                                        <p:tgtEl>
                                          <p:spTgt spid="3"/>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bldLvl="0" animBg="1"/>
      <p:bldP spid="3"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Text Box 5"/>
          <p:cNvSpPr txBox="1"/>
          <p:nvPr/>
        </p:nvSpPr>
        <p:spPr>
          <a:xfrm>
            <a:off x="1046480" y="862965"/>
            <a:ext cx="10099040" cy="2861310"/>
          </a:xfrm>
          <a:prstGeom prst="rect">
            <a:avLst/>
          </a:prstGeom>
          <a:noFill/>
          <a:ln w="9525">
            <a:noFill/>
          </a:ln>
        </p:spPr>
        <p:txBody>
          <a:bodyPr wrap="square">
            <a:spAutoFit/>
          </a:bodyPr>
          <a:p>
            <a:pPr marL="685800" indent="-685800">
              <a:buClr>
                <a:srgbClr val="0000FF"/>
              </a:buClr>
              <a:buFont typeface="Wingdings" panose="05000000000000000000" charset="0"/>
              <a:buChar char=""/>
            </a:pPr>
            <a:r>
              <a:rPr lang="zh-CN" altLang="en-US" sz="3600" b="1" dirty="0">
                <a:solidFill>
                  <a:srgbClr val="0000FF"/>
                </a:solidFill>
                <a:ea typeface="黑体" panose="02010609060101010101" pitchFamily="49" charset="-122"/>
                <a:sym typeface="+mn-ea"/>
              </a:rPr>
              <a:t>第</a:t>
            </a:r>
            <a:r>
              <a:rPr lang="zh-CN" altLang="en-US" sz="3600" b="1" dirty="0">
                <a:solidFill>
                  <a:srgbClr val="D73BE1"/>
                </a:solidFill>
                <a:uFillTx/>
                <a:ea typeface="黑体" panose="02010609060101010101" pitchFamily="49" charset="-122"/>
                <a:sym typeface="+mn-ea"/>
              </a:rPr>
              <a:t>⑨</a:t>
            </a:r>
            <a:r>
              <a:rPr lang="zh-CN" altLang="en-US" sz="3600" b="1" dirty="0">
                <a:solidFill>
                  <a:srgbClr val="0000FF"/>
                </a:solidFill>
                <a:ea typeface="黑体" panose="02010609060101010101" pitchFamily="49" charset="-122"/>
                <a:sym typeface="+mn-ea"/>
              </a:rPr>
              <a:t>段写</a:t>
            </a:r>
            <a:r>
              <a:rPr lang="zh-CN" altLang="en-US" sz="3600" b="1" dirty="0">
                <a:solidFill>
                  <a:srgbClr val="0000FF"/>
                </a:solidFill>
                <a:latin typeface="Arial" panose="020B0604020202020204" pitchFamily="34" charset="0"/>
                <a:ea typeface="黑体" panose="02010609060101010101" pitchFamily="49" charset="-122"/>
              </a:rPr>
              <a:t>她大概是怕房客们乱摘她的花，时常给各家送去一些。有时送来一个七寸盘子，里面摆得满满的缅桂花！带着雨珠的缅桂花使我的心软软的，不是怀人，不是思乡。</a:t>
            </a:r>
            <a:endParaRPr lang="zh-CN" altLang="en-US" sz="3600" b="1" dirty="0">
              <a:solidFill>
                <a:srgbClr val="0000FF"/>
              </a:solidFill>
              <a:latin typeface="Arial" panose="020B0604020202020204" pitchFamily="34" charset="0"/>
              <a:ea typeface="黑体" panose="02010609060101010101" pitchFamily="49" charset="-122"/>
            </a:endParaRPr>
          </a:p>
          <a:p>
            <a:pPr>
              <a:buClr>
                <a:srgbClr val="0000FF"/>
              </a:buClr>
              <a:buFont typeface="Wingdings" panose="05000000000000000000" charset="0"/>
            </a:pPr>
            <a:r>
              <a:rPr lang="zh-CN" altLang="en-US" sz="3600" b="1" dirty="0">
                <a:solidFill>
                  <a:srgbClr val="0000FF"/>
                </a:solidFill>
                <a:latin typeface="Arial" panose="020B0604020202020204" pitchFamily="34" charset="0"/>
                <a:ea typeface="黑体" panose="02010609060101010101" pitchFamily="49" charset="-122"/>
              </a:rPr>
              <a:t>      不是怀人，不是思乡。那是什么？</a:t>
            </a:r>
            <a:endParaRPr lang="zh-CN" altLang="en-US" sz="3600" b="1" dirty="0">
              <a:solidFill>
                <a:srgbClr val="0000FF"/>
              </a:solidFill>
              <a:latin typeface="Arial" panose="020B0604020202020204" pitchFamily="34" charset="0"/>
              <a:ea typeface="黑体" panose="02010609060101010101" pitchFamily="49" charset="-122"/>
            </a:endParaRPr>
          </a:p>
        </p:txBody>
      </p:sp>
      <p:sp>
        <p:nvSpPr>
          <p:cNvPr id="6" name="文本框 5"/>
          <p:cNvSpPr txBox="1"/>
          <p:nvPr/>
        </p:nvSpPr>
        <p:spPr>
          <a:xfrm>
            <a:off x="78105" y="76200"/>
            <a:ext cx="2225040" cy="706755"/>
          </a:xfrm>
          <a:prstGeom prst="rect">
            <a:avLst/>
          </a:prstGeom>
          <a:noFill/>
        </p:spPr>
        <p:txBody>
          <a:bodyPr wrap="none" rtlCol="0">
            <a:spAutoFit/>
          </a:bodyPr>
          <a:p>
            <a:pPr algn="l"/>
            <a:r>
              <a:rPr lang="zh-CN" altLang="en-US" sz="4000" b="1">
                <a:solidFill>
                  <a:srgbClr val="7030A0"/>
                </a:solidFill>
                <a:uFillTx/>
                <a:ea typeface="黑体" panose="02010609060101010101" pitchFamily="49" charset="-122"/>
              </a:rPr>
              <a:t>合作探究</a:t>
            </a:r>
            <a:endParaRPr lang="zh-CN" altLang="en-US" sz="4000" b="1">
              <a:solidFill>
                <a:srgbClr val="7030A0"/>
              </a:solidFill>
              <a:uFillTx/>
              <a:ea typeface="黑体" panose="02010609060101010101" pitchFamily="49" charset="-122"/>
            </a:endParaRPr>
          </a:p>
        </p:txBody>
      </p:sp>
      <p:sp>
        <p:nvSpPr>
          <p:cNvPr id="3" name="Text Box 5"/>
          <p:cNvSpPr txBox="1"/>
          <p:nvPr/>
        </p:nvSpPr>
        <p:spPr>
          <a:xfrm>
            <a:off x="1511300" y="3955415"/>
            <a:ext cx="10099040" cy="1198880"/>
          </a:xfrm>
          <a:prstGeom prst="rect">
            <a:avLst/>
          </a:prstGeom>
          <a:noFill/>
          <a:ln w="9525">
            <a:noFill/>
          </a:ln>
        </p:spPr>
        <p:txBody>
          <a:bodyPr wrap="square">
            <a:spAutoFit/>
          </a:bodyPr>
          <a:p>
            <a:r>
              <a:rPr lang="en-US" altLang="zh-CN" sz="3600" b="1" dirty="0">
                <a:solidFill>
                  <a:srgbClr val="FF0000"/>
                </a:solidFill>
                <a:uFillTx/>
                <a:latin typeface="Arial" panose="020B0604020202020204" pitchFamily="34" charset="0"/>
                <a:ea typeface="黑体" panose="02010609060101010101" pitchFamily="49" charset="-122"/>
              </a:rPr>
              <a:t>     </a:t>
            </a:r>
            <a:r>
              <a:rPr lang="zh-CN" altLang="en-US" sz="3600" b="1" dirty="0">
                <a:solidFill>
                  <a:srgbClr val="FF0000"/>
                </a:solidFill>
                <a:uFillTx/>
                <a:latin typeface="Arial" panose="020B0604020202020204" pitchFamily="34" charset="0"/>
                <a:ea typeface="黑体" panose="02010609060101010101" pitchFamily="49" charset="-122"/>
              </a:rPr>
              <a:t>  作者被房东的</a:t>
            </a:r>
            <a:r>
              <a:rPr lang="zh-CN" altLang="en-US" sz="3600" b="1" dirty="0">
                <a:solidFill>
                  <a:srgbClr val="FF0000"/>
                </a:solidFill>
                <a:uFill>
                  <a:solidFill>
                    <a:srgbClr val="0000FF"/>
                  </a:solidFill>
                </a:uFill>
                <a:latin typeface="Arial" panose="020B0604020202020204" pitchFamily="34" charset="0"/>
                <a:ea typeface="黑体" panose="02010609060101010101" pitchFamily="49" charset="-122"/>
              </a:rPr>
              <a:t>热情、善良、淳朴的人情之美</a:t>
            </a:r>
            <a:r>
              <a:rPr lang="zh-CN" altLang="en-US" sz="3600" b="1" dirty="0">
                <a:solidFill>
                  <a:srgbClr val="FF0000"/>
                </a:solidFill>
                <a:uFillTx/>
                <a:latin typeface="Arial" panose="020B0604020202020204" pitchFamily="34" charset="0"/>
                <a:ea typeface="黑体" panose="02010609060101010101" pitchFamily="49" charset="-122"/>
              </a:rPr>
              <a:t>所感动，</a:t>
            </a:r>
            <a:r>
              <a:rPr lang="zh-CN" altLang="en-US" sz="3600" b="1" dirty="0">
                <a:solidFill>
                  <a:srgbClr val="FF0000"/>
                </a:solidFill>
                <a:uFill>
                  <a:solidFill>
                    <a:srgbClr val="0000FF"/>
                  </a:solidFill>
                </a:uFill>
                <a:latin typeface="Arial" panose="020B0604020202020204" pitchFamily="34" charset="0"/>
                <a:ea typeface="黑体" panose="02010609060101010101" pitchFamily="49" charset="-122"/>
              </a:rPr>
              <a:t>感到</a:t>
            </a:r>
            <a:r>
              <a:rPr lang="zh-CN" altLang="en-US" sz="3600" b="1" dirty="0">
                <a:solidFill>
                  <a:srgbClr val="FF0000"/>
                </a:solidFill>
                <a:uFillTx/>
                <a:latin typeface="Arial" panose="020B0604020202020204" pitchFamily="34" charset="0"/>
                <a:ea typeface="黑体" panose="02010609060101010101" pitchFamily="49" charset="-122"/>
              </a:rPr>
              <a:t>了前所未有的</a:t>
            </a:r>
            <a:r>
              <a:rPr lang="zh-CN" altLang="en-US" sz="3600" b="1" dirty="0">
                <a:solidFill>
                  <a:srgbClr val="FF0000"/>
                </a:solidFill>
                <a:uFill>
                  <a:solidFill>
                    <a:srgbClr val="0000FF"/>
                  </a:solidFill>
                </a:uFill>
                <a:latin typeface="Arial" panose="020B0604020202020204" pitchFamily="34" charset="0"/>
                <a:ea typeface="黑体" panose="02010609060101010101" pitchFamily="49" charset="-122"/>
              </a:rPr>
              <a:t>温暖</a:t>
            </a:r>
            <a:r>
              <a:rPr lang="zh-CN" altLang="en-US" sz="3600" b="1" dirty="0">
                <a:solidFill>
                  <a:srgbClr val="FF0000"/>
                </a:solidFill>
                <a:uFillTx/>
                <a:latin typeface="Arial" panose="020B0604020202020204" pitchFamily="34" charset="0"/>
                <a:ea typeface="黑体" panose="02010609060101010101" pitchFamily="49" charset="-122"/>
              </a:rPr>
              <a:t>。</a:t>
            </a:r>
            <a:endParaRPr lang="zh-CN" altLang="en-US" sz="3600" b="1" dirty="0">
              <a:solidFill>
                <a:srgbClr val="FF0000"/>
              </a:solidFill>
              <a:uFillTx/>
              <a:latin typeface="Arial" panose="020B0604020202020204" pitchFamily="34" charset="0"/>
              <a:ea typeface="黑体" panose="02010609060101010101" pitchFamily="49" charset="-122"/>
            </a:endParaRPr>
          </a:p>
        </p:txBody>
      </p:sp>
      <p:sp>
        <p:nvSpPr>
          <p:cNvPr id="4" name="Text Box 5"/>
          <p:cNvSpPr txBox="1"/>
          <p:nvPr/>
        </p:nvSpPr>
        <p:spPr>
          <a:xfrm>
            <a:off x="1600200" y="5504815"/>
            <a:ext cx="10099040" cy="1198880"/>
          </a:xfrm>
          <a:prstGeom prst="rect">
            <a:avLst/>
          </a:prstGeom>
          <a:noFill/>
          <a:ln w="9525">
            <a:noFill/>
          </a:ln>
        </p:spPr>
        <p:txBody>
          <a:bodyPr wrap="square">
            <a:spAutoFit/>
          </a:bodyPr>
          <a:p>
            <a:r>
              <a:rPr lang="en-US" altLang="zh-CN" sz="3600" b="1" dirty="0">
                <a:solidFill>
                  <a:srgbClr val="00B050"/>
                </a:solidFill>
                <a:uFillTx/>
                <a:latin typeface="Arial" panose="020B0604020202020204" pitchFamily="34" charset="0"/>
                <a:ea typeface="黑体" panose="02010609060101010101" pitchFamily="49" charset="-122"/>
              </a:rPr>
              <a:t>      </a:t>
            </a:r>
            <a:r>
              <a:rPr lang="zh-CN" altLang="en-US" sz="3600" b="1" dirty="0">
                <a:solidFill>
                  <a:srgbClr val="00B050"/>
                </a:solidFill>
                <a:uFillTx/>
                <a:latin typeface="Arial" panose="020B0604020202020204" pitchFamily="34" charset="0"/>
                <a:ea typeface="黑体" panose="02010609060101010101" pitchFamily="49" charset="-122"/>
              </a:rPr>
              <a:t>到此我们能感受到昆明的景物之美，滋味之美，人情之美。</a:t>
            </a:r>
            <a:endParaRPr lang="zh-CN" altLang="en-US" sz="3600" b="1" dirty="0">
              <a:solidFill>
                <a:srgbClr val="00B050"/>
              </a:solidFill>
              <a:uFillTx/>
              <a:latin typeface="Arial" panose="020B0604020202020204" pitchFamily="34" charset="0"/>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 presetClass="entr" presetSubtype="16"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box(in)">
                                      <p:cBhvr>
                                        <p:cTn id="14"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Text Box 5"/>
          <p:cNvSpPr txBox="1"/>
          <p:nvPr/>
        </p:nvSpPr>
        <p:spPr>
          <a:xfrm>
            <a:off x="1046480" y="862965"/>
            <a:ext cx="10194925" cy="2306955"/>
          </a:xfrm>
          <a:prstGeom prst="rect">
            <a:avLst/>
          </a:prstGeom>
          <a:noFill/>
          <a:ln w="9525">
            <a:noFill/>
          </a:ln>
        </p:spPr>
        <p:txBody>
          <a:bodyPr wrap="square">
            <a:spAutoFit/>
          </a:bodyPr>
          <a:p>
            <a:pPr marL="685800" indent="-685800">
              <a:buClr>
                <a:srgbClr val="0000FF"/>
              </a:buClr>
              <a:buFont typeface="Wingdings" panose="05000000000000000000" charset="0"/>
              <a:buChar char=""/>
            </a:pPr>
            <a:r>
              <a:rPr lang="zh-CN" altLang="en-US" sz="3600" b="1" dirty="0">
                <a:solidFill>
                  <a:srgbClr val="0000FF"/>
                </a:solidFill>
                <a:ea typeface="黑体" panose="02010609060101010101" pitchFamily="49" charset="-122"/>
              </a:rPr>
              <a:t>作者在第</a:t>
            </a:r>
            <a:r>
              <a:rPr lang="zh-CN" altLang="en-US" sz="3600" b="1" dirty="0">
                <a:solidFill>
                  <a:srgbClr val="D73BE1"/>
                </a:solidFill>
                <a:uFillTx/>
                <a:ea typeface="黑体" panose="02010609060101010101" pitchFamily="49" charset="-122"/>
              </a:rPr>
              <a:t>⑩</a:t>
            </a:r>
            <a:r>
              <a:rPr lang="zh-CN" altLang="en-US" sz="3600" b="1" dirty="0">
                <a:solidFill>
                  <a:srgbClr val="0000FF"/>
                </a:solidFill>
                <a:ea typeface="黑体" panose="02010609060101010101" pitchFamily="49" charset="-122"/>
              </a:rPr>
              <a:t>段满怀深情地说“四十年后，我还忘不了那天的情味”。那天有什么“情味”让作者“忘不了”呢？在你的生活中，也有这样“忘不了的情味”吧？试写出来。80字左右。</a:t>
            </a:r>
            <a:endParaRPr lang="zh-CN" altLang="en-US" sz="3600" b="1" dirty="0">
              <a:solidFill>
                <a:srgbClr val="0000FF"/>
              </a:solidFill>
              <a:ea typeface="黑体" panose="02010609060101010101" pitchFamily="49" charset="-122"/>
            </a:endParaRPr>
          </a:p>
        </p:txBody>
      </p:sp>
      <p:sp>
        <p:nvSpPr>
          <p:cNvPr id="6" name="文本框 5"/>
          <p:cNvSpPr txBox="1"/>
          <p:nvPr/>
        </p:nvSpPr>
        <p:spPr>
          <a:xfrm>
            <a:off x="78105" y="76200"/>
            <a:ext cx="2225040" cy="706755"/>
          </a:xfrm>
          <a:prstGeom prst="rect">
            <a:avLst/>
          </a:prstGeom>
          <a:noFill/>
        </p:spPr>
        <p:txBody>
          <a:bodyPr wrap="none" rtlCol="0">
            <a:spAutoFit/>
          </a:bodyPr>
          <a:p>
            <a:pPr algn="l"/>
            <a:r>
              <a:rPr lang="zh-CN" altLang="en-US" sz="4000" b="1">
                <a:solidFill>
                  <a:srgbClr val="7030A0"/>
                </a:solidFill>
                <a:uFillTx/>
                <a:ea typeface="黑体" panose="02010609060101010101" pitchFamily="49" charset="-122"/>
              </a:rPr>
              <a:t>合作探究</a:t>
            </a:r>
            <a:endParaRPr lang="zh-CN" altLang="en-US" sz="4000" b="1">
              <a:solidFill>
                <a:srgbClr val="7030A0"/>
              </a:solidFill>
              <a:uFillTx/>
              <a:ea typeface="黑体" panose="02010609060101010101" pitchFamily="49" charset="-122"/>
            </a:endParaRPr>
          </a:p>
        </p:txBody>
      </p:sp>
      <p:sp>
        <p:nvSpPr>
          <p:cNvPr id="3" name="Text Box 5"/>
          <p:cNvSpPr txBox="1"/>
          <p:nvPr/>
        </p:nvSpPr>
        <p:spPr>
          <a:xfrm>
            <a:off x="1366520" y="3955415"/>
            <a:ext cx="9960610" cy="1753235"/>
          </a:xfrm>
          <a:prstGeom prst="rect">
            <a:avLst/>
          </a:prstGeom>
          <a:noFill/>
          <a:ln w="9525">
            <a:noFill/>
          </a:ln>
        </p:spPr>
        <p:txBody>
          <a:bodyPr wrap="square">
            <a:spAutoFit/>
          </a:bodyPr>
          <a:p>
            <a:r>
              <a:rPr lang="en-US" altLang="zh-CN" sz="3600" b="1" dirty="0">
                <a:solidFill>
                  <a:srgbClr val="FF0000"/>
                </a:solidFill>
                <a:uFillTx/>
                <a:latin typeface="Arial" panose="020B0604020202020204" pitchFamily="34" charset="0"/>
                <a:ea typeface="黑体" panose="02010609060101010101" pitchFamily="49" charset="-122"/>
              </a:rPr>
              <a:t>       </a:t>
            </a:r>
            <a:r>
              <a:rPr sz="3600" b="1" dirty="0">
                <a:solidFill>
                  <a:srgbClr val="FF0000"/>
                </a:solidFill>
                <a:uFillTx/>
                <a:latin typeface="Arial" panose="020B0604020202020204" pitchFamily="34" charset="0"/>
                <a:ea typeface="黑体" panose="02010609060101010101" pitchFamily="49" charset="-122"/>
              </a:rPr>
              <a:t>雨引起的淡淡之乡愁，也有雨中美景令人陶醉之闲适</a:t>
            </a:r>
            <a:r>
              <a:rPr lang="zh-CN" sz="3600" b="1" dirty="0">
                <a:solidFill>
                  <a:srgbClr val="FF0000"/>
                </a:solidFill>
                <a:uFillTx/>
                <a:latin typeface="Arial" panose="020B0604020202020204" pitchFamily="34" charset="0"/>
                <a:ea typeface="黑体" panose="02010609060101010101" pitchFamily="49" charset="-122"/>
              </a:rPr>
              <a:t>、</a:t>
            </a:r>
            <a:r>
              <a:rPr sz="3600" b="1" dirty="0">
                <a:solidFill>
                  <a:srgbClr val="FF0000"/>
                </a:solidFill>
                <a:uFillTx/>
                <a:latin typeface="Arial" panose="020B0604020202020204" pitchFamily="34" charset="0"/>
                <a:ea typeface="黑体" panose="02010609060101010101" pitchFamily="49" charset="-122"/>
              </a:rPr>
              <a:t>幽静、恬淡之感</a:t>
            </a:r>
            <a:r>
              <a:rPr lang="zh-CN" sz="3600" b="1" dirty="0">
                <a:solidFill>
                  <a:srgbClr val="FF0000"/>
                </a:solidFill>
                <a:uFillTx/>
                <a:latin typeface="Arial" panose="020B0604020202020204" pitchFamily="34" charset="0"/>
                <a:ea typeface="黑体" panose="02010609060101010101" pitchFamily="49" charset="-122"/>
              </a:rPr>
              <a:t>，</a:t>
            </a:r>
            <a:r>
              <a:rPr sz="3600" b="1" dirty="0">
                <a:solidFill>
                  <a:srgbClr val="FF0000"/>
                </a:solidFill>
                <a:uFillTx/>
                <a:latin typeface="Arial" panose="020B0604020202020204" pitchFamily="34" charset="0"/>
                <a:ea typeface="黑体" panose="02010609060101010101" pitchFamily="49" charset="-122"/>
              </a:rPr>
              <a:t>更多的是对宁静、清新、平淡、闲适、柔和的生活情调的喜爱。</a:t>
            </a:r>
            <a:endParaRPr sz="3600" b="1" dirty="0">
              <a:solidFill>
                <a:srgbClr val="FF0000"/>
              </a:solidFill>
              <a:uFillTx/>
              <a:latin typeface="Arial" panose="020B0604020202020204" pitchFamily="34" charset="0"/>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Text Box 5"/>
          <p:cNvSpPr txBox="1"/>
          <p:nvPr/>
        </p:nvSpPr>
        <p:spPr>
          <a:xfrm>
            <a:off x="1046480" y="862965"/>
            <a:ext cx="9539605" cy="1198880"/>
          </a:xfrm>
          <a:prstGeom prst="rect">
            <a:avLst/>
          </a:prstGeom>
          <a:noFill/>
          <a:ln w="9525">
            <a:noFill/>
          </a:ln>
        </p:spPr>
        <p:txBody>
          <a:bodyPr wrap="square">
            <a:spAutoFit/>
          </a:bodyPr>
          <a:p>
            <a:pPr marL="685800" indent="-685800">
              <a:buClr>
                <a:srgbClr val="0000FF"/>
              </a:buClr>
              <a:buFont typeface="Wingdings" panose="05000000000000000000" charset="0"/>
              <a:buChar char=""/>
            </a:pPr>
            <a:r>
              <a:rPr lang="zh-CN" altLang="en-US" sz="3600" b="1" dirty="0">
                <a:solidFill>
                  <a:srgbClr val="0000FF"/>
                </a:solidFill>
                <a:latin typeface="Arial" panose="020B0604020202020204" pitchFamily="34" charset="0"/>
                <a:ea typeface="黑体" panose="02010609060101010101" pitchFamily="49" charset="-122"/>
              </a:rPr>
              <a:t>第</a:t>
            </a:r>
            <a:r>
              <a:rPr lang="zh-CN" altLang="en-US" sz="3600" b="1" dirty="0">
                <a:solidFill>
                  <a:srgbClr val="D73BE1"/>
                </a:solidFill>
                <a:uFillTx/>
                <a:latin typeface="Arial" panose="020B0604020202020204" pitchFamily="34" charset="0"/>
                <a:ea typeface="黑体" panose="02010609060101010101" pitchFamily="49" charset="-122"/>
              </a:rPr>
              <a:t>⑪</a:t>
            </a:r>
            <a:r>
              <a:rPr lang="zh-CN" altLang="en-US" sz="3600" b="1" dirty="0">
                <a:solidFill>
                  <a:srgbClr val="0000FF"/>
                </a:solidFill>
                <a:latin typeface="Arial" panose="020B0604020202020204" pitchFamily="34" charset="0"/>
                <a:ea typeface="黑体" panose="02010609060101010101" pitchFamily="49" charset="-122"/>
              </a:rPr>
              <a:t>段只有一句“我想念昆明的雨”，试分析这一句在内容和结构上有什么作用。</a:t>
            </a:r>
            <a:endParaRPr lang="zh-CN" altLang="en-US" sz="3600" b="1" dirty="0">
              <a:solidFill>
                <a:srgbClr val="0000FF"/>
              </a:solidFill>
              <a:latin typeface="Arial" panose="020B0604020202020204" pitchFamily="34" charset="0"/>
              <a:ea typeface="黑体" panose="02010609060101010101" pitchFamily="49" charset="-122"/>
            </a:endParaRPr>
          </a:p>
        </p:txBody>
      </p:sp>
      <p:sp>
        <p:nvSpPr>
          <p:cNvPr id="6" name="文本框 5"/>
          <p:cNvSpPr txBox="1"/>
          <p:nvPr/>
        </p:nvSpPr>
        <p:spPr>
          <a:xfrm>
            <a:off x="78105" y="76200"/>
            <a:ext cx="2225040" cy="706755"/>
          </a:xfrm>
          <a:prstGeom prst="rect">
            <a:avLst/>
          </a:prstGeom>
          <a:noFill/>
        </p:spPr>
        <p:txBody>
          <a:bodyPr wrap="none" rtlCol="0">
            <a:spAutoFit/>
          </a:bodyPr>
          <a:p>
            <a:pPr algn="l"/>
            <a:r>
              <a:rPr lang="zh-CN" altLang="en-US" sz="4000" b="1">
                <a:solidFill>
                  <a:srgbClr val="7030A0"/>
                </a:solidFill>
                <a:uFillTx/>
                <a:ea typeface="黑体" panose="02010609060101010101" pitchFamily="49" charset="-122"/>
              </a:rPr>
              <a:t>合作探究</a:t>
            </a:r>
            <a:endParaRPr lang="zh-CN" altLang="en-US" sz="4000" b="1">
              <a:solidFill>
                <a:srgbClr val="7030A0"/>
              </a:solidFill>
              <a:uFillTx/>
              <a:ea typeface="黑体" panose="02010609060101010101" pitchFamily="49" charset="-122"/>
            </a:endParaRPr>
          </a:p>
        </p:txBody>
      </p:sp>
      <p:sp>
        <p:nvSpPr>
          <p:cNvPr id="3" name="Text Box 5"/>
          <p:cNvSpPr txBox="1"/>
          <p:nvPr/>
        </p:nvSpPr>
        <p:spPr>
          <a:xfrm>
            <a:off x="1532255" y="2729865"/>
            <a:ext cx="8912860" cy="3117850"/>
          </a:xfrm>
          <a:prstGeom prst="rect">
            <a:avLst/>
          </a:prstGeom>
          <a:noFill/>
          <a:ln w="9525">
            <a:noFill/>
          </a:ln>
        </p:spPr>
        <p:txBody>
          <a:bodyPr wrap="square">
            <a:spAutoFit/>
          </a:bodyPr>
          <a:p>
            <a:pPr>
              <a:lnSpc>
                <a:spcPts val="4720"/>
              </a:lnSpc>
            </a:pPr>
            <a:r>
              <a:rPr lang="en-US" altLang="zh-CN" sz="3600" b="1" dirty="0">
                <a:solidFill>
                  <a:srgbClr val="FF0000"/>
                </a:solidFill>
                <a:uFillTx/>
                <a:latin typeface="Arial" panose="020B0604020202020204" pitchFamily="34" charset="0"/>
                <a:ea typeface="黑体" panose="02010609060101010101" pitchFamily="49" charset="-122"/>
              </a:rPr>
              <a:t>       </a:t>
            </a:r>
            <a:r>
              <a:rPr lang="zh-CN" altLang="en-US" sz="3600" b="1" u="heavy" dirty="0">
                <a:solidFill>
                  <a:srgbClr val="FF0000"/>
                </a:solidFill>
                <a:uFill>
                  <a:solidFill>
                    <a:srgbClr val="0000FF"/>
                  </a:solidFill>
                </a:uFill>
                <a:latin typeface="Arial" panose="020B0604020202020204" pitchFamily="34" charset="0"/>
                <a:ea typeface="黑体" panose="02010609060101010101" pitchFamily="49" charset="-122"/>
              </a:rPr>
              <a:t>内容上：深化主题</a:t>
            </a:r>
            <a:r>
              <a:rPr lang="zh-CN" altLang="en-US" sz="3600" b="1" dirty="0">
                <a:solidFill>
                  <a:srgbClr val="FF0000"/>
                </a:solidFill>
                <a:uFillTx/>
                <a:latin typeface="Arial" panose="020B0604020202020204" pitchFamily="34" charset="0"/>
                <a:ea typeface="黑体" panose="02010609060101010101" pitchFamily="49" charset="-122"/>
              </a:rPr>
              <a:t>，表达了作者对</a:t>
            </a:r>
            <a:r>
              <a:rPr lang="en-US" altLang="zh-CN" sz="3600" b="1" dirty="0">
                <a:solidFill>
                  <a:srgbClr val="FF0000"/>
                </a:solidFill>
                <a:uFillTx/>
                <a:latin typeface="Arial" panose="020B0604020202020204" pitchFamily="34" charset="0"/>
                <a:ea typeface="黑体" panose="02010609060101010101" pitchFamily="49" charset="-122"/>
              </a:rPr>
              <a:t>“</a:t>
            </a:r>
            <a:r>
              <a:rPr lang="zh-CN" altLang="en-US" sz="3600" b="1" dirty="0">
                <a:solidFill>
                  <a:srgbClr val="FF0000"/>
                </a:solidFill>
                <a:uFillTx/>
                <a:latin typeface="Arial" panose="020B0604020202020204" pitchFamily="34" charset="0"/>
                <a:ea typeface="黑体" panose="02010609060101010101" pitchFamily="49" charset="-122"/>
              </a:rPr>
              <a:t>昆明的雨</a:t>
            </a:r>
            <a:r>
              <a:rPr lang="en-US" altLang="zh-CN" sz="3600" b="1" dirty="0">
                <a:solidFill>
                  <a:srgbClr val="FF0000"/>
                </a:solidFill>
                <a:uFillTx/>
                <a:latin typeface="Arial" panose="020B0604020202020204" pitchFamily="34" charset="0"/>
                <a:ea typeface="黑体" panose="02010609060101010101" pitchFamily="49" charset="-122"/>
              </a:rPr>
              <a:t>”</a:t>
            </a:r>
            <a:r>
              <a:rPr lang="zh-CN" altLang="en-US" sz="3600" b="1" dirty="0">
                <a:solidFill>
                  <a:srgbClr val="FF0000"/>
                </a:solidFill>
                <a:uFillTx/>
                <a:latin typeface="Arial" panose="020B0604020202020204" pitchFamily="34" charset="0"/>
                <a:ea typeface="黑体" panose="02010609060101010101" pitchFamily="49" charset="-122"/>
              </a:rPr>
              <a:t>的喜爱和深切怀念。</a:t>
            </a:r>
            <a:r>
              <a:rPr lang="en-US" altLang="zh-CN" sz="3600" b="1" dirty="0">
                <a:solidFill>
                  <a:srgbClr val="FF0000"/>
                </a:solidFill>
                <a:uFillTx/>
                <a:latin typeface="Arial" panose="020B0604020202020204" pitchFamily="34" charset="0"/>
                <a:ea typeface="黑体" panose="02010609060101010101" pitchFamily="49" charset="-122"/>
              </a:rPr>
              <a:t>  </a:t>
            </a:r>
            <a:endParaRPr lang="en-US" altLang="zh-CN" sz="3600" b="1" dirty="0">
              <a:solidFill>
                <a:srgbClr val="FF0000"/>
              </a:solidFill>
              <a:uFillTx/>
              <a:latin typeface="Arial" panose="020B0604020202020204" pitchFamily="34" charset="0"/>
              <a:ea typeface="黑体" panose="02010609060101010101" pitchFamily="49" charset="-122"/>
            </a:endParaRPr>
          </a:p>
          <a:p>
            <a:pPr>
              <a:lnSpc>
                <a:spcPts val="4720"/>
              </a:lnSpc>
            </a:pPr>
            <a:endParaRPr lang="en-US" altLang="zh-CN" sz="3600" b="1" dirty="0">
              <a:solidFill>
                <a:srgbClr val="FF0000"/>
              </a:solidFill>
              <a:uFillTx/>
              <a:latin typeface="Arial" panose="020B0604020202020204" pitchFamily="34" charset="0"/>
              <a:ea typeface="黑体" panose="02010609060101010101" pitchFamily="49" charset="-122"/>
            </a:endParaRPr>
          </a:p>
          <a:p>
            <a:pPr>
              <a:lnSpc>
                <a:spcPts val="4720"/>
              </a:lnSpc>
            </a:pPr>
            <a:r>
              <a:rPr lang="zh-CN" altLang="en-US" sz="3600" b="1" dirty="0">
                <a:solidFill>
                  <a:srgbClr val="FF0000"/>
                </a:solidFill>
                <a:uFillTx/>
                <a:latin typeface="Arial" panose="020B0604020202020204" pitchFamily="34" charset="0"/>
                <a:ea typeface="黑体" panose="02010609060101010101" pitchFamily="49" charset="-122"/>
              </a:rPr>
              <a:t>       </a:t>
            </a:r>
            <a:r>
              <a:rPr lang="zh-CN" altLang="en-US" sz="3600" b="1" u="heavy" dirty="0">
                <a:solidFill>
                  <a:srgbClr val="FF0000"/>
                </a:solidFill>
                <a:uFill>
                  <a:solidFill>
                    <a:srgbClr val="0000FF"/>
                  </a:solidFill>
                </a:uFill>
                <a:latin typeface="Arial" panose="020B0604020202020204" pitchFamily="34" charset="0"/>
                <a:ea typeface="黑体" panose="02010609060101010101" pitchFamily="49" charset="-122"/>
              </a:rPr>
              <a:t>结构上</a:t>
            </a:r>
            <a:r>
              <a:rPr lang="zh-CN" altLang="en-US" sz="3600" b="1" u="heavy" dirty="0">
                <a:solidFill>
                  <a:srgbClr val="FF0000"/>
                </a:solidFill>
                <a:uFill>
                  <a:solidFill>
                    <a:srgbClr val="0000FF"/>
                  </a:solidFill>
                </a:uFill>
                <a:ea typeface="黑体" panose="02010609060101010101" pitchFamily="49" charset="-122"/>
                <a:sym typeface="+mn-ea"/>
              </a:rPr>
              <a:t>：点题，首尾呼应（</a:t>
            </a:r>
            <a:r>
              <a:rPr lang="zh-CN" altLang="en-US" sz="3600" b="1" u="heavy" dirty="0">
                <a:solidFill>
                  <a:srgbClr val="FF0000"/>
                </a:solidFill>
                <a:uFill>
                  <a:solidFill>
                    <a:srgbClr val="0000FF"/>
                  </a:solidFill>
                </a:uFill>
                <a:latin typeface="Arial" panose="020B0604020202020204" pitchFamily="34" charset="0"/>
                <a:ea typeface="黑体" panose="02010609060101010101" pitchFamily="49" charset="-122"/>
              </a:rPr>
              <a:t>照应第②段内容），总结全文</a:t>
            </a:r>
            <a:r>
              <a:rPr lang="zh-CN" altLang="en-US" sz="3600" b="1" dirty="0">
                <a:solidFill>
                  <a:srgbClr val="FF0000"/>
                </a:solidFill>
                <a:uFillTx/>
                <a:ea typeface="黑体" panose="02010609060101010101" pitchFamily="49" charset="-122"/>
                <a:sym typeface="+mn-ea"/>
              </a:rPr>
              <a:t>，</a:t>
            </a:r>
            <a:r>
              <a:rPr lang="zh-CN" altLang="en-US" sz="3600" b="1" dirty="0">
                <a:solidFill>
                  <a:srgbClr val="FF0000"/>
                </a:solidFill>
                <a:uFill>
                  <a:solidFill>
                    <a:srgbClr val="0000FF"/>
                  </a:solidFill>
                </a:uFill>
                <a:latin typeface="Arial" panose="020B0604020202020204" pitchFamily="34" charset="0"/>
                <a:ea typeface="黑体" panose="02010609060101010101" pitchFamily="49" charset="-122"/>
              </a:rPr>
              <a:t>使结构显得完整。  </a:t>
            </a:r>
            <a:r>
              <a:rPr lang="zh-CN" altLang="en-US" sz="3600" b="1" u="heavy" dirty="0">
                <a:solidFill>
                  <a:srgbClr val="FF0000"/>
                </a:solidFill>
                <a:uFill>
                  <a:solidFill>
                    <a:srgbClr val="0000FF"/>
                  </a:solidFill>
                </a:uFill>
                <a:latin typeface="Arial" panose="020B0604020202020204" pitchFamily="34" charset="0"/>
                <a:ea typeface="黑体" panose="02010609060101010101" pitchFamily="49" charset="-122"/>
              </a:rPr>
              <a:t> </a:t>
            </a:r>
            <a:r>
              <a:rPr lang="zh-CN" altLang="en-US" sz="3600" b="1" dirty="0">
                <a:solidFill>
                  <a:srgbClr val="FF0000"/>
                </a:solidFill>
                <a:uFillTx/>
                <a:latin typeface="Arial" panose="020B0604020202020204" pitchFamily="34" charset="0"/>
                <a:ea typeface="黑体" panose="02010609060101010101" pitchFamily="49" charset="-122"/>
              </a:rPr>
              <a:t>    </a:t>
            </a:r>
            <a:endParaRPr lang="zh-CN" altLang="en-US" sz="3600" b="1" dirty="0">
              <a:solidFill>
                <a:srgbClr val="FF0000"/>
              </a:solidFill>
              <a:uFillTx/>
              <a:latin typeface="Arial" panose="020B0604020202020204" pitchFamily="34" charset="0"/>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5851" name="图片 35850" descr="下雨"/>
          <p:cNvPicPr>
            <a:picLocks noChangeAspect="1"/>
          </p:cNvPicPr>
          <p:nvPr/>
        </p:nvPicPr>
        <p:blipFill>
          <a:blip r:embed="rId1"/>
          <a:stretch>
            <a:fillRect/>
          </a:stretch>
        </p:blipFill>
        <p:spPr>
          <a:xfrm>
            <a:off x="2179320" y="689610"/>
            <a:ext cx="7850505" cy="6253480"/>
          </a:xfrm>
          <a:prstGeom prst="rect">
            <a:avLst/>
          </a:prstGeom>
          <a:noFill/>
          <a:ln w="9525">
            <a:noFill/>
          </a:ln>
        </p:spPr>
      </p:pic>
      <p:sp>
        <p:nvSpPr>
          <p:cNvPr id="6146" name="Text Box 5"/>
          <p:cNvSpPr txBox="1"/>
          <p:nvPr/>
        </p:nvSpPr>
        <p:spPr>
          <a:xfrm>
            <a:off x="5014595" y="1065530"/>
            <a:ext cx="1662430" cy="768350"/>
          </a:xfrm>
          <a:prstGeom prst="rect">
            <a:avLst/>
          </a:prstGeom>
          <a:noFill/>
          <a:ln w="9525">
            <a:noFill/>
          </a:ln>
        </p:spPr>
        <p:txBody>
          <a:bodyPr wrap="square">
            <a:spAutoFit/>
          </a:bodyPr>
          <a:p>
            <a:pPr>
              <a:buClr>
                <a:srgbClr val="0000FF"/>
              </a:buClr>
              <a:buFont typeface="Wingdings" panose="05000000000000000000" charset="0"/>
            </a:pPr>
            <a:r>
              <a:rPr lang="zh-CN" altLang="en-US" sz="4400" b="1" dirty="0">
                <a:solidFill>
                  <a:srgbClr val="0000FF"/>
                </a:solidFill>
                <a:uFillTx/>
                <a:latin typeface="Arial" panose="020B0604020202020204" pitchFamily="34" charset="0"/>
                <a:ea typeface="黑体" panose="02010609060101010101" pitchFamily="49" charset="-122"/>
              </a:rPr>
              <a:t>主 旨</a:t>
            </a:r>
            <a:endParaRPr lang="zh-CN" altLang="en-US" sz="4400" b="1" dirty="0">
              <a:solidFill>
                <a:srgbClr val="0000FF"/>
              </a:solidFill>
              <a:uFillTx/>
              <a:latin typeface="Arial" panose="020B0604020202020204" pitchFamily="34" charset="0"/>
              <a:ea typeface="黑体" panose="02010609060101010101" pitchFamily="49" charset="-122"/>
            </a:endParaRPr>
          </a:p>
        </p:txBody>
      </p:sp>
      <p:sp>
        <p:nvSpPr>
          <p:cNvPr id="3" name="Text Box 5"/>
          <p:cNvSpPr txBox="1"/>
          <p:nvPr/>
        </p:nvSpPr>
        <p:spPr>
          <a:xfrm>
            <a:off x="2270125" y="2385695"/>
            <a:ext cx="7651750" cy="3117850"/>
          </a:xfrm>
          <a:prstGeom prst="rect">
            <a:avLst/>
          </a:prstGeom>
          <a:solidFill>
            <a:schemeClr val="accent1"/>
          </a:solidFill>
          <a:ln w="9525">
            <a:noFill/>
          </a:ln>
        </p:spPr>
        <p:txBody>
          <a:bodyPr wrap="square">
            <a:spAutoFit/>
          </a:bodyPr>
          <a:p>
            <a:pPr>
              <a:lnSpc>
                <a:spcPts val="4720"/>
              </a:lnSpc>
            </a:pPr>
            <a:r>
              <a:rPr lang="en-US" altLang="zh-CN" sz="3600" b="1" dirty="0">
                <a:solidFill>
                  <a:srgbClr val="FF0000"/>
                </a:solidFill>
                <a:uFillTx/>
                <a:latin typeface="Arial" panose="020B0604020202020204" pitchFamily="34" charset="0"/>
                <a:ea typeface="黑体" panose="02010609060101010101" pitchFamily="49" charset="-122"/>
              </a:rPr>
              <a:t>       </a:t>
            </a:r>
            <a:r>
              <a:rPr lang="zh-CN" altLang="en-US" sz="3600" b="1" dirty="0">
                <a:solidFill>
                  <a:srgbClr val="FF0000"/>
                </a:solidFill>
                <a:uFillTx/>
                <a:latin typeface="Arial" panose="020B0604020202020204" pitchFamily="34" charset="0"/>
                <a:ea typeface="黑体" panose="02010609060101010101" pitchFamily="49" charset="-122"/>
              </a:rPr>
              <a:t>文章描写了昆明雨季中的仙人掌、菌子、杨梅、缅桂花以及印象深刻的人和事，表达了作者对昆明的雨的喜爱和怀念之情，以及对宁静、恬然的生活的留恋。</a:t>
            </a:r>
            <a:endParaRPr sz="3600" b="1" dirty="0">
              <a:solidFill>
                <a:srgbClr val="FF0000"/>
              </a:solidFill>
              <a:uFillTx/>
              <a:latin typeface="Arial" panose="020B0604020202020204" pitchFamily="34" charset="0"/>
              <a:ea typeface="黑体" panose="02010609060101010101" pitchFamily="49" charset="-122"/>
            </a:endParaRPr>
          </a:p>
        </p:txBody>
      </p:sp>
      <p:sp>
        <p:nvSpPr>
          <p:cNvPr id="2" name="文本框 1"/>
          <p:cNvSpPr txBox="1"/>
          <p:nvPr/>
        </p:nvSpPr>
        <p:spPr>
          <a:xfrm>
            <a:off x="78105" y="76200"/>
            <a:ext cx="2225040" cy="706755"/>
          </a:xfrm>
          <a:prstGeom prst="rect">
            <a:avLst/>
          </a:prstGeom>
          <a:noFill/>
        </p:spPr>
        <p:txBody>
          <a:bodyPr wrap="none" rtlCol="0">
            <a:spAutoFit/>
          </a:bodyPr>
          <a:p>
            <a:pPr algn="l"/>
            <a:r>
              <a:rPr lang="zh-CN" altLang="en-US" sz="4000" b="1">
                <a:solidFill>
                  <a:srgbClr val="7030A0"/>
                </a:solidFill>
                <a:uFillTx/>
                <a:ea typeface="黑体" panose="02010609060101010101" pitchFamily="49" charset="-122"/>
              </a:rPr>
              <a:t>合作探究</a:t>
            </a:r>
            <a:endParaRPr lang="zh-CN" altLang="en-US" sz="4000" b="1">
              <a:solidFill>
                <a:srgbClr val="7030A0"/>
              </a:solidFill>
              <a:uFillTx/>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
                                        <p:tgtEl>
                                          <p:spTgt spid="3"/>
                                        </p:tgtEl>
                                      </p:cBhvr>
                                    </p:animEffect>
                                    <p:anim calcmode="lin" valueType="num">
                                      <p:cBhvr>
                                        <p:cTn id="8" dur="400" fill="hold"/>
                                        <p:tgtEl>
                                          <p:spTgt spid="3"/>
                                        </p:tgtEl>
                                        <p:attrNameLst>
                                          <p:attrName>ppt_x</p:attrName>
                                        </p:attrNameLst>
                                      </p:cBhvr>
                                      <p:tavLst>
                                        <p:tav tm="0">
                                          <p:val>
                                            <p:strVal val="#ppt_x"/>
                                          </p:val>
                                        </p:tav>
                                        <p:tav tm="100000">
                                          <p:val>
                                            <p:strVal val="#ppt_x"/>
                                          </p:val>
                                        </p:tav>
                                      </p:tavLst>
                                    </p:anim>
                                    <p:anim calcmode="lin" valueType="num">
                                      <p:cBhvr>
                                        <p:cTn id="9" dur="400" fill="hold"/>
                                        <p:tgtEl>
                                          <p:spTgt spid="3"/>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3"/>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3"/>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descr="timg (2)"/>
          <p:cNvPicPr>
            <a:picLocks noChangeAspect="1"/>
          </p:cNvPicPr>
          <p:nvPr/>
        </p:nvPicPr>
        <p:blipFill>
          <a:blip r:embed="rId1"/>
          <a:stretch>
            <a:fillRect/>
          </a:stretch>
        </p:blipFill>
        <p:spPr>
          <a:xfrm>
            <a:off x="2224405" y="672465"/>
            <a:ext cx="7743190" cy="6151245"/>
          </a:xfrm>
          <a:prstGeom prst="rect">
            <a:avLst/>
          </a:prstGeom>
          <a:noFill/>
          <a:ln w="9525">
            <a:noFill/>
          </a:ln>
        </p:spPr>
      </p:pic>
      <p:sp>
        <p:nvSpPr>
          <p:cNvPr id="6146" name="Text Box 5"/>
          <p:cNvSpPr txBox="1"/>
          <p:nvPr/>
        </p:nvSpPr>
        <p:spPr>
          <a:xfrm>
            <a:off x="2224405" y="920750"/>
            <a:ext cx="7742555" cy="1198880"/>
          </a:xfrm>
          <a:prstGeom prst="rect">
            <a:avLst/>
          </a:prstGeom>
          <a:solidFill>
            <a:schemeClr val="bg1"/>
          </a:solidFill>
          <a:ln w="9525">
            <a:noFill/>
          </a:ln>
        </p:spPr>
        <p:txBody>
          <a:bodyPr wrap="square">
            <a:spAutoFit/>
          </a:bodyPr>
          <a:p>
            <a:pPr marL="685800" indent="-685800">
              <a:buClr>
                <a:srgbClr val="0000FF"/>
              </a:buClr>
              <a:buFont typeface="Wingdings" panose="05000000000000000000" charset="0"/>
              <a:buChar char=""/>
            </a:pPr>
            <a:r>
              <a:rPr lang="zh-CN" altLang="en-US" sz="3600" b="1" dirty="0">
                <a:solidFill>
                  <a:srgbClr val="0000FF"/>
                </a:solidFill>
                <a:latin typeface="Arial" panose="020B0604020202020204" pitchFamily="34" charset="0"/>
                <a:ea typeface="黑体" panose="02010609060101010101" pitchFamily="49" charset="-122"/>
              </a:rPr>
              <a:t>如何理解最后这首诗中“沉沉”所表达的情感？</a:t>
            </a:r>
            <a:endParaRPr lang="zh-CN" altLang="en-US" sz="3600" b="1" dirty="0">
              <a:solidFill>
                <a:srgbClr val="0000FF"/>
              </a:solidFill>
              <a:latin typeface="Arial" panose="020B0604020202020204" pitchFamily="34" charset="0"/>
              <a:ea typeface="黑体" panose="02010609060101010101" pitchFamily="49" charset="-122"/>
            </a:endParaRPr>
          </a:p>
        </p:txBody>
      </p:sp>
      <p:sp>
        <p:nvSpPr>
          <p:cNvPr id="3" name="Text Box 5"/>
          <p:cNvSpPr txBox="1"/>
          <p:nvPr/>
        </p:nvSpPr>
        <p:spPr>
          <a:xfrm>
            <a:off x="2224405" y="2631440"/>
            <a:ext cx="7741920" cy="3117850"/>
          </a:xfrm>
          <a:prstGeom prst="rect">
            <a:avLst/>
          </a:prstGeom>
          <a:solidFill>
            <a:schemeClr val="bg1"/>
          </a:solidFill>
          <a:ln w="9525">
            <a:noFill/>
          </a:ln>
        </p:spPr>
        <p:txBody>
          <a:bodyPr wrap="square">
            <a:spAutoFit/>
          </a:bodyPr>
          <a:p>
            <a:pPr>
              <a:lnSpc>
                <a:spcPts val="4720"/>
              </a:lnSpc>
            </a:pPr>
            <a:r>
              <a:rPr lang="en-US" sz="3600" b="1" dirty="0">
                <a:solidFill>
                  <a:srgbClr val="FF0000"/>
                </a:solidFill>
                <a:uFillTx/>
                <a:latin typeface="Arial" panose="020B0604020202020204" pitchFamily="34" charset="0"/>
                <a:ea typeface="黑体" panose="02010609060101010101" pitchFamily="49" charset="-122"/>
              </a:rPr>
              <a:t>       </a:t>
            </a:r>
            <a:r>
              <a:rPr sz="3600" b="1" dirty="0">
                <a:solidFill>
                  <a:srgbClr val="FF0000"/>
                </a:solidFill>
                <a:uFillTx/>
                <a:latin typeface="Arial" panose="020B0604020202020204" pitchFamily="34" charset="0"/>
                <a:ea typeface="黑体" panose="02010609060101010101" pitchFamily="49" charset="-122"/>
              </a:rPr>
              <a:t>“沉沉”既是对漫天细雨的形象描写，也是作者心情的真实写照。这首诗中包含了作者对昆明那段生活的留恋之情和对那种心境的怀念，以及作者淡淡的乡愁。</a:t>
            </a:r>
            <a:endParaRPr lang="zh-CN" altLang="en-US" sz="3600" b="1" dirty="0">
              <a:solidFill>
                <a:srgbClr val="FF0000"/>
              </a:solidFill>
              <a:uFillTx/>
              <a:latin typeface="Arial" panose="020B0604020202020204" pitchFamily="34" charset="0"/>
              <a:ea typeface="黑体" panose="02010609060101010101" pitchFamily="49" charset="-122"/>
            </a:endParaRPr>
          </a:p>
        </p:txBody>
      </p:sp>
      <p:sp>
        <p:nvSpPr>
          <p:cNvPr id="4" name="文本框 3"/>
          <p:cNvSpPr txBox="1"/>
          <p:nvPr/>
        </p:nvSpPr>
        <p:spPr>
          <a:xfrm>
            <a:off x="78105" y="76200"/>
            <a:ext cx="2225040" cy="706755"/>
          </a:xfrm>
          <a:prstGeom prst="rect">
            <a:avLst/>
          </a:prstGeom>
          <a:noFill/>
        </p:spPr>
        <p:txBody>
          <a:bodyPr wrap="none" rtlCol="0">
            <a:spAutoFit/>
          </a:bodyPr>
          <a:p>
            <a:pPr algn="l"/>
            <a:r>
              <a:rPr lang="zh-CN" altLang="en-US" sz="4000" b="1">
                <a:solidFill>
                  <a:srgbClr val="7030A0"/>
                </a:solidFill>
                <a:uFillTx/>
                <a:ea typeface="黑体" panose="02010609060101010101" pitchFamily="49" charset="-122"/>
              </a:rPr>
              <a:t>合作探究</a:t>
            </a:r>
            <a:endParaRPr lang="zh-CN" altLang="en-US" sz="4000" b="1">
              <a:solidFill>
                <a:srgbClr val="7030A0"/>
              </a:solidFill>
              <a:uFillTx/>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blinds(horizontal)">
                                      <p:cBhvr>
                                        <p:cTn id="7" dur="500"/>
                                        <p:tgtEl>
                                          <p:spTgt spid="6146"/>
                                        </p:tgtEl>
                                      </p:cBhvr>
                                    </p:animEffect>
                                  </p:childTnLst>
                                </p:cTn>
                              </p:par>
                            </p:childTnLst>
                          </p:cTn>
                        </p:par>
                      </p:childTnLst>
                    </p:cTn>
                  </p:par>
                  <p:par>
                    <p:cTn id="8" fill="hold">
                      <p:stCondLst>
                        <p:cond delay="indefinite"/>
                      </p:stCondLst>
                      <p:childTnLst>
                        <p:par>
                          <p:cTn id="9" fill="hold">
                            <p:stCondLst>
                              <p:cond delay="0"/>
                            </p:stCondLst>
                            <p:childTnLst>
                              <p:par>
                                <p:cTn id="10" presetID="43"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
                                        <p:tgtEl>
                                          <p:spTgt spid="3"/>
                                        </p:tgtEl>
                                      </p:cBhvr>
                                    </p:animEffect>
                                    <p:anim calcmode="lin" valueType="num">
                                      <p:cBhvr>
                                        <p:cTn id="13" dur="400" fill="hold"/>
                                        <p:tgtEl>
                                          <p:spTgt spid="3"/>
                                        </p:tgtEl>
                                        <p:attrNameLst>
                                          <p:attrName>ppt_x</p:attrName>
                                        </p:attrNameLst>
                                      </p:cBhvr>
                                      <p:tavLst>
                                        <p:tav tm="0">
                                          <p:val>
                                            <p:strVal val="#ppt_x"/>
                                          </p:val>
                                        </p:tav>
                                        <p:tav tm="100000">
                                          <p:val>
                                            <p:strVal val="#ppt_x"/>
                                          </p:val>
                                        </p:tav>
                                      </p:tavLst>
                                    </p:anim>
                                    <p:anim calcmode="lin" valueType="num">
                                      <p:cBhvr>
                                        <p:cTn id="14" dur="400" fill="hold"/>
                                        <p:tgtEl>
                                          <p:spTgt spid="3"/>
                                        </p:tgtEl>
                                        <p:attrNameLst>
                                          <p:attrName>ppt_y</p:attrName>
                                        </p:attrNameLst>
                                      </p:cBhvr>
                                      <p:tavLst>
                                        <p:tav tm="0">
                                          <p:val>
                                            <p:strVal val="#ppt_y+0.31"/>
                                          </p:val>
                                        </p:tav>
                                        <p:tav tm="100000">
                                          <p:val>
                                            <p:strVal val="#ppt_y+0.31"/>
                                          </p:val>
                                        </p:tav>
                                      </p:tavLst>
                                    </p:anim>
                                    <p:anim calcmode="lin" valueType="num">
                                      <p:cBhvr>
                                        <p:cTn id="15" dur="600" decel="50000" fill="hold">
                                          <p:stCondLst>
                                            <p:cond delay="400"/>
                                          </p:stCondLst>
                                        </p:cTn>
                                        <p:tgtEl>
                                          <p:spTgt spid="3"/>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6" dur="600" decel="50000" fill="hold">
                                          <p:stCondLst>
                                            <p:cond delay="400"/>
                                          </p:stCondLst>
                                        </p:cTn>
                                        <p:tgtEl>
                                          <p:spTgt spid="3"/>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6146" grpId="0" bldLvl="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Text Box 5"/>
          <p:cNvSpPr txBox="1"/>
          <p:nvPr/>
        </p:nvSpPr>
        <p:spPr>
          <a:xfrm>
            <a:off x="1245870" y="1595755"/>
            <a:ext cx="10099040" cy="1076325"/>
          </a:xfrm>
          <a:prstGeom prst="rect">
            <a:avLst/>
          </a:prstGeom>
          <a:noFill/>
          <a:ln w="9525">
            <a:noFill/>
          </a:ln>
        </p:spPr>
        <p:txBody>
          <a:bodyPr wrap="square">
            <a:spAutoFit/>
          </a:bodyPr>
          <a:p>
            <a:pPr marL="685800" indent="-685800">
              <a:buClr>
                <a:srgbClr val="0000FF"/>
              </a:buClr>
              <a:buFont typeface="Wingdings" panose="05000000000000000000" charset="0"/>
              <a:buChar char=""/>
            </a:pPr>
            <a:r>
              <a:rPr lang="zh-CN" altLang="en-US" sz="3200" b="1" dirty="0">
                <a:solidFill>
                  <a:srgbClr val="0000FF"/>
                </a:solidFill>
                <a:latin typeface="Arial" panose="020B0604020202020204" pitchFamily="34" charset="0"/>
                <a:ea typeface="黑体" panose="02010609060101010101" pitchFamily="49" charset="-122"/>
              </a:rPr>
              <a:t>青头菌比牛肝菌略贵：这种菌子炒熟了也还是浅绿色的，</a:t>
            </a:r>
            <a:r>
              <a:rPr lang="zh-CN" altLang="en-US" sz="3200" b="1" dirty="0">
                <a:solidFill>
                  <a:srgbClr val="FF0000"/>
                </a:solidFill>
                <a:uFillTx/>
                <a:latin typeface="Arial" panose="020B0604020202020204" pitchFamily="34" charset="0"/>
                <a:ea typeface="黑体" panose="02010609060101010101" pitchFamily="49" charset="-122"/>
              </a:rPr>
              <a:t>格调</a:t>
            </a:r>
            <a:r>
              <a:rPr lang="zh-CN" altLang="en-US" sz="3200" b="1" dirty="0">
                <a:solidFill>
                  <a:srgbClr val="0000FF"/>
                </a:solidFill>
                <a:latin typeface="Arial" panose="020B0604020202020204" pitchFamily="34" charset="0"/>
                <a:ea typeface="黑体" panose="02010609060101010101" pitchFamily="49" charset="-122"/>
              </a:rPr>
              <a:t>比牛肝菌高。</a:t>
            </a:r>
            <a:endParaRPr lang="zh-CN" altLang="en-US" sz="3200" b="1" dirty="0">
              <a:solidFill>
                <a:srgbClr val="0000FF"/>
              </a:solidFill>
              <a:latin typeface="Arial" panose="020B0604020202020204" pitchFamily="34" charset="0"/>
              <a:ea typeface="黑体" panose="02010609060101010101" pitchFamily="49" charset="-122"/>
            </a:endParaRPr>
          </a:p>
        </p:txBody>
      </p:sp>
      <p:sp>
        <p:nvSpPr>
          <p:cNvPr id="6" name="文本框 5"/>
          <p:cNvSpPr txBox="1"/>
          <p:nvPr/>
        </p:nvSpPr>
        <p:spPr>
          <a:xfrm>
            <a:off x="78105" y="76200"/>
            <a:ext cx="2225040" cy="706755"/>
          </a:xfrm>
          <a:prstGeom prst="rect">
            <a:avLst/>
          </a:prstGeom>
          <a:noFill/>
        </p:spPr>
        <p:txBody>
          <a:bodyPr wrap="none" rtlCol="0">
            <a:spAutoFit/>
          </a:bodyPr>
          <a:p>
            <a:pPr algn="l"/>
            <a:r>
              <a:rPr lang="zh-CN" altLang="en-US" sz="4000" b="1">
                <a:solidFill>
                  <a:srgbClr val="7030A0"/>
                </a:solidFill>
                <a:uFillTx/>
                <a:ea typeface="黑体" panose="02010609060101010101" pitchFamily="49" charset="-122"/>
              </a:rPr>
              <a:t>语言赏析</a:t>
            </a:r>
            <a:endParaRPr lang="zh-CN" altLang="en-US" sz="4000" b="1">
              <a:solidFill>
                <a:srgbClr val="7030A0"/>
              </a:solidFill>
              <a:uFillTx/>
              <a:ea typeface="黑体" panose="02010609060101010101" pitchFamily="49" charset="-122"/>
            </a:endParaRPr>
          </a:p>
        </p:txBody>
      </p:sp>
      <p:sp>
        <p:nvSpPr>
          <p:cNvPr id="3" name="Text Box 5"/>
          <p:cNvSpPr txBox="1"/>
          <p:nvPr/>
        </p:nvSpPr>
        <p:spPr>
          <a:xfrm>
            <a:off x="1679575" y="2672080"/>
            <a:ext cx="9665335" cy="1173480"/>
          </a:xfrm>
          <a:prstGeom prst="rect">
            <a:avLst/>
          </a:prstGeom>
          <a:noFill/>
          <a:ln w="9525">
            <a:noFill/>
          </a:ln>
        </p:spPr>
        <p:txBody>
          <a:bodyPr wrap="square">
            <a:spAutoFit/>
          </a:bodyPr>
          <a:p>
            <a:pPr>
              <a:lnSpc>
                <a:spcPts val="4220"/>
              </a:lnSpc>
            </a:pPr>
            <a:r>
              <a:rPr lang="en-US" altLang="zh-CN" sz="3200" b="1" dirty="0">
                <a:solidFill>
                  <a:srgbClr val="FF0000"/>
                </a:solidFill>
                <a:uFillTx/>
                <a:latin typeface="Arial" panose="020B0604020202020204" pitchFamily="34" charset="0"/>
                <a:ea typeface="黑体" panose="02010609060101010101" pitchFamily="49" charset="-122"/>
              </a:rPr>
              <a:t>     </a:t>
            </a:r>
            <a:r>
              <a:rPr lang="zh-CN" altLang="en-US" sz="3200" b="1" dirty="0">
                <a:solidFill>
                  <a:srgbClr val="FF0000"/>
                </a:solidFill>
                <a:uFillTx/>
                <a:latin typeface="Arial" panose="020B0604020202020204" pitchFamily="34" charset="0"/>
                <a:ea typeface="黑体" panose="02010609060101010101" pitchFamily="49" charset="-122"/>
              </a:rPr>
              <a:t>“格调”原情“人或艺术品的品格或风格”，此指炒熟后青头菌的诱人色泽（鲜香口味）。</a:t>
            </a:r>
            <a:endParaRPr lang="zh-CN" altLang="en-US" sz="3200" b="1" dirty="0">
              <a:solidFill>
                <a:srgbClr val="FF0000"/>
              </a:solidFill>
              <a:uFillTx/>
              <a:latin typeface="Arial" panose="020B0604020202020204" pitchFamily="34" charset="0"/>
              <a:ea typeface="黑体" panose="02010609060101010101" pitchFamily="49" charset="-122"/>
            </a:endParaRPr>
          </a:p>
        </p:txBody>
      </p:sp>
      <p:sp>
        <p:nvSpPr>
          <p:cNvPr id="2" name="Text Box 5"/>
          <p:cNvSpPr txBox="1"/>
          <p:nvPr/>
        </p:nvSpPr>
        <p:spPr>
          <a:xfrm>
            <a:off x="1046480" y="3980180"/>
            <a:ext cx="10099040" cy="1645285"/>
          </a:xfrm>
          <a:prstGeom prst="rect">
            <a:avLst/>
          </a:prstGeom>
          <a:noFill/>
          <a:ln w="9525">
            <a:noFill/>
          </a:ln>
        </p:spPr>
        <p:txBody>
          <a:bodyPr wrap="square">
            <a:spAutoFit/>
          </a:bodyPr>
          <a:p>
            <a:pPr marL="685800" indent="-685800">
              <a:lnSpc>
                <a:spcPts val="4040"/>
              </a:lnSpc>
              <a:buClr>
                <a:srgbClr val="0000FF"/>
              </a:buClr>
              <a:buFont typeface="Wingdings" panose="05000000000000000000" charset="0"/>
              <a:buChar char=""/>
            </a:pPr>
            <a:r>
              <a:rPr lang="zh-CN" altLang="en-US" sz="3200" b="1" dirty="0">
                <a:solidFill>
                  <a:srgbClr val="0000FF"/>
                </a:solidFill>
                <a:latin typeface="Arial" panose="020B0604020202020204" pitchFamily="34" charset="0"/>
                <a:ea typeface="黑体" panose="02010609060101010101" pitchFamily="49" charset="-122"/>
              </a:rPr>
              <a:t> 可是下点功夫，把草茎松毛择净，撕成蟹腿肉粗细的丝，和青辣椒同炒，入口便会使你</a:t>
            </a:r>
            <a:r>
              <a:rPr lang="zh-CN" altLang="en-US" sz="3200" b="1" dirty="0">
                <a:solidFill>
                  <a:srgbClr val="FF0000"/>
                </a:solidFill>
                <a:uFillTx/>
                <a:latin typeface="Arial" panose="020B0604020202020204" pitchFamily="34" charset="0"/>
                <a:ea typeface="黑体" panose="02010609060101010101" pitchFamily="49" charset="-122"/>
              </a:rPr>
              <a:t>张目结舌</a:t>
            </a:r>
            <a:r>
              <a:rPr lang="zh-CN" altLang="en-US" sz="3200" b="1" dirty="0">
                <a:solidFill>
                  <a:srgbClr val="0000FF"/>
                </a:solidFill>
                <a:latin typeface="Arial" panose="020B0604020202020204" pitchFamily="34" charset="0"/>
                <a:ea typeface="黑体" panose="02010609060101010101" pitchFamily="49" charset="-122"/>
              </a:rPr>
              <a:t>：这东西这么好吃 ！</a:t>
            </a:r>
            <a:endParaRPr lang="zh-CN" altLang="en-US" sz="3200" b="1" dirty="0">
              <a:solidFill>
                <a:srgbClr val="0000FF"/>
              </a:solidFill>
              <a:latin typeface="Arial" panose="020B0604020202020204" pitchFamily="34" charset="0"/>
              <a:ea typeface="黑体" panose="02010609060101010101" pitchFamily="49" charset="-122"/>
            </a:endParaRPr>
          </a:p>
        </p:txBody>
      </p:sp>
      <p:sp>
        <p:nvSpPr>
          <p:cNvPr id="4" name="Text Box 5"/>
          <p:cNvSpPr txBox="1"/>
          <p:nvPr/>
        </p:nvSpPr>
        <p:spPr>
          <a:xfrm>
            <a:off x="1625600" y="5473065"/>
            <a:ext cx="9500870" cy="1198880"/>
          </a:xfrm>
          <a:prstGeom prst="rect">
            <a:avLst/>
          </a:prstGeom>
          <a:noFill/>
          <a:ln w="9525">
            <a:noFill/>
          </a:ln>
        </p:spPr>
        <p:txBody>
          <a:bodyPr wrap="square">
            <a:spAutoFit/>
          </a:bodyPr>
          <a:p>
            <a:pPr>
              <a:lnSpc>
                <a:spcPts val="4320"/>
              </a:lnSpc>
            </a:pPr>
            <a:r>
              <a:rPr lang="en-US" altLang="zh-CN" sz="3200" b="1" dirty="0">
                <a:solidFill>
                  <a:srgbClr val="FF0000"/>
                </a:solidFill>
                <a:uFillTx/>
                <a:latin typeface="Arial" panose="020B0604020202020204" pitchFamily="34" charset="0"/>
                <a:ea typeface="黑体" panose="02010609060101010101" pitchFamily="49" charset="-122"/>
              </a:rPr>
              <a:t>     </a:t>
            </a:r>
            <a:r>
              <a:rPr lang="zh-CN" altLang="en-US" sz="3200" b="1" dirty="0">
                <a:solidFill>
                  <a:srgbClr val="FF0000"/>
                </a:solidFill>
                <a:uFillTx/>
                <a:latin typeface="Arial" panose="020B0604020202020204" pitchFamily="34" charset="0"/>
                <a:ea typeface="黑体" panose="02010609060101010101" pitchFamily="49" charset="-122"/>
              </a:rPr>
              <a:t>“张目结舌”原指“睁大眼睛说不出话”，此指牛肝菌味道好得令人吃惊。</a:t>
            </a:r>
            <a:endParaRPr lang="zh-CN" altLang="en-US" sz="3200" b="1" dirty="0">
              <a:solidFill>
                <a:srgbClr val="FF0000"/>
              </a:solidFill>
              <a:uFillTx/>
              <a:latin typeface="Arial" panose="020B0604020202020204" pitchFamily="34" charset="0"/>
              <a:ea typeface="黑体" panose="02010609060101010101" pitchFamily="49" charset="-122"/>
            </a:endParaRPr>
          </a:p>
        </p:txBody>
      </p:sp>
      <p:sp>
        <p:nvSpPr>
          <p:cNvPr id="5" name="文本框 4"/>
          <p:cNvSpPr txBox="1"/>
          <p:nvPr/>
        </p:nvSpPr>
        <p:spPr>
          <a:xfrm>
            <a:off x="2303145" y="280670"/>
            <a:ext cx="8417560" cy="1198880"/>
          </a:xfrm>
          <a:prstGeom prst="rect">
            <a:avLst/>
          </a:prstGeom>
          <a:noFill/>
        </p:spPr>
        <p:txBody>
          <a:bodyPr wrap="none" rtlCol="0">
            <a:spAutoFit/>
          </a:bodyPr>
          <a:p>
            <a:pPr algn="l"/>
            <a:r>
              <a:rPr lang="en-US" altLang="zh-CN" sz="3600" b="1">
                <a:solidFill>
                  <a:srgbClr val="00B050"/>
                </a:solidFill>
                <a:uFillTx/>
                <a:ea typeface="黑体" panose="02010609060101010101" pitchFamily="49" charset="-122"/>
              </a:rPr>
              <a:t>       </a:t>
            </a:r>
            <a:r>
              <a:rPr lang="zh-CN" altLang="en-US" sz="3600" b="1">
                <a:solidFill>
                  <a:srgbClr val="00B050"/>
                </a:solidFill>
                <a:uFillTx/>
                <a:ea typeface="黑体" panose="02010609060101010101" pitchFamily="49" charset="-122"/>
              </a:rPr>
              <a:t>汪曾祺的语言风格多是文字</a:t>
            </a:r>
            <a:r>
              <a:rPr lang="zh-CN" altLang="en-US" sz="3600" b="1">
                <a:solidFill>
                  <a:srgbClr val="FF0000"/>
                </a:solidFill>
                <a:uFillTx/>
                <a:ea typeface="黑体" panose="02010609060101010101" pitchFamily="49" charset="-122"/>
              </a:rPr>
              <a:t>简洁</a:t>
            </a:r>
            <a:r>
              <a:rPr lang="zh-CN" altLang="en-US" sz="3600" b="1">
                <a:solidFill>
                  <a:srgbClr val="00B050"/>
                </a:solidFill>
                <a:uFillTx/>
                <a:ea typeface="黑体" panose="02010609060101010101" pitchFamily="49" charset="-122"/>
              </a:rPr>
              <a:t>洗练</a:t>
            </a:r>
            <a:endParaRPr lang="zh-CN" altLang="en-US" sz="3600" b="1">
              <a:solidFill>
                <a:srgbClr val="00B050"/>
              </a:solidFill>
              <a:uFillTx/>
              <a:ea typeface="黑体" panose="02010609060101010101" pitchFamily="49" charset="-122"/>
            </a:endParaRPr>
          </a:p>
          <a:p>
            <a:pPr algn="l"/>
            <a:r>
              <a:rPr lang="zh-CN" altLang="en-US" sz="3600" b="1">
                <a:solidFill>
                  <a:srgbClr val="00B050"/>
                </a:solidFill>
                <a:uFillTx/>
                <a:ea typeface="黑体" panose="02010609060101010101" pitchFamily="49" charset="-122"/>
              </a:rPr>
              <a:t>却内容</a:t>
            </a:r>
            <a:r>
              <a:rPr lang="zh-CN" altLang="en-US" sz="3600" b="1">
                <a:solidFill>
                  <a:srgbClr val="FF0000"/>
                </a:solidFill>
                <a:uFillTx/>
                <a:ea typeface="黑体" panose="02010609060101010101" pitchFamily="49" charset="-122"/>
              </a:rPr>
              <a:t>隽永</a:t>
            </a:r>
            <a:r>
              <a:rPr lang="zh-CN" altLang="en-US" sz="3600" b="1">
                <a:solidFill>
                  <a:srgbClr val="00B050"/>
                </a:solidFill>
                <a:uFillTx/>
                <a:ea typeface="黑体" panose="02010609060101010101" pitchFamily="49" charset="-122"/>
              </a:rPr>
              <a:t>多味，试着赏析下面句子。</a:t>
            </a:r>
            <a:endParaRPr lang="zh-CN" altLang="en-US" sz="3600" b="1">
              <a:solidFill>
                <a:srgbClr val="00B050"/>
              </a:solidFill>
              <a:uFillTx/>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checkerboard(across)">
                                      <p:cBhvr>
                                        <p:cTn id="7" dur="500"/>
                                        <p:tgtEl>
                                          <p:spTgt spid="6146"/>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checkerboard(across)">
                                      <p:cBhvr>
                                        <p:cTn id="19" dur="500"/>
                                        <p:tgtEl>
                                          <p:spTgt spid="2"/>
                                        </p:tgtEl>
                                      </p:cBhvr>
                                    </p:animEffect>
                                  </p:childTnLst>
                                </p:cTn>
                              </p:par>
                            </p:childTnLst>
                          </p:cTn>
                        </p:par>
                      </p:childTnLst>
                    </p:cTn>
                  </p:par>
                  <p:par>
                    <p:cTn id="20" fill="hold">
                      <p:stCondLst>
                        <p:cond delay="indefinite"/>
                      </p:stCondLst>
                      <p:childTnLst>
                        <p:par>
                          <p:cTn id="21" fill="hold">
                            <p:stCondLst>
                              <p:cond delay="0"/>
                            </p:stCondLst>
                            <p:childTnLst>
                              <p:par>
                                <p:cTn id="22" presetID="47" presetClass="entr" presetSubtype="0" fill="hold" nodeType="clickEffect">
                                  <p:stCondLst>
                                    <p:cond delay="0"/>
                                  </p:stCondLst>
                                  <p:childTnLst>
                                    <p:set>
                                      <p:cBhvr>
                                        <p:cTn id="23" dur="1" fill="hold">
                                          <p:stCondLst>
                                            <p:cond delay="0"/>
                                          </p:stCondLst>
                                        </p:cTn>
                                        <p:tgtEl>
                                          <p:spTgt spid="4">
                                            <p:txEl>
                                              <p:pRg st="0" end="0"/>
                                            </p:txEl>
                                          </p:spTgt>
                                        </p:tgtEl>
                                        <p:attrNameLst>
                                          <p:attrName>style.visibility</p:attrName>
                                        </p:attrNameLst>
                                      </p:cBhvr>
                                      <p:to>
                                        <p:strVal val="visible"/>
                                      </p:to>
                                    </p:set>
                                    <p:animEffect transition="in" filter="fade">
                                      <p:cBhvr>
                                        <p:cTn id="24" dur="1000"/>
                                        <p:tgtEl>
                                          <p:spTgt spid="4">
                                            <p:txEl>
                                              <p:pRg st="0" end="0"/>
                                            </p:txEl>
                                          </p:spTgt>
                                        </p:tgtEl>
                                      </p:cBhvr>
                                    </p:animEffect>
                                    <p:anim calcmode="lin" valueType="num">
                                      <p:cBhvr>
                                        <p:cTn id="2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26"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14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Text Box 5"/>
          <p:cNvSpPr txBox="1"/>
          <p:nvPr/>
        </p:nvSpPr>
        <p:spPr>
          <a:xfrm>
            <a:off x="1104900" y="901700"/>
            <a:ext cx="10099040" cy="2861310"/>
          </a:xfrm>
          <a:prstGeom prst="rect">
            <a:avLst/>
          </a:prstGeom>
          <a:noFill/>
          <a:ln w="9525">
            <a:noFill/>
          </a:ln>
        </p:spPr>
        <p:txBody>
          <a:bodyPr wrap="square">
            <a:spAutoFit/>
          </a:bodyPr>
          <a:p>
            <a:pPr marL="685800" indent="-685800">
              <a:buClr>
                <a:srgbClr val="0000FF"/>
              </a:buClr>
              <a:buFont typeface="Wingdings" panose="05000000000000000000" charset="0"/>
              <a:buChar char=""/>
            </a:pPr>
            <a:r>
              <a:rPr lang="zh-CN" altLang="en-US" sz="3600" b="1" dirty="0">
                <a:solidFill>
                  <a:srgbClr val="0000FF"/>
                </a:solidFill>
                <a:latin typeface="Arial" panose="020B0604020202020204" pitchFamily="34" charset="0"/>
                <a:ea typeface="黑体" panose="02010609060101010101" pitchFamily="49" charset="-122"/>
              </a:rPr>
              <a:t>卖杨梅的都是苗族女孩子，戴一顶小花帽子，穿着板尖的绣了满帮花的鞋，坐在人家阶石的一角，不时吆唤一声：“卖杨梅——”声音娇娇的。她们的声音使得昆明雨季的空气更加柔和了。</a:t>
            </a:r>
            <a:endParaRPr lang="zh-CN" altLang="en-US" sz="3600" b="1" dirty="0">
              <a:solidFill>
                <a:srgbClr val="0000FF"/>
              </a:solidFill>
              <a:latin typeface="Arial" panose="020B0604020202020204" pitchFamily="34" charset="0"/>
              <a:ea typeface="黑体" panose="02010609060101010101" pitchFamily="49" charset="-122"/>
            </a:endParaRPr>
          </a:p>
        </p:txBody>
      </p:sp>
      <p:sp>
        <p:nvSpPr>
          <p:cNvPr id="6" name="文本框 5"/>
          <p:cNvSpPr txBox="1"/>
          <p:nvPr/>
        </p:nvSpPr>
        <p:spPr>
          <a:xfrm>
            <a:off x="78105" y="76200"/>
            <a:ext cx="2225040" cy="706755"/>
          </a:xfrm>
          <a:prstGeom prst="rect">
            <a:avLst/>
          </a:prstGeom>
          <a:noFill/>
        </p:spPr>
        <p:txBody>
          <a:bodyPr wrap="none" rtlCol="0">
            <a:spAutoFit/>
          </a:bodyPr>
          <a:p>
            <a:pPr algn="l"/>
            <a:r>
              <a:rPr lang="zh-CN" altLang="en-US" sz="4000" b="1">
                <a:solidFill>
                  <a:srgbClr val="7030A0"/>
                </a:solidFill>
                <a:uFillTx/>
                <a:ea typeface="黑体" panose="02010609060101010101" pitchFamily="49" charset="-122"/>
              </a:rPr>
              <a:t>语言赏析</a:t>
            </a:r>
            <a:endParaRPr lang="zh-CN" altLang="en-US" sz="4000" b="1">
              <a:solidFill>
                <a:srgbClr val="7030A0"/>
              </a:solidFill>
              <a:uFillTx/>
              <a:ea typeface="黑体" panose="02010609060101010101" pitchFamily="49" charset="-122"/>
            </a:endParaRPr>
          </a:p>
        </p:txBody>
      </p:sp>
      <p:sp>
        <p:nvSpPr>
          <p:cNvPr id="3" name="Text Box 5"/>
          <p:cNvSpPr txBox="1"/>
          <p:nvPr/>
        </p:nvSpPr>
        <p:spPr>
          <a:xfrm>
            <a:off x="1805940" y="3879215"/>
            <a:ext cx="9152890" cy="1906905"/>
          </a:xfrm>
          <a:prstGeom prst="rect">
            <a:avLst/>
          </a:prstGeom>
          <a:noFill/>
          <a:ln w="9525">
            <a:noFill/>
          </a:ln>
        </p:spPr>
        <p:txBody>
          <a:bodyPr wrap="square">
            <a:spAutoFit/>
          </a:bodyPr>
          <a:p>
            <a:pPr>
              <a:lnSpc>
                <a:spcPts val="4720"/>
              </a:lnSpc>
            </a:pPr>
            <a:r>
              <a:rPr lang="en-US" sz="3600" b="1" dirty="0">
                <a:solidFill>
                  <a:srgbClr val="FF0000"/>
                </a:solidFill>
                <a:uFillTx/>
                <a:latin typeface="Arial" panose="020B0604020202020204" pitchFamily="34" charset="0"/>
                <a:ea typeface="黑体" panose="02010609060101010101" pitchFamily="49" charset="-122"/>
              </a:rPr>
              <a:t>       </a:t>
            </a:r>
            <a:r>
              <a:rPr sz="3600" b="1" dirty="0">
                <a:solidFill>
                  <a:srgbClr val="FF0000"/>
                </a:solidFill>
                <a:uFillTx/>
                <a:latin typeface="Arial" panose="020B0604020202020204" pitchFamily="34" charset="0"/>
                <a:ea typeface="黑体" panose="02010609060101010101" pitchFamily="49" charset="-122"/>
              </a:rPr>
              <a:t>运用人物的</a:t>
            </a:r>
            <a:r>
              <a:rPr sz="3600" b="1" u="heavy" dirty="0">
                <a:solidFill>
                  <a:srgbClr val="FF0000"/>
                </a:solidFill>
                <a:uFill>
                  <a:solidFill>
                    <a:srgbClr val="0000FF"/>
                  </a:solidFill>
                </a:uFill>
                <a:latin typeface="Arial" panose="020B0604020202020204" pitchFamily="34" charset="0"/>
                <a:ea typeface="黑体" panose="02010609060101010101" pitchFamily="49" charset="-122"/>
              </a:rPr>
              <a:t>外貌、语言描写</a:t>
            </a:r>
            <a:r>
              <a:rPr sz="3600" b="1" dirty="0">
                <a:solidFill>
                  <a:srgbClr val="FF0000"/>
                </a:solidFill>
                <a:uFillTx/>
                <a:latin typeface="Arial" panose="020B0604020202020204" pitchFamily="34" charset="0"/>
                <a:ea typeface="黑体" panose="02010609060101010101" pitchFamily="49" charset="-122"/>
              </a:rPr>
              <a:t>(细节描写)，以卖花女孩的娇美情态</a:t>
            </a:r>
            <a:r>
              <a:rPr sz="3600" b="1" u="heavy" dirty="0">
                <a:solidFill>
                  <a:srgbClr val="FF0000"/>
                </a:solidFill>
                <a:uFill>
                  <a:solidFill>
                    <a:srgbClr val="0000FF"/>
                  </a:solidFill>
                </a:uFill>
                <a:latin typeface="Arial" panose="020B0604020202020204" pitchFamily="34" charset="0"/>
                <a:ea typeface="黑体" panose="02010609060101010101" pitchFamily="49" charset="-122"/>
              </a:rPr>
              <a:t>衬托</a:t>
            </a:r>
            <a:r>
              <a:rPr sz="3600" b="1" dirty="0">
                <a:solidFill>
                  <a:srgbClr val="FF0000"/>
                </a:solidFill>
                <a:uFillTx/>
                <a:latin typeface="Arial" panose="020B0604020202020204" pitchFamily="34" charset="0"/>
                <a:ea typeface="黑体" panose="02010609060101010101" pitchFamily="49" charset="-122"/>
              </a:rPr>
              <a:t>出昆明雨季的柔美，抒发作者对昆明的</a:t>
            </a:r>
            <a:r>
              <a:rPr sz="3600" b="1" u="heavy" dirty="0">
                <a:solidFill>
                  <a:srgbClr val="FF0000"/>
                </a:solidFill>
                <a:uFill>
                  <a:solidFill>
                    <a:srgbClr val="0000FF"/>
                  </a:solidFill>
                </a:uFill>
                <a:latin typeface="Arial" panose="020B0604020202020204" pitchFamily="34" charset="0"/>
                <a:ea typeface="黑体" panose="02010609060101010101" pitchFamily="49" charset="-122"/>
              </a:rPr>
              <a:t>怀念、喜爱</a:t>
            </a:r>
            <a:r>
              <a:rPr sz="3600" b="1" dirty="0">
                <a:solidFill>
                  <a:srgbClr val="FF0000"/>
                </a:solidFill>
                <a:uFillTx/>
                <a:latin typeface="Arial" panose="020B0604020202020204" pitchFamily="34" charset="0"/>
                <a:ea typeface="黑体" panose="02010609060101010101" pitchFamily="49" charset="-122"/>
              </a:rPr>
              <a:t>之情。</a:t>
            </a:r>
            <a:endParaRPr lang="zh-CN" altLang="en-US" sz="3600" b="1" dirty="0">
              <a:solidFill>
                <a:srgbClr val="FF0000"/>
              </a:solidFill>
              <a:uFillTx/>
              <a:latin typeface="Arial" panose="020B0604020202020204" pitchFamily="34" charset="0"/>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
                                        <p:tgtEl>
                                          <p:spTgt spid="3"/>
                                        </p:tgtEl>
                                      </p:cBhvr>
                                    </p:animEffect>
                                    <p:anim calcmode="lin" valueType="num">
                                      <p:cBhvr>
                                        <p:cTn id="8" dur="400" fill="hold"/>
                                        <p:tgtEl>
                                          <p:spTgt spid="3"/>
                                        </p:tgtEl>
                                        <p:attrNameLst>
                                          <p:attrName>ppt_x</p:attrName>
                                        </p:attrNameLst>
                                      </p:cBhvr>
                                      <p:tavLst>
                                        <p:tav tm="0">
                                          <p:val>
                                            <p:strVal val="#ppt_x"/>
                                          </p:val>
                                        </p:tav>
                                        <p:tav tm="100000">
                                          <p:val>
                                            <p:strVal val="#ppt_x"/>
                                          </p:val>
                                        </p:tav>
                                      </p:tavLst>
                                    </p:anim>
                                    <p:anim calcmode="lin" valueType="num">
                                      <p:cBhvr>
                                        <p:cTn id="9" dur="400" fill="hold"/>
                                        <p:tgtEl>
                                          <p:spTgt spid="3"/>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3"/>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3"/>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Text Box 5"/>
          <p:cNvSpPr txBox="1"/>
          <p:nvPr/>
        </p:nvSpPr>
        <p:spPr>
          <a:xfrm>
            <a:off x="4963160" y="419100"/>
            <a:ext cx="6460490" cy="1753235"/>
          </a:xfrm>
          <a:prstGeom prst="rect">
            <a:avLst/>
          </a:prstGeom>
          <a:noFill/>
          <a:ln w="9525">
            <a:noFill/>
          </a:ln>
        </p:spPr>
        <p:txBody>
          <a:bodyPr wrap="square">
            <a:spAutoFit/>
          </a:bodyPr>
          <a:p>
            <a:pPr marL="685800" indent="-685800">
              <a:buClr>
                <a:srgbClr val="0000FF"/>
              </a:buClr>
              <a:buFont typeface="Wingdings" panose="05000000000000000000" charset="0"/>
              <a:buChar char=""/>
            </a:pPr>
            <a:r>
              <a:rPr lang="zh-CN" altLang="en-US" sz="3600" b="1" dirty="0">
                <a:solidFill>
                  <a:srgbClr val="0000FF"/>
                </a:solidFill>
                <a:latin typeface="Arial" panose="020B0604020202020204" pitchFamily="34" charset="0"/>
                <a:ea typeface="黑体" panose="02010609060101010101" pitchFamily="49" charset="-122"/>
              </a:rPr>
              <a:t>品析“一棵木香，爬在架上，把院子遮得严严的”句中的“爬”“遮”字的好处。</a:t>
            </a:r>
            <a:endParaRPr lang="zh-CN" altLang="en-US" sz="3600" b="1" dirty="0">
              <a:solidFill>
                <a:srgbClr val="0000FF"/>
              </a:solidFill>
              <a:latin typeface="Arial" panose="020B0604020202020204" pitchFamily="34" charset="0"/>
              <a:ea typeface="黑体" panose="02010609060101010101" pitchFamily="49" charset="-122"/>
            </a:endParaRPr>
          </a:p>
        </p:txBody>
      </p:sp>
      <p:sp>
        <p:nvSpPr>
          <p:cNvPr id="6" name="文本框 5"/>
          <p:cNvSpPr txBox="1"/>
          <p:nvPr/>
        </p:nvSpPr>
        <p:spPr>
          <a:xfrm>
            <a:off x="78105" y="76200"/>
            <a:ext cx="2225040" cy="706755"/>
          </a:xfrm>
          <a:prstGeom prst="rect">
            <a:avLst/>
          </a:prstGeom>
          <a:noFill/>
        </p:spPr>
        <p:txBody>
          <a:bodyPr wrap="none" rtlCol="0">
            <a:spAutoFit/>
          </a:bodyPr>
          <a:p>
            <a:pPr algn="l"/>
            <a:r>
              <a:rPr lang="zh-CN" altLang="en-US" sz="4000" b="1">
                <a:solidFill>
                  <a:srgbClr val="7030A0"/>
                </a:solidFill>
                <a:uFillTx/>
                <a:ea typeface="黑体" panose="02010609060101010101" pitchFamily="49" charset="-122"/>
              </a:rPr>
              <a:t>语言赏析</a:t>
            </a:r>
            <a:endParaRPr lang="zh-CN" altLang="en-US" sz="4000" b="1">
              <a:solidFill>
                <a:srgbClr val="7030A0"/>
              </a:solidFill>
              <a:uFillTx/>
              <a:ea typeface="黑体" panose="02010609060101010101" pitchFamily="49" charset="-122"/>
            </a:endParaRPr>
          </a:p>
        </p:txBody>
      </p:sp>
      <p:sp>
        <p:nvSpPr>
          <p:cNvPr id="3" name="Text Box 5"/>
          <p:cNvSpPr txBox="1"/>
          <p:nvPr/>
        </p:nvSpPr>
        <p:spPr>
          <a:xfrm>
            <a:off x="5478145" y="2809240"/>
            <a:ext cx="6238875" cy="3723005"/>
          </a:xfrm>
          <a:prstGeom prst="rect">
            <a:avLst/>
          </a:prstGeom>
          <a:noFill/>
          <a:ln w="9525">
            <a:noFill/>
          </a:ln>
        </p:spPr>
        <p:txBody>
          <a:bodyPr wrap="square">
            <a:spAutoFit/>
          </a:bodyPr>
          <a:p>
            <a:pPr>
              <a:lnSpc>
                <a:spcPts val="4720"/>
              </a:lnSpc>
            </a:pPr>
            <a:r>
              <a:rPr lang="en-US" altLang="zh-CN" sz="3600" b="1" dirty="0">
                <a:solidFill>
                  <a:srgbClr val="FF0000"/>
                </a:solidFill>
                <a:uFillTx/>
                <a:latin typeface="Arial" panose="020B0604020202020204" pitchFamily="34" charset="0"/>
                <a:ea typeface="黑体" panose="02010609060101010101" pitchFamily="49" charset="-122"/>
              </a:rPr>
              <a:t>     </a:t>
            </a:r>
            <a:r>
              <a:rPr lang="zh-CN" altLang="en-US" sz="3600" b="1" dirty="0">
                <a:solidFill>
                  <a:srgbClr val="FF0000"/>
                </a:solidFill>
                <a:uFillTx/>
                <a:latin typeface="Arial" panose="020B0604020202020204" pitchFamily="34" charset="0"/>
                <a:ea typeface="黑体" panose="02010609060101010101" pitchFamily="49" charset="-122"/>
              </a:rPr>
              <a:t>“爬”“遮”等动词，把木香拟人化，生动形象地表现出木香的茂盛，表达了作者的喜爱、赞叹之情。</a:t>
            </a:r>
            <a:endParaRPr lang="zh-CN" altLang="en-US" sz="3600" b="1" dirty="0">
              <a:solidFill>
                <a:srgbClr val="FF0000"/>
              </a:solidFill>
              <a:uFillTx/>
              <a:latin typeface="Arial" panose="020B0604020202020204" pitchFamily="34" charset="0"/>
              <a:ea typeface="黑体" panose="02010609060101010101" pitchFamily="49" charset="-122"/>
            </a:endParaRPr>
          </a:p>
          <a:p>
            <a:pPr>
              <a:lnSpc>
                <a:spcPts val="4720"/>
              </a:lnSpc>
            </a:pPr>
            <a:endParaRPr lang="zh-CN" altLang="en-US" sz="3600" b="1" dirty="0">
              <a:solidFill>
                <a:srgbClr val="FF0000"/>
              </a:solidFill>
              <a:uFillTx/>
              <a:latin typeface="Arial" panose="020B0604020202020204" pitchFamily="34" charset="0"/>
              <a:ea typeface="黑体" panose="02010609060101010101" pitchFamily="49" charset="-122"/>
            </a:endParaRPr>
          </a:p>
          <a:p>
            <a:pPr>
              <a:lnSpc>
                <a:spcPts val="4720"/>
              </a:lnSpc>
            </a:pPr>
            <a:endParaRPr lang="zh-CN" altLang="en-US" sz="3600" b="1" dirty="0">
              <a:solidFill>
                <a:srgbClr val="FF0000"/>
              </a:solidFill>
              <a:uFillTx/>
              <a:latin typeface="Arial" panose="020B0604020202020204" pitchFamily="34" charset="0"/>
              <a:ea typeface="黑体" panose="02010609060101010101" pitchFamily="49" charset="-122"/>
            </a:endParaRPr>
          </a:p>
        </p:txBody>
      </p:sp>
      <p:pic>
        <p:nvPicPr>
          <p:cNvPr id="33800" name="图片 33799" descr="春雨"/>
          <p:cNvPicPr>
            <a:picLocks noChangeAspect="1"/>
          </p:cNvPicPr>
          <p:nvPr/>
        </p:nvPicPr>
        <p:blipFill>
          <a:blip r:embed="rId1"/>
          <a:stretch>
            <a:fillRect/>
          </a:stretch>
        </p:blipFill>
        <p:spPr>
          <a:xfrm>
            <a:off x="78105" y="1371600"/>
            <a:ext cx="5400675" cy="5160645"/>
          </a:xfrm>
          <a:prstGeom prst="rect">
            <a:avLst/>
          </a:prstGeom>
          <a:noFill/>
          <a:ln w="9525">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145" name="内容占位符 3" descr="timg (10)"/>
          <p:cNvPicPr>
            <a:picLocks noGrp="1" noChangeAspect="1"/>
          </p:cNvPicPr>
          <p:nvPr>
            <p:ph idx="4294967295"/>
          </p:nvPr>
        </p:nvPicPr>
        <p:blipFill>
          <a:blip r:embed="rId1"/>
          <a:stretch>
            <a:fillRect/>
          </a:stretch>
        </p:blipFill>
        <p:spPr>
          <a:xfrm>
            <a:off x="0" y="-13970"/>
            <a:ext cx="12212955" cy="6950075"/>
          </a:xfr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Text Box 5"/>
          <p:cNvSpPr txBox="1"/>
          <p:nvPr/>
        </p:nvSpPr>
        <p:spPr>
          <a:xfrm>
            <a:off x="1104900" y="1092200"/>
            <a:ext cx="10099040" cy="1198880"/>
          </a:xfrm>
          <a:prstGeom prst="rect">
            <a:avLst/>
          </a:prstGeom>
          <a:noFill/>
          <a:ln w="9525">
            <a:noFill/>
          </a:ln>
        </p:spPr>
        <p:txBody>
          <a:bodyPr wrap="square">
            <a:spAutoFit/>
          </a:bodyPr>
          <a:p>
            <a:pPr marL="685800" indent="-685800">
              <a:buClr>
                <a:srgbClr val="0000FF"/>
              </a:buClr>
              <a:buFont typeface="Wingdings" panose="05000000000000000000" charset="0"/>
              <a:buChar char=""/>
            </a:pPr>
            <a:r>
              <a:rPr lang="zh-CN" altLang="en-US" sz="3600" b="1" dirty="0">
                <a:solidFill>
                  <a:srgbClr val="0000FF"/>
                </a:solidFill>
                <a:latin typeface="Arial" panose="020B0604020202020204" pitchFamily="34" charset="0"/>
                <a:ea typeface="黑体" panose="02010609060101010101" pitchFamily="49" charset="-122"/>
              </a:rPr>
              <a:t>密匝匝的细碎的绿叶，数不清的半开的白花和饱涨的花骨朵，都被雨水淋得湿透了。。 </a:t>
            </a:r>
            <a:endParaRPr lang="zh-CN" altLang="en-US" sz="3600" b="1" dirty="0">
              <a:solidFill>
                <a:srgbClr val="0000FF"/>
              </a:solidFill>
              <a:latin typeface="Arial" panose="020B0604020202020204" pitchFamily="34" charset="0"/>
              <a:ea typeface="黑体" panose="02010609060101010101" pitchFamily="49" charset="-122"/>
            </a:endParaRPr>
          </a:p>
        </p:txBody>
      </p:sp>
      <p:sp>
        <p:nvSpPr>
          <p:cNvPr id="6" name="文本框 5"/>
          <p:cNvSpPr txBox="1"/>
          <p:nvPr/>
        </p:nvSpPr>
        <p:spPr>
          <a:xfrm>
            <a:off x="78105" y="76200"/>
            <a:ext cx="2225040" cy="706755"/>
          </a:xfrm>
          <a:prstGeom prst="rect">
            <a:avLst/>
          </a:prstGeom>
          <a:noFill/>
        </p:spPr>
        <p:txBody>
          <a:bodyPr wrap="none" rtlCol="0">
            <a:spAutoFit/>
          </a:bodyPr>
          <a:p>
            <a:pPr algn="l"/>
            <a:r>
              <a:rPr lang="zh-CN" altLang="en-US" sz="4000" b="1">
                <a:solidFill>
                  <a:srgbClr val="7030A0"/>
                </a:solidFill>
                <a:uFillTx/>
                <a:ea typeface="黑体" panose="02010609060101010101" pitchFamily="49" charset="-122"/>
              </a:rPr>
              <a:t>语言赏析</a:t>
            </a:r>
            <a:endParaRPr lang="zh-CN" altLang="en-US" sz="4000" b="1">
              <a:solidFill>
                <a:srgbClr val="7030A0"/>
              </a:solidFill>
              <a:uFillTx/>
              <a:ea typeface="黑体" panose="02010609060101010101" pitchFamily="49" charset="-122"/>
            </a:endParaRPr>
          </a:p>
        </p:txBody>
      </p:sp>
      <p:sp>
        <p:nvSpPr>
          <p:cNvPr id="3" name="Text Box 5"/>
          <p:cNvSpPr txBox="1"/>
          <p:nvPr/>
        </p:nvSpPr>
        <p:spPr>
          <a:xfrm>
            <a:off x="1577975" y="3326765"/>
            <a:ext cx="9152890" cy="2512695"/>
          </a:xfrm>
          <a:prstGeom prst="rect">
            <a:avLst/>
          </a:prstGeom>
          <a:noFill/>
          <a:ln w="9525">
            <a:noFill/>
          </a:ln>
        </p:spPr>
        <p:txBody>
          <a:bodyPr wrap="square">
            <a:spAutoFit/>
          </a:bodyPr>
          <a:p>
            <a:pPr>
              <a:lnSpc>
                <a:spcPts val="4720"/>
              </a:lnSpc>
            </a:pPr>
            <a:r>
              <a:rPr lang="en-US" sz="3600" b="1" dirty="0">
                <a:solidFill>
                  <a:srgbClr val="FF0000"/>
                </a:solidFill>
                <a:uFillTx/>
                <a:latin typeface="Arial" panose="020B0604020202020204" pitchFamily="34" charset="0"/>
                <a:ea typeface="黑体" panose="02010609060101010101" pitchFamily="49" charset="-122"/>
              </a:rPr>
              <a:t>       </a:t>
            </a:r>
            <a:r>
              <a:rPr sz="3600" b="1" dirty="0">
                <a:solidFill>
                  <a:srgbClr val="FF0000"/>
                </a:solidFill>
                <a:uFillTx/>
                <a:latin typeface="Arial" panose="020B0604020202020204" pitchFamily="34" charset="0"/>
                <a:ea typeface="黑体" panose="02010609060101010101" pitchFamily="49" charset="-122"/>
              </a:rPr>
              <a:t>“密匝匝”写绿叶之密，“细碎”写绿叶之形，“数不清”写花多，“半开”写花的形态，“饱涨”写花骨朵的形态，“湿透”写整棵树在雨中的形态。</a:t>
            </a:r>
            <a:endParaRPr lang="zh-CN" altLang="en-US" sz="3600" b="1" dirty="0">
              <a:solidFill>
                <a:srgbClr val="FF0000"/>
              </a:solidFill>
              <a:uFillTx/>
              <a:latin typeface="Arial" panose="020B0604020202020204" pitchFamily="34" charset="0"/>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
                                        <p:tgtEl>
                                          <p:spTgt spid="3"/>
                                        </p:tgtEl>
                                      </p:cBhvr>
                                    </p:animEffect>
                                    <p:anim calcmode="lin" valueType="num">
                                      <p:cBhvr>
                                        <p:cTn id="8" dur="400" fill="hold"/>
                                        <p:tgtEl>
                                          <p:spTgt spid="3"/>
                                        </p:tgtEl>
                                        <p:attrNameLst>
                                          <p:attrName>ppt_x</p:attrName>
                                        </p:attrNameLst>
                                      </p:cBhvr>
                                      <p:tavLst>
                                        <p:tav tm="0">
                                          <p:val>
                                            <p:strVal val="#ppt_x"/>
                                          </p:val>
                                        </p:tav>
                                        <p:tav tm="100000">
                                          <p:val>
                                            <p:strVal val="#ppt_x"/>
                                          </p:val>
                                        </p:tav>
                                      </p:tavLst>
                                    </p:anim>
                                    <p:anim calcmode="lin" valueType="num">
                                      <p:cBhvr>
                                        <p:cTn id="9" dur="400" fill="hold"/>
                                        <p:tgtEl>
                                          <p:spTgt spid="3"/>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3"/>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3"/>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Text Box 5"/>
          <p:cNvSpPr txBox="1"/>
          <p:nvPr/>
        </p:nvSpPr>
        <p:spPr>
          <a:xfrm>
            <a:off x="1443355" y="782955"/>
            <a:ext cx="10099040" cy="1322070"/>
          </a:xfrm>
          <a:prstGeom prst="rect">
            <a:avLst/>
          </a:prstGeom>
          <a:noFill/>
          <a:ln w="9525">
            <a:noFill/>
          </a:ln>
        </p:spPr>
        <p:txBody>
          <a:bodyPr wrap="square">
            <a:spAutoFit/>
          </a:bodyPr>
          <a:p>
            <a:pPr>
              <a:buClr>
                <a:srgbClr val="0000FF"/>
              </a:buClr>
              <a:buFont typeface="Wingdings" panose="05000000000000000000" charset="0"/>
            </a:pPr>
            <a:r>
              <a:rPr lang="en-US" altLang="zh-CN" sz="4000" b="1" dirty="0">
                <a:solidFill>
                  <a:srgbClr val="00B050"/>
                </a:solidFill>
                <a:latin typeface="Arial" panose="020B0604020202020204" pitchFamily="34" charset="0"/>
                <a:ea typeface="黑体" panose="02010609060101010101" pitchFamily="49" charset="-122"/>
              </a:rPr>
              <a:t>      </a:t>
            </a:r>
            <a:r>
              <a:rPr lang="zh-CN" altLang="en-US" sz="4000" b="1" dirty="0">
                <a:solidFill>
                  <a:srgbClr val="00B050"/>
                </a:solidFill>
                <a:latin typeface="Arial" panose="020B0604020202020204" pitchFamily="34" charset="0"/>
                <a:ea typeface="黑体" panose="02010609060101010101" pitchFamily="49" charset="-122"/>
              </a:rPr>
              <a:t>汪曾祺在文章中又会有古汉语的点缀，又具有了</a:t>
            </a:r>
            <a:r>
              <a:rPr lang="zh-CN" altLang="en-US" sz="4000" b="1" dirty="0">
                <a:solidFill>
                  <a:srgbClr val="FF0000"/>
                </a:solidFill>
                <a:uFillTx/>
                <a:latin typeface="Arial" panose="020B0604020202020204" pitchFamily="34" charset="0"/>
                <a:ea typeface="黑体" panose="02010609060101010101" pitchFamily="49" charset="-122"/>
              </a:rPr>
              <a:t>典雅</a:t>
            </a:r>
            <a:r>
              <a:rPr lang="zh-CN" altLang="en-US" sz="4000" b="1" dirty="0">
                <a:solidFill>
                  <a:srgbClr val="00B050"/>
                </a:solidFill>
                <a:latin typeface="Arial" panose="020B0604020202020204" pitchFamily="34" charset="0"/>
                <a:ea typeface="黑体" panose="02010609060101010101" pitchFamily="49" charset="-122"/>
              </a:rPr>
              <a:t>之美</a:t>
            </a:r>
            <a:endParaRPr lang="zh-CN" altLang="en-US" sz="4000" b="1" dirty="0">
              <a:solidFill>
                <a:srgbClr val="00B050"/>
              </a:solidFill>
              <a:latin typeface="Arial" panose="020B0604020202020204" pitchFamily="34" charset="0"/>
              <a:ea typeface="黑体" panose="02010609060101010101" pitchFamily="49" charset="-122"/>
            </a:endParaRPr>
          </a:p>
        </p:txBody>
      </p:sp>
      <p:sp>
        <p:nvSpPr>
          <p:cNvPr id="6" name="文本框 5"/>
          <p:cNvSpPr txBox="1"/>
          <p:nvPr/>
        </p:nvSpPr>
        <p:spPr>
          <a:xfrm>
            <a:off x="78105" y="76200"/>
            <a:ext cx="2225040" cy="706755"/>
          </a:xfrm>
          <a:prstGeom prst="rect">
            <a:avLst/>
          </a:prstGeom>
          <a:noFill/>
        </p:spPr>
        <p:txBody>
          <a:bodyPr wrap="none" rtlCol="0">
            <a:spAutoFit/>
          </a:bodyPr>
          <a:p>
            <a:pPr algn="l"/>
            <a:r>
              <a:rPr lang="zh-CN" altLang="en-US" sz="4000" b="1">
                <a:solidFill>
                  <a:srgbClr val="7030A0"/>
                </a:solidFill>
                <a:uFillTx/>
                <a:ea typeface="黑体" panose="02010609060101010101" pitchFamily="49" charset="-122"/>
              </a:rPr>
              <a:t>语言赏析</a:t>
            </a:r>
            <a:endParaRPr lang="zh-CN" altLang="en-US" sz="4000" b="1">
              <a:solidFill>
                <a:srgbClr val="7030A0"/>
              </a:solidFill>
              <a:uFillTx/>
              <a:ea typeface="黑体" panose="02010609060101010101" pitchFamily="49" charset="-122"/>
            </a:endParaRPr>
          </a:p>
        </p:txBody>
      </p:sp>
      <p:sp>
        <p:nvSpPr>
          <p:cNvPr id="3" name="Text Box 5"/>
          <p:cNvSpPr txBox="1"/>
          <p:nvPr/>
        </p:nvSpPr>
        <p:spPr>
          <a:xfrm>
            <a:off x="1329055" y="2284095"/>
            <a:ext cx="10099040" cy="3117850"/>
          </a:xfrm>
          <a:prstGeom prst="rect">
            <a:avLst/>
          </a:prstGeom>
          <a:noFill/>
          <a:ln w="9525">
            <a:noFill/>
          </a:ln>
        </p:spPr>
        <p:txBody>
          <a:bodyPr wrap="square">
            <a:spAutoFit/>
          </a:bodyPr>
          <a:p>
            <a:pPr>
              <a:lnSpc>
                <a:spcPts val="4720"/>
              </a:lnSpc>
            </a:pPr>
            <a:r>
              <a:rPr lang="en-US" altLang="zh-CN" sz="3600" b="1" dirty="0">
                <a:solidFill>
                  <a:srgbClr val="FF0000"/>
                </a:solidFill>
                <a:uFillTx/>
                <a:latin typeface="Arial" panose="020B0604020202020204" pitchFamily="34" charset="0"/>
                <a:ea typeface="黑体" panose="02010609060101010101" pitchFamily="49" charset="-122"/>
              </a:rPr>
              <a:t>     </a:t>
            </a:r>
            <a:r>
              <a:rPr lang="zh-CN" altLang="en-US" sz="3600" b="1" dirty="0">
                <a:solidFill>
                  <a:srgbClr val="0000FF"/>
                </a:solidFill>
                <a:uFillTx/>
                <a:latin typeface="Arial" panose="020B0604020202020204" pitchFamily="34" charset="0"/>
                <a:ea typeface="黑体" panose="02010609060101010101" pitchFamily="49" charset="-122"/>
              </a:rPr>
              <a:t>“昆明的雨季是明亮的、丰满的，使人动情的。城春草木深，孟夏草木长。昆明的雨季，是浓绿的。草木的枝叶里的水分都到了饱和状态，显示出过分的、近于夸张的旺盛”。</a:t>
            </a:r>
            <a:endParaRPr lang="zh-CN" altLang="en-US" sz="3600" b="1" dirty="0">
              <a:solidFill>
                <a:srgbClr val="0000FF"/>
              </a:solidFill>
              <a:uFillTx/>
              <a:latin typeface="Arial" panose="020B0604020202020204" pitchFamily="34" charset="0"/>
              <a:ea typeface="黑体" panose="02010609060101010101" pitchFamily="49" charset="-122"/>
            </a:endParaRPr>
          </a:p>
          <a:p>
            <a:pPr>
              <a:lnSpc>
                <a:spcPts val="4720"/>
              </a:lnSpc>
            </a:pPr>
            <a:endParaRPr lang="zh-CN" altLang="en-US" sz="3600" b="1" dirty="0">
              <a:solidFill>
                <a:srgbClr val="FF0000"/>
              </a:solidFill>
              <a:uFillTx/>
              <a:latin typeface="Arial" panose="020B0604020202020204" pitchFamily="34" charset="0"/>
              <a:ea typeface="黑体" panose="02010609060101010101" pitchFamily="49" charset="-122"/>
            </a:endParaRPr>
          </a:p>
        </p:txBody>
      </p:sp>
      <p:sp>
        <p:nvSpPr>
          <p:cNvPr id="2" name="Text Box 5"/>
          <p:cNvSpPr txBox="1"/>
          <p:nvPr/>
        </p:nvSpPr>
        <p:spPr>
          <a:xfrm>
            <a:off x="1172845" y="5021580"/>
            <a:ext cx="10099040" cy="1301750"/>
          </a:xfrm>
          <a:prstGeom prst="rect">
            <a:avLst/>
          </a:prstGeom>
          <a:noFill/>
          <a:ln w="9525">
            <a:noFill/>
          </a:ln>
        </p:spPr>
        <p:txBody>
          <a:bodyPr wrap="square">
            <a:spAutoFit/>
          </a:bodyPr>
          <a:p>
            <a:pPr>
              <a:lnSpc>
                <a:spcPts val="4720"/>
              </a:lnSpc>
            </a:pPr>
            <a:r>
              <a:rPr lang="zh-CN" altLang="en-US" sz="3600" b="1" dirty="0">
                <a:solidFill>
                  <a:srgbClr val="FF0000"/>
                </a:solidFill>
                <a:uFillTx/>
                <a:latin typeface="Arial" panose="020B0604020202020204" pitchFamily="34" charset="0"/>
                <a:ea typeface="黑体" panose="02010609060101010101" pitchFamily="49" charset="-122"/>
              </a:rPr>
              <a:t>       在这里，典雅的文言词语与极质朴的口语相映成趣。</a:t>
            </a:r>
            <a:endParaRPr lang="zh-CN" altLang="en-US" sz="3600" b="1" dirty="0">
              <a:solidFill>
                <a:srgbClr val="FF0000"/>
              </a:solidFill>
              <a:uFillTx/>
              <a:latin typeface="Arial" panose="020B0604020202020204" pitchFamily="34" charset="0"/>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2">
                                            <p:txEl>
                                              <p:pRg st="0" end="0"/>
                                            </p:txEl>
                                          </p:spTgt>
                                        </p:tgtEl>
                                        <p:attrNameLst>
                                          <p:attrName>style.visibility</p:attrName>
                                        </p:attrNameLst>
                                      </p:cBhvr>
                                      <p:to>
                                        <p:strVal val="visible"/>
                                      </p:to>
                                    </p:set>
                                    <p:animEffect transition="in" filter="fade">
                                      <p:cBhvr>
                                        <p:cTn id="14" dur="1000"/>
                                        <p:tgtEl>
                                          <p:spTgt spid="2">
                                            <p:txEl>
                                              <p:pRg st="0" end="0"/>
                                            </p:txEl>
                                          </p:spTgt>
                                        </p:tgtEl>
                                      </p:cBhvr>
                                    </p:animEffect>
                                    <p:anim calcmode="lin" valueType="num">
                                      <p:cBhvr>
                                        <p:cTn id="15"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78105" y="76200"/>
            <a:ext cx="2225040" cy="706755"/>
          </a:xfrm>
          <a:prstGeom prst="rect">
            <a:avLst/>
          </a:prstGeom>
          <a:noFill/>
        </p:spPr>
        <p:txBody>
          <a:bodyPr wrap="none" rtlCol="0">
            <a:spAutoFit/>
          </a:bodyPr>
          <a:p>
            <a:pPr algn="l"/>
            <a:r>
              <a:rPr lang="zh-CN" altLang="en-US" sz="4000" b="1">
                <a:solidFill>
                  <a:srgbClr val="7030A0"/>
                </a:solidFill>
                <a:uFillTx/>
                <a:ea typeface="黑体" panose="02010609060101010101" pitchFamily="49" charset="-122"/>
              </a:rPr>
              <a:t>语言赏析</a:t>
            </a:r>
            <a:endParaRPr lang="zh-CN" altLang="en-US" sz="4000" b="1">
              <a:solidFill>
                <a:srgbClr val="7030A0"/>
              </a:solidFill>
              <a:uFillTx/>
              <a:ea typeface="黑体" panose="02010609060101010101" pitchFamily="49" charset="-122"/>
            </a:endParaRPr>
          </a:p>
        </p:txBody>
      </p:sp>
      <p:sp>
        <p:nvSpPr>
          <p:cNvPr id="3" name="Text Box 5"/>
          <p:cNvSpPr txBox="1"/>
          <p:nvPr/>
        </p:nvSpPr>
        <p:spPr>
          <a:xfrm>
            <a:off x="1157605" y="782955"/>
            <a:ext cx="10099040" cy="6185535"/>
          </a:xfrm>
          <a:prstGeom prst="rect">
            <a:avLst/>
          </a:prstGeom>
          <a:noFill/>
          <a:ln w="9525">
            <a:noFill/>
          </a:ln>
        </p:spPr>
        <p:txBody>
          <a:bodyPr wrap="square">
            <a:spAutoFit/>
          </a:bodyPr>
          <a:p>
            <a:pPr>
              <a:lnSpc>
                <a:spcPct val="100000"/>
              </a:lnSpc>
            </a:pPr>
            <a:r>
              <a:rPr lang="en-US" altLang="zh-CN" sz="3600" b="1" dirty="0">
                <a:solidFill>
                  <a:srgbClr val="FF0000"/>
                </a:solidFill>
                <a:uFillTx/>
                <a:latin typeface="Arial" panose="020B0604020202020204" pitchFamily="34" charset="0"/>
                <a:ea typeface="黑体" panose="02010609060101010101" pitchFamily="49" charset="-122"/>
              </a:rPr>
              <a:t>      </a:t>
            </a:r>
            <a:r>
              <a:rPr lang="zh-CN" altLang="en-US" sz="3600" b="1" dirty="0">
                <a:solidFill>
                  <a:srgbClr val="0000FF"/>
                </a:solidFill>
                <a:uFillTx/>
                <a:latin typeface="Arial" panose="020B0604020202020204" pitchFamily="34" charset="0"/>
                <a:ea typeface="黑体" panose="02010609060101010101" pitchFamily="49" charset="-122"/>
              </a:rPr>
              <a:t>汪曾祺曾经说：“我希望把散文写得平淡一点、自然一点、家常一点。” </a:t>
            </a:r>
            <a:endParaRPr lang="zh-CN" altLang="en-US" sz="3600" b="1" dirty="0">
              <a:solidFill>
                <a:srgbClr val="0000FF"/>
              </a:solidFill>
              <a:uFillTx/>
              <a:latin typeface="Arial" panose="020B0604020202020204" pitchFamily="34" charset="0"/>
              <a:ea typeface="黑体" panose="02010609060101010101" pitchFamily="49" charset="-122"/>
            </a:endParaRPr>
          </a:p>
          <a:p>
            <a:pPr>
              <a:lnSpc>
                <a:spcPct val="100000"/>
              </a:lnSpc>
            </a:pPr>
            <a:r>
              <a:rPr lang="zh-CN" altLang="en-US" sz="3600" b="1" dirty="0">
                <a:solidFill>
                  <a:srgbClr val="0000FF"/>
                </a:solidFill>
                <a:uFillTx/>
                <a:latin typeface="Arial" panose="020B0604020202020204" pitchFamily="34" charset="0"/>
                <a:ea typeface="黑体" panose="02010609060101010101" pitchFamily="49" charset="-122"/>
              </a:rPr>
              <a:t>       他的散文写风俗，谈文化，忆旧闻，述掌故，寄乡情，花鸟鱼虫，瓜果食物，无所不涉。</a:t>
            </a:r>
            <a:endParaRPr lang="zh-CN" altLang="en-US" sz="3600" b="1" dirty="0">
              <a:solidFill>
                <a:srgbClr val="0000FF"/>
              </a:solidFill>
              <a:uFillTx/>
              <a:latin typeface="Arial" panose="020B0604020202020204" pitchFamily="34" charset="0"/>
              <a:ea typeface="黑体" panose="02010609060101010101" pitchFamily="49" charset="-122"/>
            </a:endParaRPr>
          </a:p>
          <a:p>
            <a:pPr>
              <a:lnSpc>
                <a:spcPct val="100000"/>
              </a:lnSpc>
            </a:pPr>
            <a:r>
              <a:rPr lang="zh-CN" altLang="en-US" sz="3600" b="1" dirty="0">
                <a:solidFill>
                  <a:srgbClr val="0000FF"/>
                </a:solidFill>
                <a:uFillTx/>
                <a:latin typeface="Arial" panose="020B0604020202020204" pitchFamily="34" charset="0"/>
                <a:ea typeface="黑体" panose="02010609060101010101" pitchFamily="49" charset="-122"/>
              </a:rPr>
              <a:t>       读他的散文就好像聆听一位性情和蔼、见识广博的老者谈话，虽然话语平常，但饶有趣味。</a:t>
            </a:r>
            <a:endParaRPr lang="zh-CN" altLang="en-US" sz="3600" b="1" dirty="0">
              <a:solidFill>
                <a:srgbClr val="0000FF"/>
              </a:solidFill>
              <a:uFillTx/>
              <a:latin typeface="Arial" panose="020B0604020202020204" pitchFamily="34" charset="0"/>
              <a:ea typeface="黑体" panose="02010609060101010101" pitchFamily="49" charset="-122"/>
            </a:endParaRPr>
          </a:p>
          <a:p>
            <a:pPr>
              <a:lnSpc>
                <a:spcPct val="100000"/>
              </a:lnSpc>
            </a:pPr>
            <a:r>
              <a:rPr lang="zh-CN" altLang="en-US" sz="3600" b="1" dirty="0">
                <a:solidFill>
                  <a:srgbClr val="0000FF"/>
                </a:solidFill>
                <a:uFillTx/>
                <a:latin typeface="Arial" panose="020B0604020202020204" pitchFamily="34" charset="0"/>
                <a:ea typeface="黑体" panose="02010609060101010101" pitchFamily="49" charset="-122"/>
              </a:rPr>
              <a:t>       汪曾祺的语言风格多是文字简洁洗练，却内容隽永多味。有一位评论家说：汪曾祺的语言很怪，拆下来没有什么，放在一起就有点味道。语言的美不在每一字，每一句，而在字与字之间，句与句之间的关系。</a:t>
            </a:r>
            <a:endParaRPr lang="zh-CN" altLang="en-US" sz="3600" b="1" dirty="0">
              <a:solidFill>
                <a:srgbClr val="0000FF"/>
              </a:solidFill>
              <a:uFillTx/>
              <a:latin typeface="Arial" panose="020B0604020202020204" pitchFamily="34" charset="0"/>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7"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78105" y="76200"/>
            <a:ext cx="2225040" cy="706755"/>
          </a:xfrm>
          <a:prstGeom prst="rect">
            <a:avLst/>
          </a:prstGeom>
          <a:noFill/>
        </p:spPr>
        <p:txBody>
          <a:bodyPr wrap="none" rtlCol="0">
            <a:spAutoFit/>
          </a:bodyPr>
          <a:p>
            <a:pPr algn="l"/>
            <a:r>
              <a:rPr lang="zh-CN" altLang="en-US" sz="4000" b="1">
                <a:solidFill>
                  <a:srgbClr val="7030A0"/>
                </a:solidFill>
                <a:uFillTx/>
                <a:ea typeface="黑体" panose="02010609060101010101" pitchFamily="49" charset="-122"/>
              </a:rPr>
              <a:t>语言赏析</a:t>
            </a:r>
            <a:endParaRPr lang="zh-CN" altLang="en-US" sz="4000" b="1">
              <a:solidFill>
                <a:srgbClr val="7030A0"/>
              </a:solidFill>
              <a:uFillTx/>
              <a:ea typeface="黑体" panose="02010609060101010101" pitchFamily="49" charset="-122"/>
            </a:endParaRPr>
          </a:p>
        </p:txBody>
      </p:sp>
      <p:sp>
        <p:nvSpPr>
          <p:cNvPr id="3" name="Text Box 5"/>
          <p:cNvSpPr txBox="1"/>
          <p:nvPr/>
        </p:nvSpPr>
        <p:spPr>
          <a:xfrm>
            <a:off x="1129030" y="1017270"/>
            <a:ext cx="10099040" cy="5631180"/>
          </a:xfrm>
          <a:prstGeom prst="rect">
            <a:avLst/>
          </a:prstGeom>
          <a:noFill/>
          <a:ln w="9525">
            <a:noFill/>
          </a:ln>
        </p:spPr>
        <p:txBody>
          <a:bodyPr wrap="square">
            <a:spAutoFit/>
          </a:bodyPr>
          <a:p>
            <a:pPr>
              <a:lnSpc>
                <a:spcPct val="100000"/>
              </a:lnSpc>
            </a:pPr>
            <a:r>
              <a:rPr lang="en-US" altLang="zh-CN" sz="3600" b="1" dirty="0">
                <a:solidFill>
                  <a:srgbClr val="0000FF"/>
                </a:solidFill>
                <a:uFillTx/>
                <a:latin typeface="Arial" panose="020B0604020202020204" pitchFamily="34" charset="0"/>
                <a:ea typeface="黑体" panose="02010609060101010101" pitchFamily="49" charset="-122"/>
              </a:rPr>
              <a:t>      </a:t>
            </a:r>
            <a:r>
              <a:rPr lang="zh-CN" altLang="en-US" sz="3600" b="1" dirty="0">
                <a:solidFill>
                  <a:srgbClr val="0000FF"/>
                </a:solidFill>
                <a:uFillTx/>
                <a:latin typeface="Arial" panose="020B0604020202020204" pitchFamily="34" charset="0"/>
                <a:ea typeface="黑体" panose="02010609060101010101" pitchFamily="49" charset="-122"/>
              </a:rPr>
              <a:t> 语言后面有文化的积淀，一个人的文化修养越高，他所传达的信息就会更多。汪曾祺的文学语言兼具南北神韵，打通古今脉络，才气学识与高超的文字功夫将现代中国文学提升到一个新的高度，丰富了现代汉语和文字的表达方法，自有一种超越古今的旷达和淡泊。</a:t>
            </a:r>
            <a:endParaRPr lang="zh-CN" altLang="en-US" sz="3600" b="1" dirty="0">
              <a:solidFill>
                <a:srgbClr val="0000FF"/>
              </a:solidFill>
              <a:uFillTx/>
              <a:latin typeface="Arial" panose="020B0604020202020204" pitchFamily="34" charset="0"/>
              <a:ea typeface="黑体" panose="02010609060101010101" pitchFamily="49" charset="-122"/>
            </a:endParaRPr>
          </a:p>
          <a:p>
            <a:pPr>
              <a:lnSpc>
                <a:spcPct val="100000"/>
              </a:lnSpc>
            </a:pPr>
            <a:r>
              <a:rPr lang="zh-CN" altLang="en-US" sz="3600" b="1" dirty="0">
                <a:solidFill>
                  <a:srgbClr val="0000FF"/>
                </a:solidFill>
                <a:uFillTx/>
                <a:latin typeface="Arial" panose="020B0604020202020204" pitchFamily="34" charset="0"/>
                <a:ea typeface="黑体" panose="02010609060101010101" pitchFamily="49" charset="-122"/>
              </a:rPr>
              <a:t>      他自诩为“中国式的人道主义者”，凭着对事物的独到领悟和审美发现，从小视角切入，写凡人小事，论乡情民俗，于不经心、不刻意中设传神妙笔，成就了当代散文的经典和高峰。</a:t>
            </a:r>
            <a:endParaRPr lang="zh-CN" altLang="en-US" sz="3600" b="1" dirty="0">
              <a:solidFill>
                <a:srgbClr val="0000FF"/>
              </a:solidFill>
              <a:uFillTx/>
              <a:latin typeface="Arial" panose="020B0604020202020204" pitchFamily="34" charset="0"/>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5" name="文本框 13"/>
          <p:cNvSpPr txBox="1"/>
          <p:nvPr/>
        </p:nvSpPr>
        <p:spPr>
          <a:xfrm>
            <a:off x="12285663" y="2339975"/>
            <a:ext cx="309880" cy="291465"/>
          </a:xfrm>
          <a:prstGeom prst="rect">
            <a:avLst/>
          </a:prstGeom>
          <a:noFill/>
          <a:ln w="9525">
            <a:noFill/>
          </a:ln>
        </p:spPr>
        <p:txBody>
          <a:bodyPr wrap="none">
            <a:spAutoFit/>
          </a:bodyPr>
          <a:p>
            <a:endParaRPr lang="zh-CN" altLang="en-US" sz="1300" dirty="0">
              <a:latin typeface="Calibri" panose="020F0502020204030204" pitchFamily="34" charset="0"/>
              <a:ea typeface="宋体" panose="02010600030101010101" pitchFamily="2" charset="-122"/>
            </a:endParaRPr>
          </a:p>
        </p:txBody>
      </p:sp>
      <p:sp>
        <p:nvSpPr>
          <p:cNvPr id="31746" name="文本框 14"/>
          <p:cNvSpPr txBox="1"/>
          <p:nvPr/>
        </p:nvSpPr>
        <p:spPr>
          <a:xfrm>
            <a:off x="12085638" y="4170363"/>
            <a:ext cx="309880" cy="291465"/>
          </a:xfrm>
          <a:prstGeom prst="rect">
            <a:avLst/>
          </a:prstGeom>
          <a:noFill/>
          <a:ln w="9525">
            <a:noFill/>
          </a:ln>
        </p:spPr>
        <p:txBody>
          <a:bodyPr wrap="none">
            <a:spAutoFit/>
          </a:bodyPr>
          <a:p>
            <a:endParaRPr lang="zh-CN" altLang="en-US" sz="1300" dirty="0">
              <a:latin typeface="Calibri" panose="020F0502020204030204" pitchFamily="34" charset="0"/>
              <a:ea typeface="宋体" panose="02010600030101010101" pitchFamily="2" charset="-122"/>
            </a:endParaRPr>
          </a:p>
        </p:txBody>
      </p:sp>
      <p:sp>
        <p:nvSpPr>
          <p:cNvPr id="52233" name="Rectangle 13"/>
          <p:cNvSpPr>
            <a:spLocks noChangeArrowheads="1"/>
          </p:cNvSpPr>
          <p:nvPr/>
        </p:nvSpPr>
        <p:spPr bwMode="auto">
          <a:xfrm>
            <a:off x="555625" y="425450"/>
            <a:ext cx="11251565" cy="6213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marL="0" marR="0" lvl="0" indent="0" algn="l" defTabSz="457200" rtl="0" latinLnBrk="1">
              <a:lnSpc>
                <a:spcPts val="4340"/>
              </a:lnSpc>
              <a:spcBef>
                <a:spcPct val="0"/>
              </a:spcBef>
              <a:spcAft>
                <a:spcPct val="0"/>
              </a:spcAft>
              <a:buClrTx/>
              <a:buSzTx/>
              <a:buFontTx/>
              <a:buNone/>
              <a:defRPr/>
            </a:pPr>
            <a:r>
              <a:rPr kumimoji="0" lang="en-US" altLang="zh-CN" sz="3600" b="1" i="0" baseline="0" noProof="0" dirty="0">
                <a:ln>
                  <a:noFill/>
                </a:ln>
                <a:solidFill>
                  <a:srgbClr val="FF0000"/>
                </a:solidFill>
                <a:effectLst/>
                <a:uLnTx/>
                <a:uFillTx/>
                <a:latin typeface="黑体" panose="02010609060101010101" pitchFamily="49" charset="-122"/>
                <a:ea typeface="黑体" panose="02010609060101010101" pitchFamily="49" charset="-122"/>
                <a:cs typeface="+mn-cs"/>
              </a:rPr>
              <a:t>                 </a:t>
            </a:r>
            <a:r>
              <a:rPr kumimoji="0" lang="zh-CN" altLang="en-US" sz="3600" b="1" i="0" baseline="0" noProof="0" dirty="0">
                <a:ln>
                  <a:noFill/>
                </a:ln>
                <a:solidFill>
                  <a:srgbClr val="FF0000"/>
                </a:solidFill>
                <a:effectLst/>
                <a:uLnTx/>
                <a:uFillTx/>
                <a:latin typeface="黑体" panose="02010609060101010101" pitchFamily="49" charset="-122"/>
                <a:ea typeface="黑体" panose="02010609060101010101" pitchFamily="49" charset="-122"/>
                <a:cs typeface="+mn-cs"/>
              </a:rPr>
              <a:t>一、以小见大</a:t>
            </a:r>
            <a:endParaRPr kumimoji="0" lang="zh-CN" altLang="en-US" sz="3600" b="1" i="0" baseline="0" noProof="0" dirty="0">
              <a:ln>
                <a:noFill/>
              </a:ln>
              <a:solidFill>
                <a:srgbClr val="FF0000"/>
              </a:solidFill>
              <a:effectLst/>
              <a:uLnTx/>
              <a:uFillTx/>
              <a:latin typeface="黑体" panose="02010609060101010101" pitchFamily="49" charset="-122"/>
              <a:ea typeface="黑体" panose="02010609060101010101" pitchFamily="49" charset="-122"/>
              <a:cs typeface="+mn-cs"/>
            </a:endParaRPr>
          </a:p>
          <a:p>
            <a:pPr marL="0" marR="0" lvl="0" indent="0" algn="l" defTabSz="457200" rtl="0" latinLnBrk="1">
              <a:lnSpc>
                <a:spcPts val="4340"/>
              </a:lnSpc>
              <a:spcBef>
                <a:spcPct val="0"/>
              </a:spcBef>
              <a:spcAft>
                <a:spcPct val="0"/>
              </a:spcAft>
              <a:buClrTx/>
              <a:buSzTx/>
              <a:buFontTx/>
              <a:buNone/>
              <a:defRPr/>
            </a:pPr>
            <a:endParaRPr kumimoji="0" lang="zh-CN" altLang="en-US" sz="3600" b="1" i="0" baseline="0" noProof="0" dirty="0">
              <a:ln>
                <a:noFill/>
              </a:ln>
              <a:solidFill>
                <a:srgbClr val="FF0000"/>
              </a:solidFill>
              <a:effectLst/>
              <a:uLnTx/>
              <a:uFillTx/>
              <a:latin typeface="黑体" panose="02010609060101010101" pitchFamily="49" charset="-122"/>
              <a:ea typeface="黑体" panose="02010609060101010101" pitchFamily="49" charset="-122"/>
              <a:cs typeface="+mn-cs"/>
            </a:endParaRPr>
          </a:p>
          <a:p>
            <a:pPr marL="0" marR="0" lvl="0" indent="0" algn="l" defTabSz="457200" rtl="0" latinLnBrk="1">
              <a:lnSpc>
                <a:spcPts val="4340"/>
              </a:lnSpc>
              <a:spcBef>
                <a:spcPct val="0"/>
              </a:spcBef>
              <a:spcAft>
                <a:spcPct val="0"/>
              </a:spcAft>
              <a:buClrTx/>
              <a:buSzTx/>
              <a:buFontTx/>
              <a:buNone/>
              <a:defRPr/>
            </a:pPr>
            <a:r>
              <a:rPr kumimoji="0" lang="zh-CN" altLang="en-US" sz="3600" b="1" i="0" baseline="0" noProof="0" dirty="0">
                <a:ln>
                  <a:noFill/>
                </a:ln>
                <a:solidFill>
                  <a:srgbClr val="0000FF"/>
                </a:solidFill>
                <a:effectLst/>
                <a:uLnTx/>
                <a:uFillTx/>
                <a:latin typeface="黑体" panose="02010609060101010101" pitchFamily="49" charset="-122"/>
                <a:ea typeface="黑体" panose="02010609060101010101" pitchFamily="49" charset="-122"/>
                <a:cs typeface="+mn-cs"/>
              </a:rPr>
              <a:t>   </a:t>
            </a:r>
            <a:r>
              <a:rPr kumimoji="0" lang="en-US" altLang="zh-CN" sz="3600" b="1" i="0" baseline="0" noProof="0" dirty="0">
                <a:ln>
                  <a:noFill/>
                </a:ln>
                <a:solidFill>
                  <a:srgbClr val="0000FF"/>
                </a:solidFill>
                <a:effectLst/>
                <a:uLnTx/>
                <a:uFillTx/>
                <a:latin typeface="黑体" panose="02010609060101010101" pitchFamily="49" charset="-122"/>
                <a:ea typeface="黑体" panose="02010609060101010101" pitchFamily="49" charset="-122"/>
                <a:cs typeface="+mn-cs"/>
              </a:rPr>
              <a:t>《</a:t>
            </a:r>
            <a:r>
              <a:rPr kumimoji="0" lang="zh-CN" altLang="en-US" sz="3600" b="1" i="0" baseline="0" noProof="0" dirty="0">
                <a:ln>
                  <a:noFill/>
                </a:ln>
                <a:solidFill>
                  <a:srgbClr val="0000FF"/>
                </a:solidFill>
                <a:effectLst/>
                <a:uLnTx/>
                <a:uFillTx/>
                <a:latin typeface="黑体" panose="02010609060101010101" pitchFamily="49" charset="-122"/>
                <a:ea typeface="黑体" panose="02010609060101010101" pitchFamily="49" charset="-122"/>
                <a:cs typeface="+mn-cs"/>
              </a:rPr>
              <a:t>昆明的雨</a:t>
            </a:r>
            <a:r>
              <a:rPr kumimoji="0" lang="en-US" altLang="zh-CN" sz="3600" b="1" i="0" baseline="0" noProof="0" dirty="0">
                <a:ln>
                  <a:noFill/>
                </a:ln>
                <a:solidFill>
                  <a:srgbClr val="0000FF"/>
                </a:solidFill>
                <a:effectLst/>
                <a:uLnTx/>
                <a:uFillTx/>
                <a:latin typeface="黑体" panose="02010609060101010101" pitchFamily="49" charset="-122"/>
                <a:ea typeface="黑体" panose="02010609060101010101" pitchFamily="49" charset="-122"/>
                <a:cs typeface="+mn-cs"/>
              </a:rPr>
              <a:t>》</a:t>
            </a:r>
            <a:r>
              <a:rPr kumimoji="0" lang="zh-CN" altLang="en-US" sz="3600" b="1" i="0" baseline="0" noProof="0" dirty="0">
                <a:ln>
                  <a:noFill/>
                </a:ln>
                <a:solidFill>
                  <a:srgbClr val="0000FF"/>
                </a:solidFill>
                <a:effectLst/>
                <a:uLnTx/>
                <a:uFillTx/>
                <a:latin typeface="黑体" panose="02010609060101010101" pitchFamily="49" charset="-122"/>
                <a:ea typeface="黑体" panose="02010609060101010101" pitchFamily="49" charset="-122"/>
                <a:cs typeface="+mn-cs"/>
              </a:rPr>
              <a:t>能对读者产生强大的艺术感染力，就在于作者对“凡人小事”的审视，运用“以小见大”的手法。作者对昆明的爱是深沉的，寄托感情的载体越小，越显出爱的醇厚。仙人掌和青头菌、牛肝菌等各类菌子以及杨梅、缅桂花等，作为承载感情的载体，都具有非凡的意义，它们共同昭示了汪老散文的“凡人小事”之美，共同彰显着汪老对昆明、对生活的热爱。生活的美存在于身边的一草一木中，作者用善于发现美的眼睛捕捉到了它们，然后携来入文，遂成美文。</a:t>
            </a:r>
            <a:endParaRPr kumimoji="0" lang="zh-CN" altLang="en-US" sz="3600" b="1" i="0" baseline="0" noProof="0" dirty="0">
              <a:ln>
                <a:noFill/>
              </a:ln>
              <a:solidFill>
                <a:srgbClr val="0000FF"/>
              </a:solidFill>
              <a:effectLst/>
              <a:uLnTx/>
              <a:uFillTx/>
              <a:latin typeface="黑体" panose="02010609060101010101" pitchFamily="49" charset="-122"/>
              <a:ea typeface="黑体" panose="02010609060101010101" pitchFamily="49" charset="-122"/>
              <a:cs typeface="+mn-cs"/>
            </a:endParaRPr>
          </a:p>
        </p:txBody>
      </p:sp>
      <p:sp>
        <p:nvSpPr>
          <p:cNvPr id="6" name="文本框 5"/>
          <p:cNvSpPr txBox="1"/>
          <p:nvPr/>
        </p:nvSpPr>
        <p:spPr>
          <a:xfrm>
            <a:off x="78105" y="76200"/>
            <a:ext cx="2225040" cy="706755"/>
          </a:xfrm>
          <a:prstGeom prst="rect">
            <a:avLst/>
          </a:prstGeom>
          <a:noFill/>
        </p:spPr>
        <p:txBody>
          <a:bodyPr wrap="none" rtlCol="0">
            <a:spAutoFit/>
          </a:bodyPr>
          <a:p>
            <a:pPr algn="l"/>
            <a:r>
              <a:rPr lang="zh-CN" altLang="en-US" sz="4000" b="1">
                <a:solidFill>
                  <a:srgbClr val="7030A0"/>
                </a:solidFill>
                <a:uFillTx/>
                <a:ea typeface="黑体" panose="02010609060101010101" pitchFamily="49" charset="-122"/>
              </a:rPr>
              <a:t>写作特色</a:t>
            </a:r>
            <a:endParaRPr lang="zh-CN" altLang="en-US" sz="4000" b="1">
              <a:solidFill>
                <a:srgbClr val="7030A0"/>
              </a:solidFill>
              <a:uFillTx/>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52233">
                                            <p:txEl>
                                              <p:pRg st="2" end="2"/>
                                            </p:txEl>
                                          </p:spTgt>
                                        </p:tgtEl>
                                        <p:attrNameLst>
                                          <p:attrName>style.visibility</p:attrName>
                                        </p:attrNameLst>
                                      </p:cBhvr>
                                      <p:to>
                                        <p:strVal val="visible"/>
                                      </p:to>
                                    </p:set>
                                    <p:animEffect transition="in" filter="fade">
                                      <p:cBhvr>
                                        <p:cTn id="7" dur="1000"/>
                                        <p:tgtEl>
                                          <p:spTgt spid="52233">
                                            <p:txEl>
                                              <p:pRg st="2" end="2"/>
                                            </p:txEl>
                                          </p:spTgt>
                                        </p:tgtEl>
                                      </p:cBhvr>
                                    </p:animEffect>
                                    <p:anim calcmode="lin" valueType="num">
                                      <p:cBhvr>
                                        <p:cTn id="8" dur="1000" fill="hold"/>
                                        <p:tgtEl>
                                          <p:spTgt spid="5223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5223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5" name="文本框 13"/>
          <p:cNvSpPr txBox="1"/>
          <p:nvPr/>
        </p:nvSpPr>
        <p:spPr>
          <a:xfrm>
            <a:off x="12285663" y="2339975"/>
            <a:ext cx="309880" cy="291465"/>
          </a:xfrm>
          <a:prstGeom prst="rect">
            <a:avLst/>
          </a:prstGeom>
          <a:noFill/>
          <a:ln w="9525">
            <a:noFill/>
          </a:ln>
        </p:spPr>
        <p:txBody>
          <a:bodyPr wrap="none">
            <a:spAutoFit/>
          </a:bodyPr>
          <a:p>
            <a:endParaRPr lang="zh-CN" altLang="en-US" sz="1300" dirty="0">
              <a:latin typeface="Calibri" panose="020F0502020204030204" pitchFamily="34" charset="0"/>
              <a:ea typeface="宋体" panose="02010600030101010101" pitchFamily="2" charset="-122"/>
            </a:endParaRPr>
          </a:p>
        </p:txBody>
      </p:sp>
      <p:sp>
        <p:nvSpPr>
          <p:cNvPr id="31746" name="文本框 14"/>
          <p:cNvSpPr txBox="1"/>
          <p:nvPr/>
        </p:nvSpPr>
        <p:spPr>
          <a:xfrm>
            <a:off x="12085638" y="4170363"/>
            <a:ext cx="309880" cy="291465"/>
          </a:xfrm>
          <a:prstGeom prst="rect">
            <a:avLst/>
          </a:prstGeom>
          <a:noFill/>
          <a:ln w="9525">
            <a:noFill/>
          </a:ln>
        </p:spPr>
        <p:txBody>
          <a:bodyPr wrap="none">
            <a:spAutoFit/>
          </a:bodyPr>
          <a:p>
            <a:endParaRPr lang="zh-CN" altLang="en-US" sz="1300" dirty="0">
              <a:latin typeface="Calibri" panose="020F0502020204030204" pitchFamily="34" charset="0"/>
              <a:ea typeface="宋体" panose="02010600030101010101" pitchFamily="2" charset="-122"/>
            </a:endParaRPr>
          </a:p>
        </p:txBody>
      </p:sp>
      <p:sp>
        <p:nvSpPr>
          <p:cNvPr id="52233" name="Rectangle 13"/>
          <p:cNvSpPr>
            <a:spLocks noChangeArrowheads="1"/>
          </p:cNvSpPr>
          <p:nvPr/>
        </p:nvSpPr>
        <p:spPr bwMode="auto">
          <a:xfrm>
            <a:off x="546735" y="593090"/>
            <a:ext cx="11251565" cy="6213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marL="0" marR="0" lvl="0" indent="0" algn="l" defTabSz="457200" rtl="0" latinLnBrk="1">
              <a:lnSpc>
                <a:spcPts val="4340"/>
              </a:lnSpc>
              <a:spcBef>
                <a:spcPct val="0"/>
              </a:spcBef>
              <a:spcAft>
                <a:spcPct val="0"/>
              </a:spcAft>
              <a:buClrTx/>
              <a:buSzTx/>
              <a:buFontTx/>
              <a:buNone/>
              <a:defRPr/>
            </a:pPr>
            <a:r>
              <a:rPr kumimoji="0" lang="en-US" altLang="zh-CN" sz="3600" b="1" i="0" baseline="0" noProof="0" dirty="0">
                <a:ln>
                  <a:noFill/>
                </a:ln>
                <a:solidFill>
                  <a:srgbClr val="FF0000"/>
                </a:solidFill>
                <a:effectLst/>
                <a:uLnTx/>
                <a:uFillTx/>
                <a:latin typeface="黑体" panose="02010609060101010101" pitchFamily="49" charset="-122"/>
                <a:ea typeface="黑体" panose="02010609060101010101" pitchFamily="49" charset="-122"/>
                <a:cs typeface="+mn-cs"/>
              </a:rPr>
              <a:t>                 </a:t>
            </a:r>
            <a:r>
              <a:rPr kumimoji="0" lang="zh-CN" altLang="en-US" sz="3600" b="1" i="0" baseline="0" noProof="0" dirty="0">
                <a:ln>
                  <a:noFill/>
                </a:ln>
                <a:solidFill>
                  <a:srgbClr val="FF0000"/>
                </a:solidFill>
                <a:effectLst/>
                <a:uLnTx/>
                <a:uFillTx/>
                <a:latin typeface="黑体" panose="02010609060101010101" pitchFamily="49" charset="-122"/>
                <a:ea typeface="黑体" panose="02010609060101010101" pitchFamily="49" charset="-122"/>
                <a:cs typeface="+mn-cs"/>
              </a:rPr>
              <a:t>二、细节描写</a:t>
            </a:r>
            <a:endParaRPr kumimoji="0" sz="3600" b="1" i="0" baseline="0" noProof="0" dirty="0">
              <a:ln>
                <a:noFill/>
              </a:ln>
              <a:solidFill>
                <a:srgbClr val="0000FF"/>
              </a:solidFill>
              <a:effectLst/>
              <a:uLnTx/>
              <a:uFillTx/>
              <a:latin typeface="黑体" panose="02010609060101010101" pitchFamily="49" charset="-122"/>
              <a:ea typeface="黑体" panose="02010609060101010101" pitchFamily="49" charset="-122"/>
              <a:cs typeface="+mn-cs"/>
            </a:endParaRPr>
          </a:p>
          <a:p>
            <a:pPr marL="0" marR="0" lvl="0" indent="0" algn="l" defTabSz="457200" rtl="0" latinLnBrk="1">
              <a:lnSpc>
                <a:spcPts val="4340"/>
              </a:lnSpc>
              <a:spcBef>
                <a:spcPct val="0"/>
              </a:spcBef>
              <a:spcAft>
                <a:spcPct val="0"/>
              </a:spcAft>
              <a:buClrTx/>
              <a:buSzTx/>
              <a:buFontTx/>
              <a:buNone/>
              <a:defRPr/>
            </a:pPr>
            <a:r>
              <a:rPr kumimoji="0" sz="3600" b="1" i="0" baseline="0" noProof="0" dirty="0">
                <a:ln>
                  <a:noFill/>
                </a:ln>
                <a:solidFill>
                  <a:srgbClr val="0000FF"/>
                </a:solidFill>
                <a:effectLst/>
                <a:uLnTx/>
                <a:uFillTx/>
                <a:latin typeface="黑体" panose="02010609060101010101" pitchFamily="49" charset="-122"/>
                <a:ea typeface="黑体" panose="02010609060101010101" pitchFamily="49" charset="-122"/>
                <a:cs typeface="+mn-cs"/>
              </a:rPr>
              <a:t>    有一种菌子,中吃不中看,叫作干巴菌。乍一看那样子,真叫人怀疑:这种东西也能吃?!颜色深褐带绿,有点像一堆半干的牛粪或一个被踩破了的马蜂窝。里头还有许多草茎、松毛,乱七八糟!可是下点功夫,把草茎松毛择净,撕成蟹腿肉粗细的丝,和青辣椒同炒,入口便会使你张目结舌:这东西这么好吃?!</a:t>
            </a:r>
            <a:endParaRPr kumimoji="0" sz="3600" b="1" i="0" baseline="0" noProof="0" dirty="0">
              <a:ln>
                <a:noFill/>
              </a:ln>
              <a:solidFill>
                <a:srgbClr val="0000FF"/>
              </a:solidFill>
              <a:effectLst/>
              <a:uLnTx/>
              <a:uFillTx/>
              <a:latin typeface="黑体" panose="02010609060101010101" pitchFamily="49" charset="-122"/>
              <a:ea typeface="黑体" panose="02010609060101010101" pitchFamily="49" charset="-122"/>
              <a:cs typeface="+mn-cs"/>
            </a:endParaRPr>
          </a:p>
          <a:p>
            <a:pPr marL="0" marR="0" lvl="0" indent="0" algn="l" defTabSz="457200" rtl="0" latinLnBrk="1">
              <a:lnSpc>
                <a:spcPts val="4340"/>
              </a:lnSpc>
              <a:spcBef>
                <a:spcPct val="0"/>
              </a:spcBef>
              <a:spcAft>
                <a:spcPct val="0"/>
              </a:spcAft>
              <a:buClrTx/>
              <a:buSzTx/>
              <a:buFontTx/>
              <a:buNone/>
              <a:defRPr/>
            </a:pPr>
            <a:r>
              <a:rPr kumimoji="0" sz="3600" b="1" i="0" baseline="0" noProof="0" dirty="0">
                <a:ln>
                  <a:noFill/>
                </a:ln>
                <a:solidFill>
                  <a:srgbClr val="0000FF"/>
                </a:solidFill>
                <a:effectLst/>
                <a:uLnTx/>
                <a:uFillTx/>
                <a:latin typeface="黑体" panose="02010609060101010101" pitchFamily="49" charset="-122"/>
                <a:ea typeface="黑体" panose="02010609060101010101" pitchFamily="49" charset="-122"/>
                <a:cs typeface="+mn-cs"/>
              </a:rPr>
              <a:t>    这段文字通过细节描写细腻地刻画了干巴菌的外形、吃法和味道,传达出琐碎的生活中美好的感觉,勾勒着不一样的昆明风情图。作者用这种独特的视角、细微的体察来抒写他对这座城市的情有独钟。</a:t>
            </a:r>
            <a:endParaRPr kumimoji="0" sz="3600" b="1" i="0" baseline="0" noProof="0" dirty="0">
              <a:ln>
                <a:noFill/>
              </a:ln>
              <a:solidFill>
                <a:srgbClr val="0000FF"/>
              </a:solidFill>
              <a:effectLst/>
              <a:uLnTx/>
              <a:uFillTx/>
              <a:latin typeface="黑体" panose="02010609060101010101" pitchFamily="49" charset="-122"/>
              <a:ea typeface="黑体" panose="02010609060101010101" pitchFamily="49" charset="-122"/>
              <a:cs typeface="+mn-cs"/>
            </a:endParaRPr>
          </a:p>
        </p:txBody>
      </p:sp>
      <p:sp>
        <p:nvSpPr>
          <p:cNvPr id="6" name="文本框 5"/>
          <p:cNvSpPr txBox="1"/>
          <p:nvPr/>
        </p:nvSpPr>
        <p:spPr>
          <a:xfrm>
            <a:off x="78105" y="76200"/>
            <a:ext cx="2225040" cy="706755"/>
          </a:xfrm>
          <a:prstGeom prst="rect">
            <a:avLst/>
          </a:prstGeom>
          <a:noFill/>
        </p:spPr>
        <p:txBody>
          <a:bodyPr wrap="none" rtlCol="0">
            <a:spAutoFit/>
          </a:bodyPr>
          <a:p>
            <a:pPr algn="l"/>
            <a:r>
              <a:rPr lang="zh-CN" altLang="en-US" sz="4000" b="1">
                <a:solidFill>
                  <a:srgbClr val="7030A0"/>
                </a:solidFill>
                <a:uFillTx/>
                <a:ea typeface="黑体" panose="02010609060101010101" pitchFamily="49" charset="-122"/>
              </a:rPr>
              <a:t>写作特色</a:t>
            </a:r>
            <a:endParaRPr lang="zh-CN" altLang="en-US" sz="4000" b="1">
              <a:solidFill>
                <a:srgbClr val="7030A0"/>
              </a:solidFill>
              <a:uFillTx/>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52233">
                                            <p:txEl>
                                              <p:pRg st="1" end="1"/>
                                            </p:txEl>
                                          </p:spTgt>
                                        </p:tgtEl>
                                        <p:attrNameLst>
                                          <p:attrName>style.visibility</p:attrName>
                                        </p:attrNameLst>
                                      </p:cBhvr>
                                      <p:to>
                                        <p:strVal val="visible"/>
                                      </p:to>
                                    </p:set>
                                    <p:animEffect transition="in" filter="fade">
                                      <p:cBhvr>
                                        <p:cTn id="7" dur="1000"/>
                                        <p:tgtEl>
                                          <p:spTgt spid="52233">
                                            <p:txEl>
                                              <p:pRg st="1" end="1"/>
                                            </p:txEl>
                                          </p:spTgt>
                                        </p:tgtEl>
                                      </p:cBhvr>
                                    </p:animEffect>
                                    <p:anim calcmode="lin" valueType="num">
                                      <p:cBhvr>
                                        <p:cTn id="8" dur="1000" fill="hold"/>
                                        <p:tgtEl>
                                          <p:spTgt spid="5223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52233">
                                            <p:txEl>
                                              <p:pRg st="1" end="1"/>
                                            </p:txEl>
                                          </p:spTgt>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52233">
                                            <p:txEl>
                                              <p:pRg st="2" end="2"/>
                                            </p:txEl>
                                          </p:spTgt>
                                        </p:tgtEl>
                                        <p:attrNameLst>
                                          <p:attrName>style.visibility</p:attrName>
                                        </p:attrNameLst>
                                      </p:cBhvr>
                                      <p:to>
                                        <p:strVal val="visible"/>
                                      </p:to>
                                    </p:set>
                                    <p:animEffect transition="in" filter="fade">
                                      <p:cBhvr>
                                        <p:cTn id="12" dur="1000"/>
                                        <p:tgtEl>
                                          <p:spTgt spid="52233">
                                            <p:txEl>
                                              <p:pRg st="2" end="2"/>
                                            </p:txEl>
                                          </p:spTgt>
                                        </p:tgtEl>
                                      </p:cBhvr>
                                    </p:animEffect>
                                    <p:anim calcmode="lin" valueType="num">
                                      <p:cBhvr>
                                        <p:cTn id="13" dur="1000" fill="hold"/>
                                        <p:tgtEl>
                                          <p:spTgt spid="52233">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5223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5" name="文本框 13"/>
          <p:cNvSpPr txBox="1"/>
          <p:nvPr/>
        </p:nvSpPr>
        <p:spPr>
          <a:xfrm>
            <a:off x="12285663" y="2339975"/>
            <a:ext cx="309880" cy="291465"/>
          </a:xfrm>
          <a:prstGeom prst="rect">
            <a:avLst/>
          </a:prstGeom>
          <a:noFill/>
          <a:ln w="9525">
            <a:noFill/>
          </a:ln>
        </p:spPr>
        <p:txBody>
          <a:bodyPr wrap="none">
            <a:spAutoFit/>
          </a:bodyPr>
          <a:p>
            <a:endParaRPr lang="zh-CN" altLang="en-US" sz="1300" dirty="0">
              <a:latin typeface="Calibri" panose="020F0502020204030204" pitchFamily="34" charset="0"/>
              <a:ea typeface="宋体" panose="02010600030101010101" pitchFamily="2" charset="-122"/>
            </a:endParaRPr>
          </a:p>
        </p:txBody>
      </p:sp>
      <p:sp>
        <p:nvSpPr>
          <p:cNvPr id="31746" name="文本框 14"/>
          <p:cNvSpPr txBox="1"/>
          <p:nvPr/>
        </p:nvSpPr>
        <p:spPr>
          <a:xfrm>
            <a:off x="12085638" y="4170363"/>
            <a:ext cx="309880" cy="291465"/>
          </a:xfrm>
          <a:prstGeom prst="rect">
            <a:avLst/>
          </a:prstGeom>
          <a:noFill/>
          <a:ln w="9525">
            <a:noFill/>
          </a:ln>
        </p:spPr>
        <p:txBody>
          <a:bodyPr wrap="none">
            <a:spAutoFit/>
          </a:bodyPr>
          <a:p>
            <a:endParaRPr lang="zh-CN" altLang="en-US" sz="1300" dirty="0">
              <a:latin typeface="Calibri" panose="020F0502020204030204" pitchFamily="34" charset="0"/>
              <a:ea typeface="宋体" panose="02010600030101010101" pitchFamily="2" charset="-122"/>
            </a:endParaRPr>
          </a:p>
        </p:txBody>
      </p:sp>
      <p:sp>
        <p:nvSpPr>
          <p:cNvPr id="52233" name="Rectangle 13"/>
          <p:cNvSpPr>
            <a:spLocks noChangeArrowheads="1"/>
          </p:cNvSpPr>
          <p:nvPr/>
        </p:nvSpPr>
        <p:spPr bwMode="auto">
          <a:xfrm>
            <a:off x="782955" y="682625"/>
            <a:ext cx="10855960" cy="5657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marL="0" marR="0" lvl="0" algn="l" defTabSz="457200" rtl="0" latinLnBrk="1">
              <a:lnSpc>
                <a:spcPts val="4340"/>
              </a:lnSpc>
              <a:buClrTx/>
              <a:buSzTx/>
              <a:buFontTx/>
              <a:buNone/>
              <a:defRPr/>
            </a:pPr>
            <a:r>
              <a:rPr kumimoji="0" lang="en-US" altLang="zh-CN" sz="3600" b="1" i="0" baseline="0" noProof="0" dirty="0">
                <a:ln>
                  <a:noFill/>
                </a:ln>
                <a:solidFill>
                  <a:srgbClr val="FF0000"/>
                </a:solidFill>
                <a:effectLst/>
                <a:uLnTx/>
                <a:uFillTx/>
                <a:latin typeface="黑体" panose="02010609060101010101" pitchFamily="49" charset="-122"/>
                <a:ea typeface="黑体" panose="02010609060101010101" pitchFamily="49" charset="-122"/>
                <a:cs typeface="+mn-cs"/>
              </a:rPr>
              <a:t>         </a:t>
            </a:r>
            <a:r>
              <a:rPr kumimoji="0" lang="zh-CN" altLang="en-US" sz="3600" b="1" i="0" baseline="0" noProof="0" dirty="0">
                <a:ln>
                  <a:noFill/>
                </a:ln>
                <a:solidFill>
                  <a:srgbClr val="FF0000"/>
                </a:solidFill>
                <a:effectLst/>
                <a:uLnTx/>
                <a:uFillTx/>
                <a:latin typeface="黑体" panose="02010609060101010101" pitchFamily="49" charset="-122"/>
                <a:ea typeface="黑体" panose="02010609060101010101" pitchFamily="49" charset="-122"/>
                <a:cs typeface="+mn-cs"/>
              </a:rPr>
              <a:t>三、</a:t>
            </a:r>
            <a:r>
              <a:rPr kumimoji="0" lang="en-US" altLang="zh-CN" sz="3600" b="1" i="0" baseline="0" noProof="0" dirty="0">
                <a:ln>
                  <a:noFill/>
                </a:ln>
                <a:solidFill>
                  <a:srgbClr val="FF0000"/>
                </a:solidFill>
                <a:effectLst/>
                <a:uLnTx/>
                <a:uFillTx/>
                <a:latin typeface="黑体" panose="02010609060101010101" pitchFamily="49" charset="-122"/>
                <a:ea typeface="黑体" panose="02010609060101010101" pitchFamily="49" charset="-122"/>
                <a:cs typeface="+mn-cs"/>
              </a:rPr>
              <a:t>前呼后应，结构工整，层次清晰</a:t>
            </a:r>
            <a:endParaRPr kumimoji="0" lang="en-US" altLang="zh-CN" sz="3600" b="1" i="0" baseline="0" noProof="0" dirty="0">
              <a:ln>
                <a:noFill/>
              </a:ln>
              <a:solidFill>
                <a:srgbClr val="FF0000"/>
              </a:solidFill>
              <a:effectLst/>
              <a:uLnTx/>
              <a:uFillTx/>
              <a:latin typeface="黑体" panose="02010609060101010101" pitchFamily="49" charset="-122"/>
              <a:ea typeface="黑体" panose="02010609060101010101" pitchFamily="49" charset="-122"/>
              <a:cs typeface="+mn-cs"/>
            </a:endParaRPr>
          </a:p>
          <a:p>
            <a:pPr marL="0" marR="0" lvl="0" algn="l" defTabSz="457200" rtl="0" latinLnBrk="1">
              <a:lnSpc>
                <a:spcPts val="4340"/>
              </a:lnSpc>
              <a:buClrTx/>
              <a:buSzTx/>
              <a:buFontTx/>
              <a:buNone/>
              <a:defRPr/>
            </a:pPr>
            <a:endParaRPr kumimoji="0" lang="en-US" altLang="zh-CN" sz="3600" b="1" i="0" baseline="0" noProof="0" dirty="0">
              <a:ln>
                <a:noFill/>
              </a:ln>
              <a:solidFill>
                <a:srgbClr val="FF0000"/>
              </a:solidFill>
              <a:effectLst/>
              <a:uLnTx/>
              <a:uFillTx/>
              <a:latin typeface="黑体" panose="02010609060101010101" pitchFamily="49" charset="-122"/>
              <a:ea typeface="黑体" panose="02010609060101010101" pitchFamily="49" charset="-122"/>
              <a:cs typeface="+mn-cs"/>
            </a:endParaRPr>
          </a:p>
          <a:p>
            <a:pPr marL="0" marR="0" lvl="0" indent="0" algn="l" defTabSz="457200" rtl="0" latinLnBrk="1">
              <a:lnSpc>
                <a:spcPts val="4340"/>
              </a:lnSpc>
              <a:spcBef>
                <a:spcPct val="0"/>
              </a:spcBef>
              <a:spcAft>
                <a:spcPct val="0"/>
              </a:spcAft>
              <a:buClrTx/>
              <a:buSzTx/>
              <a:buFontTx/>
              <a:buNone/>
              <a:defRPr/>
            </a:pPr>
            <a:r>
              <a:rPr kumimoji="0" sz="3600" b="1" i="0" baseline="0" noProof="0" dirty="0">
                <a:ln>
                  <a:noFill/>
                </a:ln>
                <a:solidFill>
                  <a:srgbClr val="0000FF"/>
                </a:solidFill>
                <a:effectLst/>
                <a:uLnTx/>
                <a:uFillTx/>
                <a:latin typeface="黑体" panose="02010609060101010101" pitchFamily="49" charset="-122"/>
                <a:ea typeface="黑体" panose="02010609060101010101" pitchFamily="49" charset="-122"/>
                <a:cs typeface="+mn-cs"/>
              </a:rPr>
              <a:t>    文章从一幅有昆明特点的画起笔，总写昆明的雨季，再一一分写雨季的仙人掌、菌子、果、花，然后由景及情，以“想念昆明的雨”收束全文。文末由景物描写转向夹叙夹议，转换非常自然：带着雨珠的缅桂花勾起了“我”的思乡之情，于是想到李商隐的《夜雨寄北》，想到四十年前雨中小酌的那个下午，情感丰富，韵味醇厚。全文结构工整，层次清楚，又自然流畅。</a:t>
            </a:r>
            <a:endParaRPr kumimoji="0" sz="3600" b="1" i="0" baseline="0" noProof="0" dirty="0">
              <a:ln>
                <a:noFill/>
              </a:ln>
              <a:solidFill>
                <a:srgbClr val="0000FF"/>
              </a:solidFill>
              <a:effectLst/>
              <a:uLnTx/>
              <a:uFillTx/>
              <a:latin typeface="黑体" panose="02010609060101010101" pitchFamily="49" charset="-122"/>
              <a:ea typeface="黑体" panose="02010609060101010101" pitchFamily="49" charset="-122"/>
              <a:cs typeface="+mn-cs"/>
            </a:endParaRPr>
          </a:p>
        </p:txBody>
      </p:sp>
      <p:sp>
        <p:nvSpPr>
          <p:cNvPr id="3" name="文本框 2"/>
          <p:cNvSpPr txBox="1"/>
          <p:nvPr/>
        </p:nvSpPr>
        <p:spPr>
          <a:xfrm>
            <a:off x="78105" y="76200"/>
            <a:ext cx="2225040" cy="706755"/>
          </a:xfrm>
          <a:prstGeom prst="rect">
            <a:avLst/>
          </a:prstGeom>
          <a:noFill/>
        </p:spPr>
        <p:txBody>
          <a:bodyPr wrap="none" rtlCol="0">
            <a:spAutoFit/>
          </a:bodyPr>
          <a:p>
            <a:pPr algn="l"/>
            <a:r>
              <a:rPr lang="zh-CN" altLang="en-US" sz="4000" b="1">
                <a:solidFill>
                  <a:srgbClr val="7030A0"/>
                </a:solidFill>
                <a:uFillTx/>
                <a:ea typeface="黑体" panose="02010609060101010101" pitchFamily="49" charset="-122"/>
              </a:rPr>
              <a:t>写作特色</a:t>
            </a:r>
            <a:endParaRPr lang="zh-CN" altLang="en-US" sz="4000" b="1">
              <a:solidFill>
                <a:srgbClr val="7030A0"/>
              </a:solidFill>
              <a:uFillTx/>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52233">
                                            <p:txEl>
                                              <p:pRg st="2" end="2"/>
                                            </p:txEl>
                                          </p:spTgt>
                                        </p:tgtEl>
                                        <p:attrNameLst>
                                          <p:attrName>style.visibility</p:attrName>
                                        </p:attrNameLst>
                                      </p:cBhvr>
                                      <p:to>
                                        <p:strVal val="visible"/>
                                      </p:to>
                                    </p:set>
                                    <p:animEffect transition="in" filter="fade">
                                      <p:cBhvr>
                                        <p:cTn id="7" dur="1000"/>
                                        <p:tgtEl>
                                          <p:spTgt spid="52233">
                                            <p:txEl>
                                              <p:pRg st="2" end="2"/>
                                            </p:txEl>
                                          </p:spTgt>
                                        </p:tgtEl>
                                      </p:cBhvr>
                                    </p:animEffect>
                                    <p:anim calcmode="lin" valueType="num">
                                      <p:cBhvr>
                                        <p:cTn id="8" dur="1000" fill="hold"/>
                                        <p:tgtEl>
                                          <p:spTgt spid="5223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5223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292" name="图片 2" descr="13838796521122"/>
          <p:cNvPicPr>
            <a:picLocks noChangeAspect="1"/>
          </p:cNvPicPr>
          <p:nvPr/>
        </p:nvPicPr>
        <p:blipFill>
          <a:blip r:embed="rId1"/>
          <a:stretch>
            <a:fillRect/>
          </a:stretch>
        </p:blipFill>
        <p:spPr>
          <a:xfrm>
            <a:off x="-19685" y="-6350"/>
            <a:ext cx="12232005" cy="6870700"/>
          </a:xfrm>
          <a:prstGeom prst="rect">
            <a:avLst/>
          </a:prstGeom>
          <a:noFill/>
          <a:ln w="9525">
            <a:noFill/>
          </a:ln>
        </p:spPr>
      </p:pic>
      <p:sp>
        <p:nvSpPr>
          <p:cNvPr id="31745" name="文本框 13"/>
          <p:cNvSpPr txBox="1"/>
          <p:nvPr/>
        </p:nvSpPr>
        <p:spPr>
          <a:xfrm>
            <a:off x="12285663" y="2339975"/>
            <a:ext cx="309880" cy="291465"/>
          </a:xfrm>
          <a:prstGeom prst="rect">
            <a:avLst/>
          </a:prstGeom>
          <a:noFill/>
          <a:ln w="9525">
            <a:noFill/>
          </a:ln>
        </p:spPr>
        <p:txBody>
          <a:bodyPr wrap="none">
            <a:spAutoFit/>
          </a:bodyPr>
          <a:p>
            <a:endParaRPr lang="zh-CN" altLang="en-US" sz="1300" dirty="0">
              <a:latin typeface="Calibri" panose="020F0502020204030204" pitchFamily="34" charset="0"/>
              <a:ea typeface="宋体" panose="02010600030101010101" pitchFamily="2" charset="-122"/>
            </a:endParaRPr>
          </a:p>
        </p:txBody>
      </p:sp>
      <p:sp>
        <p:nvSpPr>
          <p:cNvPr id="31746" name="文本框 14"/>
          <p:cNvSpPr txBox="1"/>
          <p:nvPr/>
        </p:nvSpPr>
        <p:spPr>
          <a:xfrm>
            <a:off x="12085638" y="4170363"/>
            <a:ext cx="309880" cy="291465"/>
          </a:xfrm>
          <a:prstGeom prst="rect">
            <a:avLst/>
          </a:prstGeom>
          <a:noFill/>
          <a:ln w="9525">
            <a:noFill/>
          </a:ln>
        </p:spPr>
        <p:txBody>
          <a:bodyPr wrap="none">
            <a:spAutoFit/>
          </a:bodyPr>
          <a:p>
            <a:endParaRPr lang="zh-CN" altLang="en-US" sz="1300" dirty="0">
              <a:latin typeface="Calibri" panose="020F0502020204030204" pitchFamily="34" charset="0"/>
              <a:ea typeface="宋体" panose="02010600030101010101" pitchFamily="2" charset="-122"/>
            </a:endParaRPr>
          </a:p>
        </p:txBody>
      </p:sp>
      <p:sp>
        <p:nvSpPr>
          <p:cNvPr id="52233" name="Rectangle 13"/>
          <p:cNvSpPr>
            <a:spLocks noChangeArrowheads="1"/>
          </p:cNvSpPr>
          <p:nvPr/>
        </p:nvSpPr>
        <p:spPr bwMode="auto">
          <a:xfrm>
            <a:off x="1118870" y="1168400"/>
            <a:ext cx="10083800" cy="501586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marL="0" marR="0" lvl="0" algn="l" defTabSz="457200" rtl="0" latinLnBrk="1">
              <a:lnSpc>
                <a:spcPct val="100000"/>
              </a:lnSpc>
              <a:buClrTx/>
              <a:buSzTx/>
              <a:buFontTx/>
              <a:buNone/>
              <a:defRPr/>
            </a:pPr>
            <a:r>
              <a:rPr kumimoji="0" lang="en-US" altLang="zh-CN" sz="4000" b="1" i="0" baseline="0" noProof="0" dirty="0">
                <a:ln>
                  <a:noFill/>
                </a:ln>
                <a:solidFill>
                  <a:srgbClr val="FF0000"/>
                </a:solidFill>
                <a:effectLst/>
                <a:uLnTx/>
                <a:uFillTx/>
                <a:latin typeface="黑体" panose="02010609060101010101" pitchFamily="49" charset="-122"/>
                <a:ea typeface="黑体" panose="02010609060101010101" pitchFamily="49" charset="-122"/>
                <a:cs typeface="+mn-cs"/>
              </a:rPr>
              <a:t>   </a:t>
            </a:r>
            <a:r>
              <a:rPr kumimoji="0" sz="4000" b="1" i="0" baseline="0" noProof="0" dirty="0">
                <a:ln>
                  <a:noFill/>
                </a:ln>
                <a:solidFill>
                  <a:srgbClr val="0000FF"/>
                </a:solidFill>
                <a:effectLst/>
                <a:uLnTx/>
                <a:uFillTx/>
                <a:latin typeface="黑体" panose="02010609060101010101" pitchFamily="49" charset="-122"/>
                <a:ea typeface="黑体" panose="02010609060101010101" pitchFamily="49" charset="-122"/>
                <a:cs typeface="+mn-cs"/>
              </a:rPr>
              <a:t>“昆明的雨季是明亮的、丰满的，使人动情的。城春草木深，孟夏草木长。昆明的雨季，是浓绿的。草木的枝叶里的水分都到了饱和状态，显示出过分的、近于夸张的旺盛。”学习本课，我们欣赏到了昆明美丽的雨景，领略到了作者将</a:t>
            </a:r>
            <a:r>
              <a:rPr kumimoji="0" sz="4000" b="1" i="0" baseline="0" noProof="0" dirty="0">
                <a:ln>
                  <a:noFill/>
                </a:ln>
                <a:solidFill>
                  <a:srgbClr val="FF0000"/>
                </a:solidFill>
                <a:effectLst/>
                <a:uLnTx/>
                <a:uFillTx/>
                <a:latin typeface="黑体" panose="02010609060101010101" pitchFamily="49" charset="-122"/>
                <a:ea typeface="黑体" panose="02010609060101010101" pitchFamily="49" charset="-122"/>
                <a:cs typeface="+mn-cs"/>
              </a:rPr>
              <a:t>极雅与极俗</a:t>
            </a:r>
            <a:r>
              <a:rPr kumimoji="0" sz="4000" b="1" i="0" baseline="0" noProof="0" dirty="0">
                <a:ln>
                  <a:noFill/>
                </a:ln>
                <a:solidFill>
                  <a:srgbClr val="0000FF"/>
                </a:solidFill>
                <a:effectLst/>
                <a:uLnTx/>
                <a:uFillTx/>
                <a:latin typeface="黑体" panose="02010609060101010101" pitchFamily="49" charset="-122"/>
                <a:ea typeface="黑体" panose="02010609060101010101" pitchFamily="49" charset="-122"/>
                <a:cs typeface="+mn-cs"/>
              </a:rPr>
              <a:t>的两种语言和谐地捏到一处的语言功力。让我们也试着运用这样的语言技巧去写作吧。</a:t>
            </a:r>
            <a:endParaRPr kumimoji="0" sz="4000" b="1" i="0" baseline="0" noProof="0" dirty="0">
              <a:ln>
                <a:noFill/>
              </a:ln>
              <a:solidFill>
                <a:srgbClr val="0000FF"/>
              </a:solidFill>
              <a:effectLst/>
              <a:uLnTx/>
              <a:uFillTx/>
              <a:latin typeface="黑体" panose="02010609060101010101" pitchFamily="49" charset="-122"/>
              <a:ea typeface="黑体" panose="02010609060101010101" pitchFamily="49" charset="-122"/>
              <a:cs typeface="+mn-cs"/>
            </a:endParaRPr>
          </a:p>
        </p:txBody>
      </p:sp>
      <p:sp>
        <p:nvSpPr>
          <p:cNvPr id="6" name="文本框 5"/>
          <p:cNvSpPr txBox="1"/>
          <p:nvPr/>
        </p:nvSpPr>
        <p:spPr>
          <a:xfrm>
            <a:off x="78105" y="76200"/>
            <a:ext cx="2225040" cy="706755"/>
          </a:xfrm>
          <a:prstGeom prst="rect">
            <a:avLst/>
          </a:prstGeom>
          <a:noFill/>
        </p:spPr>
        <p:txBody>
          <a:bodyPr wrap="none" rtlCol="0">
            <a:spAutoFit/>
          </a:bodyPr>
          <a:p>
            <a:pPr algn="l"/>
            <a:r>
              <a:rPr lang="zh-CN" altLang="en-US" sz="4000" b="1">
                <a:solidFill>
                  <a:srgbClr val="FFFF00"/>
                </a:solidFill>
                <a:uFillTx/>
                <a:ea typeface="黑体" panose="02010609060101010101" pitchFamily="49" charset="-122"/>
              </a:rPr>
              <a:t>课堂小结</a:t>
            </a:r>
            <a:endParaRPr lang="zh-CN" altLang="en-US" sz="4000" b="1">
              <a:solidFill>
                <a:srgbClr val="FFFF00"/>
              </a:solidFill>
              <a:uFillTx/>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grpId="0" nodeType="clickEffect">
                                  <p:stCondLst>
                                    <p:cond delay="0"/>
                                  </p:stCondLst>
                                  <p:childTnLst>
                                    <p:set>
                                      <p:cBhvr>
                                        <p:cTn id="6" dur="1" fill="hold">
                                          <p:stCondLst>
                                            <p:cond delay="0"/>
                                          </p:stCondLst>
                                        </p:cTn>
                                        <p:tgtEl>
                                          <p:spTgt spid="52233"/>
                                        </p:tgtEl>
                                        <p:attrNameLst>
                                          <p:attrName>style.visibility</p:attrName>
                                        </p:attrNameLst>
                                      </p:cBhvr>
                                      <p:to>
                                        <p:strVal val="visible"/>
                                      </p:to>
                                    </p:set>
                                    <p:animEffect transition="in" filter="fade">
                                      <p:cBhvr>
                                        <p:cTn id="7" dur="100"/>
                                        <p:tgtEl>
                                          <p:spTgt spid="52233"/>
                                        </p:tgtEl>
                                      </p:cBhvr>
                                    </p:animEffect>
                                    <p:anim calcmode="lin" valueType="num">
                                      <p:cBhvr>
                                        <p:cTn id="8" dur="400" fill="hold"/>
                                        <p:tgtEl>
                                          <p:spTgt spid="52233"/>
                                        </p:tgtEl>
                                        <p:attrNameLst>
                                          <p:attrName>ppt_x</p:attrName>
                                        </p:attrNameLst>
                                      </p:cBhvr>
                                      <p:tavLst>
                                        <p:tav tm="0">
                                          <p:val>
                                            <p:strVal val="#ppt_x"/>
                                          </p:val>
                                        </p:tav>
                                        <p:tav tm="100000">
                                          <p:val>
                                            <p:strVal val="#ppt_x"/>
                                          </p:val>
                                        </p:tav>
                                      </p:tavLst>
                                    </p:anim>
                                    <p:anim calcmode="lin" valueType="num">
                                      <p:cBhvr>
                                        <p:cTn id="9" dur="400" fill="hold"/>
                                        <p:tgtEl>
                                          <p:spTgt spid="52233"/>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52233"/>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52233"/>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33" grpId="0" bldLvl="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2" name="文本框 3"/>
          <p:cNvSpPr txBox="1"/>
          <p:nvPr/>
        </p:nvSpPr>
        <p:spPr>
          <a:xfrm>
            <a:off x="1572260" y="782955"/>
            <a:ext cx="10060305" cy="5885180"/>
          </a:xfrm>
          <a:prstGeom prst="rect">
            <a:avLst/>
          </a:prstGeom>
          <a:noFill/>
          <a:ln w="9525">
            <a:noFill/>
          </a:ln>
        </p:spPr>
        <p:txBody>
          <a:bodyPr wrap="square" anchor="t">
            <a:spAutoFit/>
          </a:bodyPr>
          <a:p>
            <a:pPr>
              <a:lnSpc>
                <a:spcPts val="5020"/>
              </a:lnSpc>
              <a:spcBef>
                <a:spcPct val="50000"/>
              </a:spcBef>
            </a:pPr>
            <a:r>
              <a:rPr lang="en-US" altLang="zh-CN" sz="3600" noProof="1" dirty="0">
                <a:solidFill>
                  <a:srgbClr val="0000FF"/>
                </a:solidFill>
                <a:latin typeface="Arial" panose="020B0604020202020204" pitchFamily="34" charset="0"/>
                <a:ea typeface="黑体" panose="02010609060101010101" pitchFamily="49" charset="-122"/>
                <a:cs typeface="+mn-ea"/>
                <a:sym typeface="黑体" panose="02010609060101010101" pitchFamily="49" charset="-122"/>
              </a:rPr>
              <a:t>    </a:t>
            </a:r>
            <a:r>
              <a:rPr lang="zh-CN" altLang="en-US" sz="3600" b="1" noProof="1" dirty="0">
                <a:solidFill>
                  <a:srgbClr val="00B050"/>
                </a:solidFill>
                <a:uFillTx/>
                <a:latin typeface="Arial" panose="020B0604020202020204" pitchFamily="34" charset="0"/>
                <a:ea typeface="黑体" panose="02010609060101010101" pitchFamily="49" charset="-122"/>
                <a:cs typeface="+mn-ea"/>
                <a:sym typeface="黑体" panose="02010609060101010101" pitchFamily="49" charset="-122"/>
              </a:rPr>
              <a:t>请仿照画波浪线的例句，在横线上补写句子。要求符合语境，内容相近，句式相同。</a:t>
            </a:r>
            <a:endParaRPr lang="zh-CN" altLang="en-US" sz="3600" b="1" noProof="1" dirty="0">
              <a:solidFill>
                <a:srgbClr val="00B050"/>
              </a:solidFill>
              <a:uFillTx/>
              <a:latin typeface="Arial" panose="020B0604020202020204" pitchFamily="34" charset="0"/>
              <a:ea typeface="黑体" panose="02010609060101010101" pitchFamily="49" charset="-122"/>
              <a:sym typeface="黑体" panose="02010609060101010101" pitchFamily="49" charset="-122"/>
            </a:endParaRPr>
          </a:p>
          <a:p>
            <a:pPr>
              <a:lnSpc>
                <a:spcPts val="5020"/>
              </a:lnSpc>
              <a:spcBef>
                <a:spcPts val="0"/>
              </a:spcBef>
            </a:pPr>
            <a:r>
              <a:rPr lang="zh-CN" altLang="en-US" sz="3600" b="1" noProof="1" dirty="0">
                <a:solidFill>
                  <a:srgbClr val="0000FF"/>
                </a:solidFill>
                <a:latin typeface="Arial" panose="020B0604020202020204" pitchFamily="34" charset="0"/>
                <a:ea typeface="黑体" panose="02010609060101010101" pitchFamily="49" charset="-122"/>
                <a:cs typeface="+mn-ea"/>
                <a:sym typeface="黑体" panose="02010609060101010101" pitchFamily="49" charset="-122"/>
              </a:rPr>
              <a:t>       我敬畏自然中浩瀚的事物，也敬畏自然中浩渺的事物。</a:t>
            </a:r>
            <a:r>
              <a:rPr lang="zh-CN" altLang="en-US" sz="3600" b="1" u="wavyHeavy" noProof="1" dirty="0">
                <a:solidFill>
                  <a:srgbClr val="0000FF"/>
                </a:solidFill>
                <a:latin typeface="Arial" panose="020B0604020202020204" pitchFamily="34" charset="0"/>
                <a:ea typeface="黑体" panose="02010609060101010101" pitchFamily="49" charset="-122"/>
                <a:cs typeface="+mn-ea"/>
                <a:sym typeface="黑体" panose="02010609060101010101" pitchFamily="49" charset="-122"/>
              </a:rPr>
              <a:t>我敬畏长江之气势如虹，敬畏珠峰之直插云天</a:t>
            </a:r>
            <a:r>
              <a:rPr lang="zh-CN" altLang="en-US" sz="3600" b="1" noProof="1" dirty="0">
                <a:solidFill>
                  <a:srgbClr val="0000FF"/>
                </a:solidFill>
                <a:latin typeface="Arial" panose="020B0604020202020204" pitchFamily="34" charset="0"/>
                <a:ea typeface="黑体" panose="02010609060101010101" pitchFamily="49" charset="-122"/>
                <a:cs typeface="+mn-ea"/>
                <a:sym typeface="黑体" panose="02010609060101010101" pitchFamily="49" charset="-122"/>
              </a:rPr>
              <a:t>，</a:t>
            </a:r>
            <a:r>
              <a:rPr lang="zh-CN" altLang="en-US" sz="3600" b="1" u="sng" noProof="1" dirty="0">
                <a:solidFill>
                  <a:srgbClr val="0000FF"/>
                </a:solidFill>
                <a:latin typeface="Arial" panose="020B0604020202020204" pitchFamily="34" charset="0"/>
                <a:ea typeface="黑体" panose="02010609060101010101" pitchFamily="49" charset="-122"/>
                <a:cs typeface="+mn-ea"/>
                <a:sym typeface="黑体" panose="02010609060101010101" pitchFamily="49" charset="-122"/>
              </a:rPr>
              <a:t>                                  </a:t>
            </a:r>
            <a:r>
              <a:rPr lang="zh-CN" altLang="en-US" sz="3600" b="1" noProof="1" dirty="0">
                <a:solidFill>
                  <a:srgbClr val="0000FF"/>
                </a:solidFill>
                <a:latin typeface="Arial" panose="020B0604020202020204" pitchFamily="34" charset="0"/>
                <a:ea typeface="黑体" panose="02010609060101010101" pitchFamily="49" charset="-122"/>
                <a:cs typeface="+mn-ea"/>
                <a:sym typeface="黑体" panose="02010609060101010101" pitchFamily="49" charset="-122"/>
              </a:rPr>
              <a:t>，</a:t>
            </a:r>
            <a:r>
              <a:rPr lang="zh-CN" altLang="en-US" sz="3600" b="1" u="wavyHeavy" noProof="1" dirty="0">
                <a:solidFill>
                  <a:srgbClr val="0000FF"/>
                </a:solidFill>
                <a:latin typeface="Arial" panose="020B0604020202020204" pitchFamily="34" charset="0"/>
                <a:ea typeface="黑体" panose="02010609060101010101" pitchFamily="49" charset="-122"/>
                <a:cs typeface="+mn-ea"/>
                <a:sym typeface="黑体" panose="02010609060101010101" pitchFamily="49" charset="-122"/>
              </a:rPr>
              <a:t>我敬畏霜雪中的松柏，坚毅挺拔；敬畏风雨中的小草柔韧顽强</a:t>
            </a:r>
            <a:r>
              <a:rPr lang="zh-CN" altLang="en-US" sz="3600" b="1" noProof="1" dirty="0">
                <a:solidFill>
                  <a:srgbClr val="0000FF"/>
                </a:solidFill>
                <a:latin typeface="Arial" panose="020B0604020202020204" pitchFamily="34" charset="0"/>
                <a:ea typeface="黑体" panose="02010609060101010101" pitchFamily="49" charset="-122"/>
                <a:cs typeface="+mn-ea"/>
                <a:sym typeface="黑体" panose="02010609060101010101" pitchFamily="49" charset="-122"/>
              </a:rPr>
              <a:t>； </a:t>
            </a:r>
            <a:r>
              <a:rPr lang="zh-CN" altLang="en-US" sz="3600" b="1" u="sng" noProof="1" dirty="0">
                <a:solidFill>
                  <a:srgbClr val="0000FF"/>
                </a:solidFill>
                <a:latin typeface="Arial" panose="020B0604020202020204" pitchFamily="34" charset="0"/>
                <a:ea typeface="黑体" panose="02010609060101010101" pitchFamily="49" charset="-122"/>
                <a:cs typeface="+mn-ea"/>
                <a:sym typeface="黑体" panose="02010609060101010101" pitchFamily="49" charset="-122"/>
              </a:rPr>
              <a:t>                                              </a:t>
            </a:r>
            <a:r>
              <a:rPr lang="zh-CN" altLang="en-US" sz="3600" b="1" noProof="1" dirty="0">
                <a:solidFill>
                  <a:srgbClr val="0000FF"/>
                </a:solidFill>
                <a:latin typeface="Arial" panose="020B0604020202020204" pitchFamily="34" charset="0"/>
                <a:ea typeface="黑体" panose="02010609060101010101" pitchFamily="49" charset="-122"/>
                <a:cs typeface="+mn-ea"/>
                <a:sym typeface="黑体" panose="02010609060101010101" pitchFamily="49" charset="-122"/>
              </a:rPr>
              <a:t>。</a:t>
            </a:r>
            <a:r>
              <a:rPr lang="en-US" altLang="zh-CN" sz="3600" b="1" noProof="1" dirty="0">
                <a:solidFill>
                  <a:srgbClr val="0000FF"/>
                </a:solidFill>
                <a:latin typeface="Arial" panose="020B0604020202020204" pitchFamily="34" charset="0"/>
                <a:ea typeface="黑体" panose="02010609060101010101" pitchFamily="49" charset="-122"/>
                <a:cs typeface="+mn-ea"/>
                <a:sym typeface="黑体" panose="02010609060101010101" pitchFamily="49" charset="-122"/>
              </a:rPr>
              <a:t>“</a:t>
            </a:r>
            <a:r>
              <a:rPr lang="zh-CN" altLang="en-US" sz="3600" b="1" noProof="1" dirty="0">
                <a:solidFill>
                  <a:srgbClr val="0000FF"/>
                </a:solidFill>
                <a:latin typeface="Arial" panose="020B0604020202020204" pitchFamily="34" charset="0"/>
                <a:ea typeface="黑体" panose="02010609060101010101" pitchFamily="49" charset="-122"/>
                <a:cs typeface="+mn-ea"/>
                <a:sym typeface="黑体" panose="02010609060101010101" pitchFamily="49" charset="-122"/>
              </a:rPr>
              <a:t>一花一世界，一叶一菩提</a:t>
            </a:r>
            <a:r>
              <a:rPr lang="en-US" altLang="zh-CN" sz="3600" b="1" noProof="1" dirty="0">
                <a:solidFill>
                  <a:srgbClr val="0000FF"/>
                </a:solidFill>
                <a:latin typeface="Arial" panose="020B0604020202020204" pitchFamily="34" charset="0"/>
                <a:ea typeface="黑体" panose="02010609060101010101" pitchFamily="49" charset="-122"/>
                <a:cs typeface="+mn-ea"/>
                <a:sym typeface="黑体" panose="02010609060101010101" pitchFamily="49" charset="-122"/>
              </a:rPr>
              <a:t>”</a:t>
            </a:r>
            <a:r>
              <a:rPr lang="zh-CN" altLang="en-US" sz="3600" b="1" noProof="1" dirty="0">
                <a:solidFill>
                  <a:srgbClr val="0000FF"/>
                </a:solidFill>
                <a:latin typeface="Arial" panose="020B0604020202020204" pitchFamily="34" charset="0"/>
                <a:ea typeface="黑体" panose="02010609060101010101" pitchFamily="49" charset="-122"/>
                <a:cs typeface="+mn-ea"/>
                <a:sym typeface="黑体" panose="02010609060101010101" pitchFamily="49" charset="-122"/>
              </a:rPr>
              <a:t>，自然界中的一切都值得我们敬畏。 </a:t>
            </a:r>
            <a:endParaRPr lang="zh-CN" altLang="en-US" sz="3600" b="1" noProof="1" dirty="0">
              <a:solidFill>
                <a:srgbClr val="0000FF"/>
              </a:solidFill>
              <a:ea typeface="黑体" panose="02010609060101010101" pitchFamily="49" charset="-122"/>
              <a:sym typeface="黑体" panose="02010609060101010101" pitchFamily="49" charset="-122"/>
            </a:endParaRPr>
          </a:p>
          <a:p>
            <a:pPr>
              <a:lnSpc>
                <a:spcPts val="5020"/>
              </a:lnSpc>
              <a:spcBef>
                <a:spcPts val="0"/>
              </a:spcBef>
            </a:pPr>
            <a:endParaRPr lang="zh-CN" altLang="en-US" sz="3600" b="1" noProof="1" dirty="0">
              <a:solidFill>
                <a:srgbClr val="0000FF"/>
              </a:solidFill>
              <a:latin typeface="Arial" panose="020B0604020202020204" pitchFamily="34" charset="0"/>
              <a:ea typeface="黑体" panose="02010609060101010101" pitchFamily="49" charset="-122"/>
              <a:sym typeface="黑体" panose="02010609060101010101" pitchFamily="49" charset="-122"/>
            </a:endParaRPr>
          </a:p>
        </p:txBody>
      </p:sp>
      <p:sp>
        <p:nvSpPr>
          <p:cNvPr id="2" name="文本框 1"/>
          <p:cNvSpPr txBox="1"/>
          <p:nvPr/>
        </p:nvSpPr>
        <p:spPr>
          <a:xfrm>
            <a:off x="3928745" y="3402965"/>
            <a:ext cx="4944745" cy="645160"/>
          </a:xfrm>
          <a:prstGeom prst="rect">
            <a:avLst/>
          </a:prstGeom>
          <a:noFill/>
          <a:ln w="9525">
            <a:noFill/>
          </a:ln>
        </p:spPr>
        <p:txBody>
          <a:bodyPr wrap="square">
            <a:spAutoFit/>
          </a:bodyPr>
          <a:p>
            <a:pPr>
              <a:spcBef>
                <a:spcPct val="50000"/>
              </a:spcBef>
            </a:pPr>
            <a:r>
              <a:rPr lang="zh-CN" altLang="en-US" sz="3600" b="1" dirty="0">
                <a:solidFill>
                  <a:srgbClr val="FF0000"/>
                </a:solidFill>
                <a:uFillTx/>
                <a:latin typeface="Arial" panose="020B0604020202020204" pitchFamily="34" charset="0"/>
                <a:ea typeface="黑体" panose="02010609060101010101" pitchFamily="49" charset="-122"/>
                <a:sym typeface="黑体" panose="02010609060101010101" pitchFamily="49" charset="-122"/>
              </a:rPr>
              <a:t>敬畏黄河之波涛汹涌</a:t>
            </a:r>
            <a:endParaRPr lang="zh-CN" altLang="en-US" sz="3600" b="1" dirty="0">
              <a:solidFill>
                <a:srgbClr val="FF0000"/>
              </a:solidFill>
              <a:uFillTx/>
              <a:latin typeface="Arial" panose="020B0604020202020204" pitchFamily="34" charset="0"/>
              <a:ea typeface="黑体" panose="02010609060101010101" pitchFamily="49" charset="-122"/>
              <a:sym typeface="黑体" panose="02010609060101010101" pitchFamily="49" charset="-122"/>
            </a:endParaRPr>
          </a:p>
        </p:txBody>
      </p:sp>
      <p:sp>
        <p:nvSpPr>
          <p:cNvPr id="3" name="文本框 2"/>
          <p:cNvSpPr txBox="1"/>
          <p:nvPr/>
        </p:nvSpPr>
        <p:spPr>
          <a:xfrm>
            <a:off x="2770505" y="4629150"/>
            <a:ext cx="6650990" cy="645160"/>
          </a:xfrm>
          <a:prstGeom prst="rect">
            <a:avLst/>
          </a:prstGeom>
          <a:noFill/>
          <a:ln w="9525">
            <a:noFill/>
          </a:ln>
        </p:spPr>
        <p:txBody>
          <a:bodyPr wrap="square">
            <a:spAutoFit/>
          </a:bodyPr>
          <a:p>
            <a:pPr>
              <a:spcBef>
                <a:spcPct val="50000"/>
              </a:spcBef>
            </a:pPr>
            <a:r>
              <a:rPr lang="zh-CN" altLang="en-US" sz="3600" b="1" dirty="0">
                <a:solidFill>
                  <a:srgbClr val="FF0000"/>
                </a:solidFill>
                <a:uFillTx/>
                <a:latin typeface="Arial" panose="020B0604020202020204" pitchFamily="34" charset="0"/>
                <a:ea typeface="黑体" panose="02010609060101010101" pitchFamily="49" charset="-122"/>
                <a:sym typeface="黑体" panose="02010609060101010101" pitchFamily="49" charset="-122"/>
              </a:rPr>
              <a:t>敬畏沙漠中的胡杨</a:t>
            </a:r>
            <a:r>
              <a:rPr lang="zh-CN" altLang="en-US" sz="3600" b="1" dirty="0">
                <a:solidFill>
                  <a:srgbClr val="FF0000"/>
                </a:solidFill>
                <a:uFillTx/>
                <a:ea typeface="黑体" panose="02010609060101010101" pitchFamily="49" charset="-122"/>
                <a:sym typeface="黑体" panose="02010609060101010101" pitchFamily="49" charset="-122"/>
              </a:rPr>
              <a:t>坚韧刚强</a:t>
            </a:r>
            <a:endParaRPr lang="zh-CN" altLang="en-US" sz="3600" b="1" dirty="0">
              <a:solidFill>
                <a:srgbClr val="FF0000"/>
              </a:solidFill>
              <a:uFillTx/>
              <a:latin typeface="Arial" panose="020B0604020202020204" pitchFamily="34" charset="0"/>
              <a:ea typeface="黑体" panose="02010609060101010101" pitchFamily="49" charset="-122"/>
              <a:sym typeface="黑体" panose="02010609060101010101" pitchFamily="49" charset="-122"/>
            </a:endParaRPr>
          </a:p>
        </p:txBody>
      </p:sp>
      <p:sp>
        <p:nvSpPr>
          <p:cNvPr id="5" name="文本框 4"/>
          <p:cNvSpPr txBox="1"/>
          <p:nvPr/>
        </p:nvSpPr>
        <p:spPr>
          <a:xfrm>
            <a:off x="78105" y="76200"/>
            <a:ext cx="2225040" cy="706755"/>
          </a:xfrm>
          <a:prstGeom prst="rect">
            <a:avLst/>
          </a:prstGeom>
          <a:noFill/>
        </p:spPr>
        <p:txBody>
          <a:bodyPr wrap="none" rtlCol="0">
            <a:spAutoFit/>
          </a:bodyPr>
          <a:p>
            <a:pPr algn="l"/>
            <a:r>
              <a:rPr lang="zh-CN" altLang="en-US" sz="4000" b="1">
                <a:solidFill>
                  <a:srgbClr val="7030A0"/>
                </a:solidFill>
                <a:uFillTx/>
                <a:ea typeface="黑体" panose="02010609060101010101" pitchFamily="49" charset="-122"/>
              </a:rPr>
              <a:t>仿句训练</a:t>
            </a:r>
            <a:endParaRPr lang="zh-CN" altLang="en-US" sz="4000" b="1">
              <a:solidFill>
                <a:srgbClr val="7030A0"/>
              </a:solidFill>
              <a:uFillTx/>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3794" name="Picture 2" descr="图片1"/>
          <p:cNvPicPr>
            <a:picLocks noGrp="1" noChangeAspect="1"/>
          </p:cNvPicPr>
          <p:nvPr>
            <p:ph idx="1"/>
          </p:nvPr>
        </p:nvPicPr>
        <p:blipFill>
          <a:blip r:embed="rId1"/>
          <a:srcRect/>
          <a:stretch>
            <a:fillRect/>
          </a:stretch>
        </p:blipFill>
        <p:spPr>
          <a:xfrm>
            <a:off x="-62865" y="0"/>
            <a:ext cx="12317730" cy="7677150"/>
          </a:xfrm>
        </p:spPr>
      </p:pic>
      <p:pic>
        <p:nvPicPr>
          <p:cNvPr id="6147" name="图片 6" descr="2.png" hidden="1"/>
          <p:cNvPicPr>
            <a:picLocks noChangeAspect="1"/>
          </p:cNvPicPr>
          <p:nvPr/>
        </p:nvPicPr>
        <p:blipFill>
          <a:blip r:embed="rId2"/>
          <a:stretch>
            <a:fillRect/>
          </a:stretch>
        </p:blipFill>
        <p:spPr>
          <a:xfrm>
            <a:off x="4381500" y="1803400"/>
            <a:ext cx="2844800" cy="1625600"/>
          </a:xfrm>
          <a:prstGeom prst="rect">
            <a:avLst/>
          </a:prstGeom>
          <a:noFill/>
          <a:ln w="9525">
            <a:noFill/>
          </a:ln>
        </p:spPr>
      </p:pic>
      <p:sp>
        <p:nvSpPr>
          <p:cNvPr id="6159" name="矩形 6158"/>
          <p:cNvSpPr/>
          <p:nvPr/>
        </p:nvSpPr>
        <p:spPr>
          <a:xfrm>
            <a:off x="4024631" y="1247352"/>
            <a:ext cx="5689600" cy="2491316"/>
          </a:xfrm>
          <a:prstGeom prst="rect">
            <a:avLst/>
          </a:prstGeom>
        </p:spPr>
        <p:txBody>
          <a:bodyPr wrap="none" fromWordArt="1">
            <a:prstTxWarp prst="textCascadeUp">
              <a:avLst>
                <a:gd name="adj" fmla="val 44444"/>
              </a:avLst>
            </a:prstTxWarp>
            <a:normAutofit/>
            <a:scene3d>
              <a:camera prst="legacyPerspectiveFront">
                <a:rot lat="20520000" lon="1080000" rev="0"/>
              </a:camera>
              <a:lightRig rig="legacyHarsh2" dir="b"/>
            </a:scene3d>
            <a:sp3d extrusionH="430200" prstMaterial="legacyMatte">
              <a:extrusionClr>
                <a:srgbClr val="FF6600"/>
              </a:extrusionClr>
            </a:sp3d>
          </a:bodyPr>
          <a:p>
            <a:pPr algn="ctr" eaLnBrk="0" hangingPunct="0"/>
            <a:r>
              <a:rPr lang="zh-CN" altLang="en-US" sz="12800">
                <a:gradFill rotWithShape="0">
                  <a:gsLst>
                    <a:gs pos="0">
                      <a:srgbClr val="FFE701"/>
                    </a:gs>
                    <a:gs pos="100000">
                      <a:srgbClr val="FE3E02"/>
                    </a:gs>
                  </a:gsLst>
                  <a:lin ang="5400000" scaled="1"/>
                  <a:tileRect/>
                </a:gradFill>
                <a:latin typeface="宋体" panose="02010600030101010101" pitchFamily="2" charset="-122"/>
                <a:ea typeface="宋体" panose="02010600030101010101" pitchFamily="2" charset="-122"/>
              </a:rPr>
              <a:t>Bye Bye</a:t>
            </a:r>
            <a:endParaRPr lang="zh-CN" altLang="en-US" sz="12800">
              <a:gradFill rotWithShape="0">
                <a:gsLst>
                  <a:gs pos="0">
                    <a:srgbClr val="FFE701"/>
                  </a:gs>
                  <a:gs pos="100000">
                    <a:srgbClr val="FE3E02"/>
                  </a:gs>
                </a:gsLst>
                <a:lin ang="5400000" scaled="1"/>
                <a:tileRect/>
              </a:gradFill>
              <a:latin typeface="宋体" panose="02010600030101010101" pitchFamily="2" charset="-122"/>
              <a:ea typeface="宋体" panose="02010600030101010101" pitchFamily="2" charset="-122"/>
            </a:endParaRPr>
          </a:p>
        </p:txBody>
      </p:sp>
      <p:pic>
        <p:nvPicPr>
          <p:cNvPr id="2" name="雨声 自然音效">
            <a:hlinkClick r:id="" action="ppaction://media"/>
          </p:cNvPr>
          <p:cNvPicPr/>
          <p:nvPr>
            <a:audioFile r:link="rId3"/>
            <p:extLst>
              <p:ext uri="{DAA4B4D4-6D71-4841-9C94-3DE7FCFB9230}">
                <p14:media xmlns:p14="http://schemas.microsoft.com/office/powerpoint/2010/main" r:link="rId4"/>
              </p:ext>
            </p:extLst>
          </p:nvPr>
        </p:nvPicPr>
        <p:blipFill>
          <a:blip r:embed="rId5"/>
          <a:stretch>
            <a:fillRect/>
          </a:stretch>
        </p:blipFill>
        <p:spPr>
          <a:xfrm>
            <a:off x="5786120" y="3119120"/>
            <a:ext cx="619125" cy="619125"/>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additive="base">
                                        <p:cTn id="6" dur="600189" fill="hold"/>
                                        <p:tgtEl>
                                          <p:spTgt spid="2"/>
                                        </p:tgtEl>
                                      </p:cBhvr>
                                    </p:cmd>
                                  </p:childTnLst>
                                </p:cTn>
                              </p:par>
                              <p:par>
                                <p:cTn id="7" presetID="8" presetClass="emph" presetSubtype="0" fill="hold" nodeType="withEffect">
                                  <p:stCondLst>
                                    <p:cond delay="0"/>
                                  </p:stCondLst>
                                  <p:childTnLst>
                                    <p:animRot by="21600000">
                                      <p:cBhvr>
                                        <p:cTn id="8" dur="2000" fill="hold"/>
                                        <p:tgtEl>
                                          <p:spTgt spid="615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vol="100000" showWhenStopped="0">
                <p:cTn id="9" fill="hold" display="1">
                  <p:stCondLst>
                    <p:cond delay="indefinite"/>
                  </p:stCondLst>
                  <p:endCondLst>
                    <p:cond evt="onNext">
                      <p:tgtEl>
                        <p:sldTgt/>
                      </p:tgtEl>
                    </p:cond>
                    <p:cond evt="onPrev">
                      <p:tgtEl>
                        <p:sldTgt/>
                      </p:tgtEl>
                    </p:cond>
                    <p:cond evt="onStopAudio">
                      <p:tgtEl>
                        <p:sldTgt/>
                      </p:tgtEl>
                    </p:cond>
                  </p:endCondLst>
                </p:cTn>
                <p:tgtEl>
                  <p:spTgt spid="2"/>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0355" name="图片 17411" descr="133048798118"/>
          <p:cNvPicPr>
            <a:picLocks noChangeAspect="1"/>
          </p:cNvPicPr>
          <p:nvPr/>
        </p:nvPicPr>
        <p:blipFill>
          <a:blip r:embed="rId1"/>
          <a:stretch>
            <a:fillRect/>
          </a:stretch>
        </p:blipFill>
        <p:spPr>
          <a:xfrm>
            <a:off x="-12065" y="-41275"/>
            <a:ext cx="12265660" cy="6911975"/>
          </a:xfrm>
          <a:prstGeom prst="rect">
            <a:avLst/>
          </a:prstGeom>
          <a:noFill/>
          <a:ln w="9525">
            <a:noFill/>
          </a:ln>
        </p:spPr>
      </p:pic>
    </p:spTree>
  </p:cSld>
  <p:clrMapOvr>
    <a:masterClrMapping/>
  </p:clrMapOvr>
  <p:transition>
    <p:random/>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193" name="内容占位符 3" descr="timg (15)"/>
          <p:cNvPicPr>
            <a:picLocks noGrp="1" noChangeAspect="1"/>
          </p:cNvPicPr>
          <p:nvPr>
            <p:ph idx="4294967295"/>
          </p:nvPr>
        </p:nvPicPr>
        <p:blipFill>
          <a:blip r:embed="rId1"/>
          <a:stretch>
            <a:fillRect/>
          </a:stretch>
        </p:blipFill>
        <p:spPr>
          <a:xfrm>
            <a:off x="0" y="-15875"/>
            <a:ext cx="12192000" cy="6965950"/>
          </a:xfrm>
        </p:spPr>
      </p:pic>
      <p:sp>
        <p:nvSpPr>
          <p:cNvPr id="8194" name="标题 1"/>
          <p:cNvSpPr>
            <a:spLocks noGrp="1"/>
          </p:cNvSpPr>
          <p:nvPr>
            <p:ph type="title"/>
          </p:nvPr>
        </p:nvSpPr>
        <p:spPr>
          <a:xfrm>
            <a:off x="0" y="274638"/>
            <a:ext cx="10972800" cy="1143000"/>
          </a:xfrm>
        </p:spPr>
        <p:txBody>
          <a:bodyPr lIns="91440" tIns="45720" rIns="91440" bIns="45720" anchor="ctr"/>
          <a:p>
            <a:r>
              <a:rPr lang="zh-CN" altLang="en-US" b="1">
                <a:solidFill>
                  <a:srgbClr val="FFFF00"/>
                </a:solidFill>
              </a:rPr>
              <a:t>翠湖公园</a:t>
            </a:r>
            <a:endParaRPr lang="zh-CN" altLang="en-US" b="1">
              <a:solidFill>
                <a:srgbClr val="FFFF00"/>
              </a:solidFill>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8333" name="图片 2" descr="01300000040940120506246320945"/>
          <p:cNvPicPr>
            <a:picLocks noChangeAspect="1"/>
          </p:cNvPicPr>
          <p:nvPr/>
        </p:nvPicPr>
        <p:blipFill>
          <a:blip r:embed="rId1"/>
          <a:stretch>
            <a:fillRect/>
          </a:stretch>
        </p:blipFill>
        <p:spPr>
          <a:xfrm>
            <a:off x="-15875" y="-66675"/>
            <a:ext cx="12223115" cy="6991985"/>
          </a:xfrm>
          <a:prstGeom prst="rect">
            <a:avLst/>
          </a:prstGeom>
          <a:noFill/>
          <a:ln w="9525">
            <a:noFill/>
          </a:ln>
        </p:spPr>
      </p:pic>
      <p:pic>
        <p:nvPicPr>
          <p:cNvPr id="8" name="图片 7"/>
          <p:cNvPicPr>
            <a:picLocks noChangeAspect="1"/>
          </p:cNvPicPr>
          <p:nvPr/>
        </p:nvPicPr>
        <p:blipFill>
          <a:blip r:embed="rId2"/>
          <a:stretch>
            <a:fillRect/>
          </a:stretch>
        </p:blipFill>
        <p:spPr>
          <a:xfrm>
            <a:off x="-16510" y="-380365"/>
            <a:ext cx="12223115" cy="7619365"/>
          </a:xfrm>
          <a:prstGeom prst="rect">
            <a:avLst/>
          </a:prstGeom>
        </p:spPr>
      </p:pic>
      <p:pic>
        <p:nvPicPr>
          <p:cNvPr id="9" name="图片 8"/>
          <p:cNvPicPr>
            <a:picLocks noChangeAspect="1"/>
          </p:cNvPicPr>
          <p:nvPr/>
        </p:nvPicPr>
        <p:blipFill>
          <a:blip r:embed="rId3"/>
          <a:stretch>
            <a:fillRect/>
          </a:stretch>
        </p:blipFill>
        <p:spPr>
          <a:xfrm>
            <a:off x="-16510" y="-380365"/>
            <a:ext cx="12223750" cy="7675880"/>
          </a:xfrm>
          <a:prstGeom prst="rect">
            <a:avLst/>
          </a:prstGeom>
        </p:spPr>
      </p:pic>
      <p:pic>
        <p:nvPicPr>
          <p:cNvPr id="10" name="图片 9"/>
          <p:cNvPicPr>
            <a:picLocks noChangeAspect="1"/>
          </p:cNvPicPr>
          <p:nvPr/>
        </p:nvPicPr>
        <p:blipFill>
          <a:blip r:embed="rId4"/>
          <a:stretch>
            <a:fillRect/>
          </a:stretch>
        </p:blipFill>
        <p:spPr>
          <a:xfrm>
            <a:off x="-22225" y="-380365"/>
            <a:ext cx="12229465" cy="7738110"/>
          </a:xfrm>
          <a:prstGeom prst="rect">
            <a:avLst/>
          </a:prstGeom>
        </p:spPr>
      </p:pic>
      <p:sp>
        <p:nvSpPr>
          <p:cNvPr id="98306" name="MH_Text_1"/>
          <p:cNvSpPr/>
          <p:nvPr/>
        </p:nvSpPr>
        <p:spPr>
          <a:xfrm>
            <a:off x="2259013" y="4238625"/>
            <a:ext cx="1665287" cy="1055688"/>
          </a:xfrm>
          <a:prstGeom prst="roundRect">
            <a:avLst>
              <a:gd name="adj" fmla="val 6991"/>
            </a:avLst>
          </a:prstGeom>
          <a:noFill/>
          <a:ln w="9525">
            <a:noFill/>
          </a:ln>
          <a:effectLst>
            <a:outerShdw dist="25401" dir="2699999" algn="ctr" rotWithShape="0">
              <a:srgbClr val="000000">
                <a:alpha val="25000"/>
              </a:srgbClr>
            </a:outerShdw>
          </a:effectLst>
        </p:spPr>
        <p:txBody>
          <a:bodyPr lIns="90170" tIns="720090" rIns="90170" bIns="46990" anchor="ctr"/>
          <a:p>
            <a:pPr algn="ctr">
              <a:lnSpc>
                <a:spcPct val="130000"/>
              </a:lnSpc>
              <a:buFont typeface="Arial" panose="020B0604020202020204" pitchFamily="34" charset="0"/>
              <a:buNone/>
            </a:pPr>
            <a:endParaRPr sz="1600" dirty="0">
              <a:solidFill>
                <a:srgbClr val="4D4D4D"/>
              </a:solidFill>
              <a:latin typeface="Arial" panose="020B0604020202020204" pitchFamily="34" charset="0"/>
            </a:endParaRPr>
          </a:p>
        </p:txBody>
      </p:sp>
      <p:sp>
        <p:nvSpPr>
          <p:cNvPr id="98308" name="MH_Other_1"/>
          <p:cNvSpPr/>
          <p:nvPr/>
        </p:nvSpPr>
        <p:spPr>
          <a:xfrm>
            <a:off x="3684588" y="4681538"/>
            <a:ext cx="168275" cy="171450"/>
          </a:xfrm>
          <a:prstGeom prst="ellipse">
            <a:avLst/>
          </a:prstGeom>
          <a:noFill/>
          <a:ln w="25400">
            <a:noFill/>
          </a:ln>
        </p:spPr>
        <p:txBody>
          <a:bodyPr anchor="ctr"/>
          <a:p>
            <a:pPr algn="ctr">
              <a:buFont typeface="Arial" panose="020B0604020202020204" pitchFamily="34" charset="0"/>
              <a:buNone/>
            </a:pPr>
            <a:endParaRPr sz="1400" dirty="0">
              <a:solidFill>
                <a:srgbClr val="FFFFFF"/>
              </a:solidFill>
              <a:latin typeface="Arial" panose="020B0604020202020204" pitchFamily="34" charset="0"/>
            </a:endParaRPr>
          </a:p>
        </p:txBody>
      </p:sp>
      <p:sp>
        <p:nvSpPr>
          <p:cNvPr id="98309" name="MH_Text_2"/>
          <p:cNvSpPr/>
          <p:nvPr/>
        </p:nvSpPr>
        <p:spPr>
          <a:xfrm>
            <a:off x="4224338" y="4222750"/>
            <a:ext cx="1665287" cy="1057275"/>
          </a:xfrm>
          <a:prstGeom prst="roundRect">
            <a:avLst>
              <a:gd name="adj" fmla="val 6991"/>
            </a:avLst>
          </a:prstGeom>
          <a:noFill/>
          <a:ln w="9525">
            <a:noFill/>
          </a:ln>
          <a:effectLst>
            <a:outerShdw dist="25401" dir="2699999" algn="ctr" rotWithShape="0">
              <a:srgbClr val="000000">
                <a:alpha val="25000"/>
              </a:srgbClr>
            </a:outerShdw>
          </a:effectLst>
        </p:spPr>
        <p:txBody>
          <a:bodyPr lIns="90170" tIns="720090" rIns="90170" bIns="46990" anchor="ctr"/>
          <a:p>
            <a:pPr algn="ctr">
              <a:lnSpc>
                <a:spcPct val="130000"/>
              </a:lnSpc>
              <a:buFont typeface="Arial" panose="020B0604020202020204" pitchFamily="34" charset="0"/>
              <a:buNone/>
            </a:pPr>
            <a:endParaRPr sz="1600" dirty="0">
              <a:solidFill>
                <a:srgbClr val="4D4D4D"/>
              </a:solidFill>
              <a:latin typeface="Arial" panose="020B0604020202020204" pitchFamily="34" charset="0"/>
            </a:endParaRPr>
          </a:p>
        </p:txBody>
      </p:sp>
      <p:sp>
        <p:nvSpPr>
          <p:cNvPr id="98311" name="MH_Other_2"/>
          <p:cNvSpPr/>
          <p:nvPr/>
        </p:nvSpPr>
        <p:spPr>
          <a:xfrm>
            <a:off x="4281488" y="4678363"/>
            <a:ext cx="168275" cy="171450"/>
          </a:xfrm>
          <a:prstGeom prst="ellipse">
            <a:avLst/>
          </a:prstGeom>
          <a:noFill/>
          <a:ln w="25400">
            <a:noFill/>
          </a:ln>
        </p:spPr>
        <p:txBody>
          <a:bodyPr anchor="ctr"/>
          <a:p>
            <a:pPr algn="ctr">
              <a:buFont typeface="Arial" panose="020B0604020202020204" pitchFamily="34" charset="0"/>
              <a:buNone/>
            </a:pPr>
            <a:endParaRPr sz="1400" dirty="0">
              <a:solidFill>
                <a:srgbClr val="FFFFFF"/>
              </a:solidFill>
              <a:latin typeface="Arial" panose="020B0604020202020204" pitchFamily="34" charset="0"/>
            </a:endParaRPr>
          </a:p>
        </p:txBody>
      </p:sp>
      <p:sp>
        <p:nvSpPr>
          <p:cNvPr id="98312" name="MH_Other_3"/>
          <p:cNvSpPr/>
          <p:nvPr/>
        </p:nvSpPr>
        <p:spPr>
          <a:xfrm>
            <a:off x="5715000" y="4681538"/>
            <a:ext cx="168275" cy="171450"/>
          </a:xfrm>
          <a:prstGeom prst="ellipse">
            <a:avLst/>
          </a:prstGeom>
          <a:noFill/>
          <a:ln w="25400">
            <a:noFill/>
          </a:ln>
        </p:spPr>
        <p:txBody>
          <a:bodyPr anchor="ctr"/>
          <a:p>
            <a:pPr algn="ctr">
              <a:buFont typeface="Arial" panose="020B0604020202020204" pitchFamily="34" charset="0"/>
              <a:buNone/>
            </a:pPr>
            <a:endParaRPr sz="1400" dirty="0">
              <a:solidFill>
                <a:srgbClr val="FFFFFF"/>
              </a:solidFill>
              <a:latin typeface="Arial" panose="020B0604020202020204" pitchFamily="34" charset="0"/>
            </a:endParaRPr>
          </a:p>
        </p:txBody>
      </p:sp>
      <p:sp>
        <p:nvSpPr>
          <p:cNvPr id="98313" name="MH_Text_3"/>
          <p:cNvSpPr/>
          <p:nvPr/>
        </p:nvSpPr>
        <p:spPr>
          <a:xfrm>
            <a:off x="6254750" y="4237038"/>
            <a:ext cx="1666875" cy="1057275"/>
          </a:xfrm>
          <a:prstGeom prst="roundRect">
            <a:avLst>
              <a:gd name="adj" fmla="val 6991"/>
            </a:avLst>
          </a:prstGeom>
          <a:noFill/>
          <a:ln w="9525">
            <a:noFill/>
          </a:ln>
          <a:effectLst>
            <a:outerShdw dist="25401" dir="2699999" algn="ctr" rotWithShape="0">
              <a:srgbClr val="000000">
                <a:alpha val="25000"/>
              </a:srgbClr>
            </a:outerShdw>
          </a:effectLst>
        </p:spPr>
        <p:txBody>
          <a:bodyPr lIns="90170" tIns="720090" rIns="90170" bIns="46990" anchor="ctr"/>
          <a:p>
            <a:pPr algn="ctr">
              <a:lnSpc>
                <a:spcPct val="130000"/>
              </a:lnSpc>
              <a:buFont typeface="Arial" panose="020B0604020202020204" pitchFamily="34" charset="0"/>
              <a:buNone/>
            </a:pPr>
            <a:endParaRPr sz="1600" dirty="0">
              <a:solidFill>
                <a:srgbClr val="4D4D4D"/>
              </a:solidFill>
              <a:latin typeface="Arial" panose="020B0604020202020204" pitchFamily="34" charset="0"/>
            </a:endParaRPr>
          </a:p>
        </p:txBody>
      </p:sp>
      <p:sp>
        <p:nvSpPr>
          <p:cNvPr id="98315" name="MH_Other_4"/>
          <p:cNvSpPr/>
          <p:nvPr/>
        </p:nvSpPr>
        <p:spPr>
          <a:xfrm>
            <a:off x="6311900" y="4678363"/>
            <a:ext cx="169863" cy="171450"/>
          </a:xfrm>
          <a:prstGeom prst="ellipse">
            <a:avLst/>
          </a:prstGeom>
          <a:noFill/>
          <a:ln w="25400">
            <a:noFill/>
          </a:ln>
        </p:spPr>
        <p:txBody>
          <a:bodyPr anchor="ctr"/>
          <a:p>
            <a:pPr algn="ctr">
              <a:buFont typeface="Arial" panose="020B0604020202020204" pitchFamily="34" charset="0"/>
              <a:buNone/>
            </a:pPr>
            <a:endParaRPr sz="1400" dirty="0">
              <a:solidFill>
                <a:srgbClr val="FFFFFF"/>
              </a:solidFill>
              <a:latin typeface="Arial" panose="020B0604020202020204" pitchFamily="34" charset="0"/>
            </a:endParaRPr>
          </a:p>
        </p:txBody>
      </p:sp>
      <p:sp>
        <p:nvSpPr>
          <p:cNvPr id="98316" name="MH_Other_5"/>
          <p:cNvSpPr/>
          <p:nvPr/>
        </p:nvSpPr>
        <p:spPr>
          <a:xfrm>
            <a:off x="7713663" y="4681538"/>
            <a:ext cx="168275" cy="171450"/>
          </a:xfrm>
          <a:prstGeom prst="ellipse">
            <a:avLst/>
          </a:prstGeom>
          <a:noFill/>
          <a:ln w="25400">
            <a:noFill/>
          </a:ln>
        </p:spPr>
        <p:txBody>
          <a:bodyPr anchor="ctr"/>
          <a:p>
            <a:pPr algn="ctr">
              <a:buFont typeface="Arial" panose="020B0604020202020204" pitchFamily="34" charset="0"/>
              <a:buNone/>
            </a:pPr>
            <a:endParaRPr sz="1400" dirty="0">
              <a:solidFill>
                <a:srgbClr val="FFFFFF"/>
              </a:solidFill>
              <a:latin typeface="Arial" panose="020B0604020202020204" pitchFamily="34" charset="0"/>
            </a:endParaRPr>
          </a:p>
        </p:txBody>
      </p:sp>
      <p:sp>
        <p:nvSpPr>
          <p:cNvPr id="98317" name="MH_Text_4"/>
          <p:cNvSpPr/>
          <p:nvPr/>
        </p:nvSpPr>
        <p:spPr>
          <a:xfrm>
            <a:off x="8262938" y="4237038"/>
            <a:ext cx="1665287" cy="1057275"/>
          </a:xfrm>
          <a:prstGeom prst="roundRect">
            <a:avLst>
              <a:gd name="adj" fmla="val 6991"/>
            </a:avLst>
          </a:prstGeom>
          <a:noFill/>
          <a:ln w="9525">
            <a:noFill/>
          </a:ln>
          <a:effectLst>
            <a:outerShdw dist="25401" dir="2699999" algn="ctr" rotWithShape="0">
              <a:srgbClr val="000000">
                <a:alpha val="25000"/>
              </a:srgbClr>
            </a:outerShdw>
          </a:effectLst>
        </p:spPr>
        <p:txBody>
          <a:bodyPr lIns="90170" tIns="720090" rIns="90170" bIns="46990" anchor="ctr"/>
          <a:p>
            <a:pPr algn="ctr">
              <a:lnSpc>
                <a:spcPct val="130000"/>
              </a:lnSpc>
              <a:buFont typeface="Arial" panose="020B0604020202020204" pitchFamily="34" charset="0"/>
              <a:buNone/>
            </a:pPr>
            <a:endParaRPr sz="1600" dirty="0">
              <a:solidFill>
                <a:srgbClr val="4D4D4D"/>
              </a:solidFill>
              <a:latin typeface="Arial" panose="020B0604020202020204" pitchFamily="34" charset="0"/>
            </a:endParaRPr>
          </a:p>
        </p:txBody>
      </p:sp>
      <p:sp>
        <p:nvSpPr>
          <p:cNvPr id="98319" name="MH_Other_6"/>
          <p:cNvSpPr/>
          <p:nvPr/>
        </p:nvSpPr>
        <p:spPr>
          <a:xfrm>
            <a:off x="8312150" y="4678363"/>
            <a:ext cx="168275" cy="171450"/>
          </a:xfrm>
          <a:prstGeom prst="ellipse">
            <a:avLst/>
          </a:prstGeom>
          <a:noFill/>
          <a:ln w="25400">
            <a:noFill/>
          </a:ln>
        </p:spPr>
        <p:txBody>
          <a:bodyPr anchor="ctr"/>
          <a:p>
            <a:pPr algn="ctr">
              <a:buFont typeface="Arial" panose="020B0604020202020204" pitchFamily="34" charset="0"/>
              <a:buNone/>
            </a:pPr>
            <a:endParaRPr sz="1400" dirty="0">
              <a:solidFill>
                <a:srgbClr val="FFFFFF"/>
              </a:solidFill>
              <a:latin typeface="Arial" panose="020B0604020202020204" pitchFamily="34" charset="0"/>
            </a:endParaRPr>
          </a:p>
        </p:txBody>
      </p:sp>
      <p:sp>
        <p:nvSpPr>
          <p:cNvPr id="98331" name="文本框 13338"/>
          <p:cNvSpPr txBox="1"/>
          <p:nvPr/>
        </p:nvSpPr>
        <p:spPr>
          <a:xfrm>
            <a:off x="3789521" y="3107690"/>
            <a:ext cx="306070" cy="369570"/>
          </a:xfrm>
          <a:prstGeom prst="rect">
            <a:avLst/>
          </a:prstGeom>
          <a:noFill/>
          <a:ln w="9525">
            <a:noFill/>
          </a:ln>
        </p:spPr>
        <p:txBody>
          <a:bodyPr wrap="none" lIns="90000" tIns="46800" rIns="90000" bIns="46800" anchor="ctr">
            <a:spAutoFit/>
          </a:bodyPr>
          <a:p>
            <a:pPr algn="ctr">
              <a:buFont typeface="Arial" panose="020B0604020202020204" pitchFamily="34" charset="0"/>
              <a:buNone/>
            </a:pPr>
            <a:endParaRPr dirty="0">
              <a:latin typeface="Comic Sans MS" panose="030F0702030302020204" pitchFamily="66" charset="0"/>
            </a:endParaRPr>
          </a:p>
        </p:txBody>
      </p:sp>
      <p:sp>
        <p:nvSpPr>
          <p:cNvPr id="11" name="文本框 10"/>
          <p:cNvSpPr txBox="1"/>
          <p:nvPr/>
        </p:nvSpPr>
        <p:spPr>
          <a:xfrm>
            <a:off x="5255260" y="912495"/>
            <a:ext cx="1866900" cy="768350"/>
          </a:xfrm>
          <a:prstGeom prst="rect">
            <a:avLst/>
          </a:prstGeom>
          <a:noFill/>
        </p:spPr>
        <p:txBody>
          <a:bodyPr wrap="none" rtlCol="0">
            <a:spAutoFit/>
          </a:bodyPr>
          <a:p>
            <a:r>
              <a:rPr lang="zh-CN" altLang="en-US" sz="4400" b="1">
                <a:solidFill>
                  <a:srgbClr val="0000FF"/>
                </a:solidFill>
                <a:uFillTx/>
                <a:ea typeface="黑体" panose="02010609060101010101" pitchFamily="49" charset="-122"/>
              </a:rPr>
              <a:t>大观楼</a:t>
            </a:r>
            <a:endParaRPr lang="zh-CN" altLang="en-US" sz="4400" b="1">
              <a:solidFill>
                <a:srgbClr val="0000FF"/>
              </a:solidFill>
              <a:uFillTx/>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heckerboard(across)">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checkerboard(across)">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heckerboard(across)">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10242" name="文本框 10241"/>
          <p:cNvSpPr txBox="1"/>
          <p:nvPr/>
        </p:nvSpPr>
        <p:spPr>
          <a:xfrm>
            <a:off x="4224338" y="1033463"/>
            <a:ext cx="5618162" cy="368300"/>
          </a:xfrm>
          <a:prstGeom prst="rect">
            <a:avLst/>
          </a:prstGeom>
          <a:noFill/>
          <a:ln w="9525">
            <a:noFill/>
          </a:ln>
        </p:spPr>
        <p:txBody>
          <a:bodyPr wrap="square">
            <a:spAutoFit/>
          </a:bodyPr>
          <a:p>
            <a:r>
              <a:rPr lang="zh-CN" altLang="en-US" dirty="0">
                <a:latin typeface="Arial" panose="020B0604020202020204" pitchFamily="34" charset="0"/>
              </a:rPr>
              <a:t>    </a:t>
            </a:r>
            <a:endParaRPr lang="zh-CN" altLang="en-US" dirty="0">
              <a:latin typeface="Arial" panose="020B0604020202020204" pitchFamily="34" charset="0"/>
            </a:endParaRPr>
          </a:p>
        </p:txBody>
      </p:sp>
    </p:spTree>
  </p:cSld>
  <p:clrMapOvr>
    <a:masterClrMapping/>
  </p:clrMapOvr>
  <p:transition>
    <p:random/>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13335" y="-7620"/>
            <a:ext cx="12238990" cy="6884670"/>
          </a:xfrm>
          <a:prstGeom prst="rect">
            <a:avLst/>
          </a:prstGeom>
        </p:spPr>
      </p:pic>
    </p:spTree>
  </p:cSld>
  <p:clrMapOvr>
    <a:masterClrMapping/>
  </p:clrMapOvr>
  <p:transition>
    <p:random/>
  </p:transition>
  <p:timing>
    <p:tnLst>
      <p:par>
        <p:cTn id="1" dur="indefinite" restart="never" nodeType="tmRoot"/>
      </p:par>
    </p:tnLst>
  </p:timing>
</p:sld>
</file>

<file path=ppt/tags/tag1.xml><?xml version="1.0" encoding="utf-8"?>
<p:tagLst xmlns:p="http://schemas.openxmlformats.org/presentationml/2006/main">
  <p:tag name="KSO_WM_TEMPLATE_CATEGORY" val="basetag"/>
  <p:tag name="KSO_WM_TEMPLATE_INDEX" val="20164651"/>
</p:tagLst>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5614</Words>
  <Application>WPS 演示</Application>
  <PresentationFormat>在屏幕上显示</PresentationFormat>
  <Paragraphs>357</Paragraphs>
  <Slides>49</Slides>
  <Notes>0</Notes>
  <HiddenSlides>0</HiddenSlides>
  <MMClips>0</MMClips>
  <ScaleCrop>false</ScaleCrop>
  <HeadingPairs>
    <vt:vector size="6" baseType="variant">
      <vt:variant>
        <vt:lpstr>已用的字体</vt:lpstr>
      </vt:variant>
      <vt:variant>
        <vt:i4>19</vt:i4>
      </vt:variant>
      <vt:variant>
        <vt:lpstr>主题</vt:lpstr>
      </vt:variant>
      <vt:variant>
        <vt:i4>2</vt:i4>
      </vt:variant>
      <vt:variant>
        <vt:lpstr>幻灯片标题</vt:lpstr>
      </vt:variant>
      <vt:variant>
        <vt:i4>49</vt:i4>
      </vt:variant>
    </vt:vector>
  </HeadingPairs>
  <TitlesOfParts>
    <vt:vector size="70" baseType="lpstr">
      <vt:lpstr>Arial</vt:lpstr>
      <vt:lpstr>宋体</vt:lpstr>
      <vt:lpstr>Wingdings</vt:lpstr>
      <vt:lpstr>Calibri</vt:lpstr>
      <vt:lpstr>黑体</vt:lpstr>
      <vt:lpstr>Comic Sans MS</vt:lpstr>
      <vt:lpstr>微软雅黑</vt:lpstr>
      <vt:lpstr>Arial Unicode MS</vt:lpstr>
      <vt:lpstr>华文新魏</vt:lpstr>
      <vt:lpstr>楷体_GB2312</vt:lpstr>
      <vt:lpstr>Times New Roman</vt:lpstr>
      <vt:lpstr>+中文正文</vt:lpstr>
      <vt:lpstr>Tahoma</vt:lpstr>
      <vt:lpstr>楷体</vt:lpstr>
      <vt:lpstr>Verdana</vt:lpstr>
      <vt:lpstr>Wingdings</vt:lpstr>
      <vt:lpstr>楷体_GB2312</vt:lpstr>
      <vt:lpstr>新宋体</vt:lpstr>
      <vt:lpstr>Segoe Print</vt:lpstr>
      <vt:lpstr>默认设计模板</vt:lpstr>
      <vt:lpstr>1_默认设计模板</vt:lpstr>
      <vt:lpstr>PowerPoint 演示文稿</vt:lpstr>
      <vt:lpstr>PowerPoint 演示文稿</vt:lpstr>
      <vt:lpstr>PowerPoint 演示文稿</vt:lpstr>
      <vt:lpstr>PowerPoint 演示文稿</vt:lpstr>
      <vt:lpstr>PowerPoint 演示文稿</vt:lpstr>
      <vt:lpstr>翠湖公园</vt:lpstr>
      <vt:lpstr>PowerPoint 演示文稿</vt:lpstr>
      <vt:lpstr>PowerPoint 演示文稿</vt:lpstr>
      <vt:lpstr>PowerPoint 演示文稿</vt:lpstr>
      <vt:lpstr>PowerPoint 演示文稿</vt:lpstr>
      <vt:lpstr>PowerPoint 演示文稿</vt:lpstr>
      <vt:lpstr>汪曾祺散文的特点：</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绅士</cp:lastModifiedBy>
  <cp:revision>52</cp:revision>
  <dcterms:created xsi:type="dcterms:W3CDTF">2016-09-01T03:22:00Z</dcterms:created>
  <dcterms:modified xsi:type="dcterms:W3CDTF">2018-09-01T02:56:21Z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D5CDD505-2E9C-101B-9397-08002B2CF9AE}" pid="3" name="KSOProductBuildVer">
    <vt:lpwstr>2052-10.1.0.7400</vt:lpwstr>
  </property>
</Properties>
</file>