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51" r:id="rId2"/>
  </p:sldMasterIdLst>
  <p:sldIdLst>
    <p:sldId id="271" r:id="rId3"/>
    <p:sldId id="267" r:id="rId4"/>
    <p:sldId id="325" r:id="rId5"/>
    <p:sldId id="326" r:id="rId6"/>
    <p:sldId id="333" r:id="rId7"/>
    <p:sldId id="327" r:id="rId8"/>
    <p:sldId id="328" r:id="rId9"/>
    <p:sldId id="332" r:id="rId10"/>
    <p:sldId id="272" r:id="rId11"/>
    <p:sldId id="334" r:id="rId12"/>
    <p:sldId id="330" r:id="rId13"/>
    <p:sldId id="335" r:id="rId14"/>
    <p:sldId id="331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 autoAdjust="0"/>
    <p:restoredTop sz="95488" autoAdjust="0"/>
  </p:normalViewPr>
  <p:slideViewPr>
    <p:cSldViewPr>
      <p:cViewPr varScale="1">
        <p:scale>
          <a:sx n="61" d="100"/>
          <a:sy n="61" d="100"/>
        </p:scale>
        <p:origin x="-1404" y="-84"/>
      </p:cViewPr>
      <p:guideLst>
        <p:guide orient="horz" pos="618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DCD7CF-BC39-4D84-8EE3-D9C374E68635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2856C7-3E89-490B-B6B3-634049F82A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B7C75E-1793-4406-A41A-B16163A8195D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F14936-8B0B-469A-B8C4-537BB6BE82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A6BFDC-3C45-4496-BEE3-B0BEA871B8F0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765814-9332-4AC6-97F7-8E768D0A2E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796C5-875F-4038-BCD5-7760AF9E5C7C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B022C-C64A-4710-99F8-7C84BFCF6D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EB471-7BEA-48E0-B86B-223DA975C3B1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C39FD-D0A1-4EC8-A41C-8AD4CEF4D2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7577E-3AB4-46C7-8B75-E7B0696FC40A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3A606-7C98-4DEA-9C51-A7C02A54CF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A1A18-20C4-417D-82E2-3FF4D7586E06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E9D61-F8C1-4167-8328-15AE9850D3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9E21B-D73E-400B-B699-51C5337C3358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84D26-8038-4CF1-A942-3850C7DEAE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B3E4C-BE90-4B64-BE1D-29AC9C93F2A9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21AEF-4245-4127-9528-C56D6893F1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C494D-0C42-4A8F-894F-E40AD72AD255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24104-7E0E-4EE1-B5A5-05CA0DE20A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 descr="font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"/>
          <p:cNvGrpSpPr>
            <a:grpSpLocks/>
          </p:cNvGrpSpPr>
          <p:nvPr userDrawn="1"/>
        </p:nvGrpSpPr>
        <p:grpSpPr bwMode="auto">
          <a:xfrm>
            <a:off x="2411413" y="1558925"/>
            <a:ext cx="5946775" cy="214313"/>
            <a:chOff x="2411760" y="1558504"/>
            <a:chExt cx="5946429" cy="214312"/>
          </a:xfrm>
        </p:grpSpPr>
        <p:sp>
          <p:nvSpPr>
            <p:cNvPr id="7" name="Line 46"/>
            <p:cNvSpPr>
              <a:spLocks noChangeShapeType="1"/>
            </p:cNvSpPr>
            <p:nvPr userDrawn="1"/>
          </p:nvSpPr>
          <p:spPr bwMode="auto">
            <a:xfrm>
              <a:off x="2626060" y="1663279"/>
              <a:ext cx="5732129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十六角星 12"/>
            <p:cNvSpPr/>
            <p:nvPr userDrawn="1"/>
          </p:nvSpPr>
          <p:spPr>
            <a:xfrm>
              <a:off x="2411760" y="1558504"/>
              <a:ext cx="214300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2011C-A8A2-4D84-892E-A501D8B35F4D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60DD8-2CE9-42D9-AB72-17FAF14E5C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8B9D7-9692-4A28-8E12-2A4F33795E60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B1551-2F2E-4898-95FD-8A8E6B9CA9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D0F50-5C3F-47E9-9876-771F655198EA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FE090-738F-4247-82E0-676FAB70C2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A5A93-2A26-4C47-862E-34B0DC280912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8F0E7-E11E-4F16-BAA7-FC91650667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5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10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6C136D-66A6-4EBA-840C-7B9A7B0E92D5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925C0-57BA-4105-A1EF-5FE149541C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BD6B625-7F0F-44E9-948E-1D67B871A732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36B5B06-EB7E-4316-BF6E-D232A63CAE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3" r:id="rId2"/>
    <p:sldLayoutId id="2147483872" r:id="rId3"/>
    <p:sldLayoutId id="2147483871" r:id="rId4"/>
    <p:sldLayoutId id="2147483870" r:id="rId5"/>
    <p:sldLayoutId id="2147483869" r:id="rId6"/>
    <p:sldLayoutId id="2147483868" r:id="rId7"/>
    <p:sldLayoutId id="2147483867" r:id="rId8"/>
    <p:sldLayoutId id="2147483866" r:id="rId9"/>
    <p:sldLayoutId id="2147483865" r:id="rId10"/>
    <p:sldLayoutId id="2147483864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55.docx"/><Relationship Id="rId5" Type="http://schemas.openxmlformats.org/officeDocument/2006/relationships/slide" Target="slide13.xml"/><Relationship Id="rId4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slide" Target="slide6.xml"/><Relationship Id="rId5" Type="http://schemas.openxmlformats.org/officeDocument/2006/relationships/slide" Target="slide4.xml"/><Relationship Id="rId10" Type="http://schemas.openxmlformats.org/officeDocument/2006/relationships/package" Target="../embeddings/Microsoft_Word___33.docx"/><Relationship Id="rId4" Type="http://schemas.openxmlformats.org/officeDocument/2006/relationships/slide" Target="slide3.xml"/><Relationship Id="rId9" Type="http://schemas.openxmlformats.org/officeDocument/2006/relationships/package" Target="../embeddings/Microsoft_Word___22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package" Target="../embeddings/Microsoft_Word___4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8" name="Object 14"/>
          <p:cNvGraphicFramePr>
            <a:graphicFrameLocks noChangeAspect="1"/>
          </p:cNvGraphicFramePr>
          <p:nvPr/>
        </p:nvGraphicFramePr>
        <p:xfrm>
          <a:off x="508000" y="3173413"/>
          <a:ext cx="8128000" cy="765175"/>
        </p:xfrm>
        <a:graphic>
          <a:graphicData uri="http://schemas.openxmlformats.org/presentationml/2006/ole">
            <p:oleObj spid="_x0000_s1038" name="文档" r:id="rId3" imgW="3839157" imgH="36258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504950"/>
            <a:ext cx="8128000" cy="41021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能尊生者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虽富贵不以养伤身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虽贫贱不以利累形。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那些能尊重生命的人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即使地位高财物多也不因为用来养生的物品伤害身体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即使财物少地位低也不因为追逐利益而拖累、祸害身体。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权衡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懂得规矩道德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是一种美好的品行。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傲气不能有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傲骨不能无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面对名利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人不能有太多的贪欲。淡泊名利、精神富裕、尊重生命的人往往是活得最有价值的人。名利富贵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乃至江山社稷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与生命相比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都是微不足道的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这表现了庄子超脱世俗的精神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表达了他对生命、对人生的理解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即出世无为、保全自身。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1750"/>
            <a:ext cx="8128000" cy="4508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则选文写了哪些内容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阐述了什么主旨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49" charset="-122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提示：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则选文节选自《庄子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让王》。让王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即禅让王位。选文分两部分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第一部分写许由、子州支父、善卷等不愿接受禅让的故事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说明天下固然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至重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但不能以此害生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从而阐明了重视生命的思想。利禄不可取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王位可以让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全在于看重生命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保全生命。第二部分写大王亶父迁邠的故事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在第一部分的基础上进一步阐述重视生命的思想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提出了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不以养伤身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不以利累形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的观点。总之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选文的主旨在于阐述重生、尊生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不因外物妨碍生命的思想。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则选文中所写的四个故事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表现主旨的角度有何不同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提示：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前三则故事体现了对自我生命的尊重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后一则故事体现了对他人生命的尊重。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1750"/>
            <a:ext cx="8128000" cy="4508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则选文中栎社树的寓言故事有何寓意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庄子对故事中的木匠石是什么态度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这一则寓言故事写木匠石认为栎社树无所可用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而栎社树则把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无所可用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而不懈追求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鲜明地表现了两种不同的人生观和价值观。寓言故事突出表达的是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涉乱世以自全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的人生处世哲学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即虚己顺物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以无用为用。同时反对把他人工具化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体现了不要让生命沦为工具的思想。这里实际上蕴含着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有用之患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无用之用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的鲜明对照。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从故事表现的主旨来看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庄子对木匠石的态度是否定的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因为木匠石以自我为出发点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将栎社树工具化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实际上是对他人生命的不尊重。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文本图解</a:t>
            </a:r>
          </a:p>
        </p:txBody>
      </p:sp>
      <p:graphicFrame>
        <p:nvGraphicFramePr>
          <p:cNvPr id="4105" name="Object 9"/>
          <p:cNvGraphicFramePr>
            <a:graphicFrameLocks noChangeAspect="1"/>
          </p:cNvGraphicFramePr>
          <p:nvPr/>
        </p:nvGraphicFramePr>
        <p:xfrm>
          <a:off x="508000" y="2668588"/>
          <a:ext cx="8128000" cy="1774825"/>
        </p:xfrm>
        <a:graphic>
          <a:graphicData uri="http://schemas.openxmlformats.org/presentationml/2006/ole">
            <p:oleObj spid="_x0000_s4105" name="文档" r:id="rId6" imgW="3839157" imgH="83895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椭圆 13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椭圆 14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椭圆 15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椭圆 16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21" name="矩形 20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6613"/>
            <a:ext cx="8128000" cy="28987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通假字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大王亶父居邠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邠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豳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见利轻亡其身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亡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忘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忘记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其可以为舟者旁十数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旁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将近、大约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女将恶乎比予哉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女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汝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实熟则剥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剥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扑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击打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小枝泄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泄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抴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拖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用力拉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22613" y="2576513"/>
            <a:ext cx="152082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44838" y="2979738"/>
            <a:ext cx="1858962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83025" y="3373438"/>
            <a:ext cx="3929063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435350" y="3781425"/>
            <a:ext cx="3927475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505075" y="4184650"/>
            <a:ext cx="3929063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268538" y="4576763"/>
            <a:ext cx="3927475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8" grpId="0" animBg="1"/>
      <p:bldP spid="20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椭圆 10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椭圆 11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矩形 23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81" name="矩形 1"/>
          <p:cNvSpPr>
            <a:spLocks noChangeAspect="1"/>
          </p:cNvSpPr>
          <p:nvPr/>
        </p:nvSpPr>
        <p:spPr bwMode="auto">
          <a:xfrm>
            <a:off x="508000" y="1916113"/>
            <a:ext cx="187325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古今异义</a:t>
            </a:r>
            <a:r>
              <a:rPr lang="zh-CN" altLang="en-US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2072" name="Object 24"/>
          <p:cNvGraphicFramePr>
            <a:graphicFrameLocks noChangeAspect="1"/>
          </p:cNvGraphicFramePr>
          <p:nvPr/>
        </p:nvGraphicFramePr>
        <p:xfrm>
          <a:off x="312738" y="2347913"/>
          <a:ext cx="8128000" cy="457200"/>
        </p:xfrm>
        <a:graphic>
          <a:graphicData uri="http://schemas.openxmlformats.org/presentationml/2006/ole">
            <p:oleObj spid="_x0000_s2072" name="文档" r:id="rId9" imgW="3839157" imgH="216039" progId="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2767013"/>
            <a:ext cx="8128000" cy="8667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收获敛藏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笑容、光线等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减弱或消失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减轻放纵的程度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指言行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73" name="Object 25"/>
          <p:cNvGraphicFramePr>
            <a:graphicFrameLocks noChangeAspect="1"/>
          </p:cNvGraphicFramePr>
          <p:nvPr/>
        </p:nvGraphicFramePr>
        <p:xfrm>
          <a:off x="312738" y="3625850"/>
          <a:ext cx="8128000" cy="457200"/>
        </p:xfrm>
        <a:graphic>
          <a:graphicData uri="http://schemas.openxmlformats.org/presentationml/2006/ole">
            <p:oleObj spid="_x0000_s2073" name="文档" r:id="rId10" imgW="3839157" imgH="216039" progId="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4033838"/>
            <a:ext cx="4349750" cy="498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不转头看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顾不上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17650" y="2835275"/>
            <a:ext cx="110172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17650" y="4094163"/>
            <a:ext cx="1101725" cy="293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800"/>
            <a:ext cx="8128000" cy="37084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一词多义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见利轻亡其身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岂不惑哉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糊涂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人非生而知之者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孰能无惑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疑惑、疑难问题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妖言惑众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迷惑、蛊惑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尧以天下让许由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禅让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转让权力、职位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大礼不辞小让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礼让、谦让、辞让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使者大喜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如惠语以让单于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责备、责怪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16388" y="2603500"/>
            <a:ext cx="14351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03725" y="2997200"/>
            <a:ext cx="25431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73313" y="3417888"/>
            <a:ext cx="199866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14688" y="4214813"/>
            <a:ext cx="316865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21000" y="4635500"/>
            <a:ext cx="28352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392613" y="5019675"/>
            <a:ext cx="199072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2776" name="矩形 2"/>
          <p:cNvSpPr>
            <a:spLocks noChangeAspect="1"/>
          </p:cNvSpPr>
          <p:nvPr/>
        </p:nvSpPr>
        <p:spPr bwMode="auto">
          <a:xfrm>
            <a:off x="508000" y="1295400"/>
            <a:ext cx="8128000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居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大王亶父居邠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居住、生活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居则曰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不吾知也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!”(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副词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平时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奇货可居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积蓄、储存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今世之人居高官尊爵者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处在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故能若是之寿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若将比予于文木邪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代词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几死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副词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将近、几乎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而几死之散人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副词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将要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33700" y="1793875"/>
            <a:ext cx="199548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43313" y="2198688"/>
            <a:ext cx="113506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68550" y="2603500"/>
            <a:ext cx="199390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48125" y="3008313"/>
            <a:ext cx="1157288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27350" y="3817938"/>
            <a:ext cx="88106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490913" y="4198938"/>
            <a:ext cx="88106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816100" y="5018088"/>
            <a:ext cx="19939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928938" y="5413375"/>
            <a:ext cx="11461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093" name="矩形 1"/>
          <p:cNvSpPr>
            <a:spLocks noChangeAspect="1"/>
          </p:cNvSpPr>
          <p:nvPr/>
        </p:nvSpPr>
        <p:spPr bwMode="auto">
          <a:xfrm>
            <a:off x="508000" y="1712913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词类活用</a:t>
            </a:r>
            <a:r>
              <a:rPr lang="zh-CN" altLang="en-US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3085" name="Object 13"/>
          <p:cNvGraphicFramePr>
            <a:graphicFrameLocks noChangeAspect="1"/>
          </p:cNvGraphicFramePr>
          <p:nvPr/>
        </p:nvGraphicFramePr>
        <p:xfrm>
          <a:off x="312738" y="2195513"/>
          <a:ext cx="8128000" cy="2746375"/>
        </p:xfrm>
        <a:graphic>
          <a:graphicData uri="http://schemas.openxmlformats.org/presentationml/2006/ole">
            <p:oleObj spid="_x0000_s3085" name="文档" r:id="rId9" imgW="3839157" imgH="1297311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2716213" y="2238375"/>
            <a:ext cx="199072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32225" y="2708275"/>
            <a:ext cx="34194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95613" y="3179763"/>
            <a:ext cx="341788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56000" y="3611563"/>
            <a:ext cx="3687763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84500" y="4067175"/>
            <a:ext cx="2297113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827463" y="4521200"/>
            <a:ext cx="372586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8600"/>
            <a:ext cx="8128000" cy="41148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特殊句式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夫天下至重也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故天下大器也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而不以害其生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而不以易生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此有道者之所以异乎俗者也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逍遥于天地之间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遂成国于岐山之下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事之以犬马而不受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狄人之所求者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土地也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今世之人居高官尊爵者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定语后置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是不材之木也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实熟则剥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剥则辱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大枝折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小枝泄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27575" y="2000250"/>
            <a:ext cx="798513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49763" y="2409825"/>
            <a:ext cx="79851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56138" y="2806700"/>
            <a:ext cx="79851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68950" y="3213100"/>
            <a:ext cx="1074738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536950" y="3609975"/>
            <a:ext cx="107473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883025" y="4008438"/>
            <a:ext cx="8001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097338" y="4400550"/>
            <a:ext cx="107632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979738" y="4821238"/>
            <a:ext cx="79851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146675" y="5218113"/>
            <a:ext cx="79851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名句名篇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6613"/>
            <a:ext cx="8128000" cy="28987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日出而作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日入而息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逍遥于天地之间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而心意自得。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能尊生者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虽贵富不以养伤身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虽贫贱不以利累形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。今世之人居高官尊爵者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皆重失之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见利轻亡其身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岂不惑哉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此以其能苦其生者也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故不终其天年而中道夭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自掊击于世俗者也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且也若与予也皆物也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奈何哉其相物也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而几死之散人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又恶知散木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84575" y="2182813"/>
            <a:ext cx="190976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92650" y="2566988"/>
            <a:ext cx="2230438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32188" y="2959100"/>
            <a:ext cx="1652587" cy="3095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88138" y="3352800"/>
            <a:ext cx="1652587" cy="319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2125" y="3779838"/>
            <a:ext cx="655638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18413" y="4159250"/>
            <a:ext cx="1292225" cy="319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3238" y="4581525"/>
            <a:ext cx="655637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992188"/>
            <a:ext cx="8128000" cy="5445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3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唯无以天下为者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可以托天下也。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ts val="3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译文：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只有那些不把天下当回事、忘怀天下的人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才可以把天下托付给他。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ts val="3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赏析：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庄子主张以生命为本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珍重生命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反对让世俗名利牵累和祸害生命。一个人若把名利看得太重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就不会珍视自己的生命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更何况他人的生命。为政者如果把名利看得太重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就不会珍惜百姓的生命。庄子的这一思想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与执政为民的思想是一致的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具有一定的现实意义。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ts val="3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日出而作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日入而息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逍遥于天地之间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而心意自得。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ts val="3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译文：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太阳出来的时候起来劳动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太阳落山以后就休息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在天地间自由自在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而自觉得意、开心。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ts val="3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赏析：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无论做人还是处世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都需要陶然超脱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摆脱世俗礼教的束缚。这样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人的自然本性才会彰显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才会拥有一个真实的、逍遥自在的、思想的自我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以及一个轻灵无比的心灵。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金牌学案14模板">
  <a:themeElements>
    <a:clrScheme name="气流">
      <a:dk1>
        <a:sysClr val="windowText" lastClr="000000"/>
      </a:dk1>
      <a:lt1>
        <a:sysClr val="window" lastClr="CCE8C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金牌学案14模板</Template>
  <TotalTime>138</TotalTime>
  <Words>1689</Words>
  <Application>Microsoft Office PowerPoint</Application>
  <PresentationFormat>全屏显示(4:3)</PresentationFormat>
  <Paragraphs>120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7" baseType="lpstr">
      <vt:lpstr>Arial</vt:lpstr>
      <vt:lpstr>宋体</vt:lpstr>
      <vt:lpstr>黑体</vt:lpstr>
      <vt:lpstr>Calibri</vt:lpstr>
      <vt:lpstr>Calibri Light</vt:lpstr>
      <vt:lpstr>Times New Roman</vt:lpstr>
      <vt:lpstr>NEU-BZ-S92</vt:lpstr>
      <vt:lpstr>方正书宋_GBK</vt:lpstr>
      <vt:lpstr>楷体</vt:lpstr>
      <vt:lpstr>金牌学案14模板</vt:lpstr>
      <vt:lpstr>自定义设计方案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32</cp:revision>
  <dcterms:created xsi:type="dcterms:W3CDTF">2015-07-28T05:59:53Z</dcterms:created>
  <dcterms:modified xsi:type="dcterms:W3CDTF">2016-09-19T01:44:59Z</dcterms:modified>
</cp:coreProperties>
</file>