
<file path=[Content_Types].xml><?xml version="1.0" encoding="utf-8"?>
<Types xmlns="http://schemas.openxmlformats.org/package/2006/content-types">
  <Default Extension="rels" ContentType="application/vnd.openxmlformats-package.relationships+xml"/>
  <Default Extension="jpeg" ContentType="image/jpeg"/>
  <Default Extension="png" ContentType="image/png"/>
  <Default Extension="wdp" ContentType="image/vnd.ms-photo"/>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17.6-->
<p:presentation xmlns:r="http://schemas.openxmlformats.org/officeDocument/2006/relationships" xmlns:a="http://schemas.openxmlformats.org/drawingml/2006/main" xmlns:p="http://schemas.openxmlformats.org/presentationml/2006/main">
  <p:sldMasterIdLst>
    <p:sldMasterId id="2147483648" r:id="rId1"/>
  </p:sldMasterIdLst>
  <p:notesMasterIdLst>
    <p:notesMasterId r:id="rId2"/>
  </p:notesMasterIdLst>
  <p:sldIdLst>
    <p:sldId id="648" r:id="rId3"/>
    <p:sldId id="256" r:id="rId4"/>
    <p:sldId id="282" r:id="rId5"/>
    <p:sldId id="257" r:id="rId6"/>
    <p:sldId id="656" r:id="rId7"/>
    <p:sldId id="260" r:id="rId8"/>
    <p:sldId id="655" r:id="rId9"/>
    <p:sldId id="571" r:id="rId10"/>
    <p:sldId id="289" r:id="rId11"/>
    <p:sldId id="276" r:id="rId12"/>
    <p:sldId id="762" r:id="rId13"/>
    <p:sldId id="652" r:id="rId14"/>
    <p:sldId id="268" r:id="rId15"/>
    <p:sldId id="685" r:id="rId16"/>
    <p:sldId id="471" r:id="rId17"/>
    <p:sldId id="653" r:id="rId18"/>
    <p:sldId id="549" r:id="rId19"/>
    <p:sldId id="784" r:id="rId20"/>
    <p:sldId id="785" r:id="rId21"/>
    <p:sldId id="786" r:id="rId22"/>
    <p:sldId id="787" r:id="rId23"/>
    <p:sldId id="788" r:id="rId24"/>
    <p:sldId id="789" r:id="rId25"/>
    <p:sldId id="790" r:id="rId26"/>
    <p:sldId id="791" r:id="rId27"/>
    <p:sldId id="792" r:id="rId28"/>
    <p:sldId id="793" r:id="rId29"/>
    <p:sldId id="794" r:id="rId30"/>
    <p:sldId id="795" r:id="rId31"/>
    <p:sldId id="796" r:id="rId32"/>
    <p:sldId id="797" r:id="rId33"/>
    <p:sldId id="312" r:id="rId34"/>
    <p:sldId id="654" r:id="rId35"/>
    <p:sldId id="319" r:id="rId36"/>
    <p:sldId id="436" r:id="rId37"/>
    <p:sldId id="798" r:id="rId38"/>
    <p:sldId id="799" r:id="rId39"/>
    <p:sldId id="800" r:id="rId40"/>
    <p:sldId id="483" r:id="rId41"/>
    <p:sldId id="538" r:id="rId42"/>
    <p:sldId id="801" r:id="rId43"/>
    <p:sldId id="783" r:id="rId44"/>
  </p:sldIdLst>
  <p:sldSz cx="12192000" cy="6858000"/>
  <p:notesSz cx="7103745" cy="10234295"/>
  <p:custDataLst>
    <p:tags r:id="rId45"/>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6013" autoAdjust="0"/>
    <p:restoredTop sz="94660"/>
  </p:normalViewPr>
  <p:slideViewPr>
    <p:cSldViewPr snapToGrid="0">
      <p:cViewPr varScale="1">
        <p:scale>
          <a:sx n="76" d="100"/>
          <a:sy n="76" d="100"/>
        </p:scale>
        <p:origin x="200" y="936"/>
      </p:cViewPr>
      <p:guideLst>
        <p:guide orient="horz" pos="2160"/>
        <p:guide pos="3840"/>
      </p:guideLst>
    </p:cSldViewPr>
  </p:slideViewPr>
  <p:notesTextViewPr>
    <p:cViewPr>
      <p:scale>
        <a:sx n="1" d="1"/>
        <a:sy n="1" d="1"/>
      </p:scale>
      <p:origin x="0" y="0"/>
    </p:cViewPr>
  </p:notesTextViewPr>
  <p:notesViewPr>
    <p:cSldViewPr>
      <p:cViewPr>
        <p:scale>
          <a:sx n="1" d="100"/>
          <a:sy n="1" d="100"/>
        </p:scale>
        <p:origin x="0" y="0"/>
      </p:cViewPr>
      <p:guideLst/>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8.xml" /><Relationship Id="rId11" Type="http://schemas.openxmlformats.org/officeDocument/2006/relationships/slide" Target="slides/slide9.xml" /><Relationship Id="rId12" Type="http://schemas.openxmlformats.org/officeDocument/2006/relationships/slide" Target="slides/slide10.xml" /><Relationship Id="rId13" Type="http://schemas.openxmlformats.org/officeDocument/2006/relationships/slide" Target="slides/slide11.xml" /><Relationship Id="rId14" Type="http://schemas.openxmlformats.org/officeDocument/2006/relationships/slide" Target="slides/slide12.xml" /><Relationship Id="rId15" Type="http://schemas.openxmlformats.org/officeDocument/2006/relationships/slide" Target="slides/slide13.xml" /><Relationship Id="rId16" Type="http://schemas.openxmlformats.org/officeDocument/2006/relationships/slide" Target="slides/slide14.xml" /><Relationship Id="rId17" Type="http://schemas.openxmlformats.org/officeDocument/2006/relationships/slide" Target="slides/slide15.xml" /><Relationship Id="rId18" Type="http://schemas.openxmlformats.org/officeDocument/2006/relationships/slide" Target="slides/slide16.xml" /><Relationship Id="rId19" Type="http://schemas.openxmlformats.org/officeDocument/2006/relationships/slide" Target="slides/slide17.xml" /><Relationship Id="rId2" Type="http://schemas.openxmlformats.org/officeDocument/2006/relationships/notesMaster" Target="notesMasters/notesMaster1.xml" /><Relationship Id="rId20" Type="http://schemas.openxmlformats.org/officeDocument/2006/relationships/slide" Target="slides/slide18.xml" /><Relationship Id="rId21" Type="http://schemas.openxmlformats.org/officeDocument/2006/relationships/slide" Target="slides/slide19.xml" /><Relationship Id="rId22" Type="http://schemas.openxmlformats.org/officeDocument/2006/relationships/slide" Target="slides/slide20.xml" /><Relationship Id="rId23" Type="http://schemas.openxmlformats.org/officeDocument/2006/relationships/slide" Target="slides/slide21.xml" /><Relationship Id="rId24" Type="http://schemas.openxmlformats.org/officeDocument/2006/relationships/slide" Target="slides/slide22.xml" /><Relationship Id="rId25" Type="http://schemas.openxmlformats.org/officeDocument/2006/relationships/slide" Target="slides/slide23.xml" /><Relationship Id="rId26" Type="http://schemas.openxmlformats.org/officeDocument/2006/relationships/slide" Target="slides/slide24.xml" /><Relationship Id="rId27" Type="http://schemas.openxmlformats.org/officeDocument/2006/relationships/slide" Target="slides/slide25.xml" /><Relationship Id="rId28" Type="http://schemas.openxmlformats.org/officeDocument/2006/relationships/slide" Target="slides/slide26.xml" /><Relationship Id="rId29" Type="http://schemas.openxmlformats.org/officeDocument/2006/relationships/slide" Target="slides/slide27.xml" /><Relationship Id="rId3" Type="http://schemas.openxmlformats.org/officeDocument/2006/relationships/slide" Target="slides/slide1.xml" /><Relationship Id="rId30" Type="http://schemas.openxmlformats.org/officeDocument/2006/relationships/slide" Target="slides/slide28.xml" /><Relationship Id="rId31" Type="http://schemas.openxmlformats.org/officeDocument/2006/relationships/slide" Target="slides/slide29.xml" /><Relationship Id="rId32" Type="http://schemas.openxmlformats.org/officeDocument/2006/relationships/slide" Target="slides/slide30.xml" /><Relationship Id="rId33" Type="http://schemas.openxmlformats.org/officeDocument/2006/relationships/slide" Target="slides/slide31.xml" /><Relationship Id="rId34" Type="http://schemas.openxmlformats.org/officeDocument/2006/relationships/slide" Target="slides/slide32.xml" /><Relationship Id="rId35" Type="http://schemas.openxmlformats.org/officeDocument/2006/relationships/slide" Target="slides/slide33.xml" /><Relationship Id="rId36" Type="http://schemas.openxmlformats.org/officeDocument/2006/relationships/slide" Target="slides/slide34.xml" /><Relationship Id="rId37" Type="http://schemas.openxmlformats.org/officeDocument/2006/relationships/slide" Target="slides/slide35.xml" /><Relationship Id="rId38" Type="http://schemas.openxmlformats.org/officeDocument/2006/relationships/slide" Target="slides/slide36.xml" /><Relationship Id="rId39" Type="http://schemas.openxmlformats.org/officeDocument/2006/relationships/slide" Target="slides/slide37.xml" /><Relationship Id="rId4" Type="http://schemas.openxmlformats.org/officeDocument/2006/relationships/slide" Target="slides/slide2.xml" /><Relationship Id="rId40" Type="http://schemas.openxmlformats.org/officeDocument/2006/relationships/slide" Target="slides/slide38.xml" /><Relationship Id="rId41" Type="http://schemas.openxmlformats.org/officeDocument/2006/relationships/slide" Target="slides/slide39.xml" /><Relationship Id="rId42" Type="http://schemas.openxmlformats.org/officeDocument/2006/relationships/slide" Target="slides/slide40.xml" /><Relationship Id="rId43" Type="http://schemas.openxmlformats.org/officeDocument/2006/relationships/slide" Target="slides/slide41.xml" /><Relationship Id="rId44" Type="http://schemas.openxmlformats.org/officeDocument/2006/relationships/slide" Target="slides/slide42.xml" /><Relationship Id="rId45" Type="http://schemas.openxmlformats.org/officeDocument/2006/relationships/tags" Target="tags/tag1.xml" /><Relationship Id="rId46" Type="http://schemas.openxmlformats.org/officeDocument/2006/relationships/presProps" Target="presProps.xml" /><Relationship Id="rId47" Type="http://schemas.openxmlformats.org/officeDocument/2006/relationships/viewProps" Target="viewProps.xml" /><Relationship Id="rId48" Type="http://schemas.openxmlformats.org/officeDocument/2006/relationships/theme" Target="theme/theme1.xml" /><Relationship Id="rId49" Type="http://schemas.openxmlformats.org/officeDocument/2006/relationships/tableStyles" Target="tableStyles.xml" /><Relationship Id="rId5" Type="http://schemas.openxmlformats.org/officeDocument/2006/relationships/slide" Target="slides/slide3.xml" /><Relationship Id="rId6" Type="http://schemas.openxmlformats.org/officeDocument/2006/relationships/slide" Target="slides/slide4.xml" /><Relationship Id="rId7" Type="http://schemas.openxmlformats.org/officeDocument/2006/relationships/slide" Target="slides/slide5.xml" /><Relationship Id="rId8" Type="http://schemas.openxmlformats.org/officeDocument/2006/relationships/slide" Target="slides/slide6.xml" /><Relationship Id="rId9" Type="http://schemas.openxmlformats.org/officeDocument/2006/relationships/slide" Target="slides/slide7.xml" /></Relationships>
</file>

<file path=ppt/notesMasters/_rels/notesMaster1.xml.rels>&#65279;<?xml version="1.0" encoding="utf-8" standalone="yes"?><Relationships xmlns="http://schemas.openxmlformats.org/package/2006/relationships"><Relationship Id="rId1"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4023812" y="0"/>
            <a:ext cx="3078290" cy="513492"/>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t/>
            </a:fld>
            <a:endParaRPr lang="zh-CN" altLang="en-US"/>
          </a:p>
        </p:txBody>
      </p:sp>
      <p:sp>
        <p:nvSpPr>
          <p:cNvPr id="4" name="幻灯片图像占位符 3"/>
          <p:cNvSpPr>
            <a:spLocks noGrp="1" noRot="1" noChangeAspect="1"/>
          </p:cNvSpPr>
          <p:nvPr>
            <p:ph type="sldImg" idx="2"/>
          </p:nvPr>
        </p:nvSpPr>
        <p:spPr>
          <a:xfrm>
            <a:off x="481584" y="1279287"/>
            <a:ext cx="6140577" cy="3454075"/>
          </a:xfrm>
          <a:prstGeom prst="rect">
            <a:avLst/>
          </a:prstGeom>
          <a:noFill/>
          <a:ln w="12700">
            <a:solidFill>
              <a:prstClr val="black"/>
            </a:solidFill>
          </a:ln>
        </p:spPr>
      </p:sp>
      <p:sp>
        <p:nvSpPr>
          <p:cNvPr id="5" name="备注占位符 4"/>
          <p:cNvSpPr>
            <a:spLocks noGrp="1"/>
          </p:cNvSpPr>
          <p:nvPr>
            <p:ph type="body" sz="quarter" idx="3"/>
          </p:nvPr>
        </p:nvSpPr>
        <p:spPr>
          <a:xfrm>
            <a:off x="710375" y="4925254"/>
            <a:ext cx="5682996" cy="4029754"/>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9720804"/>
            <a:ext cx="3078290" cy="513491"/>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4023812" y="9720804"/>
            <a:ext cx="3078290" cy="513491"/>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&#65279;<?xml version="1.0" encoding="utf-8" standalone="yes"?><Relationships xmlns="http://schemas.openxmlformats.org/package/2006/relationships"><Relationship Id="rId1" Type="http://schemas.openxmlformats.org/officeDocument/2006/relationships/slide" Target="../slides/slide2.xml" /><Relationship Id="rId2" Type="http://schemas.openxmlformats.org/officeDocument/2006/relationships/notesMaster" Target="../notesMasters/notesMaster1.xml" /></Relationships>
</file>

<file path=ppt/notesSlides/_rels/notesSlide10.xml.rels>&#65279;<?xml version="1.0" encoding="utf-8" standalone="yes"?><Relationships xmlns="http://schemas.openxmlformats.org/package/2006/relationships"><Relationship Id="rId1" Type="http://schemas.openxmlformats.org/officeDocument/2006/relationships/slide" Target="../slides/slide33.xml" /><Relationship Id="rId2" Type="http://schemas.openxmlformats.org/officeDocument/2006/relationships/notesMaster" Target="../notesMasters/notesMaster1.xml" /></Relationships>
</file>

<file path=ppt/notesSlides/_rels/notesSlide2.xml.rels>&#65279;<?xml version="1.0" encoding="utf-8" standalone="yes"?><Relationships xmlns="http://schemas.openxmlformats.org/package/2006/relationships"><Relationship Id="rId1" Type="http://schemas.openxmlformats.org/officeDocument/2006/relationships/slide" Target="../slides/slide4.xml" /><Relationship Id="rId2" Type="http://schemas.openxmlformats.org/officeDocument/2006/relationships/notesMaster" Target="../notesMasters/notesMaster1.xml" /></Relationships>
</file>

<file path=ppt/notesSlides/_rels/notesSlide3.xml.rels>&#65279;<?xml version="1.0" encoding="utf-8" standalone="yes"?><Relationships xmlns="http://schemas.openxmlformats.org/package/2006/relationships"><Relationship Id="rId1" Type="http://schemas.openxmlformats.org/officeDocument/2006/relationships/slide" Target="../slides/slide6.xml" /><Relationship Id="rId2" Type="http://schemas.openxmlformats.org/officeDocument/2006/relationships/notesMaster" Target="../notesMasters/notesMaster1.xml" /></Relationships>
</file>

<file path=ppt/notesSlides/_rels/notesSlide4.xml.rels>&#65279;<?xml version="1.0" encoding="utf-8" standalone="yes"?><Relationships xmlns="http://schemas.openxmlformats.org/package/2006/relationships"><Relationship Id="rId1" Type="http://schemas.openxmlformats.org/officeDocument/2006/relationships/slide" Target="../slides/slide7.xml" /><Relationship Id="rId2" Type="http://schemas.openxmlformats.org/officeDocument/2006/relationships/notesMaster" Target="../notesMasters/notesMaster1.xml" /></Relationships>
</file>

<file path=ppt/notesSlides/_rels/notesSlide5.xml.rels>&#65279;<?xml version="1.0" encoding="utf-8" standalone="yes"?><Relationships xmlns="http://schemas.openxmlformats.org/package/2006/relationships"><Relationship Id="rId1" Type="http://schemas.openxmlformats.org/officeDocument/2006/relationships/slide" Target="../slides/slide10.xml" /><Relationship Id="rId2" Type="http://schemas.openxmlformats.org/officeDocument/2006/relationships/notesMaster" Target="../notesMasters/notesMaster1.xml" /></Relationships>
</file>

<file path=ppt/notesSlides/_rels/notesSlide6.xml.rels>&#65279;<?xml version="1.0" encoding="utf-8" standalone="yes"?><Relationships xmlns="http://schemas.openxmlformats.org/package/2006/relationships"><Relationship Id="rId1" Type="http://schemas.openxmlformats.org/officeDocument/2006/relationships/slide" Target="../slides/slide12.xml" /><Relationship Id="rId2" Type="http://schemas.openxmlformats.org/officeDocument/2006/relationships/notesMaster" Target="../notesMasters/notesMaster1.xml" /></Relationships>
</file>

<file path=ppt/notesSlides/_rels/notesSlide7.xml.rels>&#65279;<?xml version="1.0" encoding="utf-8" standalone="yes"?><Relationships xmlns="http://schemas.openxmlformats.org/package/2006/relationships"><Relationship Id="rId1" Type="http://schemas.openxmlformats.org/officeDocument/2006/relationships/slide" Target="../slides/slide13.xml" /><Relationship Id="rId2" Type="http://schemas.openxmlformats.org/officeDocument/2006/relationships/notesMaster" Target="../notesMasters/notesMaster1.xml" /></Relationships>
</file>

<file path=ppt/notesSlides/_rels/notesSlide8.xml.rels>&#65279;<?xml version="1.0" encoding="utf-8" standalone="yes"?><Relationships xmlns="http://schemas.openxmlformats.org/package/2006/relationships"><Relationship Id="rId1" Type="http://schemas.openxmlformats.org/officeDocument/2006/relationships/slide" Target="../slides/slide14.xml" /><Relationship Id="rId2" Type="http://schemas.openxmlformats.org/officeDocument/2006/relationships/notesMaster" Target="../notesMasters/notesMaster1.xml" /></Relationships>
</file>

<file path=ppt/notesSlides/_rels/notesSlide9.xml.rels>&#65279;<?xml version="1.0" encoding="utf-8" standalone="yes"?><Relationships xmlns="http://schemas.openxmlformats.org/package/2006/relationships"><Relationship Id="rId1" Type="http://schemas.openxmlformats.org/officeDocument/2006/relationships/slide" Target="../slides/slide16.xml" /><Relationship Id="rId2" Type="http://schemas.openxmlformats.org/officeDocument/2006/relationships/notesMaster" Target="../notesMasters/notesMaster1.xml" /></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2</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33</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4</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6</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7</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10</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12</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13</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14</a:t>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16</a:t>
            </a:fld>
            <a:endParaRPr lang="zh-CN" altLang="en-US"/>
          </a:p>
        </p:txBody>
      </p:sp>
    </p:spTree>
  </p:cSld>
  <p:clrMapOvr>
    <a:masterClrMapping/>
  </p:clrMapOvr>
</p:notes>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82F288E0-7875-42C4-84C8-98DBBD3BF4D2}"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
            </a:fld>
            <a:endParaRPr lang="zh-CN" altLang="en-US"/>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objOnly" preserve="1">
  <p:cSld name="内容">
    <p:spTree>
      <p:nvGrpSpPr>
        <p:cNvPr id="1" name=""/>
        <p:cNvGrpSpPr/>
        <p:nvPr/>
      </p:nvGrpSpPr>
      <p:grpSpPr>
        <a:xfrm>
          <a:off x="0" y="0"/>
          <a:ext cx="0" cy="0"/>
        </a:xfrm>
      </p:grpSpPr>
      <p:sp>
        <p:nvSpPr>
          <p:cNvPr id="2" name="内容占位符 1"/>
          <p:cNvSpPr>
            <a:spLocks noGrp="1"/>
          </p:cNvSpPr>
          <p:nvPr>
            <p:ph/>
          </p:nvPr>
        </p:nvSpPr>
        <p:spPr>
          <a:xfrm>
            <a:off x="838200" y="365125"/>
            <a:ext cx="10515600" cy="58118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3" name="日期占位符 2"/>
          <p:cNvSpPr>
            <a:spLocks noGrp="1"/>
          </p:cNvSpPr>
          <p:nvPr>
            <p:ph type="dt" sz="half" idx="10"/>
          </p:nvPr>
        </p:nvSpPr>
        <p:spPr/>
        <p:txBody>
          <a:bodyPr/>
          <a:lstStyle/>
          <a:p>
            <a:fld id="{82F288E0-7875-42C4-84C8-98DBBD3BF4D2}"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t/>
            </a:fld>
            <a:endParaRPr lang="zh-CN" altLang="en-US"/>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title">
  <p:cSld name="1_标题幻灯片">
    <p:bg>
      <p:bgPr>
        <a:solidFill>
          <a:srgbClr val="F8F8F8"/>
        </a:solidFill>
        <a:effectLst/>
      </p:bgPr>
    </p:bg>
    <p:spTree>
      <p:nvGrpSpPr>
        <p:cNvPr id="1" name=""/>
        <p:cNvGrpSpPr/>
        <p:nvPr/>
      </p:nvGrpSpPr>
      <p:grpSpPr>
        <a:xfrm>
          <a:off x="0" y="0"/>
          <a:ext cx="0" cy="0"/>
        </a:xfrm>
      </p:grpSpPr>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2F288E0-7875-42C4-84C8-98DBBD3BF4D2}"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
            </a:fld>
            <a:endParaRPr lang="zh-CN" altLang="en-US"/>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82F288E0-7875-42C4-84C8-98DBBD3BF4D2}"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
            </a:fld>
            <a:endParaRPr lang="zh-CN" altLang="en-US"/>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82F288E0-7875-42C4-84C8-98DBBD3BF4D2}" type="datetimeFigureOut">
              <a:rPr lang="zh-CN" altLang="en-US" smtClean="0"/>
              <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t/>
            </a:fld>
            <a:endParaRPr lang="zh-CN" altLang="en-US"/>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p>
        </p:txBody>
      </p:sp>
      <p:sp>
        <p:nvSpPr>
          <p:cNvPr id="4" name="内容占位符 3"/>
          <p:cNvSpPr>
            <a:spLocks noGrp="1"/>
          </p:cNvSpPr>
          <p:nvPr>
            <p:ph sz="half" idx="2"/>
          </p:nvPr>
        </p:nvSpPr>
        <p:spPr>
          <a:xfrm>
            <a:off x="1186774" y="2665379"/>
            <a:ext cx="4873574" cy="3524284"/>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p>
        </p:txBody>
      </p:sp>
      <p:sp>
        <p:nvSpPr>
          <p:cNvPr id="6" name="内容占位符 5"/>
          <p:cNvSpPr>
            <a:spLocks noGrp="1"/>
          </p:cNvSpPr>
          <p:nvPr>
            <p:ph sz="quarter" idx="4"/>
          </p:nvPr>
        </p:nvSpPr>
        <p:spPr>
          <a:xfrm>
            <a:off x="6256938" y="2665379"/>
            <a:ext cx="4897576" cy="3524284"/>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82F288E0-7875-42C4-84C8-98DBBD3BF4D2}" type="datetimeFigureOut">
              <a:rPr lang="zh-CN" altLang="en-US" smtClean="0"/>
              <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t/>
            </a:fld>
            <a:endParaRPr lang="zh-CN" altLang="en-US"/>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82F288E0-7875-42C4-84C8-98DBBD3BF4D2}"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t/>
            </a:fld>
            <a:endParaRPr lang="zh-CN" altLang="en-US"/>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t/>
            </a:fld>
            <a:endParaRPr lang="zh-CN" altLang="en-US"/>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82F288E0-7875-42C4-84C8-98DBBD3BF4D2}" type="datetimeFigureOut">
              <a:rPr lang="zh-CN" altLang="en-US" smtClean="0"/>
              <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t/>
            </a:fld>
            <a:endParaRPr lang="zh-CN" altLang="en-US"/>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vertTitleAndTx" preserve="1">
  <p:cSld name="竖版">
    <p:spTree>
      <p:nvGrpSpPr>
        <p:cNvPr id="1" name=""/>
        <p:cNvGrpSpPr/>
        <p:nvPr/>
      </p:nvGrpSpPr>
      <p:grpSpPr>
        <a:xfrm>
          <a:off x="0" y="0"/>
          <a: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2F288E0-7875-42C4-84C8-98DBBD3BF4D2}"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
            </a:fld>
            <a:endParaRPr lang="zh-CN" altLang="en-US"/>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image" Target="../media/image1.png" /><Relationship Id="rId13"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bg>
      <p:bgRef idx="1001">
        <a:schemeClr val="bg1"/>
      </p:bgRef>
    </p:bg>
    <p:spTree>
      <p:nvGrpSpPr>
        <p:cNvPr id="1" name=""/>
        <p:cNvGrpSpPr/>
        <p:nvPr/>
      </p:nvGrpSpPr>
      <p:grpSpPr>
        <a:xfrm>
          <a:off x="0" y="0"/>
          <a: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t/>
            </a:fld>
            <a:endParaRPr lang="zh-CN" altLang="en-US"/>
          </a:p>
        </p:txBody>
      </p:sp>
      <p:pic>
        <p:nvPicPr>
          <p:cNvPr id="8" name="图片 7"/>
          <p:cNvPicPr>
            <a:picLocks noChangeAspect="1"/>
          </p:cNvPicPr>
          <p:nvPr userDrawn="1"/>
        </p:nvPicPr>
        <p:blipFill>
          <a:blip r:embed="rId12">
            <a:extLst>
              <a:ext uri="{28A0092B-C50C-407E-A947-70E740481C1C}">
                <a14:useLocalDpi xmlns:a14="http://schemas.microsoft.com/office/drawing/2010/main" val="0"/>
              </a:ext>
            </a:extLst>
          </a:blip>
          <a:stretch>
            <a:fillRect/>
          </a:stretch>
        </p:blipFill>
        <p:spPr>
          <a:xfrm>
            <a:off x="10623550" y="66675"/>
            <a:ext cx="1460500" cy="596900"/>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5.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6.xml" /><Relationship Id="rId3" Type="http://schemas.openxmlformats.org/officeDocument/2006/relationships/image" Target="../media/image5.jpeg"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7.xml" /><Relationship Id="rId3" Type="http://schemas.openxmlformats.org/officeDocument/2006/relationships/image" Target="../media/image9.jpeg"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8.xml" /><Relationship Id="rId3" Type="http://schemas.openxmlformats.org/officeDocument/2006/relationships/image" Target="../media/image9.jpeg"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9.xml" /><Relationship Id="rId3" Type="http://schemas.openxmlformats.org/officeDocument/2006/relationships/image" Target="../media/image5.jpeg"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8.jpeg"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8.jpeg"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8.jpeg"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1.xml" /><Relationship Id="rId3" Type="http://schemas.openxmlformats.org/officeDocument/2006/relationships/image" Target="../media/image2.jpeg"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8.jpeg"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8.jpeg"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8.jpeg"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8.jpeg"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8.jpeg"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8.jpeg"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8.jpeg"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11.xml"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1.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0.jpeg" /></Relationships>
</file>

<file path=ppt/slides/_rels/slide3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10.xml" /><Relationship Id="rId3" Type="http://schemas.openxmlformats.org/officeDocument/2006/relationships/image" Target="../media/image5.jpeg" /></Relationships>
</file>

<file path=ppt/slides/_rels/slide3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8.jpeg" /></Relationships>
</file>

<file path=ppt/slides/_rels/slide3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1.jpeg" /></Relationships>
</file>

<file path=ppt/slides/_rels/slide3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1.jpeg" /></Relationships>
</file>

<file path=ppt/slides/_rels/slide3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1.jpeg" /></Relationships>
</file>

<file path=ppt/slides/_rels/slide38.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9.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microsoft.com/office/2007/relationships/hdphoto" Target="../media/image4.wdp" /><Relationship Id="rId3" Type="http://schemas.openxmlformats.org/officeDocument/2006/relationships/notesSlide" Target="../notesSlides/notesSlide2.xml" /><Relationship Id="rId4" Type="http://schemas.openxmlformats.org/officeDocument/2006/relationships/image" Target="../media/image3.png" /></Relationships>
</file>

<file path=ppt/slides/_rels/slide40.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41.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4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2.png"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4.jpeg"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3.xml" /><Relationship Id="rId3" Type="http://schemas.openxmlformats.org/officeDocument/2006/relationships/image" Target="../media/image5.jpeg"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4.xml" /><Relationship Id="rId3" Type="http://schemas.openxmlformats.org/officeDocument/2006/relationships/image" Target="../media/image6.jpeg"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7.jpeg"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8.jpeg" /></Relationships>
</file>

<file path=ppt/slides/slide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showMasterSp="0">
  <p:cSld>
    <p:bg>
      <p:bgPr>
        <a:solidFill>
          <a:schemeClr val="accent1"/>
        </a:solidFill>
        <a:effectLst/>
      </p:bgPr>
    </p:bg>
    <p:spTree>
      <p:nvGrpSpPr>
        <p:cNvPr id="1" name=""/>
        <p:cNvGrpSpPr/>
        <p:nvPr/>
      </p:nvGrpSpPr>
      <p:grpSpPr>
        <a:xfrm>
          <a:off x="0" y="0"/>
          <a:ext cx="0" cy="0"/>
        </a:xfrm>
      </p:grpSpPr>
      <p:sp>
        <p:nvSpPr>
          <p:cNvPr id="10" name="矩形 9"/>
          <p:cNvSpPr/>
          <p:nvPr/>
        </p:nvSpPr>
        <p:spPr>
          <a:xfrm>
            <a:off x="144780" y="160020"/>
            <a:ext cx="11832590" cy="6469380"/>
          </a:xfrm>
          <a:prstGeom prst="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82" name="文本框 81"/>
          <p:cNvSpPr txBox="1"/>
          <p:nvPr/>
        </p:nvSpPr>
        <p:spPr>
          <a:xfrm>
            <a:off x="850582" y="1087829"/>
            <a:ext cx="10420985" cy="4192943"/>
          </a:xfrm>
          <a:prstGeom prst="rect">
            <a:avLst/>
          </a:prstGeom>
          <a:noFill/>
          <a:effectLst/>
        </p:spPr>
        <p:txBody>
          <a:bodyPr wrap="square" rtlCol="0">
            <a:spAutoFit/>
          </a:bodyPr>
          <a:lstStyle/>
          <a:p>
            <a:pPr algn="ctr">
              <a:lnSpc>
                <a:spcPct val="150000"/>
              </a:lnSpc>
            </a:pPr>
            <a:r>
              <a:rPr lang="en-US" altLang="zh-CN" sz="2000" b="1">
                <a:solidFill>
                  <a:schemeClr val="bg1"/>
                </a:solidFill>
                <a:latin typeface="微软雅黑" panose="020b0503020204020204" pitchFamily="34" charset="-122"/>
                <a:ea typeface="微软雅黑" panose="020b0503020204020204" pitchFamily="34" charset="-122"/>
              </a:rPr>
              <a:t>【</a:t>
            </a:r>
            <a:r>
              <a:rPr lang="zh-CN" altLang="en-US" sz="2000" b="1">
                <a:solidFill>
                  <a:schemeClr val="bg1"/>
                </a:solidFill>
                <a:latin typeface="微软雅黑" panose="020b0503020204020204" pitchFamily="34" charset="-122"/>
                <a:ea typeface="微软雅黑" panose="020b0503020204020204" pitchFamily="34" charset="-122"/>
              </a:rPr>
              <a:t>学习指引</a:t>
            </a:r>
            <a:r>
              <a:rPr lang="en-US" altLang="zh-CN" sz="2000" b="1">
                <a:solidFill>
                  <a:schemeClr val="bg1"/>
                </a:solidFill>
                <a:latin typeface="微软雅黑" panose="020b0503020204020204" pitchFamily="34" charset="-122"/>
                <a:ea typeface="微软雅黑" panose="020b0503020204020204" pitchFamily="34" charset="-122"/>
              </a:rPr>
              <a:t>】</a:t>
            </a:r>
          </a:p>
          <a:p>
            <a:pPr>
              <a:lnSpc>
                <a:spcPct val="150000"/>
              </a:lnSpc>
            </a:pPr>
            <a:r>
              <a:rPr lang="zh-CN" altLang="en-US" sz="2000">
                <a:solidFill>
                  <a:schemeClr val="bg1"/>
                </a:solidFill>
                <a:latin typeface="微软雅黑" panose="020b0503020204020204" pitchFamily="34" charset="-122"/>
                <a:ea typeface="微软雅黑" panose="020b0503020204020204" pitchFamily="34" charset="-122"/>
              </a:rPr>
              <a:t>     </a:t>
            </a:r>
            <a:r>
              <a:rPr lang="en-US" altLang="zh-CN" sz="2000">
                <a:solidFill>
                  <a:schemeClr val="bg1"/>
                </a:solidFill>
                <a:latin typeface="微软雅黑" panose="020b0503020204020204" pitchFamily="34" charset="-122"/>
                <a:ea typeface="微软雅黑" panose="020b0503020204020204" pitchFamily="34" charset="-122"/>
              </a:rPr>
              <a:t>《</a:t>
            </a:r>
            <a:r>
              <a:rPr lang="zh-CN" altLang="en-US" sz="2000">
                <a:solidFill>
                  <a:schemeClr val="bg1"/>
                </a:solidFill>
                <a:latin typeface="微软雅黑" panose="020b0503020204020204" pitchFamily="34" charset="-122"/>
                <a:ea typeface="微软雅黑" panose="020b0503020204020204" pitchFamily="34" charset="-122"/>
              </a:rPr>
              <a:t>人应当坚持正义</a:t>
            </a:r>
            <a:r>
              <a:rPr lang="en-US" altLang="zh-CN" sz="2000">
                <a:solidFill>
                  <a:schemeClr val="bg1"/>
                </a:solidFill>
                <a:latin typeface="微软雅黑" panose="020b0503020204020204" pitchFamily="34" charset="-122"/>
                <a:ea typeface="微软雅黑" panose="020b0503020204020204" pitchFamily="34" charset="-122"/>
              </a:rPr>
              <a:t>》</a:t>
            </a:r>
            <a:r>
              <a:rPr lang="zh-CN" altLang="en-US" sz="2000">
                <a:solidFill>
                  <a:schemeClr val="bg1"/>
                </a:solidFill>
                <a:latin typeface="微软雅黑" panose="020b0503020204020204" pitchFamily="34" charset="-122"/>
                <a:ea typeface="微软雅黑" panose="020b0503020204020204" pitchFamily="34" charset="-122"/>
              </a:rPr>
              <a:t>是部编版高中语文选择性必修中册第一单元的第五课。公元前</a:t>
            </a:r>
            <a:r>
              <a:rPr lang="en-US" altLang="zh-CN" sz="2000">
                <a:solidFill>
                  <a:schemeClr val="bg1"/>
                </a:solidFill>
                <a:latin typeface="微软雅黑" panose="020b0503020204020204" pitchFamily="34" charset="-122"/>
                <a:ea typeface="微软雅黑" panose="020b0503020204020204" pitchFamily="34" charset="-122"/>
              </a:rPr>
              <a:t>399</a:t>
            </a:r>
            <a:r>
              <a:rPr lang="zh-CN" altLang="en-US" sz="2000">
                <a:solidFill>
                  <a:schemeClr val="bg1"/>
                </a:solidFill>
                <a:latin typeface="微软雅黑" panose="020b0503020204020204" pitchFamily="34" charset="-122"/>
                <a:ea typeface="微软雅黑" panose="020b0503020204020204" pitchFamily="34" charset="-122"/>
              </a:rPr>
              <a:t>年，雅典法庭以“不敬神明”的罪名判处哲学家苏格拉底死刑。判决执行前夕，苏格拉底的朋友格黎东潜入监狱，试图劝说他越狱逃跑。苏格拉底不赞同逃跑，他针对格黎东的建议，抛出了“正道”“道义”“道理”“正当”等一系列他所坚守的“正义”理念，层层铺垫，步步设问，深入浅出地阐述了自己唯正义是从的道德信念，说服格黎东放弃劝说自己越狱的努力。</a:t>
            </a:r>
          </a:p>
          <a:p>
            <a:pPr>
              <a:lnSpc>
                <a:spcPct val="150000"/>
              </a:lnSpc>
            </a:pPr>
            <a:r>
              <a:rPr lang="zh-CN" altLang="en-US" sz="2000">
                <a:solidFill>
                  <a:schemeClr val="bg1"/>
                </a:solidFill>
                <a:latin typeface="微软雅黑" panose="020b0503020204020204" pitchFamily="34" charset="-122"/>
                <a:ea typeface="微软雅黑" panose="020b0503020204020204" pitchFamily="34" charset="-122"/>
              </a:rPr>
              <a:t>      阅读这篇文章的时候，我们要把握上述理念的内涵，理解苏格拉底据此提出的观点，探讨他是如何一步一步使格黎东的思路进入自己的逻辑轨道的，从而学习一种既以理服人又生动活泼的劝说艺术。</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12" presetClass="entr" presetSubtype="4" fill="hold" grpId="0" nodeType="afterEffect">
                                  <p:stCondLst>
                                    <p:cond delay="0"/>
                                  </p:stCondLst>
                                  <p:childTnLst>
                                    <p:set>
                                      <p:cBhvr>
                                        <p:cTn id="7" dur="1" fill="hold">
                                          <p:stCondLst>
                                            <p:cond delay="0"/>
                                          </p:stCondLst>
                                        </p:cTn>
                                        <p:tgtEl>
                                          <p:spTgt spid="82"/>
                                        </p:tgtEl>
                                        <p:attrNameLst>
                                          <p:attrName>style.visibility</p:attrName>
                                        </p:attrNameLst>
                                      </p:cBhvr>
                                      <p:to>
                                        <p:strVal val="visible"/>
                                      </p:to>
                                    </p:set>
                                    <p:anim calcmode="lin" valueType="num">
                                      <p:cBhvr additive="base">
                                        <p:cTn id="8" dur="500"/>
                                        <p:tgtEl>
                                          <p:spTgt spid="82"/>
                                        </p:tgtEl>
                                        <p:attrNameLst>
                                          <p:attrName>ppt_y</p:attrName>
                                        </p:attrNameLst>
                                      </p:cBhvr>
                                      <p:tavLst>
                                        <p:tav tm="0">
                                          <p:val>
                                            <p:strVal val="#ppt_y+#ppt_h*1.125000"/>
                                          </p:val>
                                        </p:tav>
                                        <p:tav tm="100000">
                                          <p:val>
                                            <p:strVal val="#ppt_y"/>
                                          </p:val>
                                        </p:tav>
                                      </p:tavLst>
                                    </p:anim>
                                    <p:animEffect transition="in" filter="wipe(up)">
                                      <p:cBhvr>
                                        <p:cTn id="9" dur="5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 grpId="0"/>
    </p:bldLst>
  </p:timing>
</p:sld>
</file>

<file path=ppt/slides/slide10.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showMasterSp="0">
  <p:cSld>
    <p:spTree>
      <p:nvGrpSpPr>
        <p:cNvPr id="1" name=""/>
        <p:cNvGrpSpPr/>
        <p:nvPr/>
      </p:nvGrpSpPr>
      <p:grpSpPr>
        <a:xfrm>
          <a:off x="0" y="0"/>
          <a:ext cx="0" cy="0"/>
        </a:xfrm>
      </p:grpSpPr>
      <p:sp>
        <p:nvSpPr>
          <p:cNvPr id="10" name="矩形 9"/>
          <p:cNvSpPr/>
          <p:nvPr/>
        </p:nvSpPr>
        <p:spPr>
          <a:xfrm>
            <a:off x="3287395" y="776605"/>
            <a:ext cx="76200" cy="5304155"/>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Calibri"/>
                <a:ea typeface="宋体" pitchFamily="2" charset="-122"/>
              </a:defRPr>
            </a:lvl1pPr>
            <a:lvl2pPr marL="457200" lvl="1" indent="0" algn="l" defTabSz="914400" eaLnBrk="1" fontAlgn="base" latinLnBrk="0" hangingPunct="1">
              <a:lnSpc>
                <a:spcPct val="100000"/>
              </a:lnSpc>
              <a:spcBef>
                <a:spcPct val="0"/>
              </a:spcBef>
              <a:spcAft>
                <a:spcPct val="0"/>
              </a:spcAft>
              <a:buNone/>
              <a:defRPr sz="1800" b="0" i="0" u="none" kern="1200" baseline="0">
                <a:solidFill>
                  <a:schemeClr val="tx1"/>
                </a:solidFill>
                <a:latin typeface="Calibri"/>
                <a:ea typeface="宋体" pitchFamily="2" charset="-122"/>
              </a:defRPr>
            </a:lvl2pPr>
            <a:lvl3pPr marL="914400" lvl="2" indent="0" algn="l" defTabSz="914400" eaLnBrk="1" fontAlgn="base" latinLnBrk="0" hangingPunct="1">
              <a:lnSpc>
                <a:spcPct val="100000"/>
              </a:lnSpc>
              <a:spcBef>
                <a:spcPct val="0"/>
              </a:spcBef>
              <a:spcAft>
                <a:spcPct val="0"/>
              </a:spcAft>
              <a:buNone/>
              <a:defRPr sz="1800" b="0" i="0" u="none" kern="1200" baseline="0">
                <a:solidFill>
                  <a:schemeClr val="tx1"/>
                </a:solidFill>
                <a:latin typeface="Calibri"/>
                <a:ea typeface="宋体" pitchFamily="2" charset="-122"/>
              </a:defRPr>
            </a:lvl3pPr>
            <a:lvl4pPr marL="1371600" lvl="3" indent="0" algn="l" defTabSz="914400" eaLnBrk="1" fontAlgn="base" latinLnBrk="0" hangingPunct="1">
              <a:lnSpc>
                <a:spcPct val="100000"/>
              </a:lnSpc>
              <a:spcBef>
                <a:spcPct val="0"/>
              </a:spcBef>
              <a:spcAft>
                <a:spcPct val="0"/>
              </a:spcAft>
              <a:buNone/>
              <a:defRPr sz="1800" b="0" i="0" u="none" kern="1200" baseline="0">
                <a:solidFill>
                  <a:schemeClr val="tx1"/>
                </a:solidFill>
                <a:latin typeface="Calibri"/>
                <a:ea typeface="宋体" pitchFamily="2" charset="-122"/>
              </a:defRPr>
            </a:lvl4pPr>
            <a:lvl5pPr marL="1828800" lvl="4" indent="0" algn="l" defTabSz="914400" eaLnBrk="1" fontAlgn="base" latinLnBrk="0" hangingPunct="1">
              <a:lnSpc>
                <a:spcPct val="100000"/>
              </a:lnSpc>
              <a:spcBef>
                <a:spcPct val="0"/>
              </a:spcBef>
              <a:spcAft>
                <a:spcPct val="0"/>
              </a:spcAft>
              <a:buNone/>
              <a:defRPr sz="1800" b="0" i="0" u="none" kern="1200" baseline="0">
                <a:solidFill>
                  <a:schemeClr val="tx1"/>
                </a:solidFill>
                <a:latin typeface="Calibri"/>
                <a:ea typeface="宋体" pitchFamily="2" charset="-122"/>
              </a:defRPr>
            </a:lvl5pPr>
          </a:lstStyle>
          <a:p>
            <a:pPr lvl="0" algn="ctr"/>
            <a:endParaRPr lang="zh-CN" altLang="en-US">
              <a:solidFill>
                <a:srgbClr val="FFFFFF"/>
              </a:solidFill>
              <a:latin typeface="Calibri"/>
              <a:ea typeface="MComic PRC Medium"/>
            </a:endParaRPr>
          </a:p>
        </p:txBody>
      </p:sp>
      <p:sp>
        <p:nvSpPr>
          <p:cNvPr id="6" name="矩形 5"/>
          <p:cNvSpPr/>
          <p:nvPr/>
        </p:nvSpPr>
        <p:spPr>
          <a:xfrm>
            <a:off x="1413933" y="776605"/>
            <a:ext cx="1117601" cy="2226945"/>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文本框 25"/>
          <p:cNvSpPr txBox="1"/>
          <p:nvPr/>
        </p:nvSpPr>
        <p:spPr>
          <a:xfrm>
            <a:off x="1679998" y="1099820"/>
            <a:ext cx="620818" cy="1396473"/>
          </a:xfrm>
          <a:prstGeom prst="rect">
            <a:avLst/>
          </a:prstGeom>
          <a:noFill/>
        </p:spPr>
        <p:txBody>
          <a:bodyPr wrap="square" rtlCol="0">
            <a:spAutoFit/>
          </a:bodyPr>
          <a:lstStyle/>
          <a:p>
            <a:pPr algn="l">
              <a:lnSpc>
                <a:spcPct val="140000"/>
              </a:lnSpc>
            </a:pPr>
            <a:r>
              <a:rPr lang="zh-CN" altLang="en-US" sz="3200">
                <a:solidFill>
                  <a:schemeClr val="tx1"/>
                </a:solidFill>
                <a:latin typeface="微软雅黑" panose="020b0503020204020204" pitchFamily="34" charset="-122"/>
                <a:ea typeface="微软雅黑" panose="020b0503020204020204" pitchFamily="34" charset="-122"/>
                <a:sym typeface="+mn-ea"/>
              </a:rPr>
              <a:t>解题</a:t>
            </a:r>
            <a:endParaRPr lang="en-US" altLang="zh-CN" sz="3200">
              <a:solidFill>
                <a:schemeClr val="tx1"/>
              </a:solidFill>
              <a:latin typeface="微软雅黑" panose="020b0503020204020204" pitchFamily="34" charset="-122"/>
              <a:ea typeface="微软雅黑" panose="020b0503020204020204" pitchFamily="34" charset="-122"/>
              <a:sym typeface="+mn-ea"/>
            </a:endParaRPr>
          </a:p>
        </p:txBody>
      </p:sp>
      <p:sp>
        <p:nvSpPr>
          <p:cNvPr id="9" name="文本框 8"/>
          <p:cNvSpPr txBox="1"/>
          <p:nvPr/>
        </p:nvSpPr>
        <p:spPr>
          <a:xfrm>
            <a:off x="4119456" y="1416107"/>
            <a:ext cx="7426586" cy="2530949"/>
          </a:xfrm>
          <a:prstGeom prst="rect">
            <a:avLst/>
          </a:prstGeom>
          <a:noFill/>
        </p:spPr>
        <p:txBody>
          <a:bodyPr wrap="square" rtlCol="0">
            <a:spAutoFit/>
          </a:bodyPr>
          <a:lstStyle/>
          <a:p>
            <a:pPr algn="ctr">
              <a:lnSpc>
                <a:spcPct val="150000"/>
              </a:lnSpc>
            </a:pPr>
            <a:r>
              <a:rPr lang="en-US" altLang="zh-CN" sz="2400" b="1">
                <a:latin typeface="微软雅黑" panose="020b0503020204020204" pitchFamily="34" charset="-122"/>
                <a:ea typeface="微软雅黑" panose="020b0503020204020204" pitchFamily="34" charset="-122"/>
              </a:rPr>
              <a:t>《</a:t>
            </a:r>
            <a:r>
              <a:rPr lang="zh-CN" altLang="en-US" sz="2400" b="1">
                <a:latin typeface="微软雅黑" panose="020b0503020204020204" pitchFamily="34" charset="-122"/>
                <a:ea typeface="微软雅黑" panose="020b0503020204020204" pitchFamily="34" charset="-122"/>
              </a:rPr>
              <a:t>人应当坚持正义</a:t>
            </a:r>
            <a:r>
              <a:rPr lang="en-US" altLang="zh-CN" sz="2400" b="1">
                <a:latin typeface="微软雅黑" panose="020b0503020204020204" pitchFamily="34" charset="-122"/>
                <a:ea typeface="微软雅黑" panose="020b0503020204020204" pitchFamily="34" charset="-122"/>
              </a:rPr>
              <a:t>》</a:t>
            </a:r>
          </a:p>
          <a:p>
            <a:pPr algn="ctr">
              <a:lnSpc>
                <a:spcPct val="150000"/>
              </a:lnSpc>
            </a:pPr>
            <a:r>
              <a:rPr lang="en-US" altLang="zh-CN" sz="2400" b="1">
                <a:latin typeface="微软雅黑" panose="020b0503020204020204" pitchFamily="34" charset="-122"/>
                <a:ea typeface="微软雅黑" panose="020b0503020204020204" pitchFamily="34" charset="-122"/>
              </a:rPr>
              <a:t> </a:t>
            </a:r>
          </a:p>
          <a:p>
            <a:pPr>
              <a:lnSpc>
                <a:spcPct val="150000"/>
              </a:lnSpc>
            </a:pPr>
            <a:r>
              <a:rPr lang="zh-CN" altLang="en-US" sz="2000" b="1">
                <a:solidFill>
                  <a:srgbClr val="C00000"/>
                </a:solidFill>
                <a:latin typeface="微软雅黑" panose="020b0503020204020204" pitchFamily="34" charset="-122"/>
                <a:ea typeface="微软雅黑" panose="020b0503020204020204" pitchFamily="34" charset="-122"/>
              </a:rPr>
              <a:t>①“人”，</a:t>
            </a:r>
            <a:r>
              <a:rPr lang="zh-CN" altLang="en-US" sz="2000" b="1">
                <a:latin typeface="微软雅黑" panose="020b0503020204020204" pitchFamily="34" charset="-122"/>
                <a:ea typeface="微软雅黑" panose="020b0503020204020204" pitchFamily="34" charset="-122"/>
              </a:rPr>
              <a:t>即所有人</a:t>
            </a:r>
          </a:p>
          <a:p>
            <a:pPr>
              <a:lnSpc>
                <a:spcPct val="150000"/>
              </a:lnSpc>
            </a:pPr>
            <a:r>
              <a:rPr lang="zh-CN" altLang="en-US" sz="2000" b="1">
                <a:solidFill>
                  <a:srgbClr val="C00000"/>
                </a:solidFill>
                <a:latin typeface="微软雅黑" panose="020b0503020204020204" pitchFamily="34" charset="-122"/>
                <a:ea typeface="微软雅黑" panose="020b0503020204020204" pitchFamily="34" charset="-122"/>
              </a:rPr>
              <a:t>②“应当”，</a:t>
            </a:r>
            <a:r>
              <a:rPr lang="zh-CN" altLang="en-US" sz="2000" b="1">
                <a:latin typeface="微软雅黑" panose="020b0503020204020204" pitchFamily="34" charset="-122"/>
                <a:ea typeface="微软雅黑" panose="020b0503020204020204" pitchFamily="34" charset="-122"/>
              </a:rPr>
              <a:t>有“必须”之意</a:t>
            </a:r>
          </a:p>
          <a:p>
            <a:pPr>
              <a:lnSpc>
                <a:spcPct val="150000"/>
              </a:lnSpc>
            </a:pPr>
            <a:r>
              <a:rPr lang="zh-CN" altLang="en-US" sz="2000" b="1">
                <a:solidFill>
                  <a:srgbClr val="C00000"/>
                </a:solidFill>
                <a:latin typeface="微软雅黑" panose="020b0503020204020204" pitchFamily="34" charset="-122"/>
                <a:ea typeface="微软雅黑" panose="020b0503020204020204" pitchFamily="34" charset="-122"/>
              </a:rPr>
              <a:t>③“正义”，</a:t>
            </a:r>
            <a:r>
              <a:rPr lang="zh-CN" altLang="en-US" sz="2000" b="1">
                <a:latin typeface="微软雅黑" panose="020b0503020204020204" pitchFamily="34" charset="-122"/>
                <a:ea typeface="微软雅黑" panose="020b0503020204020204" pitchFamily="34" charset="-122"/>
              </a:rPr>
              <a:t>公正的、有利于人民的道理的意思。</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20" presetClass="entr" presetSubtype="0" fill="hold" grpId="1" nodeType="afterEffect">
                                  <p:stCondLst>
                                    <p:cond delay="0"/>
                                  </p:stCondLst>
                                  <p:childTnLst>
                                    <p:set>
                                      <p:cBhvr>
                                        <p:cTn id="7" dur="1" fill="hold">
                                          <p:stCondLst>
                                            <p:cond delay="0"/>
                                          </p:stCondLst>
                                        </p:cTn>
                                        <p:tgtEl>
                                          <p:spTgt spid="6"/>
                                        </p:tgtEl>
                                        <p:attrNameLst>
                                          <p:attrName>style.visibility</p:attrName>
                                        </p:attrNameLst>
                                      </p:cBhvr>
                                      <p:to>
                                        <p:strVal val="visible"/>
                                      </p:to>
                                    </p:set>
                                    <p:animEffect transition="in" filter="wedge">
                                      <p:cBhvr>
                                        <p:cTn id="8" dur="500"/>
                                        <p:tgtEl>
                                          <p:spTgt spid="6"/>
                                        </p:tgtEl>
                                      </p:cBhvr>
                                    </p:animEffect>
                                  </p:childTnLst>
                                </p:cTn>
                              </p:par>
                            </p:childTnLst>
                          </p:cTn>
                        </p:par>
                        <p:par>
                          <p:cTn id="9" fill="hold" nodeType="withGroup">
                            <p:stCondLst>
                              <p:cond delay="500"/>
                            </p:stCondLst>
                            <p:childTnLst>
                              <p:par>
                                <p:cTn id="10" presetID="29" presetClass="entr" presetSubtype="0" fill="hold" grpId="2" nodeType="afterEffect">
                                  <p:childTnLst>
                                    <p:set>
                                      <p:cBhvr>
                                        <p:cTn id="11" dur="1" fill="hold">
                                          <p:stCondLst>
                                            <p:cond delay="0"/>
                                          </p:stCondLst>
                                        </p:cTn>
                                        <p:tgtEl>
                                          <p:spTgt spid="26"/>
                                        </p:tgtEl>
                                        <p:attrNameLst>
                                          <p:attrName>style.visibility</p:attrName>
                                        </p:attrNameLst>
                                      </p:cBhvr>
                                      <p:to>
                                        <p:strVal val="visible"/>
                                      </p:to>
                                    </p:set>
                                    <p:anim calcmode="lin" valueType="num">
                                      <p:cBhvr>
                                        <p:cTn id="12" dur="500" fill="hold"/>
                                        <p:tgtEl>
                                          <p:spTgt spid="26"/>
                                        </p:tgtEl>
                                        <p:attrNameLst>
                                          <p:attrName>ppt_x</p:attrName>
                                        </p:attrNameLst>
                                      </p:cBhvr>
                                      <p:tavLst>
                                        <p:tav tm="0">
                                          <p:val>
                                            <p:strVal val="#ppt_x-.2"/>
                                          </p:val>
                                        </p:tav>
                                        <p:tav tm="100000">
                                          <p:val>
                                            <p:strVal val="#ppt_x"/>
                                          </p:val>
                                        </p:tav>
                                      </p:tavLst>
                                    </p:anim>
                                    <p:anim calcmode="lin" valueType="num">
                                      <p:cBhvr>
                                        <p:cTn id="13" dur="500" fill="hold"/>
                                        <p:tgtEl>
                                          <p:spTgt spid="26"/>
                                        </p:tgtEl>
                                        <p:attrNameLst>
                                          <p:attrName>ppt_y</p:attrName>
                                        </p:attrNameLst>
                                      </p:cBhvr>
                                      <p:tavLst>
                                        <p:tav tm="0">
                                          <p:val>
                                            <p:strVal val="#ppt_y"/>
                                          </p:val>
                                        </p:tav>
                                        <p:tav tm="100000">
                                          <p:val>
                                            <p:strVal val="#ppt_y"/>
                                          </p:val>
                                        </p:tav>
                                      </p:tavLst>
                                    </p:anim>
                                    <p:animEffect transition="in" filter="wipe(right)" prLst="gradientSize: 0.1">
                                      <p:cBhvr>
                                        <p:cTn id="14" dur="500"/>
                                        <p:tgtEl>
                                          <p:spTgt spid="26"/>
                                        </p:tgtEl>
                                      </p:cBhvr>
                                    </p:animEffect>
                                  </p:childTnLst>
                                </p:cTn>
                              </p:par>
                            </p:childTnLst>
                          </p:cTn>
                        </p:par>
                        <p:par>
                          <p:cTn id="15" fill="hold" nodeType="withGroup">
                            <p:stCondLst>
                              <p:cond delay="1000"/>
                            </p:stCondLst>
                            <p:childTnLst>
                              <p:par>
                                <p:cTn id="16" presetID="22" presetClass="entr" presetSubtype="1" fill="hold" grpId="0" nodeType="afterEffect">
                                  <p:childTnLst>
                                    <p:set>
                                      <p:cBhvr>
                                        <p:cTn id="17" dur="1" fill="hold">
                                          <p:stCondLst>
                                            <p:cond delay="0"/>
                                          </p:stCondLst>
                                        </p:cTn>
                                        <p:tgtEl>
                                          <p:spTgt spid="10"/>
                                        </p:tgtEl>
                                        <p:attrNameLst>
                                          <p:attrName>style.visibility</p:attrName>
                                        </p:attrNameLst>
                                      </p:cBhvr>
                                      <p:to>
                                        <p:strVal val="visible"/>
                                      </p:to>
                                    </p:set>
                                    <p:animEffect transition="in" filter="wipe(up)">
                                      <p:cBhvr>
                                        <p:cTn id="18" dur="500"/>
                                        <p:tgtEl>
                                          <p:spTgt spid="10"/>
                                        </p:tgtEl>
                                      </p:cBhvr>
                                    </p:animEffect>
                                  </p:childTnLst>
                                </p:cTn>
                              </p:par>
                            </p:childTnLst>
                          </p:cTn>
                        </p:par>
                        <p:par>
                          <p:cTn id="19" fill="hold" nodeType="withGroup">
                            <p:stCondLst>
                              <p:cond delay="1500"/>
                            </p:stCondLst>
                            <p:childTnLst>
                              <p:par>
                                <p:cTn id="20" presetID="42" presetClass="entr" presetSubtype="0" fill="hold" grpId="3" nodeType="afterEffect">
                                  <p:childTnLst>
                                    <p:set>
                                      <p:cBhvr>
                                        <p:cTn id="21" dur="1" fill="hold">
                                          <p:stCondLst>
                                            <p:cond delay="0"/>
                                          </p:stCondLst>
                                        </p:cTn>
                                        <p:tgtEl>
                                          <p:spTgt spid="9"/>
                                        </p:tgtEl>
                                        <p:attrNameLst>
                                          <p:attrName>style.visibility</p:attrName>
                                        </p:attrNameLst>
                                      </p:cBhvr>
                                      <p:to>
                                        <p:strVal val="visible"/>
                                      </p:to>
                                    </p:set>
                                    <p:animEffect transition="in" filter="fade">
                                      <p:cBhvr>
                                        <p:cTn id="22" dur="500"/>
                                        <p:tgtEl>
                                          <p:spTgt spid="9"/>
                                        </p:tgtEl>
                                      </p:cBhvr>
                                    </p:animEffect>
                                    <p:anim calcmode="lin" valueType="num">
                                      <p:cBhvr>
                                        <p:cTn id="23" dur="500" fill="hold"/>
                                        <p:tgtEl>
                                          <p:spTgt spid="9"/>
                                        </p:tgtEl>
                                        <p:attrNameLst>
                                          <p:attrName>ppt_x</p:attrName>
                                        </p:attrNameLst>
                                      </p:cBhvr>
                                      <p:tavLst>
                                        <p:tav tm="0">
                                          <p:val>
                                            <p:strVal val="#ppt_x"/>
                                          </p:val>
                                        </p:tav>
                                        <p:tav tm="100000">
                                          <p:val>
                                            <p:strVal val="#ppt_x"/>
                                          </p:val>
                                        </p:tav>
                                      </p:tavLst>
                                    </p:anim>
                                    <p:anim calcmode="lin" valueType="num">
                                      <p:cBhvr>
                                        <p:cTn id="24" dur="5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6" grpId="1"/>
      <p:bldP spid="26" grpId="2"/>
      <p:bldP spid="9" grpId="3"/>
    </p:bldLst>
  </p:timing>
</p:sld>
</file>

<file path=ppt/slides/slide1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showMasterSp="0">
  <p:cSld>
    <p:spTree>
      <p:nvGrpSpPr>
        <p:cNvPr id="1" name=""/>
        <p:cNvGrpSpPr/>
        <p:nvPr/>
      </p:nvGrpSpPr>
      <p:grpSpPr>
        <a:xfrm>
          <a:off x="0" y="0"/>
          <a:ext cx="0" cy="0"/>
        </a:xfrm>
      </p:grpSpPr>
      <p:sp>
        <p:nvSpPr>
          <p:cNvPr id="12" name="文本框 11"/>
          <p:cNvSpPr txBox="1"/>
          <p:nvPr/>
        </p:nvSpPr>
        <p:spPr>
          <a:xfrm>
            <a:off x="639123" y="2012425"/>
            <a:ext cx="11131244" cy="2797048"/>
          </a:xfrm>
          <a:prstGeom prst="rect">
            <a:avLst/>
          </a:prstGeom>
          <a:noFill/>
        </p:spPr>
        <p:txBody>
          <a:bodyPr wrap="square" rtlCol="0">
            <a:spAutoFit/>
          </a:bodyPr>
          <a:lstStyle/>
          <a:p>
            <a:pPr>
              <a:lnSpc>
                <a:spcPct val="150000"/>
              </a:lnSpc>
            </a:pPr>
            <a:r>
              <a:rPr lang="zh-CN" altLang="en-US" sz="2400">
                <a:latin typeface="微软雅黑" panose="020b0503020204020204" pitchFamily="34" charset="-122"/>
                <a:ea typeface="微软雅黑" panose="020b0503020204020204" pitchFamily="34" charset="-122"/>
              </a:rPr>
              <a:t>      对话录，柏拉图代表作之一，是他对话系列的统称。古希腊哲学在公元前六至四世纪发展到高潮。柏拉图的三十篇对话录，是最具特点的散文体裁。</a:t>
            </a:r>
            <a:r>
              <a:rPr lang="zh-CN" altLang="en-US" sz="2400" b="1">
                <a:solidFill>
                  <a:srgbClr val="C00000"/>
                </a:solidFill>
                <a:latin typeface="微软雅黑" panose="020b0503020204020204" pitchFamily="34" charset="-122"/>
                <a:ea typeface="微软雅黑" panose="020b0503020204020204" pitchFamily="34" charset="-122"/>
              </a:rPr>
              <a:t>这种文体记述了当事人的对话。</a:t>
            </a:r>
            <a:r>
              <a:rPr lang="en-US" altLang="zh-CN" sz="2400">
                <a:latin typeface="微软雅黑" panose="020b0503020204020204" pitchFamily="34" charset="-122"/>
                <a:ea typeface="微软雅黑" panose="020b0503020204020204" pitchFamily="34" charset="-122"/>
              </a:rPr>
              <a:t>《</a:t>
            </a:r>
            <a:r>
              <a:rPr lang="zh-CN" altLang="en-US" sz="2400">
                <a:latin typeface="微软雅黑" panose="020b0503020204020204" pitchFamily="34" charset="-122"/>
                <a:ea typeface="微软雅黑" panose="020b0503020204020204" pitchFamily="34" charset="-122"/>
              </a:rPr>
              <a:t>柏拉图对话录</a:t>
            </a:r>
            <a:r>
              <a:rPr lang="en-US" altLang="zh-CN" sz="2400">
                <a:latin typeface="微软雅黑" panose="020b0503020204020204" pitchFamily="34" charset="-122"/>
                <a:ea typeface="微软雅黑" panose="020b0503020204020204" pitchFamily="34" charset="-122"/>
              </a:rPr>
              <a:t>》</a:t>
            </a:r>
            <a:r>
              <a:rPr lang="zh-CN" altLang="en-US" sz="2400">
                <a:latin typeface="微软雅黑" panose="020b0503020204020204" pitchFamily="34" charset="-122"/>
                <a:ea typeface="微软雅黑" panose="020b0503020204020204" pitchFamily="34" charset="-122"/>
              </a:rPr>
              <a:t>选收的四篇由古希腊语直接译出，集中反映了苏格拉底临死前的思想、生活和谈话，其中所探讨的问题，是苏格拉底和柏拉图哲学思想和方法的最集中的缩影。</a:t>
            </a:r>
          </a:p>
        </p:txBody>
      </p:sp>
      <p:sp>
        <p:nvSpPr>
          <p:cNvPr id="10" name="矩形 9"/>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5" name="文本框 4"/>
          <p:cNvSpPr txBox="1"/>
          <p:nvPr/>
        </p:nvSpPr>
        <p:spPr>
          <a:xfrm>
            <a:off x="4711752" y="876817"/>
            <a:ext cx="2985987" cy="662554"/>
          </a:xfrm>
          <a:prstGeom prst="rect">
            <a:avLst/>
          </a:prstGeom>
          <a:noFill/>
          <a:effectLst>
            <a:reflection blurRad="6350" stA="50000" endA="300" endPos="55000" dir="5400000" sy="-100000" algn="bl" rotWithShape="0"/>
          </a:effectLst>
        </p:spPr>
        <p:txBody>
          <a:bodyPr wrap="square" rtlCol="0">
            <a:spAutoFit/>
          </a:bodyPr>
          <a:lstStyle/>
          <a:p>
            <a:pPr>
              <a:lnSpc>
                <a:spcPct val="150000"/>
              </a:lnSpc>
            </a:pPr>
            <a:r>
              <a:rPr lang="zh-CN" altLang="en-US" sz="2800" b="1">
                <a:solidFill>
                  <a:schemeClr val="bg1">
                    <a:lumMod val="50000"/>
                  </a:schemeClr>
                </a:solidFill>
                <a:latin typeface="微软雅黑" panose="020b0503020204020204" pitchFamily="34" charset="-122"/>
                <a:ea typeface="微软雅黑" panose="020b0503020204020204" pitchFamily="34" charset="-122"/>
              </a:rPr>
              <a:t>了解“对话录” </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42" presetClass="entr" presetSubtype="0" fill="hold" grpId="0" nodeType="afterEffect">
                                  <p:stCondLst>
                                    <p:cond delay="0"/>
                                  </p:stCondLst>
                                  <p:childTnLst>
                                    <p:set>
                                      <p:cBhvr>
                                        <p:cTn id="7" dur="1" fill="hold">
                                          <p:stCondLst>
                                            <p:cond delay="0"/>
                                          </p:stCondLst>
                                        </p:cTn>
                                        <p:tgtEl>
                                          <p:spTgt spid="12"/>
                                        </p:tgtEl>
                                        <p:attrNameLst>
                                          <p:attrName>style.visibility</p:attrName>
                                        </p:attrNameLst>
                                      </p:cBhvr>
                                      <p:to>
                                        <p:strVal val="visible"/>
                                      </p:to>
                                    </p:set>
                                    <p:animEffect transition="in" filter="fade">
                                      <p:cBhvr>
                                        <p:cTn id="8" dur="500"/>
                                        <p:tgtEl>
                                          <p:spTgt spid="12"/>
                                        </p:tgtEl>
                                      </p:cBhvr>
                                    </p:animEffect>
                                    <p:anim calcmode="lin" valueType="num">
                                      <p:cBhvr>
                                        <p:cTn id="9" dur="500" fill="hold"/>
                                        <p:tgtEl>
                                          <p:spTgt spid="12"/>
                                        </p:tgtEl>
                                        <p:attrNameLst>
                                          <p:attrName>ppt_x</p:attrName>
                                        </p:attrNameLst>
                                      </p:cBhvr>
                                      <p:tavLst>
                                        <p:tav tm="0">
                                          <p:val>
                                            <p:strVal val="#ppt_x"/>
                                          </p:val>
                                        </p:tav>
                                        <p:tav tm="100000">
                                          <p:val>
                                            <p:strVal val="#ppt_x"/>
                                          </p:val>
                                        </p:tav>
                                      </p:tavLst>
                                    </p:anim>
                                    <p:anim calcmode="lin" valueType="num">
                                      <p:cBhvr>
                                        <p:cTn id="10"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1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showMasterSp="0">
  <p:cSld>
    <p:spTree>
      <p:nvGrpSpPr>
        <p:cNvPr id="1" name=""/>
        <p:cNvGrpSpPr/>
        <p:nvPr/>
      </p:nvGrpSpPr>
      <p:grpSpPr>
        <a:xfrm>
          <a:off x="0" y="0"/>
          <a:ext cx="0" cy="0"/>
        </a:xfrm>
      </p:grpSpPr>
      <p:grpSp>
        <p:nvGrpSpPr>
          <p:cNvPr id="6" name="组合 5"/>
          <p:cNvGrpSpPr/>
          <p:nvPr/>
        </p:nvGrpSpPr>
        <p:grpSpPr>
          <a:xfrm>
            <a:off x="213360" y="274780"/>
            <a:ext cx="11765280" cy="6452235"/>
            <a:chOff x="213360" y="202565"/>
            <a:chExt cx="11765280" cy="6452235"/>
          </a:xfrm>
        </p:grpSpPr>
        <p:pic>
          <p:nvPicPr>
            <p:cNvPr id="5" name="图片 4"/>
            <p:cNvPicPr>
              <a:picLocks noChangeAspect="1"/>
            </p:cNvPicPr>
            <p:nvPr/>
          </p:nvPicPr>
          <p:blipFill>
            <a:blip r:embed="rId3">
              <a:extLst>
                <a:ext uri="{28A0092B-C50C-407E-A947-70E740481C1C}">
                  <a14:useLocalDpi xmlns:a14="http://schemas.microsoft.com/office/drawing/2010/main" val="0"/>
                </a:ext>
              </a:extLst>
            </a:blip>
            <a:srcRect t="8715" b="8715"/>
            <a:stretch>
              <a:fillRect/>
            </a:stretch>
          </p:blipFill>
          <p:spPr>
            <a:xfrm>
              <a:off x="213360" y="202565"/>
              <a:ext cx="11765280" cy="6452235"/>
            </a:xfrm>
            <a:prstGeom prst="rect">
              <a:avLst/>
            </a:prstGeom>
          </p:spPr>
        </p:pic>
        <p:sp>
          <p:nvSpPr>
            <p:cNvPr id="9" name="矩形 8"/>
            <p:cNvSpPr/>
            <p:nvPr/>
          </p:nvSpPr>
          <p:spPr>
            <a:xfrm>
              <a:off x="213360" y="202565"/>
              <a:ext cx="11765280" cy="6452235"/>
            </a:xfrm>
            <a:prstGeom prst="rect">
              <a:avLst/>
            </a:prstGeom>
            <a:solidFill>
              <a:schemeClr val="tx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sp>
        <p:nvSpPr>
          <p:cNvPr id="15" name="Freeform: Shape 14"/>
          <p:cNvSpPr/>
          <p:nvPr/>
        </p:nvSpPr>
        <p:spPr bwMode="auto">
          <a:xfrm>
            <a:off x="958531" y="927099"/>
            <a:ext cx="3634105" cy="4159250"/>
          </a:xfrm>
          <a:custGeom>
            <a:gdLst>
              <a:gd name="connsiteX0" fmla="*/ 0 w 9074052"/>
              <a:gd name="connsiteY0" fmla="*/ 0 h 9074052"/>
              <a:gd name="connsiteX1" fmla="*/ 9074052 w 9074052"/>
              <a:gd name="connsiteY1" fmla="*/ 0 h 9074052"/>
              <a:gd name="connsiteX2" fmla="*/ 9074052 w 9074052"/>
              <a:gd name="connsiteY2" fmla="*/ 6552727 h 9074052"/>
              <a:gd name="connsiteX3" fmla="*/ 6552727 w 9074052"/>
              <a:gd name="connsiteY3" fmla="*/ 9074052 h 9074052"/>
              <a:gd name="connsiteX4" fmla="*/ 0 w 9074052"/>
              <a:gd name="connsiteY4" fmla="*/ 9074052 h 9074052"/>
            </a:gdLst>
            <a:cxnLst>
              <a:cxn ang="0">
                <a:pos x="connsiteX0" y="connsiteY0"/>
              </a:cxn>
              <a:cxn ang="0">
                <a:pos x="connsiteX1" y="connsiteY1"/>
              </a:cxn>
              <a:cxn ang="0">
                <a:pos x="connsiteX2" y="connsiteY2"/>
              </a:cxn>
              <a:cxn ang="0">
                <a:pos x="connsiteX3" y="connsiteY3"/>
              </a:cxn>
              <a:cxn ang="0">
                <a:pos x="connsiteX4" y="connsiteY4"/>
              </a:cxn>
            </a:cxnLst>
            <a:rect l="l" t="t" r="r" b="b"/>
            <a:pathLst>
              <a:path w="9074052" h="9074052">
                <a:moveTo>
                  <a:pt x="0" y="0"/>
                </a:moveTo>
                <a:lnTo>
                  <a:pt x="9074052" y="0"/>
                </a:lnTo>
                <a:lnTo>
                  <a:pt x="9074052" y="6552727"/>
                </a:lnTo>
                <a:lnTo>
                  <a:pt x="6552727" y="9074052"/>
                </a:lnTo>
                <a:lnTo>
                  <a:pt x="0" y="9074052"/>
                </a:lnTo>
                <a:close/>
              </a:path>
            </a:pathLst>
          </a:custGeom>
          <a:solidFill>
            <a:schemeClr val="accent1">
              <a:lumMod val="20000"/>
              <a:lumOff val="80000"/>
              <a:alpha val="32000"/>
            </a:schemeClr>
          </a:solidFill>
          <a:ln w="63500">
            <a:solidFill>
              <a:schemeClr val="bg1"/>
            </a:solidFill>
            <a:miter lim="800000"/>
          </a:ln>
        </p:spPr>
        <p:txBody>
          <a:bodyPr vert="horz" wrap="square" lIns="91440" tIns="45720" rIns="91440" bIns="45720" numCol="1" rtlCol="0" anchor="t" anchorCtr="0" compatLnSpc="1"/>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id-ID" sz="1800" b="0" i="0" u="none" strike="noStrike" kern="0" cap="none" spc="0" normalizeH="0" baseline="0" noProof="0">
              <a:ln>
                <a:noFill/>
              </a:ln>
              <a:solidFill>
                <a:sysClr val="windowText" lastClr="000000"/>
              </a:solidFill>
              <a:effectLst/>
              <a:uLnTx/>
              <a:uFillTx/>
              <a:latin typeface="微软雅黑" panose="020b0503020204020204" pitchFamily="34" charset="-122"/>
              <a:ea typeface="微软雅黑" panose="020b0503020204020204" pitchFamily="34" charset="-122"/>
            </a:endParaRPr>
          </a:p>
        </p:txBody>
      </p:sp>
      <p:sp>
        <p:nvSpPr>
          <p:cNvPr id="16" name="TextBox 15"/>
          <p:cNvSpPr txBox="1"/>
          <p:nvPr/>
        </p:nvSpPr>
        <p:spPr>
          <a:xfrm>
            <a:off x="1255077" y="2512551"/>
            <a:ext cx="3041015" cy="988347"/>
          </a:xfrm>
          <a:prstGeom prst="rect">
            <a:avLst/>
          </a:prstGeom>
          <a:noFill/>
        </p:spPr>
        <p:txBody>
          <a:bodyPr wrap="square" rtlCol="0">
            <a:spAutoFit/>
          </a:bodyPr>
          <a:lstStyle/>
          <a:p>
            <a:pPr marL="571500" marR="0" indent="-571500" algn="l" defTabSz="914400" fontAlgn="auto">
              <a:lnSpc>
                <a:spcPct val="150000"/>
              </a:lnSpc>
              <a:spcBef>
                <a:spcPct val="0"/>
              </a:spcBef>
              <a:spcAft>
                <a:spcPct val="0"/>
              </a:spcAft>
              <a:buClrTx/>
              <a:buSzTx/>
              <a:buFont typeface="Wingdings" panose="05000000000000000000" pitchFamily="2" charset="2"/>
              <a:buChar char="n"/>
              <a:defRPr/>
            </a:pPr>
            <a:r>
              <a:rPr lang="zh-CN" altLang="en-US" sz="4400" b="1">
                <a:solidFill>
                  <a:schemeClr val="bg1"/>
                </a:solidFill>
                <a:latin typeface="微软雅黑" panose="020b0503020204020204" pitchFamily="34" charset="-122"/>
                <a:ea typeface="微软雅黑" panose="020b0503020204020204" pitchFamily="34" charset="-122"/>
                <a:sym typeface="+mn-ea"/>
              </a:rPr>
              <a:t>初读课文</a:t>
            </a:r>
            <a:endParaRPr kumimoji="0" lang="zh-CN" altLang="en-US" sz="4400" b="1" i="1" kern="0" cap="none" spc="600" normalizeH="0" baseline="0" noProof="0">
              <a:solidFill>
                <a:schemeClr val="bg1"/>
              </a:solidFill>
              <a:latin typeface="微软雅黑" panose="020b0503020204020204" pitchFamily="34" charset="-122"/>
              <a:ea typeface="微软雅黑" panose="020b0503020204020204" pitchFamily="34" charset="-122"/>
              <a:sym typeface="+mn-ea"/>
            </a:endParaRPr>
          </a:p>
        </p:txBody>
      </p:sp>
      <p:sp>
        <p:nvSpPr>
          <p:cNvPr id="7" name="文本框 6"/>
          <p:cNvSpPr txBox="1"/>
          <p:nvPr/>
        </p:nvSpPr>
        <p:spPr>
          <a:xfrm>
            <a:off x="1238250" y="1816735"/>
            <a:ext cx="2738755" cy="584775"/>
          </a:xfrm>
          <a:prstGeom prst="rect">
            <a:avLst/>
          </a:prstGeom>
          <a:noFill/>
        </p:spPr>
        <p:txBody>
          <a:bodyPr wrap="square" rtlCol="0">
            <a:spAutoFit/>
          </a:bodyPr>
          <a:lstStyle/>
          <a:p>
            <a:r>
              <a:rPr lang="zh-CN" altLang="en-US" sz="3200" b="1">
                <a:solidFill>
                  <a:schemeClr val="bg1"/>
                </a:solidFill>
                <a:latin typeface="微软雅黑" panose="020b0503020204020204" pitchFamily="34" charset="-122"/>
                <a:ea typeface="微软雅黑" panose="020b0503020204020204" pitchFamily="34" charset="-122"/>
              </a:rPr>
              <a:t>第二部分</a:t>
            </a:r>
            <a:endParaRPr lang="en-US" altLang="zh-CN" sz="3200" b="1">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53" presetClass="entr" presetSubtype="0" fill="hold" nodeType="afterEffect">
                                  <p:stCondLst>
                                    <p:cond delay="0"/>
                                  </p:stCondLst>
                                  <p:childTnLst>
                                    <p:set>
                                      <p:cBhvr>
                                        <p:cTn id="7" dur="1" fill="hold">
                                          <p:stCondLst>
                                            <p:cond delay="0"/>
                                          </p:stCondLst>
                                        </p:cTn>
                                        <p:tgtEl>
                                          <p:spTgt spid="6"/>
                                        </p:tgtEl>
                                        <p:attrNameLst>
                                          <p:attrName>style.visibility</p:attrName>
                                        </p:attrNameLst>
                                      </p:cBhvr>
                                      <p:to>
                                        <p:strVal val="visible"/>
                                      </p:to>
                                    </p:set>
                                    <p:anim calcmode="lin" valueType="num">
                                      <p:cBhvr>
                                        <p:cTn id="8" dur="500" fill="hold"/>
                                        <p:tgtEl>
                                          <p:spTgt spid="6"/>
                                        </p:tgtEl>
                                        <p:attrNameLst>
                                          <p:attrName>ppt_w</p:attrName>
                                        </p:attrNameLst>
                                      </p:cBhvr>
                                      <p:tavLst>
                                        <p:tav tm="0">
                                          <p:val>
                                            <p:fltVal val="0"/>
                                          </p:val>
                                        </p:tav>
                                        <p:tav tm="100000">
                                          <p:val>
                                            <p:strVal val="#ppt_w"/>
                                          </p:val>
                                        </p:tav>
                                      </p:tavLst>
                                    </p:anim>
                                    <p:anim calcmode="lin" valueType="num">
                                      <p:cBhvr>
                                        <p:cTn id="9" dur="500" fill="hold"/>
                                        <p:tgtEl>
                                          <p:spTgt spid="6"/>
                                        </p:tgtEl>
                                        <p:attrNameLst>
                                          <p:attrName>ppt_h</p:attrName>
                                        </p:attrNameLst>
                                      </p:cBhvr>
                                      <p:tavLst>
                                        <p:tav tm="0">
                                          <p:val>
                                            <p:fltVal val="0"/>
                                          </p:val>
                                        </p:tav>
                                        <p:tav tm="100000">
                                          <p:val>
                                            <p:strVal val="#ppt_h"/>
                                          </p:val>
                                        </p:tav>
                                      </p:tavLst>
                                    </p:anim>
                                    <p:animEffect transition="in" filter="fade">
                                      <p:cBhvr>
                                        <p:cTn id="10" dur="500"/>
                                        <p:tgtEl>
                                          <p:spTgt spid="6"/>
                                        </p:tgtEl>
                                      </p:cBhvr>
                                    </p:animEffect>
                                  </p:childTnLst>
                                </p:cTn>
                              </p:par>
                            </p:childTnLst>
                          </p:cTn>
                        </p:par>
                        <p:par>
                          <p:cTn id="11" fill="hold" nodeType="withGroup">
                            <p:stCondLst>
                              <p:cond delay="500"/>
                            </p:stCondLst>
                            <p:childTnLst>
                              <p:par>
                                <p:cTn id="12" presetID="21" presetClass="entr" presetSubtype="1" fill="hold" grpId="0" nodeType="afterEffect">
                                  <p:childTnLst>
                                    <p:set>
                                      <p:cBhvr>
                                        <p:cTn id="13" dur="1" fill="hold">
                                          <p:stCondLst>
                                            <p:cond delay="0"/>
                                          </p:stCondLst>
                                        </p:cTn>
                                        <p:tgtEl>
                                          <p:spTgt spid="15"/>
                                        </p:tgtEl>
                                        <p:attrNameLst>
                                          <p:attrName>style.visibility</p:attrName>
                                        </p:attrNameLst>
                                      </p:cBhvr>
                                      <p:to>
                                        <p:strVal val="visible"/>
                                      </p:to>
                                    </p:set>
                                    <p:animEffect transition="in" filter="wheel(1)">
                                      <p:cBhvr>
                                        <p:cTn id="14" dur="500"/>
                                        <p:tgtEl>
                                          <p:spTgt spid="15"/>
                                        </p:tgtEl>
                                      </p:cBhvr>
                                    </p:animEffect>
                                  </p:childTnLst>
                                </p:cTn>
                              </p:par>
                            </p:childTnLst>
                          </p:cTn>
                        </p:par>
                        <p:par>
                          <p:cTn id="15" fill="hold" nodeType="withGroup">
                            <p:stCondLst>
                              <p:cond delay="1000"/>
                            </p:stCondLst>
                            <p:childTnLst>
                              <p:par>
                                <p:cTn id="16" presetID="29" presetClass="entr" presetSubtype="0" fill="hold" grpId="2" nodeType="afterEffect">
                                  <p:childTnLst>
                                    <p:set>
                                      <p:cBhvr>
                                        <p:cTn id="17" dur="1" fill="hold">
                                          <p:stCondLst>
                                            <p:cond delay="0"/>
                                          </p:stCondLst>
                                        </p:cTn>
                                        <p:tgtEl>
                                          <p:spTgt spid="7"/>
                                        </p:tgtEl>
                                        <p:attrNameLst>
                                          <p:attrName>style.visibility</p:attrName>
                                        </p:attrNameLst>
                                      </p:cBhvr>
                                      <p:to>
                                        <p:strVal val="visible"/>
                                      </p:to>
                                    </p:set>
                                    <p:anim calcmode="lin" valueType="num">
                                      <p:cBhvr>
                                        <p:cTn id="18" dur="500" fill="hold"/>
                                        <p:tgtEl>
                                          <p:spTgt spid="7"/>
                                        </p:tgtEl>
                                        <p:attrNameLst>
                                          <p:attrName>ppt_x</p:attrName>
                                        </p:attrNameLst>
                                      </p:cBhvr>
                                      <p:tavLst>
                                        <p:tav tm="0">
                                          <p:val>
                                            <p:strVal val="#ppt_x-.2"/>
                                          </p:val>
                                        </p:tav>
                                        <p:tav tm="100000">
                                          <p:val>
                                            <p:strVal val="#ppt_x"/>
                                          </p:val>
                                        </p:tav>
                                      </p:tavLst>
                                    </p:anim>
                                    <p:anim calcmode="lin" valueType="num">
                                      <p:cBhvr>
                                        <p:cTn id="19" dur="500" fill="hold"/>
                                        <p:tgtEl>
                                          <p:spTgt spid="7"/>
                                        </p:tgtEl>
                                        <p:attrNameLst>
                                          <p:attrName>ppt_y</p:attrName>
                                        </p:attrNameLst>
                                      </p:cBhvr>
                                      <p:tavLst>
                                        <p:tav tm="0">
                                          <p:val>
                                            <p:strVal val="#ppt_y"/>
                                          </p:val>
                                        </p:tav>
                                        <p:tav tm="100000">
                                          <p:val>
                                            <p:strVal val="#ppt_y"/>
                                          </p:val>
                                        </p:tav>
                                      </p:tavLst>
                                    </p:anim>
                                    <p:animEffect transition="in" filter="wipe(right)" prLst="gradientSize: 0.1">
                                      <p:cBhvr>
                                        <p:cTn id="20" dur="500"/>
                                        <p:tgtEl>
                                          <p:spTgt spid="7"/>
                                        </p:tgtEl>
                                      </p:cBhvr>
                                    </p:animEffect>
                                  </p:childTnLst>
                                </p:cTn>
                              </p:par>
                            </p:childTnLst>
                          </p:cTn>
                        </p:par>
                        <p:par>
                          <p:cTn id="21" fill="hold" nodeType="withGroup">
                            <p:stCondLst>
                              <p:cond delay="1500"/>
                            </p:stCondLst>
                            <p:childTnLst>
                              <p:par>
                                <p:cTn id="22" presetID="42" presetClass="entr" presetSubtype="0" fill="hold" grpId="1" nodeType="afterEffect">
                                  <p:childTnLst>
                                    <p:set>
                                      <p:cBhvr>
                                        <p:cTn id="23" dur="1" fill="hold">
                                          <p:stCondLst>
                                            <p:cond delay="0"/>
                                          </p:stCondLst>
                                        </p:cTn>
                                        <p:tgtEl>
                                          <p:spTgt spid="16"/>
                                        </p:tgtEl>
                                        <p:attrNameLst>
                                          <p:attrName>style.visibility</p:attrName>
                                        </p:attrNameLst>
                                      </p:cBhvr>
                                      <p:to>
                                        <p:strVal val="visible"/>
                                      </p:to>
                                    </p:set>
                                    <p:animEffect transition="in" filter="fade">
                                      <p:cBhvr>
                                        <p:cTn id="24" dur="500"/>
                                        <p:tgtEl>
                                          <p:spTgt spid="16"/>
                                        </p:tgtEl>
                                      </p:cBhvr>
                                    </p:animEffect>
                                    <p:anim calcmode="lin" valueType="num">
                                      <p:cBhvr>
                                        <p:cTn id="25" dur="500" fill="hold"/>
                                        <p:tgtEl>
                                          <p:spTgt spid="16"/>
                                        </p:tgtEl>
                                        <p:attrNameLst>
                                          <p:attrName>ppt_x</p:attrName>
                                        </p:attrNameLst>
                                      </p:cBhvr>
                                      <p:tavLst>
                                        <p:tav tm="0">
                                          <p:val>
                                            <p:strVal val="#ppt_x"/>
                                          </p:val>
                                        </p:tav>
                                        <p:tav tm="100000">
                                          <p:val>
                                            <p:strVal val="#ppt_x"/>
                                          </p:val>
                                        </p:tav>
                                      </p:tavLst>
                                    </p:anim>
                                    <p:anim calcmode="lin" valueType="num">
                                      <p:cBhvr>
                                        <p:cTn id="26" dur="5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1"/>
      <p:bldP spid="7" grpId="2"/>
    </p:bldLst>
  </p:timing>
</p:sld>
</file>

<file path=ppt/slides/slide13.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showMasterSp="0">
  <p:cSld>
    <p:spTree>
      <p:nvGrpSpPr>
        <p:cNvPr id="1" name=""/>
        <p:cNvGrpSpPr/>
        <p:nvPr/>
      </p:nvGrpSpPr>
      <p:grpSpPr>
        <a:xfrm>
          <a:off x="0" y="0"/>
          <a:ext cx="0" cy="0"/>
        </a:xfrm>
      </p:grpSpPr>
      <p:pic>
        <p:nvPicPr>
          <p:cNvPr id="2" name="图片 1"/>
          <p:cNvPicPr>
            <a:picLocks noChangeAspect="1"/>
          </p:cNvPicPr>
          <p:nvPr/>
        </p:nvPicPr>
        <p:blipFill>
          <a:blip r:embed="rId3">
            <a:extLst>
              <a:ext uri="{28A0092B-C50C-407E-A947-70E740481C1C}">
                <a14:useLocalDpi xmlns:a14="http://schemas.microsoft.com/office/drawing/2010/main" val="0"/>
              </a:ext>
            </a:extLst>
          </a:blip>
          <a:srcRect t="9419" b="9419"/>
          <a:stretch>
            <a:fillRect/>
          </a:stretch>
        </p:blipFill>
        <p:spPr>
          <a:xfrm>
            <a:off x="546947" y="608623"/>
            <a:ext cx="5210386" cy="5640754"/>
          </a:xfrm>
          <a:prstGeom prst="rect">
            <a:avLst/>
          </a:prstGeom>
          <a:ln w="228600" cap="sq" cmpd="thickThin">
            <a:solidFill>
              <a:srgbClr val="000000"/>
            </a:solidFill>
            <a:prstDash val="solid"/>
            <a:miter lim="800000"/>
          </a:ln>
          <a:effectLst>
            <a:innerShdw blurRad="76200">
              <a:srgbClr val="000000"/>
            </a:innerShdw>
          </a:effectLst>
        </p:spPr>
      </p:pic>
      <p:sp>
        <p:nvSpPr>
          <p:cNvPr id="5" name="矩形 4"/>
          <p:cNvSpPr/>
          <p:nvPr/>
        </p:nvSpPr>
        <p:spPr>
          <a:xfrm>
            <a:off x="2283852" y="2042556"/>
            <a:ext cx="8862438" cy="2149433"/>
          </a:xfrm>
          <a:prstGeom prst="rect">
            <a:avLst/>
          </a:prstGeom>
          <a:solidFill>
            <a:schemeClr val="tx1">
              <a:lumMod val="50000"/>
              <a:lumOff val="50000"/>
            </a:schemeClr>
          </a:solidFill>
          <a:ln w="5715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lang="en-US" altLang="zh-CN" sz="2800">
                <a:solidFill>
                  <a:schemeClr val="bg1">
                    <a:lumMod val="95000"/>
                  </a:schemeClr>
                </a:solidFill>
                <a:latin typeface="微软雅黑" panose="020b0503020204020204" pitchFamily="34" charset="-122"/>
                <a:ea typeface="微软雅黑" panose="020b0503020204020204" pitchFamily="34" charset="-122"/>
              </a:rPr>
              <a:t>1.</a:t>
            </a:r>
            <a:r>
              <a:rPr lang="zh-CN" altLang="en-US" sz="2800">
                <a:solidFill>
                  <a:schemeClr val="bg1">
                    <a:lumMod val="95000"/>
                  </a:schemeClr>
                </a:solidFill>
                <a:latin typeface="微软雅黑" panose="020b0503020204020204" pitchFamily="34" charset="-122"/>
                <a:ea typeface="微软雅黑" panose="020b0503020204020204" pitchFamily="34" charset="-122"/>
              </a:rPr>
              <a:t>明确字音</a:t>
            </a:r>
          </a:p>
          <a:p>
            <a:pPr>
              <a:lnSpc>
                <a:spcPct val="150000"/>
              </a:lnSpc>
            </a:pPr>
            <a:r>
              <a:rPr lang="zh-CN" altLang="en-US" sz="2800">
                <a:solidFill>
                  <a:schemeClr val="bg1">
                    <a:lumMod val="95000"/>
                  </a:schemeClr>
                </a:solidFill>
                <a:latin typeface="微软雅黑" panose="020b0503020204020204" pitchFamily="34" charset="-122"/>
                <a:ea typeface="微软雅黑" panose="020b0503020204020204" pitchFamily="34" charset="-122"/>
              </a:rPr>
              <a:t>服膺</a:t>
            </a:r>
            <a:r>
              <a:rPr lang="en-US" altLang="zh-CN" sz="2800">
                <a:solidFill>
                  <a:schemeClr val="bg1">
                    <a:lumMod val="95000"/>
                  </a:schemeClr>
                </a:solidFill>
                <a:latin typeface="微软雅黑" panose="020b0503020204020204" pitchFamily="34" charset="-122"/>
                <a:ea typeface="微软雅黑" panose="020b0503020204020204" pitchFamily="34" charset="-122"/>
              </a:rPr>
              <a:t>(</a:t>
            </a:r>
            <a:r>
              <a:rPr lang="en-US" altLang="zh-CN" sz="2800" b="1" err="1">
                <a:solidFill>
                  <a:schemeClr val="accent1">
                    <a:lumMod val="40000"/>
                    <a:lumOff val="60000"/>
                  </a:schemeClr>
                </a:solidFill>
                <a:latin typeface="微软雅黑" panose="020b0503020204020204" pitchFamily="34" charset="-122"/>
                <a:ea typeface="微软雅黑" panose="020b0503020204020204" pitchFamily="34" charset="-122"/>
              </a:rPr>
              <a:t>yīng</a:t>
            </a:r>
            <a:r>
              <a:rPr lang="en-US" altLang="zh-CN" sz="2800">
                <a:solidFill>
                  <a:schemeClr val="bg1">
                    <a:lumMod val="95000"/>
                  </a:schemeClr>
                </a:solidFill>
                <a:latin typeface="微软雅黑" panose="020b0503020204020204" pitchFamily="34" charset="-122"/>
                <a:ea typeface="微软雅黑" panose="020b0503020204020204" pitchFamily="34" charset="-122"/>
              </a:rPr>
              <a:t>)</a:t>
            </a:r>
            <a:r>
              <a:rPr lang="zh-CN" altLang="en-US" sz="2800">
                <a:solidFill>
                  <a:schemeClr val="bg1">
                    <a:lumMod val="95000"/>
                  </a:schemeClr>
                </a:solidFill>
                <a:latin typeface="微软雅黑" panose="020b0503020204020204" pitchFamily="34" charset="-122"/>
                <a:ea typeface="微软雅黑" panose="020b0503020204020204" pitchFamily="34" charset="-122"/>
              </a:rPr>
              <a:t>　 恫吓（</a:t>
            </a:r>
            <a:r>
              <a:rPr lang="en-US" altLang="zh-CN" sz="2800" b="1" err="1">
                <a:solidFill>
                  <a:schemeClr val="accent1">
                    <a:lumMod val="40000"/>
                    <a:lumOff val="60000"/>
                  </a:schemeClr>
                </a:solidFill>
                <a:latin typeface="微软雅黑" panose="020b0503020204020204" pitchFamily="34" charset="-122"/>
                <a:ea typeface="微软雅黑" panose="020b0503020204020204" pitchFamily="34" charset="-122"/>
              </a:rPr>
              <a:t>dòng hè</a:t>
            </a:r>
            <a:r>
              <a:rPr lang="zh-CN" altLang="en-US" sz="2800">
                <a:solidFill>
                  <a:schemeClr val="bg1">
                    <a:lumMod val="95000"/>
                  </a:schemeClr>
                </a:solidFill>
                <a:latin typeface="微软雅黑" panose="020b0503020204020204" pitchFamily="34" charset="-122"/>
                <a:ea typeface="微软雅黑" panose="020b0503020204020204" pitchFamily="34" charset="-122"/>
              </a:rPr>
              <a:t>）   褒贬</a:t>
            </a:r>
            <a:r>
              <a:rPr lang="en-US" altLang="zh-CN" sz="2800">
                <a:solidFill>
                  <a:schemeClr val="bg1">
                    <a:lumMod val="95000"/>
                  </a:schemeClr>
                </a:solidFill>
                <a:latin typeface="微软雅黑" panose="020b0503020204020204" pitchFamily="34" charset="-122"/>
                <a:ea typeface="微软雅黑" panose="020b0503020204020204" pitchFamily="34" charset="-122"/>
              </a:rPr>
              <a:t>(</a:t>
            </a:r>
            <a:r>
              <a:rPr lang="en-US" altLang="zh-CN" sz="2800" b="1" err="1">
                <a:solidFill>
                  <a:schemeClr val="accent1">
                    <a:lumMod val="40000"/>
                    <a:lumOff val="60000"/>
                  </a:schemeClr>
                </a:solidFill>
                <a:latin typeface="微软雅黑" panose="020b0503020204020204" pitchFamily="34" charset="-122"/>
                <a:ea typeface="微软雅黑" panose="020b0503020204020204" pitchFamily="34" charset="-122"/>
              </a:rPr>
              <a:t>bāo</a:t>
            </a:r>
            <a:r>
              <a:rPr lang="en-US" altLang="zh-CN" sz="2800">
                <a:solidFill>
                  <a:schemeClr val="bg1">
                    <a:lumMod val="95000"/>
                  </a:schemeClr>
                </a:solidFill>
                <a:latin typeface="微软雅黑" panose="020b0503020204020204" pitchFamily="34" charset="-122"/>
                <a:ea typeface="微软雅黑" panose="020b0503020204020204" pitchFamily="34" charset="-122"/>
              </a:rPr>
              <a:t>)</a:t>
            </a:r>
            <a:r>
              <a:rPr lang="zh-CN" altLang="en-US" sz="2800">
                <a:solidFill>
                  <a:schemeClr val="bg1">
                    <a:lumMod val="95000"/>
                  </a:schemeClr>
                </a:solidFill>
                <a:latin typeface="微软雅黑" panose="020b0503020204020204" pitchFamily="34" charset="-122"/>
                <a:ea typeface="微软雅黑" panose="020b0503020204020204" pitchFamily="34" charset="-122"/>
              </a:rPr>
              <a:t>　</a:t>
            </a:r>
          </a:p>
          <a:p>
            <a:pPr>
              <a:lnSpc>
                <a:spcPct val="150000"/>
              </a:lnSpc>
            </a:pPr>
            <a:r>
              <a:rPr lang="zh-CN" altLang="en-US" sz="2800">
                <a:solidFill>
                  <a:schemeClr val="bg1">
                    <a:lumMod val="95000"/>
                  </a:schemeClr>
                </a:solidFill>
                <a:latin typeface="微软雅黑" panose="020b0503020204020204" pitchFamily="34" charset="-122"/>
                <a:ea typeface="微软雅黑" panose="020b0503020204020204" pitchFamily="34" charset="-122"/>
              </a:rPr>
              <a:t>理睬</a:t>
            </a:r>
            <a:r>
              <a:rPr lang="en-US" altLang="zh-CN" sz="2800">
                <a:solidFill>
                  <a:schemeClr val="bg1">
                    <a:lumMod val="95000"/>
                  </a:schemeClr>
                </a:solidFill>
                <a:latin typeface="微软雅黑" panose="020b0503020204020204" pitchFamily="34" charset="-122"/>
                <a:ea typeface="微软雅黑" panose="020b0503020204020204" pitchFamily="34" charset="-122"/>
              </a:rPr>
              <a:t>(</a:t>
            </a:r>
            <a:r>
              <a:rPr lang="en-US" altLang="zh-CN" sz="2800" b="1" err="1">
                <a:solidFill>
                  <a:schemeClr val="accent1">
                    <a:lumMod val="40000"/>
                    <a:lumOff val="60000"/>
                  </a:schemeClr>
                </a:solidFill>
                <a:latin typeface="微软雅黑" panose="020b0503020204020204" pitchFamily="34" charset="-122"/>
                <a:ea typeface="微软雅黑" panose="020b0503020204020204" pitchFamily="34" charset="-122"/>
              </a:rPr>
              <a:t>cǎi</a:t>
            </a:r>
            <a:r>
              <a:rPr lang="en-US" altLang="zh-CN" sz="2800">
                <a:solidFill>
                  <a:schemeClr val="bg1">
                    <a:lumMod val="95000"/>
                  </a:schemeClr>
                </a:solidFill>
                <a:latin typeface="微软雅黑" panose="020b0503020204020204" pitchFamily="34" charset="-122"/>
                <a:ea typeface="微软雅黑" panose="020b0503020204020204" pitchFamily="34" charset="-122"/>
              </a:rPr>
              <a:t>)</a:t>
            </a:r>
            <a:r>
              <a:rPr lang="zh-CN" altLang="en-US" sz="2800">
                <a:solidFill>
                  <a:schemeClr val="bg1">
                    <a:lumMod val="95000"/>
                  </a:schemeClr>
                </a:solidFill>
                <a:latin typeface="微软雅黑" panose="020b0503020204020204" pitchFamily="34" charset="-122"/>
                <a:ea typeface="微软雅黑" panose="020b0503020204020204" pitchFamily="34" charset="-122"/>
              </a:rPr>
              <a:t>　  遭殃</a:t>
            </a:r>
            <a:r>
              <a:rPr lang="en-US" altLang="zh-CN" sz="2800">
                <a:solidFill>
                  <a:schemeClr val="bg1">
                    <a:lumMod val="95000"/>
                  </a:schemeClr>
                </a:solidFill>
                <a:latin typeface="微软雅黑" panose="020b0503020204020204" pitchFamily="34" charset="-122"/>
                <a:ea typeface="微软雅黑" panose="020b0503020204020204" pitchFamily="34" charset="-122"/>
              </a:rPr>
              <a:t>(</a:t>
            </a:r>
            <a:r>
              <a:rPr lang="en-US" altLang="zh-CN" sz="2800" b="1" err="1">
                <a:solidFill>
                  <a:schemeClr val="accent1">
                    <a:lumMod val="40000"/>
                    <a:lumOff val="60000"/>
                  </a:schemeClr>
                </a:solidFill>
                <a:latin typeface="微软雅黑" panose="020b0503020204020204" pitchFamily="34" charset="-122"/>
                <a:ea typeface="微软雅黑" panose="020b0503020204020204" pitchFamily="34" charset="-122"/>
              </a:rPr>
              <a:t>yāng</a:t>
            </a:r>
            <a:r>
              <a:rPr lang="en-US" altLang="zh-CN" sz="2800">
                <a:solidFill>
                  <a:schemeClr val="bg1">
                    <a:lumMod val="95000"/>
                  </a:schemeClr>
                </a:solidFill>
                <a:latin typeface="微软雅黑" panose="020b0503020204020204" pitchFamily="34" charset="-122"/>
                <a:ea typeface="微软雅黑" panose="020b0503020204020204" pitchFamily="34" charset="-122"/>
              </a:rPr>
              <a:t>)</a:t>
            </a:r>
          </a:p>
        </p:txBody>
      </p:sp>
      <p:sp>
        <p:nvSpPr>
          <p:cNvPr id="6" name="文本框 5"/>
          <p:cNvSpPr txBox="1"/>
          <p:nvPr/>
        </p:nvSpPr>
        <p:spPr>
          <a:xfrm>
            <a:off x="10045382" y="653193"/>
            <a:ext cx="4293235" cy="707053"/>
          </a:xfrm>
          <a:prstGeom prst="rect">
            <a:avLst/>
          </a:prstGeom>
          <a:noFill/>
        </p:spPr>
        <p:txBody>
          <a:bodyPr wrap="square" rtlCol="0">
            <a:spAutoFit/>
          </a:bodyPr>
          <a:lstStyle/>
          <a:p>
            <a:pPr algn="l">
              <a:lnSpc>
                <a:spcPct val="140000"/>
              </a:lnSpc>
            </a:pPr>
            <a:r>
              <a:rPr lang="zh-CN" altLang="en-US" sz="3200" b="1">
                <a:solidFill>
                  <a:schemeClr val="bg1">
                    <a:lumMod val="50000"/>
                  </a:schemeClr>
                </a:solidFill>
                <a:latin typeface="微软雅黑" panose="020b0503020204020204" pitchFamily="34" charset="-122"/>
                <a:ea typeface="微软雅黑" panose="020b0503020204020204" pitchFamily="34" charset="-122"/>
              </a:rPr>
              <a:t>预习检查</a:t>
            </a:r>
            <a:endParaRPr sz="3200" b="1">
              <a:solidFill>
                <a:schemeClr val="bg1">
                  <a:lumMod val="50000"/>
                </a:schemeClr>
              </a:solidFill>
              <a:latin typeface="微软雅黑" panose="020b0503020204020204" pitchFamily="34" charset="-122"/>
              <a:ea typeface="微软雅黑" panose="020b0503020204020204"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6" presetClass="entr" presetSubtype="16" fill="hold" nodeType="afterEffect">
                                  <p:stCondLst>
                                    <p:cond delay="0"/>
                                  </p:stCondLst>
                                  <p:childTnLst>
                                    <p:set>
                                      <p:cBhvr>
                                        <p:cTn id="7" dur="1" fill="hold">
                                          <p:stCondLst>
                                            <p:cond delay="0"/>
                                          </p:stCondLst>
                                        </p:cTn>
                                        <p:tgtEl>
                                          <p:spTgt spid="2"/>
                                        </p:tgtEl>
                                        <p:attrNameLst>
                                          <p:attrName>style.visibility</p:attrName>
                                        </p:attrNameLst>
                                      </p:cBhvr>
                                      <p:to>
                                        <p:strVal val="visible"/>
                                      </p:to>
                                    </p:set>
                                    <p:animEffect transition="in" filter="circle(in)">
                                      <p:cBhvr>
                                        <p:cTn id="8" dur="500"/>
                                        <p:tgtEl>
                                          <p:spTgt spid="2"/>
                                        </p:tgtEl>
                                      </p:cBhvr>
                                    </p:animEffect>
                                  </p:childTnLst>
                                </p:cTn>
                              </p:par>
                            </p:childTnLst>
                          </p:cTn>
                        </p:par>
                        <p:par>
                          <p:cTn id="9" fill="hold" nodeType="withGroup">
                            <p:stCondLst>
                              <p:cond delay="500"/>
                            </p:stCondLst>
                            <p:childTnLst>
                              <p:par>
                                <p:cTn id="10" presetID="41" presetClass="entr" presetSubtype="0" fill="hold" grpId="1" nodeType="afterEffect">
                                  <p:iterate type="lt">
                                    <p:tmPct val="10000"/>
                                  </p:iterate>
                                  <p:childTnLst>
                                    <p:set>
                                      <p:cBhvr>
                                        <p:cTn id="11" dur="1" fill="hold">
                                          <p:stCondLst>
                                            <p:cond delay="0"/>
                                          </p:stCondLst>
                                        </p:cTn>
                                        <p:tgtEl>
                                          <p:spTgt spid="6"/>
                                        </p:tgtEl>
                                        <p:attrNameLst>
                                          <p:attrName>style.visibility</p:attrName>
                                        </p:attrNameLst>
                                      </p:cBhvr>
                                      <p:to>
                                        <p:strVal val="visible"/>
                                      </p:to>
                                    </p:set>
                                    <p:anim calcmode="lin" valueType="num">
                                      <p:cBhvr>
                                        <p:cTn id="12"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6"/>
                                        </p:tgtEl>
                                        <p:attrNameLst>
                                          <p:attrName>ppt_y</p:attrName>
                                        </p:attrNameLst>
                                      </p:cBhvr>
                                      <p:tavLst>
                                        <p:tav tm="0">
                                          <p:val>
                                            <p:strVal val="#ppt_y"/>
                                          </p:val>
                                        </p:tav>
                                        <p:tav tm="100000">
                                          <p:val>
                                            <p:strVal val="#ppt_y"/>
                                          </p:val>
                                        </p:tav>
                                      </p:tavLst>
                                    </p:anim>
                                    <p:anim calcmode="lin" valueType="num">
                                      <p:cBhvr>
                                        <p:cTn id="14"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6"/>
                                        </p:tgtEl>
                                      </p:cBhvr>
                                    </p:animEffect>
                                  </p:childTnLst>
                                </p:cTn>
                              </p:par>
                            </p:childTnLst>
                          </p:cTn>
                        </p:par>
                        <p:par>
                          <p:cTn id="17" fill="hold" nodeType="withGroup">
                            <p:stCondLst>
                              <p:cond delay="1150"/>
                            </p:stCondLst>
                            <p:childTnLst>
                              <p:par>
                                <p:cTn id="18" presetID="42" presetClass="entr" presetSubtype="0" fill="hold" grpId="0" nodeType="afterEffect">
                                  <p:childTnLst>
                                    <p:set>
                                      <p:cBhvr>
                                        <p:cTn id="19" dur="1" fill="hold">
                                          <p:stCondLst>
                                            <p:cond delay="0"/>
                                          </p:stCondLst>
                                        </p:cTn>
                                        <p:tgtEl>
                                          <p:spTgt spid="5"/>
                                        </p:tgtEl>
                                        <p:attrNameLst>
                                          <p:attrName>style.visibility</p:attrName>
                                        </p:attrNameLst>
                                      </p:cBhvr>
                                      <p:to>
                                        <p:strVal val="visible"/>
                                      </p:to>
                                    </p:set>
                                    <p:animEffect transition="in" filter="fade">
                                      <p:cBhvr>
                                        <p:cTn id="20" dur="500"/>
                                        <p:tgtEl>
                                          <p:spTgt spid="5"/>
                                        </p:tgtEl>
                                      </p:cBhvr>
                                    </p:animEffect>
                                    <p:anim calcmode="lin" valueType="num">
                                      <p:cBhvr>
                                        <p:cTn id="21" dur="500" fill="hold"/>
                                        <p:tgtEl>
                                          <p:spTgt spid="5"/>
                                        </p:tgtEl>
                                        <p:attrNameLst>
                                          <p:attrName>ppt_x</p:attrName>
                                        </p:attrNameLst>
                                      </p:cBhvr>
                                      <p:tavLst>
                                        <p:tav tm="0">
                                          <p:val>
                                            <p:strVal val="#ppt_x"/>
                                          </p:val>
                                        </p:tav>
                                        <p:tav tm="100000">
                                          <p:val>
                                            <p:strVal val="#ppt_x"/>
                                          </p:val>
                                        </p:tav>
                                      </p:tavLst>
                                    </p:anim>
                                    <p:anim calcmode="lin" valueType="num">
                                      <p:cBhvr>
                                        <p:cTn id="22" dur="5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1"/>
    </p:bldLst>
  </p:timing>
</p:sld>
</file>

<file path=ppt/slides/slide14.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showMasterSp="0">
  <p:cSld>
    <p:spTree>
      <p:nvGrpSpPr>
        <p:cNvPr id="1" name=""/>
        <p:cNvGrpSpPr/>
        <p:nvPr/>
      </p:nvGrpSpPr>
      <p:grpSpPr>
        <a:xfrm>
          <a:off x="0" y="0"/>
          <a:ext cx="0" cy="0"/>
        </a:xfrm>
      </p:grpSpPr>
      <p:pic>
        <p:nvPicPr>
          <p:cNvPr id="7" name="图片 6"/>
          <p:cNvPicPr>
            <a:picLocks noChangeAspect="1"/>
          </p:cNvPicPr>
          <p:nvPr/>
        </p:nvPicPr>
        <p:blipFill>
          <a:blip r:embed="rId3">
            <a:extLst>
              <a:ext uri="{28A0092B-C50C-407E-A947-70E740481C1C}">
                <a14:useLocalDpi xmlns:a14="http://schemas.microsoft.com/office/drawing/2010/main" val="0"/>
              </a:ext>
            </a:extLst>
          </a:blip>
          <a:srcRect t="9419" b="9419"/>
          <a:stretch>
            <a:fillRect/>
          </a:stretch>
        </p:blipFill>
        <p:spPr>
          <a:xfrm>
            <a:off x="208280" y="241983"/>
            <a:ext cx="5887720" cy="6374034"/>
          </a:xfrm>
          <a:prstGeom prst="rect">
            <a:avLst/>
          </a:prstGeom>
          <a:ln w="228600" cap="sq" cmpd="thickThin">
            <a:solidFill>
              <a:srgbClr val="000000"/>
            </a:solidFill>
            <a:prstDash val="solid"/>
            <a:miter lim="800000"/>
          </a:ln>
          <a:effectLst>
            <a:innerShdw blurRad="76200">
              <a:srgbClr val="000000"/>
            </a:innerShdw>
          </a:effectLst>
        </p:spPr>
      </p:pic>
      <p:sp>
        <p:nvSpPr>
          <p:cNvPr id="5" name="矩形 4"/>
          <p:cNvSpPr/>
          <p:nvPr/>
        </p:nvSpPr>
        <p:spPr>
          <a:xfrm>
            <a:off x="1699465" y="1816925"/>
            <a:ext cx="9522718" cy="2683822"/>
          </a:xfrm>
          <a:prstGeom prst="rect">
            <a:avLst/>
          </a:prstGeom>
          <a:solidFill>
            <a:schemeClr val="tx1">
              <a:lumMod val="50000"/>
              <a:lumOff val="50000"/>
            </a:schemeClr>
          </a:solidFill>
          <a:ln w="5715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lang="en-US" altLang="zh-CN" sz="2000">
                <a:solidFill>
                  <a:schemeClr val="bg1">
                    <a:lumMod val="95000"/>
                  </a:schemeClr>
                </a:solidFill>
                <a:latin typeface="微软雅黑" panose="020b0503020204020204" pitchFamily="34" charset="-122"/>
                <a:ea typeface="微软雅黑" panose="020b0503020204020204" pitchFamily="34" charset="-122"/>
              </a:rPr>
              <a:t>2.</a:t>
            </a:r>
            <a:r>
              <a:rPr lang="zh-CN" altLang="en-US" sz="2000">
                <a:solidFill>
                  <a:schemeClr val="bg1">
                    <a:lumMod val="95000"/>
                  </a:schemeClr>
                </a:solidFill>
                <a:latin typeface="微软雅黑" panose="020b0503020204020204" pitchFamily="34" charset="-122"/>
                <a:ea typeface="微软雅黑" panose="020b0503020204020204" pitchFamily="34" charset="-122"/>
              </a:rPr>
              <a:t>解释词语</a:t>
            </a:r>
          </a:p>
          <a:p>
            <a:pPr>
              <a:lnSpc>
                <a:spcPct val="150000"/>
              </a:lnSpc>
            </a:pPr>
            <a:r>
              <a:rPr lang="zh-CN" altLang="en-US" sz="2000">
                <a:solidFill>
                  <a:schemeClr val="bg1">
                    <a:lumMod val="95000"/>
                  </a:schemeClr>
                </a:solidFill>
                <a:latin typeface="微软雅黑" panose="020b0503020204020204" pitchFamily="34" charset="-122"/>
                <a:ea typeface="微软雅黑" panose="020b0503020204020204" pitchFamily="34" charset="-122"/>
              </a:rPr>
              <a:t>无可非议：</a:t>
            </a:r>
            <a:r>
              <a:rPr lang="zh-CN" altLang="en-US" sz="2000" b="1">
                <a:solidFill>
                  <a:schemeClr val="accent1">
                    <a:lumMod val="40000"/>
                    <a:lumOff val="60000"/>
                  </a:schemeClr>
                </a:solidFill>
                <a:latin typeface="微软雅黑" panose="020b0503020204020204" pitchFamily="34" charset="-122"/>
                <a:ea typeface="微软雅黑" panose="020b0503020204020204" pitchFamily="34" charset="-122"/>
              </a:rPr>
              <a:t>没有什么可以指摘的，表示言行合乎情理。</a:t>
            </a:r>
          </a:p>
          <a:p>
            <a:pPr>
              <a:lnSpc>
                <a:spcPct val="150000"/>
              </a:lnSpc>
            </a:pPr>
            <a:r>
              <a:rPr lang="zh-CN" altLang="en-US" sz="2000">
                <a:solidFill>
                  <a:schemeClr val="bg1">
                    <a:lumMod val="95000"/>
                  </a:schemeClr>
                </a:solidFill>
                <a:latin typeface="微软雅黑" panose="020b0503020204020204" pitchFamily="34" charset="-122"/>
                <a:ea typeface="微软雅黑" panose="020b0503020204020204" pitchFamily="34" charset="-122"/>
              </a:rPr>
              <a:t>拳拳服膺：</a:t>
            </a:r>
            <a:r>
              <a:rPr lang="zh-CN" altLang="en-US" sz="2000" b="1">
                <a:solidFill>
                  <a:schemeClr val="accent1">
                    <a:lumMod val="40000"/>
                    <a:lumOff val="60000"/>
                  </a:schemeClr>
                </a:solidFill>
                <a:latin typeface="微软雅黑" panose="020b0503020204020204" pitchFamily="34" charset="-122"/>
                <a:ea typeface="微软雅黑" panose="020b0503020204020204" pitchFamily="34" charset="-122"/>
              </a:rPr>
              <a:t>诚恳地信奉。</a:t>
            </a:r>
          </a:p>
          <a:p>
            <a:pPr>
              <a:lnSpc>
                <a:spcPct val="150000"/>
              </a:lnSpc>
            </a:pPr>
            <a:r>
              <a:rPr lang="zh-CN" altLang="en-US" sz="2000">
                <a:solidFill>
                  <a:schemeClr val="bg1">
                    <a:lumMod val="95000"/>
                  </a:schemeClr>
                </a:solidFill>
                <a:latin typeface="微软雅黑" panose="020b0503020204020204" pitchFamily="34" charset="-122"/>
                <a:ea typeface="微软雅黑" panose="020b0503020204020204" pitchFamily="34" charset="-122"/>
              </a:rPr>
              <a:t>诚惶诚恐：</a:t>
            </a:r>
            <a:r>
              <a:rPr lang="zh-CN" altLang="en-US" sz="2000" b="1">
                <a:solidFill>
                  <a:schemeClr val="accent1">
                    <a:lumMod val="40000"/>
                    <a:lumOff val="60000"/>
                  </a:schemeClr>
                </a:solidFill>
                <a:latin typeface="微软雅黑" panose="020b0503020204020204" pitchFamily="34" charset="-122"/>
                <a:ea typeface="微软雅黑" panose="020b0503020204020204" pitchFamily="34" charset="-122"/>
              </a:rPr>
              <a:t>用来形容十分小心谨慎、极为害怕不安的样子。</a:t>
            </a:r>
          </a:p>
          <a:p>
            <a:pPr>
              <a:lnSpc>
                <a:spcPct val="150000"/>
              </a:lnSpc>
            </a:pPr>
            <a:r>
              <a:rPr lang="zh-CN" altLang="en-US" sz="2000">
                <a:solidFill>
                  <a:schemeClr val="bg1">
                    <a:lumMod val="95000"/>
                  </a:schemeClr>
                </a:solidFill>
                <a:latin typeface="微软雅黑" panose="020b0503020204020204" pitchFamily="34" charset="-122"/>
                <a:ea typeface="微软雅黑" panose="020b0503020204020204" pitchFamily="34" charset="-122"/>
              </a:rPr>
              <a:t>毕恭毕敬：</a:t>
            </a:r>
            <a:r>
              <a:rPr lang="zh-CN" altLang="en-US" sz="2000" b="1">
                <a:solidFill>
                  <a:schemeClr val="accent1">
                    <a:lumMod val="40000"/>
                    <a:lumOff val="60000"/>
                  </a:schemeClr>
                </a:solidFill>
                <a:latin typeface="微软雅黑" panose="020b0503020204020204" pitchFamily="34" charset="-122"/>
                <a:ea typeface="微软雅黑" panose="020b0503020204020204" pitchFamily="34" charset="-122"/>
              </a:rPr>
              <a:t>十分恭敬。</a:t>
            </a:r>
          </a:p>
        </p:txBody>
      </p:sp>
      <p:sp>
        <p:nvSpPr>
          <p:cNvPr id="6" name="文本框 5"/>
          <p:cNvSpPr txBox="1"/>
          <p:nvPr/>
        </p:nvSpPr>
        <p:spPr>
          <a:xfrm>
            <a:off x="9665372" y="81195"/>
            <a:ext cx="4293235" cy="707053"/>
          </a:xfrm>
          <a:prstGeom prst="rect">
            <a:avLst/>
          </a:prstGeom>
          <a:noFill/>
        </p:spPr>
        <p:txBody>
          <a:bodyPr wrap="square" rtlCol="0">
            <a:spAutoFit/>
          </a:bodyPr>
          <a:lstStyle/>
          <a:p>
            <a:pPr algn="l">
              <a:lnSpc>
                <a:spcPct val="140000"/>
              </a:lnSpc>
            </a:pPr>
            <a:r>
              <a:rPr lang="zh-CN" altLang="en-US" sz="3200" b="1">
                <a:solidFill>
                  <a:schemeClr val="bg1">
                    <a:lumMod val="50000"/>
                  </a:schemeClr>
                </a:solidFill>
                <a:latin typeface="微软雅黑" panose="020b0503020204020204" pitchFamily="34" charset="-122"/>
                <a:ea typeface="微软雅黑" panose="020b0503020204020204" pitchFamily="34" charset="-122"/>
              </a:rPr>
              <a:t>预习检查</a:t>
            </a:r>
            <a:endParaRPr sz="3200" b="1">
              <a:solidFill>
                <a:schemeClr val="bg1">
                  <a:lumMod val="50000"/>
                </a:schemeClr>
              </a:solidFill>
              <a:latin typeface="微软雅黑" panose="020b0503020204020204" pitchFamily="34" charset="-122"/>
              <a:ea typeface="微软雅黑" panose="020b0503020204020204"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6" presetClass="entr" presetSubtype="16" fill="hold" nodeType="afterEffect">
                                  <p:stCondLst>
                                    <p:cond delay="0"/>
                                  </p:stCondLst>
                                  <p:childTnLst>
                                    <p:set>
                                      <p:cBhvr>
                                        <p:cTn id="7" dur="1" fill="hold">
                                          <p:stCondLst>
                                            <p:cond delay="0"/>
                                          </p:stCondLst>
                                        </p:cTn>
                                        <p:tgtEl>
                                          <p:spTgt spid="7"/>
                                        </p:tgtEl>
                                        <p:attrNameLst>
                                          <p:attrName>style.visibility</p:attrName>
                                        </p:attrNameLst>
                                      </p:cBhvr>
                                      <p:to>
                                        <p:strVal val="visible"/>
                                      </p:to>
                                    </p:set>
                                    <p:animEffect transition="in" filter="circle(in)">
                                      <p:cBhvr>
                                        <p:cTn id="8" dur="500"/>
                                        <p:tgtEl>
                                          <p:spTgt spid="7"/>
                                        </p:tgtEl>
                                      </p:cBhvr>
                                    </p:animEffect>
                                  </p:childTnLst>
                                </p:cTn>
                              </p:par>
                            </p:childTnLst>
                          </p:cTn>
                        </p:par>
                        <p:par>
                          <p:cTn id="9" fill="hold" nodeType="withGroup">
                            <p:stCondLst>
                              <p:cond delay="500"/>
                            </p:stCondLst>
                            <p:childTnLst>
                              <p:par>
                                <p:cTn id="10" presetID="41" presetClass="entr" presetSubtype="0" fill="hold" grpId="1" nodeType="afterEffect">
                                  <p:iterate type="lt">
                                    <p:tmPct val="10000"/>
                                  </p:iterate>
                                  <p:childTnLst>
                                    <p:set>
                                      <p:cBhvr>
                                        <p:cTn id="11" dur="1" fill="hold">
                                          <p:stCondLst>
                                            <p:cond delay="0"/>
                                          </p:stCondLst>
                                        </p:cTn>
                                        <p:tgtEl>
                                          <p:spTgt spid="6"/>
                                        </p:tgtEl>
                                        <p:attrNameLst>
                                          <p:attrName>style.visibility</p:attrName>
                                        </p:attrNameLst>
                                      </p:cBhvr>
                                      <p:to>
                                        <p:strVal val="visible"/>
                                      </p:to>
                                    </p:set>
                                    <p:anim calcmode="lin" valueType="num">
                                      <p:cBhvr>
                                        <p:cTn id="12"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6"/>
                                        </p:tgtEl>
                                        <p:attrNameLst>
                                          <p:attrName>ppt_y</p:attrName>
                                        </p:attrNameLst>
                                      </p:cBhvr>
                                      <p:tavLst>
                                        <p:tav tm="0">
                                          <p:val>
                                            <p:strVal val="#ppt_y"/>
                                          </p:val>
                                        </p:tav>
                                        <p:tav tm="100000">
                                          <p:val>
                                            <p:strVal val="#ppt_y"/>
                                          </p:val>
                                        </p:tav>
                                      </p:tavLst>
                                    </p:anim>
                                    <p:anim calcmode="lin" valueType="num">
                                      <p:cBhvr>
                                        <p:cTn id="14"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6"/>
                                        </p:tgtEl>
                                      </p:cBhvr>
                                    </p:animEffect>
                                  </p:childTnLst>
                                </p:cTn>
                              </p:par>
                            </p:childTnLst>
                          </p:cTn>
                        </p:par>
                        <p:par>
                          <p:cTn id="17" fill="hold" nodeType="withGroup">
                            <p:stCondLst>
                              <p:cond delay="1150"/>
                            </p:stCondLst>
                            <p:childTnLst>
                              <p:par>
                                <p:cTn id="18" presetID="42" presetClass="entr" presetSubtype="0" fill="hold" grpId="0" nodeType="afterEffect">
                                  <p:childTnLst>
                                    <p:set>
                                      <p:cBhvr>
                                        <p:cTn id="19" dur="1" fill="hold">
                                          <p:stCondLst>
                                            <p:cond delay="0"/>
                                          </p:stCondLst>
                                        </p:cTn>
                                        <p:tgtEl>
                                          <p:spTgt spid="5"/>
                                        </p:tgtEl>
                                        <p:attrNameLst>
                                          <p:attrName>style.visibility</p:attrName>
                                        </p:attrNameLst>
                                      </p:cBhvr>
                                      <p:to>
                                        <p:strVal val="visible"/>
                                      </p:to>
                                    </p:set>
                                    <p:animEffect transition="in" filter="fade">
                                      <p:cBhvr>
                                        <p:cTn id="20" dur="500"/>
                                        <p:tgtEl>
                                          <p:spTgt spid="5"/>
                                        </p:tgtEl>
                                      </p:cBhvr>
                                    </p:animEffect>
                                    <p:anim calcmode="lin" valueType="num">
                                      <p:cBhvr>
                                        <p:cTn id="21" dur="500" fill="hold"/>
                                        <p:tgtEl>
                                          <p:spTgt spid="5"/>
                                        </p:tgtEl>
                                        <p:attrNameLst>
                                          <p:attrName>ppt_x</p:attrName>
                                        </p:attrNameLst>
                                      </p:cBhvr>
                                      <p:tavLst>
                                        <p:tav tm="0">
                                          <p:val>
                                            <p:strVal val="#ppt_x"/>
                                          </p:val>
                                        </p:tav>
                                        <p:tav tm="100000">
                                          <p:val>
                                            <p:strVal val="#ppt_x"/>
                                          </p:val>
                                        </p:tav>
                                      </p:tavLst>
                                    </p:anim>
                                    <p:anim calcmode="lin" valueType="num">
                                      <p:cBhvr>
                                        <p:cTn id="22" dur="5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1"/>
    </p:bldLst>
  </p:timing>
</p:sld>
</file>

<file path=ppt/slides/slide15.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showMasterSp="0">
  <p:cSld>
    <p:spTree>
      <p:nvGrpSpPr>
        <p:cNvPr id="1" name=""/>
        <p:cNvGrpSpPr/>
        <p:nvPr/>
      </p:nvGrpSpPr>
      <p:grpSpPr>
        <a:xfrm>
          <a:off x="0" y="0"/>
          <a:ext cx="0" cy="0"/>
        </a:xfrm>
      </p:grpSpPr>
      <p:sp>
        <p:nvSpPr>
          <p:cNvPr id="12" name="文本框 11"/>
          <p:cNvSpPr txBox="1"/>
          <p:nvPr/>
        </p:nvSpPr>
        <p:spPr>
          <a:xfrm>
            <a:off x="1218995" y="2447286"/>
            <a:ext cx="10506113" cy="1135054"/>
          </a:xfrm>
          <a:prstGeom prst="rect">
            <a:avLst/>
          </a:prstGeom>
          <a:noFill/>
        </p:spPr>
        <p:txBody>
          <a:bodyPr wrap="square" rtlCol="0">
            <a:spAutoFit/>
          </a:bodyPr>
          <a:lstStyle/>
          <a:p>
            <a:pPr marL="342900" indent="-342900">
              <a:lnSpc>
                <a:spcPct val="150000"/>
              </a:lnSpc>
              <a:buFont typeface="Wingdings" panose="05000000000000000000" pitchFamily="2" charset="2"/>
              <a:buChar char="n"/>
            </a:pPr>
            <a:r>
              <a:rPr lang="zh-CN" altLang="en-US" sz="2400" b="1">
                <a:solidFill>
                  <a:schemeClr val="tx1">
                    <a:lumMod val="65000"/>
                    <a:lumOff val="35000"/>
                  </a:schemeClr>
                </a:solidFill>
                <a:latin typeface="微软雅黑" panose="020b0503020204020204" pitchFamily="34" charset="-122"/>
                <a:ea typeface="微软雅黑" panose="020b0503020204020204" pitchFamily="34" charset="-122"/>
              </a:rPr>
              <a:t>（二）初读课文。</a:t>
            </a:r>
          </a:p>
          <a:p>
            <a:pPr marL="342900" indent="-342900">
              <a:lnSpc>
                <a:spcPct val="150000"/>
              </a:lnSpc>
              <a:buFont typeface="Wingdings" panose="05000000000000000000" pitchFamily="2" charset="2"/>
              <a:buChar char="n"/>
            </a:pPr>
            <a:r>
              <a:rPr lang="en-US" altLang="zh-CN" sz="2400" b="1">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400" b="1">
                <a:solidFill>
                  <a:schemeClr val="tx1">
                    <a:lumMod val="65000"/>
                    <a:lumOff val="35000"/>
                  </a:schemeClr>
                </a:solidFill>
                <a:latin typeface="微软雅黑" panose="020b0503020204020204" pitchFamily="34" charset="-122"/>
                <a:ea typeface="微软雅黑" panose="020b0503020204020204" pitchFamily="34" charset="-122"/>
              </a:rPr>
              <a:t>活动</a:t>
            </a:r>
            <a:r>
              <a:rPr lang="en-US" altLang="zh-CN" sz="2400" b="1">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400" b="1">
                <a:solidFill>
                  <a:schemeClr val="tx1">
                    <a:lumMod val="65000"/>
                    <a:lumOff val="35000"/>
                  </a:schemeClr>
                </a:solidFill>
                <a:latin typeface="微软雅黑" panose="020b0503020204020204" pitchFamily="34" charset="-122"/>
                <a:ea typeface="微软雅黑" panose="020b0503020204020204" pitchFamily="34" charset="-122"/>
              </a:rPr>
              <a:t>边读边找到文中与“正义”相似的概念，理解其含义。</a:t>
            </a:r>
          </a:p>
        </p:txBody>
      </p:sp>
      <p:sp>
        <p:nvSpPr>
          <p:cNvPr id="14" name="矩形 13"/>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cSld>
  <p:clrMapOvr>
    <a:masterClrMapping/>
  </p:clrMapOvr>
  <p:transition/>
  <p:timing/>
</p:sld>
</file>

<file path=ppt/slides/slide16.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showMasterSp="0">
  <p:cSld>
    <p:spTree>
      <p:nvGrpSpPr>
        <p:cNvPr id="1" name=""/>
        <p:cNvGrpSpPr/>
        <p:nvPr/>
      </p:nvGrpSpPr>
      <p:grpSpPr>
        <a:xfrm>
          <a:off x="0" y="0"/>
          <a:ext cx="0" cy="0"/>
        </a:xfrm>
      </p:grpSpPr>
      <p:grpSp>
        <p:nvGrpSpPr>
          <p:cNvPr id="6" name="组合 5"/>
          <p:cNvGrpSpPr/>
          <p:nvPr/>
        </p:nvGrpSpPr>
        <p:grpSpPr>
          <a:xfrm>
            <a:off x="213360" y="274780"/>
            <a:ext cx="11765280" cy="6452235"/>
            <a:chOff x="213360" y="202565"/>
            <a:chExt cx="11765280" cy="6452235"/>
          </a:xfrm>
        </p:grpSpPr>
        <p:pic>
          <p:nvPicPr>
            <p:cNvPr id="5" name="图片 4"/>
            <p:cNvPicPr>
              <a:picLocks noChangeAspect="1"/>
            </p:cNvPicPr>
            <p:nvPr/>
          </p:nvPicPr>
          <p:blipFill>
            <a:blip r:embed="rId3">
              <a:extLst>
                <a:ext uri="{28A0092B-C50C-407E-A947-70E740481C1C}">
                  <a14:useLocalDpi xmlns:a14="http://schemas.microsoft.com/office/drawing/2010/main" val="0"/>
                </a:ext>
              </a:extLst>
            </a:blip>
            <a:srcRect t="8715" b="8715"/>
            <a:stretch>
              <a:fillRect/>
            </a:stretch>
          </p:blipFill>
          <p:spPr>
            <a:xfrm>
              <a:off x="213360" y="202565"/>
              <a:ext cx="11765280" cy="6452235"/>
            </a:xfrm>
            <a:prstGeom prst="rect">
              <a:avLst/>
            </a:prstGeom>
          </p:spPr>
        </p:pic>
        <p:sp>
          <p:nvSpPr>
            <p:cNvPr id="9" name="矩形 8"/>
            <p:cNvSpPr/>
            <p:nvPr/>
          </p:nvSpPr>
          <p:spPr>
            <a:xfrm>
              <a:off x="213360" y="202565"/>
              <a:ext cx="11765280" cy="6452235"/>
            </a:xfrm>
            <a:prstGeom prst="rect">
              <a:avLst/>
            </a:prstGeom>
            <a:solidFill>
              <a:schemeClr val="tx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sp>
        <p:nvSpPr>
          <p:cNvPr id="15" name="Freeform: Shape 14"/>
          <p:cNvSpPr/>
          <p:nvPr/>
        </p:nvSpPr>
        <p:spPr bwMode="auto">
          <a:xfrm>
            <a:off x="958531" y="927099"/>
            <a:ext cx="3634105" cy="4159250"/>
          </a:xfrm>
          <a:custGeom>
            <a:gdLst>
              <a:gd name="connsiteX0" fmla="*/ 0 w 9074052"/>
              <a:gd name="connsiteY0" fmla="*/ 0 h 9074052"/>
              <a:gd name="connsiteX1" fmla="*/ 9074052 w 9074052"/>
              <a:gd name="connsiteY1" fmla="*/ 0 h 9074052"/>
              <a:gd name="connsiteX2" fmla="*/ 9074052 w 9074052"/>
              <a:gd name="connsiteY2" fmla="*/ 6552727 h 9074052"/>
              <a:gd name="connsiteX3" fmla="*/ 6552727 w 9074052"/>
              <a:gd name="connsiteY3" fmla="*/ 9074052 h 9074052"/>
              <a:gd name="connsiteX4" fmla="*/ 0 w 9074052"/>
              <a:gd name="connsiteY4" fmla="*/ 9074052 h 9074052"/>
            </a:gdLst>
            <a:cxnLst>
              <a:cxn ang="0">
                <a:pos x="connsiteX0" y="connsiteY0"/>
              </a:cxn>
              <a:cxn ang="0">
                <a:pos x="connsiteX1" y="connsiteY1"/>
              </a:cxn>
              <a:cxn ang="0">
                <a:pos x="connsiteX2" y="connsiteY2"/>
              </a:cxn>
              <a:cxn ang="0">
                <a:pos x="connsiteX3" y="connsiteY3"/>
              </a:cxn>
              <a:cxn ang="0">
                <a:pos x="connsiteX4" y="connsiteY4"/>
              </a:cxn>
            </a:cxnLst>
            <a:rect l="l" t="t" r="r" b="b"/>
            <a:pathLst>
              <a:path w="9074052" h="9074052">
                <a:moveTo>
                  <a:pt x="0" y="0"/>
                </a:moveTo>
                <a:lnTo>
                  <a:pt x="9074052" y="0"/>
                </a:lnTo>
                <a:lnTo>
                  <a:pt x="9074052" y="6552727"/>
                </a:lnTo>
                <a:lnTo>
                  <a:pt x="6552727" y="9074052"/>
                </a:lnTo>
                <a:lnTo>
                  <a:pt x="0" y="9074052"/>
                </a:lnTo>
                <a:close/>
              </a:path>
            </a:pathLst>
          </a:custGeom>
          <a:solidFill>
            <a:schemeClr val="accent1">
              <a:lumMod val="20000"/>
              <a:lumOff val="80000"/>
              <a:alpha val="32000"/>
            </a:schemeClr>
          </a:solidFill>
          <a:ln w="63500">
            <a:solidFill>
              <a:schemeClr val="bg1"/>
            </a:solidFill>
            <a:miter lim="800000"/>
          </a:ln>
        </p:spPr>
        <p:txBody>
          <a:bodyPr vert="horz" wrap="square" lIns="91440" tIns="45720" rIns="91440" bIns="45720" numCol="1" rtlCol="0" anchor="t" anchorCtr="0" compatLnSpc="1"/>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id-ID" sz="1800" b="0" i="0" u="none" strike="noStrike" kern="0" cap="none" spc="0" normalizeH="0" baseline="0" noProof="0">
              <a:ln>
                <a:noFill/>
              </a:ln>
              <a:solidFill>
                <a:sysClr val="windowText" lastClr="000000"/>
              </a:solidFill>
              <a:effectLst/>
              <a:uLnTx/>
              <a:uFillTx/>
              <a:latin typeface="微软雅黑" panose="020b0503020204020204" pitchFamily="34" charset="-122"/>
              <a:ea typeface="微软雅黑" panose="020b0503020204020204" pitchFamily="34" charset="-122"/>
            </a:endParaRPr>
          </a:p>
        </p:txBody>
      </p:sp>
      <p:sp>
        <p:nvSpPr>
          <p:cNvPr id="16" name="TextBox 15"/>
          <p:cNvSpPr txBox="1"/>
          <p:nvPr/>
        </p:nvSpPr>
        <p:spPr>
          <a:xfrm>
            <a:off x="1255077" y="2512551"/>
            <a:ext cx="3041015" cy="988347"/>
          </a:xfrm>
          <a:prstGeom prst="rect">
            <a:avLst/>
          </a:prstGeom>
          <a:noFill/>
        </p:spPr>
        <p:txBody>
          <a:bodyPr wrap="square" rtlCol="0">
            <a:spAutoFit/>
          </a:bodyPr>
          <a:lstStyle/>
          <a:p>
            <a:pPr marL="571500" marR="0" indent="-571500" algn="l" defTabSz="914400" fontAlgn="auto">
              <a:lnSpc>
                <a:spcPct val="150000"/>
              </a:lnSpc>
              <a:spcBef>
                <a:spcPct val="0"/>
              </a:spcBef>
              <a:spcAft>
                <a:spcPct val="0"/>
              </a:spcAft>
              <a:buClrTx/>
              <a:buSzTx/>
              <a:buFont typeface="Wingdings" panose="05000000000000000000" pitchFamily="2" charset="2"/>
              <a:buChar char="n"/>
              <a:defRPr/>
            </a:pPr>
            <a:r>
              <a:rPr lang="zh-CN" altLang="en-US" sz="4400" b="1">
                <a:solidFill>
                  <a:schemeClr val="bg1"/>
                </a:solidFill>
                <a:latin typeface="微软雅黑" panose="020b0503020204020204" pitchFamily="34" charset="-122"/>
                <a:ea typeface="微软雅黑" panose="020b0503020204020204" pitchFamily="34" charset="-122"/>
                <a:sym typeface="+mn-ea"/>
              </a:rPr>
              <a:t>文本研读</a:t>
            </a:r>
            <a:endParaRPr kumimoji="0" lang="zh-CN" altLang="en-US" sz="4400" b="1" i="1" kern="0" cap="none" spc="600" normalizeH="0" baseline="0" noProof="0">
              <a:solidFill>
                <a:schemeClr val="bg1"/>
              </a:solidFill>
              <a:latin typeface="微软雅黑" panose="020b0503020204020204" pitchFamily="34" charset="-122"/>
              <a:ea typeface="微软雅黑" panose="020b0503020204020204" pitchFamily="34" charset="-122"/>
              <a:sym typeface="+mn-ea"/>
            </a:endParaRPr>
          </a:p>
        </p:txBody>
      </p:sp>
      <p:sp>
        <p:nvSpPr>
          <p:cNvPr id="7" name="文本框 6"/>
          <p:cNvSpPr txBox="1"/>
          <p:nvPr/>
        </p:nvSpPr>
        <p:spPr>
          <a:xfrm>
            <a:off x="1238250" y="1816735"/>
            <a:ext cx="2738755" cy="584775"/>
          </a:xfrm>
          <a:prstGeom prst="rect">
            <a:avLst/>
          </a:prstGeom>
          <a:noFill/>
        </p:spPr>
        <p:txBody>
          <a:bodyPr wrap="square" rtlCol="0">
            <a:spAutoFit/>
          </a:bodyPr>
          <a:lstStyle/>
          <a:p>
            <a:r>
              <a:rPr lang="zh-CN" altLang="en-US" sz="3200" b="1">
                <a:solidFill>
                  <a:schemeClr val="bg1"/>
                </a:solidFill>
                <a:latin typeface="微软雅黑" panose="020b0503020204020204" pitchFamily="34" charset="-122"/>
                <a:ea typeface="微软雅黑" panose="020b0503020204020204" pitchFamily="34" charset="-122"/>
              </a:rPr>
              <a:t>第三部分</a:t>
            </a:r>
            <a:endParaRPr lang="en-US" altLang="zh-CN" sz="3200" b="1">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53" presetClass="entr" presetSubtype="0" fill="hold" nodeType="afterEffect">
                                  <p:stCondLst>
                                    <p:cond delay="0"/>
                                  </p:stCondLst>
                                  <p:childTnLst>
                                    <p:set>
                                      <p:cBhvr>
                                        <p:cTn id="7" dur="1" fill="hold">
                                          <p:stCondLst>
                                            <p:cond delay="0"/>
                                          </p:stCondLst>
                                        </p:cTn>
                                        <p:tgtEl>
                                          <p:spTgt spid="6"/>
                                        </p:tgtEl>
                                        <p:attrNameLst>
                                          <p:attrName>style.visibility</p:attrName>
                                        </p:attrNameLst>
                                      </p:cBhvr>
                                      <p:to>
                                        <p:strVal val="visible"/>
                                      </p:to>
                                    </p:set>
                                    <p:anim calcmode="lin" valueType="num">
                                      <p:cBhvr>
                                        <p:cTn id="8" dur="500" fill="hold"/>
                                        <p:tgtEl>
                                          <p:spTgt spid="6"/>
                                        </p:tgtEl>
                                        <p:attrNameLst>
                                          <p:attrName>ppt_w</p:attrName>
                                        </p:attrNameLst>
                                      </p:cBhvr>
                                      <p:tavLst>
                                        <p:tav tm="0">
                                          <p:val>
                                            <p:fltVal val="0"/>
                                          </p:val>
                                        </p:tav>
                                        <p:tav tm="100000">
                                          <p:val>
                                            <p:strVal val="#ppt_w"/>
                                          </p:val>
                                        </p:tav>
                                      </p:tavLst>
                                    </p:anim>
                                    <p:anim calcmode="lin" valueType="num">
                                      <p:cBhvr>
                                        <p:cTn id="9" dur="500" fill="hold"/>
                                        <p:tgtEl>
                                          <p:spTgt spid="6"/>
                                        </p:tgtEl>
                                        <p:attrNameLst>
                                          <p:attrName>ppt_h</p:attrName>
                                        </p:attrNameLst>
                                      </p:cBhvr>
                                      <p:tavLst>
                                        <p:tav tm="0">
                                          <p:val>
                                            <p:fltVal val="0"/>
                                          </p:val>
                                        </p:tav>
                                        <p:tav tm="100000">
                                          <p:val>
                                            <p:strVal val="#ppt_h"/>
                                          </p:val>
                                        </p:tav>
                                      </p:tavLst>
                                    </p:anim>
                                    <p:animEffect transition="in" filter="fade">
                                      <p:cBhvr>
                                        <p:cTn id="10" dur="500"/>
                                        <p:tgtEl>
                                          <p:spTgt spid="6"/>
                                        </p:tgtEl>
                                      </p:cBhvr>
                                    </p:animEffect>
                                  </p:childTnLst>
                                </p:cTn>
                              </p:par>
                            </p:childTnLst>
                          </p:cTn>
                        </p:par>
                        <p:par>
                          <p:cTn id="11" fill="hold" nodeType="withGroup">
                            <p:stCondLst>
                              <p:cond delay="500"/>
                            </p:stCondLst>
                            <p:childTnLst>
                              <p:par>
                                <p:cTn id="12" presetID="21" presetClass="entr" presetSubtype="1" fill="hold" grpId="0" nodeType="afterEffect">
                                  <p:childTnLst>
                                    <p:set>
                                      <p:cBhvr>
                                        <p:cTn id="13" dur="1" fill="hold">
                                          <p:stCondLst>
                                            <p:cond delay="0"/>
                                          </p:stCondLst>
                                        </p:cTn>
                                        <p:tgtEl>
                                          <p:spTgt spid="15"/>
                                        </p:tgtEl>
                                        <p:attrNameLst>
                                          <p:attrName>style.visibility</p:attrName>
                                        </p:attrNameLst>
                                      </p:cBhvr>
                                      <p:to>
                                        <p:strVal val="visible"/>
                                      </p:to>
                                    </p:set>
                                    <p:animEffect transition="in" filter="wheel(1)">
                                      <p:cBhvr>
                                        <p:cTn id="14" dur="500"/>
                                        <p:tgtEl>
                                          <p:spTgt spid="15"/>
                                        </p:tgtEl>
                                      </p:cBhvr>
                                    </p:animEffect>
                                  </p:childTnLst>
                                </p:cTn>
                              </p:par>
                            </p:childTnLst>
                          </p:cTn>
                        </p:par>
                        <p:par>
                          <p:cTn id="15" fill="hold" nodeType="withGroup">
                            <p:stCondLst>
                              <p:cond delay="1000"/>
                            </p:stCondLst>
                            <p:childTnLst>
                              <p:par>
                                <p:cTn id="16" presetID="29" presetClass="entr" presetSubtype="0" fill="hold" grpId="2" nodeType="afterEffect">
                                  <p:childTnLst>
                                    <p:set>
                                      <p:cBhvr>
                                        <p:cTn id="17" dur="1" fill="hold">
                                          <p:stCondLst>
                                            <p:cond delay="0"/>
                                          </p:stCondLst>
                                        </p:cTn>
                                        <p:tgtEl>
                                          <p:spTgt spid="7"/>
                                        </p:tgtEl>
                                        <p:attrNameLst>
                                          <p:attrName>style.visibility</p:attrName>
                                        </p:attrNameLst>
                                      </p:cBhvr>
                                      <p:to>
                                        <p:strVal val="visible"/>
                                      </p:to>
                                    </p:set>
                                    <p:anim calcmode="lin" valueType="num">
                                      <p:cBhvr>
                                        <p:cTn id="18" dur="500" fill="hold"/>
                                        <p:tgtEl>
                                          <p:spTgt spid="7"/>
                                        </p:tgtEl>
                                        <p:attrNameLst>
                                          <p:attrName>ppt_x</p:attrName>
                                        </p:attrNameLst>
                                      </p:cBhvr>
                                      <p:tavLst>
                                        <p:tav tm="0">
                                          <p:val>
                                            <p:strVal val="#ppt_x-.2"/>
                                          </p:val>
                                        </p:tav>
                                        <p:tav tm="100000">
                                          <p:val>
                                            <p:strVal val="#ppt_x"/>
                                          </p:val>
                                        </p:tav>
                                      </p:tavLst>
                                    </p:anim>
                                    <p:anim calcmode="lin" valueType="num">
                                      <p:cBhvr>
                                        <p:cTn id="19" dur="500" fill="hold"/>
                                        <p:tgtEl>
                                          <p:spTgt spid="7"/>
                                        </p:tgtEl>
                                        <p:attrNameLst>
                                          <p:attrName>ppt_y</p:attrName>
                                        </p:attrNameLst>
                                      </p:cBhvr>
                                      <p:tavLst>
                                        <p:tav tm="0">
                                          <p:val>
                                            <p:strVal val="#ppt_y"/>
                                          </p:val>
                                        </p:tav>
                                        <p:tav tm="100000">
                                          <p:val>
                                            <p:strVal val="#ppt_y"/>
                                          </p:val>
                                        </p:tav>
                                      </p:tavLst>
                                    </p:anim>
                                    <p:animEffect transition="in" filter="wipe(right)" prLst="gradientSize: 0.1">
                                      <p:cBhvr>
                                        <p:cTn id="20" dur="500"/>
                                        <p:tgtEl>
                                          <p:spTgt spid="7"/>
                                        </p:tgtEl>
                                      </p:cBhvr>
                                    </p:animEffect>
                                  </p:childTnLst>
                                </p:cTn>
                              </p:par>
                            </p:childTnLst>
                          </p:cTn>
                        </p:par>
                        <p:par>
                          <p:cTn id="21" fill="hold" nodeType="withGroup">
                            <p:stCondLst>
                              <p:cond delay="1500"/>
                            </p:stCondLst>
                            <p:childTnLst>
                              <p:par>
                                <p:cTn id="22" presetID="42" presetClass="entr" presetSubtype="0" fill="hold" grpId="1" nodeType="afterEffect">
                                  <p:childTnLst>
                                    <p:set>
                                      <p:cBhvr>
                                        <p:cTn id="23" dur="1" fill="hold">
                                          <p:stCondLst>
                                            <p:cond delay="0"/>
                                          </p:stCondLst>
                                        </p:cTn>
                                        <p:tgtEl>
                                          <p:spTgt spid="16"/>
                                        </p:tgtEl>
                                        <p:attrNameLst>
                                          <p:attrName>style.visibility</p:attrName>
                                        </p:attrNameLst>
                                      </p:cBhvr>
                                      <p:to>
                                        <p:strVal val="visible"/>
                                      </p:to>
                                    </p:set>
                                    <p:animEffect transition="in" filter="fade">
                                      <p:cBhvr>
                                        <p:cTn id="24" dur="500"/>
                                        <p:tgtEl>
                                          <p:spTgt spid="16"/>
                                        </p:tgtEl>
                                      </p:cBhvr>
                                    </p:animEffect>
                                    <p:anim calcmode="lin" valueType="num">
                                      <p:cBhvr>
                                        <p:cTn id="25" dur="500" fill="hold"/>
                                        <p:tgtEl>
                                          <p:spTgt spid="16"/>
                                        </p:tgtEl>
                                        <p:attrNameLst>
                                          <p:attrName>ppt_x</p:attrName>
                                        </p:attrNameLst>
                                      </p:cBhvr>
                                      <p:tavLst>
                                        <p:tav tm="0">
                                          <p:val>
                                            <p:strVal val="#ppt_x"/>
                                          </p:val>
                                        </p:tav>
                                        <p:tav tm="100000">
                                          <p:val>
                                            <p:strVal val="#ppt_x"/>
                                          </p:val>
                                        </p:tav>
                                      </p:tavLst>
                                    </p:anim>
                                    <p:anim calcmode="lin" valueType="num">
                                      <p:cBhvr>
                                        <p:cTn id="26" dur="5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1"/>
      <p:bldP spid="7" grpId="2"/>
    </p:bldLst>
  </p:timing>
</p:sld>
</file>

<file path=ppt/slides/slide17.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showMasterSp="0">
  <p:cSld>
    <p:spTree>
      <p:nvGrpSpPr>
        <p:cNvPr id="1" name=""/>
        <p:cNvGrpSpPr/>
        <p:nvPr/>
      </p:nvGrpSpPr>
      <p:grpSpPr>
        <a:xfrm>
          <a:off x="0" y="0"/>
          <a:ext cx="0" cy="0"/>
        </a:xfrm>
      </p:grpSpPr>
      <p:sp>
        <p:nvSpPr>
          <p:cNvPr id="36" name="文本框 35"/>
          <p:cNvSpPr txBox="1"/>
          <p:nvPr/>
        </p:nvSpPr>
        <p:spPr>
          <a:xfrm>
            <a:off x="4295016" y="1280063"/>
            <a:ext cx="7592184" cy="4654608"/>
          </a:xfrm>
          <a:prstGeom prst="rect">
            <a:avLst/>
          </a:prstGeom>
          <a:noFill/>
        </p:spPr>
        <p:txBody>
          <a:bodyPr wrap="square" rtlCol="0">
            <a:spAutoFit/>
          </a:bodyPr>
          <a:lstStyle/>
          <a:p>
            <a:pPr>
              <a:lnSpc>
                <a:spcPct val="150000"/>
              </a:lnSpc>
            </a:pPr>
            <a:r>
              <a:rPr lang="en-US" altLang="zh-CN" sz="20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思考</a:t>
            </a:r>
            <a:r>
              <a:rPr lang="en-US" altLang="zh-CN" sz="2000">
                <a:solidFill>
                  <a:schemeClr val="tx1">
                    <a:lumMod val="65000"/>
                    <a:lumOff val="35000"/>
                  </a:schemeClr>
                </a:solidFill>
                <a:latin typeface="微软雅黑" panose="020b0503020204020204" pitchFamily="34" charset="-122"/>
                <a:ea typeface="微软雅黑" panose="020b0503020204020204" pitchFamily="34" charset="-122"/>
              </a:rPr>
              <a:t>1】</a:t>
            </a: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研读内容，把握观点</a:t>
            </a:r>
          </a:p>
          <a:p>
            <a:pPr>
              <a:lnSpc>
                <a:spcPct val="150000"/>
              </a:lnSpc>
            </a:pPr>
            <a:r>
              <a:rPr lang="en-US" altLang="zh-CN" sz="2000">
                <a:solidFill>
                  <a:schemeClr val="tx1">
                    <a:lumMod val="65000"/>
                    <a:lumOff val="35000"/>
                  </a:schemeClr>
                </a:solidFill>
                <a:latin typeface="微软雅黑" panose="020b0503020204020204" pitchFamily="34" charset="-122"/>
                <a:ea typeface="微软雅黑" panose="020b0503020204020204" pitchFamily="34" charset="-122"/>
              </a:rPr>
              <a:t>1.</a:t>
            </a: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苏格拉底通过提问先后提出了哪些观点</a:t>
            </a:r>
            <a:r>
              <a:rPr lang="en-US" altLang="zh-CN" sz="2000">
                <a:solidFill>
                  <a:schemeClr val="tx1">
                    <a:lumMod val="65000"/>
                    <a:lumOff val="35000"/>
                  </a:schemeClr>
                </a:solidFill>
                <a:latin typeface="微软雅黑" panose="020b0503020204020204" pitchFamily="34" charset="-122"/>
                <a:ea typeface="微软雅黑" panose="020b0503020204020204" pitchFamily="34" charset="-122"/>
              </a:rPr>
              <a:t>?</a:t>
            </a:r>
          </a:p>
          <a:p>
            <a:pPr>
              <a:lnSpc>
                <a:spcPct val="150000"/>
              </a:lnSpc>
            </a:pPr>
            <a:r>
              <a:rPr lang="zh-CN" altLang="en-US" sz="2000">
                <a:solidFill>
                  <a:srgbClr val="C00000"/>
                </a:solidFill>
                <a:latin typeface="微软雅黑" panose="020b0503020204020204" pitchFamily="34" charset="-122"/>
                <a:ea typeface="微软雅黑" panose="020b0503020204020204" pitchFamily="34" charset="-122"/>
              </a:rPr>
              <a:t>明确   ①我们不必尊重人们的一切意见</a:t>
            </a:r>
            <a:r>
              <a:rPr lang="en-US" altLang="zh-CN" sz="2000">
                <a:solidFill>
                  <a:srgbClr val="C00000"/>
                </a:solidFill>
                <a:latin typeface="微软雅黑" panose="020b0503020204020204" pitchFamily="34" charset="-122"/>
                <a:ea typeface="微软雅黑" panose="020b0503020204020204" pitchFamily="34" charset="-122"/>
              </a:rPr>
              <a:t>,</a:t>
            </a:r>
            <a:r>
              <a:rPr lang="zh-CN" altLang="en-US" sz="2000">
                <a:solidFill>
                  <a:srgbClr val="C00000"/>
                </a:solidFill>
                <a:latin typeface="微软雅黑" panose="020b0503020204020204" pitchFamily="34" charset="-122"/>
                <a:ea typeface="微软雅黑" panose="020b0503020204020204" pitchFamily="34" charset="-122"/>
              </a:rPr>
              <a:t>有些意见要重视</a:t>
            </a:r>
            <a:r>
              <a:rPr lang="en-US" altLang="zh-CN" sz="2000">
                <a:solidFill>
                  <a:srgbClr val="C00000"/>
                </a:solidFill>
                <a:latin typeface="微软雅黑" panose="020b0503020204020204" pitchFamily="34" charset="-122"/>
                <a:ea typeface="微软雅黑" panose="020b0503020204020204" pitchFamily="34" charset="-122"/>
              </a:rPr>
              <a:t>,</a:t>
            </a:r>
            <a:r>
              <a:rPr lang="zh-CN" altLang="en-US" sz="2000">
                <a:solidFill>
                  <a:srgbClr val="C00000"/>
                </a:solidFill>
                <a:latin typeface="微软雅黑" panose="020b0503020204020204" pitchFamily="34" charset="-122"/>
                <a:ea typeface="微软雅黑" panose="020b0503020204020204" pitchFamily="34" charset="-122"/>
              </a:rPr>
              <a:t>有些就没有必要</a:t>
            </a:r>
            <a:r>
              <a:rPr lang="en-US" altLang="zh-CN" sz="2000">
                <a:solidFill>
                  <a:srgbClr val="C00000"/>
                </a:solidFill>
                <a:latin typeface="微软雅黑" panose="020b0503020204020204" pitchFamily="34" charset="-122"/>
                <a:ea typeface="微软雅黑" panose="020b0503020204020204" pitchFamily="34" charset="-122"/>
              </a:rPr>
              <a:t>,</a:t>
            </a:r>
            <a:r>
              <a:rPr lang="zh-CN" altLang="en-US" sz="2000">
                <a:solidFill>
                  <a:srgbClr val="C00000"/>
                </a:solidFill>
                <a:latin typeface="微软雅黑" panose="020b0503020204020204" pitchFamily="34" charset="-122"/>
                <a:ea typeface="微软雅黑" panose="020b0503020204020204" pitchFamily="34" charset="-122"/>
              </a:rPr>
              <a:t>也不必听从所有的人的意见</a:t>
            </a:r>
            <a:r>
              <a:rPr lang="en-US" altLang="zh-CN" sz="2000">
                <a:solidFill>
                  <a:srgbClr val="C00000"/>
                </a:solidFill>
                <a:latin typeface="微软雅黑" panose="020b0503020204020204" pitchFamily="34" charset="-122"/>
                <a:ea typeface="微软雅黑" panose="020b0503020204020204" pitchFamily="34" charset="-122"/>
              </a:rPr>
              <a:t>,</a:t>
            </a:r>
            <a:r>
              <a:rPr lang="zh-CN" altLang="en-US" sz="2000">
                <a:solidFill>
                  <a:srgbClr val="C00000"/>
                </a:solidFill>
                <a:latin typeface="微软雅黑" panose="020b0503020204020204" pitchFamily="34" charset="-122"/>
                <a:ea typeface="微软雅黑" panose="020b0503020204020204" pitchFamily="34" charset="-122"/>
              </a:rPr>
              <a:t>有些人的要听</a:t>
            </a:r>
            <a:r>
              <a:rPr lang="en-US" altLang="zh-CN" sz="2000">
                <a:solidFill>
                  <a:srgbClr val="C00000"/>
                </a:solidFill>
                <a:latin typeface="微软雅黑" panose="020b0503020204020204" pitchFamily="34" charset="-122"/>
                <a:ea typeface="微软雅黑" panose="020b0503020204020204" pitchFamily="34" charset="-122"/>
              </a:rPr>
              <a:t>,</a:t>
            </a:r>
            <a:r>
              <a:rPr lang="zh-CN" altLang="en-US" sz="2000">
                <a:solidFill>
                  <a:srgbClr val="C00000"/>
                </a:solidFill>
                <a:latin typeface="微软雅黑" panose="020b0503020204020204" pitchFamily="34" charset="-122"/>
                <a:ea typeface="微软雅黑" panose="020b0503020204020204" pitchFamily="34" charset="-122"/>
              </a:rPr>
              <a:t>有些人的不必听。</a:t>
            </a:r>
          </a:p>
          <a:p>
            <a:pPr>
              <a:lnSpc>
                <a:spcPct val="150000"/>
              </a:lnSpc>
            </a:pPr>
            <a:r>
              <a:rPr lang="zh-CN" altLang="en-US" sz="2000">
                <a:solidFill>
                  <a:srgbClr val="C00000"/>
                </a:solidFill>
                <a:latin typeface="微软雅黑" panose="020b0503020204020204" pitchFamily="34" charset="-122"/>
                <a:ea typeface="微软雅黑" panose="020b0503020204020204" pitchFamily="34" charset="-122"/>
              </a:rPr>
              <a:t>②好的意见就是明白人的意见</a:t>
            </a:r>
            <a:r>
              <a:rPr lang="en-US" altLang="zh-CN" sz="2000">
                <a:solidFill>
                  <a:srgbClr val="C00000"/>
                </a:solidFill>
                <a:latin typeface="微软雅黑" panose="020b0503020204020204" pitchFamily="34" charset="-122"/>
                <a:ea typeface="微软雅黑" panose="020b0503020204020204" pitchFamily="34" charset="-122"/>
              </a:rPr>
              <a:t>,</a:t>
            </a:r>
            <a:r>
              <a:rPr lang="zh-CN" altLang="en-US" sz="2000">
                <a:solidFill>
                  <a:srgbClr val="C00000"/>
                </a:solidFill>
                <a:latin typeface="微软雅黑" panose="020b0503020204020204" pitchFamily="34" charset="-122"/>
                <a:ea typeface="微软雅黑" panose="020b0503020204020204" pitchFamily="34" charset="-122"/>
              </a:rPr>
              <a:t>坏的意见就是糊涂人的意见。</a:t>
            </a:r>
          </a:p>
          <a:p>
            <a:pPr>
              <a:lnSpc>
                <a:spcPct val="150000"/>
              </a:lnSpc>
            </a:pPr>
            <a:r>
              <a:rPr lang="zh-CN" altLang="en-US" sz="2000">
                <a:solidFill>
                  <a:srgbClr val="C00000"/>
                </a:solidFill>
                <a:latin typeface="微软雅黑" panose="020b0503020204020204" pitchFamily="34" charset="-122"/>
                <a:ea typeface="微软雅黑" panose="020b0503020204020204" pitchFamily="34" charset="-122"/>
              </a:rPr>
              <a:t>③我们应当认为最重要的并不是活着</a:t>
            </a:r>
            <a:r>
              <a:rPr lang="en-US" altLang="zh-CN" sz="2000">
                <a:solidFill>
                  <a:srgbClr val="C00000"/>
                </a:solidFill>
                <a:latin typeface="微软雅黑" panose="020b0503020204020204" pitchFamily="34" charset="-122"/>
                <a:ea typeface="微软雅黑" panose="020b0503020204020204" pitchFamily="34" charset="-122"/>
              </a:rPr>
              <a:t>,</a:t>
            </a:r>
            <a:r>
              <a:rPr lang="zh-CN" altLang="en-US" sz="2000">
                <a:solidFill>
                  <a:srgbClr val="C00000"/>
                </a:solidFill>
                <a:latin typeface="微软雅黑" panose="020b0503020204020204" pitchFamily="34" charset="-122"/>
                <a:ea typeface="微软雅黑" panose="020b0503020204020204" pitchFamily="34" charset="-122"/>
              </a:rPr>
              <a:t>而是活得好。</a:t>
            </a:r>
          </a:p>
          <a:p>
            <a:pPr>
              <a:lnSpc>
                <a:spcPct val="150000"/>
              </a:lnSpc>
            </a:pPr>
            <a:r>
              <a:rPr lang="zh-CN" altLang="en-US" sz="2000">
                <a:solidFill>
                  <a:srgbClr val="C00000"/>
                </a:solidFill>
                <a:latin typeface="微软雅黑" panose="020b0503020204020204" pitchFamily="34" charset="-122"/>
                <a:ea typeface="微软雅黑" panose="020b0503020204020204" pitchFamily="34" charset="-122"/>
              </a:rPr>
              <a:t>④我们必须承受一些比死刑更加重或者比较轻的刑罚</a:t>
            </a:r>
            <a:r>
              <a:rPr lang="en-US" altLang="zh-CN" sz="2000">
                <a:solidFill>
                  <a:srgbClr val="C00000"/>
                </a:solidFill>
                <a:latin typeface="微软雅黑" panose="020b0503020204020204" pitchFamily="34" charset="-122"/>
                <a:ea typeface="微软雅黑" panose="020b0503020204020204" pitchFamily="34" charset="-122"/>
              </a:rPr>
              <a:t>,</a:t>
            </a:r>
            <a:r>
              <a:rPr lang="zh-CN" altLang="en-US" sz="2000">
                <a:solidFill>
                  <a:srgbClr val="C00000"/>
                </a:solidFill>
                <a:latin typeface="微软雅黑" panose="020b0503020204020204" pitchFamily="34" charset="-122"/>
                <a:ea typeface="微软雅黑" panose="020b0503020204020204" pitchFamily="34" charset="-122"/>
              </a:rPr>
              <a:t>做不正当的事在任何情况下对于做此事的人都不可避免地是邪恶的、可耻的。</a:t>
            </a:r>
          </a:p>
          <a:p>
            <a:pPr>
              <a:lnSpc>
                <a:spcPct val="150000"/>
              </a:lnSpc>
            </a:pPr>
            <a:r>
              <a:rPr lang="zh-CN" altLang="en-US" sz="2000">
                <a:solidFill>
                  <a:srgbClr val="C00000"/>
                </a:solidFill>
                <a:latin typeface="微软雅黑" panose="020b0503020204020204" pitchFamily="34" charset="-122"/>
                <a:ea typeface="微软雅黑" panose="020b0503020204020204" pitchFamily="34" charset="-122"/>
              </a:rPr>
              <a:t>⑤既不能以坏报坏</a:t>
            </a:r>
            <a:r>
              <a:rPr lang="en-US" altLang="zh-CN" sz="2000">
                <a:solidFill>
                  <a:srgbClr val="C00000"/>
                </a:solidFill>
                <a:latin typeface="微软雅黑" panose="020b0503020204020204" pitchFamily="34" charset="-122"/>
                <a:ea typeface="微软雅黑" panose="020b0503020204020204" pitchFamily="34" charset="-122"/>
              </a:rPr>
              <a:t>,</a:t>
            </a:r>
            <a:r>
              <a:rPr lang="zh-CN" altLang="en-US" sz="2000">
                <a:solidFill>
                  <a:srgbClr val="C00000"/>
                </a:solidFill>
                <a:latin typeface="微软雅黑" panose="020b0503020204020204" pitchFamily="34" charset="-122"/>
                <a:ea typeface="微软雅黑" panose="020b0503020204020204" pitchFamily="34" charset="-122"/>
              </a:rPr>
              <a:t>也不能对人做不正当的事</a:t>
            </a:r>
            <a:r>
              <a:rPr lang="en-US" altLang="zh-CN" sz="2000">
                <a:solidFill>
                  <a:srgbClr val="C00000"/>
                </a:solidFill>
                <a:latin typeface="微软雅黑" panose="020b0503020204020204" pitchFamily="34" charset="-122"/>
                <a:ea typeface="微软雅黑" panose="020b0503020204020204" pitchFamily="34" charset="-122"/>
              </a:rPr>
              <a:t>,</a:t>
            </a:r>
            <a:r>
              <a:rPr lang="zh-CN" altLang="en-US" sz="2000">
                <a:solidFill>
                  <a:srgbClr val="C00000"/>
                </a:solidFill>
                <a:latin typeface="微软雅黑" panose="020b0503020204020204" pitchFamily="34" charset="-122"/>
                <a:ea typeface="微软雅黑" panose="020b0503020204020204" pitchFamily="34" charset="-122"/>
              </a:rPr>
              <a:t>不管人家对我们做的什么事。</a:t>
            </a:r>
          </a:p>
        </p:txBody>
      </p:sp>
      <p:sp>
        <p:nvSpPr>
          <p:cNvPr id="11" name="矩形 10"/>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p:cNvSpPr txBox="1"/>
          <p:nvPr/>
        </p:nvSpPr>
        <p:spPr>
          <a:xfrm>
            <a:off x="6780109" y="503227"/>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anose="05000000000000000000" pitchFamily="2" charset="2"/>
              <a:buChar char="n"/>
            </a:pPr>
            <a:r>
              <a:rPr kumimoji="1" lang="zh-CN" altLang="en-US" sz="2400" b="1">
                <a:latin typeface="微软雅黑" panose="020b0503020204020204" pitchFamily="34" charset="-122"/>
                <a:ea typeface="微软雅黑" panose="020b0503020204020204" pitchFamily="34" charset="-122"/>
              </a:rPr>
              <a:t>问题探究</a:t>
            </a:r>
          </a:p>
        </p:txBody>
      </p:sp>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95695" y="1913467"/>
            <a:ext cx="3634256" cy="2354998"/>
          </a:xfrm>
          <a:prstGeom prst="rect">
            <a:avLst/>
          </a:prstGeom>
          <a:solidFill>
            <a:srgbClr val="FFFFFF">
              <a:shade val="85000"/>
            </a:srgbClr>
          </a:solid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42" presetClass="entr" presetSubtype="0" fill="hold" grpId="0" nodeType="afterEffect">
                                  <p:stCondLst>
                                    <p:cond delay="0"/>
                                  </p:stCondLst>
                                  <p:childTnLst>
                                    <p:set>
                                      <p:cBhvr>
                                        <p:cTn id="7" dur="1" fill="hold">
                                          <p:stCondLst>
                                            <p:cond delay="0"/>
                                          </p:stCondLst>
                                        </p:cTn>
                                        <p:tgtEl>
                                          <p:spTgt spid="36"/>
                                        </p:tgtEl>
                                        <p:attrNameLst>
                                          <p:attrName>style.visibility</p:attrName>
                                        </p:attrNameLst>
                                      </p:cBhvr>
                                      <p:to>
                                        <p:strVal val="visible"/>
                                      </p:to>
                                    </p:set>
                                    <p:animEffect transition="in" filter="fade">
                                      <p:cBhvr>
                                        <p:cTn id="8" dur="500"/>
                                        <p:tgtEl>
                                          <p:spTgt spid="36"/>
                                        </p:tgtEl>
                                      </p:cBhvr>
                                    </p:animEffect>
                                    <p:anim calcmode="lin" valueType="num">
                                      <p:cBhvr>
                                        <p:cTn id="9" dur="500" fill="hold"/>
                                        <p:tgtEl>
                                          <p:spTgt spid="36"/>
                                        </p:tgtEl>
                                        <p:attrNameLst>
                                          <p:attrName>ppt_x</p:attrName>
                                        </p:attrNameLst>
                                      </p:cBhvr>
                                      <p:tavLst>
                                        <p:tav tm="0">
                                          <p:val>
                                            <p:strVal val="#ppt_x"/>
                                          </p:val>
                                        </p:tav>
                                        <p:tav tm="100000">
                                          <p:val>
                                            <p:strVal val="#ppt_x"/>
                                          </p:val>
                                        </p:tav>
                                      </p:tavLst>
                                    </p:anim>
                                    <p:anim calcmode="lin" valueType="num">
                                      <p:cBhvr>
                                        <p:cTn id="10"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1" fill="hold" nodeType="clickPar">
                      <p:stCondLst>
                        <p:cond delay="indefinite"/>
                        <p:cond evt="onBegin" delay="0">
                          <p:tn val="10"/>
                        </p:cond>
                      </p:stCondLst>
                      <p:childTnLst>
                        <p:par>
                          <p:cTn id="12" fill="hold" nodeType="withGroup">
                            <p:stCondLst>
                              <p:cond delay="indefinite"/>
                            </p:stCondLst>
                          </p:cTn>
                        </p:par>
                        <p:par>
                          <p:cTn id="13" fill="hold" nodeType="afterGroup">
                            <p:stCondLst>
                              <p:cond delay="0"/>
                            </p:stCondLst>
                            <p:childTnLst>
                              <p:par>
                                <p:cTn id="14" presetID="9" presetClass="entr" presetSubtype="0" fill="hold" nodeType="clickEffect">
                                  <p:stCondLst>
                                    <p:cond delay="0"/>
                                  </p:stCondLst>
                                  <p:childTnLst>
                                    <p:set>
                                      <p:cBhvr>
                                        <p:cTn id="15" dur="1" fill="hold">
                                          <p:stCondLst>
                                            <p:cond delay="0"/>
                                          </p:stCondLst>
                                        </p:cTn>
                                        <p:tgtEl>
                                          <p:spTgt spid="36">
                                            <p:txEl>
                                              <p:pRg st="2" end="2"/>
                                            </p:txEl>
                                          </p:spTgt>
                                        </p:tgtEl>
                                        <p:attrNameLst>
                                          <p:attrName>style.visibility</p:attrName>
                                        </p:attrNameLst>
                                      </p:cBhvr>
                                      <p:to>
                                        <p:strVal val="visible"/>
                                      </p:to>
                                    </p:set>
                                    <p:animEffect transition="in" filter="dissolve">
                                      <p:cBhvr>
                                        <p:cTn id="16" dur="500"/>
                                        <p:tgtEl>
                                          <p:spTgt spid="36">
                                            <p:txEl>
                                              <p:pRg st="2" end="2"/>
                                            </p:txEl>
                                          </p:spTgt>
                                        </p:tgtEl>
                                      </p:cBhvr>
                                    </p:animEffect>
                                  </p:childTnLst>
                                </p:cTn>
                              </p:par>
                              <p:par>
                                <p:cTn id="17" presetID="9" presetClass="entr" presetSubtype="0" fill="hold" nodeType="withEffect">
                                  <p:stCondLst>
                                    <p:cond delay="0"/>
                                  </p:stCondLst>
                                  <p:childTnLst>
                                    <p:set>
                                      <p:cBhvr>
                                        <p:cTn id="18" dur="1" fill="hold">
                                          <p:stCondLst>
                                            <p:cond delay="0"/>
                                          </p:stCondLst>
                                        </p:cTn>
                                        <p:tgtEl>
                                          <p:spTgt spid="36">
                                            <p:txEl>
                                              <p:pRg st="3" end="3"/>
                                            </p:txEl>
                                          </p:spTgt>
                                        </p:tgtEl>
                                        <p:attrNameLst>
                                          <p:attrName>style.visibility</p:attrName>
                                        </p:attrNameLst>
                                      </p:cBhvr>
                                      <p:to>
                                        <p:strVal val="visible"/>
                                      </p:to>
                                    </p:set>
                                    <p:animEffect transition="in" filter="dissolve">
                                      <p:cBhvr>
                                        <p:cTn id="19" dur="500"/>
                                        <p:tgtEl>
                                          <p:spTgt spid="36">
                                            <p:txEl>
                                              <p:pRg st="3" end="3"/>
                                            </p:txEl>
                                          </p:spTgt>
                                        </p:tgtEl>
                                      </p:cBhvr>
                                    </p:animEffect>
                                  </p:childTnLst>
                                </p:cTn>
                              </p:par>
                              <p:par>
                                <p:cTn id="20" presetID="9" presetClass="entr" presetSubtype="0" fill="hold" nodeType="withEffect">
                                  <p:stCondLst>
                                    <p:cond delay="0"/>
                                  </p:stCondLst>
                                  <p:childTnLst>
                                    <p:set>
                                      <p:cBhvr>
                                        <p:cTn id="21" dur="1" fill="hold">
                                          <p:stCondLst>
                                            <p:cond delay="0"/>
                                          </p:stCondLst>
                                        </p:cTn>
                                        <p:tgtEl>
                                          <p:spTgt spid="36">
                                            <p:txEl>
                                              <p:pRg st="4" end="4"/>
                                            </p:txEl>
                                          </p:spTgt>
                                        </p:tgtEl>
                                        <p:attrNameLst>
                                          <p:attrName>style.visibility</p:attrName>
                                        </p:attrNameLst>
                                      </p:cBhvr>
                                      <p:to>
                                        <p:strVal val="visible"/>
                                      </p:to>
                                    </p:set>
                                    <p:animEffect transition="in" filter="dissolve">
                                      <p:cBhvr>
                                        <p:cTn id="22" dur="500"/>
                                        <p:tgtEl>
                                          <p:spTgt spid="36">
                                            <p:txEl>
                                              <p:pRg st="4" end="4"/>
                                            </p:txEl>
                                          </p:spTgt>
                                        </p:tgtEl>
                                      </p:cBhvr>
                                    </p:animEffect>
                                  </p:childTnLst>
                                </p:cTn>
                              </p:par>
                              <p:par>
                                <p:cTn id="23" presetID="9" presetClass="entr" presetSubtype="0" fill="hold" nodeType="withEffect">
                                  <p:stCondLst>
                                    <p:cond delay="0"/>
                                  </p:stCondLst>
                                  <p:childTnLst>
                                    <p:set>
                                      <p:cBhvr>
                                        <p:cTn id="24" dur="1" fill="hold">
                                          <p:stCondLst>
                                            <p:cond delay="0"/>
                                          </p:stCondLst>
                                        </p:cTn>
                                        <p:tgtEl>
                                          <p:spTgt spid="36">
                                            <p:txEl>
                                              <p:pRg st="5" end="5"/>
                                            </p:txEl>
                                          </p:spTgt>
                                        </p:tgtEl>
                                        <p:attrNameLst>
                                          <p:attrName>style.visibility</p:attrName>
                                        </p:attrNameLst>
                                      </p:cBhvr>
                                      <p:to>
                                        <p:strVal val="visible"/>
                                      </p:to>
                                    </p:set>
                                    <p:animEffect transition="in" filter="dissolve">
                                      <p:cBhvr>
                                        <p:cTn id="25" dur="500"/>
                                        <p:tgtEl>
                                          <p:spTgt spid="36">
                                            <p:txEl>
                                              <p:pRg st="5" end="5"/>
                                            </p:txEl>
                                          </p:spTgt>
                                        </p:tgtEl>
                                      </p:cBhvr>
                                    </p:animEffect>
                                  </p:childTnLst>
                                </p:cTn>
                              </p:par>
                              <p:par>
                                <p:cTn id="26" presetID="9" presetClass="entr" presetSubtype="0" fill="hold" nodeType="withEffect">
                                  <p:stCondLst>
                                    <p:cond delay="0"/>
                                  </p:stCondLst>
                                  <p:childTnLst>
                                    <p:set>
                                      <p:cBhvr>
                                        <p:cTn id="27" dur="1" fill="hold">
                                          <p:stCondLst>
                                            <p:cond delay="0"/>
                                          </p:stCondLst>
                                        </p:cTn>
                                        <p:tgtEl>
                                          <p:spTgt spid="36">
                                            <p:txEl>
                                              <p:pRg st="6" end="6"/>
                                            </p:txEl>
                                          </p:spTgt>
                                        </p:tgtEl>
                                        <p:attrNameLst>
                                          <p:attrName>style.visibility</p:attrName>
                                        </p:attrNameLst>
                                      </p:cBhvr>
                                      <p:to>
                                        <p:strVal val="visible"/>
                                      </p:to>
                                    </p:set>
                                    <p:animEffect transition="in" filter="dissolve">
                                      <p:cBhvr>
                                        <p:cTn id="28" dur="500"/>
                                        <p:tgtEl>
                                          <p:spTgt spid="36">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18.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showMasterSp="0">
  <p:cSld>
    <p:spTree>
      <p:nvGrpSpPr>
        <p:cNvPr id="1" name=""/>
        <p:cNvGrpSpPr/>
        <p:nvPr/>
      </p:nvGrpSpPr>
      <p:grpSpPr>
        <a:xfrm>
          <a:off x="0" y="0"/>
          <a:ext cx="0" cy="0"/>
        </a:xfrm>
      </p:grpSpPr>
      <p:sp>
        <p:nvSpPr>
          <p:cNvPr id="36" name="文本框 35"/>
          <p:cNvSpPr txBox="1"/>
          <p:nvPr/>
        </p:nvSpPr>
        <p:spPr>
          <a:xfrm>
            <a:off x="4283140" y="1565071"/>
            <a:ext cx="7592184" cy="3269613"/>
          </a:xfrm>
          <a:prstGeom prst="rect">
            <a:avLst/>
          </a:prstGeom>
          <a:noFill/>
        </p:spPr>
        <p:txBody>
          <a:bodyPr wrap="square" rtlCol="0">
            <a:spAutoFit/>
          </a:bodyPr>
          <a:lstStyle/>
          <a:p>
            <a:pPr>
              <a:lnSpc>
                <a:spcPct val="150000"/>
              </a:lnSpc>
            </a:pPr>
            <a:r>
              <a:rPr lang="en-US" altLang="zh-CN" sz="20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思考</a:t>
            </a:r>
            <a:r>
              <a:rPr lang="en-US" altLang="zh-CN" sz="2000">
                <a:solidFill>
                  <a:schemeClr val="tx1">
                    <a:lumMod val="65000"/>
                    <a:lumOff val="35000"/>
                  </a:schemeClr>
                </a:solidFill>
                <a:latin typeface="微软雅黑" panose="020b0503020204020204" pitchFamily="34" charset="-122"/>
                <a:ea typeface="微软雅黑" panose="020b0503020204020204" pitchFamily="34" charset="-122"/>
              </a:rPr>
              <a:t>1】</a:t>
            </a: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研读内容，把握观点</a:t>
            </a:r>
          </a:p>
          <a:p>
            <a:pPr>
              <a:lnSpc>
                <a:spcPct val="150000"/>
              </a:lnSpc>
            </a:pPr>
            <a:r>
              <a:rPr lang="en-US" altLang="zh-CN" sz="2000">
                <a:solidFill>
                  <a:schemeClr val="tx1">
                    <a:lumMod val="65000"/>
                    <a:lumOff val="35000"/>
                  </a:schemeClr>
                </a:solidFill>
                <a:latin typeface="微软雅黑" panose="020b0503020204020204" pitchFamily="34" charset="-122"/>
                <a:ea typeface="微软雅黑" panose="020b0503020204020204" pitchFamily="34" charset="-122"/>
              </a:rPr>
              <a:t>2.“</a:t>
            </a: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亲爱的格黎东啊</a:t>
            </a:r>
            <a:r>
              <a:rPr lang="en-US" altLang="zh-CN" sz="20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你对我的关怀如果合乎正道</a:t>
            </a:r>
            <a:r>
              <a:rPr lang="en-US" altLang="zh-CN" sz="20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那是非常可贵的</a:t>
            </a:r>
            <a:r>
              <a:rPr lang="en-US" altLang="zh-CN" sz="20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如果不合那就越关心越难从命了。我们首先必须考虑是不是应当照你说的那样做”分析这句话有什么作用？</a:t>
            </a:r>
          </a:p>
          <a:p>
            <a:pPr>
              <a:lnSpc>
                <a:spcPct val="150000"/>
              </a:lnSpc>
            </a:pPr>
            <a:r>
              <a:rPr lang="zh-CN" altLang="en-US" sz="2000">
                <a:solidFill>
                  <a:srgbClr val="C00000"/>
                </a:solidFill>
                <a:latin typeface="微软雅黑" panose="020b0503020204020204" pitchFamily="34" charset="-122"/>
                <a:ea typeface="微软雅黑" panose="020b0503020204020204" pitchFamily="34" charset="-122"/>
              </a:rPr>
              <a:t>明确   ①苏格拉底面对格黎东的劝说</a:t>
            </a:r>
            <a:r>
              <a:rPr lang="en-US" altLang="zh-CN" sz="2000">
                <a:solidFill>
                  <a:srgbClr val="C00000"/>
                </a:solidFill>
                <a:latin typeface="微软雅黑" panose="020b0503020204020204" pitchFamily="34" charset="-122"/>
                <a:ea typeface="微软雅黑" panose="020b0503020204020204" pitchFamily="34" charset="-122"/>
              </a:rPr>
              <a:t>,</a:t>
            </a:r>
            <a:r>
              <a:rPr lang="zh-CN" altLang="en-US" sz="2000">
                <a:solidFill>
                  <a:srgbClr val="C00000"/>
                </a:solidFill>
                <a:latin typeface="微软雅黑" panose="020b0503020204020204" pitchFamily="34" charset="-122"/>
                <a:ea typeface="微软雅黑" panose="020b0503020204020204" pitchFamily="34" charset="-122"/>
              </a:rPr>
              <a:t>首先提出了是否合乎正道这一话题</a:t>
            </a:r>
            <a:r>
              <a:rPr lang="en-US" altLang="zh-CN" sz="2000">
                <a:solidFill>
                  <a:srgbClr val="C00000"/>
                </a:solidFill>
                <a:latin typeface="微软雅黑" panose="020b0503020204020204" pitchFamily="34" charset="-122"/>
                <a:ea typeface="微软雅黑" panose="020b0503020204020204" pitchFamily="34" charset="-122"/>
              </a:rPr>
              <a:t>,</a:t>
            </a:r>
            <a:r>
              <a:rPr lang="zh-CN" altLang="en-US" sz="2000">
                <a:solidFill>
                  <a:srgbClr val="C00000"/>
                </a:solidFill>
                <a:latin typeface="微软雅黑" panose="020b0503020204020204" pitchFamily="34" charset="-122"/>
                <a:ea typeface="微软雅黑" panose="020b0503020204020204" pitchFamily="34" charset="-122"/>
              </a:rPr>
              <a:t>然后明确地表达了自己一贯遵守的原则是听从道理。</a:t>
            </a:r>
          </a:p>
          <a:p>
            <a:pPr>
              <a:lnSpc>
                <a:spcPct val="150000"/>
              </a:lnSpc>
            </a:pPr>
            <a:r>
              <a:rPr lang="zh-CN" altLang="en-US" sz="2000">
                <a:solidFill>
                  <a:srgbClr val="C00000"/>
                </a:solidFill>
                <a:latin typeface="微软雅黑" panose="020b0503020204020204" pitchFamily="34" charset="-122"/>
                <a:ea typeface="微软雅黑" panose="020b0503020204020204" pitchFamily="34" charset="-122"/>
              </a:rPr>
              <a:t>②为后文进一步阐明自己不听从格黎东等人劝说的理由做好铺垫。</a:t>
            </a:r>
          </a:p>
        </p:txBody>
      </p:sp>
      <p:sp>
        <p:nvSpPr>
          <p:cNvPr id="11" name="矩形 10"/>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p:cNvSpPr txBox="1"/>
          <p:nvPr/>
        </p:nvSpPr>
        <p:spPr>
          <a:xfrm>
            <a:off x="6780109" y="503227"/>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anose="05000000000000000000" pitchFamily="2" charset="2"/>
              <a:buChar char="n"/>
            </a:pPr>
            <a:r>
              <a:rPr kumimoji="1" lang="zh-CN" altLang="en-US" sz="2400" b="1">
                <a:latin typeface="微软雅黑" panose="020b0503020204020204" pitchFamily="34" charset="-122"/>
                <a:ea typeface="微软雅黑" panose="020b0503020204020204" pitchFamily="34" charset="-122"/>
              </a:rPr>
              <a:t>问题探究</a:t>
            </a:r>
          </a:p>
        </p:txBody>
      </p:sp>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95695" y="1913467"/>
            <a:ext cx="3634256" cy="2354998"/>
          </a:xfrm>
          <a:prstGeom prst="rect">
            <a:avLst/>
          </a:prstGeom>
          <a:solidFill>
            <a:srgbClr val="FFFFFF">
              <a:shade val="85000"/>
            </a:srgbClr>
          </a:solid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42" presetClass="entr" presetSubtype="0" fill="hold" grpId="0" nodeType="afterEffect">
                                  <p:stCondLst>
                                    <p:cond delay="0"/>
                                  </p:stCondLst>
                                  <p:childTnLst>
                                    <p:set>
                                      <p:cBhvr>
                                        <p:cTn id="7" dur="1" fill="hold">
                                          <p:stCondLst>
                                            <p:cond delay="0"/>
                                          </p:stCondLst>
                                        </p:cTn>
                                        <p:tgtEl>
                                          <p:spTgt spid="36"/>
                                        </p:tgtEl>
                                        <p:attrNameLst>
                                          <p:attrName>style.visibility</p:attrName>
                                        </p:attrNameLst>
                                      </p:cBhvr>
                                      <p:to>
                                        <p:strVal val="visible"/>
                                      </p:to>
                                    </p:set>
                                    <p:animEffect transition="in" filter="fade">
                                      <p:cBhvr>
                                        <p:cTn id="8" dur="500"/>
                                        <p:tgtEl>
                                          <p:spTgt spid="36"/>
                                        </p:tgtEl>
                                      </p:cBhvr>
                                    </p:animEffect>
                                    <p:anim calcmode="lin" valueType="num">
                                      <p:cBhvr>
                                        <p:cTn id="9" dur="500" fill="hold"/>
                                        <p:tgtEl>
                                          <p:spTgt spid="36"/>
                                        </p:tgtEl>
                                        <p:attrNameLst>
                                          <p:attrName>ppt_x</p:attrName>
                                        </p:attrNameLst>
                                      </p:cBhvr>
                                      <p:tavLst>
                                        <p:tav tm="0">
                                          <p:val>
                                            <p:strVal val="#ppt_x"/>
                                          </p:val>
                                        </p:tav>
                                        <p:tav tm="100000">
                                          <p:val>
                                            <p:strVal val="#ppt_x"/>
                                          </p:val>
                                        </p:tav>
                                      </p:tavLst>
                                    </p:anim>
                                    <p:anim calcmode="lin" valueType="num">
                                      <p:cBhvr>
                                        <p:cTn id="10"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1" fill="hold" nodeType="clickPar">
                      <p:stCondLst>
                        <p:cond delay="indefinite"/>
                        <p:cond evt="onBegin" delay="0">
                          <p:tn val="10"/>
                        </p:cond>
                      </p:stCondLst>
                      <p:childTnLst>
                        <p:par>
                          <p:cTn id="12" fill="hold" nodeType="withGroup">
                            <p:stCondLst>
                              <p:cond delay="indefinite"/>
                            </p:stCondLst>
                          </p:cTn>
                        </p:par>
                        <p:par>
                          <p:cTn id="13" fill="hold" nodeType="afterGroup">
                            <p:stCondLst>
                              <p:cond delay="0"/>
                            </p:stCondLst>
                            <p:childTnLst>
                              <p:par>
                                <p:cTn id="14" presetID="9" presetClass="entr" presetSubtype="0" fill="hold" nodeType="clickEffect">
                                  <p:stCondLst>
                                    <p:cond delay="0"/>
                                  </p:stCondLst>
                                  <p:childTnLst>
                                    <p:set>
                                      <p:cBhvr>
                                        <p:cTn id="15" dur="1" fill="hold">
                                          <p:stCondLst>
                                            <p:cond delay="0"/>
                                          </p:stCondLst>
                                        </p:cTn>
                                        <p:tgtEl>
                                          <p:spTgt spid="36">
                                            <p:txEl>
                                              <p:pRg st="2" end="2"/>
                                            </p:txEl>
                                          </p:spTgt>
                                        </p:tgtEl>
                                        <p:attrNameLst>
                                          <p:attrName>style.visibility</p:attrName>
                                        </p:attrNameLst>
                                      </p:cBhvr>
                                      <p:to>
                                        <p:strVal val="visible"/>
                                      </p:to>
                                    </p:set>
                                    <p:animEffect transition="in" filter="dissolve">
                                      <p:cBhvr>
                                        <p:cTn id="16" dur="500"/>
                                        <p:tgtEl>
                                          <p:spTgt spid="36">
                                            <p:txEl>
                                              <p:pRg st="2" end="2"/>
                                            </p:txEl>
                                          </p:spTgt>
                                        </p:tgtEl>
                                      </p:cBhvr>
                                    </p:animEffect>
                                  </p:childTnLst>
                                </p:cTn>
                              </p:par>
                              <p:par>
                                <p:cTn id="17" presetID="9" presetClass="entr" presetSubtype="0" fill="hold" nodeType="withEffect">
                                  <p:stCondLst>
                                    <p:cond delay="0"/>
                                  </p:stCondLst>
                                  <p:childTnLst>
                                    <p:set>
                                      <p:cBhvr>
                                        <p:cTn id="18" dur="1" fill="hold">
                                          <p:stCondLst>
                                            <p:cond delay="0"/>
                                          </p:stCondLst>
                                        </p:cTn>
                                        <p:tgtEl>
                                          <p:spTgt spid="36">
                                            <p:txEl>
                                              <p:pRg st="3" end="3"/>
                                            </p:txEl>
                                          </p:spTgt>
                                        </p:tgtEl>
                                        <p:attrNameLst>
                                          <p:attrName>style.visibility</p:attrName>
                                        </p:attrNameLst>
                                      </p:cBhvr>
                                      <p:to>
                                        <p:strVal val="visible"/>
                                      </p:to>
                                    </p:set>
                                    <p:animEffect transition="in" filter="dissolve">
                                      <p:cBhvr>
                                        <p:cTn id="19" dur="500"/>
                                        <p:tgtEl>
                                          <p:spTgt spid="36">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19.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showMasterSp="0">
  <p:cSld>
    <p:spTree>
      <p:nvGrpSpPr>
        <p:cNvPr id="1" name=""/>
        <p:cNvGrpSpPr/>
        <p:nvPr/>
      </p:nvGrpSpPr>
      <p:grpSpPr>
        <a:xfrm>
          <a:off x="0" y="0"/>
          <a:ext cx="0" cy="0"/>
        </a:xfrm>
      </p:grpSpPr>
      <p:sp>
        <p:nvSpPr>
          <p:cNvPr id="36" name="文本框 35"/>
          <p:cNvSpPr txBox="1"/>
          <p:nvPr/>
        </p:nvSpPr>
        <p:spPr>
          <a:xfrm>
            <a:off x="4283140" y="1565071"/>
            <a:ext cx="7592184" cy="3731278"/>
          </a:xfrm>
          <a:prstGeom prst="rect">
            <a:avLst/>
          </a:prstGeom>
          <a:noFill/>
        </p:spPr>
        <p:txBody>
          <a:bodyPr wrap="square" rtlCol="0">
            <a:spAutoFit/>
          </a:bodyPr>
          <a:lstStyle/>
          <a:p>
            <a:pPr>
              <a:lnSpc>
                <a:spcPct val="150000"/>
              </a:lnSpc>
            </a:pPr>
            <a:r>
              <a:rPr lang="en-US" altLang="zh-CN" sz="20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思考</a:t>
            </a:r>
            <a:r>
              <a:rPr lang="en-US" altLang="zh-CN" sz="2000">
                <a:solidFill>
                  <a:schemeClr val="tx1">
                    <a:lumMod val="65000"/>
                    <a:lumOff val="35000"/>
                  </a:schemeClr>
                </a:solidFill>
                <a:latin typeface="微软雅黑" panose="020b0503020204020204" pitchFamily="34" charset="-122"/>
                <a:ea typeface="微软雅黑" panose="020b0503020204020204" pitchFamily="34" charset="-122"/>
              </a:rPr>
              <a:t>1】</a:t>
            </a: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研读内容，把握观点</a:t>
            </a:r>
          </a:p>
          <a:p>
            <a:pPr>
              <a:lnSpc>
                <a:spcPct val="150000"/>
              </a:lnSpc>
            </a:pPr>
            <a:r>
              <a:rPr lang="en-US" altLang="zh-CN" sz="2000">
                <a:solidFill>
                  <a:schemeClr val="tx1">
                    <a:lumMod val="65000"/>
                    <a:lumOff val="35000"/>
                  </a:schemeClr>
                </a:solidFill>
                <a:latin typeface="微软雅黑" panose="020b0503020204020204" pitchFamily="34" charset="-122"/>
                <a:ea typeface="微软雅黑" panose="020b0503020204020204" pitchFamily="34" charset="-122"/>
              </a:rPr>
              <a:t>3.</a:t>
            </a: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第一段可以分为几个层次？主要叙述了哪些内容？</a:t>
            </a:r>
          </a:p>
          <a:p>
            <a:pPr>
              <a:lnSpc>
                <a:spcPct val="150000"/>
              </a:lnSpc>
            </a:pPr>
            <a:r>
              <a:rPr lang="zh-CN" altLang="en-US" sz="2000">
                <a:solidFill>
                  <a:srgbClr val="C00000"/>
                </a:solidFill>
                <a:latin typeface="微软雅黑" panose="020b0503020204020204" pitchFamily="34" charset="-122"/>
                <a:ea typeface="微软雅黑" panose="020b0503020204020204" pitchFamily="34" charset="-122"/>
              </a:rPr>
              <a:t>明确   分为两个层次。</a:t>
            </a:r>
          </a:p>
          <a:p>
            <a:pPr>
              <a:lnSpc>
                <a:spcPct val="150000"/>
              </a:lnSpc>
            </a:pPr>
            <a:r>
              <a:rPr lang="zh-CN" altLang="en-US" sz="2000">
                <a:solidFill>
                  <a:srgbClr val="C00000"/>
                </a:solidFill>
                <a:latin typeface="微软雅黑" panose="020b0503020204020204" pitchFamily="34" charset="-122"/>
                <a:ea typeface="微软雅黑" panose="020b0503020204020204" pitchFamily="34" charset="-122"/>
              </a:rPr>
              <a:t>第一个层次从开头到“究竟是应当放弃，还是必须遵从”，主要是强调，那个过去为苏格拉底所服膺的道理，是不是在受到死亡威胁的时候就改变了，就不再为他信奉了。第二个层次从“那些思想严谨的人”到“这话说得不对吗”，主要强调是该听从众人的意见，还是应该听从专家的意见。</a:t>
            </a:r>
          </a:p>
        </p:txBody>
      </p:sp>
      <p:sp>
        <p:nvSpPr>
          <p:cNvPr id="11" name="矩形 10"/>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p:cNvSpPr txBox="1"/>
          <p:nvPr/>
        </p:nvSpPr>
        <p:spPr>
          <a:xfrm>
            <a:off x="6780109" y="503227"/>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anose="05000000000000000000" pitchFamily="2" charset="2"/>
              <a:buChar char="n"/>
            </a:pPr>
            <a:r>
              <a:rPr kumimoji="1" lang="zh-CN" altLang="en-US" sz="2400" b="1">
                <a:latin typeface="微软雅黑" panose="020b0503020204020204" pitchFamily="34" charset="-122"/>
                <a:ea typeface="微软雅黑" panose="020b0503020204020204" pitchFamily="34" charset="-122"/>
              </a:rPr>
              <a:t>问题探究</a:t>
            </a:r>
          </a:p>
        </p:txBody>
      </p:sp>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95695" y="1913467"/>
            <a:ext cx="3634256" cy="2354998"/>
          </a:xfrm>
          <a:prstGeom prst="rect">
            <a:avLst/>
          </a:prstGeom>
          <a:solidFill>
            <a:srgbClr val="FFFFFF">
              <a:shade val="85000"/>
            </a:srgbClr>
          </a:solid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42" presetClass="entr" presetSubtype="0" fill="hold" grpId="0" nodeType="afterEffect">
                                  <p:stCondLst>
                                    <p:cond delay="0"/>
                                  </p:stCondLst>
                                  <p:childTnLst>
                                    <p:set>
                                      <p:cBhvr>
                                        <p:cTn id="7" dur="1" fill="hold">
                                          <p:stCondLst>
                                            <p:cond delay="0"/>
                                          </p:stCondLst>
                                        </p:cTn>
                                        <p:tgtEl>
                                          <p:spTgt spid="36"/>
                                        </p:tgtEl>
                                        <p:attrNameLst>
                                          <p:attrName>style.visibility</p:attrName>
                                        </p:attrNameLst>
                                      </p:cBhvr>
                                      <p:to>
                                        <p:strVal val="visible"/>
                                      </p:to>
                                    </p:set>
                                    <p:animEffect transition="in" filter="fade">
                                      <p:cBhvr>
                                        <p:cTn id="8" dur="500"/>
                                        <p:tgtEl>
                                          <p:spTgt spid="36"/>
                                        </p:tgtEl>
                                      </p:cBhvr>
                                    </p:animEffect>
                                    <p:anim calcmode="lin" valueType="num">
                                      <p:cBhvr>
                                        <p:cTn id="9" dur="500" fill="hold"/>
                                        <p:tgtEl>
                                          <p:spTgt spid="36"/>
                                        </p:tgtEl>
                                        <p:attrNameLst>
                                          <p:attrName>ppt_x</p:attrName>
                                        </p:attrNameLst>
                                      </p:cBhvr>
                                      <p:tavLst>
                                        <p:tav tm="0">
                                          <p:val>
                                            <p:strVal val="#ppt_x"/>
                                          </p:val>
                                        </p:tav>
                                        <p:tav tm="100000">
                                          <p:val>
                                            <p:strVal val="#ppt_x"/>
                                          </p:val>
                                        </p:tav>
                                      </p:tavLst>
                                    </p:anim>
                                    <p:anim calcmode="lin" valueType="num">
                                      <p:cBhvr>
                                        <p:cTn id="10"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1" fill="hold" nodeType="clickPar">
                      <p:stCondLst>
                        <p:cond delay="indefinite"/>
                        <p:cond evt="onBegin" delay="0">
                          <p:tn val="10"/>
                        </p:cond>
                      </p:stCondLst>
                      <p:childTnLst>
                        <p:par>
                          <p:cTn id="12" fill="hold" nodeType="withGroup">
                            <p:stCondLst>
                              <p:cond delay="indefinite"/>
                            </p:stCondLst>
                          </p:cTn>
                        </p:par>
                        <p:par>
                          <p:cTn id="13" fill="hold" nodeType="afterGroup">
                            <p:stCondLst>
                              <p:cond delay="0"/>
                            </p:stCondLst>
                            <p:childTnLst>
                              <p:par>
                                <p:cTn id="14" presetID="9" presetClass="entr" presetSubtype="0" fill="hold" nodeType="clickEffect">
                                  <p:stCondLst>
                                    <p:cond delay="0"/>
                                  </p:stCondLst>
                                  <p:childTnLst>
                                    <p:set>
                                      <p:cBhvr>
                                        <p:cTn id="15" dur="1" fill="hold">
                                          <p:stCondLst>
                                            <p:cond delay="0"/>
                                          </p:stCondLst>
                                        </p:cTn>
                                        <p:tgtEl>
                                          <p:spTgt spid="36">
                                            <p:txEl>
                                              <p:pRg st="2" end="2"/>
                                            </p:txEl>
                                          </p:spTgt>
                                        </p:tgtEl>
                                        <p:attrNameLst>
                                          <p:attrName>style.visibility</p:attrName>
                                        </p:attrNameLst>
                                      </p:cBhvr>
                                      <p:to>
                                        <p:strVal val="visible"/>
                                      </p:to>
                                    </p:set>
                                    <p:animEffect transition="in" filter="dissolve">
                                      <p:cBhvr>
                                        <p:cTn id="16" dur="500"/>
                                        <p:tgtEl>
                                          <p:spTgt spid="36">
                                            <p:txEl>
                                              <p:pRg st="2" end="2"/>
                                            </p:txEl>
                                          </p:spTgt>
                                        </p:tgtEl>
                                      </p:cBhvr>
                                    </p:animEffect>
                                  </p:childTnLst>
                                </p:cTn>
                              </p:par>
                              <p:par>
                                <p:cTn id="17" presetID="9" presetClass="entr" presetSubtype="0" fill="hold" nodeType="withEffect">
                                  <p:stCondLst>
                                    <p:cond delay="0"/>
                                  </p:stCondLst>
                                  <p:childTnLst>
                                    <p:set>
                                      <p:cBhvr>
                                        <p:cTn id="18" dur="1" fill="hold">
                                          <p:stCondLst>
                                            <p:cond delay="0"/>
                                          </p:stCondLst>
                                        </p:cTn>
                                        <p:tgtEl>
                                          <p:spTgt spid="36">
                                            <p:txEl>
                                              <p:pRg st="3" end="3"/>
                                            </p:txEl>
                                          </p:spTgt>
                                        </p:tgtEl>
                                        <p:attrNameLst>
                                          <p:attrName>style.visibility</p:attrName>
                                        </p:attrNameLst>
                                      </p:cBhvr>
                                      <p:to>
                                        <p:strVal val="visible"/>
                                      </p:to>
                                    </p:set>
                                    <p:animEffect transition="in" filter="dissolve">
                                      <p:cBhvr>
                                        <p:cTn id="19" dur="500"/>
                                        <p:tgtEl>
                                          <p:spTgt spid="36">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showMasterSp="0">
  <p:cSld>
    <p:bg>
      <p:bgPr>
        <a:blipFill dpi="0" rotWithShape="1">
          <a:blip r:embed="rId3">
            <a:lum/>
          </a:blip>
          <a:stretch>
            <a:fillRect t="-9000" b="-9000"/>
          </a:stretch>
        </a:blipFill>
        <a:effectLst/>
      </p:bgPr>
    </p:bg>
    <p:spTree>
      <p:nvGrpSpPr>
        <p:cNvPr id="1" name=""/>
        <p:cNvGrpSpPr/>
        <p:nvPr/>
      </p:nvGrpSpPr>
      <p:grpSpPr>
        <a:xfrm>
          <a:off x="0" y="0"/>
          <a:ext cx="0" cy="0"/>
        </a:xfrm>
      </p:grpSpPr>
      <p:grpSp>
        <p:nvGrpSpPr>
          <p:cNvPr id="3" name="组合 2"/>
          <p:cNvGrpSpPr/>
          <p:nvPr/>
        </p:nvGrpSpPr>
        <p:grpSpPr>
          <a:xfrm>
            <a:off x="1090411" y="1246505"/>
            <a:ext cx="10011178" cy="4364990"/>
            <a:chOff x="3913505" y="1246505"/>
            <a:chExt cx="4364990" cy="4364990"/>
          </a:xfrm>
        </p:grpSpPr>
        <p:sp>
          <p:nvSpPr>
            <p:cNvPr id="6" name="Rectangle 3"/>
            <p:cNvSpPr/>
            <p:nvPr/>
          </p:nvSpPr>
          <p:spPr bwMode="auto">
            <a:xfrm>
              <a:off x="3913505" y="1246505"/>
              <a:ext cx="4364990" cy="4364990"/>
            </a:xfrm>
            <a:prstGeom prst="rect">
              <a:avLst/>
            </a:prstGeom>
            <a:solidFill>
              <a:schemeClr val="bg1">
                <a:alpha val="85000"/>
              </a:schemeClr>
            </a:solidFill>
            <a:ln>
              <a:noFill/>
            </a:ln>
          </p:spPr>
          <p:txBody>
            <a:bodyPr vert="horz" wrap="square" lIns="91440" tIns="45720" rIns="91440" bIns="45720" numCol="1" rtlCol="0" anchor="t" anchorCtr="0" compatLnSpc="1"/>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id-ID" sz="1800" b="0" i="0" u="none" strike="noStrike" kern="0" cap="none" spc="0" normalizeH="0" baseline="0" noProof="0">
                <a:ln>
                  <a:noFill/>
                </a:ln>
                <a:solidFill>
                  <a:sysClr val="windowText" lastClr="000000"/>
                </a:solidFill>
                <a:effectLst/>
                <a:uLnTx/>
                <a:uFillTx/>
                <a:latin typeface="+mn-lt"/>
                <a:ea typeface="+mn-ea"/>
                <a:cs typeface="+mn-cs"/>
              </a:endParaRPr>
            </a:p>
          </p:txBody>
        </p:sp>
        <p:sp>
          <p:nvSpPr>
            <p:cNvPr id="7" name="Rectangle 4"/>
            <p:cNvSpPr/>
            <p:nvPr/>
          </p:nvSpPr>
          <p:spPr bwMode="auto">
            <a:xfrm>
              <a:off x="4132580" y="1465580"/>
              <a:ext cx="3926840" cy="3926840"/>
            </a:xfrm>
            <a:prstGeom prst="rect">
              <a:avLst/>
            </a:prstGeom>
            <a:noFill/>
            <a:ln w="38100">
              <a:solidFill>
                <a:schemeClr val="bg2">
                  <a:lumMod val="50000"/>
                </a:schemeClr>
              </a:solidFill>
              <a:miter lim="800000"/>
            </a:ln>
          </p:spPr>
          <p:txBody>
            <a:bodyPr vert="horz" wrap="square" lIns="91440" tIns="45720" rIns="91440" bIns="45720" numCol="1" rtlCol="0" anchor="t" anchorCtr="0" compatLnSpc="1"/>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id-ID" sz="1800" b="0" i="0" u="none" strike="noStrike" kern="0" cap="none" spc="0" normalizeH="0" baseline="0" noProof="0">
                <a:ln>
                  <a:noFill/>
                </a:ln>
                <a:solidFill>
                  <a:sysClr val="windowText" lastClr="000000"/>
                </a:solidFill>
                <a:effectLst/>
                <a:uLnTx/>
                <a:uFillTx/>
                <a:latin typeface="+mn-lt"/>
                <a:ea typeface="+mn-ea"/>
                <a:cs typeface="+mn-cs"/>
              </a:endParaRPr>
            </a:p>
          </p:txBody>
        </p:sp>
      </p:grpSp>
      <p:sp>
        <p:nvSpPr>
          <p:cNvPr id="12" name="文本框 11"/>
          <p:cNvSpPr txBox="1"/>
          <p:nvPr/>
        </p:nvSpPr>
        <p:spPr>
          <a:xfrm>
            <a:off x="2523507" y="2502973"/>
            <a:ext cx="5031740" cy="400110"/>
          </a:xfrm>
          <a:prstGeom prst="rect">
            <a:avLst/>
          </a:prstGeom>
          <a:noFill/>
          <a:effectLst>
            <a:outerShdw blurRad="50800" dist="38100" dir="2700000" algn="tl" rotWithShape="0">
              <a:prstClr val="black">
                <a:alpha val="40000"/>
              </a:prstClr>
            </a:outerShdw>
          </a:effectLst>
        </p:spPr>
        <p:txBody>
          <a:bodyPr wrap="square" rtlCol="0">
            <a:spAutoFit/>
          </a:bodyPr>
          <a:lstStyle/>
          <a:p>
            <a:pPr algn="l"/>
            <a:r>
              <a:rPr lang="zh-CN" altLang="en-US" sz="2000">
                <a:ln w="0"/>
                <a:latin typeface="微软雅黑" panose="020b0503020204020204" pitchFamily="34" charset="-122"/>
                <a:ea typeface="微软雅黑" panose="020b0503020204020204" pitchFamily="34" charset="-122"/>
                <a:sym typeface="+mn-ea"/>
              </a:rPr>
              <a:t>部编版高中语文选择性必修中册</a:t>
            </a:r>
            <a:r>
              <a:rPr lang="en-US" altLang="zh-CN" sz="2000">
                <a:ln w="0"/>
                <a:latin typeface="微软雅黑" panose="020b0503020204020204" pitchFamily="34" charset="-122"/>
                <a:ea typeface="微软雅黑" panose="020b0503020204020204" pitchFamily="34" charset="-122"/>
                <a:sym typeface="+mn-ea"/>
              </a:rPr>
              <a:t>-</a:t>
            </a:r>
            <a:r>
              <a:rPr lang="zh-CN" altLang="en-US" sz="2000">
                <a:ln w="0"/>
                <a:latin typeface="微软雅黑" panose="020b0503020204020204" pitchFamily="34" charset="-122"/>
                <a:ea typeface="微软雅黑" panose="020b0503020204020204" pitchFamily="34" charset="-122"/>
                <a:sym typeface="+mn-ea"/>
              </a:rPr>
              <a:t>第一单元</a:t>
            </a:r>
            <a:endParaRPr lang="en-US" altLang="zh-CN" sz="1400">
              <a:ln w="0"/>
              <a:latin typeface="微软雅黑" panose="020b0503020204020204" pitchFamily="34" charset="-122"/>
              <a:ea typeface="微软雅黑" panose="020b0503020204020204" pitchFamily="34" charset="-122"/>
              <a:sym typeface="+mn-ea"/>
            </a:endParaRPr>
          </a:p>
        </p:txBody>
      </p:sp>
      <p:sp>
        <p:nvSpPr>
          <p:cNvPr id="13" name="文本框 12"/>
          <p:cNvSpPr txBox="1"/>
          <p:nvPr/>
        </p:nvSpPr>
        <p:spPr>
          <a:xfrm>
            <a:off x="3147798" y="3131438"/>
            <a:ext cx="6137869" cy="584775"/>
          </a:xfrm>
          <a:prstGeom prst="rect">
            <a:avLst/>
          </a:prstGeom>
          <a:noFill/>
        </p:spPr>
        <p:txBody>
          <a:bodyPr wrap="square" rtlCol="0">
            <a:spAutoFit/>
          </a:bodyPr>
          <a:lstStyle/>
          <a:p>
            <a:r>
              <a:rPr lang="zh-CN" altLang="en-US" sz="3200" b="1">
                <a:latin typeface="微软雅黑" panose="020b0503020204020204" pitchFamily="34" charset="-122"/>
                <a:ea typeface="微软雅黑" panose="020b0503020204020204" pitchFamily="34" charset="-122"/>
              </a:rPr>
              <a:t>第</a:t>
            </a:r>
            <a:r>
              <a:rPr lang="en-US" altLang="zh-CN" sz="3200" b="1">
                <a:latin typeface="微软雅黑" panose="020b0503020204020204" pitchFamily="34" charset="-122"/>
                <a:ea typeface="微软雅黑" panose="020b0503020204020204" pitchFamily="34" charset="-122"/>
              </a:rPr>
              <a:t>05</a:t>
            </a:r>
            <a:r>
              <a:rPr lang="zh-CN" altLang="en-US" sz="3200" b="1">
                <a:latin typeface="微软雅黑" panose="020b0503020204020204" pitchFamily="34" charset="-122"/>
                <a:ea typeface="微软雅黑" panose="020b0503020204020204" pitchFamily="34" charset="-122"/>
              </a:rPr>
              <a:t>课    </a:t>
            </a:r>
            <a:r>
              <a:rPr lang="en-US" altLang="zh-CN" sz="3200" b="1">
                <a:latin typeface="微软雅黑" panose="020b0503020204020204" pitchFamily="34" charset="-122"/>
                <a:ea typeface="微软雅黑" panose="020b0503020204020204" pitchFamily="34" charset="-122"/>
              </a:rPr>
              <a:t>《</a:t>
            </a:r>
            <a:r>
              <a:rPr lang="zh-CN" altLang="en-US" sz="3200" b="1">
                <a:latin typeface="微软雅黑" panose="020b0503020204020204" pitchFamily="34" charset="-122"/>
                <a:ea typeface="微软雅黑" panose="020b0503020204020204" pitchFamily="34" charset="-122"/>
              </a:rPr>
              <a:t>人应当坚持正义</a:t>
            </a:r>
            <a:r>
              <a:rPr lang="en-US" altLang="zh-CN" sz="3200" b="1">
                <a:latin typeface="微软雅黑" panose="020b0503020204020204" pitchFamily="34" charset="-122"/>
                <a:ea typeface="微软雅黑" panose="020b0503020204020204" pitchFamily="34" charset="-122"/>
              </a:rPr>
              <a:t>》</a:t>
            </a:r>
          </a:p>
        </p:txBody>
      </p:sp>
      <p:cxnSp>
        <p:nvCxnSpPr>
          <p:cNvPr id="14" name="直接连接符 1"/>
          <p:cNvCxnSpPr/>
          <p:nvPr/>
        </p:nvCxnSpPr>
        <p:spPr>
          <a:xfrm>
            <a:off x="2111049" y="3740755"/>
            <a:ext cx="7612500" cy="0"/>
          </a:xfrm>
          <a:prstGeom prst="line">
            <a:avLst/>
          </a:prstGeom>
          <a:ln w="19050">
            <a:solidFill>
              <a:schemeClr val="bg2">
                <a:lumMod val="50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12" presetClass="entr" presetSubtype="4" fill="hold" grpId="0" nodeType="afterEffect">
                                  <p:stCondLst>
                                    <p:cond delay="0"/>
                                  </p:stCondLst>
                                  <p:childTnLst>
                                    <p:set>
                                      <p:cBhvr>
                                        <p:cTn id="7" dur="1" fill="hold">
                                          <p:stCondLst>
                                            <p:cond delay="0"/>
                                          </p:stCondLst>
                                        </p:cTn>
                                        <p:tgtEl>
                                          <p:spTgt spid="12"/>
                                        </p:tgtEl>
                                        <p:attrNameLst>
                                          <p:attrName>style.visibility</p:attrName>
                                        </p:attrNameLst>
                                      </p:cBhvr>
                                      <p:to>
                                        <p:strVal val="visible"/>
                                      </p:to>
                                    </p:set>
                                    <p:anim calcmode="lin" valueType="num">
                                      <p:cBhvr additive="base">
                                        <p:cTn id="8" dur="1000"/>
                                        <p:tgtEl>
                                          <p:spTgt spid="12"/>
                                        </p:tgtEl>
                                        <p:attrNameLst>
                                          <p:attrName>ppt_y</p:attrName>
                                        </p:attrNameLst>
                                      </p:cBhvr>
                                      <p:tavLst>
                                        <p:tav tm="0">
                                          <p:val>
                                            <p:strVal val="#ppt_y+#ppt_h*1.125000"/>
                                          </p:val>
                                        </p:tav>
                                        <p:tav tm="100000">
                                          <p:val>
                                            <p:strVal val="#ppt_y"/>
                                          </p:val>
                                        </p:tav>
                                      </p:tavLst>
                                    </p:anim>
                                    <p:animEffect transition="in" filter="wipe(up)">
                                      <p:cBhvr>
                                        <p:cTn id="9" dur="1000"/>
                                        <p:tgtEl>
                                          <p:spTgt spid="12"/>
                                        </p:tgtEl>
                                      </p:cBhvr>
                                    </p:animEffect>
                                  </p:childTnLst>
                                </p:cTn>
                              </p:par>
                            </p:childTnLst>
                          </p:cTn>
                        </p:par>
                        <p:par>
                          <p:cTn id="10" fill="hold" nodeType="withGroup">
                            <p:stCondLst>
                              <p:cond delay="1000"/>
                            </p:stCondLst>
                            <p:childTnLst>
                              <p:par>
                                <p:cTn id="11" presetID="29" presetClass="entr" presetSubtype="0" fill="hold" grpId="1" nodeType="afterEffect">
                                  <p:childTnLst>
                                    <p:set>
                                      <p:cBhvr>
                                        <p:cTn id="12" dur="1" fill="hold">
                                          <p:stCondLst>
                                            <p:cond delay="0"/>
                                          </p:stCondLst>
                                        </p:cTn>
                                        <p:tgtEl>
                                          <p:spTgt spid="13"/>
                                        </p:tgtEl>
                                        <p:attrNameLst>
                                          <p:attrName>style.visibility</p:attrName>
                                        </p:attrNameLst>
                                      </p:cBhvr>
                                      <p:to>
                                        <p:strVal val="visible"/>
                                      </p:to>
                                    </p:set>
                                    <p:anim calcmode="lin" valueType="num">
                                      <p:cBhvr>
                                        <p:cTn id="13" dur="1000" fill="hold"/>
                                        <p:tgtEl>
                                          <p:spTgt spid="13"/>
                                        </p:tgtEl>
                                        <p:attrNameLst>
                                          <p:attrName>ppt_x</p:attrName>
                                        </p:attrNameLst>
                                      </p:cBhvr>
                                      <p:tavLst>
                                        <p:tav tm="0">
                                          <p:val>
                                            <p:strVal val="#ppt_x-.2"/>
                                          </p:val>
                                        </p:tav>
                                        <p:tav tm="100000">
                                          <p:val>
                                            <p:strVal val="#ppt_x"/>
                                          </p:val>
                                        </p:tav>
                                      </p:tavLst>
                                    </p:anim>
                                    <p:anim calcmode="lin" valueType="num">
                                      <p:cBhvr>
                                        <p:cTn id="14" dur="1000" fill="hold"/>
                                        <p:tgtEl>
                                          <p:spTgt spid="13"/>
                                        </p:tgtEl>
                                        <p:attrNameLst>
                                          <p:attrName>ppt_y</p:attrName>
                                        </p:attrNameLst>
                                      </p:cBhvr>
                                      <p:tavLst>
                                        <p:tav tm="0">
                                          <p:val>
                                            <p:strVal val="#ppt_y"/>
                                          </p:val>
                                        </p:tav>
                                        <p:tav tm="100000">
                                          <p:val>
                                            <p:strVal val="#ppt_y"/>
                                          </p:val>
                                        </p:tav>
                                      </p:tavLst>
                                    </p:anim>
                                    <p:animEffect transition="in" filter="wipe(right)" prLst="gradientSize: 0.1">
                                      <p:cBhvr>
                                        <p:cTn id="15" dur="1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1"/>
    </p:bldLst>
  </p:timing>
</p:sld>
</file>

<file path=ppt/slides/slide20.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showMasterSp="0">
  <p:cSld>
    <p:spTree>
      <p:nvGrpSpPr>
        <p:cNvPr id="1" name=""/>
        <p:cNvGrpSpPr/>
        <p:nvPr/>
      </p:nvGrpSpPr>
      <p:grpSpPr>
        <a:xfrm>
          <a:off x="0" y="0"/>
          <a:ext cx="0" cy="0"/>
        </a:xfrm>
      </p:grpSpPr>
      <p:sp>
        <p:nvSpPr>
          <p:cNvPr id="36" name="文本框 35"/>
          <p:cNvSpPr txBox="1"/>
          <p:nvPr/>
        </p:nvSpPr>
        <p:spPr>
          <a:xfrm>
            <a:off x="4283140" y="1565071"/>
            <a:ext cx="7592184" cy="3269613"/>
          </a:xfrm>
          <a:prstGeom prst="rect">
            <a:avLst/>
          </a:prstGeom>
          <a:noFill/>
        </p:spPr>
        <p:txBody>
          <a:bodyPr wrap="square" rtlCol="0">
            <a:spAutoFit/>
          </a:bodyPr>
          <a:lstStyle/>
          <a:p>
            <a:pPr>
              <a:lnSpc>
                <a:spcPct val="150000"/>
              </a:lnSpc>
            </a:pPr>
            <a:r>
              <a:rPr lang="en-US" altLang="zh-CN" sz="20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思考</a:t>
            </a:r>
            <a:r>
              <a:rPr lang="en-US" altLang="zh-CN" sz="2000">
                <a:solidFill>
                  <a:schemeClr val="tx1">
                    <a:lumMod val="65000"/>
                    <a:lumOff val="35000"/>
                  </a:schemeClr>
                </a:solidFill>
                <a:latin typeface="微软雅黑" panose="020b0503020204020204" pitchFamily="34" charset="-122"/>
                <a:ea typeface="微软雅黑" panose="020b0503020204020204" pitchFamily="34" charset="-122"/>
              </a:rPr>
              <a:t>1】</a:t>
            </a: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研读内容，把握观点</a:t>
            </a:r>
          </a:p>
          <a:p>
            <a:pPr>
              <a:lnSpc>
                <a:spcPct val="150000"/>
              </a:lnSpc>
            </a:pPr>
            <a:r>
              <a:rPr lang="en-US" altLang="zh-CN" sz="2000">
                <a:solidFill>
                  <a:schemeClr val="tx1">
                    <a:lumMod val="65000"/>
                    <a:lumOff val="35000"/>
                  </a:schemeClr>
                </a:solidFill>
                <a:latin typeface="微软雅黑" panose="020b0503020204020204" pitchFamily="34" charset="-122"/>
                <a:ea typeface="微软雅黑" panose="020b0503020204020204" pitchFamily="34" charset="-122"/>
              </a:rPr>
              <a:t>4.</a:t>
            </a: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苏格拉底以“一个从事体育锻炼并且以此为业的人”为例，意在说明什么观点？</a:t>
            </a:r>
          </a:p>
          <a:p>
            <a:pPr>
              <a:lnSpc>
                <a:spcPct val="150000"/>
              </a:lnSpc>
            </a:pPr>
            <a:r>
              <a:rPr lang="zh-CN" altLang="en-US" sz="2000">
                <a:solidFill>
                  <a:srgbClr val="C00000"/>
                </a:solidFill>
                <a:latin typeface="微软雅黑" panose="020b0503020204020204" pitchFamily="34" charset="-122"/>
                <a:ea typeface="微软雅黑" panose="020b0503020204020204" pitchFamily="34" charset="-122"/>
              </a:rPr>
              <a:t>明确 　苏格拉底举出体育运动员的例子，提出应当听从医生或教练的褒贬意见的看法，自然而然地引出中心议题，“别的事情岂不也是这样”，也就是说，如果不听从内行的看法和意见，就会损伤我们那个为道义所改善、为不义所毁灭的部分。</a:t>
            </a:r>
          </a:p>
        </p:txBody>
      </p:sp>
      <p:sp>
        <p:nvSpPr>
          <p:cNvPr id="11" name="矩形 10"/>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p:cNvSpPr txBox="1"/>
          <p:nvPr/>
        </p:nvSpPr>
        <p:spPr>
          <a:xfrm>
            <a:off x="6780109" y="503227"/>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anose="05000000000000000000" pitchFamily="2" charset="2"/>
              <a:buChar char="n"/>
            </a:pPr>
            <a:r>
              <a:rPr kumimoji="1" lang="zh-CN" altLang="en-US" sz="2400" b="1">
                <a:latin typeface="微软雅黑" panose="020b0503020204020204" pitchFamily="34" charset="-122"/>
                <a:ea typeface="微软雅黑" panose="020b0503020204020204" pitchFamily="34" charset="-122"/>
              </a:rPr>
              <a:t>问题探究</a:t>
            </a:r>
          </a:p>
        </p:txBody>
      </p:sp>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95695" y="1913467"/>
            <a:ext cx="3634256" cy="2354998"/>
          </a:xfrm>
          <a:prstGeom prst="rect">
            <a:avLst/>
          </a:prstGeom>
          <a:solidFill>
            <a:srgbClr val="FFFFFF">
              <a:shade val="85000"/>
            </a:srgbClr>
          </a:solid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42" presetClass="entr" presetSubtype="0" fill="hold" grpId="0" nodeType="afterEffect">
                                  <p:stCondLst>
                                    <p:cond delay="0"/>
                                  </p:stCondLst>
                                  <p:childTnLst>
                                    <p:set>
                                      <p:cBhvr>
                                        <p:cTn id="7" dur="1" fill="hold">
                                          <p:stCondLst>
                                            <p:cond delay="0"/>
                                          </p:stCondLst>
                                        </p:cTn>
                                        <p:tgtEl>
                                          <p:spTgt spid="36"/>
                                        </p:tgtEl>
                                        <p:attrNameLst>
                                          <p:attrName>style.visibility</p:attrName>
                                        </p:attrNameLst>
                                      </p:cBhvr>
                                      <p:to>
                                        <p:strVal val="visible"/>
                                      </p:to>
                                    </p:set>
                                    <p:animEffect transition="in" filter="fade">
                                      <p:cBhvr>
                                        <p:cTn id="8" dur="500"/>
                                        <p:tgtEl>
                                          <p:spTgt spid="36"/>
                                        </p:tgtEl>
                                      </p:cBhvr>
                                    </p:animEffect>
                                    <p:anim calcmode="lin" valueType="num">
                                      <p:cBhvr>
                                        <p:cTn id="9" dur="500" fill="hold"/>
                                        <p:tgtEl>
                                          <p:spTgt spid="36"/>
                                        </p:tgtEl>
                                        <p:attrNameLst>
                                          <p:attrName>ppt_x</p:attrName>
                                        </p:attrNameLst>
                                      </p:cBhvr>
                                      <p:tavLst>
                                        <p:tav tm="0">
                                          <p:val>
                                            <p:strVal val="#ppt_x"/>
                                          </p:val>
                                        </p:tav>
                                        <p:tav tm="100000">
                                          <p:val>
                                            <p:strVal val="#ppt_x"/>
                                          </p:val>
                                        </p:tav>
                                      </p:tavLst>
                                    </p:anim>
                                    <p:anim calcmode="lin" valueType="num">
                                      <p:cBhvr>
                                        <p:cTn id="10"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1" fill="hold" nodeType="clickPar">
                      <p:stCondLst>
                        <p:cond delay="indefinite"/>
                        <p:cond evt="onBegin" delay="0">
                          <p:tn val="10"/>
                        </p:cond>
                      </p:stCondLst>
                      <p:childTnLst>
                        <p:par>
                          <p:cTn id="12" fill="hold" nodeType="withGroup">
                            <p:stCondLst>
                              <p:cond delay="indefinite"/>
                            </p:stCondLst>
                          </p:cTn>
                        </p:par>
                        <p:par>
                          <p:cTn id="13" fill="hold" nodeType="afterGroup">
                            <p:stCondLst>
                              <p:cond delay="0"/>
                            </p:stCondLst>
                            <p:childTnLst>
                              <p:par>
                                <p:cTn id="14" presetID="9" presetClass="entr" presetSubtype="0" fill="hold" nodeType="clickEffect">
                                  <p:stCondLst>
                                    <p:cond delay="0"/>
                                  </p:stCondLst>
                                  <p:childTnLst>
                                    <p:set>
                                      <p:cBhvr>
                                        <p:cTn id="15" dur="1" fill="hold">
                                          <p:stCondLst>
                                            <p:cond delay="0"/>
                                          </p:stCondLst>
                                        </p:cTn>
                                        <p:tgtEl>
                                          <p:spTgt spid="36">
                                            <p:txEl>
                                              <p:pRg st="2" end="2"/>
                                            </p:txEl>
                                          </p:spTgt>
                                        </p:tgtEl>
                                        <p:attrNameLst>
                                          <p:attrName>style.visibility</p:attrName>
                                        </p:attrNameLst>
                                      </p:cBhvr>
                                      <p:to>
                                        <p:strVal val="visible"/>
                                      </p:to>
                                    </p:set>
                                    <p:animEffect transition="in" filter="dissolve">
                                      <p:cBhvr>
                                        <p:cTn id="16" dur="500"/>
                                        <p:tgtEl>
                                          <p:spTgt spid="3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2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showMasterSp="0">
  <p:cSld>
    <p:spTree>
      <p:nvGrpSpPr>
        <p:cNvPr id="1" name=""/>
        <p:cNvGrpSpPr/>
        <p:nvPr/>
      </p:nvGrpSpPr>
      <p:grpSpPr>
        <a:xfrm>
          <a:off x="0" y="0"/>
          <a:ext cx="0" cy="0"/>
        </a:xfrm>
      </p:grpSpPr>
      <p:sp>
        <p:nvSpPr>
          <p:cNvPr id="36" name="文本框 35"/>
          <p:cNvSpPr txBox="1"/>
          <p:nvPr/>
        </p:nvSpPr>
        <p:spPr>
          <a:xfrm>
            <a:off x="4283140" y="1565071"/>
            <a:ext cx="7592184" cy="3269613"/>
          </a:xfrm>
          <a:prstGeom prst="rect">
            <a:avLst/>
          </a:prstGeom>
          <a:noFill/>
        </p:spPr>
        <p:txBody>
          <a:bodyPr wrap="square" rtlCol="0">
            <a:spAutoFit/>
          </a:bodyPr>
          <a:lstStyle/>
          <a:p>
            <a:pPr>
              <a:lnSpc>
                <a:spcPct val="150000"/>
              </a:lnSpc>
            </a:pPr>
            <a:r>
              <a:rPr lang="en-US" altLang="zh-CN" sz="20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思考</a:t>
            </a:r>
            <a:r>
              <a:rPr lang="en-US" altLang="zh-CN" sz="2000">
                <a:solidFill>
                  <a:schemeClr val="tx1">
                    <a:lumMod val="65000"/>
                    <a:lumOff val="35000"/>
                  </a:schemeClr>
                </a:solidFill>
                <a:latin typeface="微软雅黑" panose="020b0503020204020204" pitchFamily="34" charset="-122"/>
                <a:ea typeface="微软雅黑" panose="020b0503020204020204" pitchFamily="34" charset="-122"/>
              </a:rPr>
              <a:t>1】</a:t>
            </a: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研读内容，把握观点</a:t>
            </a:r>
          </a:p>
          <a:p>
            <a:pPr>
              <a:lnSpc>
                <a:spcPct val="150000"/>
              </a:lnSpc>
            </a:pPr>
            <a:r>
              <a:rPr lang="en-US" altLang="zh-CN" sz="2000">
                <a:solidFill>
                  <a:schemeClr val="tx1">
                    <a:lumMod val="65000"/>
                    <a:lumOff val="35000"/>
                  </a:schemeClr>
                </a:solidFill>
                <a:latin typeface="微软雅黑" panose="020b0503020204020204" pitchFamily="34" charset="-122"/>
                <a:ea typeface="微软雅黑" panose="020b0503020204020204" pitchFamily="34" charset="-122"/>
              </a:rPr>
              <a:t>5.</a:t>
            </a: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苏格拉底的步步设问有何特点又产生了怎样的效果？</a:t>
            </a:r>
          </a:p>
          <a:p>
            <a:pPr>
              <a:lnSpc>
                <a:spcPct val="150000"/>
              </a:lnSpc>
            </a:pPr>
            <a:r>
              <a:rPr lang="zh-CN" altLang="en-US" sz="2000">
                <a:solidFill>
                  <a:srgbClr val="C00000"/>
                </a:solidFill>
                <a:latin typeface="微软雅黑" panose="020b0503020204020204" pitchFamily="34" charset="-122"/>
                <a:ea typeface="微软雅黑" panose="020b0503020204020204" pitchFamily="34" charset="-122"/>
              </a:rPr>
              <a:t>明确　苏格拉底的设问源自生活，符合生活常理，所以格黎东没有办法去反驳，反而只能随声附和，如“只听从一个人的”“很明显”“怎么不是呢”“我想是这样，苏格拉底”“不能”等，这样的回答显示出他只有招架之功，没有还手之力。对话录之所以这样写，正是为了突出苏格拉底辩驳的逻辑思维能力较强。</a:t>
            </a:r>
          </a:p>
        </p:txBody>
      </p:sp>
      <p:sp>
        <p:nvSpPr>
          <p:cNvPr id="11" name="矩形 10"/>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p:cNvSpPr txBox="1"/>
          <p:nvPr/>
        </p:nvSpPr>
        <p:spPr>
          <a:xfrm>
            <a:off x="6780109" y="503227"/>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anose="05000000000000000000" pitchFamily="2" charset="2"/>
              <a:buChar char="n"/>
            </a:pPr>
            <a:r>
              <a:rPr kumimoji="1" lang="zh-CN" altLang="en-US" sz="2400" b="1">
                <a:latin typeface="微软雅黑" panose="020b0503020204020204" pitchFamily="34" charset="-122"/>
                <a:ea typeface="微软雅黑" panose="020b0503020204020204" pitchFamily="34" charset="-122"/>
              </a:rPr>
              <a:t>问题探究</a:t>
            </a:r>
          </a:p>
        </p:txBody>
      </p:sp>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95695" y="1913467"/>
            <a:ext cx="3634256" cy="2354998"/>
          </a:xfrm>
          <a:prstGeom prst="rect">
            <a:avLst/>
          </a:prstGeom>
          <a:solidFill>
            <a:srgbClr val="FFFFFF">
              <a:shade val="85000"/>
            </a:srgbClr>
          </a:solid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42" presetClass="entr" presetSubtype="0" fill="hold" grpId="0" nodeType="afterEffect">
                                  <p:stCondLst>
                                    <p:cond delay="0"/>
                                  </p:stCondLst>
                                  <p:childTnLst>
                                    <p:set>
                                      <p:cBhvr>
                                        <p:cTn id="7" dur="1" fill="hold">
                                          <p:stCondLst>
                                            <p:cond delay="0"/>
                                          </p:stCondLst>
                                        </p:cTn>
                                        <p:tgtEl>
                                          <p:spTgt spid="36"/>
                                        </p:tgtEl>
                                        <p:attrNameLst>
                                          <p:attrName>style.visibility</p:attrName>
                                        </p:attrNameLst>
                                      </p:cBhvr>
                                      <p:to>
                                        <p:strVal val="visible"/>
                                      </p:to>
                                    </p:set>
                                    <p:animEffect transition="in" filter="fade">
                                      <p:cBhvr>
                                        <p:cTn id="8" dur="500"/>
                                        <p:tgtEl>
                                          <p:spTgt spid="36"/>
                                        </p:tgtEl>
                                      </p:cBhvr>
                                    </p:animEffect>
                                    <p:anim calcmode="lin" valueType="num">
                                      <p:cBhvr>
                                        <p:cTn id="9" dur="500" fill="hold"/>
                                        <p:tgtEl>
                                          <p:spTgt spid="36"/>
                                        </p:tgtEl>
                                        <p:attrNameLst>
                                          <p:attrName>ppt_x</p:attrName>
                                        </p:attrNameLst>
                                      </p:cBhvr>
                                      <p:tavLst>
                                        <p:tav tm="0">
                                          <p:val>
                                            <p:strVal val="#ppt_x"/>
                                          </p:val>
                                        </p:tav>
                                        <p:tav tm="100000">
                                          <p:val>
                                            <p:strVal val="#ppt_x"/>
                                          </p:val>
                                        </p:tav>
                                      </p:tavLst>
                                    </p:anim>
                                    <p:anim calcmode="lin" valueType="num">
                                      <p:cBhvr>
                                        <p:cTn id="10"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1" fill="hold" nodeType="clickPar">
                      <p:stCondLst>
                        <p:cond delay="indefinite"/>
                        <p:cond evt="onBegin" delay="0">
                          <p:tn val="10"/>
                        </p:cond>
                      </p:stCondLst>
                      <p:childTnLst>
                        <p:par>
                          <p:cTn id="12" fill="hold" nodeType="withGroup">
                            <p:stCondLst>
                              <p:cond delay="indefinite"/>
                            </p:stCondLst>
                          </p:cTn>
                        </p:par>
                        <p:par>
                          <p:cTn id="13" fill="hold" nodeType="afterGroup">
                            <p:stCondLst>
                              <p:cond delay="0"/>
                            </p:stCondLst>
                            <p:childTnLst>
                              <p:par>
                                <p:cTn id="14" presetID="9" presetClass="entr" presetSubtype="0" fill="hold" nodeType="clickEffect">
                                  <p:stCondLst>
                                    <p:cond delay="0"/>
                                  </p:stCondLst>
                                  <p:childTnLst>
                                    <p:set>
                                      <p:cBhvr>
                                        <p:cTn id="15" dur="1" fill="hold">
                                          <p:stCondLst>
                                            <p:cond delay="0"/>
                                          </p:stCondLst>
                                        </p:cTn>
                                        <p:tgtEl>
                                          <p:spTgt spid="36">
                                            <p:txEl>
                                              <p:pRg st="2" end="2"/>
                                            </p:txEl>
                                          </p:spTgt>
                                        </p:tgtEl>
                                        <p:attrNameLst>
                                          <p:attrName>style.visibility</p:attrName>
                                        </p:attrNameLst>
                                      </p:cBhvr>
                                      <p:to>
                                        <p:strVal val="visible"/>
                                      </p:to>
                                    </p:set>
                                    <p:animEffect transition="in" filter="dissolve">
                                      <p:cBhvr>
                                        <p:cTn id="16" dur="500"/>
                                        <p:tgtEl>
                                          <p:spTgt spid="3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2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showMasterSp="0">
  <p:cSld>
    <p:spTree>
      <p:nvGrpSpPr>
        <p:cNvPr id="1" name=""/>
        <p:cNvGrpSpPr/>
        <p:nvPr/>
      </p:nvGrpSpPr>
      <p:grpSpPr>
        <a:xfrm>
          <a:off x="0" y="0"/>
          <a:ext cx="0" cy="0"/>
        </a:xfrm>
      </p:grpSpPr>
      <p:sp>
        <p:nvSpPr>
          <p:cNvPr id="36" name="文本框 35"/>
          <p:cNvSpPr txBox="1"/>
          <p:nvPr/>
        </p:nvSpPr>
        <p:spPr>
          <a:xfrm>
            <a:off x="4283140" y="1565071"/>
            <a:ext cx="7592184" cy="2807948"/>
          </a:xfrm>
          <a:prstGeom prst="rect">
            <a:avLst/>
          </a:prstGeom>
          <a:noFill/>
        </p:spPr>
        <p:txBody>
          <a:bodyPr wrap="square" rtlCol="0">
            <a:spAutoFit/>
          </a:bodyPr>
          <a:lstStyle/>
          <a:p>
            <a:pPr>
              <a:lnSpc>
                <a:spcPct val="150000"/>
              </a:lnSpc>
            </a:pPr>
            <a:r>
              <a:rPr lang="en-US" altLang="zh-CN" sz="20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思考</a:t>
            </a:r>
            <a:r>
              <a:rPr lang="en-US" altLang="zh-CN" sz="2000">
                <a:solidFill>
                  <a:schemeClr val="tx1">
                    <a:lumMod val="65000"/>
                    <a:lumOff val="35000"/>
                  </a:schemeClr>
                </a:solidFill>
                <a:latin typeface="微软雅黑" panose="020b0503020204020204" pitchFamily="34" charset="-122"/>
                <a:ea typeface="微软雅黑" panose="020b0503020204020204" pitchFamily="34" charset="-122"/>
              </a:rPr>
              <a:t>1】</a:t>
            </a: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研读内容，把握观点</a:t>
            </a:r>
          </a:p>
          <a:p>
            <a:pPr>
              <a:lnSpc>
                <a:spcPct val="150000"/>
              </a:lnSpc>
            </a:pPr>
            <a:r>
              <a:rPr lang="en-US" altLang="zh-CN" sz="2000">
                <a:solidFill>
                  <a:schemeClr val="tx1">
                    <a:lumMod val="65000"/>
                    <a:lumOff val="35000"/>
                  </a:schemeClr>
                </a:solidFill>
                <a:latin typeface="微软雅黑" panose="020b0503020204020204" pitchFamily="34" charset="-122"/>
                <a:ea typeface="微软雅黑" panose="020b0503020204020204" pitchFamily="34" charset="-122"/>
              </a:rPr>
              <a:t>6.“</a:t>
            </a: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众人的考虑”与“我”有何不同？</a:t>
            </a:r>
          </a:p>
          <a:p>
            <a:pPr>
              <a:lnSpc>
                <a:spcPct val="150000"/>
              </a:lnSpc>
            </a:pPr>
            <a:r>
              <a:rPr lang="zh-CN" altLang="en-US" sz="2000">
                <a:solidFill>
                  <a:srgbClr val="C00000"/>
                </a:solidFill>
                <a:latin typeface="微软雅黑" panose="020b0503020204020204" pitchFamily="34" charset="-122"/>
                <a:ea typeface="微软雅黑" panose="020b0503020204020204" pitchFamily="34" charset="-122"/>
              </a:rPr>
              <a:t>明确   对于一般人来说，他们可以轻易地置人于死地，也可以随随便便使人复活，只要办得到就干，并不根据道理。而对于“我”来说，要慎重考虑行事是否正当，而判断的依据和标准仍然是要遵循道理和原则。</a:t>
            </a:r>
          </a:p>
        </p:txBody>
      </p:sp>
      <p:sp>
        <p:nvSpPr>
          <p:cNvPr id="11" name="矩形 10"/>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p:cNvSpPr txBox="1"/>
          <p:nvPr/>
        </p:nvSpPr>
        <p:spPr>
          <a:xfrm>
            <a:off x="6780109" y="503227"/>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anose="05000000000000000000" pitchFamily="2" charset="2"/>
              <a:buChar char="n"/>
            </a:pPr>
            <a:r>
              <a:rPr kumimoji="1" lang="zh-CN" altLang="en-US" sz="2400" b="1">
                <a:latin typeface="微软雅黑" panose="020b0503020204020204" pitchFamily="34" charset="-122"/>
                <a:ea typeface="微软雅黑" panose="020b0503020204020204" pitchFamily="34" charset="-122"/>
              </a:rPr>
              <a:t>问题探究</a:t>
            </a:r>
          </a:p>
        </p:txBody>
      </p:sp>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95695" y="1913467"/>
            <a:ext cx="3634256" cy="2354998"/>
          </a:xfrm>
          <a:prstGeom prst="rect">
            <a:avLst/>
          </a:prstGeom>
          <a:solidFill>
            <a:srgbClr val="FFFFFF">
              <a:shade val="85000"/>
            </a:srgbClr>
          </a:solid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42" presetClass="entr" presetSubtype="0" fill="hold" grpId="0" nodeType="afterEffect">
                                  <p:stCondLst>
                                    <p:cond delay="0"/>
                                  </p:stCondLst>
                                  <p:childTnLst>
                                    <p:set>
                                      <p:cBhvr>
                                        <p:cTn id="7" dur="1" fill="hold">
                                          <p:stCondLst>
                                            <p:cond delay="0"/>
                                          </p:stCondLst>
                                        </p:cTn>
                                        <p:tgtEl>
                                          <p:spTgt spid="36"/>
                                        </p:tgtEl>
                                        <p:attrNameLst>
                                          <p:attrName>style.visibility</p:attrName>
                                        </p:attrNameLst>
                                      </p:cBhvr>
                                      <p:to>
                                        <p:strVal val="visible"/>
                                      </p:to>
                                    </p:set>
                                    <p:animEffect transition="in" filter="fade">
                                      <p:cBhvr>
                                        <p:cTn id="8" dur="500"/>
                                        <p:tgtEl>
                                          <p:spTgt spid="36"/>
                                        </p:tgtEl>
                                      </p:cBhvr>
                                    </p:animEffect>
                                    <p:anim calcmode="lin" valueType="num">
                                      <p:cBhvr>
                                        <p:cTn id="9" dur="500" fill="hold"/>
                                        <p:tgtEl>
                                          <p:spTgt spid="36"/>
                                        </p:tgtEl>
                                        <p:attrNameLst>
                                          <p:attrName>ppt_x</p:attrName>
                                        </p:attrNameLst>
                                      </p:cBhvr>
                                      <p:tavLst>
                                        <p:tav tm="0">
                                          <p:val>
                                            <p:strVal val="#ppt_x"/>
                                          </p:val>
                                        </p:tav>
                                        <p:tav tm="100000">
                                          <p:val>
                                            <p:strVal val="#ppt_x"/>
                                          </p:val>
                                        </p:tav>
                                      </p:tavLst>
                                    </p:anim>
                                    <p:anim calcmode="lin" valueType="num">
                                      <p:cBhvr>
                                        <p:cTn id="10"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1" fill="hold" nodeType="clickPar">
                      <p:stCondLst>
                        <p:cond delay="indefinite"/>
                        <p:cond evt="onBegin" delay="0">
                          <p:tn val="10"/>
                        </p:cond>
                      </p:stCondLst>
                      <p:childTnLst>
                        <p:par>
                          <p:cTn id="12" fill="hold" nodeType="withGroup">
                            <p:stCondLst>
                              <p:cond delay="indefinite"/>
                            </p:stCondLst>
                          </p:cTn>
                        </p:par>
                        <p:par>
                          <p:cTn id="13" fill="hold" nodeType="afterGroup">
                            <p:stCondLst>
                              <p:cond delay="0"/>
                            </p:stCondLst>
                            <p:childTnLst>
                              <p:par>
                                <p:cTn id="14" presetID="9" presetClass="entr" presetSubtype="0" fill="hold" nodeType="clickEffect">
                                  <p:stCondLst>
                                    <p:cond delay="0"/>
                                  </p:stCondLst>
                                  <p:childTnLst>
                                    <p:set>
                                      <p:cBhvr>
                                        <p:cTn id="15" dur="1" fill="hold">
                                          <p:stCondLst>
                                            <p:cond delay="0"/>
                                          </p:stCondLst>
                                        </p:cTn>
                                        <p:tgtEl>
                                          <p:spTgt spid="36">
                                            <p:txEl>
                                              <p:pRg st="2" end="2"/>
                                            </p:txEl>
                                          </p:spTgt>
                                        </p:tgtEl>
                                        <p:attrNameLst>
                                          <p:attrName>style.visibility</p:attrName>
                                        </p:attrNameLst>
                                      </p:cBhvr>
                                      <p:to>
                                        <p:strVal val="visible"/>
                                      </p:to>
                                    </p:set>
                                    <p:animEffect transition="in" filter="dissolve">
                                      <p:cBhvr>
                                        <p:cTn id="16" dur="500"/>
                                        <p:tgtEl>
                                          <p:spTgt spid="3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23.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showMasterSp="0">
  <p:cSld>
    <p:spTree>
      <p:nvGrpSpPr>
        <p:cNvPr id="1" name=""/>
        <p:cNvGrpSpPr/>
        <p:nvPr/>
      </p:nvGrpSpPr>
      <p:grpSpPr>
        <a:xfrm>
          <a:off x="0" y="0"/>
          <a:ext cx="0" cy="0"/>
        </a:xfrm>
      </p:grpSpPr>
      <p:sp>
        <p:nvSpPr>
          <p:cNvPr id="36" name="文本框 35"/>
          <p:cNvSpPr txBox="1"/>
          <p:nvPr/>
        </p:nvSpPr>
        <p:spPr>
          <a:xfrm>
            <a:off x="4295015" y="1285027"/>
            <a:ext cx="7592184" cy="5116272"/>
          </a:xfrm>
          <a:prstGeom prst="rect">
            <a:avLst/>
          </a:prstGeom>
          <a:noFill/>
        </p:spPr>
        <p:txBody>
          <a:bodyPr wrap="square" rtlCol="0">
            <a:spAutoFit/>
          </a:bodyPr>
          <a:lstStyle/>
          <a:p>
            <a:pPr>
              <a:lnSpc>
                <a:spcPct val="150000"/>
              </a:lnSpc>
            </a:pPr>
            <a:r>
              <a:rPr lang="en-US" altLang="zh-CN" sz="20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思考</a:t>
            </a:r>
            <a:r>
              <a:rPr lang="en-US" altLang="zh-CN" sz="2000">
                <a:solidFill>
                  <a:schemeClr val="tx1">
                    <a:lumMod val="65000"/>
                    <a:lumOff val="35000"/>
                  </a:schemeClr>
                </a:solidFill>
                <a:latin typeface="微软雅黑" panose="020b0503020204020204" pitchFamily="34" charset="-122"/>
                <a:ea typeface="微软雅黑" panose="020b0503020204020204" pitchFamily="34" charset="-122"/>
              </a:rPr>
              <a:t>1】</a:t>
            </a: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研读内容，把握观点</a:t>
            </a:r>
          </a:p>
          <a:p>
            <a:pPr>
              <a:lnSpc>
                <a:spcPct val="150000"/>
              </a:lnSpc>
            </a:pPr>
            <a:r>
              <a:rPr lang="en-US" altLang="zh-CN" sz="2000">
                <a:solidFill>
                  <a:schemeClr val="tx1">
                    <a:lumMod val="65000"/>
                    <a:lumOff val="35000"/>
                  </a:schemeClr>
                </a:solidFill>
                <a:latin typeface="微软雅黑" panose="020b0503020204020204" pitchFamily="34" charset="-122"/>
                <a:ea typeface="微软雅黑" panose="020b0503020204020204" pitchFamily="34" charset="-122"/>
              </a:rPr>
              <a:t>7.</a:t>
            </a: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苏格拉底之所以能说服格黎东是因为他的坚持</a:t>
            </a:r>
            <a:r>
              <a:rPr lang="en-US" altLang="zh-CN" sz="20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从课文内容来看</a:t>
            </a:r>
            <a:r>
              <a:rPr lang="en-US" altLang="zh-CN" sz="20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他的坚持是什么</a:t>
            </a:r>
            <a:r>
              <a:rPr lang="en-US" altLang="zh-CN" sz="2000">
                <a:solidFill>
                  <a:schemeClr val="tx1">
                    <a:lumMod val="65000"/>
                    <a:lumOff val="35000"/>
                  </a:schemeClr>
                </a:solidFill>
                <a:latin typeface="微软雅黑" panose="020b0503020204020204" pitchFamily="34" charset="-122"/>
                <a:ea typeface="微软雅黑" panose="020b0503020204020204" pitchFamily="34" charset="-122"/>
              </a:rPr>
              <a:t>?</a:t>
            </a:r>
          </a:p>
          <a:p>
            <a:pPr>
              <a:lnSpc>
                <a:spcPct val="150000"/>
              </a:lnSpc>
            </a:pPr>
            <a:r>
              <a:rPr lang="zh-CN" altLang="en-US" sz="2000">
                <a:solidFill>
                  <a:srgbClr val="C00000"/>
                </a:solidFill>
                <a:latin typeface="微软雅黑" panose="020b0503020204020204" pitchFamily="34" charset="-122"/>
                <a:ea typeface="微软雅黑" panose="020b0503020204020204" pitchFamily="34" charset="-122"/>
              </a:rPr>
              <a:t>明确   ①坚持的是正义。苏格拉底提到的“正道”“道理”“道义”“正当”等都可以认为是他从不同侧面对“正义”的诠释</a:t>
            </a:r>
            <a:r>
              <a:rPr lang="en-US" altLang="zh-CN" sz="2000">
                <a:solidFill>
                  <a:srgbClr val="C00000"/>
                </a:solidFill>
                <a:latin typeface="微软雅黑" panose="020b0503020204020204" pitchFamily="34" charset="-122"/>
                <a:ea typeface="微软雅黑" panose="020b0503020204020204" pitchFamily="34" charset="-122"/>
              </a:rPr>
              <a:t>,</a:t>
            </a:r>
            <a:r>
              <a:rPr lang="zh-CN" altLang="en-US" sz="2000">
                <a:solidFill>
                  <a:srgbClr val="C00000"/>
                </a:solidFill>
                <a:latin typeface="微软雅黑" panose="020b0503020204020204" pitchFamily="34" charset="-122"/>
                <a:ea typeface="微软雅黑" panose="020b0503020204020204" pitchFamily="34" charset="-122"/>
              </a:rPr>
              <a:t>或者在某种程度上可以认为是“正义”的代称。</a:t>
            </a:r>
          </a:p>
          <a:p>
            <a:pPr>
              <a:lnSpc>
                <a:spcPct val="150000"/>
              </a:lnSpc>
            </a:pPr>
            <a:r>
              <a:rPr lang="zh-CN" altLang="en-US" sz="2000">
                <a:solidFill>
                  <a:srgbClr val="C00000"/>
                </a:solidFill>
                <a:latin typeface="微软雅黑" panose="020b0503020204020204" pitchFamily="34" charset="-122"/>
                <a:ea typeface="微软雅黑" panose="020b0503020204020204" pitchFamily="34" charset="-122"/>
              </a:rPr>
              <a:t>②他坚持认为人的灵魂比身体重要。“如果那个为道义所改善、为不义所毁灭的部分毁了</a:t>
            </a:r>
            <a:r>
              <a:rPr lang="en-US" altLang="zh-CN" sz="2000">
                <a:solidFill>
                  <a:srgbClr val="C00000"/>
                </a:solidFill>
                <a:latin typeface="微软雅黑" panose="020b0503020204020204" pitchFamily="34" charset="-122"/>
                <a:ea typeface="微软雅黑" panose="020b0503020204020204" pitchFamily="34" charset="-122"/>
              </a:rPr>
              <a:t>,</a:t>
            </a:r>
            <a:r>
              <a:rPr lang="zh-CN" altLang="en-US" sz="2000">
                <a:solidFill>
                  <a:srgbClr val="C00000"/>
                </a:solidFill>
                <a:latin typeface="微软雅黑" panose="020b0503020204020204" pitchFamily="34" charset="-122"/>
                <a:ea typeface="微软雅黑" panose="020b0503020204020204" pitchFamily="34" charset="-122"/>
              </a:rPr>
              <a:t>我们还能活吗</a:t>
            </a:r>
            <a:r>
              <a:rPr lang="en-US" altLang="zh-CN" sz="2000">
                <a:solidFill>
                  <a:srgbClr val="C00000"/>
                </a:solidFill>
                <a:latin typeface="微软雅黑" panose="020b0503020204020204" pitchFamily="34" charset="-122"/>
                <a:ea typeface="微软雅黑" panose="020b0503020204020204" pitchFamily="34" charset="-122"/>
              </a:rPr>
              <a:t>?</a:t>
            </a:r>
            <a:r>
              <a:rPr lang="zh-CN" altLang="en-US" sz="2000">
                <a:solidFill>
                  <a:srgbClr val="C00000"/>
                </a:solidFill>
                <a:latin typeface="微软雅黑" panose="020b0503020204020204" pitchFamily="34" charset="-122"/>
                <a:ea typeface="微软雅黑" panose="020b0503020204020204" pitchFamily="34" charset="-122"/>
              </a:rPr>
              <a:t>那一个部分</a:t>
            </a:r>
            <a:r>
              <a:rPr lang="en-US" altLang="zh-CN" sz="2000">
                <a:solidFill>
                  <a:srgbClr val="C00000"/>
                </a:solidFill>
                <a:latin typeface="微软雅黑" panose="020b0503020204020204" pitchFamily="34" charset="-122"/>
                <a:ea typeface="微软雅黑" panose="020b0503020204020204" pitchFamily="34" charset="-122"/>
              </a:rPr>
              <a:t>,</a:t>
            </a:r>
            <a:r>
              <a:rPr lang="zh-CN" altLang="en-US" sz="2000">
                <a:solidFill>
                  <a:srgbClr val="C00000"/>
                </a:solidFill>
                <a:latin typeface="微软雅黑" panose="020b0503020204020204" pitchFamily="34" charset="-122"/>
                <a:ea typeface="微软雅黑" panose="020b0503020204020204" pitchFamily="34" charset="-122"/>
              </a:rPr>
              <a:t>不管叫什么</a:t>
            </a:r>
            <a:r>
              <a:rPr lang="en-US" altLang="zh-CN" sz="2000">
                <a:solidFill>
                  <a:srgbClr val="C00000"/>
                </a:solidFill>
                <a:latin typeface="微软雅黑" panose="020b0503020204020204" pitchFamily="34" charset="-122"/>
                <a:ea typeface="微软雅黑" panose="020b0503020204020204" pitchFamily="34" charset="-122"/>
              </a:rPr>
              <a:t>,</a:t>
            </a:r>
            <a:r>
              <a:rPr lang="zh-CN" altLang="en-US" sz="2000">
                <a:solidFill>
                  <a:srgbClr val="C00000"/>
                </a:solidFill>
                <a:latin typeface="微软雅黑" panose="020b0503020204020204" pitchFamily="34" charset="-122"/>
                <a:ea typeface="微软雅黑" panose="020b0503020204020204" pitchFamily="34" charset="-122"/>
              </a:rPr>
              <a:t>是我们的那个与道义和不义有关的部分</a:t>
            </a:r>
            <a:r>
              <a:rPr lang="en-US" altLang="zh-CN" sz="2000">
                <a:solidFill>
                  <a:srgbClr val="C00000"/>
                </a:solidFill>
                <a:latin typeface="微软雅黑" panose="020b0503020204020204" pitchFamily="34" charset="-122"/>
                <a:ea typeface="微软雅黑" panose="020b0503020204020204" pitchFamily="34" charset="-122"/>
              </a:rPr>
              <a:t>,</a:t>
            </a:r>
            <a:r>
              <a:rPr lang="zh-CN" altLang="en-US" sz="2000">
                <a:solidFill>
                  <a:srgbClr val="C00000"/>
                </a:solidFill>
                <a:latin typeface="微软雅黑" panose="020b0503020204020204" pitchFamily="34" charset="-122"/>
                <a:ea typeface="微软雅黑" panose="020b0503020204020204" pitchFamily="34" charset="-122"/>
              </a:rPr>
              <a:t>我们认为它比身体差吗</a:t>
            </a:r>
            <a:r>
              <a:rPr lang="en-US" altLang="zh-CN" sz="2000">
                <a:solidFill>
                  <a:srgbClr val="C00000"/>
                </a:solidFill>
                <a:latin typeface="微软雅黑" panose="020b0503020204020204" pitchFamily="34" charset="-122"/>
                <a:ea typeface="微软雅黑" panose="020b0503020204020204" pitchFamily="34" charset="-122"/>
              </a:rPr>
              <a:t>?”</a:t>
            </a:r>
            <a:r>
              <a:rPr lang="zh-CN" altLang="en-US" sz="2000">
                <a:solidFill>
                  <a:srgbClr val="C00000"/>
                </a:solidFill>
                <a:latin typeface="微软雅黑" panose="020b0503020204020204" pitchFamily="34" charset="-122"/>
                <a:ea typeface="微软雅黑" panose="020b0503020204020204" pitchFamily="34" charset="-122"/>
              </a:rPr>
              <a:t>在得到格黎东的否定回答后</a:t>
            </a:r>
            <a:r>
              <a:rPr lang="en-US" altLang="zh-CN" sz="2000">
                <a:solidFill>
                  <a:srgbClr val="C00000"/>
                </a:solidFill>
                <a:latin typeface="微软雅黑" panose="020b0503020204020204" pitchFamily="34" charset="-122"/>
                <a:ea typeface="微软雅黑" panose="020b0503020204020204" pitchFamily="34" charset="-122"/>
              </a:rPr>
              <a:t>,</a:t>
            </a:r>
            <a:r>
              <a:rPr lang="zh-CN" altLang="en-US" sz="2000">
                <a:solidFill>
                  <a:srgbClr val="C00000"/>
                </a:solidFill>
                <a:latin typeface="微软雅黑" panose="020b0503020204020204" pitchFamily="34" charset="-122"/>
                <a:ea typeface="微软雅黑" panose="020b0503020204020204" pitchFamily="34" charset="-122"/>
              </a:rPr>
              <a:t>又抛出“比身体贵重吗</a:t>
            </a:r>
            <a:r>
              <a:rPr lang="en-US" altLang="zh-CN" sz="2000">
                <a:solidFill>
                  <a:srgbClr val="C00000"/>
                </a:solidFill>
                <a:latin typeface="微软雅黑" panose="020b0503020204020204" pitchFamily="34" charset="-122"/>
                <a:ea typeface="微软雅黑" panose="020b0503020204020204" pitchFamily="34" charset="-122"/>
              </a:rPr>
              <a:t>?”</a:t>
            </a:r>
            <a:r>
              <a:rPr lang="zh-CN" altLang="en-US" sz="2000">
                <a:solidFill>
                  <a:srgbClr val="C00000"/>
                </a:solidFill>
                <a:latin typeface="微软雅黑" panose="020b0503020204020204" pitchFamily="34" charset="-122"/>
                <a:ea typeface="微软雅黑" panose="020b0503020204020204" pitchFamily="34" charset="-122"/>
              </a:rPr>
              <a:t>的问题</a:t>
            </a:r>
            <a:r>
              <a:rPr lang="en-US" altLang="zh-CN" sz="2000">
                <a:solidFill>
                  <a:srgbClr val="C00000"/>
                </a:solidFill>
                <a:latin typeface="微软雅黑" panose="020b0503020204020204" pitchFamily="34" charset="-122"/>
                <a:ea typeface="微软雅黑" panose="020b0503020204020204" pitchFamily="34" charset="-122"/>
              </a:rPr>
              <a:t>,</a:t>
            </a:r>
            <a:r>
              <a:rPr lang="zh-CN" altLang="en-US" sz="2000">
                <a:solidFill>
                  <a:srgbClr val="C00000"/>
                </a:solidFill>
                <a:latin typeface="微软雅黑" panose="020b0503020204020204" pitchFamily="34" charset="-122"/>
                <a:ea typeface="微软雅黑" panose="020b0503020204020204" pitchFamily="34" charset="-122"/>
              </a:rPr>
              <a:t>可见苏格拉底对灵魂、信仰的珍重程度超过了他对身体、生命的珍重。</a:t>
            </a:r>
          </a:p>
        </p:txBody>
      </p:sp>
      <p:sp>
        <p:nvSpPr>
          <p:cNvPr id="11" name="矩形 10"/>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p:cNvSpPr txBox="1"/>
          <p:nvPr/>
        </p:nvSpPr>
        <p:spPr>
          <a:xfrm>
            <a:off x="6780109" y="503227"/>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anose="05000000000000000000" pitchFamily="2" charset="2"/>
              <a:buChar char="n"/>
            </a:pPr>
            <a:r>
              <a:rPr kumimoji="1" lang="zh-CN" altLang="en-US" sz="2400" b="1">
                <a:latin typeface="微软雅黑" panose="020b0503020204020204" pitchFamily="34" charset="-122"/>
                <a:ea typeface="微软雅黑" panose="020b0503020204020204" pitchFamily="34" charset="-122"/>
              </a:rPr>
              <a:t>问题探究</a:t>
            </a:r>
          </a:p>
        </p:txBody>
      </p:sp>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95695" y="1913467"/>
            <a:ext cx="3634256" cy="2354998"/>
          </a:xfrm>
          <a:prstGeom prst="rect">
            <a:avLst/>
          </a:prstGeom>
          <a:solidFill>
            <a:srgbClr val="FFFFFF">
              <a:shade val="85000"/>
            </a:srgbClr>
          </a:solid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42" presetClass="entr" presetSubtype="0" fill="hold" grpId="0" nodeType="afterEffect">
                                  <p:stCondLst>
                                    <p:cond delay="0"/>
                                  </p:stCondLst>
                                  <p:childTnLst>
                                    <p:set>
                                      <p:cBhvr>
                                        <p:cTn id="7" dur="1" fill="hold">
                                          <p:stCondLst>
                                            <p:cond delay="0"/>
                                          </p:stCondLst>
                                        </p:cTn>
                                        <p:tgtEl>
                                          <p:spTgt spid="36"/>
                                        </p:tgtEl>
                                        <p:attrNameLst>
                                          <p:attrName>style.visibility</p:attrName>
                                        </p:attrNameLst>
                                      </p:cBhvr>
                                      <p:to>
                                        <p:strVal val="visible"/>
                                      </p:to>
                                    </p:set>
                                    <p:animEffect transition="in" filter="fade">
                                      <p:cBhvr>
                                        <p:cTn id="8" dur="500"/>
                                        <p:tgtEl>
                                          <p:spTgt spid="36"/>
                                        </p:tgtEl>
                                      </p:cBhvr>
                                    </p:animEffect>
                                    <p:anim calcmode="lin" valueType="num">
                                      <p:cBhvr>
                                        <p:cTn id="9" dur="500" fill="hold"/>
                                        <p:tgtEl>
                                          <p:spTgt spid="36"/>
                                        </p:tgtEl>
                                        <p:attrNameLst>
                                          <p:attrName>ppt_x</p:attrName>
                                        </p:attrNameLst>
                                      </p:cBhvr>
                                      <p:tavLst>
                                        <p:tav tm="0">
                                          <p:val>
                                            <p:strVal val="#ppt_x"/>
                                          </p:val>
                                        </p:tav>
                                        <p:tav tm="100000">
                                          <p:val>
                                            <p:strVal val="#ppt_x"/>
                                          </p:val>
                                        </p:tav>
                                      </p:tavLst>
                                    </p:anim>
                                    <p:anim calcmode="lin" valueType="num">
                                      <p:cBhvr>
                                        <p:cTn id="10"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1" fill="hold" nodeType="clickPar">
                      <p:stCondLst>
                        <p:cond delay="indefinite"/>
                        <p:cond evt="onBegin" delay="0">
                          <p:tn val="10"/>
                        </p:cond>
                      </p:stCondLst>
                      <p:childTnLst>
                        <p:par>
                          <p:cTn id="12" fill="hold" nodeType="withGroup">
                            <p:stCondLst>
                              <p:cond delay="indefinite"/>
                            </p:stCondLst>
                          </p:cTn>
                        </p:par>
                        <p:par>
                          <p:cTn id="13" fill="hold" nodeType="afterGroup">
                            <p:stCondLst>
                              <p:cond delay="0"/>
                            </p:stCondLst>
                            <p:childTnLst>
                              <p:par>
                                <p:cTn id="14" presetID="9" presetClass="entr" presetSubtype="0" fill="hold" nodeType="clickEffect">
                                  <p:stCondLst>
                                    <p:cond delay="0"/>
                                  </p:stCondLst>
                                  <p:childTnLst>
                                    <p:set>
                                      <p:cBhvr>
                                        <p:cTn id="15" dur="1" fill="hold">
                                          <p:stCondLst>
                                            <p:cond delay="0"/>
                                          </p:stCondLst>
                                        </p:cTn>
                                        <p:tgtEl>
                                          <p:spTgt spid="36">
                                            <p:txEl>
                                              <p:pRg st="2" end="2"/>
                                            </p:txEl>
                                          </p:spTgt>
                                        </p:tgtEl>
                                        <p:attrNameLst>
                                          <p:attrName>style.visibility</p:attrName>
                                        </p:attrNameLst>
                                      </p:cBhvr>
                                      <p:to>
                                        <p:strVal val="visible"/>
                                      </p:to>
                                    </p:set>
                                    <p:animEffect transition="in" filter="dissolve">
                                      <p:cBhvr>
                                        <p:cTn id="16" dur="500"/>
                                        <p:tgtEl>
                                          <p:spTgt spid="36">
                                            <p:txEl>
                                              <p:pRg st="2" end="2"/>
                                            </p:txEl>
                                          </p:spTgt>
                                        </p:tgtEl>
                                      </p:cBhvr>
                                    </p:animEffect>
                                  </p:childTnLst>
                                </p:cTn>
                              </p:par>
                              <p:par>
                                <p:cTn id="17" presetID="9" presetClass="entr" presetSubtype="0" fill="hold" nodeType="withEffect">
                                  <p:stCondLst>
                                    <p:cond delay="0"/>
                                  </p:stCondLst>
                                  <p:childTnLst>
                                    <p:set>
                                      <p:cBhvr>
                                        <p:cTn id="18" dur="1" fill="hold">
                                          <p:stCondLst>
                                            <p:cond delay="0"/>
                                          </p:stCondLst>
                                        </p:cTn>
                                        <p:tgtEl>
                                          <p:spTgt spid="36">
                                            <p:txEl>
                                              <p:pRg st="3" end="3"/>
                                            </p:txEl>
                                          </p:spTgt>
                                        </p:tgtEl>
                                        <p:attrNameLst>
                                          <p:attrName>style.visibility</p:attrName>
                                        </p:attrNameLst>
                                      </p:cBhvr>
                                      <p:to>
                                        <p:strVal val="visible"/>
                                      </p:to>
                                    </p:set>
                                    <p:animEffect transition="in" filter="dissolve">
                                      <p:cBhvr>
                                        <p:cTn id="19" dur="500"/>
                                        <p:tgtEl>
                                          <p:spTgt spid="36">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24.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showMasterSp="0">
  <p:cSld>
    <p:spTree>
      <p:nvGrpSpPr>
        <p:cNvPr id="1" name=""/>
        <p:cNvGrpSpPr/>
        <p:nvPr/>
      </p:nvGrpSpPr>
      <p:grpSpPr>
        <a:xfrm>
          <a:off x="0" y="0"/>
          <a:ext cx="0" cy="0"/>
        </a:xfrm>
      </p:grpSpPr>
      <p:sp>
        <p:nvSpPr>
          <p:cNvPr id="36" name="文本框 35"/>
          <p:cNvSpPr txBox="1"/>
          <p:nvPr/>
        </p:nvSpPr>
        <p:spPr>
          <a:xfrm>
            <a:off x="665018" y="1285027"/>
            <a:ext cx="11222181" cy="4654608"/>
          </a:xfrm>
          <a:prstGeom prst="rect">
            <a:avLst/>
          </a:prstGeom>
          <a:noFill/>
        </p:spPr>
        <p:txBody>
          <a:bodyPr wrap="square" rtlCol="0">
            <a:spAutoFit/>
          </a:bodyPr>
          <a:lstStyle/>
          <a:p>
            <a:pPr>
              <a:lnSpc>
                <a:spcPct val="150000"/>
              </a:lnSpc>
            </a:pPr>
            <a:r>
              <a:rPr lang="en-US" altLang="zh-CN" sz="20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思考</a:t>
            </a:r>
            <a:r>
              <a:rPr lang="en-US" altLang="zh-CN" sz="2000">
                <a:solidFill>
                  <a:schemeClr val="tx1">
                    <a:lumMod val="65000"/>
                    <a:lumOff val="35000"/>
                  </a:schemeClr>
                </a:solidFill>
                <a:latin typeface="微软雅黑" panose="020b0503020204020204" pitchFamily="34" charset="-122"/>
                <a:ea typeface="微软雅黑" panose="020b0503020204020204" pitchFamily="34" charset="-122"/>
              </a:rPr>
              <a:t>2】</a:t>
            </a: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梳理苏格拉底劝说格黎东的逻辑思路。</a:t>
            </a:r>
          </a:p>
          <a:p>
            <a:pPr>
              <a:lnSpc>
                <a:spcPct val="150000"/>
              </a:lnSpc>
            </a:pPr>
            <a:r>
              <a:rPr lang="zh-CN" altLang="en-US" sz="2000">
                <a:solidFill>
                  <a:srgbClr val="C00000"/>
                </a:solidFill>
                <a:latin typeface="微软雅黑" panose="020b0503020204020204" pitchFamily="34" charset="-122"/>
                <a:ea typeface="微软雅黑" panose="020b0503020204020204" pitchFamily="34" charset="-122"/>
              </a:rPr>
              <a:t>明确 ①首先阐述“你的关心如果合乎正道</a:t>
            </a:r>
            <a:r>
              <a:rPr lang="en-US" altLang="zh-CN" sz="2000">
                <a:solidFill>
                  <a:srgbClr val="C00000"/>
                </a:solidFill>
                <a:latin typeface="微软雅黑" panose="020b0503020204020204" pitchFamily="34" charset="-122"/>
                <a:ea typeface="微软雅黑" panose="020b0503020204020204" pitchFamily="34" charset="-122"/>
              </a:rPr>
              <a:t>,</a:t>
            </a:r>
            <a:r>
              <a:rPr lang="zh-CN" altLang="en-US" sz="2000">
                <a:solidFill>
                  <a:srgbClr val="C00000"/>
                </a:solidFill>
                <a:latin typeface="微软雅黑" panose="020b0503020204020204" pitchFamily="34" charset="-122"/>
                <a:ea typeface="微软雅黑" panose="020b0503020204020204" pitchFamily="34" charset="-122"/>
              </a:rPr>
              <a:t>我就听你的</a:t>
            </a:r>
            <a:r>
              <a:rPr lang="en-US" altLang="zh-CN" sz="2000">
                <a:solidFill>
                  <a:srgbClr val="C00000"/>
                </a:solidFill>
                <a:latin typeface="微软雅黑" panose="020b0503020204020204" pitchFamily="34" charset="-122"/>
                <a:ea typeface="微软雅黑" panose="020b0503020204020204" pitchFamily="34" charset="-122"/>
              </a:rPr>
              <a:t>;</a:t>
            </a:r>
            <a:r>
              <a:rPr lang="zh-CN" altLang="en-US" sz="2000">
                <a:solidFill>
                  <a:srgbClr val="C00000"/>
                </a:solidFill>
                <a:latin typeface="微软雅黑" panose="020b0503020204020204" pitchFamily="34" charset="-122"/>
                <a:ea typeface="微软雅黑" panose="020b0503020204020204" pitchFamily="34" charset="-122"/>
              </a:rPr>
              <a:t>如果不合乎正道</a:t>
            </a:r>
            <a:r>
              <a:rPr lang="en-US" altLang="zh-CN" sz="2000">
                <a:solidFill>
                  <a:srgbClr val="C00000"/>
                </a:solidFill>
                <a:latin typeface="微软雅黑" panose="020b0503020204020204" pitchFamily="34" charset="-122"/>
                <a:ea typeface="微软雅黑" panose="020b0503020204020204" pitchFamily="34" charset="-122"/>
              </a:rPr>
              <a:t>,</a:t>
            </a:r>
            <a:r>
              <a:rPr lang="zh-CN" altLang="en-US" sz="2000">
                <a:solidFill>
                  <a:srgbClr val="C00000"/>
                </a:solidFill>
                <a:latin typeface="微软雅黑" panose="020b0503020204020204" pitchFamily="34" charset="-122"/>
                <a:ea typeface="微软雅黑" panose="020b0503020204020204" pitchFamily="34" charset="-122"/>
              </a:rPr>
              <a:t>我不会让步的。”</a:t>
            </a:r>
          </a:p>
          <a:p>
            <a:pPr>
              <a:lnSpc>
                <a:spcPct val="150000"/>
              </a:lnSpc>
            </a:pPr>
            <a:r>
              <a:rPr lang="zh-CN" altLang="en-US" sz="2000">
                <a:solidFill>
                  <a:srgbClr val="C00000"/>
                </a:solidFill>
                <a:latin typeface="微软雅黑" panose="020b0503020204020204" pitchFamily="34" charset="-122"/>
                <a:ea typeface="微软雅黑" panose="020b0503020204020204" pitchFamily="34" charset="-122"/>
              </a:rPr>
              <a:t>②通过连续发问，请他考虑</a:t>
            </a:r>
            <a:r>
              <a:rPr lang="en-US" altLang="zh-CN" sz="2000">
                <a:solidFill>
                  <a:srgbClr val="C00000"/>
                </a:solidFill>
                <a:latin typeface="微软雅黑" panose="020b0503020204020204" pitchFamily="34" charset="-122"/>
                <a:ea typeface="微软雅黑" panose="020b0503020204020204" pitchFamily="34" charset="-122"/>
              </a:rPr>
              <a:t>:</a:t>
            </a:r>
            <a:r>
              <a:rPr lang="zh-CN" altLang="en-US" sz="2000">
                <a:solidFill>
                  <a:srgbClr val="C00000"/>
                </a:solidFill>
                <a:latin typeface="微软雅黑" panose="020b0503020204020204" pitchFamily="34" charset="-122"/>
                <a:ea typeface="微软雅黑" panose="020b0503020204020204" pitchFamily="34" charset="-122"/>
              </a:rPr>
              <a:t>我们不必尊重人们的一切意见</a:t>
            </a:r>
            <a:r>
              <a:rPr lang="en-US" altLang="zh-CN" sz="2000">
                <a:solidFill>
                  <a:srgbClr val="C00000"/>
                </a:solidFill>
                <a:latin typeface="微软雅黑" panose="020b0503020204020204" pitchFamily="34" charset="-122"/>
                <a:ea typeface="微软雅黑" panose="020b0503020204020204" pitchFamily="34" charset="-122"/>
              </a:rPr>
              <a:t>,</a:t>
            </a:r>
            <a:r>
              <a:rPr lang="zh-CN" altLang="en-US" sz="2000">
                <a:solidFill>
                  <a:srgbClr val="C00000"/>
                </a:solidFill>
                <a:latin typeface="微软雅黑" panose="020b0503020204020204" pitchFamily="34" charset="-122"/>
                <a:ea typeface="微软雅黑" panose="020b0503020204020204" pitchFamily="34" charset="-122"/>
              </a:rPr>
              <a:t>有些意见要重视</a:t>
            </a:r>
            <a:r>
              <a:rPr lang="en-US" altLang="zh-CN" sz="2000">
                <a:solidFill>
                  <a:srgbClr val="C00000"/>
                </a:solidFill>
                <a:latin typeface="微软雅黑" panose="020b0503020204020204" pitchFamily="34" charset="-122"/>
                <a:ea typeface="微软雅黑" panose="020b0503020204020204" pitchFamily="34" charset="-122"/>
              </a:rPr>
              <a:t>,</a:t>
            </a:r>
            <a:r>
              <a:rPr lang="zh-CN" altLang="en-US" sz="2000">
                <a:solidFill>
                  <a:srgbClr val="C00000"/>
                </a:solidFill>
                <a:latin typeface="微软雅黑" panose="020b0503020204020204" pitchFamily="34" charset="-122"/>
                <a:ea typeface="微软雅黑" panose="020b0503020204020204" pitchFamily="34" charset="-122"/>
              </a:rPr>
              <a:t>有些就没有必要</a:t>
            </a:r>
            <a:r>
              <a:rPr lang="en-US" altLang="zh-CN" sz="2000">
                <a:solidFill>
                  <a:srgbClr val="C00000"/>
                </a:solidFill>
                <a:latin typeface="微软雅黑" panose="020b0503020204020204" pitchFamily="34" charset="-122"/>
                <a:ea typeface="微软雅黑" panose="020b0503020204020204" pitchFamily="34" charset="-122"/>
              </a:rPr>
              <a:t>,</a:t>
            </a:r>
            <a:r>
              <a:rPr lang="zh-CN" altLang="en-US" sz="2000">
                <a:solidFill>
                  <a:srgbClr val="C00000"/>
                </a:solidFill>
                <a:latin typeface="微软雅黑" panose="020b0503020204020204" pitchFamily="34" charset="-122"/>
                <a:ea typeface="微软雅黑" panose="020b0503020204020204" pitchFamily="34" charset="-122"/>
              </a:rPr>
              <a:t>也不必听从所有的人的意见</a:t>
            </a:r>
            <a:r>
              <a:rPr lang="en-US" altLang="zh-CN" sz="2000">
                <a:solidFill>
                  <a:srgbClr val="C00000"/>
                </a:solidFill>
                <a:latin typeface="微软雅黑" panose="020b0503020204020204" pitchFamily="34" charset="-122"/>
                <a:ea typeface="微软雅黑" panose="020b0503020204020204" pitchFamily="34" charset="-122"/>
              </a:rPr>
              <a:t>,</a:t>
            </a:r>
            <a:r>
              <a:rPr lang="zh-CN" altLang="en-US" sz="2000">
                <a:solidFill>
                  <a:srgbClr val="C00000"/>
                </a:solidFill>
                <a:latin typeface="微软雅黑" panose="020b0503020204020204" pitchFamily="34" charset="-122"/>
                <a:ea typeface="微软雅黑" panose="020b0503020204020204" pitchFamily="34" charset="-122"/>
              </a:rPr>
              <a:t>有些人的要听</a:t>
            </a:r>
            <a:r>
              <a:rPr lang="en-US" altLang="zh-CN" sz="2000">
                <a:solidFill>
                  <a:srgbClr val="C00000"/>
                </a:solidFill>
                <a:latin typeface="微软雅黑" panose="020b0503020204020204" pitchFamily="34" charset="-122"/>
                <a:ea typeface="微软雅黑" panose="020b0503020204020204" pitchFamily="34" charset="-122"/>
              </a:rPr>
              <a:t>,</a:t>
            </a:r>
            <a:r>
              <a:rPr lang="zh-CN" altLang="en-US" sz="2000">
                <a:solidFill>
                  <a:srgbClr val="C00000"/>
                </a:solidFill>
                <a:latin typeface="微软雅黑" panose="020b0503020204020204" pitchFamily="34" charset="-122"/>
                <a:ea typeface="微软雅黑" panose="020b0503020204020204" pitchFamily="34" charset="-122"/>
              </a:rPr>
              <a:t>有些人的不必听</a:t>
            </a:r>
            <a:r>
              <a:rPr lang="en-US" altLang="zh-CN" sz="2000">
                <a:solidFill>
                  <a:srgbClr val="C00000"/>
                </a:solidFill>
                <a:latin typeface="微软雅黑" panose="020b0503020204020204" pitchFamily="34" charset="-122"/>
                <a:ea typeface="微软雅黑" panose="020b0503020204020204" pitchFamily="34" charset="-122"/>
              </a:rPr>
              <a:t>?</a:t>
            </a:r>
            <a:r>
              <a:rPr lang="zh-CN" altLang="en-US" sz="2000">
                <a:solidFill>
                  <a:srgbClr val="C00000"/>
                </a:solidFill>
                <a:latin typeface="微软雅黑" panose="020b0503020204020204" pitchFamily="34" charset="-122"/>
                <a:ea typeface="微软雅黑" panose="020b0503020204020204" pitchFamily="34" charset="-122"/>
              </a:rPr>
              <a:t>在格黎东做出了肯定的回答后</a:t>
            </a:r>
            <a:r>
              <a:rPr lang="en-US" altLang="zh-CN" sz="2000">
                <a:solidFill>
                  <a:srgbClr val="C00000"/>
                </a:solidFill>
                <a:latin typeface="微软雅黑" panose="020b0503020204020204" pitchFamily="34" charset="-122"/>
                <a:ea typeface="微软雅黑" panose="020b0503020204020204" pitchFamily="34" charset="-122"/>
              </a:rPr>
              <a:t>,</a:t>
            </a:r>
            <a:r>
              <a:rPr lang="zh-CN" altLang="en-US" sz="2000">
                <a:solidFill>
                  <a:srgbClr val="C00000"/>
                </a:solidFill>
                <a:latin typeface="微软雅黑" panose="020b0503020204020204" pitchFamily="34" charset="-122"/>
                <a:ea typeface="微软雅黑" panose="020b0503020204020204" pitchFamily="34" charset="-122"/>
              </a:rPr>
              <a:t>苏格拉底运用联想谈到了运动员</a:t>
            </a:r>
            <a:r>
              <a:rPr lang="en-US" altLang="zh-CN" sz="2000">
                <a:solidFill>
                  <a:srgbClr val="C00000"/>
                </a:solidFill>
                <a:latin typeface="微软雅黑" panose="020b0503020204020204" pitchFamily="34" charset="-122"/>
                <a:ea typeface="微软雅黑" panose="020b0503020204020204" pitchFamily="34" charset="-122"/>
              </a:rPr>
              <a:t>,</a:t>
            </a:r>
            <a:r>
              <a:rPr lang="zh-CN" altLang="en-US" sz="2000">
                <a:solidFill>
                  <a:srgbClr val="C00000"/>
                </a:solidFill>
                <a:latin typeface="微软雅黑" panose="020b0503020204020204" pitchFamily="34" charset="-122"/>
                <a:ea typeface="微软雅黑" panose="020b0503020204020204" pitchFamily="34" charset="-122"/>
              </a:rPr>
              <a:t>问及第二个核心问题</a:t>
            </a:r>
            <a:r>
              <a:rPr lang="en-US" altLang="zh-CN" sz="2000">
                <a:solidFill>
                  <a:srgbClr val="C00000"/>
                </a:solidFill>
                <a:latin typeface="微软雅黑" panose="020b0503020204020204" pitchFamily="34" charset="-122"/>
                <a:ea typeface="微软雅黑" panose="020b0503020204020204" pitchFamily="34" charset="-122"/>
              </a:rPr>
              <a:t>:</a:t>
            </a:r>
            <a:r>
              <a:rPr lang="zh-CN" altLang="en-US" sz="2000">
                <a:solidFill>
                  <a:srgbClr val="C00000"/>
                </a:solidFill>
                <a:latin typeface="微软雅黑" panose="020b0503020204020204" pitchFamily="34" charset="-122"/>
                <a:ea typeface="微软雅黑" panose="020b0503020204020204" pitchFamily="34" charset="-122"/>
              </a:rPr>
              <a:t>是重视一般人的赞美、责备和看法</a:t>
            </a:r>
            <a:r>
              <a:rPr lang="en-US" altLang="zh-CN" sz="2000">
                <a:solidFill>
                  <a:srgbClr val="C00000"/>
                </a:solidFill>
                <a:latin typeface="微软雅黑" panose="020b0503020204020204" pitchFamily="34" charset="-122"/>
                <a:ea typeface="微软雅黑" panose="020b0503020204020204" pitchFamily="34" charset="-122"/>
              </a:rPr>
              <a:t>,</a:t>
            </a:r>
            <a:r>
              <a:rPr lang="zh-CN" altLang="en-US" sz="2000">
                <a:solidFill>
                  <a:srgbClr val="C00000"/>
                </a:solidFill>
                <a:latin typeface="微软雅黑" panose="020b0503020204020204" pitchFamily="34" charset="-122"/>
                <a:ea typeface="微软雅黑" panose="020b0503020204020204" pitchFamily="34" charset="-122"/>
              </a:rPr>
              <a:t>还是只听从一个人</a:t>
            </a:r>
            <a:r>
              <a:rPr lang="en-US" altLang="zh-CN" sz="2000">
                <a:solidFill>
                  <a:srgbClr val="C00000"/>
                </a:solidFill>
                <a:latin typeface="微软雅黑" panose="020b0503020204020204" pitchFamily="34" charset="-122"/>
                <a:ea typeface="微软雅黑" panose="020b0503020204020204" pitchFamily="34" charset="-122"/>
              </a:rPr>
              <a:t>,</a:t>
            </a:r>
            <a:r>
              <a:rPr lang="zh-CN" altLang="en-US" sz="2000">
                <a:solidFill>
                  <a:srgbClr val="C00000"/>
                </a:solidFill>
                <a:latin typeface="微软雅黑" panose="020b0503020204020204" pitchFamily="34" charset="-122"/>
                <a:ea typeface="微软雅黑" panose="020b0503020204020204" pitchFamily="34" charset="-122"/>
              </a:rPr>
              <a:t>即医生或教练的褒贬意见</a:t>
            </a:r>
            <a:r>
              <a:rPr lang="en-US" altLang="zh-CN" sz="2000">
                <a:solidFill>
                  <a:srgbClr val="C00000"/>
                </a:solidFill>
                <a:latin typeface="微软雅黑" panose="020b0503020204020204" pitchFamily="34" charset="-122"/>
                <a:ea typeface="微软雅黑" panose="020b0503020204020204" pitchFamily="34" charset="-122"/>
              </a:rPr>
              <a:t>?</a:t>
            </a:r>
            <a:r>
              <a:rPr lang="zh-CN" altLang="en-US" sz="2000">
                <a:solidFill>
                  <a:srgbClr val="C00000"/>
                </a:solidFill>
                <a:latin typeface="微软雅黑" panose="020b0503020204020204" pitchFamily="34" charset="-122"/>
                <a:ea typeface="微软雅黑" panose="020b0503020204020204" pitchFamily="34" charset="-122"/>
              </a:rPr>
              <a:t>格黎东回答只听从一个人的意见。随后</a:t>
            </a:r>
            <a:r>
              <a:rPr lang="en-US" altLang="zh-CN" sz="2000">
                <a:solidFill>
                  <a:srgbClr val="C00000"/>
                </a:solidFill>
                <a:latin typeface="微软雅黑" panose="020b0503020204020204" pitchFamily="34" charset="-122"/>
                <a:ea typeface="微软雅黑" panose="020b0503020204020204" pitchFamily="34" charset="-122"/>
              </a:rPr>
              <a:t>,</a:t>
            </a:r>
            <a:r>
              <a:rPr lang="zh-CN" altLang="en-US" sz="2000">
                <a:solidFill>
                  <a:srgbClr val="C00000"/>
                </a:solidFill>
                <a:latin typeface="微软雅黑" panose="020b0503020204020204" pitchFamily="34" charset="-122"/>
                <a:ea typeface="微软雅黑" panose="020b0503020204020204" pitchFamily="34" charset="-122"/>
              </a:rPr>
              <a:t>苏格拉底抛出第三个问题</a:t>
            </a:r>
            <a:r>
              <a:rPr lang="en-US" altLang="zh-CN" sz="2000">
                <a:solidFill>
                  <a:srgbClr val="C00000"/>
                </a:solidFill>
                <a:latin typeface="微软雅黑" panose="020b0503020204020204" pitchFamily="34" charset="-122"/>
                <a:ea typeface="微软雅黑" panose="020b0503020204020204" pitchFamily="34" charset="-122"/>
              </a:rPr>
              <a:t>:</a:t>
            </a:r>
            <a:r>
              <a:rPr lang="zh-CN" altLang="en-US" sz="2000">
                <a:solidFill>
                  <a:srgbClr val="C00000"/>
                </a:solidFill>
                <a:latin typeface="微软雅黑" panose="020b0503020204020204" pitchFamily="34" charset="-122"/>
                <a:ea typeface="微软雅黑" panose="020b0503020204020204" pitchFamily="34" charset="-122"/>
              </a:rPr>
              <a:t>如果听从了外行人的话</a:t>
            </a:r>
            <a:r>
              <a:rPr lang="en-US" altLang="zh-CN" sz="2000">
                <a:solidFill>
                  <a:srgbClr val="C00000"/>
                </a:solidFill>
                <a:latin typeface="微软雅黑" panose="020b0503020204020204" pitchFamily="34" charset="-122"/>
                <a:ea typeface="微软雅黑" panose="020b0503020204020204" pitchFamily="34" charset="-122"/>
              </a:rPr>
              <a:t>,</a:t>
            </a:r>
            <a:r>
              <a:rPr lang="zh-CN" altLang="en-US" sz="2000">
                <a:solidFill>
                  <a:srgbClr val="C00000"/>
                </a:solidFill>
                <a:latin typeface="微软雅黑" panose="020b0503020204020204" pitchFamily="34" charset="-122"/>
                <a:ea typeface="微软雅黑" panose="020b0503020204020204" pitchFamily="34" charset="-122"/>
              </a:rPr>
              <a:t>是不是要遭到损害</a:t>
            </a:r>
            <a:r>
              <a:rPr lang="en-US" altLang="zh-CN" sz="2000">
                <a:solidFill>
                  <a:srgbClr val="C00000"/>
                </a:solidFill>
                <a:latin typeface="微软雅黑" panose="020b0503020204020204" pitchFamily="34" charset="-122"/>
                <a:ea typeface="微软雅黑" panose="020b0503020204020204" pitchFamily="34" charset="-122"/>
              </a:rPr>
              <a:t>?</a:t>
            </a:r>
            <a:r>
              <a:rPr lang="zh-CN" altLang="en-US" sz="2000">
                <a:solidFill>
                  <a:srgbClr val="C00000"/>
                </a:solidFill>
                <a:latin typeface="微软雅黑" panose="020b0503020204020204" pitchFamily="34" charset="-122"/>
                <a:ea typeface="微软雅黑" panose="020b0503020204020204" pitchFamily="34" charset="-122"/>
              </a:rPr>
              <a:t>在格黎东承认会受到损害后</a:t>
            </a:r>
            <a:r>
              <a:rPr lang="en-US" altLang="zh-CN" sz="2000">
                <a:solidFill>
                  <a:srgbClr val="C00000"/>
                </a:solidFill>
                <a:latin typeface="微软雅黑" panose="020b0503020204020204" pitchFamily="34" charset="-122"/>
                <a:ea typeface="微软雅黑" panose="020b0503020204020204" pitchFamily="34" charset="-122"/>
              </a:rPr>
              <a:t>,</a:t>
            </a:r>
            <a:r>
              <a:rPr lang="zh-CN" altLang="en-US" sz="2000">
                <a:solidFill>
                  <a:srgbClr val="C00000"/>
                </a:solidFill>
                <a:latin typeface="微软雅黑" panose="020b0503020204020204" pitchFamily="34" charset="-122"/>
                <a:ea typeface="微软雅黑" panose="020b0503020204020204" pitchFamily="34" charset="-122"/>
              </a:rPr>
              <a:t>苏格拉底进而腾挪思维</a:t>
            </a:r>
            <a:r>
              <a:rPr lang="en-US" altLang="zh-CN" sz="2000">
                <a:solidFill>
                  <a:srgbClr val="C00000"/>
                </a:solidFill>
                <a:latin typeface="微软雅黑" panose="020b0503020204020204" pitchFamily="34" charset="-122"/>
                <a:ea typeface="微软雅黑" panose="020b0503020204020204" pitchFamily="34" charset="-122"/>
              </a:rPr>
              <a:t>,</a:t>
            </a:r>
            <a:r>
              <a:rPr lang="zh-CN" altLang="en-US" sz="2000">
                <a:solidFill>
                  <a:srgbClr val="C00000"/>
                </a:solidFill>
                <a:latin typeface="微软雅黑" panose="020b0503020204020204" pitchFamily="34" charset="-122"/>
                <a:ea typeface="微软雅黑" panose="020b0503020204020204" pitchFamily="34" charset="-122"/>
              </a:rPr>
              <a:t>发问</a:t>
            </a:r>
            <a:r>
              <a:rPr lang="en-US" altLang="zh-CN" sz="2000">
                <a:solidFill>
                  <a:srgbClr val="C00000"/>
                </a:solidFill>
                <a:latin typeface="微软雅黑" panose="020b0503020204020204" pitchFamily="34" charset="-122"/>
                <a:ea typeface="微软雅黑" panose="020b0503020204020204" pitchFamily="34" charset="-122"/>
              </a:rPr>
              <a:t>:</a:t>
            </a:r>
            <a:r>
              <a:rPr lang="zh-CN" altLang="en-US" sz="2000">
                <a:solidFill>
                  <a:srgbClr val="C00000"/>
                </a:solidFill>
                <a:latin typeface="微软雅黑" panose="020b0503020204020204" pitchFamily="34" charset="-122"/>
                <a:ea typeface="微软雅黑" panose="020b0503020204020204" pitchFamily="34" charset="-122"/>
              </a:rPr>
              <a:t>道义与身体谁贵重</a:t>
            </a:r>
            <a:r>
              <a:rPr lang="en-US" altLang="zh-CN" sz="2000">
                <a:solidFill>
                  <a:srgbClr val="C00000"/>
                </a:solidFill>
                <a:latin typeface="微软雅黑" panose="020b0503020204020204" pitchFamily="34" charset="-122"/>
                <a:ea typeface="微软雅黑" panose="020b0503020204020204" pitchFamily="34" charset="-122"/>
              </a:rPr>
              <a:t>?</a:t>
            </a:r>
            <a:r>
              <a:rPr lang="zh-CN" altLang="en-US" sz="2000">
                <a:solidFill>
                  <a:srgbClr val="C00000"/>
                </a:solidFill>
                <a:latin typeface="微软雅黑" panose="020b0503020204020204" pitchFamily="34" charset="-122"/>
                <a:ea typeface="微软雅黑" panose="020b0503020204020204" pitchFamily="34" charset="-122"/>
              </a:rPr>
              <a:t>格黎东回答道义比身体贵重得多。层层诱导继续进行</a:t>
            </a:r>
            <a:r>
              <a:rPr lang="en-US" altLang="zh-CN" sz="2000">
                <a:solidFill>
                  <a:srgbClr val="C00000"/>
                </a:solidFill>
                <a:latin typeface="微软雅黑" panose="020b0503020204020204" pitchFamily="34" charset="-122"/>
                <a:ea typeface="微软雅黑" panose="020b0503020204020204" pitchFamily="34" charset="-122"/>
              </a:rPr>
              <a:t>:</a:t>
            </a:r>
            <a:r>
              <a:rPr lang="zh-CN" altLang="en-US" sz="2000">
                <a:solidFill>
                  <a:srgbClr val="C00000"/>
                </a:solidFill>
                <a:latin typeface="微软雅黑" panose="020b0503020204020204" pitchFamily="34" charset="-122"/>
                <a:ea typeface="微软雅黑" panose="020b0503020204020204" pitchFamily="34" charset="-122"/>
              </a:rPr>
              <a:t>活得好比活着更重要。活得好就是活得体面、正派。</a:t>
            </a:r>
          </a:p>
          <a:p>
            <a:pPr>
              <a:lnSpc>
                <a:spcPct val="150000"/>
              </a:lnSpc>
            </a:pPr>
            <a:r>
              <a:rPr lang="zh-CN" altLang="en-US" sz="2000">
                <a:solidFill>
                  <a:srgbClr val="C00000"/>
                </a:solidFill>
                <a:latin typeface="微软雅黑" panose="020b0503020204020204" pitchFamily="34" charset="-122"/>
                <a:ea typeface="微软雅黑" panose="020b0503020204020204" pitchFamily="34" charset="-122"/>
              </a:rPr>
              <a:t>③最后得出结论</a:t>
            </a:r>
            <a:r>
              <a:rPr lang="en-US" altLang="zh-CN" sz="2000">
                <a:solidFill>
                  <a:srgbClr val="C00000"/>
                </a:solidFill>
                <a:latin typeface="微软雅黑" panose="020b0503020204020204" pitchFamily="34" charset="-122"/>
                <a:ea typeface="微软雅黑" panose="020b0503020204020204" pitchFamily="34" charset="-122"/>
              </a:rPr>
              <a:t>:</a:t>
            </a:r>
            <a:r>
              <a:rPr lang="zh-CN" altLang="en-US" sz="2000">
                <a:solidFill>
                  <a:srgbClr val="C00000"/>
                </a:solidFill>
                <a:latin typeface="微软雅黑" panose="020b0503020204020204" pitchFamily="34" charset="-122"/>
                <a:ea typeface="微软雅黑" panose="020b0503020204020204" pitchFamily="34" charset="-122"/>
              </a:rPr>
              <a:t>私自离开是不正当的、邪恶的、可耻的。我们不能做。</a:t>
            </a:r>
          </a:p>
        </p:txBody>
      </p:sp>
      <p:sp>
        <p:nvSpPr>
          <p:cNvPr id="11" name="矩形 10"/>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p:cNvSpPr txBox="1"/>
          <p:nvPr/>
        </p:nvSpPr>
        <p:spPr>
          <a:xfrm>
            <a:off x="4924906" y="456700"/>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anose="05000000000000000000" pitchFamily="2" charset="2"/>
              <a:buChar char="n"/>
            </a:pPr>
            <a:r>
              <a:rPr kumimoji="1" lang="zh-CN" altLang="en-US" sz="2400" b="1">
                <a:latin typeface="微软雅黑" panose="020b0503020204020204" pitchFamily="34" charset="-122"/>
                <a:ea typeface="微软雅黑" panose="020b0503020204020204" pitchFamily="34" charset="-122"/>
              </a:rPr>
              <a:t>问题探究</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42" presetClass="entr" presetSubtype="0" fill="hold" grpId="0" nodeType="afterEffect">
                                  <p:stCondLst>
                                    <p:cond delay="0"/>
                                  </p:stCondLst>
                                  <p:childTnLst>
                                    <p:set>
                                      <p:cBhvr>
                                        <p:cTn id="7" dur="1" fill="hold">
                                          <p:stCondLst>
                                            <p:cond delay="0"/>
                                          </p:stCondLst>
                                        </p:cTn>
                                        <p:tgtEl>
                                          <p:spTgt spid="36"/>
                                        </p:tgtEl>
                                        <p:attrNameLst>
                                          <p:attrName>style.visibility</p:attrName>
                                        </p:attrNameLst>
                                      </p:cBhvr>
                                      <p:to>
                                        <p:strVal val="visible"/>
                                      </p:to>
                                    </p:set>
                                    <p:animEffect transition="in" filter="fade">
                                      <p:cBhvr>
                                        <p:cTn id="8" dur="500"/>
                                        <p:tgtEl>
                                          <p:spTgt spid="36"/>
                                        </p:tgtEl>
                                      </p:cBhvr>
                                    </p:animEffect>
                                    <p:anim calcmode="lin" valueType="num">
                                      <p:cBhvr>
                                        <p:cTn id="9" dur="500" fill="hold"/>
                                        <p:tgtEl>
                                          <p:spTgt spid="36"/>
                                        </p:tgtEl>
                                        <p:attrNameLst>
                                          <p:attrName>ppt_x</p:attrName>
                                        </p:attrNameLst>
                                      </p:cBhvr>
                                      <p:tavLst>
                                        <p:tav tm="0">
                                          <p:val>
                                            <p:strVal val="#ppt_x"/>
                                          </p:val>
                                        </p:tav>
                                        <p:tav tm="100000">
                                          <p:val>
                                            <p:strVal val="#ppt_x"/>
                                          </p:val>
                                        </p:tav>
                                      </p:tavLst>
                                    </p:anim>
                                    <p:anim calcmode="lin" valueType="num">
                                      <p:cBhvr>
                                        <p:cTn id="10"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1" fill="hold" nodeType="clickPar">
                      <p:stCondLst>
                        <p:cond delay="indefinite"/>
                        <p:cond evt="onBegin" delay="0">
                          <p:tn val="10"/>
                        </p:cond>
                      </p:stCondLst>
                      <p:childTnLst>
                        <p:par>
                          <p:cTn id="12" fill="hold" nodeType="withGroup">
                            <p:stCondLst>
                              <p:cond delay="indefinite"/>
                            </p:stCondLst>
                          </p:cTn>
                        </p:par>
                        <p:par>
                          <p:cTn id="13" fill="hold" nodeType="afterGroup">
                            <p:stCondLst>
                              <p:cond delay="0"/>
                            </p:stCondLst>
                            <p:childTnLst>
                              <p:par>
                                <p:cTn id="14" presetID="9" presetClass="entr" presetSubtype="0" fill="hold" nodeType="clickEffect">
                                  <p:stCondLst>
                                    <p:cond delay="0"/>
                                  </p:stCondLst>
                                  <p:childTnLst>
                                    <p:set>
                                      <p:cBhvr>
                                        <p:cTn id="15" dur="1" fill="hold">
                                          <p:stCondLst>
                                            <p:cond delay="0"/>
                                          </p:stCondLst>
                                        </p:cTn>
                                        <p:tgtEl>
                                          <p:spTgt spid="36">
                                            <p:txEl>
                                              <p:pRg st="1" end="1"/>
                                            </p:txEl>
                                          </p:spTgt>
                                        </p:tgtEl>
                                        <p:attrNameLst>
                                          <p:attrName>style.visibility</p:attrName>
                                        </p:attrNameLst>
                                      </p:cBhvr>
                                      <p:to>
                                        <p:strVal val="visible"/>
                                      </p:to>
                                    </p:set>
                                    <p:animEffect transition="in" filter="dissolve">
                                      <p:cBhvr>
                                        <p:cTn id="16" dur="500"/>
                                        <p:tgtEl>
                                          <p:spTgt spid="36">
                                            <p:txEl>
                                              <p:pRg st="1" end="1"/>
                                            </p:txEl>
                                          </p:spTgt>
                                        </p:tgtEl>
                                      </p:cBhvr>
                                    </p:animEffect>
                                  </p:childTnLst>
                                </p:cTn>
                              </p:par>
                              <p:par>
                                <p:cTn id="17" presetID="9" presetClass="entr" presetSubtype="0" fill="hold" nodeType="withEffect">
                                  <p:stCondLst>
                                    <p:cond delay="0"/>
                                  </p:stCondLst>
                                  <p:childTnLst>
                                    <p:set>
                                      <p:cBhvr>
                                        <p:cTn id="18" dur="1" fill="hold">
                                          <p:stCondLst>
                                            <p:cond delay="0"/>
                                          </p:stCondLst>
                                        </p:cTn>
                                        <p:tgtEl>
                                          <p:spTgt spid="36">
                                            <p:txEl>
                                              <p:pRg st="2" end="2"/>
                                            </p:txEl>
                                          </p:spTgt>
                                        </p:tgtEl>
                                        <p:attrNameLst>
                                          <p:attrName>style.visibility</p:attrName>
                                        </p:attrNameLst>
                                      </p:cBhvr>
                                      <p:to>
                                        <p:strVal val="visible"/>
                                      </p:to>
                                    </p:set>
                                    <p:animEffect transition="in" filter="dissolve">
                                      <p:cBhvr>
                                        <p:cTn id="19" dur="500"/>
                                        <p:tgtEl>
                                          <p:spTgt spid="36">
                                            <p:txEl>
                                              <p:pRg st="2" end="2"/>
                                            </p:txEl>
                                          </p:spTgt>
                                        </p:tgtEl>
                                      </p:cBhvr>
                                    </p:animEffect>
                                  </p:childTnLst>
                                </p:cTn>
                              </p:par>
                              <p:par>
                                <p:cTn id="20" presetID="9" presetClass="entr" presetSubtype="0" fill="hold" nodeType="withEffect">
                                  <p:stCondLst>
                                    <p:cond delay="0"/>
                                  </p:stCondLst>
                                  <p:childTnLst>
                                    <p:set>
                                      <p:cBhvr>
                                        <p:cTn id="21" dur="1" fill="hold">
                                          <p:stCondLst>
                                            <p:cond delay="0"/>
                                          </p:stCondLst>
                                        </p:cTn>
                                        <p:tgtEl>
                                          <p:spTgt spid="36">
                                            <p:txEl>
                                              <p:pRg st="3" end="3"/>
                                            </p:txEl>
                                          </p:spTgt>
                                        </p:tgtEl>
                                        <p:attrNameLst>
                                          <p:attrName>style.visibility</p:attrName>
                                        </p:attrNameLst>
                                      </p:cBhvr>
                                      <p:to>
                                        <p:strVal val="visible"/>
                                      </p:to>
                                    </p:set>
                                    <p:animEffect transition="in" filter="dissolve">
                                      <p:cBhvr>
                                        <p:cTn id="22" dur="500"/>
                                        <p:tgtEl>
                                          <p:spTgt spid="36">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25.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showMasterSp="0">
  <p:cSld>
    <p:spTree>
      <p:nvGrpSpPr>
        <p:cNvPr id="1" name=""/>
        <p:cNvGrpSpPr/>
        <p:nvPr/>
      </p:nvGrpSpPr>
      <p:grpSpPr>
        <a:xfrm>
          <a:off x="0" y="0"/>
          <a:ext cx="0" cy="0"/>
        </a:xfrm>
      </p:grpSpPr>
      <p:sp>
        <p:nvSpPr>
          <p:cNvPr id="36" name="文本框 35"/>
          <p:cNvSpPr txBox="1"/>
          <p:nvPr/>
        </p:nvSpPr>
        <p:spPr>
          <a:xfrm>
            <a:off x="4295015" y="1510659"/>
            <a:ext cx="7592184" cy="3269613"/>
          </a:xfrm>
          <a:prstGeom prst="rect">
            <a:avLst/>
          </a:prstGeom>
          <a:noFill/>
        </p:spPr>
        <p:txBody>
          <a:bodyPr wrap="square" rtlCol="0">
            <a:spAutoFit/>
          </a:bodyPr>
          <a:lstStyle/>
          <a:p>
            <a:pPr>
              <a:lnSpc>
                <a:spcPct val="150000"/>
              </a:lnSpc>
            </a:pPr>
            <a:r>
              <a:rPr lang="en-US" altLang="zh-CN" sz="20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思考</a:t>
            </a:r>
            <a:r>
              <a:rPr lang="en-US" altLang="zh-CN" sz="2000">
                <a:solidFill>
                  <a:schemeClr val="tx1">
                    <a:lumMod val="65000"/>
                    <a:lumOff val="35000"/>
                  </a:schemeClr>
                </a:solidFill>
                <a:latin typeface="微软雅黑" panose="020b0503020204020204" pitchFamily="34" charset="-122"/>
                <a:ea typeface="微软雅黑" panose="020b0503020204020204" pitchFamily="34" charset="-122"/>
              </a:rPr>
              <a:t>3】</a:t>
            </a: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探究技巧</a:t>
            </a:r>
          </a:p>
          <a:p>
            <a:pPr>
              <a:lnSpc>
                <a:spcPct val="150000"/>
              </a:lnSpc>
            </a:pPr>
            <a:r>
              <a:rPr lang="en-US" altLang="zh-CN" sz="2000">
                <a:solidFill>
                  <a:schemeClr val="tx1">
                    <a:lumMod val="65000"/>
                    <a:lumOff val="35000"/>
                  </a:schemeClr>
                </a:solidFill>
                <a:latin typeface="微软雅黑" panose="020b0503020204020204" pitchFamily="34" charset="-122"/>
                <a:ea typeface="微软雅黑" panose="020b0503020204020204" pitchFamily="34" charset="-122"/>
              </a:rPr>
              <a:t>1.</a:t>
            </a: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当被格黎东问“你看我们该怎么办”时，苏格拉底连用了七个“是不是”的问句，这对表达看法有什么作用？</a:t>
            </a:r>
          </a:p>
          <a:p>
            <a:pPr>
              <a:lnSpc>
                <a:spcPct val="150000"/>
              </a:lnSpc>
            </a:pPr>
            <a:r>
              <a:rPr lang="zh-CN" altLang="en-US" sz="2000">
                <a:solidFill>
                  <a:srgbClr val="C00000"/>
                </a:solidFill>
                <a:latin typeface="微软雅黑" panose="020b0503020204020204" pitchFamily="34" charset="-122"/>
                <a:ea typeface="微软雅黑" panose="020b0503020204020204" pitchFamily="34" charset="-122"/>
              </a:rPr>
              <a:t>明确   反复出现，强调了坚决不容许故意做不正当的事的道理，指出承受一些比死刑更加重或比较轻的刑罚的必要性，同时，告诫格黎东必须坚定信念，至死无悔。排比句式的使用，增强了表达效果，有一气呵成之效。</a:t>
            </a:r>
          </a:p>
        </p:txBody>
      </p:sp>
      <p:sp>
        <p:nvSpPr>
          <p:cNvPr id="11" name="矩形 10"/>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p:cNvSpPr txBox="1"/>
          <p:nvPr/>
        </p:nvSpPr>
        <p:spPr>
          <a:xfrm>
            <a:off x="6780109" y="503227"/>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anose="05000000000000000000" pitchFamily="2" charset="2"/>
              <a:buChar char="n"/>
            </a:pPr>
            <a:r>
              <a:rPr kumimoji="1" lang="zh-CN" altLang="en-US" sz="2400" b="1">
                <a:latin typeface="微软雅黑" panose="020b0503020204020204" pitchFamily="34" charset="-122"/>
                <a:ea typeface="微软雅黑" panose="020b0503020204020204" pitchFamily="34" charset="-122"/>
              </a:rPr>
              <a:t>问题探究</a:t>
            </a:r>
          </a:p>
        </p:txBody>
      </p:sp>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95695" y="1913467"/>
            <a:ext cx="3634256" cy="2354998"/>
          </a:xfrm>
          <a:prstGeom prst="rect">
            <a:avLst/>
          </a:prstGeom>
          <a:solidFill>
            <a:srgbClr val="FFFFFF">
              <a:shade val="85000"/>
            </a:srgbClr>
          </a:solid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42" presetClass="entr" presetSubtype="0" fill="hold" grpId="0" nodeType="afterEffect">
                                  <p:stCondLst>
                                    <p:cond delay="0"/>
                                  </p:stCondLst>
                                  <p:childTnLst>
                                    <p:set>
                                      <p:cBhvr>
                                        <p:cTn id="7" dur="1" fill="hold">
                                          <p:stCondLst>
                                            <p:cond delay="0"/>
                                          </p:stCondLst>
                                        </p:cTn>
                                        <p:tgtEl>
                                          <p:spTgt spid="36"/>
                                        </p:tgtEl>
                                        <p:attrNameLst>
                                          <p:attrName>style.visibility</p:attrName>
                                        </p:attrNameLst>
                                      </p:cBhvr>
                                      <p:to>
                                        <p:strVal val="visible"/>
                                      </p:to>
                                    </p:set>
                                    <p:animEffect transition="in" filter="fade">
                                      <p:cBhvr>
                                        <p:cTn id="8" dur="500"/>
                                        <p:tgtEl>
                                          <p:spTgt spid="36"/>
                                        </p:tgtEl>
                                      </p:cBhvr>
                                    </p:animEffect>
                                    <p:anim calcmode="lin" valueType="num">
                                      <p:cBhvr>
                                        <p:cTn id="9" dur="500" fill="hold"/>
                                        <p:tgtEl>
                                          <p:spTgt spid="36"/>
                                        </p:tgtEl>
                                        <p:attrNameLst>
                                          <p:attrName>ppt_x</p:attrName>
                                        </p:attrNameLst>
                                      </p:cBhvr>
                                      <p:tavLst>
                                        <p:tav tm="0">
                                          <p:val>
                                            <p:strVal val="#ppt_x"/>
                                          </p:val>
                                        </p:tav>
                                        <p:tav tm="100000">
                                          <p:val>
                                            <p:strVal val="#ppt_x"/>
                                          </p:val>
                                        </p:tav>
                                      </p:tavLst>
                                    </p:anim>
                                    <p:anim calcmode="lin" valueType="num">
                                      <p:cBhvr>
                                        <p:cTn id="10"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1" fill="hold" nodeType="clickPar">
                      <p:stCondLst>
                        <p:cond delay="indefinite"/>
                        <p:cond evt="onBegin" delay="0">
                          <p:tn val="10"/>
                        </p:cond>
                      </p:stCondLst>
                      <p:childTnLst>
                        <p:par>
                          <p:cTn id="12" fill="hold" nodeType="withGroup">
                            <p:stCondLst>
                              <p:cond delay="indefinite"/>
                            </p:stCondLst>
                          </p:cTn>
                        </p:par>
                        <p:par>
                          <p:cTn id="13" fill="hold" nodeType="afterGroup">
                            <p:stCondLst>
                              <p:cond delay="0"/>
                            </p:stCondLst>
                            <p:childTnLst>
                              <p:par>
                                <p:cTn id="14" presetID="9" presetClass="entr" presetSubtype="0" fill="hold" nodeType="clickEffect">
                                  <p:stCondLst>
                                    <p:cond delay="0"/>
                                  </p:stCondLst>
                                  <p:childTnLst>
                                    <p:set>
                                      <p:cBhvr>
                                        <p:cTn id="15" dur="1" fill="hold">
                                          <p:stCondLst>
                                            <p:cond delay="0"/>
                                          </p:stCondLst>
                                        </p:cTn>
                                        <p:tgtEl>
                                          <p:spTgt spid="36">
                                            <p:txEl>
                                              <p:pRg st="2" end="2"/>
                                            </p:txEl>
                                          </p:spTgt>
                                        </p:tgtEl>
                                        <p:attrNameLst>
                                          <p:attrName>style.visibility</p:attrName>
                                        </p:attrNameLst>
                                      </p:cBhvr>
                                      <p:to>
                                        <p:strVal val="visible"/>
                                      </p:to>
                                    </p:set>
                                    <p:animEffect transition="in" filter="dissolve">
                                      <p:cBhvr>
                                        <p:cTn id="16" dur="500"/>
                                        <p:tgtEl>
                                          <p:spTgt spid="3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26.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showMasterSp="0">
  <p:cSld>
    <p:spTree>
      <p:nvGrpSpPr>
        <p:cNvPr id="1" name=""/>
        <p:cNvGrpSpPr/>
        <p:nvPr/>
      </p:nvGrpSpPr>
      <p:grpSpPr>
        <a:xfrm>
          <a:off x="0" y="0"/>
          <a:ext cx="0" cy="0"/>
        </a:xfrm>
      </p:grpSpPr>
      <p:sp>
        <p:nvSpPr>
          <p:cNvPr id="36" name="文本框 35"/>
          <p:cNvSpPr txBox="1"/>
          <p:nvPr/>
        </p:nvSpPr>
        <p:spPr>
          <a:xfrm>
            <a:off x="4295015" y="1510659"/>
            <a:ext cx="7592184" cy="3269613"/>
          </a:xfrm>
          <a:prstGeom prst="rect">
            <a:avLst/>
          </a:prstGeom>
          <a:noFill/>
        </p:spPr>
        <p:txBody>
          <a:bodyPr wrap="square" rtlCol="0">
            <a:spAutoFit/>
          </a:bodyPr>
          <a:lstStyle/>
          <a:p>
            <a:pPr>
              <a:lnSpc>
                <a:spcPct val="150000"/>
              </a:lnSpc>
            </a:pPr>
            <a:r>
              <a:rPr lang="en-US" altLang="zh-CN" sz="20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思考</a:t>
            </a:r>
            <a:r>
              <a:rPr lang="en-US" altLang="zh-CN" sz="2000">
                <a:solidFill>
                  <a:schemeClr val="tx1">
                    <a:lumMod val="65000"/>
                    <a:lumOff val="35000"/>
                  </a:schemeClr>
                </a:solidFill>
                <a:latin typeface="微软雅黑" panose="020b0503020204020204" pitchFamily="34" charset="-122"/>
                <a:ea typeface="微软雅黑" panose="020b0503020204020204" pitchFamily="34" charset="-122"/>
              </a:rPr>
              <a:t>3】</a:t>
            </a: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探究技巧</a:t>
            </a:r>
          </a:p>
          <a:p>
            <a:pPr>
              <a:lnSpc>
                <a:spcPct val="150000"/>
              </a:lnSpc>
            </a:pPr>
            <a:r>
              <a:rPr lang="en-US" altLang="zh-CN" sz="2000">
                <a:solidFill>
                  <a:schemeClr val="tx1">
                    <a:lumMod val="65000"/>
                    <a:lumOff val="35000"/>
                  </a:schemeClr>
                </a:solidFill>
                <a:latin typeface="微软雅黑" panose="020b0503020204020204" pitchFamily="34" charset="-122"/>
                <a:ea typeface="微软雅黑" panose="020b0503020204020204" pitchFamily="34" charset="-122"/>
              </a:rPr>
              <a:t>2.</a:t>
            </a: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苏格拉底的论辩有何特点？</a:t>
            </a:r>
          </a:p>
          <a:p>
            <a:pPr>
              <a:lnSpc>
                <a:spcPct val="150000"/>
              </a:lnSpc>
            </a:pPr>
            <a:r>
              <a:rPr lang="zh-CN" altLang="en-US" sz="2000">
                <a:solidFill>
                  <a:srgbClr val="C00000"/>
                </a:solidFill>
                <a:latin typeface="微软雅黑" panose="020b0503020204020204" pitchFamily="34" charset="-122"/>
                <a:ea typeface="微软雅黑" panose="020b0503020204020204" pitchFamily="34" charset="-122"/>
              </a:rPr>
              <a:t>明确     ①以设问推动思维的发展。②总是以谦和的态度发问</a:t>
            </a:r>
            <a:r>
              <a:rPr lang="en-US" altLang="zh-CN" sz="2000">
                <a:solidFill>
                  <a:srgbClr val="C00000"/>
                </a:solidFill>
                <a:latin typeface="微软雅黑" panose="020b0503020204020204" pitchFamily="34" charset="-122"/>
                <a:ea typeface="微软雅黑" panose="020b0503020204020204" pitchFamily="34" charset="-122"/>
              </a:rPr>
              <a:t>,</a:t>
            </a:r>
            <a:r>
              <a:rPr lang="zh-CN" altLang="en-US" sz="2000">
                <a:solidFill>
                  <a:srgbClr val="C00000"/>
                </a:solidFill>
                <a:latin typeface="微软雅黑" panose="020b0503020204020204" pitchFamily="34" charset="-122"/>
                <a:ea typeface="微软雅黑" panose="020b0503020204020204" pitchFamily="34" charset="-122"/>
              </a:rPr>
              <a:t>语气亲切诚恳</a:t>
            </a:r>
            <a:r>
              <a:rPr lang="en-US" altLang="zh-CN" sz="2000">
                <a:solidFill>
                  <a:srgbClr val="C00000"/>
                </a:solidFill>
                <a:latin typeface="微软雅黑" panose="020b0503020204020204" pitchFamily="34" charset="-122"/>
                <a:ea typeface="微软雅黑" panose="020b0503020204020204" pitchFamily="34" charset="-122"/>
              </a:rPr>
              <a:t>,</a:t>
            </a:r>
            <a:r>
              <a:rPr lang="zh-CN" altLang="en-US" sz="2000">
                <a:solidFill>
                  <a:srgbClr val="C00000"/>
                </a:solidFill>
                <a:latin typeface="微软雅黑" panose="020b0503020204020204" pitchFamily="34" charset="-122"/>
                <a:ea typeface="微软雅黑" panose="020b0503020204020204" pitchFamily="34" charset="-122"/>
              </a:rPr>
              <a:t>语调相对平和沉稳。③不轻易回答对方的问题</a:t>
            </a:r>
            <a:r>
              <a:rPr lang="en-US" altLang="zh-CN" sz="2000">
                <a:solidFill>
                  <a:srgbClr val="C00000"/>
                </a:solidFill>
                <a:latin typeface="微软雅黑" panose="020b0503020204020204" pitchFamily="34" charset="-122"/>
                <a:ea typeface="微软雅黑" panose="020b0503020204020204" pitchFamily="34" charset="-122"/>
              </a:rPr>
              <a:t>,</a:t>
            </a:r>
            <a:r>
              <a:rPr lang="zh-CN" altLang="en-US" sz="2000">
                <a:solidFill>
                  <a:srgbClr val="C00000"/>
                </a:solidFill>
                <a:latin typeface="微软雅黑" panose="020b0503020204020204" pitchFamily="34" charset="-122"/>
                <a:ea typeface="微软雅黑" panose="020b0503020204020204" pitchFamily="34" charset="-122"/>
              </a:rPr>
              <a:t>他通过让对方不间断地回答问题</a:t>
            </a:r>
            <a:r>
              <a:rPr lang="en-US" altLang="zh-CN" sz="2000">
                <a:solidFill>
                  <a:srgbClr val="C00000"/>
                </a:solidFill>
                <a:latin typeface="微软雅黑" panose="020b0503020204020204" pitchFamily="34" charset="-122"/>
                <a:ea typeface="微软雅黑" panose="020b0503020204020204" pitchFamily="34" charset="-122"/>
              </a:rPr>
              <a:t>,</a:t>
            </a:r>
            <a:r>
              <a:rPr lang="zh-CN" altLang="en-US" sz="2000">
                <a:solidFill>
                  <a:srgbClr val="C00000"/>
                </a:solidFill>
                <a:latin typeface="微软雅黑" panose="020b0503020204020204" pitchFamily="34" charset="-122"/>
                <a:ea typeface="微软雅黑" panose="020b0503020204020204" pitchFamily="34" charset="-122"/>
              </a:rPr>
              <a:t>使对方一步一步进入自己的逻辑轨道。④层层铺垫</a:t>
            </a:r>
            <a:r>
              <a:rPr lang="en-US" altLang="zh-CN" sz="2000">
                <a:solidFill>
                  <a:srgbClr val="C00000"/>
                </a:solidFill>
                <a:latin typeface="微软雅黑" panose="020b0503020204020204" pitchFamily="34" charset="-122"/>
                <a:ea typeface="微软雅黑" panose="020b0503020204020204" pitchFamily="34" charset="-122"/>
              </a:rPr>
              <a:t>,</a:t>
            </a:r>
            <a:r>
              <a:rPr lang="zh-CN" altLang="en-US" sz="2000">
                <a:solidFill>
                  <a:srgbClr val="C00000"/>
                </a:solidFill>
                <a:latin typeface="微软雅黑" panose="020b0503020204020204" pitchFamily="34" charset="-122"/>
                <a:ea typeface="微软雅黑" panose="020b0503020204020204" pitchFamily="34" charset="-122"/>
              </a:rPr>
              <a:t>步步设问</a:t>
            </a:r>
            <a:r>
              <a:rPr lang="en-US" altLang="zh-CN" sz="2000">
                <a:solidFill>
                  <a:srgbClr val="C00000"/>
                </a:solidFill>
                <a:latin typeface="微软雅黑" panose="020b0503020204020204" pitchFamily="34" charset="-122"/>
                <a:ea typeface="微软雅黑" panose="020b0503020204020204" pitchFamily="34" charset="-122"/>
              </a:rPr>
              <a:t>,</a:t>
            </a:r>
            <a:r>
              <a:rPr lang="zh-CN" altLang="en-US" sz="2000">
                <a:solidFill>
                  <a:srgbClr val="C00000"/>
                </a:solidFill>
                <a:latin typeface="微软雅黑" panose="020b0503020204020204" pitchFamily="34" charset="-122"/>
                <a:ea typeface="微软雅黑" panose="020b0503020204020204" pitchFamily="34" charset="-122"/>
              </a:rPr>
              <a:t>深入浅出</a:t>
            </a:r>
            <a:r>
              <a:rPr lang="en-US" altLang="zh-CN" sz="2000">
                <a:solidFill>
                  <a:srgbClr val="C00000"/>
                </a:solidFill>
                <a:latin typeface="微软雅黑" panose="020b0503020204020204" pitchFamily="34" charset="-122"/>
                <a:ea typeface="微软雅黑" panose="020b0503020204020204" pitchFamily="34" charset="-122"/>
              </a:rPr>
              <a:t>,</a:t>
            </a:r>
            <a:r>
              <a:rPr lang="zh-CN" altLang="en-US" sz="2000">
                <a:solidFill>
                  <a:srgbClr val="C00000"/>
                </a:solidFill>
                <a:latin typeface="微软雅黑" panose="020b0503020204020204" pitchFamily="34" charset="-122"/>
                <a:ea typeface="微软雅黑" panose="020b0503020204020204" pitchFamily="34" charset="-122"/>
              </a:rPr>
              <a:t>既以理服人又生动活泼</a:t>
            </a:r>
            <a:r>
              <a:rPr lang="en-US" altLang="zh-CN" sz="2000">
                <a:solidFill>
                  <a:srgbClr val="C00000"/>
                </a:solidFill>
                <a:latin typeface="微软雅黑" panose="020b0503020204020204" pitchFamily="34" charset="-122"/>
                <a:ea typeface="微软雅黑" panose="020b0503020204020204" pitchFamily="34" charset="-122"/>
              </a:rPr>
              <a:t>,</a:t>
            </a:r>
            <a:r>
              <a:rPr lang="zh-CN" altLang="en-US" sz="2000">
                <a:solidFill>
                  <a:srgbClr val="C00000"/>
                </a:solidFill>
                <a:latin typeface="微软雅黑" panose="020b0503020204020204" pitchFamily="34" charset="-122"/>
                <a:ea typeface="微软雅黑" panose="020b0503020204020204" pitchFamily="34" charset="-122"/>
              </a:rPr>
              <a:t>体现了高超的“劝说”艺术。</a:t>
            </a:r>
          </a:p>
        </p:txBody>
      </p:sp>
      <p:sp>
        <p:nvSpPr>
          <p:cNvPr id="11" name="矩形 10"/>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p:cNvSpPr txBox="1"/>
          <p:nvPr/>
        </p:nvSpPr>
        <p:spPr>
          <a:xfrm>
            <a:off x="6780109" y="503227"/>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anose="05000000000000000000" pitchFamily="2" charset="2"/>
              <a:buChar char="n"/>
            </a:pPr>
            <a:r>
              <a:rPr kumimoji="1" lang="zh-CN" altLang="en-US" sz="2400" b="1">
                <a:latin typeface="微软雅黑" panose="020b0503020204020204" pitchFamily="34" charset="-122"/>
                <a:ea typeface="微软雅黑" panose="020b0503020204020204" pitchFamily="34" charset="-122"/>
              </a:rPr>
              <a:t>问题探究</a:t>
            </a:r>
          </a:p>
        </p:txBody>
      </p:sp>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95695" y="1913467"/>
            <a:ext cx="3634256" cy="2354998"/>
          </a:xfrm>
          <a:prstGeom prst="rect">
            <a:avLst/>
          </a:prstGeom>
          <a:solidFill>
            <a:srgbClr val="FFFFFF">
              <a:shade val="85000"/>
            </a:srgbClr>
          </a:solid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42" presetClass="entr" presetSubtype="0" fill="hold" grpId="0" nodeType="afterEffect">
                                  <p:stCondLst>
                                    <p:cond delay="0"/>
                                  </p:stCondLst>
                                  <p:childTnLst>
                                    <p:set>
                                      <p:cBhvr>
                                        <p:cTn id="7" dur="1" fill="hold">
                                          <p:stCondLst>
                                            <p:cond delay="0"/>
                                          </p:stCondLst>
                                        </p:cTn>
                                        <p:tgtEl>
                                          <p:spTgt spid="36"/>
                                        </p:tgtEl>
                                        <p:attrNameLst>
                                          <p:attrName>style.visibility</p:attrName>
                                        </p:attrNameLst>
                                      </p:cBhvr>
                                      <p:to>
                                        <p:strVal val="visible"/>
                                      </p:to>
                                    </p:set>
                                    <p:animEffect transition="in" filter="fade">
                                      <p:cBhvr>
                                        <p:cTn id="8" dur="500"/>
                                        <p:tgtEl>
                                          <p:spTgt spid="36"/>
                                        </p:tgtEl>
                                      </p:cBhvr>
                                    </p:animEffect>
                                    <p:anim calcmode="lin" valueType="num">
                                      <p:cBhvr>
                                        <p:cTn id="9" dur="500" fill="hold"/>
                                        <p:tgtEl>
                                          <p:spTgt spid="36"/>
                                        </p:tgtEl>
                                        <p:attrNameLst>
                                          <p:attrName>ppt_x</p:attrName>
                                        </p:attrNameLst>
                                      </p:cBhvr>
                                      <p:tavLst>
                                        <p:tav tm="0">
                                          <p:val>
                                            <p:strVal val="#ppt_x"/>
                                          </p:val>
                                        </p:tav>
                                        <p:tav tm="100000">
                                          <p:val>
                                            <p:strVal val="#ppt_x"/>
                                          </p:val>
                                        </p:tav>
                                      </p:tavLst>
                                    </p:anim>
                                    <p:anim calcmode="lin" valueType="num">
                                      <p:cBhvr>
                                        <p:cTn id="10"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1" fill="hold" nodeType="clickPar">
                      <p:stCondLst>
                        <p:cond delay="indefinite"/>
                        <p:cond evt="onBegin" delay="0">
                          <p:tn val="10"/>
                        </p:cond>
                      </p:stCondLst>
                      <p:childTnLst>
                        <p:par>
                          <p:cTn id="12" fill="hold" nodeType="withGroup">
                            <p:stCondLst>
                              <p:cond delay="indefinite"/>
                            </p:stCondLst>
                          </p:cTn>
                        </p:par>
                        <p:par>
                          <p:cTn id="13" fill="hold" nodeType="afterGroup">
                            <p:stCondLst>
                              <p:cond delay="0"/>
                            </p:stCondLst>
                            <p:childTnLst>
                              <p:par>
                                <p:cTn id="14" presetID="9" presetClass="entr" presetSubtype="0" fill="hold" nodeType="clickEffect">
                                  <p:stCondLst>
                                    <p:cond delay="0"/>
                                  </p:stCondLst>
                                  <p:childTnLst>
                                    <p:set>
                                      <p:cBhvr>
                                        <p:cTn id="15" dur="1" fill="hold">
                                          <p:stCondLst>
                                            <p:cond delay="0"/>
                                          </p:stCondLst>
                                        </p:cTn>
                                        <p:tgtEl>
                                          <p:spTgt spid="36">
                                            <p:txEl>
                                              <p:pRg st="2" end="2"/>
                                            </p:txEl>
                                          </p:spTgt>
                                        </p:tgtEl>
                                        <p:attrNameLst>
                                          <p:attrName>style.visibility</p:attrName>
                                        </p:attrNameLst>
                                      </p:cBhvr>
                                      <p:to>
                                        <p:strVal val="visible"/>
                                      </p:to>
                                    </p:set>
                                    <p:animEffect transition="in" filter="dissolve">
                                      <p:cBhvr>
                                        <p:cTn id="16" dur="500"/>
                                        <p:tgtEl>
                                          <p:spTgt spid="3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27.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showMasterSp="0">
  <p:cSld>
    <p:spTree>
      <p:nvGrpSpPr>
        <p:cNvPr id="1" name=""/>
        <p:cNvGrpSpPr/>
        <p:nvPr/>
      </p:nvGrpSpPr>
      <p:grpSpPr>
        <a:xfrm>
          <a:off x="0" y="0"/>
          <a:ext cx="0" cy="0"/>
        </a:xfrm>
      </p:grpSpPr>
      <p:sp>
        <p:nvSpPr>
          <p:cNvPr id="36" name="文本框 35"/>
          <p:cNvSpPr txBox="1"/>
          <p:nvPr/>
        </p:nvSpPr>
        <p:spPr>
          <a:xfrm>
            <a:off x="4235639" y="2151926"/>
            <a:ext cx="7592184" cy="1884618"/>
          </a:xfrm>
          <a:prstGeom prst="rect">
            <a:avLst/>
          </a:prstGeom>
          <a:noFill/>
        </p:spPr>
        <p:txBody>
          <a:bodyPr wrap="square" rtlCol="0">
            <a:spAutoFit/>
          </a:bodyPr>
          <a:lstStyle/>
          <a:p>
            <a:pPr>
              <a:lnSpc>
                <a:spcPct val="150000"/>
              </a:lnSpc>
            </a:pPr>
            <a:r>
              <a:rPr lang="en-US" altLang="zh-CN" sz="20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思考</a:t>
            </a:r>
            <a:r>
              <a:rPr lang="en-US" altLang="zh-CN" sz="2000">
                <a:solidFill>
                  <a:schemeClr val="tx1">
                    <a:lumMod val="65000"/>
                    <a:lumOff val="35000"/>
                  </a:schemeClr>
                </a:solidFill>
                <a:latin typeface="微软雅黑" panose="020b0503020204020204" pitchFamily="34" charset="-122"/>
                <a:ea typeface="微软雅黑" panose="020b0503020204020204" pitchFamily="34" charset="-122"/>
              </a:rPr>
              <a:t>4】</a:t>
            </a: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苏格拉底有哪些优秀的品质</a:t>
            </a:r>
            <a:r>
              <a:rPr lang="en-US" altLang="zh-CN" sz="20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试结合本文加以概括。</a:t>
            </a:r>
          </a:p>
          <a:p>
            <a:pPr>
              <a:lnSpc>
                <a:spcPct val="150000"/>
              </a:lnSpc>
            </a:pPr>
            <a:r>
              <a:rPr lang="zh-CN" altLang="en-US" sz="2000">
                <a:solidFill>
                  <a:srgbClr val="C00000"/>
                </a:solidFill>
                <a:latin typeface="微软雅黑" panose="020b0503020204020204" pitchFamily="34" charset="-122"/>
                <a:ea typeface="微软雅黑" panose="020b0503020204020204" pitchFamily="34" charset="-122"/>
              </a:rPr>
              <a:t>明确   ①苏格拉底有信仰</a:t>
            </a:r>
            <a:r>
              <a:rPr lang="en-US" altLang="zh-CN" sz="2000">
                <a:solidFill>
                  <a:srgbClr val="C00000"/>
                </a:solidFill>
                <a:latin typeface="微软雅黑" panose="020b0503020204020204" pitchFamily="34" charset="-122"/>
                <a:ea typeface="微软雅黑" panose="020b0503020204020204" pitchFamily="34" charset="-122"/>
              </a:rPr>
              <a:t>,</a:t>
            </a:r>
            <a:r>
              <a:rPr lang="zh-CN" altLang="en-US" sz="2000">
                <a:solidFill>
                  <a:srgbClr val="C00000"/>
                </a:solidFill>
                <a:latin typeface="微软雅黑" panose="020b0503020204020204" pitchFamily="34" charset="-122"/>
                <a:ea typeface="微软雅黑" panose="020b0503020204020204" pitchFamily="34" charset="-122"/>
              </a:rPr>
              <a:t>有原则</a:t>
            </a:r>
            <a:r>
              <a:rPr lang="en-US" altLang="zh-CN" sz="2000">
                <a:solidFill>
                  <a:srgbClr val="C00000"/>
                </a:solidFill>
                <a:latin typeface="微软雅黑" panose="020b0503020204020204" pitchFamily="34" charset="-122"/>
                <a:ea typeface="微软雅黑" panose="020b0503020204020204" pitchFamily="34" charset="-122"/>
              </a:rPr>
              <a:t>,</a:t>
            </a:r>
            <a:r>
              <a:rPr lang="zh-CN" altLang="en-US" sz="2000">
                <a:solidFill>
                  <a:srgbClr val="C00000"/>
                </a:solidFill>
                <a:latin typeface="微软雅黑" panose="020b0503020204020204" pitchFamily="34" charset="-122"/>
                <a:ea typeface="微软雅黑" panose="020b0503020204020204" pitchFamily="34" charset="-122"/>
              </a:rPr>
              <a:t>有底线</a:t>
            </a:r>
            <a:r>
              <a:rPr lang="en-US" altLang="zh-CN" sz="2000">
                <a:solidFill>
                  <a:srgbClr val="C00000"/>
                </a:solidFill>
                <a:latin typeface="微软雅黑" panose="020b0503020204020204" pitchFamily="34" charset="-122"/>
                <a:ea typeface="微软雅黑" panose="020b0503020204020204" pitchFamily="34" charset="-122"/>
              </a:rPr>
              <a:t>,</a:t>
            </a:r>
            <a:r>
              <a:rPr lang="zh-CN" altLang="en-US" sz="2000">
                <a:solidFill>
                  <a:srgbClr val="C00000"/>
                </a:solidFill>
                <a:latin typeface="微软雅黑" panose="020b0503020204020204" pitchFamily="34" charset="-122"/>
                <a:ea typeface="微软雅黑" panose="020b0503020204020204" pitchFamily="34" charset="-122"/>
              </a:rPr>
              <a:t>舍生取义</a:t>
            </a:r>
            <a:r>
              <a:rPr lang="en-US" altLang="zh-CN" sz="2000">
                <a:solidFill>
                  <a:srgbClr val="C00000"/>
                </a:solidFill>
                <a:latin typeface="微软雅黑" panose="020b0503020204020204" pitchFamily="34" charset="-122"/>
                <a:ea typeface="微软雅黑" panose="020b0503020204020204" pitchFamily="34" charset="-122"/>
              </a:rPr>
              <a:t>,</a:t>
            </a:r>
            <a:r>
              <a:rPr lang="zh-CN" altLang="en-US" sz="2000">
                <a:solidFill>
                  <a:srgbClr val="C00000"/>
                </a:solidFill>
                <a:latin typeface="微软雅黑" panose="020b0503020204020204" pitchFamily="34" charset="-122"/>
                <a:ea typeface="微软雅黑" panose="020b0503020204020204" pitchFamily="34" charset="-122"/>
              </a:rPr>
              <a:t>绝不苟活。②苏格拉底人格高尚</a:t>
            </a:r>
            <a:r>
              <a:rPr lang="en-US" altLang="zh-CN" sz="2000">
                <a:solidFill>
                  <a:srgbClr val="C00000"/>
                </a:solidFill>
                <a:latin typeface="微软雅黑" panose="020b0503020204020204" pitchFamily="34" charset="-122"/>
                <a:ea typeface="微软雅黑" panose="020b0503020204020204" pitchFamily="34" charset="-122"/>
              </a:rPr>
              <a:t>,</a:t>
            </a:r>
            <a:r>
              <a:rPr lang="zh-CN" altLang="en-US" sz="2000">
                <a:solidFill>
                  <a:srgbClr val="C00000"/>
                </a:solidFill>
                <a:latin typeface="微软雅黑" panose="020b0503020204020204" pitchFamily="34" charset="-122"/>
                <a:ea typeface="微软雅黑" panose="020b0503020204020204" pitchFamily="34" charset="-122"/>
              </a:rPr>
              <a:t>心胸坦荡</a:t>
            </a:r>
            <a:r>
              <a:rPr lang="en-US" altLang="zh-CN" sz="2000">
                <a:solidFill>
                  <a:srgbClr val="C00000"/>
                </a:solidFill>
                <a:latin typeface="微软雅黑" panose="020b0503020204020204" pitchFamily="34" charset="-122"/>
                <a:ea typeface="微软雅黑" panose="020b0503020204020204" pitchFamily="34" charset="-122"/>
              </a:rPr>
              <a:t>,</a:t>
            </a:r>
            <a:r>
              <a:rPr lang="zh-CN" altLang="en-US" sz="2000">
                <a:solidFill>
                  <a:srgbClr val="C00000"/>
                </a:solidFill>
                <a:latin typeface="微软雅黑" panose="020b0503020204020204" pitchFamily="34" charset="-122"/>
                <a:ea typeface="微软雅黑" panose="020b0503020204020204" pitchFamily="34" charset="-122"/>
              </a:rPr>
              <a:t>临危不惧</a:t>
            </a:r>
            <a:r>
              <a:rPr lang="en-US" altLang="zh-CN" sz="2000">
                <a:solidFill>
                  <a:srgbClr val="C00000"/>
                </a:solidFill>
                <a:latin typeface="微软雅黑" panose="020b0503020204020204" pitchFamily="34" charset="-122"/>
                <a:ea typeface="微软雅黑" panose="020b0503020204020204" pitchFamily="34" charset="-122"/>
              </a:rPr>
              <a:t>,</a:t>
            </a:r>
            <a:r>
              <a:rPr lang="zh-CN" altLang="en-US" sz="2000">
                <a:solidFill>
                  <a:srgbClr val="C00000"/>
                </a:solidFill>
                <a:latin typeface="微软雅黑" panose="020b0503020204020204" pitchFamily="34" charset="-122"/>
                <a:ea typeface="微软雅黑" panose="020b0503020204020204" pitchFamily="34" charset="-122"/>
              </a:rPr>
              <a:t>坦然自若。③苏格拉底为人和蔼</a:t>
            </a:r>
            <a:r>
              <a:rPr lang="en-US" altLang="zh-CN" sz="2000">
                <a:solidFill>
                  <a:srgbClr val="C00000"/>
                </a:solidFill>
                <a:latin typeface="微软雅黑" panose="020b0503020204020204" pitchFamily="34" charset="-122"/>
                <a:ea typeface="微软雅黑" panose="020b0503020204020204" pitchFamily="34" charset="-122"/>
              </a:rPr>
              <a:t>,</a:t>
            </a:r>
            <a:r>
              <a:rPr lang="zh-CN" altLang="en-US" sz="2000">
                <a:solidFill>
                  <a:srgbClr val="C00000"/>
                </a:solidFill>
                <a:latin typeface="微软雅黑" panose="020b0503020204020204" pitchFamily="34" charset="-122"/>
                <a:ea typeface="微软雅黑" panose="020b0503020204020204" pitchFamily="34" charset="-122"/>
              </a:rPr>
              <a:t>待人和善</a:t>
            </a:r>
            <a:r>
              <a:rPr lang="en-US" altLang="zh-CN" sz="2000">
                <a:solidFill>
                  <a:srgbClr val="C00000"/>
                </a:solidFill>
                <a:latin typeface="微软雅黑" panose="020b0503020204020204" pitchFamily="34" charset="-122"/>
                <a:ea typeface="微软雅黑" panose="020b0503020204020204" pitchFamily="34" charset="-122"/>
              </a:rPr>
              <a:t>,</a:t>
            </a:r>
            <a:r>
              <a:rPr lang="zh-CN" altLang="en-US" sz="2000">
                <a:solidFill>
                  <a:srgbClr val="C00000"/>
                </a:solidFill>
                <a:latin typeface="微软雅黑" panose="020b0503020204020204" pitchFamily="34" charset="-122"/>
                <a:ea typeface="微软雅黑" panose="020b0503020204020204" pitchFamily="34" charset="-122"/>
              </a:rPr>
              <a:t>循循善诱</a:t>
            </a:r>
            <a:r>
              <a:rPr lang="en-US" altLang="zh-CN" sz="2000">
                <a:solidFill>
                  <a:srgbClr val="C00000"/>
                </a:solidFill>
                <a:latin typeface="微软雅黑" panose="020b0503020204020204" pitchFamily="34" charset="-122"/>
                <a:ea typeface="微软雅黑" panose="020b0503020204020204" pitchFamily="34" charset="-122"/>
              </a:rPr>
              <a:t>,</a:t>
            </a:r>
            <a:r>
              <a:rPr lang="zh-CN" altLang="en-US" sz="2000">
                <a:solidFill>
                  <a:srgbClr val="C00000"/>
                </a:solidFill>
                <a:latin typeface="微软雅黑" panose="020b0503020204020204" pitchFamily="34" charset="-122"/>
                <a:ea typeface="微软雅黑" panose="020b0503020204020204" pitchFamily="34" charset="-122"/>
              </a:rPr>
              <a:t>有着高超的谈话技术。</a:t>
            </a:r>
          </a:p>
        </p:txBody>
      </p:sp>
      <p:sp>
        <p:nvSpPr>
          <p:cNvPr id="11" name="矩形 10"/>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p:cNvSpPr txBox="1"/>
          <p:nvPr/>
        </p:nvSpPr>
        <p:spPr>
          <a:xfrm>
            <a:off x="6780109" y="503227"/>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anose="05000000000000000000" pitchFamily="2" charset="2"/>
              <a:buChar char="n"/>
            </a:pPr>
            <a:r>
              <a:rPr kumimoji="1" lang="zh-CN" altLang="en-US" sz="2400" b="1">
                <a:latin typeface="微软雅黑" panose="020b0503020204020204" pitchFamily="34" charset="-122"/>
                <a:ea typeface="微软雅黑" panose="020b0503020204020204" pitchFamily="34" charset="-122"/>
              </a:rPr>
              <a:t>问题探究</a:t>
            </a:r>
          </a:p>
        </p:txBody>
      </p:sp>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95695" y="1913467"/>
            <a:ext cx="3634256" cy="2354998"/>
          </a:xfrm>
          <a:prstGeom prst="rect">
            <a:avLst/>
          </a:prstGeom>
          <a:solidFill>
            <a:srgbClr val="FFFFFF">
              <a:shade val="85000"/>
            </a:srgbClr>
          </a:solid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42" presetClass="entr" presetSubtype="0" fill="hold" grpId="0" nodeType="afterEffect">
                                  <p:stCondLst>
                                    <p:cond delay="0"/>
                                  </p:stCondLst>
                                  <p:childTnLst>
                                    <p:set>
                                      <p:cBhvr>
                                        <p:cTn id="7" dur="1" fill="hold">
                                          <p:stCondLst>
                                            <p:cond delay="0"/>
                                          </p:stCondLst>
                                        </p:cTn>
                                        <p:tgtEl>
                                          <p:spTgt spid="36"/>
                                        </p:tgtEl>
                                        <p:attrNameLst>
                                          <p:attrName>style.visibility</p:attrName>
                                        </p:attrNameLst>
                                      </p:cBhvr>
                                      <p:to>
                                        <p:strVal val="visible"/>
                                      </p:to>
                                    </p:set>
                                    <p:animEffect transition="in" filter="fade">
                                      <p:cBhvr>
                                        <p:cTn id="8" dur="500"/>
                                        <p:tgtEl>
                                          <p:spTgt spid="36"/>
                                        </p:tgtEl>
                                      </p:cBhvr>
                                    </p:animEffect>
                                    <p:anim calcmode="lin" valueType="num">
                                      <p:cBhvr>
                                        <p:cTn id="9" dur="500" fill="hold"/>
                                        <p:tgtEl>
                                          <p:spTgt spid="36"/>
                                        </p:tgtEl>
                                        <p:attrNameLst>
                                          <p:attrName>ppt_x</p:attrName>
                                        </p:attrNameLst>
                                      </p:cBhvr>
                                      <p:tavLst>
                                        <p:tav tm="0">
                                          <p:val>
                                            <p:strVal val="#ppt_x"/>
                                          </p:val>
                                        </p:tav>
                                        <p:tav tm="100000">
                                          <p:val>
                                            <p:strVal val="#ppt_x"/>
                                          </p:val>
                                        </p:tav>
                                      </p:tavLst>
                                    </p:anim>
                                    <p:anim calcmode="lin" valueType="num">
                                      <p:cBhvr>
                                        <p:cTn id="10"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1" fill="hold" nodeType="clickPar">
                      <p:stCondLst>
                        <p:cond delay="indefinite"/>
                        <p:cond evt="onBegin" delay="0">
                          <p:tn val="10"/>
                        </p:cond>
                      </p:stCondLst>
                      <p:childTnLst>
                        <p:par>
                          <p:cTn id="12" fill="hold" nodeType="withGroup">
                            <p:stCondLst>
                              <p:cond delay="indefinite"/>
                            </p:stCondLst>
                          </p:cTn>
                        </p:par>
                        <p:par>
                          <p:cTn id="13" fill="hold" nodeType="afterGroup">
                            <p:stCondLst>
                              <p:cond delay="0"/>
                            </p:stCondLst>
                            <p:childTnLst>
                              <p:par>
                                <p:cTn id="14" presetID="5" presetClass="entr" presetSubtype="10" fill="hold" nodeType="clickEffect">
                                  <p:stCondLst>
                                    <p:cond delay="0"/>
                                  </p:stCondLst>
                                  <p:childTnLst>
                                    <p:set>
                                      <p:cBhvr>
                                        <p:cTn id="15" dur="1" fill="hold">
                                          <p:stCondLst>
                                            <p:cond delay="0"/>
                                          </p:stCondLst>
                                        </p:cTn>
                                        <p:tgtEl>
                                          <p:spTgt spid="36">
                                            <p:txEl>
                                              <p:pRg st="1" end="1"/>
                                            </p:txEl>
                                          </p:spTgt>
                                        </p:tgtEl>
                                        <p:attrNameLst>
                                          <p:attrName>style.visibility</p:attrName>
                                        </p:attrNameLst>
                                      </p:cBhvr>
                                      <p:to>
                                        <p:strVal val="visible"/>
                                      </p:to>
                                    </p:set>
                                    <p:animEffect transition="in" filter="checkerboard(across)">
                                      <p:cBhvr>
                                        <p:cTn id="16" dur="500"/>
                                        <p:tgtEl>
                                          <p:spTgt spid="36">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28.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showMasterSp="0">
  <p:cSld>
    <p:spTree>
      <p:nvGrpSpPr>
        <p:cNvPr id="1" name=""/>
        <p:cNvGrpSpPr/>
        <p:nvPr/>
      </p:nvGrpSpPr>
      <p:grpSpPr>
        <a:xfrm>
          <a:off x="0" y="0"/>
          <a:ext cx="0" cy="0"/>
        </a:xfrm>
      </p:grpSpPr>
      <p:sp>
        <p:nvSpPr>
          <p:cNvPr id="36" name="文本框 35"/>
          <p:cNvSpPr txBox="1"/>
          <p:nvPr/>
        </p:nvSpPr>
        <p:spPr>
          <a:xfrm>
            <a:off x="326572" y="309233"/>
            <a:ext cx="11679382" cy="6501267"/>
          </a:xfrm>
          <a:prstGeom prst="rect">
            <a:avLst/>
          </a:prstGeom>
          <a:noFill/>
        </p:spPr>
        <p:txBody>
          <a:bodyPr wrap="square" rtlCol="0">
            <a:spAutoFit/>
          </a:bodyPr>
          <a:lstStyle/>
          <a:p>
            <a:pPr>
              <a:lnSpc>
                <a:spcPct val="150000"/>
              </a:lnSpc>
            </a:pPr>
            <a:r>
              <a:rPr lang="en-US" altLang="zh-CN" sz="20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思考</a:t>
            </a:r>
            <a:r>
              <a:rPr lang="en-US" altLang="zh-CN" sz="2000">
                <a:solidFill>
                  <a:schemeClr val="tx1">
                    <a:lumMod val="65000"/>
                    <a:lumOff val="35000"/>
                  </a:schemeClr>
                </a:solidFill>
                <a:latin typeface="微软雅黑" panose="020b0503020204020204" pitchFamily="34" charset="-122"/>
                <a:ea typeface="微软雅黑" panose="020b0503020204020204" pitchFamily="34" charset="-122"/>
              </a:rPr>
              <a:t>5】</a:t>
            </a: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阅读思考</a:t>
            </a:r>
          </a:p>
          <a:p>
            <a:pPr algn="ctr">
              <a:lnSpc>
                <a:spcPct val="150000"/>
              </a:lnSpc>
            </a:pP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轴心时代的文明对话</a:t>
            </a:r>
          </a:p>
          <a:p>
            <a:pPr>
              <a:lnSpc>
                <a:spcPct val="150000"/>
              </a:lnSpc>
            </a:pP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      公元前</a:t>
            </a:r>
            <a:r>
              <a:rPr lang="en-US" altLang="zh-CN" sz="2000">
                <a:solidFill>
                  <a:schemeClr val="tx1">
                    <a:lumMod val="65000"/>
                    <a:lumOff val="35000"/>
                  </a:schemeClr>
                </a:solidFill>
                <a:latin typeface="微软雅黑" panose="020b0503020204020204" pitchFamily="34" charset="-122"/>
                <a:ea typeface="微软雅黑" panose="020b0503020204020204" pitchFamily="34" charset="-122"/>
              </a:rPr>
              <a:t>800</a:t>
            </a: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年到公元前</a:t>
            </a:r>
            <a:r>
              <a:rPr lang="en-US" altLang="zh-CN" sz="2000">
                <a:solidFill>
                  <a:schemeClr val="tx1">
                    <a:lumMod val="65000"/>
                    <a:lumOff val="35000"/>
                  </a:schemeClr>
                </a:solidFill>
                <a:latin typeface="微软雅黑" panose="020b0503020204020204" pitchFamily="34" charset="-122"/>
                <a:ea typeface="微软雅黑" panose="020b0503020204020204" pitchFamily="34" charset="-122"/>
              </a:rPr>
              <a:t>200</a:t>
            </a: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年，这一时期被哲人称为“轴心时代”。期间，人类文明的精神基础同时在中国、古印度和古希腊开始独立形成。这一时期通过对话产生的哲学思想具有深刻的原创性。直到今天，人类仍然附着在这种精神基础之上。在前轴心时代，主导文明对话的是帝王、国王、神话英雄或“王官”。到了轴心时代，思想家登上文明对话的舞台，成为对话的主体，引导对话的展开。春秋时期的中国“礼崩乐坏”，思想家奔走于诸侯国之间，游说各国君王，批评政治，为重建社会秩序而努力。此时，古希腊社会的城邦也已形成。无论是雅典的民主政体还是斯巴达式的寡头政体，一切问题取决于专家、知识分子、演说家的演讲艺术，而且必须通过辩论做出裁定。雅典的广场、公民大会、参政院、法庭、体育学校等是这些文明对话的最佳场所。</a:t>
            </a:r>
          </a:p>
          <a:p>
            <a:pPr>
              <a:lnSpc>
                <a:spcPct val="150000"/>
              </a:lnSpc>
            </a:pP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      思想家、学者或知识分子之所以成为文明对话的主体力量，是因为他们有学问，有智慧，有真知灼见。在思想家那里，对话既是哲学思想的表达形式，也是哲学思想本身。对话产生哲学思想，哲学思想持有对话的结构。富有内涵的对话打破了君王对思想的垄断，树立起思想与文化的权威，这对于文明的发展具有深远的积极意义。</a:t>
            </a:r>
          </a:p>
        </p:txBody>
      </p:sp>
      <p:sp>
        <p:nvSpPr>
          <p:cNvPr id="11" name="矩形 10"/>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p:cNvSpPr txBox="1"/>
          <p:nvPr/>
        </p:nvSpPr>
        <p:spPr>
          <a:xfrm>
            <a:off x="8240775" y="309233"/>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anose="05000000000000000000" pitchFamily="2" charset="2"/>
              <a:buChar char="n"/>
            </a:pPr>
            <a:r>
              <a:rPr kumimoji="1" lang="zh-CN" altLang="en-US" sz="2400" b="1">
                <a:latin typeface="微软雅黑" panose="020b0503020204020204" pitchFamily="34" charset="-122"/>
                <a:ea typeface="微软雅黑" panose="020b0503020204020204" pitchFamily="34" charset="-122"/>
              </a:rPr>
              <a:t>问题探究</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42" presetClass="entr" presetSubtype="0" fill="hold" grpId="0" nodeType="afterEffect">
                                  <p:stCondLst>
                                    <p:cond delay="0"/>
                                  </p:stCondLst>
                                  <p:childTnLst>
                                    <p:set>
                                      <p:cBhvr>
                                        <p:cTn id="7" dur="1" fill="hold">
                                          <p:stCondLst>
                                            <p:cond delay="0"/>
                                          </p:stCondLst>
                                        </p:cTn>
                                        <p:tgtEl>
                                          <p:spTgt spid="36"/>
                                        </p:tgtEl>
                                        <p:attrNameLst>
                                          <p:attrName>style.visibility</p:attrName>
                                        </p:attrNameLst>
                                      </p:cBhvr>
                                      <p:to>
                                        <p:strVal val="visible"/>
                                      </p:to>
                                    </p:set>
                                    <p:animEffect transition="in" filter="fade">
                                      <p:cBhvr>
                                        <p:cTn id="8" dur="500"/>
                                        <p:tgtEl>
                                          <p:spTgt spid="36"/>
                                        </p:tgtEl>
                                      </p:cBhvr>
                                    </p:animEffect>
                                    <p:anim calcmode="lin" valueType="num">
                                      <p:cBhvr>
                                        <p:cTn id="9" dur="500" fill="hold"/>
                                        <p:tgtEl>
                                          <p:spTgt spid="36"/>
                                        </p:tgtEl>
                                        <p:attrNameLst>
                                          <p:attrName>ppt_x</p:attrName>
                                        </p:attrNameLst>
                                      </p:cBhvr>
                                      <p:tavLst>
                                        <p:tav tm="0">
                                          <p:val>
                                            <p:strVal val="#ppt_x"/>
                                          </p:val>
                                        </p:tav>
                                        <p:tav tm="100000">
                                          <p:val>
                                            <p:strVal val="#ppt_x"/>
                                          </p:val>
                                        </p:tav>
                                      </p:tavLst>
                                    </p:anim>
                                    <p:anim calcmode="lin" valueType="num">
                                      <p:cBhvr>
                                        <p:cTn id="10" dur="500" fill="hold"/>
                                        <p:tgtEl>
                                          <p:spTgt spid="3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29.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showMasterSp="0">
  <p:cSld>
    <p:spTree>
      <p:nvGrpSpPr>
        <p:cNvPr id="1" name=""/>
        <p:cNvGrpSpPr/>
        <p:nvPr/>
      </p:nvGrpSpPr>
      <p:grpSpPr>
        <a:xfrm>
          <a:off x="0" y="0"/>
          <a:ext cx="0" cy="0"/>
        </a:xfrm>
      </p:grpSpPr>
      <p:sp>
        <p:nvSpPr>
          <p:cNvPr id="36" name="文本框 35"/>
          <p:cNvSpPr txBox="1"/>
          <p:nvPr/>
        </p:nvSpPr>
        <p:spPr>
          <a:xfrm>
            <a:off x="256309" y="1294885"/>
            <a:ext cx="11679382" cy="3731278"/>
          </a:xfrm>
          <a:prstGeom prst="rect">
            <a:avLst/>
          </a:prstGeom>
          <a:noFill/>
        </p:spPr>
        <p:txBody>
          <a:bodyPr wrap="square" rtlCol="0">
            <a:spAutoFit/>
          </a:bodyPr>
          <a:lstStyle/>
          <a:p>
            <a:pPr>
              <a:lnSpc>
                <a:spcPct val="150000"/>
              </a:lnSpc>
            </a:pP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      春秋时期两大显学孔学与墨学就是由对话产生的对中国文明影响深远的两大哲学思想流派。“仁”是孔子思想的核心概念或关键词。孔子在与学生的对话中巧妙地阐释了“仁”的丰富意蕴。与“问仁”同样精彩的对话还有“问政”。</a:t>
            </a:r>
            <a:r>
              <a:rPr lang="en-US" altLang="zh-CN" sz="20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墨子</a:t>
            </a:r>
            <a:r>
              <a:rPr lang="en-US" altLang="zh-CN" sz="20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全书也多为对话体。墨子为言论订了三条原则：“有本原的，有推究的，有实践的。”这是轴心时代文明对话、百家争鸣的重要原则。</a:t>
            </a:r>
          </a:p>
          <a:p>
            <a:pPr>
              <a:lnSpc>
                <a:spcPct val="150000"/>
              </a:lnSpc>
            </a:pP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      轴心时代古希腊两大哲学家苏格拉底和柏拉图都是文明对话的高手。苏格拉底独创了自己的对话问答法，极其娴熟地运用对话思维方法来展开思想，通过对话，激发思考，探求真理。柏拉图完全继承了苏格拉底的对话思维方法，他创办了雅典学院，继承了苏格拉底的对话问答法的教学方法，提倡通过对话，突显矛盾，分析、归纳，得出结论。这与苏格拉底的思维助产术有异曲同工之妙。</a:t>
            </a:r>
          </a:p>
        </p:txBody>
      </p:sp>
      <p:sp>
        <p:nvSpPr>
          <p:cNvPr id="11" name="矩形 10"/>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p:cNvSpPr txBox="1"/>
          <p:nvPr/>
        </p:nvSpPr>
        <p:spPr>
          <a:xfrm>
            <a:off x="8240775" y="309233"/>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anose="05000000000000000000" pitchFamily="2" charset="2"/>
              <a:buChar char="n"/>
            </a:pPr>
            <a:r>
              <a:rPr kumimoji="1" lang="zh-CN" altLang="en-US" sz="2400" b="1">
                <a:latin typeface="微软雅黑" panose="020b0503020204020204" pitchFamily="34" charset="-122"/>
                <a:ea typeface="微软雅黑" panose="020b0503020204020204" pitchFamily="34" charset="-122"/>
              </a:rPr>
              <a:t>问题探究</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42" presetClass="entr" presetSubtype="0" fill="hold" grpId="0" nodeType="afterEffect">
                                  <p:stCondLst>
                                    <p:cond delay="0"/>
                                  </p:stCondLst>
                                  <p:childTnLst>
                                    <p:set>
                                      <p:cBhvr>
                                        <p:cTn id="7" dur="1" fill="hold">
                                          <p:stCondLst>
                                            <p:cond delay="0"/>
                                          </p:stCondLst>
                                        </p:cTn>
                                        <p:tgtEl>
                                          <p:spTgt spid="36"/>
                                        </p:tgtEl>
                                        <p:attrNameLst>
                                          <p:attrName>style.visibility</p:attrName>
                                        </p:attrNameLst>
                                      </p:cBhvr>
                                      <p:to>
                                        <p:strVal val="visible"/>
                                      </p:to>
                                    </p:set>
                                    <p:animEffect transition="in" filter="fade">
                                      <p:cBhvr>
                                        <p:cTn id="8" dur="500"/>
                                        <p:tgtEl>
                                          <p:spTgt spid="36"/>
                                        </p:tgtEl>
                                      </p:cBhvr>
                                    </p:animEffect>
                                    <p:anim calcmode="lin" valueType="num">
                                      <p:cBhvr>
                                        <p:cTn id="9" dur="500" fill="hold"/>
                                        <p:tgtEl>
                                          <p:spTgt spid="36"/>
                                        </p:tgtEl>
                                        <p:attrNameLst>
                                          <p:attrName>ppt_x</p:attrName>
                                        </p:attrNameLst>
                                      </p:cBhvr>
                                      <p:tavLst>
                                        <p:tav tm="0">
                                          <p:val>
                                            <p:strVal val="#ppt_x"/>
                                          </p:val>
                                        </p:tav>
                                        <p:tav tm="100000">
                                          <p:val>
                                            <p:strVal val="#ppt_x"/>
                                          </p:val>
                                        </p:tav>
                                      </p:tavLst>
                                    </p:anim>
                                    <p:anim calcmode="lin" valueType="num">
                                      <p:cBhvr>
                                        <p:cTn id="10" dur="500" fill="hold"/>
                                        <p:tgtEl>
                                          <p:spTgt spid="3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3.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showMasterSp="0">
  <p:cSld>
    <p:spTree>
      <p:nvGrpSpPr>
        <p:cNvPr id="1" name=""/>
        <p:cNvGrpSpPr/>
        <p:nvPr/>
      </p:nvGrpSpPr>
      <p:grpSpPr>
        <a:xfrm>
          <a:off x="0" y="0"/>
          <a:ext cx="0" cy="0"/>
        </a:xfrm>
      </p:grpSpPr>
      <p:sp>
        <p:nvSpPr>
          <p:cNvPr id="2" name="矩形 1"/>
          <p:cNvSpPr/>
          <p:nvPr/>
        </p:nvSpPr>
        <p:spPr>
          <a:xfrm>
            <a:off x="0" y="2914650"/>
            <a:ext cx="12264571" cy="3943350"/>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961285" y="1410304"/>
            <a:ext cx="10342000" cy="4794550"/>
          </a:xfrm>
          <a:prstGeom prst="rect">
            <a:avLst/>
          </a:prstGeom>
          <a:solidFill>
            <a:schemeClr val="bg2">
              <a:lumMod val="25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lang="zh-CN" altLang="en-US" sz="2800">
                <a:solidFill>
                  <a:schemeClr val="bg1">
                    <a:lumMod val="95000"/>
                  </a:schemeClr>
                </a:solidFill>
                <a:latin typeface="微软雅黑" panose="020b0503020204020204" pitchFamily="34" charset="-122"/>
                <a:ea typeface="微软雅黑" panose="020b0503020204020204" pitchFamily="34" charset="-122"/>
              </a:rPr>
              <a:t>      当你身陷囹圄时，是会选择相信正义的审判，还是选择想方设法的逃脱。如果“生”与“义”发生了激烈的矛盾冲突，你又会如何选择？今天，我们一起来看看柏拉图笔下的苏格拉底，是如何抉择的。</a:t>
            </a:r>
          </a:p>
        </p:txBody>
      </p:sp>
      <p:sp>
        <p:nvSpPr>
          <p:cNvPr id="11" name="文本框 10"/>
          <p:cNvSpPr txBox="1"/>
          <p:nvPr/>
        </p:nvSpPr>
        <p:spPr>
          <a:xfrm>
            <a:off x="4820375" y="530911"/>
            <a:ext cx="2928620" cy="646331"/>
          </a:xfrm>
          <a:prstGeom prst="rect">
            <a:avLst/>
          </a:prstGeom>
          <a:noFill/>
          <a:effectLst>
            <a:reflection blurRad="6350" stA="50000" endA="300" endPos="55000" dir="5400000" sy="-100000" algn="bl" rotWithShape="0"/>
          </a:effectLst>
        </p:spPr>
        <p:txBody>
          <a:bodyPr wrap="square" rtlCol="0">
            <a:spAutoFit/>
          </a:bodyPr>
          <a:lstStyle/>
          <a:p>
            <a:pPr marL="457200" indent="-457200" algn="l">
              <a:buFont typeface="Wingdings" panose="05000000000000000000" pitchFamily="2" charset="2"/>
              <a:buChar char="n"/>
            </a:pPr>
            <a:r>
              <a:rPr lang="zh-CN" altLang="en-US" sz="3600" b="1">
                <a:latin typeface="微软雅黑" panose="020b0503020204020204" pitchFamily="34" charset="-122"/>
                <a:ea typeface="微软雅黑" panose="020b0503020204020204" pitchFamily="34" charset="-122"/>
                <a:sym typeface="+mn-ea"/>
              </a:rPr>
              <a:t>激趣导入</a:t>
            </a:r>
            <a:endParaRPr lang="en-US" altLang="zh-CN" sz="2800">
              <a:solidFill>
                <a:schemeClr val="tx1"/>
              </a:solidFill>
              <a:latin typeface="微软雅黑" panose="020b0503020204020204" pitchFamily="34" charset="-122"/>
              <a:ea typeface="微软雅黑" panose="020b0503020204020204" pitchFamily="34"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12" presetClass="entr" presetSubtype="4" fill="hold" grpId="2" nodeType="afterEffect">
                                  <p:stCondLst>
                                    <p:cond delay="0"/>
                                  </p:stCondLst>
                                  <p:childTnLst>
                                    <p:set>
                                      <p:cBhvr>
                                        <p:cTn id="7" dur="1" fill="hold">
                                          <p:stCondLst>
                                            <p:cond delay="0"/>
                                          </p:stCondLst>
                                        </p:cTn>
                                        <p:tgtEl>
                                          <p:spTgt spid="11"/>
                                        </p:tgtEl>
                                        <p:attrNameLst>
                                          <p:attrName>style.visibility</p:attrName>
                                        </p:attrNameLst>
                                      </p:cBhvr>
                                      <p:to>
                                        <p:strVal val="visible"/>
                                      </p:to>
                                    </p:set>
                                    <p:anim calcmode="lin" valueType="num">
                                      <p:cBhvr additive="base">
                                        <p:cTn id="8" dur="500"/>
                                        <p:tgtEl>
                                          <p:spTgt spid="11"/>
                                        </p:tgtEl>
                                        <p:attrNameLst>
                                          <p:attrName>ppt_y</p:attrName>
                                        </p:attrNameLst>
                                      </p:cBhvr>
                                      <p:tavLst>
                                        <p:tav tm="0">
                                          <p:val>
                                            <p:strVal val="#ppt_y+#ppt_h*1.125000"/>
                                          </p:val>
                                        </p:tav>
                                        <p:tav tm="100000">
                                          <p:val>
                                            <p:strVal val="#ppt_y"/>
                                          </p:val>
                                        </p:tav>
                                      </p:tavLst>
                                    </p:anim>
                                    <p:animEffect transition="in" filter="wipe(up)">
                                      <p:cBhvr>
                                        <p:cTn id="9" dur="500"/>
                                        <p:tgtEl>
                                          <p:spTgt spid="11"/>
                                        </p:tgtEl>
                                      </p:cBhvr>
                                    </p:animEffect>
                                  </p:childTnLst>
                                </p:cTn>
                              </p:par>
                            </p:childTnLst>
                          </p:cTn>
                        </p:par>
                        <p:par>
                          <p:cTn id="10" fill="hold" nodeType="withGroup">
                            <p:stCondLst>
                              <p:cond delay="500"/>
                            </p:stCondLst>
                            <p:childTnLst>
                              <p:par>
                                <p:cTn id="11" presetID="12" presetClass="entr" presetSubtype="4" fill="hold" grpId="0" nodeType="afterEffec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p:tgtEl>
                                          <p:spTgt spid="2"/>
                                        </p:tgtEl>
                                        <p:attrNameLst>
                                          <p:attrName>ppt_y</p:attrName>
                                        </p:attrNameLst>
                                      </p:cBhvr>
                                      <p:tavLst>
                                        <p:tav tm="0">
                                          <p:val>
                                            <p:strVal val="#ppt_y+#ppt_h*1.125000"/>
                                          </p:val>
                                        </p:tav>
                                        <p:tav tm="100000">
                                          <p:val>
                                            <p:strVal val="#ppt_y"/>
                                          </p:val>
                                        </p:tav>
                                      </p:tavLst>
                                    </p:anim>
                                    <p:animEffect transition="in" filter="wipe(up)">
                                      <p:cBhvr>
                                        <p:cTn id="14" dur="500"/>
                                        <p:tgtEl>
                                          <p:spTgt spid="2"/>
                                        </p:tgtEl>
                                      </p:cBhvr>
                                    </p:animEffect>
                                  </p:childTnLst>
                                </p:cTn>
                              </p:par>
                            </p:childTnLst>
                          </p:cTn>
                        </p:par>
                        <p:par>
                          <p:cTn id="15" fill="hold" nodeType="withGroup">
                            <p:stCondLst>
                              <p:cond delay="1000"/>
                            </p:stCondLst>
                            <p:childTnLst>
                              <p:par>
                                <p:cTn id="16" presetID="12" presetClass="entr" presetSubtype="4" fill="hold" grpId="1" nodeType="afterEffect">
                                  <p:childTnLst>
                                    <p:set>
                                      <p:cBhvr>
                                        <p:cTn id="17" dur="1" fill="hold">
                                          <p:stCondLst>
                                            <p:cond delay="0"/>
                                          </p:stCondLst>
                                        </p:cTn>
                                        <p:tgtEl>
                                          <p:spTgt spid="4"/>
                                        </p:tgtEl>
                                        <p:attrNameLst>
                                          <p:attrName>style.visibility</p:attrName>
                                        </p:attrNameLst>
                                      </p:cBhvr>
                                      <p:to>
                                        <p:strVal val="visible"/>
                                      </p:to>
                                    </p:set>
                                    <p:anim calcmode="lin" valueType="num">
                                      <p:cBhvr additive="base">
                                        <p:cTn id="18" dur="500"/>
                                        <p:tgtEl>
                                          <p:spTgt spid="4"/>
                                        </p:tgtEl>
                                        <p:attrNameLst>
                                          <p:attrName>ppt_y</p:attrName>
                                        </p:attrNameLst>
                                      </p:cBhvr>
                                      <p:tavLst>
                                        <p:tav tm="0">
                                          <p:val>
                                            <p:strVal val="#ppt_y+#ppt_h*1.125000"/>
                                          </p:val>
                                        </p:tav>
                                        <p:tav tm="100000">
                                          <p:val>
                                            <p:strVal val="#ppt_y"/>
                                          </p:val>
                                        </p:tav>
                                      </p:tavLst>
                                    </p:anim>
                                    <p:animEffect transition="in" filter="wipe(up)">
                                      <p:cBhvr>
                                        <p:cTn id="1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1"/>
      <p:bldP spid="11" grpId="2"/>
    </p:bldLst>
  </p:timing>
</p:sld>
</file>

<file path=ppt/slides/slide30.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showMasterSp="0">
  <p:cSld>
    <p:spTree>
      <p:nvGrpSpPr>
        <p:cNvPr id="1" name=""/>
        <p:cNvGrpSpPr/>
        <p:nvPr/>
      </p:nvGrpSpPr>
      <p:grpSpPr>
        <a:xfrm>
          <a:off x="0" y="0"/>
          <a:ext cx="0" cy="0"/>
        </a:xfrm>
      </p:grpSpPr>
      <p:sp>
        <p:nvSpPr>
          <p:cNvPr id="36" name="文本框 35"/>
          <p:cNvSpPr txBox="1"/>
          <p:nvPr/>
        </p:nvSpPr>
        <p:spPr>
          <a:xfrm>
            <a:off x="256309" y="1294885"/>
            <a:ext cx="11679382" cy="4192943"/>
          </a:xfrm>
          <a:prstGeom prst="rect">
            <a:avLst/>
          </a:prstGeom>
          <a:noFill/>
        </p:spPr>
        <p:txBody>
          <a:bodyPr wrap="square" rtlCol="0">
            <a:spAutoFit/>
          </a:bodyPr>
          <a:lstStyle/>
          <a:p>
            <a:pPr>
              <a:lnSpc>
                <a:spcPct val="150000"/>
              </a:lnSpc>
            </a:pP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      无论从孔子、墨子到孟子、荀子，还是从苏格拉底到柏拉图再到亚里士多德，可以明显看到哲学思想在表达形式上的变化：由相对自由的对话体逐渐转向比较严谨的论述体。不过，即使是思想家、学者“述而有作”，对话也没有退出思想学术领域。比如先秦诸子著作的经传，既是一种学生对老师学说的解释，同时也是学生与老师的对话。从这个意义上讲，对话永远是哲学思辨不可或缺的思维方式和表达形式。</a:t>
            </a:r>
          </a:p>
          <a:p>
            <a:pPr>
              <a:lnSpc>
                <a:spcPct val="150000"/>
              </a:lnSpc>
            </a:pP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      轴心时代文明对话的另一形态特征表现为对话是教育的直接形式，通过对话展开教化，对话成为一种知识生产方式。孔子和柏拉图是中西方以对话方式开展启发式教育的开山祖师。一部</a:t>
            </a:r>
            <a:r>
              <a:rPr lang="en-US" altLang="zh-CN" sz="20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论语</a:t>
            </a:r>
            <a:r>
              <a:rPr lang="en-US" altLang="zh-CN" sz="20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，一部</a:t>
            </a:r>
            <a:r>
              <a:rPr lang="en-US" altLang="zh-CN" sz="20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柏拉图对话集</a:t>
            </a:r>
            <a:r>
              <a:rPr lang="en-US" altLang="zh-CN" sz="20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，是人类对话式教育方式取之不尽用之不竭的宝藏。</a:t>
            </a:r>
          </a:p>
          <a:p>
            <a:pPr algn="r">
              <a:lnSpc>
                <a:spcPct val="150000"/>
              </a:lnSpc>
            </a:pPr>
            <a:r>
              <a:rPr lang="en-US" altLang="zh-CN" sz="20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选自</a:t>
            </a:r>
            <a:r>
              <a:rPr lang="en-US" altLang="zh-CN" sz="20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光明日报</a:t>
            </a:r>
            <a:r>
              <a:rPr lang="en-US" altLang="zh-CN" sz="20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，有删改</a:t>
            </a:r>
            <a:r>
              <a:rPr lang="en-US" altLang="zh-CN" sz="2000">
                <a:solidFill>
                  <a:schemeClr val="tx1">
                    <a:lumMod val="65000"/>
                    <a:lumOff val="35000"/>
                  </a:schemeClr>
                </a:solidFill>
                <a:latin typeface="微软雅黑" panose="020b0503020204020204" pitchFamily="34" charset="-122"/>
                <a:ea typeface="微软雅黑" panose="020b0503020204020204" pitchFamily="34" charset="-122"/>
              </a:rPr>
              <a:t>)</a:t>
            </a:r>
          </a:p>
        </p:txBody>
      </p:sp>
      <p:sp>
        <p:nvSpPr>
          <p:cNvPr id="11" name="矩形 10"/>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p:cNvSpPr txBox="1"/>
          <p:nvPr/>
        </p:nvSpPr>
        <p:spPr>
          <a:xfrm>
            <a:off x="8240775" y="309233"/>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anose="05000000000000000000" pitchFamily="2" charset="2"/>
              <a:buChar char="n"/>
            </a:pPr>
            <a:r>
              <a:rPr kumimoji="1" lang="zh-CN" altLang="en-US" sz="2400" b="1">
                <a:latin typeface="微软雅黑" panose="020b0503020204020204" pitchFamily="34" charset="-122"/>
                <a:ea typeface="微软雅黑" panose="020b0503020204020204" pitchFamily="34" charset="-122"/>
              </a:rPr>
              <a:t>问题探究</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42" presetClass="entr" presetSubtype="0" fill="hold" grpId="0" nodeType="afterEffect">
                                  <p:stCondLst>
                                    <p:cond delay="0"/>
                                  </p:stCondLst>
                                  <p:childTnLst>
                                    <p:set>
                                      <p:cBhvr>
                                        <p:cTn id="7" dur="1" fill="hold">
                                          <p:stCondLst>
                                            <p:cond delay="0"/>
                                          </p:stCondLst>
                                        </p:cTn>
                                        <p:tgtEl>
                                          <p:spTgt spid="36"/>
                                        </p:tgtEl>
                                        <p:attrNameLst>
                                          <p:attrName>style.visibility</p:attrName>
                                        </p:attrNameLst>
                                      </p:cBhvr>
                                      <p:to>
                                        <p:strVal val="visible"/>
                                      </p:to>
                                    </p:set>
                                    <p:animEffect transition="in" filter="fade">
                                      <p:cBhvr>
                                        <p:cTn id="8" dur="500"/>
                                        <p:tgtEl>
                                          <p:spTgt spid="36"/>
                                        </p:tgtEl>
                                      </p:cBhvr>
                                    </p:animEffect>
                                    <p:anim calcmode="lin" valueType="num">
                                      <p:cBhvr>
                                        <p:cTn id="9" dur="500" fill="hold"/>
                                        <p:tgtEl>
                                          <p:spTgt spid="36"/>
                                        </p:tgtEl>
                                        <p:attrNameLst>
                                          <p:attrName>ppt_x</p:attrName>
                                        </p:attrNameLst>
                                      </p:cBhvr>
                                      <p:tavLst>
                                        <p:tav tm="0">
                                          <p:val>
                                            <p:strVal val="#ppt_x"/>
                                          </p:val>
                                        </p:tav>
                                        <p:tav tm="100000">
                                          <p:val>
                                            <p:strVal val="#ppt_x"/>
                                          </p:val>
                                        </p:tav>
                                      </p:tavLst>
                                    </p:anim>
                                    <p:anim calcmode="lin" valueType="num">
                                      <p:cBhvr>
                                        <p:cTn id="10" dur="500" fill="hold"/>
                                        <p:tgtEl>
                                          <p:spTgt spid="3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3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showMasterSp="0">
  <p:cSld>
    <p:spTree>
      <p:nvGrpSpPr>
        <p:cNvPr id="1" name=""/>
        <p:cNvGrpSpPr/>
        <p:nvPr/>
      </p:nvGrpSpPr>
      <p:grpSpPr>
        <a:xfrm>
          <a:off x="0" y="0"/>
          <a:ext cx="0" cy="0"/>
        </a:xfrm>
      </p:grpSpPr>
      <p:sp>
        <p:nvSpPr>
          <p:cNvPr id="36" name="文本框 35"/>
          <p:cNvSpPr txBox="1"/>
          <p:nvPr/>
        </p:nvSpPr>
        <p:spPr>
          <a:xfrm>
            <a:off x="1040080" y="1615519"/>
            <a:ext cx="9849592" cy="3269613"/>
          </a:xfrm>
          <a:prstGeom prst="rect">
            <a:avLst/>
          </a:prstGeom>
          <a:noFill/>
        </p:spPr>
        <p:txBody>
          <a:bodyPr wrap="square" rtlCol="0">
            <a:spAutoFit/>
          </a:bodyPr>
          <a:lstStyle/>
          <a:p>
            <a:pPr>
              <a:lnSpc>
                <a:spcPct val="150000"/>
              </a:lnSpc>
            </a:pPr>
            <a:r>
              <a:rPr lang="zh-CN" altLang="en-US" sz="2000" b="1">
                <a:solidFill>
                  <a:schemeClr val="tx1">
                    <a:lumMod val="65000"/>
                    <a:lumOff val="35000"/>
                  </a:schemeClr>
                </a:solidFill>
                <a:latin typeface="微软雅黑" panose="020b0503020204020204" pitchFamily="34" charset="-122"/>
                <a:ea typeface="微软雅黑" panose="020b0503020204020204" pitchFamily="34" charset="-122"/>
              </a:rPr>
              <a:t>问题：谈谈你对“轴心时代”的理解</a:t>
            </a:r>
          </a:p>
          <a:p>
            <a:pPr>
              <a:lnSpc>
                <a:spcPct val="150000"/>
              </a:lnSpc>
            </a:pPr>
            <a:r>
              <a:rPr lang="zh-CN" altLang="en-US" sz="2000">
                <a:solidFill>
                  <a:srgbClr val="C00000"/>
                </a:solidFill>
                <a:latin typeface="微软雅黑" panose="020b0503020204020204" pitchFamily="34" charset="-122"/>
                <a:ea typeface="微软雅黑" panose="020b0503020204020204" pitchFamily="34" charset="-122"/>
              </a:rPr>
              <a:t>明确   ①轴心时代出现在公元前，公元前</a:t>
            </a:r>
            <a:r>
              <a:rPr lang="en-US" altLang="zh-CN" sz="2000">
                <a:solidFill>
                  <a:srgbClr val="C00000"/>
                </a:solidFill>
                <a:latin typeface="微软雅黑" panose="020b0503020204020204" pitchFamily="34" charset="-122"/>
                <a:ea typeface="微软雅黑" panose="020b0503020204020204" pitchFamily="34" charset="-122"/>
              </a:rPr>
              <a:t>500</a:t>
            </a:r>
            <a:r>
              <a:rPr lang="zh-CN" altLang="en-US" sz="2000">
                <a:solidFill>
                  <a:srgbClr val="C00000"/>
                </a:solidFill>
                <a:latin typeface="微软雅黑" panose="020b0503020204020204" pitchFamily="34" charset="-122"/>
                <a:ea typeface="微软雅黑" panose="020b0503020204020204" pitchFamily="34" charset="-122"/>
              </a:rPr>
              <a:t>年属于轴心时代，而公元后的年代则与此无关，这是它严格的时间界限。</a:t>
            </a:r>
          </a:p>
          <a:p>
            <a:pPr>
              <a:lnSpc>
                <a:spcPct val="150000"/>
              </a:lnSpc>
            </a:pPr>
            <a:r>
              <a:rPr lang="zh-CN" altLang="en-US" sz="2000">
                <a:solidFill>
                  <a:srgbClr val="C00000"/>
                </a:solidFill>
                <a:latin typeface="微软雅黑" panose="020b0503020204020204" pitchFamily="34" charset="-122"/>
                <a:ea typeface="微软雅黑" panose="020b0503020204020204" pitchFamily="34" charset="-122"/>
              </a:rPr>
              <a:t>②轴心时代是人类历史上一个极其重要的时期，人类文明的精神基础就是在这一时期开始形成的，其影响一直延续至今。</a:t>
            </a:r>
          </a:p>
          <a:p>
            <a:pPr>
              <a:lnSpc>
                <a:spcPct val="150000"/>
              </a:lnSpc>
            </a:pPr>
            <a:r>
              <a:rPr lang="zh-CN" altLang="en-US" sz="2000">
                <a:solidFill>
                  <a:srgbClr val="C00000"/>
                </a:solidFill>
                <a:latin typeface="微软雅黑" panose="020b0503020204020204" pitchFamily="34" charset="-122"/>
                <a:ea typeface="微软雅黑" panose="020b0503020204020204" pitchFamily="34" charset="-122"/>
              </a:rPr>
              <a:t>③轴心时代东西方都有其重要的代表性人物，如东方的孔子、墨子，西方的苏格拉底、柏拉图，他们的哲学思想都有原创性。</a:t>
            </a:r>
          </a:p>
        </p:txBody>
      </p:sp>
      <p:sp>
        <p:nvSpPr>
          <p:cNvPr id="11" name="矩形 10"/>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p:cNvSpPr txBox="1"/>
          <p:nvPr/>
        </p:nvSpPr>
        <p:spPr>
          <a:xfrm>
            <a:off x="8240775" y="309233"/>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anose="05000000000000000000" pitchFamily="2" charset="2"/>
              <a:buChar char="n"/>
            </a:pPr>
            <a:r>
              <a:rPr kumimoji="1" lang="zh-CN" altLang="en-US" sz="2400" b="1">
                <a:latin typeface="微软雅黑" panose="020b0503020204020204" pitchFamily="34" charset="-122"/>
                <a:ea typeface="微软雅黑" panose="020b0503020204020204" pitchFamily="34" charset="-122"/>
              </a:rPr>
              <a:t>问题探究</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42" presetClass="entr" presetSubtype="0" fill="hold" grpId="0" nodeType="afterEffect">
                                  <p:stCondLst>
                                    <p:cond delay="0"/>
                                  </p:stCondLst>
                                  <p:childTnLst>
                                    <p:set>
                                      <p:cBhvr>
                                        <p:cTn id="7" dur="1" fill="hold">
                                          <p:stCondLst>
                                            <p:cond delay="0"/>
                                          </p:stCondLst>
                                        </p:cTn>
                                        <p:tgtEl>
                                          <p:spTgt spid="36"/>
                                        </p:tgtEl>
                                        <p:attrNameLst>
                                          <p:attrName>style.visibility</p:attrName>
                                        </p:attrNameLst>
                                      </p:cBhvr>
                                      <p:to>
                                        <p:strVal val="visible"/>
                                      </p:to>
                                    </p:set>
                                    <p:animEffect transition="in" filter="fade">
                                      <p:cBhvr>
                                        <p:cTn id="8" dur="500"/>
                                        <p:tgtEl>
                                          <p:spTgt spid="36"/>
                                        </p:tgtEl>
                                      </p:cBhvr>
                                    </p:animEffect>
                                    <p:anim calcmode="lin" valueType="num">
                                      <p:cBhvr>
                                        <p:cTn id="9" dur="500" fill="hold"/>
                                        <p:tgtEl>
                                          <p:spTgt spid="36"/>
                                        </p:tgtEl>
                                        <p:attrNameLst>
                                          <p:attrName>ppt_x</p:attrName>
                                        </p:attrNameLst>
                                      </p:cBhvr>
                                      <p:tavLst>
                                        <p:tav tm="0">
                                          <p:val>
                                            <p:strVal val="#ppt_x"/>
                                          </p:val>
                                        </p:tav>
                                        <p:tav tm="100000">
                                          <p:val>
                                            <p:strVal val="#ppt_x"/>
                                          </p:val>
                                        </p:tav>
                                      </p:tavLst>
                                    </p:anim>
                                    <p:anim calcmode="lin" valueType="num">
                                      <p:cBhvr>
                                        <p:cTn id="10"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1" fill="hold" nodeType="clickPar">
                      <p:stCondLst>
                        <p:cond delay="indefinite"/>
                        <p:cond evt="onBegin" delay="0">
                          <p:tn val="10"/>
                        </p:cond>
                      </p:stCondLst>
                      <p:childTnLst>
                        <p:par>
                          <p:cTn id="12" fill="hold" nodeType="withGroup">
                            <p:stCondLst>
                              <p:cond delay="indefinite"/>
                            </p:stCondLst>
                          </p:cTn>
                        </p:par>
                        <p:par>
                          <p:cTn id="13" fill="hold" nodeType="afterGroup">
                            <p:stCondLst>
                              <p:cond delay="0"/>
                            </p:stCondLst>
                            <p:childTnLst>
                              <p:par>
                                <p:cTn id="14" presetID="9" presetClass="entr" presetSubtype="0" fill="hold" nodeType="clickEffect">
                                  <p:stCondLst>
                                    <p:cond delay="0"/>
                                  </p:stCondLst>
                                  <p:childTnLst>
                                    <p:set>
                                      <p:cBhvr>
                                        <p:cTn id="15" dur="1" fill="hold">
                                          <p:stCondLst>
                                            <p:cond delay="0"/>
                                          </p:stCondLst>
                                        </p:cTn>
                                        <p:tgtEl>
                                          <p:spTgt spid="36">
                                            <p:txEl>
                                              <p:pRg st="1" end="1"/>
                                            </p:txEl>
                                          </p:spTgt>
                                        </p:tgtEl>
                                        <p:attrNameLst>
                                          <p:attrName>style.visibility</p:attrName>
                                        </p:attrNameLst>
                                      </p:cBhvr>
                                      <p:to>
                                        <p:strVal val="visible"/>
                                      </p:to>
                                    </p:set>
                                    <p:animEffect transition="in" filter="dissolve">
                                      <p:cBhvr>
                                        <p:cTn id="16" dur="500"/>
                                        <p:tgtEl>
                                          <p:spTgt spid="36">
                                            <p:txEl>
                                              <p:pRg st="1" end="1"/>
                                            </p:txEl>
                                          </p:spTgt>
                                        </p:tgtEl>
                                      </p:cBhvr>
                                    </p:animEffect>
                                  </p:childTnLst>
                                </p:cTn>
                              </p:par>
                              <p:par>
                                <p:cTn id="17" presetID="9" presetClass="entr" presetSubtype="0" fill="hold" nodeType="withEffect">
                                  <p:stCondLst>
                                    <p:cond delay="0"/>
                                  </p:stCondLst>
                                  <p:childTnLst>
                                    <p:set>
                                      <p:cBhvr>
                                        <p:cTn id="18" dur="1" fill="hold">
                                          <p:stCondLst>
                                            <p:cond delay="0"/>
                                          </p:stCondLst>
                                        </p:cTn>
                                        <p:tgtEl>
                                          <p:spTgt spid="36">
                                            <p:txEl>
                                              <p:pRg st="2" end="2"/>
                                            </p:txEl>
                                          </p:spTgt>
                                        </p:tgtEl>
                                        <p:attrNameLst>
                                          <p:attrName>style.visibility</p:attrName>
                                        </p:attrNameLst>
                                      </p:cBhvr>
                                      <p:to>
                                        <p:strVal val="visible"/>
                                      </p:to>
                                    </p:set>
                                    <p:animEffect transition="in" filter="dissolve">
                                      <p:cBhvr>
                                        <p:cTn id="19" dur="500"/>
                                        <p:tgtEl>
                                          <p:spTgt spid="36">
                                            <p:txEl>
                                              <p:pRg st="2" end="2"/>
                                            </p:txEl>
                                          </p:spTgt>
                                        </p:tgtEl>
                                      </p:cBhvr>
                                    </p:animEffect>
                                  </p:childTnLst>
                                </p:cTn>
                              </p:par>
                              <p:par>
                                <p:cTn id="20" presetID="9" presetClass="entr" presetSubtype="0" fill="hold" nodeType="withEffect">
                                  <p:stCondLst>
                                    <p:cond delay="0"/>
                                  </p:stCondLst>
                                  <p:childTnLst>
                                    <p:set>
                                      <p:cBhvr>
                                        <p:cTn id="21" dur="1" fill="hold">
                                          <p:stCondLst>
                                            <p:cond delay="0"/>
                                          </p:stCondLst>
                                        </p:cTn>
                                        <p:tgtEl>
                                          <p:spTgt spid="36">
                                            <p:txEl>
                                              <p:pRg st="3" end="3"/>
                                            </p:txEl>
                                          </p:spTgt>
                                        </p:tgtEl>
                                        <p:attrNameLst>
                                          <p:attrName>style.visibility</p:attrName>
                                        </p:attrNameLst>
                                      </p:cBhvr>
                                      <p:to>
                                        <p:strVal val="visible"/>
                                      </p:to>
                                    </p:set>
                                    <p:animEffect transition="in" filter="dissolve">
                                      <p:cBhvr>
                                        <p:cTn id="22" dur="500"/>
                                        <p:tgtEl>
                                          <p:spTgt spid="36">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3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showMasterSp="0">
  <p:cSld>
    <p:spTree>
      <p:nvGrpSpPr>
        <p:cNvPr id="1" name=""/>
        <p:cNvGrpSpPr/>
        <p:nvPr/>
      </p:nvGrpSpPr>
      <p:grpSpPr>
        <a:xfrm>
          <a:off x="0" y="0"/>
          <a:ext cx="0" cy="0"/>
        </a:xfrm>
      </p:grpSpPr>
      <p:sp>
        <p:nvSpPr>
          <p:cNvPr id="22" name="文本框 21"/>
          <p:cNvSpPr txBox="1"/>
          <p:nvPr/>
        </p:nvSpPr>
        <p:spPr>
          <a:xfrm>
            <a:off x="1058083" y="1553581"/>
            <a:ext cx="10356897" cy="1689052"/>
          </a:xfrm>
          <a:prstGeom prst="rect">
            <a:avLst/>
          </a:prstGeom>
          <a:solidFill>
            <a:schemeClr val="bg1"/>
          </a:solidFill>
          <a:effectLst/>
        </p:spPr>
        <p:txBody>
          <a:bodyPr wrap="square" rtlCol="0">
            <a:spAutoFit/>
          </a:bodyPr>
          <a:lstStyle/>
          <a:p>
            <a:pPr>
              <a:lnSpc>
                <a:spcPct val="150000"/>
              </a:lnSpc>
            </a:pPr>
            <a:r>
              <a:rPr lang="zh-CN" altLang="en-US" sz="2400">
                <a:latin typeface="微软雅黑" panose="020b0503020204020204" pitchFamily="34" charset="-122"/>
                <a:ea typeface="微软雅黑" panose="020b0503020204020204" pitchFamily="34" charset="-122"/>
                <a:sym typeface="+mn-ea"/>
              </a:rPr>
              <a:t>      这篇文章记述了苏格拉底说服格黎东放弃劝说自己越狱的努力的过程</a:t>
            </a:r>
            <a:r>
              <a:rPr lang="en-US" altLang="zh-CN" sz="2400">
                <a:latin typeface="微软雅黑" panose="020b0503020204020204" pitchFamily="34" charset="-122"/>
                <a:ea typeface="微软雅黑" panose="020b0503020204020204" pitchFamily="34" charset="-122"/>
                <a:sym typeface="+mn-ea"/>
              </a:rPr>
              <a:t>,</a:t>
            </a:r>
            <a:r>
              <a:rPr lang="zh-CN" altLang="en-US" sz="2400">
                <a:latin typeface="微软雅黑" panose="020b0503020204020204" pitchFamily="34" charset="-122"/>
                <a:ea typeface="微软雅黑" panose="020b0503020204020204" pitchFamily="34" charset="-122"/>
                <a:sym typeface="+mn-ea"/>
              </a:rPr>
              <a:t>深刻阐述了苏格拉底所坚守的“正义”理念及唯正义是从的道德信念</a:t>
            </a:r>
            <a:r>
              <a:rPr lang="en-US" altLang="zh-CN" sz="2400">
                <a:latin typeface="微软雅黑" panose="020b0503020204020204" pitchFamily="34" charset="-122"/>
                <a:ea typeface="微软雅黑" panose="020b0503020204020204" pitchFamily="34" charset="-122"/>
                <a:sym typeface="+mn-ea"/>
              </a:rPr>
              <a:t>,</a:t>
            </a:r>
            <a:r>
              <a:rPr lang="zh-CN" altLang="en-US" sz="2400">
                <a:latin typeface="微软雅黑" panose="020b0503020204020204" pitchFamily="34" charset="-122"/>
                <a:ea typeface="微软雅黑" panose="020b0503020204020204" pitchFamily="34" charset="-122"/>
                <a:sym typeface="+mn-ea"/>
              </a:rPr>
              <a:t>表现了苏格拉底的崇高追求和人格魅力。</a:t>
            </a:r>
          </a:p>
        </p:txBody>
      </p:sp>
      <p:sp>
        <p:nvSpPr>
          <p:cNvPr id="19" name="文本框 18"/>
          <p:cNvSpPr txBox="1"/>
          <p:nvPr/>
        </p:nvSpPr>
        <p:spPr>
          <a:xfrm>
            <a:off x="4940740" y="401627"/>
            <a:ext cx="2310520" cy="461665"/>
          </a:xfrm>
          <a:prstGeom prst="rect">
            <a:avLst/>
          </a:prstGeom>
          <a:noFill/>
          <a:effectLst>
            <a:reflection blurRad="6350" stA="50000" endA="300" endPos="55000" dir="5400000" sy="-100000" algn="bl" rotWithShape="0"/>
          </a:effectLst>
        </p:spPr>
        <p:txBody>
          <a:bodyPr wrap="square" rtlCol="0">
            <a:spAutoFit/>
          </a:bodyPr>
          <a:lstStyle/>
          <a:p>
            <a:pPr algn="dist"/>
            <a:r>
              <a:rPr kumimoji="1" lang="zh-CN" altLang="en-US" sz="2400" b="1">
                <a:latin typeface="微软雅黑" panose="020b0503020204020204" pitchFamily="34" charset="-122"/>
                <a:ea typeface="微软雅黑" panose="020b0503020204020204" pitchFamily="34" charset="-122"/>
              </a:rPr>
              <a:t>明晰主旨</a:t>
            </a:r>
          </a:p>
        </p:txBody>
      </p:sp>
      <p:sp>
        <p:nvSpPr>
          <p:cNvPr id="18" name="矩形 17"/>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182894"/>
            <a:ext cx="12192000" cy="2675106"/>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12" presetClass="entr" presetSubtype="4" fill="hold" grpId="0" nodeType="afterEffect">
                                  <p:stCondLst>
                                    <p:cond delay="0"/>
                                  </p:stCondLst>
                                  <p:childTnLst>
                                    <p:set>
                                      <p:cBhvr>
                                        <p:cTn id="7" dur="1" fill="hold">
                                          <p:stCondLst>
                                            <p:cond delay="0"/>
                                          </p:stCondLst>
                                        </p:cTn>
                                        <p:tgtEl>
                                          <p:spTgt spid="22"/>
                                        </p:tgtEl>
                                        <p:attrNameLst>
                                          <p:attrName>style.visibility</p:attrName>
                                        </p:attrNameLst>
                                      </p:cBhvr>
                                      <p:to>
                                        <p:strVal val="visible"/>
                                      </p:to>
                                    </p:set>
                                    <p:anim calcmode="lin" valueType="num">
                                      <p:cBhvr additive="base">
                                        <p:cTn id="8" dur="500"/>
                                        <p:tgtEl>
                                          <p:spTgt spid="22"/>
                                        </p:tgtEl>
                                        <p:attrNameLst>
                                          <p:attrName>ppt_y</p:attrName>
                                        </p:attrNameLst>
                                      </p:cBhvr>
                                      <p:tavLst>
                                        <p:tav tm="0">
                                          <p:val>
                                            <p:strVal val="#ppt_y+#ppt_h*1.125000"/>
                                          </p:val>
                                        </p:tav>
                                        <p:tav tm="100000">
                                          <p:val>
                                            <p:strVal val="#ppt_y"/>
                                          </p:val>
                                        </p:tav>
                                      </p:tavLst>
                                    </p:anim>
                                    <p:animEffect transition="in" filter="wipe(up)">
                                      <p:cBhvr>
                                        <p:cTn id="9"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33.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showMasterSp="0">
  <p:cSld>
    <p:spTree>
      <p:nvGrpSpPr>
        <p:cNvPr id="1" name=""/>
        <p:cNvGrpSpPr/>
        <p:nvPr/>
      </p:nvGrpSpPr>
      <p:grpSpPr>
        <a:xfrm>
          <a:off x="0" y="0"/>
          <a:ext cx="0" cy="0"/>
        </a:xfrm>
      </p:grpSpPr>
      <p:grpSp>
        <p:nvGrpSpPr>
          <p:cNvPr id="6" name="组合 5"/>
          <p:cNvGrpSpPr/>
          <p:nvPr/>
        </p:nvGrpSpPr>
        <p:grpSpPr>
          <a:xfrm>
            <a:off x="213360" y="274780"/>
            <a:ext cx="11765280" cy="6452235"/>
            <a:chOff x="213360" y="202565"/>
            <a:chExt cx="11765280" cy="6452235"/>
          </a:xfrm>
        </p:grpSpPr>
        <p:pic>
          <p:nvPicPr>
            <p:cNvPr id="5" name="图片 4"/>
            <p:cNvPicPr>
              <a:picLocks noChangeAspect="1"/>
            </p:cNvPicPr>
            <p:nvPr/>
          </p:nvPicPr>
          <p:blipFill>
            <a:blip r:embed="rId3">
              <a:extLst>
                <a:ext uri="{28A0092B-C50C-407E-A947-70E740481C1C}">
                  <a14:useLocalDpi xmlns:a14="http://schemas.microsoft.com/office/drawing/2010/main" val="0"/>
                </a:ext>
              </a:extLst>
            </a:blip>
            <a:srcRect t="8715" b="8715"/>
            <a:stretch>
              <a:fillRect/>
            </a:stretch>
          </p:blipFill>
          <p:spPr>
            <a:xfrm>
              <a:off x="213360" y="202565"/>
              <a:ext cx="11765280" cy="6452235"/>
            </a:xfrm>
            <a:prstGeom prst="rect">
              <a:avLst/>
            </a:prstGeom>
          </p:spPr>
        </p:pic>
        <p:sp>
          <p:nvSpPr>
            <p:cNvPr id="9" name="矩形 8"/>
            <p:cNvSpPr/>
            <p:nvPr/>
          </p:nvSpPr>
          <p:spPr>
            <a:xfrm>
              <a:off x="213360" y="202565"/>
              <a:ext cx="11765280" cy="6452235"/>
            </a:xfrm>
            <a:prstGeom prst="rect">
              <a:avLst/>
            </a:prstGeom>
            <a:solidFill>
              <a:schemeClr val="tx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sp>
        <p:nvSpPr>
          <p:cNvPr id="15" name="Freeform: Shape 14"/>
          <p:cNvSpPr/>
          <p:nvPr/>
        </p:nvSpPr>
        <p:spPr bwMode="auto">
          <a:xfrm>
            <a:off x="958531" y="927099"/>
            <a:ext cx="3634105" cy="4159250"/>
          </a:xfrm>
          <a:custGeom>
            <a:gdLst>
              <a:gd name="connsiteX0" fmla="*/ 0 w 9074052"/>
              <a:gd name="connsiteY0" fmla="*/ 0 h 9074052"/>
              <a:gd name="connsiteX1" fmla="*/ 9074052 w 9074052"/>
              <a:gd name="connsiteY1" fmla="*/ 0 h 9074052"/>
              <a:gd name="connsiteX2" fmla="*/ 9074052 w 9074052"/>
              <a:gd name="connsiteY2" fmla="*/ 6552727 h 9074052"/>
              <a:gd name="connsiteX3" fmla="*/ 6552727 w 9074052"/>
              <a:gd name="connsiteY3" fmla="*/ 9074052 h 9074052"/>
              <a:gd name="connsiteX4" fmla="*/ 0 w 9074052"/>
              <a:gd name="connsiteY4" fmla="*/ 9074052 h 9074052"/>
            </a:gdLst>
            <a:cxnLst>
              <a:cxn ang="0">
                <a:pos x="connsiteX0" y="connsiteY0"/>
              </a:cxn>
              <a:cxn ang="0">
                <a:pos x="connsiteX1" y="connsiteY1"/>
              </a:cxn>
              <a:cxn ang="0">
                <a:pos x="connsiteX2" y="connsiteY2"/>
              </a:cxn>
              <a:cxn ang="0">
                <a:pos x="connsiteX3" y="connsiteY3"/>
              </a:cxn>
              <a:cxn ang="0">
                <a:pos x="connsiteX4" y="connsiteY4"/>
              </a:cxn>
            </a:cxnLst>
            <a:rect l="l" t="t" r="r" b="b"/>
            <a:pathLst>
              <a:path w="9074052" h="9074052">
                <a:moveTo>
                  <a:pt x="0" y="0"/>
                </a:moveTo>
                <a:lnTo>
                  <a:pt x="9074052" y="0"/>
                </a:lnTo>
                <a:lnTo>
                  <a:pt x="9074052" y="6552727"/>
                </a:lnTo>
                <a:lnTo>
                  <a:pt x="6552727" y="9074052"/>
                </a:lnTo>
                <a:lnTo>
                  <a:pt x="0" y="9074052"/>
                </a:lnTo>
                <a:close/>
              </a:path>
            </a:pathLst>
          </a:custGeom>
          <a:solidFill>
            <a:schemeClr val="accent1">
              <a:lumMod val="20000"/>
              <a:lumOff val="80000"/>
              <a:alpha val="32000"/>
            </a:schemeClr>
          </a:solidFill>
          <a:ln w="63500">
            <a:solidFill>
              <a:schemeClr val="bg1"/>
            </a:solidFill>
            <a:miter lim="800000"/>
          </a:ln>
        </p:spPr>
        <p:txBody>
          <a:bodyPr vert="horz" wrap="square" lIns="91440" tIns="45720" rIns="91440" bIns="45720" numCol="1" rtlCol="0" anchor="t" anchorCtr="0" compatLnSpc="1"/>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id-ID" sz="1800" b="0" i="0" u="none" strike="noStrike" kern="0" cap="none" spc="0" normalizeH="0" baseline="0" noProof="0">
              <a:ln>
                <a:noFill/>
              </a:ln>
              <a:solidFill>
                <a:sysClr val="windowText" lastClr="000000"/>
              </a:solidFill>
              <a:effectLst/>
              <a:uLnTx/>
              <a:uFillTx/>
              <a:latin typeface="微软雅黑" panose="020b0503020204020204" pitchFamily="34" charset="-122"/>
              <a:ea typeface="微软雅黑" panose="020b0503020204020204" pitchFamily="34" charset="-122"/>
            </a:endParaRPr>
          </a:p>
        </p:txBody>
      </p:sp>
      <p:sp>
        <p:nvSpPr>
          <p:cNvPr id="16" name="TextBox 15"/>
          <p:cNvSpPr txBox="1"/>
          <p:nvPr/>
        </p:nvSpPr>
        <p:spPr>
          <a:xfrm>
            <a:off x="1255077" y="2512551"/>
            <a:ext cx="3041015" cy="988347"/>
          </a:xfrm>
          <a:prstGeom prst="rect">
            <a:avLst/>
          </a:prstGeom>
          <a:noFill/>
        </p:spPr>
        <p:txBody>
          <a:bodyPr wrap="square" rtlCol="0">
            <a:spAutoFit/>
          </a:bodyPr>
          <a:lstStyle/>
          <a:p>
            <a:pPr marL="571500" marR="0" indent="-571500" algn="l" defTabSz="914400" fontAlgn="auto">
              <a:lnSpc>
                <a:spcPct val="150000"/>
              </a:lnSpc>
              <a:spcBef>
                <a:spcPct val="0"/>
              </a:spcBef>
              <a:spcAft>
                <a:spcPct val="0"/>
              </a:spcAft>
              <a:buClrTx/>
              <a:buSzTx/>
              <a:buFont typeface="Wingdings" panose="05000000000000000000" pitchFamily="2" charset="2"/>
              <a:buChar char="n"/>
              <a:defRPr/>
            </a:pPr>
            <a:r>
              <a:rPr lang="zh-CN" altLang="en-US" sz="4400" b="1">
                <a:solidFill>
                  <a:schemeClr val="bg1"/>
                </a:solidFill>
                <a:latin typeface="微软雅黑" panose="020b0503020204020204" pitchFamily="34" charset="-122"/>
                <a:ea typeface="微软雅黑" panose="020b0503020204020204" pitchFamily="34" charset="-122"/>
                <a:sym typeface="+mn-ea"/>
              </a:rPr>
              <a:t>技巧点拨</a:t>
            </a:r>
            <a:endParaRPr kumimoji="0" lang="zh-CN" altLang="en-US" sz="4400" b="1" i="1" kern="0" cap="none" spc="600" normalizeH="0" baseline="0" noProof="0">
              <a:solidFill>
                <a:schemeClr val="bg1"/>
              </a:solidFill>
              <a:latin typeface="微软雅黑" panose="020b0503020204020204" pitchFamily="34" charset="-122"/>
              <a:ea typeface="微软雅黑" panose="020b0503020204020204" pitchFamily="34" charset="-122"/>
              <a:sym typeface="+mn-ea"/>
            </a:endParaRPr>
          </a:p>
        </p:txBody>
      </p:sp>
      <p:sp>
        <p:nvSpPr>
          <p:cNvPr id="7" name="文本框 6"/>
          <p:cNvSpPr txBox="1"/>
          <p:nvPr/>
        </p:nvSpPr>
        <p:spPr>
          <a:xfrm>
            <a:off x="1238250" y="1816735"/>
            <a:ext cx="2738755" cy="584775"/>
          </a:xfrm>
          <a:prstGeom prst="rect">
            <a:avLst/>
          </a:prstGeom>
          <a:noFill/>
        </p:spPr>
        <p:txBody>
          <a:bodyPr wrap="square" rtlCol="0">
            <a:spAutoFit/>
          </a:bodyPr>
          <a:lstStyle/>
          <a:p>
            <a:r>
              <a:rPr lang="zh-CN" altLang="en-US" sz="3200" b="1">
                <a:solidFill>
                  <a:schemeClr val="bg1"/>
                </a:solidFill>
                <a:latin typeface="微软雅黑" panose="020b0503020204020204" pitchFamily="34" charset="-122"/>
                <a:ea typeface="微软雅黑" panose="020b0503020204020204" pitchFamily="34" charset="-122"/>
              </a:rPr>
              <a:t>第四部分</a:t>
            </a:r>
            <a:endParaRPr lang="en-US" altLang="zh-CN" sz="3200" b="1">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53" presetClass="entr" presetSubtype="0" fill="hold" nodeType="afterEffect">
                                  <p:stCondLst>
                                    <p:cond delay="0"/>
                                  </p:stCondLst>
                                  <p:childTnLst>
                                    <p:set>
                                      <p:cBhvr>
                                        <p:cTn id="7" dur="1" fill="hold">
                                          <p:stCondLst>
                                            <p:cond delay="0"/>
                                          </p:stCondLst>
                                        </p:cTn>
                                        <p:tgtEl>
                                          <p:spTgt spid="6"/>
                                        </p:tgtEl>
                                        <p:attrNameLst>
                                          <p:attrName>style.visibility</p:attrName>
                                        </p:attrNameLst>
                                      </p:cBhvr>
                                      <p:to>
                                        <p:strVal val="visible"/>
                                      </p:to>
                                    </p:set>
                                    <p:anim calcmode="lin" valueType="num">
                                      <p:cBhvr>
                                        <p:cTn id="8" dur="500" fill="hold"/>
                                        <p:tgtEl>
                                          <p:spTgt spid="6"/>
                                        </p:tgtEl>
                                        <p:attrNameLst>
                                          <p:attrName>ppt_w</p:attrName>
                                        </p:attrNameLst>
                                      </p:cBhvr>
                                      <p:tavLst>
                                        <p:tav tm="0">
                                          <p:val>
                                            <p:fltVal val="0"/>
                                          </p:val>
                                        </p:tav>
                                        <p:tav tm="100000">
                                          <p:val>
                                            <p:strVal val="#ppt_w"/>
                                          </p:val>
                                        </p:tav>
                                      </p:tavLst>
                                    </p:anim>
                                    <p:anim calcmode="lin" valueType="num">
                                      <p:cBhvr>
                                        <p:cTn id="9" dur="500" fill="hold"/>
                                        <p:tgtEl>
                                          <p:spTgt spid="6"/>
                                        </p:tgtEl>
                                        <p:attrNameLst>
                                          <p:attrName>ppt_h</p:attrName>
                                        </p:attrNameLst>
                                      </p:cBhvr>
                                      <p:tavLst>
                                        <p:tav tm="0">
                                          <p:val>
                                            <p:fltVal val="0"/>
                                          </p:val>
                                        </p:tav>
                                        <p:tav tm="100000">
                                          <p:val>
                                            <p:strVal val="#ppt_h"/>
                                          </p:val>
                                        </p:tav>
                                      </p:tavLst>
                                    </p:anim>
                                    <p:animEffect transition="in" filter="fade">
                                      <p:cBhvr>
                                        <p:cTn id="10" dur="500"/>
                                        <p:tgtEl>
                                          <p:spTgt spid="6"/>
                                        </p:tgtEl>
                                      </p:cBhvr>
                                    </p:animEffect>
                                  </p:childTnLst>
                                </p:cTn>
                              </p:par>
                            </p:childTnLst>
                          </p:cTn>
                        </p:par>
                        <p:par>
                          <p:cTn id="11" fill="hold" nodeType="withGroup">
                            <p:stCondLst>
                              <p:cond delay="500"/>
                            </p:stCondLst>
                            <p:childTnLst>
                              <p:par>
                                <p:cTn id="12" presetID="21" presetClass="entr" presetSubtype="1" fill="hold" grpId="0" nodeType="afterEffect">
                                  <p:childTnLst>
                                    <p:set>
                                      <p:cBhvr>
                                        <p:cTn id="13" dur="1" fill="hold">
                                          <p:stCondLst>
                                            <p:cond delay="0"/>
                                          </p:stCondLst>
                                        </p:cTn>
                                        <p:tgtEl>
                                          <p:spTgt spid="15"/>
                                        </p:tgtEl>
                                        <p:attrNameLst>
                                          <p:attrName>style.visibility</p:attrName>
                                        </p:attrNameLst>
                                      </p:cBhvr>
                                      <p:to>
                                        <p:strVal val="visible"/>
                                      </p:to>
                                    </p:set>
                                    <p:animEffect transition="in" filter="wheel(1)">
                                      <p:cBhvr>
                                        <p:cTn id="14" dur="500"/>
                                        <p:tgtEl>
                                          <p:spTgt spid="15"/>
                                        </p:tgtEl>
                                      </p:cBhvr>
                                    </p:animEffect>
                                  </p:childTnLst>
                                </p:cTn>
                              </p:par>
                            </p:childTnLst>
                          </p:cTn>
                        </p:par>
                        <p:par>
                          <p:cTn id="15" fill="hold" nodeType="withGroup">
                            <p:stCondLst>
                              <p:cond delay="1000"/>
                            </p:stCondLst>
                            <p:childTnLst>
                              <p:par>
                                <p:cTn id="16" presetID="29" presetClass="entr" presetSubtype="0" fill="hold" grpId="2" nodeType="afterEffect">
                                  <p:childTnLst>
                                    <p:set>
                                      <p:cBhvr>
                                        <p:cTn id="17" dur="1" fill="hold">
                                          <p:stCondLst>
                                            <p:cond delay="0"/>
                                          </p:stCondLst>
                                        </p:cTn>
                                        <p:tgtEl>
                                          <p:spTgt spid="7"/>
                                        </p:tgtEl>
                                        <p:attrNameLst>
                                          <p:attrName>style.visibility</p:attrName>
                                        </p:attrNameLst>
                                      </p:cBhvr>
                                      <p:to>
                                        <p:strVal val="visible"/>
                                      </p:to>
                                    </p:set>
                                    <p:anim calcmode="lin" valueType="num">
                                      <p:cBhvr>
                                        <p:cTn id="18" dur="500" fill="hold"/>
                                        <p:tgtEl>
                                          <p:spTgt spid="7"/>
                                        </p:tgtEl>
                                        <p:attrNameLst>
                                          <p:attrName>ppt_x</p:attrName>
                                        </p:attrNameLst>
                                      </p:cBhvr>
                                      <p:tavLst>
                                        <p:tav tm="0">
                                          <p:val>
                                            <p:strVal val="#ppt_x-.2"/>
                                          </p:val>
                                        </p:tav>
                                        <p:tav tm="100000">
                                          <p:val>
                                            <p:strVal val="#ppt_x"/>
                                          </p:val>
                                        </p:tav>
                                      </p:tavLst>
                                    </p:anim>
                                    <p:anim calcmode="lin" valueType="num">
                                      <p:cBhvr>
                                        <p:cTn id="19" dur="500" fill="hold"/>
                                        <p:tgtEl>
                                          <p:spTgt spid="7"/>
                                        </p:tgtEl>
                                        <p:attrNameLst>
                                          <p:attrName>ppt_y</p:attrName>
                                        </p:attrNameLst>
                                      </p:cBhvr>
                                      <p:tavLst>
                                        <p:tav tm="0">
                                          <p:val>
                                            <p:strVal val="#ppt_y"/>
                                          </p:val>
                                        </p:tav>
                                        <p:tav tm="100000">
                                          <p:val>
                                            <p:strVal val="#ppt_y"/>
                                          </p:val>
                                        </p:tav>
                                      </p:tavLst>
                                    </p:anim>
                                    <p:animEffect transition="in" filter="wipe(right)" prLst="gradientSize: 0.1">
                                      <p:cBhvr>
                                        <p:cTn id="20" dur="500"/>
                                        <p:tgtEl>
                                          <p:spTgt spid="7"/>
                                        </p:tgtEl>
                                      </p:cBhvr>
                                    </p:animEffect>
                                  </p:childTnLst>
                                </p:cTn>
                              </p:par>
                            </p:childTnLst>
                          </p:cTn>
                        </p:par>
                        <p:par>
                          <p:cTn id="21" fill="hold" nodeType="withGroup">
                            <p:stCondLst>
                              <p:cond delay="1500"/>
                            </p:stCondLst>
                            <p:childTnLst>
                              <p:par>
                                <p:cTn id="22" presetID="42" presetClass="entr" presetSubtype="0" fill="hold" grpId="1" nodeType="afterEffect">
                                  <p:childTnLst>
                                    <p:set>
                                      <p:cBhvr>
                                        <p:cTn id="23" dur="1" fill="hold">
                                          <p:stCondLst>
                                            <p:cond delay="0"/>
                                          </p:stCondLst>
                                        </p:cTn>
                                        <p:tgtEl>
                                          <p:spTgt spid="16"/>
                                        </p:tgtEl>
                                        <p:attrNameLst>
                                          <p:attrName>style.visibility</p:attrName>
                                        </p:attrNameLst>
                                      </p:cBhvr>
                                      <p:to>
                                        <p:strVal val="visible"/>
                                      </p:to>
                                    </p:set>
                                    <p:animEffect transition="in" filter="fade">
                                      <p:cBhvr>
                                        <p:cTn id="24" dur="500"/>
                                        <p:tgtEl>
                                          <p:spTgt spid="16"/>
                                        </p:tgtEl>
                                      </p:cBhvr>
                                    </p:animEffect>
                                    <p:anim calcmode="lin" valueType="num">
                                      <p:cBhvr>
                                        <p:cTn id="25" dur="500" fill="hold"/>
                                        <p:tgtEl>
                                          <p:spTgt spid="16"/>
                                        </p:tgtEl>
                                        <p:attrNameLst>
                                          <p:attrName>ppt_x</p:attrName>
                                        </p:attrNameLst>
                                      </p:cBhvr>
                                      <p:tavLst>
                                        <p:tav tm="0">
                                          <p:val>
                                            <p:strVal val="#ppt_x"/>
                                          </p:val>
                                        </p:tav>
                                        <p:tav tm="100000">
                                          <p:val>
                                            <p:strVal val="#ppt_x"/>
                                          </p:val>
                                        </p:tav>
                                      </p:tavLst>
                                    </p:anim>
                                    <p:anim calcmode="lin" valueType="num">
                                      <p:cBhvr>
                                        <p:cTn id="26" dur="5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1"/>
      <p:bldP spid="7" grpId="2"/>
    </p:bldLst>
  </p:timing>
</p:sld>
</file>

<file path=ppt/slides/slide34.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showMasterSp="0">
  <p:cSld>
    <p:spTree>
      <p:nvGrpSpPr>
        <p:cNvPr id="1" name=""/>
        <p:cNvGrpSpPr/>
        <p:nvPr/>
      </p:nvGrpSpPr>
      <p:grpSpPr>
        <a:xfrm>
          <a:off x="0" y="0"/>
          <a:ext cx="0" cy="0"/>
        </a:xfrm>
      </p:grpSpPr>
      <p:sp>
        <p:nvSpPr>
          <p:cNvPr id="3" name="矩形 2"/>
          <p:cNvSpPr/>
          <p:nvPr/>
        </p:nvSpPr>
        <p:spPr>
          <a:xfrm>
            <a:off x="4030054" y="579076"/>
            <a:ext cx="4507865" cy="2365375"/>
          </a:xfrm>
          <a:prstGeom prst="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5" name="文本框 4"/>
          <p:cNvSpPr txBox="1"/>
          <p:nvPr/>
        </p:nvSpPr>
        <p:spPr>
          <a:xfrm>
            <a:off x="618185" y="533204"/>
            <a:ext cx="615553" cy="5922177"/>
          </a:xfrm>
          <a:prstGeom prst="rect">
            <a:avLst/>
          </a:prstGeom>
          <a:noFill/>
        </p:spPr>
        <p:txBody>
          <a:bodyPr vert="eaVert" wrap="square" rtlCol="0">
            <a:spAutoFit/>
          </a:bodyPr>
          <a:lstStyle/>
          <a:p>
            <a:pPr marL="457200" indent="-457200">
              <a:buFont typeface="Wingdings" panose="05000000000000000000" pitchFamily="2" charset="2"/>
              <a:buChar char="n"/>
            </a:pPr>
            <a:r>
              <a:rPr lang="zh-CN" altLang="en-US" sz="2800" b="1" spc="600">
                <a:solidFill>
                  <a:schemeClr val="tx1">
                    <a:lumMod val="50000"/>
                    <a:lumOff val="50000"/>
                  </a:schemeClr>
                </a:solidFill>
                <a:latin typeface="仿宋" panose="02010609060101010101" pitchFamily="49" charset="-122"/>
                <a:ea typeface="仿宋" panose="02010609060101010101" pitchFamily="49" charset="-122"/>
              </a:rPr>
              <a:t>运用铺垫法</a:t>
            </a:r>
          </a:p>
        </p:txBody>
      </p:sp>
      <p:sp>
        <p:nvSpPr>
          <p:cNvPr id="7" name="文本框 6"/>
          <p:cNvSpPr txBox="1"/>
          <p:nvPr/>
        </p:nvSpPr>
        <p:spPr>
          <a:xfrm>
            <a:off x="1552416" y="3219318"/>
            <a:ext cx="10158609" cy="2346283"/>
          </a:xfrm>
          <a:prstGeom prst="rect">
            <a:avLst/>
          </a:prstGeom>
          <a:noFill/>
        </p:spPr>
        <p:txBody>
          <a:bodyPr wrap="square" rtlCol="0">
            <a:spAutoFit/>
          </a:bodyPr>
          <a:lstStyle/>
          <a:p>
            <a:pPr>
              <a:lnSpc>
                <a:spcPct val="150000"/>
              </a:lnSpc>
            </a:pPr>
            <a:r>
              <a:rPr lang="en-US" altLang="zh-CN" sz="2000" b="1">
                <a:latin typeface="微软雅黑" panose="020b0503020204020204" pitchFamily="34" charset="-122"/>
                <a:ea typeface="微软雅黑" panose="020b0503020204020204" pitchFamily="34" charset="-122"/>
                <a:sym typeface="+mn-ea"/>
              </a:rPr>
              <a:t>【</a:t>
            </a:r>
            <a:r>
              <a:rPr lang="zh-CN" altLang="en-US" sz="2000" b="1">
                <a:latin typeface="微软雅黑" panose="020b0503020204020204" pitchFamily="34" charset="-122"/>
                <a:ea typeface="微软雅黑" panose="020b0503020204020204" pitchFamily="34" charset="-122"/>
                <a:sym typeface="+mn-ea"/>
              </a:rPr>
              <a:t>任务引导</a:t>
            </a:r>
            <a:r>
              <a:rPr lang="en-US" altLang="zh-CN" sz="2000" b="1">
                <a:latin typeface="微软雅黑" panose="020b0503020204020204" pitchFamily="34" charset="-122"/>
                <a:ea typeface="微软雅黑" panose="020b0503020204020204" pitchFamily="34" charset="-122"/>
                <a:sym typeface="+mn-ea"/>
              </a:rPr>
              <a:t>】</a:t>
            </a:r>
            <a:r>
              <a:rPr lang="zh-CN" altLang="en-US" sz="2000">
                <a:latin typeface="微软雅黑" panose="020b0503020204020204" pitchFamily="34" charset="-122"/>
                <a:ea typeface="微软雅黑" panose="020b0503020204020204" pitchFamily="34" charset="-122"/>
                <a:sym typeface="+mn-ea"/>
              </a:rPr>
              <a:t>苏格拉底被判定为死罪，他当然不可能心服口服，换作每个人都感到自己蒙受了巨大的冤屈，但换作每个人却不可能像苏格拉底一样接受这样不公正的判罚。本文中苏格拉底不赞同违背雅典人的意愿而逃跑，针对格黎东提出的如果不逃走的几点后果，他以雄辩的逻辑，通过步步设问，一层又一层的铺垫，诱导格黎东放弃越狱的想法。层层铺垫，是本文的一大特色。</a:t>
            </a:r>
          </a:p>
        </p:txBody>
      </p:sp>
      <p:sp>
        <p:nvSpPr>
          <p:cNvPr id="9" name="矩形 8"/>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0" name="矩形 9"/>
          <p:cNvSpPr/>
          <p:nvPr/>
        </p:nvSpPr>
        <p:spPr>
          <a:xfrm>
            <a:off x="3842067" y="304209"/>
            <a:ext cx="4507865" cy="2365375"/>
          </a:xfrm>
          <a:prstGeom prst="rect">
            <a:avLst/>
          </a:prstGeom>
          <a:blipFill>
            <a:blip r:embed="rId2">
              <a:extLst>
                <a:ext uri="{28A0092B-C50C-407E-A947-70E740481C1C}">
                  <a14:useLocalDpi xmlns:a14="http://schemas.microsoft.com/office/drawing/2010/main" val="0"/>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12" presetClass="entr" presetSubtype="8" fill="hold" grpId="1" nodeType="afterEffect">
                                  <p:stCondLst>
                                    <p:cond delay="0"/>
                                  </p:stCondLst>
                                  <p:childTnLst>
                                    <p:set>
                                      <p:cBhvr>
                                        <p:cTn id="7" dur="1" fill="hold">
                                          <p:stCondLst>
                                            <p:cond delay="0"/>
                                          </p:stCondLst>
                                        </p:cTn>
                                        <p:tgtEl>
                                          <p:spTgt spid="5"/>
                                        </p:tgtEl>
                                        <p:attrNameLst>
                                          <p:attrName>style.visibility</p:attrName>
                                        </p:attrNameLst>
                                      </p:cBhvr>
                                      <p:to>
                                        <p:strVal val="visible"/>
                                      </p:to>
                                    </p:set>
                                    <p:anim calcmode="lin" valueType="num">
                                      <p:cBhvr additive="base">
                                        <p:cTn id="8" dur="500"/>
                                        <p:tgtEl>
                                          <p:spTgt spid="5"/>
                                        </p:tgtEl>
                                        <p:attrNameLst>
                                          <p:attrName>ppt_x</p:attrName>
                                        </p:attrNameLst>
                                      </p:cBhvr>
                                      <p:tavLst>
                                        <p:tav tm="0">
                                          <p:val>
                                            <p:strVal val="#ppt_x-#ppt_w*1.125000"/>
                                          </p:val>
                                        </p:tav>
                                        <p:tav tm="100000">
                                          <p:val>
                                            <p:strVal val="#ppt_x"/>
                                          </p:val>
                                        </p:tav>
                                      </p:tavLst>
                                    </p:anim>
                                    <p:animEffect transition="in" filter="wipe(right)">
                                      <p:cBhvr>
                                        <p:cTn id="9" dur="500"/>
                                        <p:tgtEl>
                                          <p:spTgt spid="5"/>
                                        </p:tgtEl>
                                      </p:cBhvr>
                                    </p:animEffect>
                                  </p:childTnLst>
                                </p:cTn>
                              </p:par>
                            </p:childTnLst>
                          </p:cTn>
                        </p:par>
                        <p:par>
                          <p:cTn id="10" fill="hold" nodeType="withGroup">
                            <p:stCondLst>
                              <p:cond delay="500"/>
                            </p:stCondLst>
                            <p:childTnLst>
                              <p:par>
                                <p:cTn id="11" presetID="16" presetClass="entr" presetSubtype="21" fill="hold" grpId="0" nodeType="afterEffect">
                                  <p:childTnLst>
                                    <p:set>
                                      <p:cBhvr>
                                        <p:cTn id="12" dur="1" fill="hold">
                                          <p:stCondLst>
                                            <p:cond delay="0"/>
                                          </p:stCondLst>
                                        </p:cTn>
                                        <p:tgtEl>
                                          <p:spTgt spid="3"/>
                                        </p:tgtEl>
                                        <p:attrNameLst>
                                          <p:attrName>style.visibility</p:attrName>
                                        </p:attrNameLst>
                                      </p:cBhvr>
                                      <p:to>
                                        <p:strVal val="visible"/>
                                      </p:to>
                                    </p:set>
                                    <p:animEffect transition="in" filter="barn(inVertical)">
                                      <p:cBhvr>
                                        <p:cTn id="13" dur="500"/>
                                        <p:tgtEl>
                                          <p:spTgt spid="3"/>
                                        </p:tgtEl>
                                      </p:cBhvr>
                                    </p:animEffect>
                                  </p:childTnLst>
                                </p:cTn>
                              </p:par>
                            </p:childTnLst>
                          </p:cTn>
                        </p:par>
                        <p:par>
                          <p:cTn id="14" fill="hold" nodeType="withGroup">
                            <p:stCondLst>
                              <p:cond delay="1000"/>
                            </p:stCondLst>
                            <p:childTnLst>
                              <p:par>
                                <p:cTn id="15" presetID="42" presetClass="entr" presetSubtype="0" fill="hold" grpId="2" nodeType="afterEffect">
                                  <p:childTnLst>
                                    <p:set>
                                      <p:cBhvr>
                                        <p:cTn id="16" dur="1" fill="hold">
                                          <p:stCondLst>
                                            <p:cond delay="0"/>
                                          </p:stCondLst>
                                        </p:cTn>
                                        <p:tgtEl>
                                          <p:spTgt spid="7"/>
                                        </p:tgtEl>
                                        <p:attrNameLst>
                                          <p:attrName>style.visibility</p:attrName>
                                        </p:attrNameLst>
                                      </p:cBhvr>
                                      <p:to>
                                        <p:strVal val="visible"/>
                                      </p:to>
                                    </p:set>
                                    <p:animEffect transition="in" filter="fade">
                                      <p:cBhvr>
                                        <p:cTn id="17" dur="500"/>
                                        <p:tgtEl>
                                          <p:spTgt spid="7"/>
                                        </p:tgtEl>
                                      </p:cBhvr>
                                    </p:animEffect>
                                    <p:anim calcmode="lin" valueType="num">
                                      <p:cBhvr>
                                        <p:cTn id="18" dur="500" fill="hold"/>
                                        <p:tgtEl>
                                          <p:spTgt spid="7"/>
                                        </p:tgtEl>
                                        <p:attrNameLst>
                                          <p:attrName>ppt_x</p:attrName>
                                        </p:attrNameLst>
                                      </p:cBhvr>
                                      <p:tavLst>
                                        <p:tav tm="0">
                                          <p:val>
                                            <p:strVal val="#ppt_x"/>
                                          </p:val>
                                        </p:tav>
                                        <p:tav tm="100000">
                                          <p:val>
                                            <p:strVal val="#ppt_x"/>
                                          </p:val>
                                        </p:tav>
                                      </p:tavLst>
                                    </p:anim>
                                    <p:anim calcmode="lin" valueType="num">
                                      <p:cBhvr>
                                        <p:cTn id="19" dur="5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1"/>
      <p:bldP spid="7" grpId="2"/>
    </p:bldLst>
  </p:timing>
</p:sld>
</file>

<file path=ppt/slides/slide35.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showMasterSp="0">
  <p:cSld>
    <p:spTree>
      <p:nvGrpSpPr>
        <p:cNvPr id="1" name=""/>
        <p:cNvGrpSpPr/>
        <p:nvPr/>
      </p:nvGrpSpPr>
      <p:grpSpPr>
        <a:xfrm>
          <a:off x="0" y="0"/>
          <a:ext cx="0" cy="0"/>
        </a:xfrm>
      </p:grpSpPr>
      <p:sp>
        <p:nvSpPr>
          <p:cNvPr id="12" name="文本框 11"/>
          <p:cNvSpPr txBox="1"/>
          <p:nvPr/>
        </p:nvSpPr>
        <p:spPr>
          <a:xfrm>
            <a:off x="4225643" y="1867966"/>
            <a:ext cx="7275384" cy="2243050"/>
          </a:xfrm>
          <a:prstGeom prst="rect">
            <a:avLst/>
          </a:prstGeom>
          <a:noFill/>
        </p:spPr>
        <p:txBody>
          <a:bodyPr wrap="square" rtlCol="0">
            <a:spAutoFit/>
          </a:bodyPr>
          <a:lstStyle/>
          <a:p>
            <a:pPr>
              <a:lnSpc>
                <a:spcPct val="150000"/>
              </a:lnSpc>
            </a:pPr>
            <a:r>
              <a:rPr lang="en-US" altLang="zh-CN" sz="2400" b="1">
                <a:latin typeface="微软雅黑" panose="020b0503020204020204" pitchFamily="34" charset="-122"/>
                <a:ea typeface="微软雅黑" panose="020b0503020204020204" pitchFamily="34" charset="-122"/>
              </a:rPr>
              <a:t>【</a:t>
            </a:r>
            <a:r>
              <a:rPr lang="zh-CN" altLang="en-US" sz="2400" b="1">
                <a:latin typeface="微软雅黑" panose="020b0503020204020204" pitchFamily="34" charset="-122"/>
                <a:ea typeface="微软雅黑" panose="020b0503020204020204" pitchFamily="34" charset="-122"/>
              </a:rPr>
              <a:t>写法指导</a:t>
            </a:r>
            <a:r>
              <a:rPr lang="en-US" altLang="zh-CN" sz="2400" b="1">
                <a:latin typeface="微软雅黑" panose="020b0503020204020204" pitchFamily="34" charset="-122"/>
                <a:ea typeface="微软雅黑" panose="020b0503020204020204" pitchFamily="34" charset="-122"/>
              </a:rPr>
              <a:t>】</a:t>
            </a:r>
          </a:p>
          <a:p>
            <a:pPr>
              <a:lnSpc>
                <a:spcPct val="150000"/>
              </a:lnSpc>
            </a:pPr>
            <a:r>
              <a:rPr lang="zh-CN" altLang="en-US" sz="2400" b="1">
                <a:solidFill>
                  <a:srgbClr val="C00000"/>
                </a:solidFill>
                <a:latin typeface="微软雅黑" panose="020b0503020204020204" pitchFamily="34" charset="-122"/>
                <a:ea typeface="微软雅黑" panose="020b0503020204020204" pitchFamily="34" charset="-122"/>
              </a:rPr>
              <a:t>内涵：</a:t>
            </a:r>
            <a:r>
              <a:rPr lang="zh-CN" altLang="en-US" sz="2400">
                <a:latin typeface="微软雅黑" panose="020b0503020204020204" pitchFamily="34" charset="-122"/>
                <a:ea typeface="微软雅黑" panose="020b0503020204020204" pitchFamily="34" charset="-122"/>
              </a:rPr>
              <a:t>层层铺垫法，亦称巧铺妙垫法。它是指行文或说理时，为情节的展开或说理的顺畅，酝酿气氛，做好铺陈的写作方法。</a:t>
            </a:r>
          </a:p>
        </p:txBody>
      </p:sp>
      <p:sp>
        <p:nvSpPr>
          <p:cNvPr id="14" name="矩形 13"/>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73879" y="1760922"/>
            <a:ext cx="2989346" cy="3330217"/>
          </a:xfrm>
          <a:prstGeom prst="rect">
            <a:avLst/>
          </a:prstGeom>
          <a:solidFill>
            <a:srgbClr val="FFFFFF">
              <a:shade val="85000"/>
            </a:srgbClr>
          </a:solid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2" name="文本框 1"/>
          <p:cNvSpPr txBox="1"/>
          <p:nvPr/>
        </p:nvSpPr>
        <p:spPr>
          <a:xfrm>
            <a:off x="1716060" y="1094873"/>
            <a:ext cx="1466527" cy="369332"/>
          </a:xfrm>
          <a:prstGeom prst="rect">
            <a:avLst/>
          </a:prstGeom>
          <a:noFill/>
        </p:spPr>
        <p:txBody>
          <a:bodyPr wrap="square" rtlCol="0">
            <a:spAutoFit/>
          </a:bodyPr>
          <a:lstStyle/>
          <a:p>
            <a:r>
              <a:rPr lang="zh-CN" altLang="zh-CN" b="1"/>
              <a:t>运用铺垫法</a:t>
            </a:r>
            <a:endParaRPr kumimoji="1" lang="zh-CN" altLang="en-US" sz="2000" b="1"/>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42" presetClass="entr" presetSubtype="0" fill="hold" grpId="0" nodeType="afterEffect">
                                  <p:stCondLst>
                                    <p:cond delay="0"/>
                                  </p:stCondLst>
                                  <p:childTnLst>
                                    <p:set>
                                      <p:cBhvr>
                                        <p:cTn id="7" dur="1" fill="hold">
                                          <p:stCondLst>
                                            <p:cond delay="0"/>
                                          </p:stCondLst>
                                        </p:cTn>
                                        <p:tgtEl>
                                          <p:spTgt spid="12"/>
                                        </p:tgtEl>
                                        <p:attrNameLst>
                                          <p:attrName>style.visibility</p:attrName>
                                        </p:attrNameLst>
                                      </p:cBhvr>
                                      <p:to>
                                        <p:strVal val="visible"/>
                                      </p:to>
                                    </p:set>
                                    <p:animEffect transition="in" filter="fade">
                                      <p:cBhvr>
                                        <p:cTn id="8" dur="500"/>
                                        <p:tgtEl>
                                          <p:spTgt spid="12"/>
                                        </p:tgtEl>
                                      </p:cBhvr>
                                    </p:animEffect>
                                    <p:anim calcmode="lin" valueType="num">
                                      <p:cBhvr>
                                        <p:cTn id="9" dur="500" fill="hold"/>
                                        <p:tgtEl>
                                          <p:spTgt spid="12"/>
                                        </p:tgtEl>
                                        <p:attrNameLst>
                                          <p:attrName>ppt_x</p:attrName>
                                        </p:attrNameLst>
                                      </p:cBhvr>
                                      <p:tavLst>
                                        <p:tav tm="0">
                                          <p:val>
                                            <p:strVal val="#ppt_x"/>
                                          </p:val>
                                        </p:tav>
                                        <p:tav tm="100000">
                                          <p:val>
                                            <p:strVal val="#ppt_x"/>
                                          </p:val>
                                        </p:tav>
                                      </p:tavLst>
                                    </p:anim>
                                    <p:anim calcmode="lin" valueType="num">
                                      <p:cBhvr>
                                        <p:cTn id="10"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36.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showMasterSp="0">
  <p:cSld>
    <p:spTree>
      <p:nvGrpSpPr>
        <p:cNvPr id="1" name=""/>
        <p:cNvGrpSpPr/>
        <p:nvPr/>
      </p:nvGrpSpPr>
      <p:grpSpPr>
        <a:xfrm>
          <a:off x="0" y="0"/>
          <a:ext cx="0" cy="0"/>
        </a:xfrm>
      </p:grpSpPr>
      <p:sp>
        <p:nvSpPr>
          <p:cNvPr id="12" name="文本框 11"/>
          <p:cNvSpPr txBox="1"/>
          <p:nvPr/>
        </p:nvSpPr>
        <p:spPr>
          <a:xfrm>
            <a:off x="4225643" y="1867966"/>
            <a:ext cx="7275384" cy="2243050"/>
          </a:xfrm>
          <a:prstGeom prst="rect">
            <a:avLst/>
          </a:prstGeom>
          <a:noFill/>
        </p:spPr>
        <p:txBody>
          <a:bodyPr wrap="square" rtlCol="0">
            <a:spAutoFit/>
          </a:bodyPr>
          <a:lstStyle/>
          <a:p>
            <a:pPr>
              <a:lnSpc>
                <a:spcPct val="150000"/>
              </a:lnSpc>
            </a:pPr>
            <a:r>
              <a:rPr lang="en-US" altLang="zh-CN" sz="2400" b="1">
                <a:latin typeface="微软雅黑" panose="020b0503020204020204" pitchFamily="34" charset="-122"/>
                <a:ea typeface="微软雅黑" panose="020b0503020204020204" pitchFamily="34" charset="-122"/>
              </a:rPr>
              <a:t>【</a:t>
            </a:r>
            <a:r>
              <a:rPr lang="zh-CN" altLang="en-US" sz="2400" b="1">
                <a:latin typeface="微软雅黑" panose="020b0503020204020204" pitchFamily="34" charset="-122"/>
                <a:ea typeface="微软雅黑" panose="020b0503020204020204" pitchFamily="34" charset="-122"/>
              </a:rPr>
              <a:t>写法指导</a:t>
            </a:r>
            <a:r>
              <a:rPr lang="en-US" altLang="zh-CN" sz="2400" b="1">
                <a:latin typeface="微软雅黑" panose="020b0503020204020204" pitchFamily="34" charset="-122"/>
                <a:ea typeface="微软雅黑" panose="020b0503020204020204" pitchFamily="34" charset="-122"/>
              </a:rPr>
              <a:t>】</a:t>
            </a:r>
          </a:p>
          <a:p>
            <a:pPr>
              <a:lnSpc>
                <a:spcPct val="150000"/>
              </a:lnSpc>
            </a:pPr>
            <a:r>
              <a:rPr lang="zh-CN" altLang="en-US" sz="2400" b="1">
                <a:solidFill>
                  <a:srgbClr val="C00000"/>
                </a:solidFill>
                <a:latin typeface="微软雅黑" panose="020b0503020204020204" pitchFamily="34" charset="-122"/>
                <a:ea typeface="微软雅黑" panose="020b0503020204020204" pitchFamily="34" charset="-122"/>
              </a:rPr>
              <a:t>效果：</a:t>
            </a:r>
            <a:r>
              <a:rPr lang="zh-CN" altLang="en-US" sz="2400">
                <a:latin typeface="微软雅黑" panose="020b0503020204020204" pitchFamily="34" charset="-122"/>
                <a:ea typeface="微软雅黑" panose="020b0503020204020204" pitchFamily="34" charset="-122"/>
              </a:rPr>
              <a:t>运用铺垫写法是为了蓄积气势，突出文章主旨，以此揭示出情节或人物性格发展的必然性、合理性，达到水到渠成的效果。</a:t>
            </a:r>
          </a:p>
        </p:txBody>
      </p:sp>
      <p:sp>
        <p:nvSpPr>
          <p:cNvPr id="14" name="矩形 13"/>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73879" y="1760922"/>
            <a:ext cx="2989346" cy="3330217"/>
          </a:xfrm>
          <a:prstGeom prst="rect">
            <a:avLst/>
          </a:prstGeom>
          <a:solidFill>
            <a:srgbClr val="FFFFFF">
              <a:shade val="85000"/>
            </a:srgbClr>
          </a:solid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2" name="文本框 1"/>
          <p:cNvSpPr txBox="1"/>
          <p:nvPr/>
        </p:nvSpPr>
        <p:spPr>
          <a:xfrm>
            <a:off x="1716060" y="1094873"/>
            <a:ext cx="1466527" cy="369332"/>
          </a:xfrm>
          <a:prstGeom prst="rect">
            <a:avLst/>
          </a:prstGeom>
          <a:noFill/>
        </p:spPr>
        <p:txBody>
          <a:bodyPr wrap="square" rtlCol="0">
            <a:spAutoFit/>
          </a:bodyPr>
          <a:lstStyle/>
          <a:p>
            <a:r>
              <a:rPr lang="zh-CN" altLang="zh-CN" b="1"/>
              <a:t>运用铺垫法</a:t>
            </a:r>
            <a:endParaRPr kumimoji="1" lang="zh-CN" altLang="en-US" sz="2000" b="1"/>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42" presetClass="entr" presetSubtype="0" fill="hold" grpId="0" nodeType="afterEffect">
                                  <p:stCondLst>
                                    <p:cond delay="0"/>
                                  </p:stCondLst>
                                  <p:childTnLst>
                                    <p:set>
                                      <p:cBhvr>
                                        <p:cTn id="7" dur="1" fill="hold">
                                          <p:stCondLst>
                                            <p:cond delay="0"/>
                                          </p:stCondLst>
                                        </p:cTn>
                                        <p:tgtEl>
                                          <p:spTgt spid="12"/>
                                        </p:tgtEl>
                                        <p:attrNameLst>
                                          <p:attrName>style.visibility</p:attrName>
                                        </p:attrNameLst>
                                      </p:cBhvr>
                                      <p:to>
                                        <p:strVal val="visible"/>
                                      </p:to>
                                    </p:set>
                                    <p:animEffect transition="in" filter="fade">
                                      <p:cBhvr>
                                        <p:cTn id="8" dur="500"/>
                                        <p:tgtEl>
                                          <p:spTgt spid="12"/>
                                        </p:tgtEl>
                                      </p:cBhvr>
                                    </p:animEffect>
                                    <p:anim calcmode="lin" valueType="num">
                                      <p:cBhvr>
                                        <p:cTn id="9" dur="500" fill="hold"/>
                                        <p:tgtEl>
                                          <p:spTgt spid="12"/>
                                        </p:tgtEl>
                                        <p:attrNameLst>
                                          <p:attrName>ppt_x</p:attrName>
                                        </p:attrNameLst>
                                      </p:cBhvr>
                                      <p:tavLst>
                                        <p:tav tm="0">
                                          <p:val>
                                            <p:strVal val="#ppt_x"/>
                                          </p:val>
                                        </p:tav>
                                        <p:tav tm="100000">
                                          <p:val>
                                            <p:strVal val="#ppt_x"/>
                                          </p:val>
                                        </p:tav>
                                      </p:tavLst>
                                    </p:anim>
                                    <p:anim calcmode="lin" valueType="num">
                                      <p:cBhvr>
                                        <p:cTn id="10"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37.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showMasterSp="0">
  <p:cSld>
    <p:spTree>
      <p:nvGrpSpPr>
        <p:cNvPr id="1" name=""/>
        <p:cNvGrpSpPr/>
        <p:nvPr/>
      </p:nvGrpSpPr>
      <p:grpSpPr>
        <a:xfrm>
          <a:off x="0" y="0"/>
          <a:ext cx="0" cy="0"/>
        </a:xfrm>
      </p:grpSpPr>
      <p:sp>
        <p:nvSpPr>
          <p:cNvPr id="12" name="文本框 11"/>
          <p:cNvSpPr txBox="1"/>
          <p:nvPr/>
        </p:nvSpPr>
        <p:spPr>
          <a:xfrm>
            <a:off x="4201893" y="1094873"/>
            <a:ext cx="7275384" cy="5116272"/>
          </a:xfrm>
          <a:prstGeom prst="rect">
            <a:avLst/>
          </a:prstGeom>
          <a:noFill/>
        </p:spPr>
        <p:txBody>
          <a:bodyPr wrap="square" rtlCol="0">
            <a:spAutoFit/>
          </a:bodyPr>
          <a:lstStyle/>
          <a:p>
            <a:pPr>
              <a:lnSpc>
                <a:spcPct val="150000"/>
              </a:lnSpc>
            </a:pPr>
            <a:r>
              <a:rPr lang="en-US" altLang="zh-CN" sz="2000" b="1">
                <a:latin typeface="微软雅黑" panose="020b0503020204020204" pitchFamily="34" charset="-122"/>
                <a:ea typeface="微软雅黑" panose="020b0503020204020204" pitchFamily="34" charset="-122"/>
              </a:rPr>
              <a:t>【</a:t>
            </a:r>
            <a:r>
              <a:rPr lang="zh-CN" altLang="en-US" sz="2000" b="1">
                <a:latin typeface="微软雅黑" panose="020b0503020204020204" pitchFamily="34" charset="-122"/>
                <a:ea typeface="微软雅黑" panose="020b0503020204020204" pitchFamily="34" charset="-122"/>
              </a:rPr>
              <a:t>写法指导</a:t>
            </a:r>
            <a:r>
              <a:rPr lang="en-US" altLang="zh-CN" sz="2000" b="1">
                <a:latin typeface="微软雅黑" panose="020b0503020204020204" pitchFamily="34" charset="-122"/>
                <a:ea typeface="微软雅黑" panose="020b0503020204020204" pitchFamily="34" charset="-122"/>
              </a:rPr>
              <a:t>】</a:t>
            </a:r>
          </a:p>
          <a:p>
            <a:pPr>
              <a:lnSpc>
                <a:spcPct val="150000"/>
              </a:lnSpc>
            </a:pPr>
            <a:r>
              <a:rPr lang="zh-CN" altLang="en-US" sz="2000" b="1">
                <a:solidFill>
                  <a:srgbClr val="C00000"/>
                </a:solidFill>
                <a:latin typeface="微软雅黑" panose="020b0503020204020204" pitchFamily="34" charset="-122"/>
                <a:ea typeface="微软雅黑" panose="020b0503020204020204" pitchFamily="34" charset="-122"/>
              </a:rPr>
              <a:t>方法：①设问式铺垫。</a:t>
            </a:r>
            <a:r>
              <a:rPr lang="zh-CN" altLang="en-US" sz="2000">
                <a:latin typeface="微软雅黑" panose="020b0503020204020204" pitchFamily="34" charset="-122"/>
                <a:ea typeface="微软雅黑" panose="020b0503020204020204" pitchFamily="34" charset="-122"/>
              </a:rPr>
              <a:t>为反对对方提出的设想，采取步步设问的方式，促使对方沿着自己的思路思考，最后放弃原来的结论。</a:t>
            </a:r>
          </a:p>
          <a:p>
            <a:pPr>
              <a:lnSpc>
                <a:spcPct val="150000"/>
              </a:lnSpc>
            </a:pPr>
            <a:r>
              <a:rPr lang="zh-CN" altLang="en-US" sz="2000" b="1">
                <a:solidFill>
                  <a:srgbClr val="C00000"/>
                </a:solidFill>
                <a:latin typeface="微软雅黑" panose="020b0503020204020204" pitchFamily="34" charset="-122"/>
                <a:ea typeface="微软雅黑" panose="020b0503020204020204" pitchFamily="34" charset="-122"/>
              </a:rPr>
              <a:t>②描写式铺垫。</a:t>
            </a:r>
            <a:r>
              <a:rPr lang="zh-CN" altLang="en-US" sz="2000">
                <a:latin typeface="微软雅黑" panose="020b0503020204020204" pitchFamily="34" charset="-122"/>
                <a:ea typeface="微软雅黑" panose="020b0503020204020204" pitchFamily="34" charset="-122"/>
              </a:rPr>
              <a:t>在开篇尽情铺陈、描写景物，来渲染气氛、烘托人物。</a:t>
            </a:r>
          </a:p>
          <a:p>
            <a:pPr>
              <a:lnSpc>
                <a:spcPct val="150000"/>
              </a:lnSpc>
            </a:pPr>
            <a:r>
              <a:rPr lang="zh-CN" altLang="en-US" sz="2000" b="1">
                <a:solidFill>
                  <a:srgbClr val="C00000"/>
                </a:solidFill>
                <a:latin typeface="微软雅黑" panose="020b0503020204020204" pitchFamily="34" charset="-122"/>
                <a:ea typeface="微软雅黑" panose="020b0503020204020204" pitchFamily="34" charset="-122"/>
              </a:rPr>
              <a:t>③背景式铺垫。</a:t>
            </a:r>
            <a:r>
              <a:rPr lang="zh-CN" altLang="en-US" sz="2000">
                <a:latin typeface="微软雅黑" panose="020b0503020204020204" pitchFamily="34" charset="-122"/>
                <a:ea typeface="微软雅黑" panose="020b0503020204020204" pitchFamily="34" charset="-122"/>
              </a:rPr>
              <a:t>交代故事发生的原因或环境，让故事的发展事出有因，也使故事更真实合理。</a:t>
            </a:r>
          </a:p>
          <a:p>
            <a:pPr>
              <a:lnSpc>
                <a:spcPct val="150000"/>
              </a:lnSpc>
            </a:pPr>
            <a:r>
              <a:rPr lang="zh-CN" altLang="en-US" sz="2000" b="1">
                <a:solidFill>
                  <a:srgbClr val="C00000"/>
                </a:solidFill>
                <a:latin typeface="微软雅黑" panose="020b0503020204020204" pitchFamily="34" charset="-122"/>
                <a:ea typeface="微软雅黑" panose="020b0503020204020204" pitchFamily="34" charset="-122"/>
              </a:rPr>
              <a:t>④衬托式铺垫。</a:t>
            </a:r>
            <a:r>
              <a:rPr lang="zh-CN" altLang="en-US" sz="2000">
                <a:latin typeface="微软雅黑" panose="020b0503020204020204" pitchFamily="34" charset="-122"/>
                <a:ea typeface="微软雅黑" panose="020b0503020204020204" pitchFamily="34" charset="-122"/>
              </a:rPr>
              <a:t>先描写次要人物或叙述次要情节，以从正面衬托主要人物的出场或主要情节的发展。</a:t>
            </a:r>
          </a:p>
          <a:p>
            <a:pPr>
              <a:lnSpc>
                <a:spcPct val="150000"/>
              </a:lnSpc>
            </a:pPr>
            <a:r>
              <a:rPr lang="zh-CN" altLang="en-US" sz="2000" b="1">
                <a:solidFill>
                  <a:srgbClr val="C00000"/>
                </a:solidFill>
                <a:latin typeface="微软雅黑" panose="020b0503020204020204" pitchFamily="34" charset="-122"/>
                <a:ea typeface="微软雅黑" panose="020b0503020204020204" pitchFamily="34" charset="-122"/>
              </a:rPr>
              <a:t>⑤反差式铺垫。</a:t>
            </a:r>
            <a:r>
              <a:rPr lang="zh-CN" altLang="en-US" sz="2000">
                <a:latin typeface="微软雅黑" panose="020b0503020204020204" pitchFamily="34" charset="-122"/>
                <a:ea typeface="微软雅黑" panose="020b0503020204020204" pitchFamily="34" charset="-122"/>
              </a:rPr>
              <a:t>就是让铺垫的方向与情节发展的方向相反，可以取得带给人意外惊喜之感。</a:t>
            </a:r>
          </a:p>
        </p:txBody>
      </p:sp>
      <p:sp>
        <p:nvSpPr>
          <p:cNvPr id="14" name="矩形 13"/>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73879" y="1760922"/>
            <a:ext cx="2989346" cy="3330217"/>
          </a:xfrm>
          <a:prstGeom prst="rect">
            <a:avLst/>
          </a:prstGeom>
          <a:solidFill>
            <a:srgbClr val="FFFFFF">
              <a:shade val="85000"/>
            </a:srgbClr>
          </a:solid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2" name="文本框 1"/>
          <p:cNvSpPr txBox="1"/>
          <p:nvPr/>
        </p:nvSpPr>
        <p:spPr>
          <a:xfrm>
            <a:off x="1716060" y="1094873"/>
            <a:ext cx="1466527" cy="369332"/>
          </a:xfrm>
          <a:prstGeom prst="rect">
            <a:avLst/>
          </a:prstGeom>
          <a:noFill/>
        </p:spPr>
        <p:txBody>
          <a:bodyPr wrap="square" rtlCol="0">
            <a:spAutoFit/>
          </a:bodyPr>
          <a:lstStyle/>
          <a:p>
            <a:r>
              <a:rPr lang="zh-CN" altLang="zh-CN" b="1"/>
              <a:t>运用铺垫法</a:t>
            </a:r>
            <a:endParaRPr kumimoji="1" lang="zh-CN" altLang="en-US" sz="2000" b="1"/>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42" presetClass="entr" presetSubtype="0" fill="hold" grpId="0" nodeType="afterEffect">
                                  <p:stCondLst>
                                    <p:cond delay="0"/>
                                  </p:stCondLst>
                                  <p:childTnLst>
                                    <p:set>
                                      <p:cBhvr>
                                        <p:cTn id="7" dur="1" fill="hold">
                                          <p:stCondLst>
                                            <p:cond delay="0"/>
                                          </p:stCondLst>
                                        </p:cTn>
                                        <p:tgtEl>
                                          <p:spTgt spid="12"/>
                                        </p:tgtEl>
                                        <p:attrNameLst>
                                          <p:attrName>style.visibility</p:attrName>
                                        </p:attrNameLst>
                                      </p:cBhvr>
                                      <p:to>
                                        <p:strVal val="visible"/>
                                      </p:to>
                                    </p:set>
                                    <p:animEffect transition="in" filter="fade">
                                      <p:cBhvr>
                                        <p:cTn id="8" dur="500"/>
                                        <p:tgtEl>
                                          <p:spTgt spid="12"/>
                                        </p:tgtEl>
                                      </p:cBhvr>
                                    </p:animEffect>
                                    <p:anim calcmode="lin" valueType="num">
                                      <p:cBhvr>
                                        <p:cTn id="9" dur="500" fill="hold"/>
                                        <p:tgtEl>
                                          <p:spTgt spid="12"/>
                                        </p:tgtEl>
                                        <p:attrNameLst>
                                          <p:attrName>ppt_x</p:attrName>
                                        </p:attrNameLst>
                                      </p:cBhvr>
                                      <p:tavLst>
                                        <p:tav tm="0">
                                          <p:val>
                                            <p:strVal val="#ppt_x"/>
                                          </p:val>
                                        </p:tav>
                                        <p:tav tm="100000">
                                          <p:val>
                                            <p:strVal val="#ppt_x"/>
                                          </p:val>
                                        </p:tav>
                                      </p:tavLst>
                                    </p:anim>
                                    <p:anim calcmode="lin" valueType="num">
                                      <p:cBhvr>
                                        <p:cTn id="10"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38.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showMasterSp="0">
  <p:cSld>
    <p:spTree>
      <p:nvGrpSpPr>
        <p:cNvPr id="1" name=""/>
        <p:cNvGrpSpPr/>
        <p:nvPr/>
      </p:nvGrpSpPr>
      <p:grpSpPr>
        <a:xfrm>
          <a:off x="0" y="0"/>
          <a:ext cx="0" cy="0"/>
        </a:xfrm>
      </p:grpSpPr>
      <p:sp>
        <p:nvSpPr>
          <p:cNvPr id="12" name="文本框 11"/>
          <p:cNvSpPr txBox="1"/>
          <p:nvPr/>
        </p:nvSpPr>
        <p:spPr>
          <a:xfrm>
            <a:off x="422675" y="703587"/>
            <a:ext cx="11314981" cy="5444888"/>
          </a:xfrm>
          <a:prstGeom prst="rect">
            <a:avLst/>
          </a:prstGeom>
          <a:noFill/>
        </p:spPr>
        <p:txBody>
          <a:bodyPr wrap="square" rtlCol="0">
            <a:spAutoFit/>
          </a:bodyPr>
          <a:lstStyle/>
          <a:p>
            <a:pPr>
              <a:lnSpc>
                <a:spcPct val="150000"/>
              </a:lnSpc>
            </a:pPr>
            <a:r>
              <a:rPr lang="en-US" altLang="zh-CN">
                <a:latin typeface="微软雅黑" panose="020b0503020204020204" pitchFamily="34" charset="-122"/>
                <a:ea typeface="微软雅黑" panose="020b0503020204020204" pitchFamily="34" charset="-122"/>
              </a:rPr>
              <a:t>【</a:t>
            </a:r>
            <a:r>
              <a:rPr lang="zh-CN" altLang="en-US">
                <a:latin typeface="微软雅黑" panose="020b0503020204020204" pitchFamily="34" charset="-122"/>
                <a:ea typeface="微软雅黑" panose="020b0503020204020204" pitchFamily="34" charset="-122"/>
              </a:rPr>
              <a:t>迁移运用</a:t>
            </a:r>
            <a:r>
              <a:rPr lang="en-US" altLang="zh-CN">
                <a:latin typeface="微软雅黑" panose="020b0503020204020204" pitchFamily="34" charset="-122"/>
                <a:ea typeface="微软雅黑" panose="020b0503020204020204" pitchFamily="34" charset="-122"/>
              </a:rPr>
              <a:t>】</a:t>
            </a:r>
          </a:p>
          <a:p>
            <a:pPr>
              <a:lnSpc>
                <a:spcPct val="150000"/>
              </a:lnSpc>
            </a:pPr>
            <a:r>
              <a:rPr lang="zh-CN" altLang="en-US" b="1">
                <a:latin typeface="微软雅黑" panose="020b0503020204020204" pitchFamily="34" charset="-122"/>
                <a:ea typeface="微软雅黑" panose="020b0503020204020204" pitchFamily="34" charset="-122"/>
              </a:rPr>
              <a:t>请以“农民工子女”为话题，写一段文字，运用层层铺垫的方式，不少于</a:t>
            </a:r>
            <a:r>
              <a:rPr lang="en-US" altLang="zh-CN" b="1">
                <a:latin typeface="微软雅黑" panose="020b0503020204020204" pitchFamily="34" charset="-122"/>
                <a:ea typeface="微软雅黑" panose="020b0503020204020204" pitchFamily="34" charset="-122"/>
              </a:rPr>
              <a:t>300</a:t>
            </a:r>
            <a:r>
              <a:rPr lang="zh-CN" altLang="en-US" b="1">
                <a:latin typeface="微软雅黑" panose="020b0503020204020204" pitchFamily="34" charset="-122"/>
                <a:ea typeface="微软雅黑" panose="020b0503020204020204" pitchFamily="34" charset="-122"/>
              </a:rPr>
              <a:t>字。</a:t>
            </a:r>
          </a:p>
          <a:p>
            <a:pPr>
              <a:lnSpc>
                <a:spcPct val="150000"/>
              </a:lnSpc>
            </a:pPr>
            <a:r>
              <a:rPr lang="zh-CN" altLang="en-US">
                <a:solidFill>
                  <a:srgbClr val="C00000"/>
                </a:solidFill>
                <a:latin typeface="微软雅黑" panose="020b0503020204020204" pitchFamily="34" charset="-122"/>
                <a:ea typeface="微软雅黑" panose="020b0503020204020204" pitchFamily="34" charset="-122"/>
              </a:rPr>
              <a:t>明确　 示例一：由于一时买不起自行车，父亲每天都会徒步走好几公里的路来接我，然后和我一起搭公交车回家。记得第一回坐城里的公交车，由于是下班的高峰期，我和父亲好不容易才挤上去，但我还是很兴奋。不一会儿，我却发现了一个奇怪的现象：人们时不时回头看我们父子俩，我旁边一位时髦的女子还紧紧用手捂住她的钱包。当我们经过人群时，他们都像害怕瘟疫似的避开了。尽管当时只有七岁，可我全明白了。我望向车外，看到外面的树枝都干枯了，只剩下光秃秃的树干，行人都加快脚步想早点回家。然而，此时我却觉得车内比车外更加寒冷，冷得让我发抖，我真的好想找个缝钻进去。我不敢去看父亲，害怕从他眼中读出心酸。</a:t>
            </a:r>
          </a:p>
          <a:p>
            <a:pPr>
              <a:lnSpc>
                <a:spcPct val="150000"/>
              </a:lnSpc>
            </a:pPr>
            <a:r>
              <a:rPr lang="zh-CN" altLang="en-US">
                <a:solidFill>
                  <a:srgbClr val="C00000"/>
                </a:solidFill>
                <a:latin typeface="微软雅黑" panose="020b0503020204020204" pitchFamily="34" charset="-122"/>
                <a:ea typeface="微软雅黑" panose="020b0503020204020204" pitchFamily="34" charset="-122"/>
              </a:rPr>
              <a:t>      我想回家。家里的冬天虽然比这里寒冷，但我却能和小伙伴一起打雪仗、堆雪人。心里暖乎乎的，一点儿都不觉得冷。可在这里，我无法忘记那个时髦女子的眼神，我无法忍受别人轻蔑地叫父亲“臭打工仔”。</a:t>
            </a:r>
          </a:p>
          <a:p>
            <a:pPr>
              <a:lnSpc>
                <a:spcPct val="150000"/>
              </a:lnSpc>
            </a:pPr>
            <a:r>
              <a:rPr lang="zh-CN" altLang="en-US">
                <a:solidFill>
                  <a:srgbClr val="C00000"/>
                </a:solidFill>
                <a:latin typeface="微软雅黑" panose="020b0503020204020204" pitchFamily="34" charset="-122"/>
                <a:ea typeface="微软雅黑" panose="020b0503020204020204" pitchFamily="34" charset="-122"/>
              </a:rPr>
              <a:t>       然而当我准备将回家的事告诉父亲时，一件事情改变了我的想法。也是一个寒冷的冬日，青年志愿者们带了好多的生活用品、文具来看望我们。一个年轻的大哥哥亲切地拉着我的手说：“小弟弟，要好好学习，社会上还有很多人在关心你们。”顷刻间，我的心流过一股暖流，这个季节我第一次感觉到温暖。</a:t>
            </a:r>
          </a:p>
        </p:txBody>
      </p:sp>
      <p:sp>
        <p:nvSpPr>
          <p:cNvPr id="14" name="矩形 13"/>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42" presetClass="entr" presetSubtype="0" fill="hold" grpId="0" nodeType="afterEffect">
                                  <p:stCondLst>
                                    <p:cond delay="0"/>
                                  </p:stCondLst>
                                  <p:childTnLst>
                                    <p:set>
                                      <p:cBhvr>
                                        <p:cTn id="7" dur="1" fill="hold">
                                          <p:stCondLst>
                                            <p:cond delay="0"/>
                                          </p:stCondLst>
                                        </p:cTn>
                                        <p:tgtEl>
                                          <p:spTgt spid="12"/>
                                        </p:tgtEl>
                                        <p:attrNameLst>
                                          <p:attrName>style.visibility</p:attrName>
                                        </p:attrNameLst>
                                      </p:cBhvr>
                                      <p:to>
                                        <p:strVal val="visible"/>
                                      </p:to>
                                    </p:set>
                                    <p:animEffect transition="in" filter="fade">
                                      <p:cBhvr>
                                        <p:cTn id="8" dur="500"/>
                                        <p:tgtEl>
                                          <p:spTgt spid="12"/>
                                        </p:tgtEl>
                                      </p:cBhvr>
                                    </p:animEffect>
                                    <p:anim calcmode="lin" valueType="num">
                                      <p:cBhvr>
                                        <p:cTn id="9" dur="500" fill="hold"/>
                                        <p:tgtEl>
                                          <p:spTgt spid="12"/>
                                        </p:tgtEl>
                                        <p:attrNameLst>
                                          <p:attrName>ppt_x</p:attrName>
                                        </p:attrNameLst>
                                      </p:cBhvr>
                                      <p:tavLst>
                                        <p:tav tm="0">
                                          <p:val>
                                            <p:strVal val="#ppt_x"/>
                                          </p:val>
                                        </p:tav>
                                        <p:tav tm="100000">
                                          <p:val>
                                            <p:strVal val="#ppt_x"/>
                                          </p:val>
                                        </p:tav>
                                      </p:tavLst>
                                    </p:anim>
                                    <p:anim calcmode="lin" valueType="num">
                                      <p:cBhvr>
                                        <p:cTn id="10" dur="5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11" fill="hold" nodeType="clickPar">
                      <p:stCondLst>
                        <p:cond delay="indefinite"/>
                        <p:cond evt="onBegin" delay="0">
                          <p:tn val="10"/>
                        </p:cond>
                      </p:stCondLst>
                      <p:childTnLst>
                        <p:par>
                          <p:cTn id="12" fill="hold" nodeType="withGroup">
                            <p:stCondLst>
                              <p:cond delay="indefinite"/>
                            </p:stCondLst>
                          </p:cTn>
                        </p:par>
                        <p:par>
                          <p:cTn id="13" fill="hold" nodeType="afterGroup">
                            <p:stCondLst>
                              <p:cond delay="0"/>
                            </p:stCondLst>
                            <p:childTnLst>
                              <p:par>
                                <p:cTn id="14" presetID="9" presetClass="entr" presetSubtype="0" fill="hold" nodeType="clickEffect">
                                  <p:stCondLst>
                                    <p:cond delay="0"/>
                                  </p:stCondLst>
                                  <p:childTnLst>
                                    <p:set>
                                      <p:cBhvr>
                                        <p:cTn id="15" dur="1" fill="hold">
                                          <p:stCondLst>
                                            <p:cond delay="0"/>
                                          </p:stCondLst>
                                        </p:cTn>
                                        <p:tgtEl>
                                          <p:spTgt spid="12">
                                            <p:txEl>
                                              <p:pRg st="2" end="2"/>
                                            </p:txEl>
                                          </p:spTgt>
                                        </p:tgtEl>
                                        <p:attrNameLst>
                                          <p:attrName>style.visibility</p:attrName>
                                        </p:attrNameLst>
                                      </p:cBhvr>
                                      <p:to>
                                        <p:strVal val="visible"/>
                                      </p:to>
                                    </p:set>
                                    <p:animEffect transition="in" filter="dissolve">
                                      <p:cBhvr>
                                        <p:cTn id="16" dur="500"/>
                                        <p:tgtEl>
                                          <p:spTgt spid="12">
                                            <p:txEl>
                                              <p:pRg st="2" end="2"/>
                                            </p:txEl>
                                          </p:spTgt>
                                        </p:tgtEl>
                                      </p:cBhvr>
                                    </p:animEffect>
                                  </p:childTnLst>
                                </p:cTn>
                              </p:par>
                              <p:par>
                                <p:cTn id="17" presetID="9" presetClass="entr" presetSubtype="0" fill="hold" nodeType="withEffect">
                                  <p:stCondLst>
                                    <p:cond delay="0"/>
                                  </p:stCondLst>
                                  <p:childTnLst>
                                    <p:set>
                                      <p:cBhvr>
                                        <p:cTn id="18" dur="1" fill="hold">
                                          <p:stCondLst>
                                            <p:cond delay="0"/>
                                          </p:stCondLst>
                                        </p:cTn>
                                        <p:tgtEl>
                                          <p:spTgt spid="12">
                                            <p:txEl>
                                              <p:pRg st="3" end="3"/>
                                            </p:txEl>
                                          </p:spTgt>
                                        </p:tgtEl>
                                        <p:attrNameLst>
                                          <p:attrName>style.visibility</p:attrName>
                                        </p:attrNameLst>
                                      </p:cBhvr>
                                      <p:to>
                                        <p:strVal val="visible"/>
                                      </p:to>
                                    </p:set>
                                    <p:animEffect transition="in" filter="dissolve">
                                      <p:cBhvr>
                                        <p:cTn id="19" dur="500"/>
                                        <p:tgtEl>
                                          <p:spTgt spid="12">
                                            <p:txEl>
                                              <p:pRg st="3" end="3"/>
                                            </p:txEl>
                                          </p:spTgt>
                                        </p:tgtEl>
                                      </p:cBhvr>
                                    </p:animEffect>
                                  </p:childTnLst>
                                </p:cTn>
                              </p:par>
                              <p:par>
                                <p:cTn id="20" presetID="9" presetClass="entr" presetSubtype="0" fill="hold" nodeType="withEffect">
                                  <p:stCondLst>
                                    <p:cond delay="0"/>
                                  </p:stCondLst>
                                  <p:childTnLst>
                                    <p:set>
                                      <p:cBhvr>
                                        <p:cTn id="21" dur="1" fill="hold">
                                          <p:stCondLst>
                                            <p:cond delay="0"/>
                                          </p:stCondLst>
                                        </p:cTn>
                                        <p:tgtEl>
                                          <p:spTgt spid="12">
                                            <p:txEl>
                                              <p:pRg st="4" end="4"/>
                                            </p:txEl>
                                          </p:spTgt>
                                        </p:tgtEl>
                                        <p:attrNameLst>
                                          <p:attrName>style.visibility</p:attrName>
                                        </p:attrNameLst>
                                      </p:cBhvr>
                                      <p:to>
                                        <p:strVal val="visible"/>
                                      </p:to>
                                    </p:set>
                                    <p:animEffect transition="in" filter="dissolve">
                                      <p:cBhvr>
                                        <p:cTn id="22" dur="500"/>
                                        <p:tgtEl>
                                          <p:spTgt spid="1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39.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showMasterSp="0">
  <p:cSld>
    <p:spTree>
      <p:nvGrpSpPr>
        <p:cNvPr id="1" name=""/>
        <p:cNvGrpSpPr/>
        <p:nvPr/>
      </p:nvGrpSpPr>
      <p:grpSpPr>
        <a:xfrm>
          <a:off x="0" y="0"/>
          <a:ext cx="0" cy="0"/>
        </a:xfrm>
      </p:grpSpPr>
      <p:sp>
        <p:nvSpPr>
          <p:cNvPr id="12" name="文本框 11"/>
          <p:cNvSpPr txBox="1"/>
          <p:nvPr/>
        </p:nvSpPr>
        <p:spPr>
          <a:xfrm>
            <a:off x="517310" y="1034351"/>
            <a:ext cx="11125711" cy="5170646"/>
          </a:xfrm>
          <a:prstGeom prst="rect">
            <a:avLst/>
          </a:prstGeom>
          <a:noFill/>
        </p:spPr>
        <p:txBody>
          <a:bodyPr wrap="square" rtlCol="0">
            <a:spAutoFit/>
          </a:bodyPr>
          <a:lstStyle/>
          <a:p>
            <a:pPr fontAlgn="ctr">
              <a:lnSpc>
                <a:spcPct val="150000"/>
              </a:lnSpc>
            </a:pPr>
            <a:r>
              <a:rPr lang="zh-CN" altLang="en-US" sz="2000">
                <a:latin typeface="微软雅黑" panose="020b0503020204020204" pitchFamily="34" charset="-122"/>
                <a:ea typeface="微软雅黑" panose="020b0503020204020204" pitchFamily="34" charset="-122"/>
              </a:rPr>
              <a:t>      正义，历来就是一个众说纷纭、各执一端的价值观念。在最早的文字记录中，正义指一般意义上的相当和正当，正义包括全部美德和完好的道德行为模式，后来正义逐渐与平等、慈善区分开来。但正义概念依然是一个宽泛的概念，不同的思想家对其作出不同的界定，如柏拉图在</a:t>
            </a:r>
            <a:r>
              <a:rPr lang="en-US" altLang="zh-CN" sz="2000">
                <a:latin typeface="微软雅黑" panose="020b0503020204020204" pitchFamily="34" charset="-122"/>
                <a:ea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rPr>
              <a:t>理想国</a:t>
            </a:r>
            <a:r>
              <a:rPr lang="en-US" altLang="zh-CN" sz="2000">
                <a:latin typeface="微软雅黑" panose="020b0503020204020204" pitchFamily="34" charset="-122"/>
                <a:ea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rPr>
              <a:t>中提出正义就是社会中各个等级的人各司其职，各守其序，各得其所。亚里士多德相信平等就是正义，但正义又分为“数量相等”和“比值相等”，前者指平均的正义，即在平等的个人之间各人的所得在数目和容量上都相等，后者指分配的正义，即在不平等的个人之间根据各人的价值不等按比例分配与之相称的事物。休谟认为公共福利是正义的唯一源泉。穆勒断定正义是关于人类基本福利的一些道德规则，如此等等。在当代世界，正义依然是人们争论的中心，尤其是在社会发展迅速、矛盾突出和社会大幅度变革的时代。正义问题的争论之所以引起关注，也非源自人们的主观情感，而是因为现代社会存在着大量的不正义现象，在科学技术高度发达的西方社会，不正义现象并没有因经济的繁荣迎刃而解，反而愈加突出，成为社会冲突层出不穷的一个根源。</a:t>
            </a:r>
          </a:p>
        </p:txBody>
      </p:sp>
      <p:sp>
        <p:nvSpPr>
          <p:cNvPr id="14" name="矩形 13"/>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4" name="文本框 3"/>
          <p:cNvSpPr txBox="1"/>
          <p:nvPr/>
        </p:nvSpPr>
        <p:spPr>
          <a:xfrm>
            <a:off x="398078" y="130629"/>
            <a:ext cx="1944290" cy="738664"/>
          </a:xfrm>
          <a:prstGeom prst="rect">
            <a:avLst/>
          </a:prstGeom>
          <a:noFill/>
        </p:spPr>
        <p:txBody>
          <a:bodyPr wrap="square" rtlCol="0">
            <a:spAutoFit/>
          </a:bodyPr>
          <a:lstStyle/>
          <a:p>
            <a:pPr fontAlgn="ctr">
              <a:lnSpc>
                <a:spcPct val="150000"/>
              </a:lnSpc>
            </a:pPr>
            <a:r>
              <a:rPr lang="zh-CN" altLang="en-US" sz="2800" b="1">
                <a:latin typeface="微软雅黑" panose="020b0503020204020204" pitchFamily="34" charset="-122"/>
                <a:ea typeface="微软雅黑" panose="020b0503020204020204" pitchFamily="34" charset="-122"/>
              </a:rPr>
              <a:t>拓展阅读</a:t>
            </a:r>
            <a:endParaRPr lang="en-US" altLang="zh-CN" sz="2800" b="1">
              <a:latin typeface="微软雅黑" panose="020b0503020204020204" pitchFamily="34" charset="-122"/>
              <a:ea typeface="微软雅黑" panose="020b0503020204020204"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42" presetClass="entr" presetSubtype="0" fill="hold" grpId="1" nodeType="afterEffect">
                                  <p:stCondLst>
                                    <p:cond delay="0"/>
                                  </p:stCondLst>
                                  <p:childTnLst>
                                    <p:set>
                                      <p:cBhvr>
                                        <p:cTn id="7" dur="1" fill="hold">
                                          <p:stCondLst>
                                            <p:cond delay="0"/>
                                          </p:stCondLst>
                                        </p:cTn>
                                        <p:tgtEl>
                                          <p:spTgt spid="4"/>
                                        </p:tgtEl>
                                        <p:attrNameLst>
                                          <p:attrName>style.visibility</p:attrName>
                                        </p:attrNameLst>
                                      </p:cBhvr>
                                      <p:to>
                                        <p:strVal val="visible"/>
                                      </p:to>
                                    </p:set>
                                    <p:animEffect transition="in" filter="fade">
                                      <p:cBhvr>
                                        <p:cTn id="8" dur="500"/>
                                        <p:tgtEl>
                                          <p:spTgt spid="4"/>
                                        </p:tgtEl>
                                      </p:cBhvr>
                                    </p:animEffect>
                                    <p:anim calcmode="lin" valueType="num">
                                      <p:cBhvr>
                                        <p:cTn id="9" dur="500" fill="hold"/>
                                        <p:tgtEl>
                                          <p:spTgt spid="4"/>
                                        </p:tgtEl>
                                        <p:attrNameLst>
                                          <p:attrName>ppt_x</p:attrName>
                                        </p:attrNameLst>
                                      </p:cBhvr>
                                      <p:tavLst>
                                        <p:tav tm="0">
                                          <p:val>
                                            <p:strVal val="#ppt_x"/>
                                          </p:val>
                                        </p:tav>
                                        <p:tav tm="100000">
                                          <p:val>
                                            <p:strVal val="#ppt_x"/>
                                          </p:val>
                                        </p:tav>
                                      </p:tavLst>
                                    </p:anim>
                                    <p:anim calcmode="lin" valueType="num">
                                      <p:cBhvr>
                                        <p:cTn id="10" dur="500" fill="hold"/>
                                        <p:tgtEl>
                                          <p:spTgt spid="4"/>
                                        </p:tgtEl>
                                        <p:attrNameLst>
                                          <p:attrName>ppt_y</p:attrName>
                                        </p:attrNameLst>
                                      </p:cBhvr>
                                      <p:tavLst>
                                        <p:tav tm="0">
                                          <p:val>
                                            <p:strVal val="#ppt_y+.1"/>
                                          </p:val>
                                        </p:tav>
                                        <p:tav tm="100000">
                                          <p:val>
                                            <p:strVal val="#ppt_y"/>
                                          </p:val>
                                        </p:tav>
                                      </p:tavLst>
                                    </p:anim>
                                  </p:childTnLst>
                                </p:cTn>
                              </p:par>
                            </p:childTnLst>
                          </p:cTn>
                        </p:par>
                        <p:par>
                          <p:cTn id="11" fill="hold" nodeType="withGroup">
                            <p:stCondLst>
                              <p:cond delay="500"/>
                            </p:stCondLst>
                            <p:childTnLst>
                              <p:par>
                                <p:cTn id="12" presetID="42" presetClass="entr" presetSubtype="0" fill="hold" grpId="0" nodeType="afterEffect">
                                  <p:childTnLst>
                                    <p:set>
                                      <p:cBhvr>
                                        <p:cTn id="13" dur="1" fill="hold">
                                          <p:stCondLst>
                                            <p:cond delay="0"/>
                                          </p:stCondLst>
                                        </p:cTn>
                                        <p:tgtEl>
                                          <p:spTgt spid="12"/>
                                        </p:tgtEl>
                                        <p:attrNameLst>
                                          <p:attrName>style.visibility</p:attrName>
                                        </p:attrNameLst>
                                      </p:cBhvr>
                                      <p:to>
                                        <p:strVal val="visible"/>
                                      </p:to>
                                    </p:set>
                                    <p:animEffect transition="in" filter="fade">
                                      <p:cBhvr>
                                        <p:cTn id="14" dur="500"/>
                                        <p:tgtEl>
                                          <p:spTgt spid="12"/>
                                        </p:tgtEl>
                                      </p:cBhvr>
                                    </p:animEffect>
                                    <p:anim calcmode="lin" valueType="num">
                                      <p:cBhvr>
                                        <p:cTn id="15" dur="500" fill="hold"/>
                                        <p:tgtEl>
                                          <p:spTgt spid="12"/>
                                        </p:tgtEl>
                                        <p:attrNameLst>
                                          <p:attrName>ppt_x</p:attrName>
                                        </p:attrNameLst>
                                      </p:cBhvr>
                                      <p:tavLst>
                                        <p:tav tm="0">
                                          <p:val>
                                            <p:strVal val="#ppt_x"/>
                                          </p:val>
                                        </p:tav>
                                        <p:tav tm="100000">
                                          <p:val>
                                            <p:strVal val="#ppt_x"/>
                                          </p:val>
                                        </p:tav>
                                      </p:tavLst>
                                    </p:anim>
                                    <p:anim calcmode="lin" valueType="num">
                                      <p:cBhvr>
                                        <p:cTn id="16"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4" grpId="1"/>
    </p:bldLst>
  </p:timing>
</p:sld>
</file>

<file path=ppt/slides/slide4.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showMasterSp="0">
  <p:cSld>
    <p:spTree>
      <p:nvGrpSpPr>
        <p:cNvPr id="1" name=""/>
        <p:cNvGrpSpPr/>
        <p:nvPr/>
      </p:nvGrpSpPr>
      <p:grpSpPr>
        <a:xfrm>
          <a:off x="0" y="0"/>
          <a:ext cx="0" cy="0"/>
        </a:xfrm>
      </p:grpSpPr>
      <p:grpSp>
        <p:nvGrpSpPr>
          <p:cNvPr id="3" name="组合 2"/>
          <p:cNvGrpSpPr/>
          <p:nvPr/>
        </p:nvGrpSpPr>
        <p:grpSpPr>
          <a:xfrm>
            <a:off x="825586" y="2432286"/>
            <a:ext cx="3630504" cy="1650318"/>
            <a:chOff x="115910" y="768032"/>
            <a:chExt cx="4954270" cy="4954270"/>
          </a:xfrm>
        </p:grpSpPr>
        <p:pic>
          <p:nvPicPr>
            <p:cNvPr id="2" name="图片 1"/>
            <p:cNvPicPr>
              <a:picLocks noChangeAspect="1"/>
            </p:cNvPicPr>
            <p:nvPr/>
          </p:nvPicPr>
          <p:blipFill>
            <a:blip r:embed="rId4">
              <a:extLst>
                <a:ext uri="{BEBA8EAE-BF5A-486C-A8C5-ECC9F3942E4B}">
                  <a14:imgProps xmlns:a14="http://schemas.microsoft.com/office/drawing/2010/main">
                    <a14:imgLayer r:embed="rId2">
                      <a14:imgEffect>
                        <a14:sharpenSoften amount="-50000"/>
                      </a14:imgEffect>
                    </a14:imgLayer>
                  </a14:imgProps>
                </a:ext>
                <a:ext uri="{28A0092B-C50C-407E-A947-70E740481C1C}">
                  <a14:useLocalDpi xmlns:a14="http://schemas.microsoft.com/office/drawing/2010/main" val="0"/>
                </a:ext>
              </a:extLst>
            </a:blip>
            <a:srcRect l="23894" r="23894"/>
            <a:stretch>
              <a:fillRect/>
            </a:stretch>
          </p:blipFill>
          <p:spPr>
            <a:xfrm>
              <a:off x="115910" y="768032"/>
              <a:ext cx="4954270" cy="4954270"/>
            </a:xfrm>
            <a:prstGeom prst="roundRect">
              <a:avLst>
                <a:gd name="adj" fmla="val 11111"/>
              </a:avLst>
            </a:prstGeom>
            <a:ln w="190500" cap="rnd">
              <a:solidFill>
                <a:srgbClr val="C8C6BD"/>
              </a:solidFill>
              <a:prstDash val="solid"/>
            </a:ln>
            <a:effectLst>
              <a:outerShdw blurRad="101600" dist="50800" dir="7200000" algn="tl" rotWithShape="0">
                <a:srgbClr val="000000">
                  <a:alpha val="45000"/>
                </a:srgbClr>
              </a:outerShdw>
            </a:effectLst>
            <a:scene3d>
              <a:camera prst="perspectiveFront" fov="5400000"/>
              <a:lightRig rig="threePt" dir="t">
                <a:rot lat="0" lon="0" rev="19200000"/>
              </a:lightRig>
            </a:scene3d>
            <a:sp3d extrusionH="25400">
              <a:bevelT w="304800" h="152400" prst="hardEdge"/>
              <a:extrusionClr>
                <a:srgbClr val="FFFFFF"/>
              </a:extrusionClr>
            </a:sp3d>
          </p:spPr>
        </p:pic>
        <p:sp>
          <p:nvSpPr>
            <p:cNvPr id="6" name="文本框 5"/>
            <p:cNvSpPr txBox="1"/>
            <p:nvPr/>
          </p:nvSpPr>
          <p:spPr>
            <a:xfrm>
              <a:off x="1342390" y="2553968"/>
              <a:ext cx="2522219" cy="945950"/>
            </a:xfrm>
            <a:prstGeom prst="rect">
              <a:avLst/>
            </a:prstGeom>
            <a:solidFill>
              <a:schemeClr val="accent2">
                <a:lumMod val="20000"/>
                <a:lumOff val="80000"/>
                <a:alpha val="62000"/>
              </a:schemeClr>
            </a:solidFill>
          </p:spPr>
          <p:txBody>
            <a:bodyPr wrap="square" rtlCol="0">
              <a:spAutoFit/>
            </a:bodyPr>
            <a:lstStyle/>
            <a:p>
              <a:pPr algn="l">
                <a:lnSpc>
                  <a:spcPct val="120000"/>
                </a:lnSpc>
              </a:pPr>
              <a:r>
                <a:rPr lang="zh-CN" altLang="en-US" sz="3200" b="1">
                  <a:latin typeface="微软雅黑" panose="020b0503020204020204" pitchFamily="34" charset="-122"/>
                  <a:ea typeface="微软雅黑" panose="020b0503020204020204" pitchFamily="34" charset="-122"/>
                </a:rPr>
                <a:t>素养目标</a:t>
              </a:r>
              <a:endParaRPr lang="en-US" altLang="zh-CN" sz="3200" b="1">
                <a:latin typeface="微软雅黑" panose="020b0503020204020204" pitchFamily="34" charset="-122"/>
                <a:ea typeface="微软雅黑" panose="020b0503020204020204" pitchFamily="34" charset="-122"/>
              </a:endParaRPr>
            </a:p>
          </p:txBody>
        </p:sp>
      </p:grpSp>
      <p:sp>
        <p:nvSpPr>
          <p:cNvPr id="17" name="文本框 16"/>
          <p:cNvSpPr txBox="1"/>
          <p:nvPr/>
        </p:nvSpPr>
        <p:spPr>
          <a:xfrm>
            <a:off x="5072632" y="1670642"/>
            <a:ext cx="6293782" cy="3269613"/>
          </a:xfrm>
          <a:prstGeom prst="rect">
            <a:avLst/>
          </a:prstGeom>
          <a:noFill/>
        </p:spPr>
        <p:txBody>
          <a:bodyPr wrap="square" rtlCol="0">
            <a:spAutoFit/>
          </a:bodyPr>
          <a:lstStyle/>
          <a:p>
            <a:pPr>
              <a:lnSpc>
                <a:spcPct val="150000"/>
              </a:lnSpc>
            </a:pPr>
            <a:r>
              <a:rPr lang="en-US" altLang="zh-CN" sz="2000">
                <a:solidFill>
                  <a:schemeClr val="tx1">
                    <a:lumMod val="65000"/>
                    <a:lumOff val="35000"/>
                  </a:schemeClr>
                </a:solidFill>
                <a:latin typeface="微软雅黑" panose="020b0503020204020204" pitchFamily="34" charset="-122"/>
                <a:ea typeface="微软雅黑" panose="020b0503020204020204" pitchFamily="34" charset="-122"/>
              </a:rPr>
              <a:t>1.</a:t>
            </a: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了解柏拉图和苏格拉底，了解这篇文章的写作背景。</a:t>
            </a:r>
          </a:p>
          <a:p>
            <a:pPr>
              <a:lnSpc>
                <a:spcPct val="150000"/>
              </a:lnSpc>
            </a:pPr>
            <a:r>
              <a:rPr lang="en-US" altLang="zh-CN" sz="2000">
                <a:solidFill>
                  <a:schemeClr val="tx1">
                    <a:lumMod val="65000"/>
                    <a:lumOff val="35000"/>
                  </a:schemeClr>
                </a:solidFill>
                <a:latin typeface="微软雅黑" panose="020b0503020204020204" pitchFamily="34" charset="-122"/>
                <a:ea typeface="微软雅黑" panose="020b0503020204020204" pitchFamily="34" charset="-122"/>
              </a:rPr>
              <a:t>2.</a:t>
            </a: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找出并理解文中一系列“正义”理念的内涵</a:t>
            </a:r>
            <a:r>
              <a:rPr lang="en-US" altLang="zh-CN" sz="20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理解苏格拉底据此提出的观点</a:t>
            </a:r>
            <a:r>
              <a:rPr lang="en-US" altLang="zh-CN" sz="20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把握住其思想内涵。</a:t>
            </a:r>
          </a:p>
          <a:p>
            <a:pPr>
              <a:lnSpc>
                <a:spcPct val="150000"/>
              </a:lnSpc>
            </a:pPr>
            <a:r>
              <a:rPr lang="en-US" altLang="zh-CN" sz="2000">
                <a:solidFill>
                  <a:schemeClr val="tx1">
                    <a:lumMod val="65000"/>
                    <a:lumOff val="35000"/>
                  </a:schemeClr>
                </a:solidFill>
                <a:latin typeface="微软雅黑" panose="020b0503020204020204" pitchFamily="34" charset="-122"/>
                <a:ea typeface="微软雅黑" panose="020b0503020204020204" pitchFamily="34" charset="-122"/>
              </a:rPr>
              <a:t>3.</a:t>
            </a: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领会苏格拉底的提问方式和论辩逻辑</a:t>
            </a:r>
            <a:r>
              <a:rPr lang="en-US" altLang="zh-CN" sz="20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学习其既以理服人又生动活泼的“劝说”艺术。</a:t>
            </a:r>
          </a:p>
          <a:p>
            <a:pPr>
              <a:lnSpc>
                <a:spcPct val="150000"/>
              </a:lnSpc>
            </a:pPr>
            <a:r>
              <a:rPr lang="en-US" altLang="zh-CN" sz="2000">
                <a:solidFill>
                  <a:schemeClr val="tx1">
                    <a:lumMod val="65000"/>
                    <a:lumOff val="35000"/>
                  </a:schemeClr>
                </a:solidFill>
                <a:latin typeface="微软雅黑" panose="020b0503020204020204" pitchFamily="34" charset="-122"/>
                <a:ea typeface="微软雅黑" panose="020b0503020204020204" pitchFamily="34" charset="-122"/>
              </a:rPr>
              <a:t>4.</a:t>
            </a: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探讨苏格拉底立身处世的法则</a:t>
            </a:r>
            <a:r>
              <a:rPr lang="en-US" altLang="zh-CN" sz="20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从中获得对自己人生有益的启示。</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42" presetClass="entr" presetSubtype="0" fill="hold" grpId="0" nodeType="afterEffect">
                                  <p:stCondLst>
                                    <p:cond delay="0"/>
                                  </p:stCondLst>
                                  <p:childTnLst>
                                    <p:set>
                                      <p:cBhvr>
                                        <p:cTn id="7" dur="1" fill="hold">
                                          <p:stCondLst>
                                            <p:cond delay="0"/>
                                          </p:stCondLst>
                                        </p:cTn>
                                        <p:tgtEl>
                                          <p:spTgt spid="17"/>
                                        </p:tgtEl>
                                        <p:attrNameLst>
                                          <p:attrName>style.visibility</p:attrName>
                                        </p:attrNameLst>
                                      </p:cBhvr>
                                      <p:to>
                                        <p:strVal val="visible"/>
                                      </p:to>
                                    </p:set>
                                    <p:animEffect transition="in" filter="fade">
                                      <p:cBhvr>
                                        <p:cTn id="8" dur="500"/>
                                        <p:tgtEl>
                                          <p:spTgt spid="17"/>
                                        </p:tgtEl>
                                      </p:cBhvr>
                                    </p:animEffect>
                                    <p:anim calcmode="lin" valueType="num">
                                      <p:cBhvr>
                                        <p:cTn id="9" dur="500" fill="hold"/>
                                        <p:tgtEl>
                                          <p:spTgt spid="17"/>
                                        </p:tgtEl>
                                        <p:attrNameLst>
                                          <p:attrName>ppt_x</p:attrName>
                                        </p:attrNameLst>
                                      </p:cBhvr>
                                      <p:tavLst>
                                        <p:tav tm="0">
                                          <p:val>
                                            <p:strVal val="#ppt_x"/>
                                          </p:val>
                                        </p:tav>
                                        <p:tav tm="100000">
                                          <p:val>
                                            <p:strVal val="#ppt_x"/>
                                          </p:val>
                                        </p:tav>
                                      </p:tavLst>
                                    </p:anim>
                                    <p:anim calcmode="lin" valueType="num">
                                      <p:cBhvr>
                                        <p:cTn id="10" dur="5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slides/slide40.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showMasterSp="0">
  <p:cSld>
    <p:spTree>
      <p:nvGrpSpPr>
        <p:cNvPr id="1" name=""/>
        <p:cNvGrpSpPr/>
        <p:nvPr/>
      </p:nvGrpSpPr>
      <p:grpSpPr>
        <a:xfrm>
          <a:off x="0" y="0"/>
          <a:ext cx="0" cy="0"/>
        </a:xfrm>
      </p:grpSpPr>
      <p:sp>
        <p:nvSpPr>
          <p:cNvPr id="12" name="文本框 11"/>
          <p:cNvSpPr txBox="1"/>
          <p:nvPr/>
        </p:nvSpPr>
        <p:spPr>
          <a:xfrm>
            <a:off x="413911" y="1074602"/>
            <a:ext cx="11364177" cy="4247317"/>
          </a:xfrm>
          <a:prstGeom prst="rect">
            <a:avLst/>
          </a:prstGeom>
          <a:noFill/>
        </p:spPr>
        <p:txBody>
          <a:bodyPr wrap="square" rtlCol="0">
            <a:spAutoFit/>
          </a:bodyPr>
          <a:lstStyle/>
          <a:p>
            <a:pPr fontAlgn="ctr">
              <a:lnSpc>
                <a:spcPct val="150000"/>
              </a:lnSpc>
            </a:pPr>
            <a:r>
              <a:rPr lang="zh-CN" altLang="en-US" sz="2000">
                <a:latin typeface="微软雅黑" panose="020b0503020204020204" pitchFamily="34" charset="-122"/>
                <a:ea typeface="微软雅黑" panose="020b0503020204020204" pitchFamily="34" charset="-122"/>
              </a:rPr>
              <a:t>      罗尔斯正是在这种氛围下致力于正义研究的。他认为正义是社会体制的第一美德，就像真实是思想体系的第一美德一样。一种理论如果是不真实的，那么无论它多么高雅，多么简单扼要，也必然会遭到人们的拒绝或修正：同样，法律和体制如果是不正义的，那么无论它们多么有效，多么有条不紊，也必然会为人们所改革或废除。每个人都具有一种建立在正义基础上的不可侵犯性，这种不可侵犯性甚至是整个社会的福利都不能凌驾其上的。因此，正义否认某个人失去自由会由于别人享有更大的利益而变得理所当然起来。它不承认强加给少数人的牺牲可以由于许多人享有的更大利益而变得无足轻重。使我们默认某种有误的理论的唯一原因，是我们没有一种更好的理论，同样，某种不正义行为之所以能够被容忍，也仅仅是因为我们要避免更大的不正义。作为人类活动的第一美德，真实和正义都是不可调和的。</a:t>
            </a:r>
          </a:p>
        </p:txBody>
      </p:sp>
      <p:sp>
        <p:nvSpPr>
          <p:cNvPr id="14" name="矩形 13"/>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4" name="文本框 3"/>
          <p:cNvSpPr txBox="1"/>
          <p:nvPr/>
        </p:nvSpPr>
        <p:spPr>
          <a:xfrm>
            <a:off x="398078" y="130629"/>
            <a:ext cx="1944290" cy="738664"/>
          </a:xfrm>
          <a:prstGeom prst="rect">
            <a:avLst/>
          </a:prstGeom>
          <a:noFill/>
        </p:spPr>
        <p:txBody>
          <a:bodyPr wrap="square" rtlCol="0">
            <a:spAutoFit/>
          </a:bodyPr>
          <a:lstStyle/>
          <a:p>
            <a:pPr fontAlgn="ctr">
              <a:lnSpc>
                <a:spcPct val="150000"/>
              </a:lnSpc>
            </a:pPr>
            <a:r>
              <a:rPr lang="zh-CN" altLang="en-US" sz="2800" b="1">
                <a:latin typeface="微软雅黑" panose="020b0503020204020204" pitchFamily="34" charset="-122"/>
                <a:ea typeface="微软雅黑" panose="020b0503020204020204" pitchFamily="34" charset="-122"/>
              </a:rPr>
              <a:t>拓展阅读</a:t>
            </a:r>
            <a:endParaRPr lang="en-US" altLang="zh-CN" sz="2800" b="1">
              <a:latin typeface="微软雅黑" panose="020b0503020204020204" pitchFamily="34" charset="-122"/>
              <a:ea typeface="微软雅黑" panose="020b0503020204020204"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42" presetClass="entr" presetSubtype="0" fill="hold" grpId="0" nodeType="afterEffect">
                                  <p:stCondLst>
                                    <p:cond delay="0"/>
                                  </p:stCondLst>
                                  <p:childTnLst>
                                    <p:set>
                                      <p:cBhvr>
                                        <p:cTn id="7" dur="1" fill="hold">
                                          <p:stCondLst>
                                            <p:cond delay="0"/>
                                          </p:stCondLst>
                                        </p:cTn>
                                        <p:tgtEl>
                                          <p:spTgt spid="12"/>
                                        </p:tgtEl>
                                        <p:attrNameLst>
                                          <p:attrName>style.visibility</p:attrName>
                                        </p:attrNameLst>
                                      </p:cBhvr>
                                      <p:to>
                                        <p:strVal val="visible"/>
                                      </p:to>
                                    </p:set>
                                    <p:animEffect transition="in" filter="fade">
                                      <p:cBhvr>
                                        <p:cTn id="8" dur="500"/>
                                        <p:tgtEl>
                                          <p:spTgt spid="12"/>
                                        </p:tgtEl>
                                      </p:cBhvr>
                                    </p:animEffect>
                                    <p:anim calcmode="lin" valueType="num">
                                      <p:cBhvr>
                                        <p:cTn id="9" dur="500" fill="hold"/>
                                        <p:tgtEl>
                                          <p:spTgt spid="12"/>
                                        </p:tgtEl>
                                        <p:attrNameLst>
                                          <p:attrName>ppt_x</p:attrName>
                                        </p:attrNameLst>
                                      </p:cBhvr>
                                      <p:tavLst>
                                        <p:tav tm="0">
                                          <p:val>
                                            <p:strVal val="#ppt_x"/>
                                          </p:val>
                                        </p:tav>
                                        <p:tav tm="100000">
                                          <p:val>
                                            <p:strVal val="#ppt_x"/>
                                          </p:val>
                                        </p:tav>
                                      </p:tavLst>
                                    </p:anim>
                                    <p:anim calcmode="lin" valueType="num">
                                      <p:cBhvr>
                                        <p:cTn id="10"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4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showMasterSp="0">
  <p:cSld>
    <p:spTree>
      <p:nvGrpSpPr>
        <p:cNvPr id="1" name=""/>
        <p:cNvGrpSpPr/>
        <p:nvPr/>
      </p:nvGrpSpPr>
      <p:grpSpPr>
        <a:xfrm>
          <a:off x="0" y="0"/>
          <a:ext cx="0" cy="0"/>
        </a:xfrm>
      </p:grpSpPr>
      <p:sp>
        <p:nvSpPr>
          <p:cNvPr id="12" name="文本框 11"/>
          <p:cNvSpPr txBox="1"/>
          <p:nvPr/>
        </p:nvSpPr>
        <p:spPr>
          <a:xfrm>
            <a:off x="413911" y="1074602"/>
            <a:ext cx="11364177" cy="3970318"/>
          </a:xfrm>
          <a:prstGeom prst="rect">
            <a:avLst/>
          </a:prstGeom>
          <a:noFill/>
        </p:spPr>
        <p:txBody>
          <a:bodyPr wrap="square" rtlCol="0">
            <a:spAutoFit/>
          </a:bodyPr>
          <a:lstStyle/>
          <a:p>
            <a:pPr fontAlgn="ctr">
              <a:lnSpc>
                <a:spcPct val="150000"/>
              </a:lnSpc>
            </a:pPr>
            <a:r>
              <a:rPr lang="zh-CN" altLang="en-US" sz="2400">
                <a:latin typeface="微软雅黑" panose="020b0503020204020204" pitchFamily="34" charset="-122"/>
                <a:ea typeface="微软雅黑" panose="020b0503020204020204" pitchFamily="34" charset="-122"/>
              </a:rPr>
              <a:t>      当然，现存社会很少是井然有序的，因为什么是正义，什么是不正义，这通常是一个有争论的问题。人们对于应由哪些原则来规定他们团体的基本条件，意见也不一致。然而，尽管存在着这种分歧，我们仍然可以说，他们每个人都具有某种正义观。就是说，他们懂得他们需要一系列特定原则，并准备认可这些原则，以便用这些原则来分配基本权利和义务。因此，形形色色的正义观截然不同，是由这些不同的原则、这些不同的观念所共有的作用导致的。</a:t>
            </a:r>
          </a:p>
          <a:p>
            <a:pPr algn="r" fontAlgn="ctr">
              <a:lnSpc>
                <a:spcPct val="150000"/>
              </a:lnSpc>
            </a:pPr>
            <a:r>
              <a:rPr lang="zh-CN" altLang="en-US" sz="2400">
                <a:latin typeface="微软雅黑" panose="020b0503020204020204" pitchFamily="34" charset="-122"/>
                <a:ea typeface="微软雅黑" panose="020b0503020204020204" pitchFamily="34" charset="-122"/>
              </a:rPr>
              <a:t>（摘编自罗尔斯</a:t>
            </a:r>
            <a:r>
              <a:rPr lang="en-US" altLang="zh-CN" sz="2400">
                <a:latin typeface="微软雅黑" panose="020b0503020204020204" pitchFamily="34" charset="-122"/>
                <a:ea typeface="微软雅黑" panose="020b0503020204020204" pitchFamily="34" charset="-122"/>
              </a:rPr>
              <a:t>《</a:t>
            </a:r>
            <a:r>
              <a:rPr lang="zh-CN" altLang="en-US" sz="2400">
                <a:latin typeface="微软雅黑" panose="020b0503020204020204" pitchFamily="34" charset="-122"/>
                <a:ea typeface="微软雅黑" panose="020b0503020204020204" pitchFamily="34" charset="-122"/>
              </a:rPr>
              <a:t>正义论</a:t>
            </a:r>
            <a:r>
              <a:rPr lang="en-US" altLang="zh-CN" sz="2400">
                <a:latin typeface="微软雅黑" panose="020b0503020204020204" pitchFamily="34" charset="-122"/>
                <a:ea typeface="微软雅黑" panose="020b0503020204020204" pitchFamily="34" charset="-122"/>
              </a:rPr>
              <a:t>》</a:t>
            </a:r>
            <a:r>
              <a:rPr lang="zh-CN" altLang="en-US" sz="2400">
                <a:latin typeface="微软雅黑" panose="020b0503020204020204" pitchFamily="34" charset="-122"/>
                <a:ea typeface="微软雅黑" panose="020b0503020204020204" pitchFamily="34" charset="-122"/>
              </a:rPr>
              <a:t>，有删改）</a:t>
            </a:r>
          </a:p>
        </p:txBody>
      </p:sp>
      <p:sp>
        <p:nvSpPr>
          <p:cNvPr id="14" name="矩形 13"/>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4" name="文本框 3"/>
          <p:cNvSpPr txBox="1"/>
          <p:nvPr/>
        </p:nvSpPr>
        <p:spPr>
          <a:xfrm>
            <a:off x="398078" y="130629"/>
            <a:ext cx="1944290" cy="738664"/>
          </a:xfrm>
          <a:prstGeom prst="rect">
            <a:avLst/>
          </a:prstGeom>
          <a:noFill/>
        </p:spPr>
        <p:txBody>
          <a:bodyPr wrap="square" rtlCol="0">
            <a:spAutoFit/>
          </a:bodyPr>
          <a:lstStyle/>
          <a:p>
            <a:pPr fontAlgn="ctr">
              <a:lnSpc>
                <a:spcPct val="150000"/>
              </a:lnSpc>
            </a:pPr>
            <a:r>
              <a:rPr lang="zh-CN" altLang="en-US" sz="2800" b="1">
                <a:latin typeface="微软雅黑" panose="020b0503020204020204" pitchFamily="34" charset="-122"/>
                <a:ea typeface="微软雅黑" panose="020b0503020204020204" pitchFamily="34" charset="-122"/>
              </a:rPr>
              <a:t>拓展阅读</a:t>
            </a:r>
            <a:endParaRPr lang="en-US" altLang="zh-CN" sz="2800" b="1">
              <a:latin typeface="微软雅黑" panose="020b0503020204020204" pitchFamily="34" charset="-122"/>
              <a:ea typeface="微软雅黑" panose="020b0503020204020204"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42" presetClass="entr" presetSubtype="0" fill="hold" grpId="0" nodeType="afterEffect">
                                  <p:stCondLst>
                                    <p:cond delay="0"/>
                                  </p:stCondLst>
                                  <p:childTnLst>
                                    <p:set>
                                      <p:cBhvr>
                                        <p:cTn id="7" dur="1" fill="hold">
                                          <p:stCondLst>
                                            <p:cond delay="0"/>
                                          </p:stCondLst>
                                        </p:cTn>
                                        <p:tgtEl>
                                          <p:spTgt spid="12"/>
                                        </p:tgtEl>
                                        <p:attrNameLst>
                                          <p:attrName>style.visibility</p:attrName>
                                        </p:attrNameLst>
                                      </p:cBhvr>
                                      <p:to>
                                        <p:strVal val="visible"/>
                                      </p:to>
                                    </p:set>
                                    <p:animEffect transition="in" filter="fade">
                                      <p:cBhvr>
                                        <p:cTn id="8" dur="500"/>
                                        <p:tgtEl>
                                          <p:spTgt spid="12"/>
                                        </p:tgtEl>
                                      </p:cBhvr>
                                    </p:animEffect>
                                    <p:anim calcmode="lin" valueType="num">
                                      <p:cBhvr>
                                        <p:cTn id="9" dur="500" fill="hold"/>
                                        <p:tgtEl>
                                          <p:spTgt spid="12"/>
                                        </p:tgtEl>
                                        <p:attrNameLst>
                                          <p:attrName>ppt_x</p:attrName>
                                        </p:attrNameLst>
                                      </p:cBhvr>
                                      <p:tavLst>
                                        <p:tav tm="0">
                                          <p:val>
                                            <p:strVal val="#ppt_x"/>
                                          </p:val>
                                        </p:tav>
                                        <p:tav tm="100000">
                                          <p:val>
                                            <p:strVal val="#ppt_x"/>
                                          </p:val>
                                        </p:tav>
                                      </p:tavLst>
                                    </p:anim>
                                    <p:anim calcmode="lin" valueType="num">
                                      <p:cBhvr>
                                        <p:cTn id="10"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4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showMasterSp="0">
  <p:cSld>
    <p:spTree>
      <p:nvGrpSpPr>
        <p:cNvPr id="1" name=""/>
        <p:cNvGrpSpPr/>
        <p:nvPr/>
      </p:nvGrpSpPr>
      <p:grpSpPr>
        <a:xfrm>
          <a:off x="0" y="0"/>
          <a:ext cx="0" cy="0"/>
        </a:xfrm>
      </p:grpSpPr>
      <p:sp>
        <p:nvSpPr>
          <p:cNvPr id="12" name="文本框 11"/>
          <p:cNvSpPr txBox="1"/>
          <p:nvPr/>
        </p:nvSpPr>
        <p:spPr>
          <a:xfrm>
            <a:off x="398077" y="726789"/>
            <a:ext cx="11364177" cy="4893647"/>
          </a:xfrm>
          <a:prstGeom prst="rect">
            <a:avLst/>
          </a:prstGeom>
          <a:noFill/>
        </p:spPr>
        <p:txBody>
          <a:bodyPr wrap="square" rtlCol="0">
            <a:spAutoFit/>
          </a:bodyPr>
          <a:lstStyle/>
          <a:p>
            <a:pPr marL="342900" indent="-342900" fontAlgn="ctr">
              <a:lnSpc>
                <a:spcPct val="150000"/>
              </a:lnSpc>
              <a:buFont typeface="Wingdings" panose="05000000000000000000" pitchFamily="2" charset="2"/>
              <a:buChar char="n"/>
            </a:pPr>
            <a:r>
              <a:rPr lang="zh-CN" altLang="en-US" sz="2800" b="1">
                <a:latin typeface="微软雅黑" panose="020b0503020204020204" pitchFamily="34" charset="-122"/>
                <a:ea typeface="微软雅黑" panose="020b0503020204020204" pitchFamily="34" charset="-122"/>
              </a:rPr>
              <a:t>素材积累</a:t>
            </a:r>
            <a:r>
              <a:rPr lang="en-US" altLang="zh-CN" sz="2800" b="1">
                <a:latin typeface="微软雅黑" panose="020b0503020204020204" pitchFamily="34" charset="-122"/>
                <a:ea typeface="微软雅黑" panose="020b0503020204020204" pitchFamily="34" charset="-122"/>
              </a:rPr>
              <a:t>—</a:t>
            </a:r>
            <a:r>
              <a:rPr lang="zh-CN" altLang="en-US" sz="2800" b="1">
                <a:latin typeface="微软雅黑" panose="020b0503020204020204" pitchFamily="34" charset="-122"/>
                <a:ea typeface="微软雅黑" panose="020b0503020204020204" pitchFamily="34" charset="-122"/>
              </a:rPr>
              <a:t>柏拉图名言</a:t>
            </a:r>
          </a:p>
          <a:p>
            <a:pPr fontAlgn="ctr">
              <a:lnSpc>
                <a:spcPct val="150000"/>
              </a:lnSpc>
            </a:pPr>
            <a:r>
              <a:rPr lang="en-US" altLang="zh-CN" sz="2000">
                <a:latin typeface="微软雅黑" panose="020b0503020204020204" pitchFamily="34" charset="-122"/>
                <a:ea typeface="微软雅黑" panose="020b0503020204020204" pitchFamily="34" charset="-122"/>
              </a:rPr>
              <a:t>1.</a:t>
            </a:r>
            <a:r>
              <a:rPr lang="zh-CN" altLang="en-US" sz="2000">
                <a:latin typeface="微软雅黑" panose="020b0503020204020204" pitchFamily="34" charset="-122"/>
                <a:ea typeface="微软雅黑" panose="020b0503020204020204" pitchFamily="34" charset="-122"/>
              </a:rPr>
              <a:t>窗外下着雪，泡一杯咖啡，握到它凉了，才知道又想起了你。我的期待你如何才能明白！</a:t>
            </a:r>
          </a:p>
          <a:p>
            <a:pPr fontAlgn="ctr">
              <a:lnSpc>
                <a:spcPct val="150000"/>
              </a:lnSpc>
            </a:pPr>
            <a:r>
              <a:rPr lang="en-US" altLang="zh-CN" sz="2000">
                <a:latin typeface="微软雅黑" panose="020b0503020204020204" pitchFamily="34" charset="-122"/>
                <a:ea typeface="微软雅黑" panose="020b0503020204020204" pitchFamily="34" charset="-122"/>
              </a:rPr>
              <a:t>2.</a:t>
            </a:r>
            <a:r>
              <a:rPr lang="zh-CN" altLang="en-US" sz="2000">
                <a:latin typeface="微软雅黑" panose="020b0503020204020204" pitchFamily="34" charset="-122"/>
                <a:ea typeface="微软雅黑" panose="020b0503020204020204" pitchFamily="34" charset="-122"/>
              </a:rPr>
              <a:t>相爱是种感觉，当这种感觉已经不在时，我却还在勉强自己，这叫责任！分手是种勇气！当这种勇气已经不在时，我却还在鼓励自己，这叫悲壮。</a:t>
            </a:r>
          </a:p>
          <a:p>
            <a:pPr fontAlgn="ctr">
              <a:lnSpc>
                <a:spcPct val="150000"/>
              </a:lnSpc>
            </a:pPr>
            <a:r>
              <a:rPr lang="en-US" altLang="zh-CN" sz="2000">
                <a:latin typeface="微软雅黑" panose="020b0503020204020204" pitchFamily="34" charset="-122"/>
                <a:ea typeface="微软雅黑" panose="020b0503020204020204" pitchFamily="34" charset="-122"/>
              </a:rPr>
              <a:t>3.</a:t>
            </a:r>
            <a:r>
              <a:rPr lang="zh-CN" altLang="en-US" sz="2000">
                <a:latin typeface="微软雅黑" panose="020b0503020204020204" pitchFamily="34" charset="-122"/>
                <a:ea typeface="微软雅黑" panose="020b0503020204020204" pitchFamily="34" charset="-122"/>
              </a:rPr>
              <a:t>凡具有知识者皆较诸缺少知识者为猛敢；且其人于既学习以后则较诸其在未学习以前为更猛敢。</a:t>
            </a:r>
          </a:p>
          <a:p>
            <a:pPr fontAlgn="ctr">
              <a:lnSpc>
                <a:spcPct val="150000"/>
              </a:lnSpc>
            </a:pPr>
            <a:r>
              <a:rPr lang="en-US" altLang="zh-CN" sz="2000">
                <a:latin typeface="微软雅黑" panose="020b0503020204020204" pitchFamily="34" charset="-122"/>
                <a:ea typeface="微软雅黑" panose="020b0503020204020204" pitchFamily="34" charset="-122"/>
              </a:rPr>
              <a:t>4.</a:t>
            </a:r>
            <a:r>
              <a:rPr lang="zh-CN" altLang="en-US" sz="2000">
                <a:latin typeface="微软雅黑" panose="020b0503020204020204" pitchFamily="34" charset="-122"/>
                <a:ea typeface="微软雅黑" panose="020b0503020204020204" pitchFamily="34" charset="-122"/>
              </a:rPr>
              <a:t>拖延时间是压制恼怒的最好方式。</a:t>
            </a:r>
          </a:p>
          <a:p>
            <a:pPr fontAlgn="ctr">
              <a:lnSpc>
                <a:spcPct val="150000"/>
              </a:lnSpc>
            </a:pPr>
            <a:r>
              <a:rPr lang="en-US" altLang="zh-CN" sz="2000">
                <a:latin typeface="微软雅黑" panose="020b0503020204020204" pitchFamily="34" charset="-122"/>
                <a:ea typeface="微软雅黑" panose="020b0503020204020204" pitchFamily="34" charset="-122"/>
              </a:rPr>
              <a:t>5.</a:t>
            </a:r>
            <a:r>
              <a:rPr lang="zh-CN" altLang="en-US" sz="2000">
                <a:latin typeface="微软雅黑" panose="020b0503020204020204" pitchFamily="34" charset="-122"/>
                <a:ea typeface="微软雅黑" panose="020b0503020204020204" pitchFamily="34" charset="-122"/>
              </a:rPr>
              <a:t>我们的生活有太多无奈，我们无法改变，也无力去改变，更糟的是，我们失去了改变的想法。</a:t>
            </a:r>
          </a:p>
          <a:p>
            <a:pPr fontAlgn="ctr">
              <a:lnSpc>
                <a:spcPct val="150000"/>
              </a:lnSpc>
            </a:pPr>
            <a:r>
              <a:rPr lang="en-US" altLang="zh-CN" sz="2000">
                <a:latin typeface="微软雅黑" panose="020b0503020204020204" pitchFamily="34" charset="-122"/>
                <a:ea typeface="微软雅黑" panose="020b0503020204020204" pitchFamily="34" charset="-122"/>
              </a:rPr>
              <a:t>6.</a:t>
            </a:r>
            <a:r>
              <a:rPr lang="zh-CN" altLang="en-US" sz="2000">
                <a:latin typeface="微软雅黑" panose="020b0503020204020204" pitchFamily="34" charset="-122"/>
                <a:ea typeface="微软雅黑" panose="020b0503020204020204" pitchFamily="34" charset="-122"/>
              </a:rPr>
              <a:t>当爱神拍你的肩膀时，就连平日不知诗歌为何物的人，也会在突然之间变成一个诗人。</a:t>
            </a:r>
          </a:p>
          <a:p>
            <a:pPr fontAlgn="ctr">
              <a:lnSpc>
                <a:spcPct val="150000"/>
              </a:lnSpc>
            </a:pPr>
            <a:r>
              <a:rPr lang="en-US" altLang="zh-CN" sz="2000">
                <a:latin typeface="微软雅黑" panose="020b0503020204020204" pitchFamily="34" charset="-122"/>
                <a:ea typeface="微软雅黑" panose="020b0503020204020204" pitchFamily="34" charset="-122"/>
              </a:rPr>
              <a:t>7.</a:t>
            </a:r>
            <a:r>
              <a:rPr lang="zh-CN" altLang="en-US" sz="2000">
                <a:latin typeface="微软雅黑" panose="020b0503020204020204" pitchFamily="34" charset="-122"/>
                <a:ea typeface="微软雅黑" panose="020b0503020204020204" pitchFamily="34" charset="-122"/>
              </a:rPr>
              <a:t>教育是约束和指导青少年，培养他们正当的理智。</a:t>
            </a:r>
          </a:p>
          <a:p>
            <a:pPr fontAlgn="ctr">
              <a:lnSpc>
                <a:spcPct val="150000"/>
              </a:lnSpc>
            </a:pPr>
            <a:r>
              <a:rPr lang="en-US" altLang="zh-CN" sz="2000">
                <a:latin typeface="微软雅黑" panose="020b0503020204020204" pitchFamily="34" charset="-122"/>
                <a:ea typeface="微软雅黑" panose="020b0503020204020204" pitchFamily="34" charset="-122"/>
              </a:rPr>
              <a:t>8.</a:t>
            </a:r>
            <a:r>
              <a:rPr lang="zh-CN" altLang="en-US" sz="2000">
                <a:latin typeface="微软雅黑" panose="020b0503020204020204" pitchFamily="34" charset="-122"/>
                <a:ea typeface="微软雅黑" panose="020b0503020204020204" pitchFamily="34" charset="-122"/>
              </a:rPr>
              <a:t>不知道自己的无知，乃是双倍的无知。</a:t>
            </a:r>
          </a:p>
        </p:txBody>
      </p:sp>
      <p:sp>
        <p:nvSpPr>
          <p:cNvPr id="14" name="矩形 13"/>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15" name="New picture"/>
          <p:cNvPicPr/>
          <p:nvPr/>
        </p:nvPicPr>
        <p:blipFill>
          <a:blip r:embed="rId2"/>
          <a:stretch>
            <a:fillRect/>
          </a:stretch>
        </p:blipFill>
        <p:spPr>
          <a:xfrm>
            <a:off x="10896600" y="12623800"/>
            <a:ext cx="304800" cy="228600"/>
          </a:xfrm>
          <a:prstGeom prst="cube">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42" presetClass="entr" presetSubtype="0" fill="hold" grpId="0" nodeType="afterEffect">
                                  <p:stCondLst>
                                    <p:cond delay="0"/>
                                  </p:stCondLst>
                                  <p:childTnLst>
                                    <p:set>
                                      <p:cBhvr>
                                        <p:cTn id="7" dur="1" fill="hold">
                                          <p:stCondLst>
                                            <p:cond delay="0"/>
                                          </p:stCondLst>
                                        </p:cTn>
                                        <p:tgtEl>
                                          <p:spTgt spid="12"/>
                                        </p:tgtEl>
                                        <p:attrNameLst>
                                          <p:attrName>style.visibility</p:attrName>
                                        </p:attrNameLst>
                                      </p:cBhvr>
                                      <p:to>
                                        <p:strVal val="visible"/>
                                      </p:to>
                                    </p:set>
                                    <p:animEffect transition="in" filter="fade">
                                      <p:cBhvr>
                                        <p:cTn id="8" dur="500"/>
                                        <p:tgtEl>
                                          <p:spTgt spid="12"/>
                                        </p:tgtEl>
                                      </p:cBhvr>
                                    </p:animEffect>
                                    <p:anim calcmode="lin" valueType="num">
                                      <p:cBhvr>
                                        <p:cTn id="9" dur="500" fill="hold"/>
                                        <p:tgtEl>
                                          <p:spTgt spid="12"/>
                                        </p:tgtEl>
                                        <p:attrNameLst>
                                          <p:attrName>ppt_x</p:attrName>
                                        </p:attrNameLst>
                                      </p:cBhvr>
                                      <p:tavLst>
                                        <p:tav tm="0">
                                          <p:val>
                                            <p:strVal val="#ppt_x"/>
                                          </p:val>
                                        </p:tav>
                                        <p:tav tm="100000">
                                          <p:val>
                                            <p:strVal val="#ppt_x"/>
                                          </p:val>
                                        </p:tav>
                                      </p:tavLst>
                                    </p:anim>
                                    <p:anim calcmode="lin" valueType="num">
                                      <p:cBhvr>
                                        <p:cTn id="10"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5.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showMasterSp="0">
  <p:cSld>
    <p:spTree>
      <p:nvGrpSpPr>
        <p:cNvPr id="1" name=""/>
        <p:cNvGrpSpPr/>
        <p:nvPr/>
      </p:nvGrpSpPr>
      <p:grpSpPr>
        <a:xfrm>
          <a:off x="0" y="0"/>
          <a:ext cx="0" cy="0"/>
        </a:xfrm>
      </p:grpSpPr>
      <p:sp>
        <p:nvSpPr>
          <p:cNvPr id="5" name="等腰三角形 4"/>
          <p:cNvSpPr/>
          <p:nvPr/>
        </p:nvSpPr>
        <p:spPr>
          <a:xfrm rot="16200000">
            <a:off x="6224270" y="1241425"/>
            <a:ext cx="7632700" cy="4374515"/>
          </a:xfrm>
          <a:prstGeom prst="triangl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nvGrpSpPr>
          <p:cNvPr id="7" name="组合 6"/>
          <p:cNvGrpSpPr/>
          <p:nvPr/>
        </p:nvGrpSpPr>
        <p:grpSpPr>
          <a:xfrm>
            <a:off x="8211185" y="-10795"/>
            <a:ext cx="3985895" cy="6894830"/>
            <a:chOff x="12931" y="-12"/>
            <a:chExt cx="6277" cy="10858"/>
          </a:xfrm>
        </p:grpSpPr>
        <p:sp>
          <p:nvSpPr>
            <p:cNvPr id="4" name="等腰三角形 3"/>
            <p:cNvSpPr/>
            <p:nvPr/>
          </p:nvSpPr>
          <p:spPr>
            <a:xfrm rot="16200000">
              <a:off x="10687" y="2301"/>
              <a:ext cx="10833" cy="6208"/>
            </a:xfrm>
            <a:prstGeom prst="triangle">
              <a:avLst/>
            </a:prstGeom>
            <a:blipFill>
              <a:blip r:embed="rId2">
                <a:extLst>
                  <a:ext uri="{28A0092B-C50C-407E-A947-70E740481C1C}">
                    <a14:useLocalDpi xmlns:a14="http://schemas.microsoft.com/office/drawing/2010/main" val="0"/>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6" name="等腰三角形 5"/>
            <p:cNvSpPr/>
            <p:nvPr/>
          </p:nvSpPr>
          <p:spPr>
            <a:xfrm rot="16200000">
              <a:off x="10618" y="2326"/>
              <a:ext cx="10833" cy="6208"/>
            </a:xfrm>
            <a:prstGeom prst="triangle">
              <a:avLst/>
            </a:prstGeom>
            <a:solidFill>
              <a:schemeClr val="tx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sp>
        <p:nvSpPr>
          <p:cNvPr id="8" name="文本框 7"/>
          <p:cNvSpPr txBox="1"/>
          <p:nvPr/>
        </p:nvSpPr>
        <p:spPr>
          <a:xfrm>
            <a:off x="8957310" y="3079115"/>
            <a:ext cx="2908300" cy="701040"/>
          </a:xfrm>
          <a:prstGeom prst="rect">
            <a:avLst/>
          </a:prstGeom>
          <a:noFill/>
          <a:effectLst/>
        </p:spPr>
        <p:txBody>
          <a:bodyPr wrap="square" rtlCol="0">
            <a:spAutoFit/>
          </a:bodyPr>
          <a:lstStyle/>
          <a:p>
            <a:pPr algn="l"/>
            <a:r>
              <a:rPr lang="zh-CN" altLang="en-US" sz="4000" b="1">
                <a:solidFill>
                  <a:schemeClr val="bg1"/>
                </a:solidFill>
                <a:latin typeface="微软雅黑" panose="020b0503020204020204" pitchFamily="34" charset="-122"/>
                <a:ea typeface="微软雅黑" panose="020b0503020204020204" pitchFamily="34" charset="-122"/>
                <a:sym typeface="+mn-ea"/>
              </a:rPr>
              <a:t>目  录</a:t>
            </a:r>
            <a:endParaRPr lang="en-US" altLang="zh-CN" sz="4000" b="1">
              <a:solidFill>
                <a:schemeClr val="bg1"/>
              </a:solidFill>
              <a:latin typeface="微软雅黑" panose="020b0503020204020204" pitchFamily="34" charset="-122"/>
              <a:ea typeface="微软雅黑" panose="020b0503020204020204" pitchFamily="34" charset="-122"/>
              <a:sym typeface="+mn-ea"/>
            </a:endParaRPr>
          </a:p>
        </p:txBody>
      </p:sp>
      <p:grpSp>
        <p:nvGrpSpPr>
          <p:cNvPr id="2" name="组合 1"/>
          <p:cNvGrpSpPr/>
          <p:nvPr/>
        </p:nvGrpSpPr>
        <p:grpSpPr>
          <a:xfrm>
            <a:off x="1064260" y="887095"/>
            <a:ext cx="6149975" cy="822960"/>
            <a:chOff x="1064260" y="887095"/>
            <a:chExt cx="6149975" cy="822960"/>
          </a:xfrm>
        </p:grpSpPr>
        <p:grpSp>
          <p:nvGrpSpPr>
            <p:cNvPr id="11" name="组合 10"/>
            <p:cNvGrpSpPr/>
            <p:nvPr/>
          </p:nvGrpSpPr>
          <p:grpSpPr>
            <a:xfrm>
              <a:off x="1064260" y="970280"/>
              <a:ext cx="732155" cy="656590"/>
              <a:chOff x="3668" y="3216"/>
              <a:chExt cx="1257" cy="1127"/>
            </a:xfrm>
          </p:grpSpPr>
          <p:sp>
            <p:nvSpPr>
              <p:cNvPr id="10" name="等腰三角形 9"/>
              <p:cNvSpPr/>
              <p:nvPr/>
            </p:nvSpPr>
            <p:spPr>
              <a:xfrm rot="5400000">
                <a:off x="3590" y="3294"/>
                <a:ext cx="1127" cy="971"/>
              </a:xfrm>
              <a:prstGeom prst="triangle">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9" name="等腰三角形 8"/>
              <p:cNvSpPr/>
              <p:nvPr/>
            </p:nvSpPr>
            <p:spPr>
              <a:xfrm rot="5400000">
                <a:off x="3876" y="3294"/>
                <a:ext cx="1127" cy="971"/>
              </a:xfrm>
              <a:prstGeom prst="triangl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sp>
          <p:nvSpPr>
            <p:cNvPr id="13" name="文本框 12"/>
            <p:cNvSpPr txBox="1"/>
            <p:nvPr/>
          </p:nvSpPr>
          <p:spPr>
            <a:xfrm>
              <a:off x="3062605" y="1069975"/>
              <a:ext cx="4151630" cy="523220"/>
            </a:xfrm>
            <a:prstGeom prst="rect">
              <a:avLst/>
            </a:prstGeom>
            <a:noFill/>
          </p:spPr>
          <p:txBody>
            <a:bodyPr wrap="square" rtlCol="0">
              <a:spAutoFit/>
            </a:bodyPr>
            <a:lstStyle/>
            <a:p>
              <a:pPr algn="l" fontAlgn="auto">
                <a:lnSpc>
                  <a:spcPct val="100000"/>
                </a:lnSpc>
              </a:pPr>
              <a:r>
                <a:rPr lang="zh-CN" altLang="en-US" sz="2800" b="1">
                  <a:solidFill>
                    <a:schemeClr val="tx1">
                      <a:lumMod val="85000"/>
                      <a:lumOff val="15000"/>
                    </a:schemeClr>
                  </a:solidFill>
                  <a:latin typeface="微软雅黑" panose="020b0503020204020204" pitchFamily="34" charset="-122"/>
                  <a:ea typeface="微软雅黑" panose="020b0503020204020204" pitchFamily="34" charset="-122"/>
                  <a:sym typeface="+mn-ea"/>
                </a:rPr>
                <a:t>知人论世</a:t>
              </a:r>
              <a:endParaRPr lang="en-US" altLang="zh-CN" sz="2800" b="1">
                <a:solidFill>
                  <a:schemeClr val="tx1">
                    <a:lumMod val="85000"/>
                    <a:lumOff val="15000"/>
                  </a:schemeClr>
                </a:solidFill>
                <a:latin typeface="微软雅黑" panose="020b0503020204020204" pitchFamily="34" charset="-122"/>
                <a:ea typeface="微软雅黑" panose="020b0503020204020204" pitchFamily="34" charset="-122"/>
                <a:sym typeface="+mn-ea"/>
              </a:endParaRPr>
            </a:p>
          </p:txBody>
        </p:sp>
        <p:sp>
          <p:nvSpPr>
            <p:cNvPr id="12" name="文本框 11"/>
            <p:cNvSpPr txBox="1"/>
            <p:nvPr/>
          </p:nvSpPr>
          <p:spPr>
            <a:xfrm>
              <a:off x="1889760" y="887095"/>
              <a:ext cx="1056005" cy="822960"/>
            </a:xfrm>
            <a:prstGeom prst="rect">
              <a:avLst/>
            </a:prstGeom>
            <a:noFill/>
          </p:spPr>
          <p:txBody>
            <a:bodyPr wrap="square" rtlCol="0">
              <a:spAutoFit/>
            </a:bodyPr>
            <a:lstStyle/>
            <a:p>
              <a:r>
                <a:rPr lang="en-US" altLang="zh-CN" sz="4800" b="1">
                  <a:solidFill>
                    <a:schemeClr val="tx1">
                      <a:lumMod val="75000"/>
                      <a:lumOff val="25000"/>
                    </a:schemeClr>
                  </a:solidFill>
                  <a:latin typeface="微软雅黑" panose="020b0503020204020204" pitchFamily="34" charset="-122"/>
                  <a:ea typeface="微软雅黑" panose="020b0503020204020204" pitchFamily="34" charset="-122"/>
                </a:rPr>
                <a:t>01</a:t>
              </a:r>
            </a:p>
          </p:txBody>
        </p:sp>
      </p:grpSp>
      <p:grpSp>
        <p:nvGrpSpPr>
          <p:cNvPr id="3" name="组合 2"/>
          <p:cNvGrpSpPr/>
          <p:nvPr/>
        </p:nvGrpSpPr>
        <p:grpSpPr>
          <a:xfrm>
            <a:off x="1064260" y="2308860"/>
            <a:ext cx="6149975" cy="822960"/>
            <a:chOff x="1064260" y="2308860"/>
            <a:chExt cx="6149975" cy="822960"/>
          </a:xfrm>
        </p:grpSpPr>
        <p:grpSp>
          <p:nvGrpSpPr>
            <p:cNvPr id="14" name="组合 13"/>
            <p:cNvGrpSpPr/>
            <p:nvPr/>
          </p:nvGrpSpPr>
          <p:grpSpPr>
            <a:xfrm>
              <a:off x="1064260" y="2392045"/>
              <a:ext cx="732155" cy="656590"/>
              <a:chOff x="3668" y="3216"/>
              <a:chExt cx="1257" cy="1127"/>
            </a:xfrm>
          </p:grpSpPr>
          <p:sp>
            <p:nvSpPr>
              <p:cNvPr id="15" name="等腰三角形 14"/>
              <p:cNvSpPr/>
              <p:nvPr/>
            </p:nvSpPr>
            <p:spPr>
              <a:xfrm rot="5400000">
                <a:off x="3590" y="3294"/>
                <a:ext cx="1127" cy="971"/>
              </a:xfrm>
              <a:prstGeom prst="triangle">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6" name="等腰三角形 15"/>
              <p:cNvSpPr/>
              <p:nvPr/>
            </p:nvSpPr>
            <p:spPr>
              <a:xfrm rot="5400000">
                <a:off x="3876" y="3294"/>
                <a:ext cx="1127" cy="971"/>
              </a:xfrm>
              <a:prstGeom prst="triangl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sp>
          <p:nvSpPr>
            <p:cNvPr id="17" name="文本框 16"/>
            <p:cNvSpPr txBox="1"/>
            <p:nvPr/>
          </p:nvSpPr>
          <p:spPr>
            <a:xfrm>
              <a:off x="3062605" y="2491740"/>
              <a:ext cx="4151630" cy="523220"/>
            </a:xfrm>
            <a:prstGeom prst="rect">
              <a:avLst/>
            </a:prstGeom>
            <a:noFill/>
          </p:spPr>
          <p:txBody>
            <a:bodyPr wrap="square" rtlCol="0">
              <a:spAutoFit/>
            </a:bodyPr>
            <a:lstStyle/>
            <a:p>
              <a:pPr algn="l" fontAlgn="auto">
                <a:lnSpc>
                  <a:spcPct val="100000"/>
                </a:lnSpc>
              </a:pPr>
              <a:r>
                <a:rPr lang="zh-CN" altLang="en-US" sz="2800" b="1">
                  <a:solidFill>
                    <a:schemeClr val="tx1">
                      <a:lumMod val="85000"/>
                      <a:lumOff val="15000"/>
                    </a:schemeClr>
                  </a:solidFill>
                  <a:latin typeface="微软雅黑" panose="020b0503020204020204" pitchFamily="34" charset="-122"/>
                  <a:ea typeface="微软雅黑" panose="020b0503020204020204" pitchFamily="34" charset="-122"/>
                  <a:sym typeface="+mn-ea"/>
                </a:rPr>
                <a:t>初读课文</a:t>
              </a:r>
              <a:endParaRPr lang="en-US" altLang="zh-CN" sz="2800" b="1">
                <a:solidFill>
                  <a:schemeClr val="tx1">
                    <a:lumMod val="85000"/>
                    <a:lumOff val="15000"/>
                  </a:schemeClr>
                </a:solidFill>
                <a:latin typeface="微软雅黑" panose="020b0503020204020204" pitchFamily="34" charset="-122"/>
                <a:ea typeface="微软雅黑" panose="020b0503020204020204" pitchFamily="34" charset="-122"/>
                <a:sym typeface="+mn-ea"/>
              </a:endParaRPr>
            </a:p>
          </p:txBody>
        </p:sp>
        <p:sp>
          <p:nvSpPr>
            <p:cNvPr id="18" name="文本框 17"/>
            <p:cNvSpPr txBox="1"/>
            <p:nvPr/>
          </p:nvSpPr>
          <p:spPr>
            <a:xfrm>
              <a:off x="1889760" y="2308860"/>
              <a:ext cx="1056005" cy="822960"/>
            </a:xfrm>
            <a:prstGeom prst="rect">
              <a:avLst/>
            </a:prstGeom>
            <a:noFill/>
          </p:spPr>
          <p:txBody>
            <a:bodyPr wrap="square" rtlCol="0">
              <a:spAutoFit/>
            </a:bodyPr>
            <a:lstStyle/>
            <a:p>
              <a:r>
                <a:rPr lang="en-US" altLang="zh-CN" sz="4800" b="1">
                  <a:solidFill>
                    <a:schemeClr val="tx1">
                      <a:lumMod val="75000"/>
                      <a:lumOff val="25000"/>
                    </a:schemeClr>
                  </a:solidFill>
                  <a:latin typeface="微软雅黑" panose="020b0503020204020204" pitchFamily="34" charset="-122"/>
                  <a:ea typeface="微软雅黑" panose="020b0503020204020204" pitchFamily="34" charset="-122"/>
                </a:rPr>
                <a:t>02</a:t>
              </a:r>
            </a:p>
          </p:txBody>
        </p:sp>
      </p:grpSp>
      <p:grpSp>
        <p:nvGrpSpPr>
          <p:cNvPr id="29" name="组合 28"/>
          <p:cNvGrpSpPr/>
          <p:nvPr/>
        </p:nvGrpSpPr>
        <p:grpSpPr>
          <a:xfrm>
            <a:off x="1064260" y="3731260"/>
            <a:ext cx="6149975" cy="822960"/>
            <a:chOff x="1064260" y="3731260"/>
            <a:chExt cx="6149975" cy="822960"/>
          </a:xfrm>
        </p:grpSpPr>
        <p:grpSp>
          <p:nvGrpSpPr>
            <p:cNvPr id="19" name="组合 18"/>
            <p:cNvGrpSpPr/>
            <p:nvPr/>
          </p:nvGrpSpPr>
          <p:grpSpPr>
            <a:xfrm>
              <a:off x="1064260" y="3814445"/>
              <a:ext cx="732155" cy="656590"/>
              <a:chOff x="3668" y="3216"/>
              <a:chExt cx="1257" cy="1127"/>
            </a:xfrm>
          </p:grpSpPr>
          <p:sp>
            <p:nvSpPr>
              <p:cNvPr id="20" name="等腰三角形 19"/>
              <p:cNvSpPr/>
              <p:nvPr/>
            </p:nvSpPr>
            <p:spPr>
              <a:xfrm rot="5400000">
                <a:off x="3590" y="3294"/>
                <a:ext cx="1127" cy="971"/>
              </a:xfrm>
              <a:prstGeom prst="triangle">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21" name="等腰三角形 20"/>
              <p:cNvSpPr/>
              <p:nvPr/>
            </p:nvSpPr>
            <p:spPr>
              <a:xfrm rot="5400000">
                <a:off x="3876" y="3294"/>
                <a:ext cx="1127" cy="971"/>
              </a:xfrm>
              <a:prstGeom prst="triangl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sp>
          <p:nvSpPr>
            <p:cNvPr id="22" name="文本框 21"/>
            <p:cNvSpPr txBox="1"/>
            <p:nvPr/>
          </p:nvSpPr>
          <p:spPr>
            <a:xfrm>
              <a:off x="3062605" y="3914140"/>
              <a:ext cx="4151630" cy="523220"/>
            </a:xfrm>
            <a:prstGeom prst="rect">
              <a:avLst/>
            </a:prstGeom>
            <a:noFill/>
          </p:spPr>
          <p:txBody>
            <a:bodyPr wrap="square" rtlCol="0">
              <a:spAutoFit/>
            </a:bodyPr>
            <a:lstStyle/>
            <a:p>
              <a:pPr algn="l" fontAlgn="auto">
                <a:lnSpc>
                  <a:spcPct val="100000"/>
                </a:lnSpc>
              </a:pPr>
              <a:r>
                <a:rPr lang="zh-CN" altLang="en-US" sz="2800" b="1">
                  <a:solidFill>
                    <a:schemeClr val="tx1">
                      <a:lumMod val="85000"/>
                      <a:lumOff val="15000"/>
                    </a:schemeClr>
                  </a:solidFill>
                  <a:latin typeface="微软雅黑" panose="020b0503020204020204" pitchFamily="34" charset="-122"/>
                  <a:ea typeface="微软雅黑" panose="020b0503020204020204" pitchFamily="34" charset="-122"/>
                  <a:sym typeface="+mn-ea"/>
                </a:rPr>
                <a:t>文本研读</a:t>
              </a:r>
              <a:endParaRPr lang="en-US" altLang="zh-CN" sz="2800" b="1">
                <a:solidFill>
                  <a:schemeClr val="tx1">
                    <a:lumMod val="85000"/>
                    <a:lumOff val="15000"/>
                  </a:schemeClr>
                </a:solidFill>
                <a:latin typeface="微软雅黑" panose="020b0503020204020204" pitchFamily="34" charset="-122"/>
                <a:ea typeface="微软雅黑" panose="020b0503020204020204" pitchFamily="34" charset="-122"/>
                <a:sym typeface="+mn-ea"/>
              </a:endParaRPr>
            </a:p>
          </p:txBody>
        </p:sp>
        <p:sp>
          <p:nvSpPr>
            <p:cNvPr id="23" name="文本框 22"/>
            <p:cNvSpPr txBox="1"/>
            <p:nvPr/>
          </p:nvSpPr>
          <p:spPr>
            <a:xfrm>
              <a:off x="1889760" y="3731260"/>
              <a:ext cx="1056005" cy="822960"/>
            </a:xfrm>
            <a:prstGeom prst="rect">
              <a:avLst/>
            </a:prstGeom>
            <a:noFill/>
          </p:spPr>
          <p:txBody>
            <a:bodyPr wrap="square" rtlCol="0">
              <a:spAutoFit/>
            </a:bodyPr>
            <a:lstStyle/>
            <a:p>
              <a:r>
                <a:rPr lang="en-US" altLang="zh-CN" sz="4800" b="1">
                  <a:solidFill>
                    <a:schemeClr val="tx1">
                      <a:lumMod val="75000"/>
                      <a:lumOff val="25000"/>
                    </a:schemeClr>
                  </a:solidFill>
                  <a:latin typeface="微软雅黑" panose="020b0503020204020204" pitchFamily="34" charset="-122"/>
                  <a:ea typeface="微软雅黑" panose="020b0503020204020204" pitchFamily="34" charset="-122"/>
                </a:rPr>
                <a:t>03</a:t>
              </a:r>
            </a:p>
          </p:txBody>
        </p:sp>
      </p:grpSp>
      <p:grpSp>
        <p:nvGrpSpPr>
          <p:cNvPr id="30" name="组合 29"/>
          <p:cNvGrpSpPr/>
          <p:nvPr/>
        </p:nvGrpSpPr>
        <p:grpSpPr>
          <a:xfrm>
            <a:off x="1064260" y="5168265"/>
            <a:ext cx="6149975" cy="822960"/>
            <a:chOff x="1064260" y="5168265"/>
            <a:chExt cx="6149975" cy="822960"/>
          </a:xfrm>
        </p:grpSpPr>
        <p:grpSp>
          <p:nvGrpSpPr>
            <p:cNvPr id="24" name="组合 23"/>
            <p:cNvGrpSpPr/>
            <p:nvPr/>
          </p:nvGrpSpPr>
          <p:grpSpPr>
            <a:xfrm>
              <a:off x="1064260" y="5251450"/>
              <a:ext cx="732155" cy="656590"/>
              <a:chOff x="3668" y="3216"/>
              <a:chExt cx="1257" cy="1127"/>
            </a:xfrm>
          </p:grpSpPr>
          <p:sp>
            <p:nvSpPr>
              <p:cNvPr id="25" name="等腰三角形 24"/>
              <p:cNvSpPr/>
              <p:nvPr/>
            </p:nvSpPr>
            <p:spPr>
              <a:xfrm rot="5400000">
                <a:off x="3590" y="3294"/>
                <a:ext cx="1127" cy="971"/>
              </a:xfrm>
              <a:prstGeom prst="triangle">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26" name="等腰三角形 25"/>
              <p:cNvSpPr/>
              <p:nvPr/>
            </p:nvSpPr>
            <p:spPr>
              <a:xfrm rot="5400000">
                <a:off x="3876" y="3294"/>
                <a:ext cx="1127" cy="971"/>
              </a:xfrm>
              <a:prstGeom prst="triangl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sp>
          <p:nvSpPr>
            <p:cNvPr id="27" name="文本框 26"/>
            <p:cNvSpPr txBox="1"/>
            <p:nvPr/>
          </p:nvSpPr>
          <p:spPr>
            <a:xfrm>
              <a:off x="3062605" y="5351145"/>
              <a:ext cx="4151630" cy="523220"/>
            </a:xfrm>
            <a:prstGeom prst="rect">
              <a:avLst/>
            </a:prstGeom>
            <a:noFill/>
          </p:spPr>
          <p:txBody>
            <a:bodyPr wrap="square" rtlCol="0">
              <a:spAutoFit/>
            </a:bodyPr>
            <a:lstStyle/>
            <a:p>
              <a:pPr algn="l" fontAlgn="auto">
                <a:lnSpc>
                  <a:spcPct val="100000"/>
                </a:lnSpc>
              </a:pPr>
              <a:r>
                <a:rPr lang="zh-CN" altLang="en-US" sz="2800" b="1">
                  <a:solidFill>
                    <a:schemeClr val="tx1">
                      <a:lumMod val="85000"/>
                      <a:lumOff val="15000"/>
                    </a:schemeClr>
                  </a:solidFill>
                  <a:latin typeface="微软雅黑" panose="020b0503020204020204" pitchFamily="34" charset="-122"/>
                  <a:ea typeface="微软雅黑" panose="020b0503020204020204" pitchFamily="34" charset="-122"/>
                  <a:sym typeface="+mn-ea"/>
                </a:rPr>
                <a:t>技巧点拨</a:t>
              </a:r>
              <a:endParaRPr lang="en-US" altLang="zh-CN" sz="2800" b="1">
                <a:solidFill>
                  <a:schemeClr val="tx1">
                    <a:lumMod val="85000"/>
                    <a:lumOff val="15000"/>
                  </a:schemeClr>
                </a:solidFill>
                <a:latin typeface="微软雅黑" panose="020b0503020204020204" pitchFamily="34" charset="-122"/>
                <a:ea typeface="微软雅黑" panose="020b0503020204020204" pitchFamily="34" charset="-122"/>
                <a:sym typeface="+mn-ea"/>
              </a:endParaRPr>
            </a:p>
          </p:txBody>
        </p:sp>
        <p:sp>
          <p:nvSpPr>
            <p:cNvPr id="28" name="文本框 27"/>
            <p:cNvSpPr txBox="1"/>
            <p:nvPr/>
          </p:nvSpPr>
          <p:spPr>
            <a:xfrm>
              <a:off x="1889760" y="5168265"/>
              <a:ext cx="1056005" cy="822960"/>
            </a:xfrm>
            <a:prstGeom prst="rect">
              <a:avLst/>
            </a:prstGeom>
            <a:noFill/>
          </p:spPr>
          <p:txBody>
            <a:bodyPr wrap="square" rtlCol="0">
              <a:spAutoFit/>
            </a:bodyPr>
            <a:lstStyle/>
            <a:p>
              <a:r>
                <a:rPr lang="en-US" altLang="zh-CN" sz="4800" b="1">
                  <a:solidFill>
                    <a:schemeClr val="tx1">
                      <a:lumMod val="75000"/>
                      <a:lumOff val="25000"/>
                    </a:schemeClr>
                  </a:solidFill>
                  <a:latin typeface="微软雅黑" panose="020b0503020204020204" pitchFamily="34" charset="-122"/>
                  <a:ea typeface="微软雅黑" panose="020b0503020204020204" pitchFamily="34" charset="-122"/>
                </a:rPr>
                <a:t>04</a:t>
              </a:r>
            </a:p>
          </p:txBody>
        </p:sp>
      </p:gr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20" presetClass="entr" presetSubtype="0" fill="hold" grpId="0" nodeType="afterEffect">
                                  <p:stCondLst>
                                    <p:cond delay="0"/>
                                  </p:stCondLst>
                                  <p:childTnLst>
                                    <p:set>
                                      <p:cBhvr>
                                        <p:cTn id="7" dur="1" fill="hold">
                                          <p:stCondLst>
                                            <p:cond delay="0"/>
                                          </p:stCondLst>
                                        </p:cTn>
                                        <p:tgtEl>
                                          <p:spTgt spid="5"/>
                                        </p:tgtEl>
                                        <p:attrNameLst>
                                          <p:attrName>style.visibility</p:attrName>
                                        </p:attrNameLst>
                                      </p:cBhvr>
                                      <p:to>
                                        <p:strVal val="visible"/>
                                      </p:to>
                                    </p:set>
                                    <p:animEffect transition="in" filter="wedge">
                                      <p:cBhvr>
                                        <p:cTn id="8" dur="500"/>
                                        <p:tgtEl>
                                          <p:spTgt spid="5"/>
                                        </p:tgtEl>
                                      </p:cBhvr>
                                    </p:animEffect>
                                  </p:childTnLst>
                                </p:cTn>
                              </p:par>
                            </p:childTnLst>
                          </p:cTn>
                        </p:par>
                        <p:par>
                          <p:cTn id="9" fill="hold" nodeType="withGroup">
                            <p:stCondLst>
                              <p:cond delay="500"/>
                            </p:stCondLst>
                            <p:childTnLst>
                              <p:par>
                                <p:cTn id="10" presetID="29" presetClass="entr" presetSubtype="0" fill="hold" nodeType="afterEffect">
                                  <p:childTnLst>
                                    <p:set>
                                      <p:cBhvr>
                                        <p:cTn id="11" dur="1" fill="hold">
                                          <p:stCondLst>
                                            <p:cond delay="0"/>
                                          </p:stCondLst>
                                        </p:cTn>
                                        <p:tgtEl>
                                          <p:spTgt spid="7"/>
                                        </p:tgtEl>
                                        <p:attrNameLst>
                                          <p:attrName>style.visibility</p:attrName>
                                        </p:attrNameLst>
                                      </p:cBhvr>
                                      <p:to>
                                        <p:strVal val="visible"/>
                                      </p:to>
                                    </p:set>
                                    <p:anim calcmode="lin" valueType="num">
                                      <p:cBhvr>
                                        <p:cTn id="12" dur="500" fill="hold"/>
                                        <p:tgtEl>
                                          <p:spTgt spid="7"/>
                                        </p:tgtEl>
                                        <p:attrNameLst>
                                          <p:attrName>ppt_x</p:attrName>
                                        </p:attrNameLst>
                                      </p:cBhvr>
                                      <p:tavLst>
                                        <p:tav tm="0">
                                          <p:val>
                                            <p:strVal val="#ppt_x-.2"/>
                                          </p:val>
                                        </p:tav>
                                        <p:tav tm="100000">
                                          <p:val>
                                            <p:strVal val="#ppt_x"/>
                                          </p:val>
                                        </p:tav>
                                      </p:tavLst>
                                    </p:anim>
                                    <p:anim calcmode="lin" valueType="num">
                                      <p:cBhvr>
                                        <p:cTn id="13" dur="500" fill="hold"/>
                                        <p:tgtEl>
                                          <p:spTgt spid="7"/>
                                        </p:tgtEl>
                                        <p:attrNameLst>
                                          <p:attrName>ppt_y</p:attrName>
                                        </p:attrNameLst>
                                      </p:cBhvr>
                                      <p:tavLst>
                                        <p:tav tm="0">
                                          <p:val>
                                            <p:strVal val="#ppt_y"/>
                                          </p:val>
                                        </p:tav>
                                        <p:tav tm="100000">
                                          <p:val>
                                            <p:strVal val="#ppt_y"/>
                                          </p:val>
                                        </p:tav>
                                      </p:tavLst>
                                    </p:anim>
                                    <p:animEffect transition="in" filter="wipe(right)" prLst="gradientSize: 0.1">
                                      <p:cBhvr>
                                        <p:cTn id="14" dur="500"/>
                                        <p:tgtEl>
                                          <p:spTgt spid="7"/>
                                        </p:tgtEl>
                                      </p:cBhvr>
                                    </p:animEffect>
                                  </p:childTnLst>
                                </p:cTn>
                              </p:par>
                            </p:childTnLst>
                          </p:cTn>
                        </p:par>
                        <p:par>
                          <p:cTn id="15" fill="hold" nodeType="withGroup">
                            <p:stCondLst>
                              <p:cond delay="1000"/>
                            </p:stCondLst>
                            <p:childTnLst>
                              <p:par>
                                <p:cTn id="16" presetID="12" presetClass="entr" presetSubtype="4" fill="hold" grpId="1" nodeType="afterEffect">
                                  <p:childTnLst>
                                    <p:set>
                                      <p:cBhvr>
                                        <p:cTn id="17" dur="1" fill="hold">
                                          <p:stCondLst>
                                            <p:cond delay="0"/>
                                          </p:stCondLst>
                                        </p:cTn>
                                        <p:tgtEl>
                                          <p:spTgt spid="8"/>
                                        </p:tgtEl>
                                        <p:attrNameLst>
                                          <p:attrName>style.visibility</p:attrName>
                                        </p:attrNameLst>
                                      </p:cBhvr>
                                      <p:to>
                                        <p:strVal val="visible"/>
                                      </p:to>
                                    </p:set>
                                    <p:anim calcmode="lin" valueType="num">
                                      <p:cBhvr additive="base">
                                        <p:cTn id="18" dur="500"/>
                                        <p:tgtEl>
                                          <p:spTgt spid="8"/>
                                        </p:tgtEl>
                                        <p:attrNameLst>
                                          <p:attrName>ppt_y</p:attrName>
                                        </p:attrNameLst>
                                      </p:cBhvr>
                                      <p:tavLst>
                                        <p:tav tm="0">
                                          <p:val>
                                            <p:strVal val="#ppt_y+#ppt_h*1.125000"/>
                                          </p:val>
                                        </p:tav>
                                        <p:tav tm="100000">
                                          <p:val>
                                            <p:strVal val="#ppt_y"/>
                                          </p:val>
                                        </p:tav>
                                      </p:tavLst>
                                    </p:anim>
                                    <p:animEffect transition="in" filter="wipe(up)">
                                      <p:cBhvr>
                                        <p:cTn id="1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8" grpId="1"/>
    </p:bldLst>
  </p:timing>
</p:sld>
</file>

<file path=ppt/slides/slide6.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showMasterSp="0">
  <p:cSld>
    <p:spTree>
      <p:nvGrpSpPr>
        <p:cNvPr id="1" name=""/>
        <p:cNvGrpSpPr/>
        <p:nvPr/>
      </p:nvGrpSpPr>
      <p:grpSpPr>
        <a:xfrm>
          <a:off x="0" y="0"/>
          <a:ext cx="0" cy="0"/>
        </a:xfrm>
      </p:grpSpPr>
      <p:grpSp>
        <p:nvGrpSpPr>
          <p:cNvPr id="6" name="组合 5"/>
          <p:cNvGrpSpPr/>
          <p:nvPr/>
        </p:nvGrpSpPr>
        <p:grpSpPr>
          <a:xfrm>
            <a:off x="213360" y="274780"/>
            <a:ext cx="11765280" cy="6452235"/>
            <a:chOff x="213360" y="202565"/>
            <a:chExt cx="11765280" cy="6452235"/>
          </a:xfrm>
        </p:grpSpPr>
        <p:pic>
          <p:nvPicPr>
            <p:cNvPr id="5" name="图片 4"/>
            <p:cNvPicPr>
              <a:picLocks noChangeAspect="1"/>
            </p:cNvPicPr>
            <p:nvPr/>
          </p:nvPicPr>
          <p:blipFill>
            <a:blip r:embed="rId3">
              <a:extLst>
                <a:ext uri="{28A0092B-C50C-407E-A947-70E740481C1C}">
                  <a14:useLocalDpi xmlns:a14="http://schemas.microsoft.com/office/drawing/2010/main" val="0"/>
                </a:ext>
              </a:extLst>
            </a:blip>
            <a:srcRect t="8715" b="8715"/>
            <a:stretch>
              <a:fillRect/>
            </a:stretch>
          </p:blipFill>
          <p:spPr>
            <a:xfrm>
              <a:off x="213360" y="202565"/>
              <a:ext cx="11765280" cy="6452235"/>
            </a:xfrm>
            <a:prstGeom prst="rect">
              <a:avLst/>
            </a:prstGeom>
          </p:spPr>
        </p:pic>
        <p:sp>
          <p:nvSpPr>
            <p:cNvPr id="9" name="矩形 8"/>
            <p:cNvSpPr/>
            <p:nvPr/>
          </p:nvSpPr>
          <p:spPr>
            <a:xfrm>
              <a:off x="213360" y="202565"/>
              <a:ext cx="11765280" cy="6452235"/>
            </a:xfrm>
            <a:prstGeom prst="rect">
              <a:avLst/>
            </a:prstGeom>
            <a:solidFill>
              <a:schemeClr val="tx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sp>
        <p:nvSpPr>
          <p:cNvPr id="15" name="Freeform: Shape 14"/>
          <p:cNvSpPr/>
          <p:nvPr/>
        </p:nvSpPr>
        <p:spPr bwMode="auto">
          <a:xfrm>
            <a:off x="958531" y="927099"/>
            <a:ext cx="3634105" cy="4159250"/>
          </a:xfrm>
          <a:custGeom>
            <a:gdLst>
              <a:gd name="connsiteX0" fmla="*/ 0 w 9074052"/>
              <a:gd name="connsiteY0" fmla="*/ 0 h 9074052"/>
              <a:gd name="connsiteX1" fmla="*/ 9074052 w 9074052"/>
              <a:gd name="connsiteY1" fmla="*/ 0 h 9074052"/>
              <a:gd name="connsiteX2" fmla="*/ 9074052 w 9074052"/>
              <a:gd name="connsiteY2" fmla="*/ 6552727 h 9074052"/>
              <a:gd name="connsiteX3" fmla="*/ 6552727 w 9074052"/>
              <a:gd name="connsiteY3" fmla="*/ 9074052 h 9074052"/>
              <a:gd name="connsiteX4" fmla="*/ 0 w 9074052"/>
              <a:gd name="connsiteY4" fmla="*/ 9074052 h 9074052"/>
            </a:gdLst>
            <a:cxnLst>
              <a:cxn ang="0">
                <a:pos x="connsiteX0" y="connsiteY0"/>
              </a:cxn>
              <a:cxn ang="0">
                <a:pos x="connsiteX1" y="connsiteY1"/>
              </a:cxn>
              <a:cxn ang="0">
                <a:pos x="connsiteX2" y="connsiteY2"/>
              </a:cxn>
              <a:cxn ang="0">
                <a:pos x="connsiteX3" y="connsiteY3"/>
              </a:cxn>
              <a:cxn ang="0">
                <a:pos x="connsiteX4" y="connsiteY4"/>
              </a:cxn>
            </a:cxnLst>
            <a:rect l="l" t="t" r="r" b="b"/>
            <a:pathLst>
              <a:path w="9074052" h="9074052">
                <a:moveTo>
                  <a:pt x="0" y="0"/>
                </a:moveTo>
                <a:lnTo>
                  <a:pt x="9074052" y="0"/>
                </a:lnTo>
                <a:lnTo>
                  <a:pt x="9074052" y="6552727"/>
                </a:lnTo>
                <a:lnTo>
                  <a:pt x="6552727" y="9074052"/>
                </a:lnTo>
                <a:lnTo>
                  <a:pt x="0" y="9074052"/>
                </a:lnTo>
                <a:close/>
              </a:path>
            </a:pathLst>
          </a:custGeom>
          <a:solidFill>
            <a:schemeClr val="accent1">
              <a:lumMod val="20000"/>
              <a:lumOff val="80000"/>
              <a:alpha val="32000"/>
            </a:schemeClr>
          </a:solidFill>
          <a:ln w="63500">
            <a:solidFill>
              <a:schemeClr val="bg1"/>
            </a:solidFill>
            <a:miter lim="800000"/>
          </a:ln>
        </p:spPr>
        <p:txBody>
          <a:bodyPr vert="horz" wrap="square" lIns="91440" tIns="45720" rIns="91440" bIns="45720" numCol="1" rtlCol="0" anchor="t" anchorCtr="0" compatLnSpc="1"/>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id-ID" sz="1800" b="0" i="0" u="none" strike="noStrike" kern="0" cap="none" spc="0" normalizeH="0" baseline="0" noProof="0">
              <a:ln>
                <a:noFill/>
              </a:ln>
              <a:solidFill>
                <a:sysClr val="windowText" lastClr="000000"/>
              </a:solidFill>
              <a:effectLst/>
              <a:uLnTx/>
              <a:uFillTx/>
              <a:latin typeface="微软雅黑" panose="020b0503020204020204" pitchFamily="34" charset="-122"/>
              <a:ea typeface="微软雅黑" panose="020b0503020204020204" pitchFamily="34" charset="-122"/>
            </a:endParaRPr>
          </a:p>
        </p:txBody>
      </p:sp>
      <p:sp>
        <p:nvSpPr>
          <p:cNvPr id="16" name="TextBox 15"/>
          <p:cNvSpPr txBox="1"/>
          <p:nvPr/>
        </p:nvSpPr>
        <p:spPr>
          <a:xfrm>
            <a:off x="1255077" y="2512551"/>
            <a:ext cx="3041015" cy="988347"/>
          </a:xfrm>
          <a:prstGeom prst="rect">
            <a:avLst/>
          </a:prstGeom>
          <a:noFill/>
        </p:spPr>
        <p:txBody>
          <a:bodyPr wrap="square" rtlCol="0">
            <a:spAutoFit/>
          </a:bodyPr>
          <a:lstStyle/>
          <a:p>
            <a:pPr marL="571500" marR="0" indent="-571500" algn="l" defTabSz="914400" fontAlgn="auto">
              <a:lnSpc>
                <a:spcPct val="150000"/>
              </a:lnSpc>
              <a:spcBef>
                <a:spcPct val="0"/>
              </a:spcBef>
              <a:spcAft>
                <a:spcPct val="0"/>
              </a:spcAft>
              <a:buClrTx/>
              <a:buSzTx/>
              <a:buFont typeface="Wingdings" panose="05000000000000000000" pitchFamily="2" charset="2"/>
              <a:buChar char="n"/>
              <a:defRPr/>
            </a:pPr>
            <a:r>
              <a:rPr lang="zh-CN" altLang="en-US" sz="4400" b="1">
                <a:solidFill>
                  <a:schemeClr val="bg1"/>
                </a:solidFill>
                <a:latin typeface="微软雅黑" panose="020b0503020204020204" pitchFamily="34" charset="-122"/>
                <a:ea typeface="微软雅黑" panose="020b0503020204020204" pitchFamily="34" charset="-122"/>
                <a:sym typeface="+mn-ea"/>
              </a:rPr>
              <a:t>知人论世</a:t>
            </a:r>
            <a:endParaRPr kumimoji="0" lang="zh-CN" altLang="en-US" sz="4400" b="1" i="1" kern="0" cap="none" spc="600" normalizeH="0" baseline="0" noProof="0">
              <a:solidFill>
                <a:schemeClr val="bg1"/>
              </a:solidFill>
              <a:latin typeface="微软雅黑" panose="020b0503020204020204" pitchFamily="34" charset="-122"/>
              <a:ea typeface="微软雅黑" panose="020b0503020204020204" pitchFamily="34" charset="-122"/>
              <a:sym typeface="+mn-ea"/>
            </a:endParaRPr>
          </a:p>
        </p:txBody>
      </p:sp>
      <p:sp>
        <p:nvSpPr>
          <p:cNvPr id="7" name="文本框 6"/>
          <p:cNvSpPr txBox="1"/>
          <p:nvPr/>
        </p:nvSpPr>
        <p:spPr>
          <a:xfrm>
            <a:off x="1238250" y="1816735"/>
            <a:ext cx="2738755" cy="584775"/>
          </a:xfrm>
          <a:prstGeom prst="rect">
            <a:avLst/>
          </a:prstGeom>
          <a:noFill/>
        </p:spPr>
        <p:txBody>
          <a:bodyPr wrap="square" rtlCol="0">
            <a:spAutoFit/>
          </a:bodyPr>
          <a:lstStyle/>
          <a:p>
            <a:r>
              <a:rPr lang="zh-CN" altLang="en-US" sz="3200" b="1">
                <a:solidFill>
                  <a:schemeClr val="bg1"/>
                </a:solidFill>
                <a:latin typeface="微软雅黑" panose="020b0503020204020204" pitchFamily="34" charset="-122"/>
                <a:ea typeface="微软雅黑" panose="020b0503020204020204" pitchFamily="34" charset="-122"/>
              </a:rPr>
              <a:t>第一部分</a:t>
            </a:r>
            <a:endParaRPr lang="en-US" altLang="zh-CN" sz="3200" b="1">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53" presetClass="entr" presetSubtype="0" fill="hold" nodeType="afterEffect">
                                  <p:stCondLst>
                                    <p:cond delay="0"/>
                                  </p:stCondLst>
                                  <p:childTnLst>
                                    <p:set>
                                      <p:cBhvr>
                                        <p:cTn id="7" dur="1" fill="hold">
                                          <p:stCondLst>
                                            <p:cond delay="0"/>
                                          </p:stCondLst>
                                        </p:cTn>
                                        <p:tgtEl>
                                          <p:spTgt spid="6"/>
                                        </p:tgtEl>
                                        <p:attrNameLst>
                                          <p:attrName>style.visibility</p:attrName>
                                        </p:attrNameLst>
                                      </p:cBhvr>
                                      <p:to>
                                        <p:strVal val="visible"/>
                                      </p:to>
                                    </p:set>
                                    <p:anim calcmode="lin" valueType="num">
                                      <p:cBhvr>
                                        <p:cTn id="8" dur="500" fill="hold"/>
                                        <p:tgtEl>
                                          <p:spTgt spid="6"/>
                                        </p:tgtEl>
                                        <p:attrNameLst>
                                          <p:attrName>ppt_w</p:attrName>
                                        </p:attrNameLst>
                                      </p:cBhvr>
                                      <p:tavLst>
                                        <p:tav tm="0">
                                          <p:val>
                                            <p:fltVal val="0"/>
                                          </p:val>
                                        </p:tav>
                                        <p:tav tm="100000">
                                          <p:val>
                                            <p:strVal val="#ppt_w"/>
                                          </p:val>
                                        </p:tav>
                                      </p:tavLst>
                                    </p:anim>
                                    <p:anim calcmode="lin" valueType="num">
                                      <p:cBhvr>
                                        <p:cTn id="9" dur="500" fill="hold"/>
                                        <p:tgtEl>
                                          <p:spTgt spid="6"/>
                                        </p:tgtEl>
                                        <p:attrNameLst>
                                          <p:attrName>ppt_h</p:attrName>
                                        </p:attrNameLst>
                                      </p:cBhvr>
                                      <p:tavLst>
                                        <p:tav tm="0">
                                          <p:val>
                                            <p:fltVal val="0"/>
                                          </p:val>
                                        </p:tav>
                                        <p:tav tm="100000">
                                          <p:val>
                                            <p:strVal val="#ppt_h"/>
                                          </p:val>
                                        </p:tav>
                                      </p:tavLst>
                                    </p:anim>
                                    <p:animEffect transition="in" filter="fade">
                                      <p:cBhvr>
                                        <p:cTn id="10" dur="500"/>
                                        <p:tgtEl>
                                          <p:spTgt spid="6"/>
                                        </p:tgtEl>
                                      </p:cBhvr>
                                    </p:animEffect>
                                  </p:childTnLst>
                                </p:cTn>
                              </p:par>
                            </p:childTnLst>
                          </p:cTn>
                        </p:par>
                        <p:par>
                          <p:cTn id="11" fill="hold" nodeType="withGroup">
                            <p:stCondLst>
                              <p:cond delay="500"/>
                            </p:stCondLst>
                            <p:childTnLst>
                              <p:par>
                                <p:cTn id="12" presetID="21" presetClass="entr" presetSubtype="1" fill="hold" grpId="0" nodeType="afterEffect">
                                  <p:childTnLst>
                                    <p:set>
                                      <p:cBhvr>
                                        <p:cTn id="13" dur="1" fill="hold">
                                          <p:stCondLst>
                                            <p:cond delay="0"/>
                                          </p:stCondLst>
                                        </p:cTn>
                                        <p:tgtEl>
                                          <p:spTgt spid="15"/>
                                        </p:tgtEl>
                                        <p:attrNameLst>
                                          <p:attrName>style.visibility</p:attrName>
                                        </p:attrNameLst>
                                      </p:cBhvr>
                                      <p:to>
                                        <p:strVal val="visible"/>
                                      </p:to>
                                    </p:set>
                                    <p:animEffect transition="in" filter="wheel(1)">
                                      <p:cBhvr>
                                        <p:cTn id="14" dur="500"/>
                                        <p:tgtEl>
                                          <p:spTgt spid="15"/>
                                        </p:tgtEl>
                                      </p:cBhvr>
                                    </p:animEffect>
                                  </p:childTnLst>
                                </p:cTn>
                              </p:par>
                            </p:childTnLst>
                          </p:cTn>
                        </p:par>
                        <p:par>
                          <p:cTn id="15" fill="hold" nodeType="withGroup">
                            <p:stCondLst>
                              <p:cond delay="1000"/>
                            </p:stCondLst>
                            <p:childTnLst>
                              <p:par>
                                <p:cTn id="16" presetID="29" presetClass="entr" presetSubtype="0" fill="hold" grpId="2" nodeType="afterEffect">
                                  <p:childTnLst>
                                    <p:set>
                                      <p:cBhvr>
                                        <p:cTn id="17" dur="1" fill="hold">
                                          <p:stCondLst>
                                            <p:cond delay="0"/>
                                          </p:stCondLst>
                                        </p:cTn>
                                        <p:tgtEl>
                                          <p:spTgt spid="7"/>
                                        </p:tgtEl>
                                        <p:attrNameLst>
                                          <p:attrName>style.visibility</p:attrName>
                                        </p:attrNameLst>
                                      </p:cBhvr>
                                      <p:to>
                                        <p:strVal val="visible"/>
                                      </p:to>
                                    </p:set>
                                    <p:anim calcmode="lin" valueType="num">
                                      <p:cBhvr>
                                        <p:cTn id="18" dur="500" fill="hold"/>
                                        <p:tgtEl>
                                          <p:spTgt spid="7"/>
                                        </p:tgtEl>
                                        <p:attrNameLst>
                                          <p:attrName>ppt_x</p:attrName>
                                        </p:attrNameLst>
                                      </p:cBhvr>
                                      <p:tavLst>
                                        <p:tav tm="0">
                                          <p:val>
                                            <p:strVal val="#ppt_x-.2"/>
                                          </p:val>
                                        </p:tav>
                                        <p:tav tm="100000">
                                          <p:val>
                                            <p:strVal val="#ppt_x"/>
                                          </p:val>
                                        </p:tav>
                                      </p:tavLst>
                                    </p:anim>
                                    <p:anim calcmode="lin" valueType="num">
                                      <p:cBhvr>
                                        <p:cTn id="19" dur="500" fill="hold"/>
                                        <p:tgtEl>
                                          <p:spTgt spid="7"/>
                                        </p:tgtEl>
                                        <p:attrNameLst>
                                          <p:attrName>ppt_y</p:attrName>
                                        </p:attrNameLst>
                                      </p:cBhvr>
                                      <p:tavLst>
                                        <p:tav tm="0">
                                          <p:val>
                                            <p:strVal val="#ppt_y"/>
                                          </p:val>
                                        </p:tav>
                                        <p:tav tm="100000">
                                          <p:val>
                                            <p:strVal val="#ppt_y"/>
                                          </p:val>
                                        </p:tav>
                                      </p:tavLst>
                                    </p:anim>
                                    <p:animEffect transition="in" filter="wipe(right)" prLst="gradientSize: 0.1">
                                      <p:cBhvr>
                                        <p:cTn id="20" dur="500"/>
                                        <p:tgtEl>
                                          <p:spTgt spid="7"/>
                                        </p:tgtEl>
                                      </p:cBhvr>
                                    </p:animEffect>
                                  </p:childTnLst>
                                </p:cTn>
                              </p:par>
                            </p:childTnLst>
                          </p:cTn>
                        </p:par>
                        <p:par>
                          <p:cTn id="21" fill="hold" nodeType="withGroup">
                            <p:stCondLst>
                              <p:cond delay="1500"/>
                            </p:stCondLst>
                            <p:childTnLst>
                              <p:par>
                                <p:cTn id="22" presetID="42" presetClass="entr" presetSubtype="0" fill="hold" grpId="1" nodeType="afterEffect">
                                  <p:childTnLst>
                                    <p:set>
                                      <p:cBhvr>
                                        <p:cTn id="23" dur="1" fill="hold">
                                          <p:stCondLst>
                                            <p:cond delay="0"/>
                                          </p:stCondLst>
                                        </p:cTn>
                                        <p:tgtEl>
                                          <p:spTgt spid="16"/>
                                        </p:tgtEl>
                                        <p:attrNameLst>
                                          <p:attrName>style.visibility</p:attrName>
                                        </p:attrNameLst>
                                      </p:cBhvr>
                                      <p:to>
                                        <p:strVal val="visible"/>
                                      </p:to>
                                    </p:set>
                                    <p:animEffect transition="in" filter="fade">
                                      <p:cBhvr>
                                        <p:cTn id="24" dur="500"/>
                                        <p:tgtEl>
                                          <p:spTgt spid="16"/>
                                        </p:tgtEl>
                                      </p:cBhvr>
                                    </p:animEffect>
                                    <p:anim calcmode="lin" valueType="num">
                                      <p:cBhvr>
                                        <p:cTn id="25" dur="500" fill="hold"/>
                                        <p:tgtEl>
                                          <p:spTgt spid="16"/>
                                        </p:tgtEl>
                                        <p:attrNameLst>
                                          <p:attrName>ppt_x</p:attrName>
                                        </p:attrNameLst>
                                      </p:cBhvr>
                                      <p:tavLst>
                                        <p:tav tm="0">
                                          <p:val>
                                            <p:strVal val="#ppt_x"/>
                                          </p:val>
                                        </p:tav>
                                        <p:tav tm="100000">
                                          <p:val>
                                            <p:strVal val="#ppt_x"/>
                                          </p:val>
                                        </p:tav>
                                      </p:tavLst>
                                    </p:anim>
                                    <p:anim calcmode="lin" valueType="num">
                                      <p:cBhvr>
                                        <p:cTn id="26" dur="5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1"/>
      <p:bldP spid="7" grpId="2"/>
    </p:bldLst>
  </p:timing>
</p:sld>
</file>

<file path=ppt/slides/slide7.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showMasterSp="0">
  <p:cSld>
    <p:spTree>
      <p:nvGrpSpPr>
        <p:cNvPr id="1" name=""/>
        <p:cNvGrpSpPr/>
        <p:nvPr/>
      </p:nvGrpSpPr>
      <p:grpSpPr>
        <a:xfrm>
          <a:off x="0" y="0"/>
          <a:ext cx="0" cy="0"/>
        </a:xfrm>
      </p:grpSpPr>
      <p:pic>
        <p:nvPicPr>
          <p:cNvPr id="2" name="图片 1"/>
          <p:cNvPicPr>
            <a:picLocks noChangeAspect="1"/>
          </p:cNvPicPr>
          <p:nvPr/>
        </p:nvPicPr>
        <p:blipFill>
          <a:blip r:embed="rId3">
            <a:extLst>
              <a:ext uri="{28A0092B-C50C-407E-A947-70E740481C1C}">
                <a14:useLocalDpi xmlns:a14="http://schemas.microsoft.com/office/drawing/2010/main" val="0"/>
              </a:ext>
            </a:extLst>
          </a:blip>
          <a:srcRect t="7545" b="7545"/>
          <a:stretch>
            <a:fillRect/>
          </a:stretch>
        </p:blipFill>
        <p:spPr>
          <a:xfrm>
            <a:off x="155331" y="779050"/>
            <a:ext cx="4895536" cy="5299899"/>
          </a:xfrm>
          <a:prstGeom prst="rect">
            <a:avLst/>
          </a:prstGeom>
          <a:ln w="88900" cap="sq" cmpd="thickThin">
            <a:solidFill>
              <a:srgbClr val="000000"/>
            </a:solidFill>
            <a:prstDash val="solid"/>
            <a:miter lim="800000"/>
          </a:ln>
          <a:effectLst>
            <a:innerShdw blurRad="76200">
              <a:srgbClr val="000000"/>
            </a:innerShdw>
          </a:effectLst>
        </p:spPr>
      </p:pic>
      <p:sp>
        <p:nvSpPr>
          <p:cNvPr id="5" name="矩形 4"/>
          <p:cNvSpPr/>
          <p:nvPr/>
        </p:nvSpPr>
        <p:spPr>
          <a:xfrm>
            <a:off x="4321581" y="1008065"/>
            <a:ext cx="7715088" cy="4944416"/>
          </a:xfrm>
          <a:prstGeom prst="rect">
            <a:avLst/>
          </a:prstGeom>
          <a:solidFill>
            <a:schemeClr val="tx1">
              <a:lumMod val="50000"/>
              <a:lumOff val="50000"/>
            </a:schemeClr>
          </a:solidFill>
          <a:ln w="5715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6" name="文本框 5"/>
          <p:cNvSpPr txBox="1"/>
          <p:nvPr/>
        </p:nvSpPr>
        <p:spPr>
          <a:xfrm>
            <a:off x="9723437" y="220441"/>
            <a:ext cx="4293235" cy="783869"/>
          </a:xfrm>
          <a:prstGeom prst="rect">
            <a:avLst/>
          </a:prstGeom>
          <a:noFill/>
        </p:spPr>
        <p:txBody>
          <a:bodyPr wrap="square" rtlCol="0">
            <a:spAutoFit/>
          </a:bodyPr>
          <a:lstStyle/>
          <a:p>
            <a:pPr algn="l">
              <a:lnSpc>
                <a:spcPct val="140000"/>
              </a:lnSpc>
            </a:pPr>
            <a:r>
              <a:rPr lang="zh-CN" altLang="en-US" sz="3600" b="1">
                <a:solidFill>
                  <a:schemeClr val="tx1"/>
                </a:solidFill>
                <a:latin typeface="微软雅黑" panose="020b0503020204020204" pitchFamily="34" charset="-122"/>
                <a:ea typeface="微软雅黑" panose="020b0503020204020204" pitchFamily="34" charset="-122"/>
              </a:rPr>
              <a:t>了解作者</a:t>
            </a:r>
            <a:endParaRPr sz="3600" b="1">
              <a:solidFill>
                <a:schemeClr val="tx1"/>
              </a:solidFill>
              <a:latin typeface="微软雅黑" panose="020b0503020204020204" pitchFamily="34" charset="-122"/>
              <a:ea typeface="微软雅黑" panose="020b0503020204020204" pitchFamily="34" charset="-122"/>
            </a:endParaRPr>
          </a:p>
        </p:txBody>
      </p:sp>
      <p:sp>
        <p:nvSpPr>
          <p:cNvPr id="17" name="文本框 16"/>
          <p:cNvSpPr txBox="1"/>
          <p:nvPr/>
        </p:nvSpPr>
        <p:spPr>
          <a:xfrm>
            <a:off x="4384218" y="1246600"/>
            <a:ext cx="7485836" cy="4654608"/>
          </a:xfrm>
          <a:prstGeom prst="rect">
            <a:avLst/>
          </a:prstGeom>
          <a:noFill/>
        </p:spPr>
        <p:txBody>
          <a:bodyPr wrap="square" rtlCol="0">
            <a:spAutoFit/>
          </a:bodyPr>
          <a:lstStyle/>
          <a:p>
            <a:pPr>
              <a:lnSpc>
                <a:spcPct val="150000"/>
              </a:lnSpc>
            </a:pPr>
            <a:r>
              <a:rPr lang="zh-CN" altLang="en-US" sz="2000">
                <a:solidFill>
                  <a:schemeClr val="bg1"/>
                </a:solidFill>
                <a:latin typeface="微软雅黑" panose="020b0503020204020204" pitchFamily="34" charset="-122"/>
                <a:ea typeface="微软雅黑" panose="020b0503020204020204" pitchFamily="34" charset="-122"/>
                <a:sym typeface="+mn-ea"/>
              </a:rPr>
              <a:t>      </a:t>
            </a:r>
            <a:r>
              <a:rPr lang="zh-CN" altLang="en-US" sz="2000" b="1">
                <a:solidFill>
                  <a:schemeClr val="accent1">
                    <a:lumMod val="40000"/>
                    <a:lumOff val="60000"/>
                  </a:schemeClr>
                </a:solidFill>
                <a:latin typeface="微软雅黑" panose="020b0503020204020204" pitchFamily="34" charset="-122"/>
                <a:ea typeface="微软雅黑" panose="020b0503020204020204" pitchFamily="34" charset="-122"/>
                <a:sym typeface="+mn-ea"/>
              </a:rPr>
              <a:t>柏拉图</a:t>
            </a:r>
            <a:r>
              <a:rPr lang="en-US" altLang="zh-CN" sz="2000" b="1">
                <a:solidFill>
                  <a:schemeClr val="accent1">
                    <a:lumMod val="40000"/>
                    <a:lumOff val="60000"/>
                  </a:schemeClr>
                </a:solidFill>
                <a:latin typeface="微软雅黑" panose="020b0503020204020204" pitchFamily="34" charset="-122"/>
                <a:ea typeface="微软雅黑" panose="020b0503020204020204" pitchFamily="34" charset="-122"/>
                <a:sym typeface="+mn-ea"/>
              </a:rPr>
              <a:t>(</a:t>
            </a:r>
            <a:r>
              <a:rPr lang="zh-CN" altLang="en-US" sz="2000" b="1">
                <a:solidFill>
                  <a:schemeClr val="accent1">
                    <a:lumMod val="40000"/>
                    <a:lumOff val="60000"/>
                  </a:schemeClr>
                </a:solidFill>
                <a:latin typeface="微软雅黑" panose="020b0503020204020204" pitchFamily="34" charset="-122"/>
                <a:ea typeface="微软雅黑" panose="020b0503020204020204" pitchFamily="34" charset="-122"/>
                <a:sym typeface="+mn-ea"/>
              </a:rPr>
              <a:t>约前</a:t>
            </a:r>
            <a:r>
              <a:rPr lang="en-US" altLang="zh-CN" sz="2000" b="1">
                <a:solidFill>
                  <a:schemeClr val="accent1">
                    <a:lumMod val="40000"/>
                    <a:lumOff val="60000"/>
                  </a:schemeClr>
                </a:solidFill>
                <a:latin typeface="微软雅黑" panose="020b0503020204020204" pitchFamily="34" charset="-122"/>
                <a:ea typeface="微软雅黑" panose="020b0503020204020204" pitchFamily="34" charset="-122"/>
                <a:sym typeface="+mn-ea"/>
              </a:rPr>
              <a:t>427—</a:t>
            </a:r>
            <a:r>
              <a:rPr lang="zh-CN" altLang="en-US" sz="2000" b="1">
                <a:solidFill>
                  <a:schemeClr val="accent1">
                    <a:lumMod val="40000"/>
                    <a:lumOff val="60000"/>
                  </a:schemeClr>
                </a:solidFill>
                <a:latin typeface="微软雅黑" panose="020b0503020204020204" pitchFamily="34" charset="-122"/>
                <a:ea typeface="微软雅黑" panose="020b0503020204020204" pitchFamily="34" charset="-122"/>
                <a:sym typeface="+mn-ea"/>
              </a:rPr>
              <a:t>前</a:t>
            </a:r>
            <a:r>
              <a:rPr lang="en-US" altLang="zh-CN" sz="2000" b="1">
                <a:solidFill>
                  <a:schemeClr val="accent1">
                    <a:lumMod val="40000"/>
                    <a:lumOff val="60000"/>
                  </a:schemeClr>
                </a:solidFill>
                <a:latin typeface="微软雅黑" panose="020b0503020204020204" pitchFamily="34" charset="-122"/>
                <a:ea typeface="微软雅黑" panose="020b0503020204020204" pitchFamily="34" charset="-122"/>
                <a:sym typeface="+mn-ea"/>
              </a:rPr>
              <a:t>347),</a:t>
            </a:r>
            <a:r>
              <a:rPr lang="zh-CN" altLang="en-US" sz="2000" b="1">
                <a:solidFill>
                  <a:schemeClr val="accent1">
                    <a:lumMod val="40000"/>
                    <a:lumOff val="60000"/>
                  </a:schemeClr>
                </a:solidFill>
                <a:latin typeface="微软雅黑" panose="020b0503020204020204" pitchFamily="34" charset="-122"/>
                <a:ea typeface="微软雅黑" panose="020b0503020204020204" pitchFamily="34" charset="-122"/>
                <a:sym typeface="+mn-ea"/>
              </a:rPr>
              <a:t>古希腊哲学家。</a:t>
            </a:r>
            <a:r>
              <a:rPr lang="zh-CN" altLang="en-US" sz="2000">
                <a:solidFill>
                  <a:schemeClr val="bg1"/>
                </a:solidFill>
                <a:latin typeface="微软雅黑" panose="020b0503020204020204" pitchFamily="34" charset="-122"/>
                <a:ea typeface="微软雅黑" panose="020b0503020204020204" pitchFamily="34" charset="-122"/>
                <a:sym typeface="+mn-ea"/>
              </a:rPr>
              <a:t>他出身于雅典一个贵族家庭</a:t>
            </a:r>
            <a:r>
              <a:rPr lang="en-US" altLang="zh-CN" sz="2000">
                <a:solidFill>
                  <a:schemeClr val="bg1"/>
                </a:solidFill>
                <a:latin typeface="微软雅黑" panose="020b0503020204020204" pitchFamily="34" charset="-122"/>
                <a:ea typeface="微软雅黑" panose="020b0503020204020204" pitchFamily="34" charset="-122"/>
                <a:sym typeface="+mn-ea"/>
              </a:rPr>
              <a:t>,</a:t>
            </a:r>
            <a:r>
              <a:rPr lang="zh-CN" altLang="en-US" sz="2000">
                <a:solidFill>
                  <a:schemeClr val="bg1"/>
                </a:solidFill>
                <a:latin typeface="微软雅黑" panose="020b0503020204020204" pitchFamily="34" charset="-122"/>
                <a:ea typeface="微软雅黑" panose="020b0503020204020204" pitchFamily="34" charset="-122"/>
                <a:sym typeface="+mn-ea"/>
              </a:rPr>
              <a:t>父亲是雅典王的子孙。柏拉图从</a:t>
            </a:r>
            <a:r>
              <a:rPr lang="en-US" altLang="zh-CN" sz="2000">
                <a:solidFill>
                  <a:schemeClr val="bg1"/>
                </a:solidFill>
                <a:latin typeface="微软雅黑" panose="020b0503020204020204" pitchFamily="34" charset="-122"/>
                <a:ea typeface="微软雅黑" panose="020b0503020204020204" pitchFamily="34" charset="-122"/>
                <a:sym typeface="+mn-ea"/>
              </a:rPr>
              <a:t>20</a:t>
            </a:r>
            <a:r>
              <a:rPr lang="zh-CN" altLang="en-US" sz="2000">
                <a:solidFill>
                  <a:schemeClr val="bg1"/>
                </a:solidFill>
                <a:latin typeface="微软雅黑" panose="020b0503020204020204" pitchFamily="34" charset="-122"/>
                <a:ea typeface="微软雅黑" panose="020b0503020204020204" pitchFamily="34" charset="-122"/>
                <a:sym typeface="+mn-ea"/>
              </a:rPr>
              <a:t>岁起追随苏格拉底学习哲学</a:t>
            </a:r>
            <a:r>
              <a:rPr lang="en-US" altLang="zh-CN" sz="2000">
                <a:solidFill>
                  <a:schemeClr val="bg1"/>
                </a:solidFill>
                <a:latin typeface="微软雅黑" panose="020b0503020204020204" pitchFamily="34" charset="-122"/>
                <a:ea typeface="微软雅黑" panose="020b0503020204020204" pitchFamily="34" charset="-122"/>
                <a:sym typeface="+mn-ea"/>
              </a:rPr>
              <a:t>,</a:t>
            </a:r>
            <a:r>
              <a:rPr lang="zh-CN" altLang="en-US" sz="2000">
                <a:solidFill>
                  <a:schemeClr val="bg1"/>
                </a:solidFill>
                <a:latin typeface="微软雅黑" panose="020b0503020204020204" pitchFamily="34" charset="-122"/>
                <a:ea typeface="微软雅黑" panose="020b0503020204020204" pitchFamily="34" charset="-122"/>
                <a:sym typeface="+mn-ea"/>
              </a:rPr>
              <a:t>不期</a:t>
            </a:r>
            <a:r>
              <a:rPr lang="en-US" altLang="zh-CN" sz="2000">
                <a:solidFill>
                  <a:schemeClr val="bg1"/>
                </a:solidFill>
                <a:latin typeface="微软雅黑" panose="020b0503020204020204" pitchFamily="34" charset="-122"/>
                <a:ea typeface="微软雅黑" panose="020b0503020204020204" pitchFamily="34" charset="-122"/>
                <a:sym typeface="+mn-ea"/>
              </a:rPr>
              <a:t>8</a:t>
            </a:r>
            <a:r>
              <a:rPr lang="zh-CN" altLang="en-US" sz="2000">
                <a:solidFill>
                  <a:schemeClr val="bg1"/>
                </a:solidFill>
                <a:latin typeface="微软雅黑" panose="020b0503020204020204" pitchFamily="34" charset="-122"/>
                <a:ea typeface="微软雅黑" panose="020b0503020204020204" pitchFamily="34" charset="-122"/>
                <a:sym typeface="+mn-ea"/>
              </a:rPr>
              <a:t>年后苏格拉底被判死刑</a:t>
            </a:r>
            <a:r>
              <a:rPr lang="en-US" altLang="zh-CN" sz="2000">
                <a:solidFill>
                  <a:schemeClr val="bg1"/>
                </a:solidFill>
                <a:latin typeface="微软雅黑" panose="020b0503020204020204" pitchFamily="34" charset="-122"/>
                <a:ea typeface="微软雅黑" panose="020b0503020204020204" pitchFamily="34" charset="-122"/>
                <a:sym typeface="+mn-ea"/>
              </a:rPr>
              <a:t>,</a:t>
            </a:r>
            <a:r>
              <a:rPr lang="zh-CN" altLang="en-US" sz="2000">
                <a:solidFill>
                  <a:schemeClr val="bg1"/>
                </a:solidFill>
                <a:latin typeface="微软雅黑" panose="020b0503020204020204" pitchFamily="34" charset="-122"/>
                <a:ea typeface="微软雅黑" panose="020b0503020204020204" pitchFamily="34" charset="-122"/>
                <a:sym typeface="+mn-ea"/>
              </a:rPr>
              <a:t>柏拉图为了逃避迫害而来到麦加。后来他又出游列岛列国</a:t>
            </a:r>
            <a:r>
              <a:rPr lang="en-US" altLang="zh-CN" sz="2000">
                <a:solidFill>
                  <a:schemeClr val="bg1"/>
                </a:solidFill>
                <a:latin typeface="微软雅黑" panose="020b0503020204020204" pitchFamily="34" charset="-122"/>
                <a:ea typeface="微软雅黑" panose="020b0503020204020204" pitchFamily="34" charset="-122"/>
                <a:sym typeface="+mn-ea"/>
              </a:rPr>
              <a:t>,</a:t>
            </a:r>
            <a:r>
              <a:rPr lang="zh-CN" altLang="en-US" sz="2000">
                <a:solidFill>
                  <a:schemeClr val="bg1"/>
                </a:solidFill>
                <a:latin typeface="微软雅黑" panose="020b0503020204020204" pitchFamily="34" charset="-122"/>
                <a:ea typeface="微软雅黑" panose="020b0503020204020204" pitchFamily="34" charset="-122"/>
                <a:sym typeface="+mn-ea"/>
              </a:rPr>
              <a:t>到过埃及、南意大利等地。其间</a:t>
            </a:r>
            <a:r>
              <a:rPr lang="en-US" altLang="zh-CN" sz="2000">
                <a:solidFill>
                  <a:schemeClr val="bg1"/>
                </a:solidFill>
                <a:latin typeface="微软雅黑" panose="020b0503020204020204" pitchFamily="34" charset="-122"/>
                <a:ea typeface="微软雅黑" panose="020b0503020204020204" pitchFamily="34" charset="-122"/>
                <a:sym typeface="+mn-ea"/>
              </a:rPr>
              <a:t>,</a:t>
            </a:r>
            <a:r>
              <a:rPr lang="zh-CN" altLang="en-US" sz="2000">
                <a:solidFill>
                  <a:schemeClr val="bg1"/>
                </a:solidFill>
                <a:latin typeface="微软雅黑" panose="020b0503020204020204" pitchFamily="34" charset="-122"/>
                <a:ea typeface="微软雅黑" panose="020b0503020204020204" pitchFamily="34" charset="-122"/>
                <a:sym typeface="+mn-ea"/>
              </a:rPr>
              <a:t>他详细地考察了各地的政治、法律、教育、宗教等</a:t>
            </a:r>
            <a:r>
              <a:rPr lang="en-US" altLang="zh-CN" sz="2000">
                <a:solidFill>
                  <a:schemeClr val="bg1"/>
                </a:solidFill>
                <a:latin typeface="微软雅黑" panose="020b0503020204020204" pitchFamily="34" charset="-122"/>
                <a:ea typeface="微软雅黑" panose="020b0503020204020204" pitchFamily="34" charset="-122"/>
                <a:sym typeface="+mn-ea"/>
              </a:rPr>
              <a:t>,</a:t>
            </a:r>
            <a:r>
              <a:rPr lang="zh-CN" altLang="en-US" sz="2000">
                <a:solidFill>
                  <a:schemeClr val="bg1"/>
                </a:solidFill>
                <a:latin typeface="微软雅黑" panose="020b0503020204020204" pitchFamily="34" charset="-122"/>
                <a:ea typeface="微软雅黑" panose="020b0503020204020204" pitchFamily="34" charset="-122"/>
                <a:sym typeface="+mn-ea"/>
              </a:rPr>
              <a:t>进一步研究和掌握了当时的数学、天文学、力学、音乐等学科理论和各种哲学学派的学说。柏拉图才思敏捷</a:t>
            </a:r>
            <a:r>
              <a:rPr lang="en-US" altLang="zh-CN" sz="2000">
                <a:solidFill>
                  <a:schemeClr val="bg1"/>
                </a:solidFill>
                <a:latin typeface="微软雅黑" panose="020b0503020204020204" pitchFamily="34" charset="-122"/>
                <a:ea typeface="微软雅黑" panose="020b0503020204020204" pitchFamily="34" charset="-122"/>
                <a:sym typeface="+mn-ea"/>
              </a:rPr>
              <a:t>,</a:t>
            </a:r>
            <a:r>
              <a:rPr lang="zh-CN" altLang="en-US" sz="2000">
                <a:solidFill>
                  <a:schemeClr val="bg1"/>
                </a:solidFill>
                <a:latin typeface="微软雅黑" panose="020b0503020204020204" pitchFamily="34" charset="-122"/>
                <a:ea typeface="微软雅黑" panose="020b0503020204020204" pitchFamily="34" charset="-122"/>
                <a:sym typeface="+mn-ea"/>
              </a:rPr>
              <a:t>著述颇丰。他的著作大多是用对话体裁写成的</a:t>
            </a:r>
            <a:r>
              <a:rPr lang="en-US" altLang="zh-CN" sz="2000">
                <a:solidFill>
                  <a:schemeClr val="bg1"/>
                </a:solidFill>
                <a:latin typeface="微软雅黑" panose="020b0503020204020204" pitchFamily="34" charset="-122"/>
                <a:ea typeface="微软雅黑" panose="020b0503020204020204" pitchFamily="34" charset="-122"/>
                <a:sym typeface="+mn-ea"/>
              </a:rPr>
              <a:t>,</a:t>
            </a:r>
            <a:r>
              <a:rPr lang="zh-CN" altLang="en-US" sz="2000">
                <a:solidFill>
                  <a:schemeClr val="bg1"/>
                </a:solidFill>
                <a:latin typeface="微软雅黑" panose="020b0503020204020204" pitchFamily="34" charset="-122"/>
                <a:ea typeface="微软雅黑" panose="020b0503020204020204" pitchFamily="34" charset="-122"/>
                <a:sym typeface="+mn-ea"/>
              </a:rPr>
              <a:t>内容丰富深刻</a:t>
            </a:r>
            <a:r>
              <a:rPr lang="en-US" altLang="zh-CN" sz="2000">
                <a:solidFill>
                  <a:schemeClr val="bg1"/>
                </a:solidFill>
                <a:latin typeface="微软雅黑" panose="020b0503020204020204" pitchFamily="34" charset="-122"/>
                <a:ea typeface="微软雅黑" panose="020b0503020204020204" pitchFamily="34" charset="-122"/>
                <a:sym typeface="+mn-ea"/>
              </a:rPr>
              <a:t>,</a:t>
            </a:r>
            <a:r>
              <a:rPr lang="zh-CN" altLang="en-US" sz="2000">
                <a:solidFill>
                  <a:schemeClr val="bg1"/>
                </a:solidFill>
                <a:latin typeface="微软雅黑" panose="020b0503020204020204" pitchFamily="34" charset="-122"/>
                <a:ea typeface="微软雅黑" panose="020b0503020204020204" pitchFamily="34" charset="-122"/>
                <a:sym typeface="+mn-ea"/>
              </a:rPr>
              <a:t>人物性格鲜明</a:t>
            </a:r>
            <a:r>
              <a:rPr lang="en-US" altLang="zh-CN" sz="2000">
                <a:solidFill>
                  <a:schemeClr val="bg1"/>
                </a:solidFill>
                <a:latin typeface="微软雅黑" panose="020b0503020204020204" pitchFamily="34" charset="-122"/>
                <a:ea typeface="微软雅黑" panose="020b0503020204020204" pitchFamily="34" charset="-122"/>
                <a:sym typeface="+mn-ea"/>
              </a:rPr>
              <a:t>,</a:t>
            </a:r>
            <a:r>
              <a:rPr lang="zh-CN" altLang="en-US" sz="2000">
                <a:solidFill>
                  <a:schemeClr val="bg1"/>
                </a:solidFill>
                <a:latin typeface="微软雅黑" panose="020b0503020204020204" pitchFamily="34" charset="-122"/>
                <a:ea typeface="微软雅黑" panose="020b0503020204020204" pitchFamily="34" charset="-122"/>
                <a:sym typeface="+mn-ea"/>
              </a:rPr>
              <a:t>论证严密细致</a:t>
            </a:r>
            <a:r>
              <a:rPr lang="en-US" altLang="zh-CN" sz="2000">
                <a:solidFill>
                  <a:schemeClr val="bg1"/>
                </a:solidFill>
                <a:latin typeface="微软雅黑" panose="020b0503020204020204" pitchFamily="34" charset="-122"/>
                <a:ea typeface="微软雅黑" panose="020b0503020204020204" pitchFamily="34" charset="-122"/>
                <a:sym typeface="+mn-ea"/>
              </a:rPr>
              <a:t>,</a:t>
            </a:r>
            <a:r>
              <a:rPr lang="zh-CN" altLang="en-US" sz="2000">
                <a:solidFill>
                  <a:schemeClr val="bg1"/>
                </a:solidFill>
                <a:latin typeface="微软雅黑" panose="020b0503020204020204" pitchFamily="34" charset="-122"/>
                <a:ea typeface="微软雅黑" panose="020b0503020204020204" pitchFamily="34" charset="-122"/>
                <a:sym typeface="+mn-ea"/>
              </a:rPr>
              <a:t>语言优美华丽</a:t>
            </a:r>
            <a:r>
              <a:rPr lang="en-US" altLang="zh-CN" sz="2000">
                <a:solidFill>
                  <a:schemeClr val="bg1"/>
                </a:solidFill>
                <a:latin typeface="微软雅黑" panose="020b0503020204020204" pitchFamily="34" charset="-122"/>
                <a:ea typeface="微软雅黑" panose="020b0503020204020204" pitchFamily="34" charset="-122"/>
                <a:sym typeface="+mn-ea"/>
              </a:rPr>
              <a:t>,</a:t>
            </a:r>
            <a:r>
              <a:rPr lang="zh-CN" altLang="en-US" sz="2000">
                <a:solidFill>
                  <a:schemeClr val="bg1"/>
                </a:solidFill>
                <a:latin typeface="微软雅黑" panose="020b0503020204020204" pitchFamily="34" charset="-122"/>
                <a:ea typeface="微软雅黑" panose="020b0503020204020204" pitchFamily="34" charset="-122"/>
                <a:sym typeface="+mn-ea"/>
              </a:rPr>
              <a:t>达到了哲学与文学、逻辑与修辞的高度统一</a:t>
            </a:r>
            <a:r>
              <a:rPr lang="en-US" altLang="zh-CN" sz="2000">
                <a:solidFill>
                  <a:schemeClr val="bg1"/>
                </a:solidFill>
                <a:latin typeface="微软雅黑" panose="020b0503020204020204" pitchFamily="34" charset="-122"/>
                <a:ea typeface="微软雅黑" panose="020b0503020204020204" pitchFamily="34" charset="-122"/>
                <a:sym typeface="+mn-ea"/>
              </a:rPr>
              <a:t>,</a:t>
            </a:r>
            <a:r>
              <a:rPr lang="zh-CN" altLang="en-US" sz="2000">
                <a:solidFill>
                  <a:schemeClr val="bg1"/>
                </a:solidFill>
                <a:latin typeface="微软雅黑" panose="020b0503020204020204" pitchFamily="34" charset="-122"/>
                <a:ea typeface="微软雅黑" panose="020b0503020204020204" pitchFamily="34" charset="-122"/>
                <a:sym typeface="+mn-ea"/>
              </a:rPr>
              <a:t>不仅在哲学上而且在文学上具有极其重要的价值。</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6" presetClass="entr" presetSubtype="16" fill="hold" nodeType="afterEffect">
                                  <p:stCondLst>
                                    <p:cond delay="0"/>
                                  </p:stCondLst>
                                  <p:childTnLst>
                                    <p:set>
                                      <p:cBhvr>
                                        <p:cTn id="7" dur="1" fill="hold">
                                          <p:stCondLst>
                                            <p:cond delay="0"/>
                                          </p:stCondLst>
                                        </p:cTn>
                                        <p:tgtEl>
                                          <p:spTgt spid="2"/>
                                        </p:tgtEl>
                                        <p:attrNameLst>
                                          <p:attrName>style.visibility</p:attrName>
                                        </p:attrNameLst>
                                      </p:cBhvr>
                                      <p:to>
                                        <p:strVal val="visible"/>
                                      </p:to>
                                    </p:set>
                                    <p:animEffect transition="in" filter="circle(in)">
                                      <p:cBhvr>
                                        <p:cTn id="8" dur="500"/>
                                        <p:tgtEl>
                                          <p:spTgt spid="2"/>
                                        </p:tgtEl>
                                      </p:cBhvr>
                                    </p:animEffect>
                                  </p:childTnLst>
                                </p:cTn>
                              </p:par>
                            </p:childTnLst>
                          </p:cTn>
                        </p:par>
                        <p:par>
                          <p:cTn id="9" fill="hold" nodeType="withGroup">
                            <p:stCondLst>
                              <p:cond delay="500"/>
                            </p:stCondLst>
                            <p:childTnLst>
                              <p:par>
                                <p:cTn id="10" presetID="41" presetClass="entr" presetSubtype="0" fill="hold" grpId="1" nodeType="afterEffect">
                                  <p:iterate type="lt">
                                    <p:tmPct val="10000"/>
                                  </p:iterate>
                                  <p:childTnLst>
                                    <p:set>
                                      <p:cBhvr>
                                        <p:cTn id="11" dur="1" fill="hold">
                                          <p:stCondLst>
                                            <p:cond delay="0"/>
                                          </p:stCondLst>
                                        </p:cTn>
                                        <p:tgtEl>
                                          <p:spTgt spid="6"/>
                                        </p:tgtEl>
                                        <p:attrNameLst>
                                          <p:attrName>style.visibility</p:attrName>
                                        </p:attrNameLst>
                                      </p:cBhvr>
                                      <p:to>
                                        <p:strVal val="visible"/>
                                      </p:to>
                                    </p:set>
                                    <p:anim calcmode="lin" valueType="num">
                                      <p:cBhvr>
                                        <p:cTn id="12"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6"/>
                                        </p:tgtEl>
                                        <p:attrNameLst>
                                          <p:attrName>ppt_y</p:attrName>
                                        </p:attrNameLst>
                                      </p:cBhvr>
                                      <p:tavLst>
                                        <p:tav tm="0">
                                          <p:val>
                                            <p:strVal val="#ppt_y"/>
                                          </p:val>
                                        </p:tav>
                                        <p:tav tm="100000">
                                          <p:val>
                                            <p:strVal val="#ppt_y"/>
                                          </p:val>
                                        </p:tav>
                                      </p:tavLst>
                                    </p:anim>
                                    <p:anim calcmode="lin" valueType="num">
                                      <p:cBhvr>
                                        <p:cTn id="14"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6"/>
                                        </p:tgtEl>
                                      </p:cBhvr>
                                    </p:animEffect>
                                  </p:childTnLst>
                                </p:cTn>
                              </p:par>
                            </p:childTnLst>
                          </p:cTn>
                        </p:par>
                        <p:par>
                          <p:cTn id="17" fill="hold" nodeType="withGroup">
                            <p:stCondLst>
                              <p:cond delay="1150"/>
                            </p:stCondLst>
                            <p:childTnLst>
                              <p:par>
                                <p:cTn id="18" presetID="42" presetClass="entr" presetSubtype="0" fill="hold" grpId="0" nodeType="afterEffect">
                                  <p:childTnLst>
                                    <p:set>
                                      <p:cBhvr>
                                        <p:cTn id="19" dur="1" fill="hold">
                                          <p:stCondLst>
                                            <p:cond delay="0"/>
                                          </p:stCondLst>
                                        </p:cTn>
                                        <p:tgtEl>
                                          <p:spTgt spid="5"/>
                                        </p:tgtEl>
                                        <p:attrNameLst>
                                          <p:attrName>style.visibility</p:attrName>
                                        </p:attrNameLst>
                                      </p:cBhvr>
                                      <p:to>
                                        <p:strVal val="visible"/>
                                      </p:to>
                                    </p:set>
                                    <p:animEffect transition="in" filter="fade">
                                      <p:cBhvr>
                                        <p:cTn id="20" dur="500"/>
                                        <p:tgtEl>
                                          <p:spTgt spid="5"/>
                                        </p:tgtEl>
                                      </p:cBhvr>
                                    </p:animEffect>
                                    <p:anim calcmode="lin" valueType="num">
                                      <p:cBhvr>
                                        <p:cTn id="21" dur="500" fill="hold"/>
                                        <p:tgtEl>
                                          <p:spTgt spid="5"/>
                                        </p:tgtEl>
                                        <p:attrNameLst>
                                          <p:attrName>ppt_x</p:attrName>
                                        </p:attrNameLst>
                                      </p:cBhvr>
                                      <p:tavLst>
                                        <p:tav tm="0">
                                          <p:val>
                                            <p:strVal val="#ppt_x"/>
                                          </p:val>
                                        </p:tav>
                                        <p:tav tm="100000">
                                          <p:val>
                                            <p:strVal val="#ppt_x"/>
                                          </p:val>
                                        </p:tav>
                                      </p:tavLst>
                                    </p:anim>
                                    <p:anim calcmode="lin" valueType="num">
                                      <p:cBhvr>
                                        <p:cTn id="22" dur="500" fill="hold"/>
                                        <p:tgtEl>
                                          <p:spTgt spid="5"/>
                                        </p:tgtEl>
                                        <p:attrNameLst>
                                          <p:attrName>ppt_y</p:attrName>
                                        </p:attrNameLst>
                                      </p:cBhvr>
                                      <p:tavLst>
                                        <p:tav tm="0">
                                          <p:val>
                                            <p:strVal val="#ppt_y+.1"/>
                                          </p:val>
                                        </p:tav>
                                        <p:tav tm="100000">
                                          <p:val>
                                            <p:strVal val="#ppt_y"/>
                                          </p:val>
                                        </p:tav>
                                      </p:tavLst>
                                    </p:anim>
                                  </p:childTnLst>
                                </p:cTn>
                              </p:par>
                            </p:childTnLst>
                          </p:cTn>
                        </p:par>
                        <p:par>
                          <p:cTn id="23" fill="hold" nodeType="withGroup">
                            <p:stCondLst>
                              <p:cond delay="1650"/>
                            </p:stCondLst>
                            <p:childTnLst>
                              <p:par>
                                <p:cTn id="24" presetID="47" presetClass="entr" presetSubtype="0" fill="hold" grpId="2" nodeType="afterEffect">
                                  <p:childTnLst>
                                    <p:set>
                                      <p:cBhvr>
                                        <p:cTn id="25" dur="1" fill="hold">
                                          <p:stCondLst>
                                            <p:cond delay="0"/>
                                          </p:stCondLst>
                                        </p:cTn>
                                        <p:tgtEl>
                                          <p:spTgt spid="17"/>
                                        </p:tgtEl>
                                        <p:attrNameLst>
                                          <p:attrName>style.visibility</p:attrName>
                                        </p:attrNameLst>
                                      </p:cBhvr>
                                      <p:to>
                                        <p:strVal val="visible"/>
                                      </p:to>
                                    </p:set>
                                    <p:animEffect transition="in" filter="fade">
                                      <p:cBhvr>
                                        <p:cTn id="26" dur="500"/>
                                        <p:tgtEl>
                                          <p:spTgt spid="17"/>
                                        </p:tgtEl>
                                      </p:cBhvr>
                                    </p:animEffect>
                                    <p:anim calcmode="lin" valueType="num">
                                      <p:cBhvr>
                                        <p:cTn id="27" dur="500" fill="hold"/>
                                        <p:tgtEl>
                                          <p:spTgt spid="17"/>
                                        </p:tgtEl>
                                        <p:attrNameLst>
                                          <p:attrName>ppt_x</p:attrName>
                                        </p:attrNameLst>
                                      </p:cBhvr>
                                      <p:tavLst>
                                        <p:tav tm="0">
                                          <p:val>
                                            <p:strVal val="#ppt_x"/>
                                          </p:val>
                                        </p:tav>
                                        <p:tav tm="100000">
                                          <p:val>
                                            <p:strVal val="#ppt_x"/>
                                          </p:val>
                                        </p:tav>
                                      </p:tavLst>
                                    </p:anim>
                                    <p:anim calcmode="lin" valueType="num">
                                      <p:cBhvr>
                                        <p:cTn id="28" dur="5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1"/>
      <p:bldP spid="17" grpId="2"/>
    </p:bldLst>
  </p:timing>
</p:sld>
</file>

<file path=ppt/slides/slide8.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showMasterSp="0">
  <p:cSld>
    <p:spTree>
      <p:nvGrpSpPr>
        <p:cNvPr id="1" name=""/>
        <p:cNvGrpSpPr/>
        <p:nvPr/>
      </p:nvGrpSpPr>
      <p:grpSpPr>
        <a:xfrm>
          <a:off x="0" y="0"/>
          <a:ext cx="0" cy="0"/>
        </a:xfrm>
      </p:grpSpPr>
      <p:sp>
        <p:nvSpPr>
          <p:cNvPr id="12" name="文本框 11"/>
          <p:cNvSpPr txBox="1"/>
          <p:nvPr/>
        </p:nvSpPr>
        <p:spPr>
          <a:xfrm>
            <a:off x="3812145" y="2012425"/>
            <a:ext cx="7958221" cy="3269613"/>
          </a:xfrm>
          <a:prstGeom prst="rect">
            <a:avLst/>
          </a:prstGeom>
          <a:noFill/>
        </p:spPr>
        <p:txBody>
          <a:bodyPr wrap="square" rtlCol="0">
            <a:spAutoFit/>
          </a:bodyPr>
          <a:lstStyle/>
          <a:p>
            <a:pPr>
              <a:lnSpc>
                <a:spcPct val="150000"/>
              </a:lnSpc>
            </a:pPr>
            <a:r>
              <a:rPr lang="zh-CN" altLang="en-US" sz="2000">
                <a:latin typeface="微软雅黑" panose="020b0503020204020204" pitchFamily="34" charset="-122"/>
                <a:ea typeface="微软雅黑" panose="020b0503020204020204" pitchFamily="34" charset="-122"/>
              </a:rPr>
              <a:t>      出生于雅典一个普通公民家庭。他早年继承父业</a:t>
            </a:r>
            <a:r>
              <a:rPr lang="en-US" altLang="zh-CN" sz="2000">
                <a:latin typeface="微软雅黑" panose="020b0503020204020204" pitchFamily="34" charset="-122"/>
                <a:ea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rPr>
              <a:t>从事雕刻石像的工作</a:t>
            </a:r>
            <a:r>
              <a:rPr lang="en-US" altLang="zh-CN" sz="2000">
                <a:latin typeface="微软雅黑" panose="020b0503020204020204" pitchFamily="34" charset="-122"/>
                <a:ea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rPr>
              <a:t>后来研究哲学。</a:t>
            </a:r>
            <a:r>
              <a:rPr lang="zh-CN" altLang="en-US" sz="2000" b="1">
                <a:solidFill>
                  <a:srgbClr val="C00000"/>
                </a:solidFill>
                <a:latin typeface="微软雅黑" panose="020b0503020204020204" pitchFamily="34" charset="-122"/>
                <a:ea typeface="微软雅黑" panose="020b0503020204020204" pitchFamily="34" charset="-122"/>
              </a:rPr>
              <a:t>他在雅典和当时的许多智者辩论哲学、伦理道德以及教育政治方面的问题</a:t>
            </a:r>
            <a:r>
              <a:rPr lang="en-US" altLang="zh-CN" sz="2000" b="1">
                <a:solidFill>
                  <a:srgbClr val="C00000"/>
                </a:solidFill>
                <a:latin typeface="微软雅黑" panose="020b0503020204020204" pitchFamily="34" charset="-122"/>
                <a:ea typeface="微软雅黑" panose="020b0503020204020204" pitchFamily="34" charset="-122"/>
              </a:rPr>
              <a:t>,</a:t>
            </a:r>
            <a:r>
              <a:rPr lang="zh-CN" altLang="en-US" sz="2000" b="1">
                <a:solidFill>
                  <a:srgbClr val="C00000"/>
                </a:solidFill>
                <a:latin typeface="微软雅黑" panose="020b0503020204020204" pitchFamily="34" charset="-122"/>
                <a:ea typeface="微软雅黑" panose="020b0503020204020204" pitchFamily="34" charset="-122"/>
              </a:rPr>
              <a:t>被认为是当时最有智慧的人。</a:t>
            </a:r>
            <a:r>
              <a:rPr lang="zh-CN" altLang="en-US" sz="2000">
                <a:latin typeface="微软雅黑" panose="020b0503020204020204" pitchFamily="34" charset="-122"/>
                <a:ea typeface="微软雅黑" panose="020b0503020204020204" pitchFamily="34" charset="-122"/>
              </a:rPr>
              <a:t>在雅典恢复奴隶主民主制后</a:t>
            </a:r>
            <a:r>
              <a:rPr lang="en-US" altLang="zh-CN" sz="2000">
                <a:latin typeface="微软雅黑" panose="020b0503020204020204" pitchFamily="34" charset="-122"/>
                <a:ea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rPr>
              <a:t>苏格拉底被雅典法庭以“不敬神明”的罪名判处死刑。他拒绝了朋友和学生要他乞求赦免和逃跑的建议</a:t>
            </a:r>
            <a:r>
              <a:rPr lang="en-US" altLang="zh-CN" sz="2000">
                <a:latin typeface="微软雅黑" panose="020b0503020204020204" pitchFamily="34" charset="-122"/>
                <a:ea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rPr>
              <a:t>饮毒而死。在欧洲文化史上</a:t>
            </a:r>
            <a:r>
              <a:rPr lang="en-US" altLang="zh-CN" sz="2000">
                <a:latin typeface="微软雅黑" panose="020b0503020204020204" pitchFamily="34" charset="-122"/>
                <a:ea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rPr>
              <a:t>他一直被看作是为追求真理而死的圣人</a:t>
            </a:r>
            <a:r>
              <a:rPr lang="en-US" altLang="zh-CN" sz="2000">
                <a:latin typeface="微软雅黑" panose="020b0503020204020204" pitchFamily="34" charset="-122"/>
                <a:ea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rPr>
              <a:t>几乎与孔子在中国历史上的地位相同。</a:t>
            </a:r>
          </a:p>
        </p:txBody>
      </p:sp>
      <p:sp>
        <p:nvSpPr>
          <p:cNvPr id="10" name="矩形 9"/>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5" name="文本框 4"/>
          <p:cNvSpPr txBox="1"/>
          <p:nvPr/>
        </p:nvSpPr>
        <p:spPr>
          <a:xfrm>
            <a:off x="6695098" y="913408"/>
            <a:ext cx="2985987" cy="662554"/>
          </a:xfrm>
          <a:prstGeom prst="rect">
            <a:avLst/>
          </a:prstGeom>
          <a:noFill/>
          <a:effectLst>
            <a:reflection blurRad="6350" stA="50000" endA="300" endPos="55000" dir="5400000" sy="-100000" algn="bl" rotWithShape="0"/>
          </a:effectLst>
        </p:spPr>
        <p:txBody>
          <a:bodyPr wrap="square" rtlCol="0">
            <a:spAutoFit/>
          </a:bodyPr>
          <a:lstStyle/>
          <a:p>
            <a:pPr>
              <a:lnSpc>
                <a:spcPct val="150000"/>
              </a:lnSpc>
            </a:pPr>
            <a:r>
              <a:rPr lang="zh-CN" altLang="en-US" sz="2800" b="1">
                <a:solidFill>
                  <a:schemeClr val="bg1">
                    <a:lumMod val="50000"/>
                  </a:schemeClr>
                </a:solidFill>
                <a:latin typeface="微软雅黑" panose="020b0503020204020204" pitchFamily="34" charset="-122"/>
                <a:ea typeface="微软雅黑" panose="020b0503020204020204" pitchFamily="34" charset="-122"/>
              </a:rPr>
              <a:t>了解“苏格拉底” </a:t>
            </a:r>
          </a:p>
        </p:txBody>
      </p:sp>
      <p:pic>
        <p:nvPicPr>
          <p:cNvPr id="3" name="图片 2"/>
          <p:cNvPicPr>
            <a:picLocks noChangeAspect="1"/>
          </p:cNvPicPr>
          <p:nvPr/>
        </p:nvPicPr>
        <p:blipFill>
          <a:blip r:embed="rId2">
            <a:extLst>
              <a:ext uri="{28A0092B-C50C-407E-A947-70E740481C1C}">
                <a14:useLocalDpi xmlns:a14="http://schemas.microsoft.com/office/drawing/2010/main" val="0"/>
              </a:ext>
            </a:extLst>
          </a:blip>
          <a:srcRect l="13449" r="18889"/>
          <a:stretch>
            <a:fillRect/>
          </a:stretch>
        </p:blipFill>
        <p:spPr>
          <a:xfrm>
            <a:off x="722795" y="1124905"/>
            <a:ext cx="2830012" cy="4182533"/>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42" presetClass="entr" presetSubtype="0" fill="hold" grpId="0" nodeType="afterEffect">
                                  <p:stCondLst>
                                    <p:cond delay="0"/>
                                  </p:stCondLst>
                                  <p:childTnLst>
                                    <p:set>
                                      <p:cBhvr>
                                        <p:cTn id="7" dur="1" fill="hold">
                                          <p:stCondLst>
                                            <p:cond delay="0"/>
                                          </p:stCondLst>
                                        </p:cTn>
                                        <p:tgtEl>
                                          <p:spTgt spid="12"/>
                                        </p:tgtEl>
                                        <p:attrNameLst>
                                          <p:attrName>style.visibility</p:attrName>
                                        </p:attrNameLst>
                                      </p:cBhvr>
                                      <p:to>
                                        <p:strVal val="visible"/>
                                      </p:to>
                                    </p:set>
                                    <p:animEffect transition="in" filter="fade">
                                      <p:cBhvr>
                                        <p:cTn id="8" dur="500"/>
                                        <p:tgtEl>
                                          <p:spTgt spid="12"/>
                                        </p:tgtEl>
                                      </p:cBhvr>
                                    </p:animEffect>
                                    <p:anim calcmode="lin" valueType="num">
                                      <p:cBhvr>
                                        <p:cTn id="9" dur="500" fill="hold"/>
                                        <p:tgtEl>
                                          <p:spTgt spid="12"/>
                                        </p:tgtEl>
                                        <p:attrNameLst>
                                          <p:attrName>ppt_x</p:attrName>
                                        </p:attrNameLst>
                                      </p:cBhvr>
                                      <p:tavLst>
                                        <p:tav tm="0">
                                          <p:val>
                                            <p:strVal val="#ppt_x"/>
                                          </p:val>
                                        </p:tav>
                                        <p:tav tm="100000">
                                          <p:val>
                                            <p:strVal val="#ppt_x"/>
                                          </p:val>
                                        </p:tav>
                                      </p:tavLst>
                                    </p:anim>
                                    <p:anim calcmode="lin" valueType="num">
                                      <p:cBhvr>
                                        <p:cTn id="10"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9.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grpSp>
        <p:nvGrpSpPr>
          <p:cNvPr id="11" name="组合 10"/>
          <p:cNvGrpSpPr/>
          <p:nvPr/>
        </p:nvGrpSpPr>
        <p:grpSpPr>
          <a:xfrm>
            <a:off x="284480" y="275590"/>
            <a:ext cx="11623040" cy="6294120"/>
            <a:chOff x="448" y="444"/>
            <a:chExt cx="18304" cy="9912"/>
          </a:xfrm>
        </p:grpSpPr>
        <p:sp>
          <p:nvSpPr>
            <p:cNvPr id="9" name="矩形 8"/>
            <p:cNvSpPr/>
            <p:nvPr/>
          </p:nvSpPr>
          <p:spPr>
            <a:xfrm>
              <a:off x="448" y="464"/>
              <a:ext cx="18304" cy="9892"/>
            </a:xfrm>
            <a:prstGeom prst="rect">
              <a:avLst/>
            </a:prstGeom>
            <a:blipFill>
              <a:blip r:embed="rId2">
                <a:extLst>
                  <a:ext uri="{28A0092B-C50C-407E-A947-70E740481C1C}">
                    <a14:useLocalDpi xmlns:a14="http://schemas.microsoft.com/office/drawing/2010/main" val="0"/>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0" name="矩形 9"/>
            <p:cNvSpPr/>
            <p:nvPr/>
          </p:nvSpPr>
          <p:spPr>
            <a:xfrm>
              <a:off x="448" y="444"/>
              <a:ext cx="18304" cy="9912"/>
            </a:xfrm>
            <a:prstGeom prst="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sp>
        <p:nvSpPr>
          <p:cNvPr id="5" name="文本框 4"/>
          <p:cNvSpPr txBox="1"/>
          <p:nvPr/>
        </p:nvSpPr>
        <p:spPr>
          <a:xfrm>
            <a:off x="601516" y="-266700"/>
            <a:ext cx="923330" cy="6842760"/>
          </a:xfrm>
          <a:prstGeom prst="rect">
            <a:avLst/>
          </a:prstGeom>
          <a:noFill/>
        </p:spPr>
        <p:txBody>
          <a:bodyPr vert="eaVert" wrap="square" rtlCol="0">
            <a:spAutoFit/>
          </a:bodyPr>
          <a:lstStyle/>
          <a:p>
            <a:pPr algn="ctr"/>
            <a:r>
              <a:rPr lang="zh-CN" altLang="en-US" sz="4800" b="1">
                <a:solidFill>
                  <a:schemeClr val="bg1"/>
                </a:solidFill>
                <a:latin typeface="微软雅黑" panose="020b0503020204020204" pitchFamily="34" charset="-122"/>
                <a:ea typeface="微软雅黑" panose="020b0503020204020204" pitchFamily="34" charset="-122"/>
                <a:sym typeface="+mn-ea"/>
              </a:rPr>
              <a:t>相关背景</a:t>
            </a:r>
            <a:endParaRPr lang="en-US" altLang="zh-CN" sz="4800" b="1">
              <a:solidFill>
                <a:schemeClr val="bg1"/>
              </a:solidFill>
              <a:latin typeface="微软雅黑" panose="020b0503020204020204" pitchFamily="34" charset="-122"/>
              <a:ea typeface="微软雅黑" panose="020b0503020204020204" pitchFamily="34" charset="-122"/>
              <a:sym typeface="+mn-ea"/>
            </a:endParaRPr>
          </a:p>
        </p:txBody>
      </p:sp>
      <p:sp>
        <p:nvSpPr>
          <p:cNvPr id="12" name="椭圆 11"/>
          <p:cNvSpPr/>
          <p:nvPr/>
        </p:nvSpPr>
        <p:spPr>
          <a:xfrm>
            <a:off x="4167484" y="288290"/>
            <a:ext cx="8799852" cy="8160386"/>
          </a:xfrm>
          <a:prstGeom prst="ellipse">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82" name="文本框 81"/>
          <p:cNvSpPr txBox="1"/>
          <p:nvPr/>
        </p:nvSpPr>
        <p:spPr>
          <a:xfrm>
            <a:off x="4995535" y="2006315"/>
            <a:ext cx="6775502" cy="4192943"/>
          </a:xfrm>
          <a:prstGeom prst="rect">
            <a:avLst/>
          </a:prstGeom>
          <a:noFill/>
          <a:effectLst/>
        </p:spPr>
        <p:txBody>
          <a:bodyPr wrap="square" rtlCol="0">
            <a:spAutoFit/>
          </a:bodyPr>
          <a:lstStyle/>
          <a:p>
            <a:pPr>
              <a:lnSpc>
                <a:spcPct val="150000"/>
              </a:lnSpc>
            </a:pPr>
            <a:r>
              <a:rPr lang="zh-CN" altLang="en-US" sz="2000" b="1">
                <a:latin typeface="微软雅黑" panose="020b0503020204020204" pitchFamily="34" charset="-122"/>
                <a:ea typeface="微软雅黑" panose="020b0503020204020204" pitchFamily="34" charset="-122"/>
              </a:rPr>
              <a:t>      </a:t>
            </a:r>
            <a:r>
              <a:rPr lang="zh-CN" altLang="en-US" sz="2000" b="1">
                <a:solidFill>
                  <a:srgbClr val="C00000"/>
                </a:solidFill>
                <a:latin typeface="微软雅黑" panose="020b0503020204020204" pitchFamily="34" charset="-122"/>
                <a:ea typeface="微软雅黑" panose="020b0503020204020204" pitchFamily="34" charset="-122"/>
              </a:rPr>
              <a:t>公元前</a:t>
            </a:r>
            <a:r>
              <a:rPr lang="en-US" altLang="zh-CN" sz="2000" b="1">
                <a:solidFill>
                  <a:srgbClr val="C00000"/>
                </a:solidFill>
                <a:latin typeface="微软雅黑" panose="020b0503020204020204" pitchFamily="34" charset="-122"/>
                <a:ea typeface="微软雅黑" panose="020b0503020204020204" pitchFamily="34" charset="-122"/>
              </a:rPr>
              <a:t>399</a:t>
            </a:r>
            <a:r>
              <a:rPr lang="zh-CN" altLang="en-US" sz="2000" b="1">
                <a:solidFill>
                  <a:srgbClr val="C00000"/>
                </a:solidFill>
                <a:latin typeface="微软雅黑" panose="020b0503020204020204" pitchFamily="34" charset="-122"/>
                <a:ea typeface="微软雅黑" panose="020b0503020204020204" pitchFamily="34" charset="-122"/>
              </a:rPr>
              <a:t>年</a:t>
            </a:r>
            <a:r>
              <a:rPr lang="en-US" altLang="zh-CN" sz="2000" b="1">
                <a:solidFill>
                  <a:srgbClr val="C00000"/>
                </a:solidFill>
                <a:latin typeface="微软雅黑" panose="020b0503020204020204" pitchFamily="34" charset="-122"/>
                <a:ea typeface="微软雅黑" panose="020b0503020204020204" pitchFamily="34" charset="-122"/>
              </a:rPr>
              <a:t>,</a:t>
            </a:r>
            <a:r>
              <a:rPr lang="zh-CN" altLang="en-US" sz="2000" b="1">
                <a:solidFill>
                  <a:srgbClr val="C00000"/>
                </a:solidFill>
                <a:latin typeface="微软雅黑" panose="020b0503020204020204" pitchFamily="34" charset="-122"/>
                <a:ea typeface="微软雅黑" panose="020b0503020204020204" pitchFamily="34" charset="-122"/>
              </a:rPr>
              <a:t>雅典法庭以“不敬神明”的罪名判处哲学家苏格拉底死刑。判决执行前夕</a:t>
            </a:r>
            <a:r>
              <a:rPr lang="en-US" altLang="zh-CN" sz="2000" b="1">
                <a:solidFill>
                  <a:srgbClr val="C00000"/>
                </a:solidFill>
                <a:latin typeface="微软雅黑" panose="020b0503020204020204" pitchFamily="34" charset="-122"/>
                <a:ea typeface="微软雅黑" panose="020b0503020204020204" pitchFamily="34" charset="-122"/>
              </a:rPr>
              <a:t>,</a:t>
            </a:r>
            <a:r>
              <a:rPr lang="zh-CN" altLang="en-US" sz="2000" b="1">
                <a:solidFill>
                  <a:srgbClr val="C00000"/>
                </a:solidFill>
                <a:latin typeface="微软雅黑" panose="020b0503020204020204" pitchFamily="34" charset="-122"/>
                <a:ea typeface="微软雅黑" panose="020b0503020204020204" pitchFamily="34" charset="-122"/>
              </a:rPr>
              <a:t>苏格拉底的朋友格黎东潜入监狱</a:t>
            </a:r>
            <a:r>
              <a:rPr lang="en-US" altLang="zh-CN" sz="2000" b="1">
                <a:solidFill>
                  <a:srgbClr val="C00000"/>
                </a:solidFill>
                <a:latin typeface="微软雅黑" panose="020b0503020204020204" pitchFamily="34" charset="-122"/>
                <a:ea typeface="微软雅黑" panose="020b0503020204020204" pitchFamily="34" charset="-122"/>
              </a:rPr>
              <a:t>,</a:t>
            </a:r>
            <a:r>
              <a:rPr lang="zh-CN" altLang="en-US" sz="2000" b="1">
                <a:solidFill>
                  <a:srgbClr val="C00000"/>
                </a:solidFill>
                <a:latin typeface="微软雅黑" panose="020b0503020204020204" pitchFamily="34" charset="-122"/>
                <a:ea typeface="微软雅黑" panose="020b0503020204020204" pitchFamily="34" charset="-122"/>
              </a:rPr>
              <a:t>试图劝说他越狱逃跑</a:t>
            </a:r>
            <a:r>
              <a:rPr lang="en-US" altLang="zh-CN" sz="2000" b="1">
                <a:latin typeface="微软雅黑" panose="020b0503020204020204" pitchFamily="34" charset="-122"/>
                <a:ea typeface="微软雅黑" panose="020b0503020204020204" pitchFamily="34" charset="-122"/>
              </a:rPr>
              <a:t>,</a:t>
            </a:r>
            <a:r>
              <a:rPr lang="zh-CN" altLang="en-US" sz="2000" b="1">
                <a:latin typeface="微软雅黑" panose="020b0503020204020204" pitchFamily="34" charset="-122"/>
                <a:ea typeface="微软雅黑" panose="020b0503020204020204" pitchFamily="34" charset="-122"/>
              </a:rPr>
              <a:t>并买通了狱卒</a:t>
            </a:r>
            <a:r>
              <a:rPr lang="en-US" altLang="zh-CN" sz="2000" b="1">
                <a:latin typeface="微软雅黑" panose="020b0503020204020204" pitchFamily="34" charset="-122"/>
                <a:ea typeface="微软雅黑" panose="020b0503020204020204" pitchFamily="34" charset="-122"/>
              </a:rPr>
              <a:t>,</a:t>
            </a:r>
            <a:r>
              <a:rPr lang="zh-CN" altLang="en-US" sz="2000" b="1">
                <a:latin typeface="微软雅黑" panose="020b0503020204020204" pitchFamily="34" charset="-122"/>
                <a:ea typeface="微软雅黑" panose="020b0503020204020204" pitchFamily="34" charset="-122"/>
              </a:rPr>
              <a:t>制订了越狱计划</a:t>
            </a:r>
            <a:r>
              <a:rPr lang="en-US" altLang="zh-CN" sz="2000" b="1">
                <a:latin typeface="微软雅黑" panose="020b0503020204020204" pitchFamily="34" charset="-122"/>
                <a:ea typeface="微软雅黑" panose="020b0503020204020204" pitchFamily="34" charset="-122"/>
              </a:rPr>
              <a:t>,</a:t>
            </a:r>
            <a:r>
              <a:rPr lang="zh-CN" altLang="en-US" sz="2000" b="1">
                <a:latin typeface="微软雅黑" panose="020b0503020204020204" pitchFamily="34" charset="-122"/>
                <a:ea typeface="微软雅黑" panose="020b0503020204020204" pitchFamily="34" charset="-122"/>
              </a:rPr>
              <a:t>但苏格拉底不赞同逃跑</a:t>
            </a:r>
            <a:r>
              <a:rPr lang="en-US" altLang="zh-CN" sz="2000" b="1">
                <a:latin typeface="微软雅黑" panose="020b0503020204020204" pitchFamily="34" charset="-122"/>
                <a:ea typeface="微软雅黑" panose="020b0503020204020204" pitchFamily="34" charset="-122"/>
              </a:rPr>
              <a:t>,</a:t>
            </a:r>
            <a:r>
              <a:rPr lang="zh-CN" altLang="en-US" sz="2000" b="1">
                <a:latin typeface="微软雅黑" panose="020b0503020204020204" pitchFamily="34" charset="-122"/>
                <a:ea typeface="微软雅黑" panose="020b0503020204020204" pitchFamily="34" charset="-122"/>
              </a:rPr>
              <a:t>他宁可死</a:t>
            </a:r>
            <a:r>
              <a:rPr lang="en-US" altLang="zh-CN" sz="2000" b="1">
                <a:latin typeface="微软雅黑" panose="020b0503020204020204" pitchFamily="34" charset="-122"/>
                <a:ea typeface="微软雅黑" panose="020b0503020204020204" pitchFamily="34" charset="-122"/>
              </a:rPr>
              <a:t>,</a:t>
            </a:r>
            <a:r>
              <a:rPr lang="zh-CN" altLang="en-US" sz="2000" b="1">
                <a:latin typeface="微软雅黑" panose="020b0503020204020204" pitchFamily="34" charset="-122"/>
                <a:ea typeface="微软雅黑" panose="020b0503020204020204" pitchFamily="34" charset="-122"/>
              </a:rPr>
              <a:t>也不肯违背自己的信仰。他针对格黎东的建议</a:t>
            </a:r>
            <a:r>
              <a:rPr lang="en-US" altLang="zh-CN" sz="2000" b="1">
                <a:latin typeface="微软雅黑" panose="020b0503020204020204" pitchFamily="34" charset="-122"/>
                <a:ea typeface="微软雅黑" panose="020b0503020204020204" pitchFamily="34" charset="-122"/>
              </a:rPr>
              <a:t>,</a:t>
            </a:r>
            <a:r>
              <a:rPr lang="zh-CN" altLang="en-US" sz="2000" b="1">
                <a:latin typeface="微软雅黑" panose="020b0503020204020204" pitchFamily="34" charset="-122"/>
                <a:ea typeface="微软雅黑" panose="020b0503020204020204" pitchFamily="34" charset="-122"/>
              </a:rPr>
              <a:t>抛出了“正道”“道义”“道理”“正当”等一系列他所坚守的“正义”理念</a:t>
            </a:r>
            <a:r>
              <a:rPr lang="en-US" altLang="zh-CN" sz="2000" b="1">
                <a:latin typeface="微软雅黑" panose="020b0503020204020204" pitchFamily="34" charset="-122"/>
                <a:ea typeface="微软雅黑" panose="020b0503020204020204" pitchFamily="34" charset="-122"/>
              </a:rPr>
              <a:t>,</a:t>
            </a:r>
            <a:r>
              <a:rPr lang="zh-CN" altLang="en-US" sz="2000" b="1">
                <a:latin typeface="微软雅黑" panose="020b0503020204020204" pitchFamily="34" charset="-122"/>
                <a:ea typeface="微软雅黑" panose="020b0503020204020204" pitchFamily="34" charset="-122"/>
              </a:rPr>
              <a:t>层层铺垫</a:t>
            </a:r>
            <a:r>
              <a:rPr lang="en-US" altLang="zh-CN" sz="2000" b="1">
                <a:latin typeface="微软雅黑" panose="020b0503020204020204" pitchFamily="34" charset="-122"/>
                <a:ea typeface="微软雅黑" panose="020b0503020204020204" pitchFamily="34" charset="-122"/>
              </a:rPr>
              <a:t>,</a:t>
            </a:r>
            <a:r>
              <a:rPr lang="zh-CN" altLang="en-US" sz="2000" b="1">
                <a:latin typeface="微软雅黑" panose="020b0503020204020204" pitchFamily="34" charset="-122"/>
                <a:ea typeface="微软雅黑" panose="020b0503020204020204" pitchFamily="34" charset="-122"/>
              </a:rPr>
              <a:t>步步设问</a:t>
            </a:r>
            <a:r>
              <a:rPr lang="en-US" altLang="zh-CN" sz="2000" b="1">
                <a:latin typeface="微软雅黑" panose="020b0503020204020204" pitchFamily="34" charset="-122"/>
                <a:ea typeface="微软雅黑" panose="020b0503020204020204" pitchFamily="34" charset="-122"/>
              </a:rPr>
              <a:t>,</a:t>
            </a:r>
            <a:r>
              <a:rPr lang="zh-CN" altLang="en-US" sz="2000" b="1">
                <a:latin typeface="微软雅黑" panose="020b0503020204020204" pitchFamily="34" charset="-122"/>
                <a:ea typeface="微软雅黑" panose="020b0503020204020204" pitchFamily="34" charset="-122"/>
              </a:rPr>
              <a:t>深入浅出地阐述了自己唯正义是从的道德信念</a:t>
            </a:r>
            <a:r>
              <a:rPr lang="en-US" altLang="zh-CN" sz="2000" b="1">
                <a:latin typeface="微软雅黑" panose="020b0503020204020204" pitchFamily="34" charset="-122"/>
                <a:ea typeface="微软雅黑" panose="020b0503020204020204" pitchFamily="34" charset="-122"/>
              </a:rPr>
              <a:t>,</a:t>
            </a:r>
            <a:r>
              <a:rPr lang="zh-CN" altLang="en-US" sz="2000" b="1">
                <a:latin typeface="微软雅黑" panose="020b0503020204020204" pitchFamily="34" charset="-122"/>
                <a:ea typeface="微软雅黑" panose="020b0503020204020204" pitchFamily="34" charset="-122"/>
              </a:rPr>
              <a:t>说服格黎东放弃劝说自己越狱的努力。课文记载的就是这次谈话的过程。</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14" presetClass="entr" presetSubtype="5" fill="hold" nodeType="afterEffect">
                                  <p:stCondLst>
                                    <p:cond delay="0"/>
                                  </p:stCondLst>
                                  <p:childTnLst>
                                    <p:set>
                                      <p:cBhvr>
                                        <p:cTn id="7" dur="1" fill="hold">
                                          <p:stCondLst>
                                            <p:cond delay="0"/>
                                          </p:stCondLst>
                                        </p:cTn>
                                        <p:tgtEl>
                                          <p:spTgt spid="11"/>
                                        </p:tgtEl>
                                        <p:attrNameLst>
                                          <p:attrName>style.visibility</p:attrName>
                                        </p:attrNameLst>
                                      </p:cBhvr>
                                      <p:to>
                                        <p:strVal val="visible"/>
                                      </p:to>
                                    </p:set>
                                    <p:animEffect transition="in" filter="randombar(vertical)">
                                      <p:cBhvr>
                                        <p:cTn id="8" dur="500"/>
                                        <p:tgtEl>
                                          <p:spTgt spid="11"/>
                                        </p:tgtEl>
                                      </p:cBhvr>
                                    </p:animEffect>
                                  </p:childTnLst>
                                </p:cTn>
                              </p:par>
                            </p:childTnLst>
                          </p:cTn>
                        </p:par>
                        <p:par>
                          <p:cTn id="9" fill="hold" nodeType="withGroup">
                            <p:stCondLst>
                              <p:cond delay="500"/>
                            </p:stCondLst>
                            <p:childTnLst>
                              <p:par>
                                <p:cTn id="10" presetID="12" presetClass="entr" presetSubtype="8" fill="hold" grpId="0" nodeType="afterEffec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p:tgtEl>
                                          <p:spTgt spid="5"/>
                                        </p:tgtEl>
                                        <p:attrNameLst>
                                          <p:attrName>ppt_x</p:attrName>
                                        </p:attrNameLst>
                                      </p:cBhvr>
                                      <p:tavLst>
                                        <p:tav tm="0">
                                          <p:val>
                                            <p:strVal val="#ppt_x-#ppt_w*1.125000"/>
                                          </p:val>
                                        </p:tav>
                                        <p:tav tm="100000">
                                          <p:val>
                                            <p:strVal val="#ppt_x"/>
                                          </p:val>
                                        </p:tav>
                                      </p:tavLst>
                                    </p:anim>
                                    <p:animEffect transition="in" filter="wipe(right)">
                                      <p:cBhvr>
                                        <p:cTn id="13" dur="500"/>
                                        <p:tgtEl>
                                          <p:spTgt spid="5"/>
                                        </p:tgtEl>
                                      </p:cBhvr>
                                    </p:animEffect>
                                  </p:childTnLst>
                                </p:cTn>
                              </p:par>
                            </p:childTnLst>
                          </p:cTn>
                        </p:par>
                        <p:par>
                          <p:cTn id="14" fill="hold" nodeType="withGroup">
                            <p:stCondLst>
                              <p:cond delay="1000"/>
                            </p:stCondLst>
                            <p:childTnLst>
                              <p:par>
                                <p:cTn id="15" presetID="42" presetClass="entr" presetSubtype="0" fill="hold" grpId="1" nodeType="afterEffect">
                                  <p:childTnLst>
                                    <p:set>
                                      <p:cBhvr>
                                        <p:cTn id="16" dur="1" fill="hold">
                                          <p:stCondLst>
                                            <p:cond delay="0"/>
                                          </p:stCondLst>
                                        </p:cTn>
                                        <p:tgtEl>
                                          <p:spTgt spid="12"/>
                                        </p:tgtEl>
                                        <p:attrNameLst>
                                          <p:attrName>style.visibility</p:attrName>
                                        </p:attrNameLst>
                                      </p:cBhvr>
                                      <p:to>
                                        <p:strVal val="visible"/>
                                      </p:to>
                                    </p:set>
                                    <p:animEffect transition="in" filter="fade">
                                      <p:cBhvr>
                                        <p:cTn id="17" dur="500"/>
                                        <p:tgtEl>
                                          <p:spTgt spid="12"/>
                                        </p:tgtEl>
                                      </p:cBhvr>
                                    </p:animEffect>
                                    <p:anim calcmode="lin" valueType="num">
                                      <p:cBhvr>
                                        <p:cTn id="18" dur="500" fill="hold"/>
                                        <p:tgtEl>
                                          <p:spTgt spid="12"/>
                                        </p:tgtEl>
                                        <p:attrNameLst>
                                          <p:attrName>ppt_x</p:attrName>
                                        </p:attrNameLst>
                                      </p:cBhvr>
                                      <p:tavLst>
                                        <p:tav tm="0">
                                          <p:val>
                                            <p:strVal val="#ppt_x"/>
                                          </p:val>
                                        </p:tav>
                                        <p:tav tm="100000">
                                          <p:val>
                                            <p:strVal val="#ppt_x"/>
                                          </p:val>
                                        </p:tav>
                                      </p:tavLst>
                                    </p:anim>
                                    <p:anim calcmode="lin" valueType="num">
                                      <p:cBhvr>
                                        <p:cTn id="19" dur="500" fill="hold"/>
                                        <p:tgtEl>
                                          <p:spTgt spid="12"/>
                                        </p:tgtEl>
                                        <p:attrNameLst>
                                          <p:attrName>ppt_y</p:attrName>
                                        </p:attrNameLst>
                                      </p:cBhvr>
                                      <p:tavLst>
                                        <p:tav tm="0">
                                          <p:val>
                                            <p:strVal val="#ppt_y+.1"/>
                                          </p:val>
                                        </p:tav>
                                        <p:tav tm="100000">
                                          <p:val>
                                            <p:strVal val="#ppt_y"/>
                                          </p:val>
                                        </p:tav>
                                      </p:tavLst>
                                    </p:anim>
                                  </p:childTnLst>
                                </p:cTn>
                              </p:par>
                            </p:childTnLst>
                          </p:cTn>
                        </p:par>
                        <p:par>
                          <p:cTn id="20" fill="hold" nodeType="withGroup">
                            <p:stCondLst>
                              <p:cond delay="1500"/>
                            </p:stCondLst>
                            <p:childTnLst>
                              <p:par>
                                <p:cTn id="21" presetID="12" presetClass="entr" presetSubtype="4" fill="hold" grpId="2" nodeType="afterEffect">
                                  <p:childTnLst>
                                    <p:set>
                                      <p:cBhvr>
                                        <p:cTn id="22" dur="1" fill="hold">
                                          <p:stCondLst>
                                            <p:cond delay="0"/>
                                          </p:stCondLst>
                                        </p:cTn>
                                        <p:tgtEl>
                                          <p:spTgt spid="82"/>
                                        </p:tgtEl>
                                        <p:attrNameLst>
                                          <p:attrName>style.visibility</p:attrName>
                                        </p:attrNameLst>
                                      </p:cBhvr>
                                      <p:to>
                                        <p:strVal val="visible"/>
                                      </p:to>
                                    </p:set>
                                    <p:anim calcmode="lin" valueType="num">
                                      <p:cBhvr additive="base">
                                        <p:cTn id="23" dur="500"/>
                                        <p:tgtEl>
                                          <p:spTgt spid="82"/>
                                        </p:tgtEl>
                                        <p:attrNameLst>
                                          <p:attrName>ppt_y</p:attrName>
                                        </p:attrNameLst>
                                      </p:cBhvr>
                                      <p:tavLst>
                                        <p:tav tm="0">
                                          <p:val>
                                            <p:strVal val="#ppt_y+#ppt_h*1.125000"/>
                                          </p:val>
                                        </p:tav>
                                        <p:tav tm="100000">
                                          <p:val>
                                            <p:strVal val="#ppt_y"/>
                                          </p:val>
                                        </p:tav>
                                      </p:tavLst>
                                    </p:anim>
                                    <p:animEffect transition="in" filter="wipe(up)">
                                      <p:cBhvr>
                                        <p:cTn id="24" dur="5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2" grpId="1"/>
      <p:bldP spid="82" grpId="2"/>
    </p:bldLst>
  </p:timing>
</p:sld>
</file>

<file path=ppt/tags/tag1.xml><?xml version="1.0" encoding="utf-8"?>
<p:tagLst xmlns:p="http://schemas.openxmlformats.org/presentationml/2006/main">
  <p:tag name="AS_NET" val="4.0.30319.42000"/>
  <p:tag name="AS_OS" val="Unix 3.10 unknown"/>
  <p:tag name="AS_RELEASE_DATE" val="2017.06.20"/>
  <p:tag name="AS_TITLE" val="Aspose.Slides for Java"/>
  <p:tag name="AS_VERSION" val="17.6"/>
  <p:tag name="ISPRING_PRESENTATION_TITLE" val="PowerPoint 演示文稿"/>
</p:tagLst>
</file>

<file path=ppt/theme/theme1.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E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E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aragraphs>161</Paragraphs>
  <Slides>42</Slides>
  <Notes>10</Notes>
  <TotalTime>0</TotalTime>
  <HiddenSlides>0</HiddenSlides>
  <MMClips>0</MMClips>
  <ScaleCrop>0</ScaleCrop>
  <HeadingPairs>
    <vt:vector baseType="variant" size="4">
      <vt:variant>
        <vt:lpstr>Theme</vt:lpstr>
      </vt:variant>
      <vt:variant>
        <vt:i4>1</vt:i4>
      </vt:variant>
      <vt:variant>
        <vt:lpstr>Slide Titles</vt:lpstr>
      </vt:variant>
      <vt:variant>
        <vt:i4>42</vt:i4>
      </vt:variant>
    </vt:vector>
  </HeadingPairs>
  <TitlesOfParts>
    <vt:vector baseType="lpstr" size="43">
      <vt:lpstr>Office 主题</vt:lpstr>
      <vt:lpstr>Slide 1</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lpstr>Slide 21</vt:lpstr>
      <vt:lpstr>Slide 22</vt:lpstr>
      <vt:lpstr>Slide 23</vt:lpstr>
      <vt:lpstr>Slide 24</vt:lpstr>
      <vt:lpstr>Slide 25</vt:lpstr>
      <vt:lpstr>Slide 26</vt:lpstr>
      <vt:lpstr>Slide 27</vt:lpstr>
      <vt:lpstr>Slide 28</vt:lpstr>
      <vt:lpstr>Slide 29</vt:lpstr>
      <vt:lpstr>Slide 30</vt:lpstr>
      <vt:lpstr>Slide 31</vt:lpstr>
      <vt:lpstr>Slide 32</vt:lpstr>
      <vt:lpstr>Slide 33</vt:lpstr>
      <vt:lpstr>Slide 34</vt:lpstr>
      <vt:lpstr>Slide 35</vt:lpstr>
      <vt:lpstr>Slide 36</vt:lpstr>
      <vt:lpstr>Slide 37</vt:lpstr>
      <vt:lpstr>Slide 38</vt:lpstr>
      <vt:lpstr>Slide 39</vt:lpstr>
      <vt:lpstr>Slide 40</vt:lpstr>
      <vt:lpstr>Slide 41</vt:lpstr>
      <vt:lpstr>Slide 42</vt:lpstr>
    </vt:vector>
  </TitlesOfParts>
  <LinksUpToDate>0</LinksUpToDate>
  <SharedDoc>0</SharedDoc>
  <HyperlinksChanged>0</HyperlinksChanged>
  <Application>Aspose.Slides for Java</Application>
  <AppVersion>17.0600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2020-12-03T14:01:01.303</cp:lastPrinted>
  <dcterms:created xsi:type="dcterms:W3CDTF">2020-12-03T14:01:01Z</dcterms:created>
  <dcterms:modified xsi:type="dcterms:W3CDTF">2020-12-03T06:01:06Z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