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9" r:id="rId3"/>
    <p:sldId id="260" r:id="rId4"/>
    <p:sldId id="261" r:id="rId5"/>
    <p:sldId id="262" r:id="rId6"/>
    <p:sldId id="266" r:id="rId7"/>
    <p:sldId id="290" r:id="rId8"/>
    <p:sldId id="291" r:id="rId9"/>
    <p:sldId id="314" r:id="rId10"/>
    <p:sldId id="315" r:id="rId11"/>
    <p:sldId id="317" r:id="rId12"/>
    <p:sldId id="316" r:id="rId13"/>
    <p:sldId id="318" r:id="rId14"/>
    <p:sldId id="320" r:id="rId15"/>
    <p:sldId id="319" r:id="rId16"/>
    <p:sldId id="321" r:id="rId17"/>
    <p:sldId id="322" r:id="rId18"/>
    <p:sldId id="323" r:id="rId19"/>
    <p:sldId id="324" r:id="rId20"/>
    <p:sldId id="326" r:id="rId21"/>
    <p:sldId id="325" r:id="rId22"/>
    <p:sldId id="283" r:id="rId23"/>
    <p:sldId id="328" r:id="rId24"/>
    <p:sldId id="327" r:id="rId25"/>
    <p:sldId id="28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8A87"/>
    <a:srgbClr val="E3D2AE"/>
    <a:srgbClr val="655D5C"/>
    <a:srgbClr val="FF9409"/>
    <a:srgbClr val="9E211B"/>
    <a:srgbClr val="DAECF7"/>
    <a:srgbClr val="C7020C"/>
    <a:srgbClr val="C91324"/>
    <a:srgbClr val="162F81"/>
    <a:srgbClr val="8A3E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1" autoAdjust="0"/>
    <p:restoredTop sz="94660"/>
  </p:normalViewPr>
  <p:slideViewPr>
    <p:cSldViewPr snapToGrid="0">
      <p:cViewPr varScale="1">
        <p:scale>
          <a:sx n="58" d="100"/>
          <a:sy n="58" d="100"/>
        </p:scale>
        <p:origin x="-102" y="-157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023A2D-70BE-4AE6-B78D-4BE13FBA8F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0A7326-DE61-4C3C-8E35-D86BCD11B32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素材下载：</a:t>
            </a:r>
            <a:r>
              <a:rPr lang="en-US" altLang="zh-CN" sz="100" dirty="0">
                <a:solidFill>
                  <a:prstClr val="white"/>
                </a:solidFill>
                <a:ea typeface="宋体" panose="02010600030101010101" pitchFamily="2" charset="-122"/>
              </a:rPr>
              <a:t>www.1ppt.com/sucai/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图表下载：</a:t>
            </a:r>
            <a:r>
              <a:rPr lang="en-US" altLang="zh-CN" sz="100" dirty="0">
                <a:solidFill>
                  <a:prstClr val="white"/>
                </a:solidFill>
                <a:ea typeface="宋体" panose="02010600030101010101" pitchFamily="2" charset="-122"/>
              </a:rPr>
              <a:t>www.1ppt.com/tubiao/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优秀</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Word</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www.1ppt.com/word/              Excel</a:t>
            </a:r>
            <a:r>
              <a:rPr lang="zh-CN" altLang="en-US" sz="100" dirty="0">
                <a:solidFill>
                  <a:prstClr val="white"/>
                </a:solidFill>
                <a:ea typeface="宋体" panose="02010600030101010101" pitchFamily="2" charset="-122"/>
              </a:rPr>
              <a:t>教程：</a:t>
            </a:r>
            <a:r>
              <a:rPr lang="en-US" altLang="zh-CN" sz="100" dirty="0">
                <a:solidFill>
                  <a:prstClr val="white"/>
                </a:solidFill>
                <a:ea typeface="宋体" panose="02010600030101010101" pitchFamily="2" charset="-122"/>
              </a:rPr>
              <a:t>www.1ppt.com/excel/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资料下载：</a:t>
            </a:r>
            <a:r>
              <a:rPr lang="en-US" altLang="zh-CN" sz="100" dirty="0">
                <a:solidFill>
                  <a:prstClr val="white"/>
                </a:solidFill>
                <a:ea typeface="宋体" panose="02010600030101010101" pitchFamily="2" charset="-122"/>
              </a:rPr>
              <a:t>www.1ppt.com/ziliao/                PPT</a:t>
            </a:r>
            <a:r>
              <a:rPr lang="zh-CN" altLang="en-US" sz="100" dirty="0">
                <a:solidFill>
                  <a:prstClr val="white"/>
                </a:solidFill>
                <a:ea typeface="宋体" panose="02010600030101010101" pitchFamily="2" charset="-122"/>
              </a:rPr>
              <a:t>课件下载：</a:t>
            </a:r>
            <a:r>
              <a:rPr lang="en-US" altLang="zh-CN" sz="100" dirty="0">
                <a:solidFill>
                  <a:prstClr val="white"/>
                </a:solidFill>
                <a:ea typeface="宋体" panose="02010600030101010101" pitchFamily="2" charset="-122"/>
              </a:rPr>
              <a:t>www.1ppt.com/kejian/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范文下载：</a:t>
            </a:r>
            <a:r>
              <a:rPr lang="en-US" altLang="zh-CN" sz="100" dirty="0">
                <a:solidFill>
                  <a:prstClr val="white"/>
                </a:solidFill>
                <a:ea typeface="宋体" panose="02010600030101010101" pitchFamily="2" charset="-122"/>
              </a:rPr>
              <a:t>www.1ppt.com/fanwen/             </a:t>
            </a:r>
            <a:r>
              <a:rPr lang="zh-CN" altLang="en-US" sz="100" dirty="0">
                <a:solidFill>
                  <a:prstClr val="white"/>
                </a:solidFill>
                <a:ea typeface="宋体" panose="02010600030101010101" pitchFamily="2" charset="-122"/>
              </a:rPr>
              <a:t>试卷下载：</a:t>
            </a:r>
            <a:r>
              <a:rPr lang="en-US" altLang="zh-CN" sz="100" dirty="0">
                <a:solidFill>
                  <a:prstClr val="white"/>
                </a:solidFill>
                <a:ea typeface="宋体" panose="02010600030101010101" pitchFamily="2" charset="-122"/>
              </a:rPr>
              <a:t>www.1ppt.com/shiti/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教案下载：</a:t>
            </a:r>
            <a:r>
              <a:rPr lang="en-US" altLang="zh-CN" sz="100" dirty="0">
                <a:solidFill>
                  <a:prstClr val="white"/>
                </a:solidFill>
                <a:ea typeface="宋体" panose="02010600030101010101" pitchFamily="2" charset="-122"/>
              </a:rPr>
              <a:t>www.1ppt.com/jiaoan/  </a:t>
            </a:r>
            <a:r>
              <a:rPr lang="en-US" altLang="zh-CN" sz="100" dirty="0" smtClean="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a:p>
            <a:pPr defTabSz="914400"/>
            <a:r>
              <a:rPr lang="zh-CN" altLang="en-US" sz="100" dirty="0" smtClean="0">
                <a:solidFill>
                  <a:prstClr val="white"/>
                </a:solidFill>
                <a:ea typeface="宋体" panose="02010600030101010101" pitchFamily="2" charset="-122"/>
              </a:rPr>
              <a:t>字体下载：</a:t>
            </a:r>
            <a:r>
              <a:rPr lang="en-US" altLang="zh-CN" sz="100" dirty="0" smtClean="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zh-CN" altLang="en-US" sz="100" dirty="0">
              <a:solidFill>
                <a:prstClr val="white"/>
              </a:solidFill>
              <a:ea typeface="宋体" panose="02010600030101010101" pitchFamily="2" charset="-122"/>
            </a:endParaRPr>
          </a:p>
        </p:txBody>
      </p:sp>
      <p:pic>
        <p:nvPicPr>
          <p:cNvPr id="2" name="图片 1"/>
          <p:cNvPicPr>
            <a:picLocks noChangeAspect="1"/>
          </p:cNvPicPr>
          <p:nvPr userDrawn="1"/>
        </p:nvPicPr>
        <p:blipFill>
          <a:blip r:embed="rId2"/>
          <a:stretch>
            <a:fillRect/>
          </a:stretch>
        </p:blipFill>
        <p:spPr>
          <a:xfrm>
            <a:off x="0" y="0"/>
            <a:ext cx="12192000" cy="68558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585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3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585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585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 7"/>
          <p:cNvGrpSpPr/>
          <p:nvPr/>
        </p:nvGrpSpPr>
        <p:grpSpPr>
          <a:xfrm>
            <a:off x="4363720" y="1128395"/>
            <a:ext cx="2205990" cy="4600575"/>
            <a:chOff x="2811697" y="1335633"/>
            <a:chExt cx="1826796" cy="4157662"/>
          </a:xfrm>
        </p:grpSpPr>
        <p:grpSp>
          <p:nvGrpSpPr>
            <p:cNvPr id="5" name="组 4"/>
            <p:cNvGrpSpPr/>
            <p:nvPr/>
          </p:nvGrpSpPr>
          <p:grpSpPr>
            <a:xfrm>
              <a:off x="2811697" y="1335633"/>
              <a:ext cx="1826796" cy="4157662"/>
              <a:chOff x="2976588" y="1200722"/>
              <a:chExt cx="1826796" cy="4157662"/>
            </a:xfrm>
          </p:grpSpPr>
          <p:sp>
            <p:nvSpPr>
              <p:cNvPr id="2" name="文本框 1"/>
              <p:cNvSpPr txBox="1"/>
              <p:nvPr/>
            </p:nvSpPr>
            <p:spPr>
              <a:xfrm>
                <a:off x="3527957" y="1426464"/>
                <a:ext cx="916027" cy="3931920"/>
              </a:xfrm>
              <a:prstGeom prst="rect">
                <a:avLst/>
              </a:prstGeom>
              <a:noFill/>
            </p:spPr>
            <p:txBody>
              <a:bodyPr vert="eaVert" wrap="square" rtlCol="0">
                <a:spAutoFit/>
              </a:bodyPr>
              <a:lstStyle/>
              <a:p>
                <a:r>
                  <a:rPr kumimoji="1" lang="zh-CN" altLang="en-US" sz="6000" dirty="0">
                    <a:solidFill>
                      <a:srgbClr val="655D5C"/>
                    </a:solidFill>
                    <a:latin typeface="STXingkai" charset="-122"/>
                    <a:ea typeface="STXingkai" charset="-122"/>
                    <a:cs typeface="STXingkai" charset="-122"/>
                  </a:rPr>
                  <a:t>古诗形象</a:t>
                </a:r>
                <a:endParaRPr kumimoji="1" lang="zh-CN" altLang="en-US" sz="6000" dirty="0">
                  <a:solidFill>
                    <a:srgbClr val="655D5C"/>
                  </a:solidFill>
                  <a:latin typeface="STXingkai" charset="-122"/>
                  <a:ea typeface="STXingkai" charset="-122"/>
                  <a:cs typeface="STXingkai" charset="-122"/>
                </a:endParaRPr>
              </a:p>
            </p:txBody>
          </p:sp>
          <p:pic>
            <p:nvPicPr>
              <p:cNvPr id="3" name="图片 2"/>
              <p:cNvPicPr>
                <a:picLocks noChangeAspect="1"/>
              </p:cNvPicPr>
              <p:nvPr/>
            </p:nvPicPr>
            <p:blipFill>
              <a:blip r:embed="rId1" cstate="screen"/>
              <a:stretch>
                <a:fillRect/>
              </a:stretch>
            </p:blipFill>
            <p:spPr>
              <a:xfrm>
                <a:off x="2976588" y="1200722"/>
                <a:ext cx="1085746" cy="965774"/>
              </a:xfrm>
              <a:prstGeom prst="rect">
                <a:avLst/>
              </a:prstGeom>
            </p:spPr>
          </p:pic>
          <p:pic>
            <p:nvPicPr>
              <p:cNvPr id="4" name="图片 3"/>
              <p:cNvPicPr>
                <a:picLocks noChangeAspect="1"/>
              </p:cNvPicPr>
              <p:nvPr/>
            </p:nvPicPr>
            <p:blipFill>
              <a:blip r:embed="rId1" cstate="screen"/>
              <a:stretch>
                <a:fillRect/>
              </a:stretch>
            </p:blipFill>
            <p:spPr>
              <a:xfrm rot="10800000">
                <a:off x="3717638" y="4055257"/>
                <a:ext cx="1085746" cy="965774"/>
              </a:xfrm>
              <a:prstGeom prst="rect">
                <a:avLst/>
              </a:prstGeom>
            </p:spPr>
          </p:pic>
        </p:grpSp>
        <p:pic>
          <p:nvPicPr>
            <p:cNvPr id="6" name="图片 5"/>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2811697" y="4190168"/>
              <a:ext cx="383707" cy="7431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383794" y="1515516"/>
            <a:ext cx="1826796" cy="3820309"/>
            <a:chOff x="2811697" y="1335633"/>
            <a:chExt cx="1826796" cy="3820309"/>
          </a:xfrm>
        </p:grpSpPr>
        <p:grpSp>
          <p:nvGrpSpPr>
            <p:cNvPr id="3" name="组 2"/>
            <p:cNvGrpSpPr/>
            <p:nvPr/>
          </p:nvGrpSpPr>
          <p:grpSpPr>
            <a:xfrm>
              <a:off x="2811697" y="1335633"/>
              <a:ext cx="1826796" cy="3820309"/>
              <a:chOff x="2976588" y="1200722"/>
              <a:chExt cx="1826796" cy="3820309"/>
            </a:xfrm>
          </p:grpSpPr>
          <p:sp>
            <p:nvSpPr>
              <p:cNvPr id="5" name="文本框 4"/>
              <p:cNvSpPr txBox="1"/>
              <p:nvPr/>
            </p:nvSpPr>
            <p:spPr>
              <a:xfrm>
                <a:off x="3337814" y="1426464"/>
                <a:ext cx="1106170" cy="3594567"/>
              </a:xfrm>
              <a:prstGeom prst="rect">
                <a:avLst/>
              </a:prstGeom>
              <a:noFill/>
            </p:spPr>
            <p:txBody>
              <a:bodyPr vert="eaVert" wrap="square" rtlCol="0">
                <a:spAutoFit/>
              </a:bodyPr>
              <a:lstStyle/>
              <a:p>
                <a:pPr algn="ctr"/>
                <a:r>
                  <a:rPr kumimoji="1" lang="zh-CN" altLang="en-US" sz="6000" dirty="0">
                    <a:solidFill>
                      <a:srgbClr val="655D5C"/>
                    </a:solidFill>
                    <a:latin typeface="STXingkai" charset="-122"/>
                    <a:ea typeface="STXingkai" charset="-122"/>
                    <a:cs typeface="STXingkai" charset="-122"/>
                  </a:rPr>
                  <a:t>考点二</a:t>
                </a:r>
                <a:endParaRPr kumimoji="1" lang="zh-CN" altLang="en-US" sz="6000" dirty="0">
                  <a:solidFill>
                    <a:srgbClr val="655D5C"/>
                  </a:solidFill>
                  <a:latin typeface="STXingkai" charset="-122"/>
                  <a:ea typeface="STXingkai" charset="-122"/>
                  <a:cs typeface="STXingkai" charset="-122"/>
                </a:endParaRPr>
              </a:p>
            </p:txBody>
          </p:sp>
          <p:pic>
            <p:nvPicPr>
              <p:cNvPr id="6" name="图片 5"/>
              <p:cNvPicPr>
                <a:picLocks noChangeAspect="1"/>
              </p:cNvPicPr>
              <p:nvPr/>
            </p:nvPicPr>
            <p:blipFill>
              <a:blip r:embed="rId1" cstate="screen"/>
              <a:stretch>
                <a:fillRect/>
              </a:stretch>
            </p:blipFill>
            <p:spPr>
              <a:xfrm>
                <a:off x="2976588" y="1200722"/>
                <a:ext cx="1085746" cy="965774"/>
              </a:xfrm>
              <a:prstGeom prst="rect">
                <a:avLst/>
              </a:prstGeom>
            </p:spPr>
          </p:pic>
          <p:pic>
            <p:nvPicPr>
              <p:cNvPr id="7" name="图片 6"/>
              <p:cNvPicPr>
                <a:picLocks noChangeAspect="1"/>
              </p:cNvPicPr>
              <p:nvPr/>
            </p:nvPicPr>
            <p:blipFill>
              <a:blip r:embed="rId1" cstate="screen"/>
              <a:stretch>
                <a:fillRect/>
              </a:stretch>
            </p:blipFill>
            <p:spPr>
              <a:xfrm rot="10800000">
                <a:off x="3717638" y="4055257"/>
                <a:ext cx="1085746" cy="965774"/>
              </a:xfrm>
              <a:prstGeom prst="rect">
                <a:avLst/>
              </a:prstGeom>
            </p:spPr>
          </p:pic>
        </p:grpSp>
        <p:pic>
          <p:nvPicPr>
            <p:cNvPr id="4" name="图片 3"/>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2811697" y="4190168"/>
              <a:ext cx="383707" cy="743199"/>
            </a:xfrm>
            <a:prstGeom prst="rect">
              <a:avLst/>
            </a:prstGeom>
          </p:spPr>
        </p:pic>
      </p:grpSp>
      <p:cxnSp>
        <p:nvCxnSpPr>
          <p:cNvPr id="11" name="直线连接符 10"/>
          <p:cNvCxnSpPr/>
          <p:nvPr/>
        </p:nvCxnSpPr>
        <p:spPr>
          <a:xfrm>
            <a:off x="5693404" y="2990538"/>
            <a:ext cx="0" cy="3867462"/>
          </a:xfrm>
          <a:prstGeom prst="line">
            <a:avLst/>
          </a:prstGeom>
          <a:ln>
            <a:solidFill>
              <a:srgbClr val="968A87">
                <a:alpha val="48000"/>
              </a:srgb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858510" y="2481580"/>
            <a:ext cx="5034915" cy="1198880"/>
          </a:xfrm>
          <a:prstGeom prst="rect">
            <a:avLst/>
          </a:prstGeom>
          <a:noFill/>
        </p:spPr>
        <p:txBody>
          <a:bodyPr wrap="square" rtlCol="0">
            <a:spAutoFit/>
          </a:bodyPr>
          <a:p>
            <a:r>
              <a:rPr lang="zh-CN" altLang="en-US" sz="7200" b="1"/>
              <a:t>景物形象</a:t>
            </a:r>
            <a:endParaRPr lang="zh-CN" altLang="en-US" sz="7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to="" calcmode="lin" valueType="num">
                                      <p:cBhvr>
                                        <p:cTn id="19"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3815" y="75565"/>
            <a:ext cx="11515090" cy="6092825"/>
          </a:xfrm>
          <a:prstGeom prst="rect">
            <a:avLst/>
          </a:prstGeom>
          <a:noFill/>
          <a:ln w="9525">
            <a:noFill/>
          </a:ln>
        </p:spPr>
        <p:txBody>
          <a:bodyPr wrap="square">
            <a:spAutoFit/>
          </a:bodyPr>
          <a:p>
            <a:pPr indent="304800">
              <a:lnSpc>
                <a:spcPct val="150000"/>
              </a:lnSpc>
            </a:pPr>
            <a:r>
              <a:rPr lang="zh-CN" sz="2000" b="0">
                <a:latin typeface="微软雅黑" panose="020B0503020204020204" charset="-122"/>
                <a:ea typeface="微软雅黑" panose="020B0503020204020204" charset="-122"/>
                <a:cs typeface="微软雅黑" panose="020B0503020204020204" charset="-122"/>
              </a:rPr>
              <a:t>[2016·全国卷Ⅰ]阅读下面这首唐诗，完成问题。金陵望汉江李白汉江回万里，派</a:t>
            </a:r>
            <a:r>
              <a:rPr lang="en-US" sz="2000" b="0" baseline="3000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作九龙盘。横溃豁中国，崔嵬飞迅湍。六帝</a:t>
            </a:r>
            <a:r>
              <a:rPr lang="en-US" sz="2000" b="0" baseline="3000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沦亡后，三吴</a:t>
            </a:r>
            <a:r>
              <a:rPr lang="en-US" sz="2000" b="0" baseline="3000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不足观。我君混区宇，垂拱众流安。今日任公子，沧浪罢钓竿</a:t>
            </a:r>
            <a:r>
              <a:rPr lang="en-US" sz="2000" b="0" baseline="3000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[注]　①派：河的支流。长江在湖北、江西一带，分为很多支流。②六帝：代指六朝。③三吴：古吴地，后分为三，即吴兴、吴郡、会稽。④这两句的意思是，当今任公子已无须垂钓了，因为江海中已无巨鱼，比喻已无危害国家的巨寇。任公子是《庄子》中的传说人物，他用很大的钓钩和极多的食饵钓起一条巨大的鱼。</a:t>
            </a:r>
            <a:endParaRPr lang="zh-CN" sz="2000" b="0">
              <a:ea typeface="宋体" panose="02010600030101010101" pitchFamily="2" charset="-122"/>
            </a:endParaRPr>
          </a:p>
          <a:p>
            <a:pPr indent="304800">
              <a:lnSpc>
                <a:spcPct val="150000"/>
              </a:lnSpc>
            </a:pPr>
            <a:r>
              <a:rPr lang="zh-CN" sz="2000" b="1">
                <a:ea typeface="宋体" panose="02010600030101010101" pitchFamily="2" charset="-122"/>
              </a:rPr>
              <a:t>诗的前四句描写了什么样的景象？这样写有什么用意？</a:t>
            </a:r>
            <a:endParaRPr lang="zh-CN" altLang="en-US" sz="2000" b="1">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605" y="43180"/>
            <a:ext cx="7270115" cy="4086225"/>
          </a:xfrm>
          <a:prstGeom prst="rect">
            <a:avLst/>
          </a:prstGeom>
        </p:spPr>
      </p:pic>
      <p:pic>
        <p:nvPicPr>
          <p:cNvPr id="3" name="图片 2"/>
          <p:cNvPicPr>
            <a:picLocks noChangeAspect="1"/>
          </p:cNvPicPr>
          <p:nvPr/>
        </p:nvPicPr>
        <p:blipFill>
          <a:blip r:embed="rId2"/>
          <a:stretch>
            <a:fillRect/>
          </a:stretch>
        </p:blipFill>
        <p:spPr>
          <a:xfrm>
            <a:off x="6793230" y="1362710"/>
            <a:ext cx="5335270" cy="5335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3815" y="75565"/>
            <a:ext cx="11515090" cy="4246245"/>
          </a:xfrm>
          <a:prstGeom prst="rect">
            <a:avLst/>
          </a:prstGeom>
          <a:noFill/>
          <a:ln w="9525">
            <a:noFill/>
          </a:ln>
        </p:spPr>
        <p:txBody>
          <a:bodyPr wrap="square">
            <a:spAutoFit/>
          </a:bodyPr>
          <a:p>
            <a:pPr indent="304800">
              <a:lnSpc>
                <a:spcPct val="150000"/>
              </a:lnSpc>
            </a:pPr>
            <a:r>
              <a:rPr lang="zh-CN" sz="2000" b="0">
                <a:latin typeface="微软雅黑" panose="020B0503020204020204" charset="-122"/>
                <a:ea typeface="微软雅黑" panose="020B0503020204020204" charset="-122"/>
                <a:cs typeface="微软雅黑" panose="020B0503020204020204" charset="-122"/>
              </a:rPr>
              <a:t>[2016·全国卷Ⅰ]阅读下面这首唐诗，完成问题。金陵望汉江李白汉江回万里，派</a:t>
            </a:r>
            <a:r>
              <a:rPr lang="en-US" sz="2000" b="0" baseline="30000">
                <a:latin typeface="微软雅黑" panose="020B0503020204020204" charset="-122"/>
                <a:ea typeface="微软雅黑" panose="020B0503020204020204" charset="-122"/>
                <a:cs typeface="微软雅黑" panose="020B0503020204020204" charset="-122"/>
              </a:rPr>
              <a:t>①</a:t>
            </a:r>
            <a:r>
              <a:rPr lang="zh-CN" sz="2000" b="0">
                <a:latin typeface="微软雅黑" panose="020B0503020204020204" charset="-122"/>
                <a:ea typeface="微软雅黑" panose="020B0503020204020204" charset="-122"/>
                <a:cs typeface="微软雅黑" panose="020B0503020204020204" charset="-122"/>
              </a:rPr>
              <a:t>作九龙盘。横溃豁中国，崔嵬飞迅湍。六帝</a:t>
            </a:r>
            <a:r>
              <a:rPr lang="en-US" sz="2000" b="0" baseline="30000">
                <a:latin typeface="微软雅黑" panose="020B0503020204020204" charset="-122"/>
                <a:ea typeface="微软雅黑" panose="020B0503020204020204" charset="-122"/>
                <a:cs typeface="微软雅黑" panose="020B0503020204020204" charset="-122"/>
              </a:rPr>
              <a:t>②</a:t>
            </a:r>
            <a:r>
              <a:rPr lang="zh-CN" sz="2000" b="0">
                <a:latin typeface="微软雅黑" panose="020B0503020204020204" charset="-122"/>
                <a:ea typeface="微软雅黑" panose="020B0503020204020204" charset="-122"/>
                <a:cs typeface="微软雅黑" panose="020B0503020204020204" charset="-122"/>
              </a:rPr>
              <a:t>沦亡后，三吴</a:t>
            </a:r>
            <a:r>
              <a:rPr lang="en-US" sz="2000" b="0" baseline="30000">
                <a:latin typeface="微软雅黑" panose="020B0503020204020204" charset="-122"/>
                <a:ea typeface="微软雅黑" panose="020B0503020204020204" charset="-122"/>
                <a:cs typeface="微软雅黑" panose="020B0503020204020204" charset="-122"/>
              </a:rPr>
              <a:t>③</a:t>
            </a:r>
            <a:r>
              <a:rPr lang="zh-CN" sz="2000" b="0">
                <a:latin typeface="微软雅黑" panose="020B0503020204020204" charset="-122"/>
                <a:ea typeface="微软雅黑" panose="020B0503020204020204" charset="-122"/>
                <a:cs typeface="微软雅黑" panose="020B0503020204020204" charset="-122"/>
              </a:rPr>
              <a:t>不足观。我君混区宇，垂拱众流安。今日任公子，沧浪罢钓竿</a:t>
            </a:r>
            <a:r>
              <a:rPr lang="en-US" sz="2000" b="0" baseline="30000">
                <a:latin typeface="微软雅黑" panose="020B0503020204020204" charset="-122"/>
                <a:ea typeface="微软雅黑" panose="020B0503020204020204" charset="-122"/>
                <a:cs typeface="微软雅黑" panose="020B0503020204020204" charset="-122"/>
              </a:rPr>
              <a:t>④</a:t>
            </a:r>
            <a:r>
              <a:rPr lang="zh-CN" sz="2000" b="0">
                <a:latin typeface="微软雅黑" panose="020B0503020204020204" charset="-122"/>
                <a:ea typeface="微软雅黑" panose="020B0503020204020204" charset="-122"/>
                <a:cs typeface="微软雅黑" panose="020B0503020204020204" charset="-122"/>
              </a:rPr>
              <a:t>。</a:t>
            </a:r>
            <a:endParaRPr lang="zh-CN" sz="2000" b="0">
              <a:ea typeface="宋体" panose="02010600030101010101" pitchFamily="2" charset="-122"/>
            </a:endParaRPr>
          </a:p>
          <a:p>
            <a:pPr indent="304800">
              <a:lnSpc>
                <a:spcPct val="150000"/>
              </a:lnSpc>
            </a:pPr>
            <a:r>
              <a:rPr lang="zh-CN" sz="2000" b="1">
                <a:ea typeface="宋体" panose="02010600030101010101" pitchFamily="2" charset="-122"/>
              </a:rPr>
              <a:t>诗的前四句描写了什么样的景象？这样写有什么用意？</a:t>
            </a:r>
            <a:endParaRPr lang="zh-CN" altLang="en-US" sz="2000" b="1">
              <a:ea typeface="宋体" panose="02010600030101010101" pitchFamily="2" charset="-122"/>
            </a:endParaRPr>
          </a:p>
        </p:txBody>
      </p:sp>
      <p:sp>
        <p:nvSpPr>
          <p:cNvPr id="2" name="文本框 1"/>
          <p:cNvSpPr txBox="1"/>
          <p:nvPr/>
        </p:nvSpPr>
        <p:spPr>
          <a:xfrm>
            <a:off x="43815" y="4700905"/>
            <a:ext cx="8558530" cy="2061210"/>
          </a:xfrm>
          <a:prstGeom prst="rect">
            <a:avLst/>
          </a:prstGeom>
          <a:noFill/>
          <a:ln w="9525">
            <a:noFill/>
          </a:ln>
        </p:spPr>
        <p:txBody>
          <a:bodyPr wrap="square">
            <a:spAutoFit/>
          </a:bodyPr>
          <a:p>
            <a:pPr indent="266700"/>
            <a:r>
              <a:rPr lang="zh-CN" sz="3200" b="0">
                <a:solidFill>
                  <a:srgbClr val="FF0000"/>
                </a:solidFill>
                <a:ea typeface="宋体" panose="02010600030101010101" pitchFamily="2" charset="-122"/>
              </a:rPr>
              <a:t>答案　这四句描写了江水万流横溃、水势浩瀚、气势宏大的景象。作者以此为下文颂扬盛唐天下一家、国运兴盛积蓄气势，有利于突出诗的主旨。</a:t>
            </a:r>
            <a:endParaRPr lang="zh-CN" altLang="en-US" sz="32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圆角矩形 9"/>
          <p:cNvSpPr/>
          <p:nvPr/>
        </p:nvSpPr>
        <p:spPr>
          <a:xfrm>
            <a:off x="7975600" y="1475105"/>
            <a:ext cx="2048510" cy="79629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4044950" y="1475105"/>
            <a:ext cx="2048510" cy="79629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113665" y="1475105"/>
            <a:ext cx="2048510" cy="79629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13665" y="1550670"/>
            <a:ext cx="2259330" cy="645160"/>
          </a:xfrm>
          <a:prstGeom prst="rect">
            <a:avLst/>
          </a:prstGeom>
          <a:noFill/>
        </p:spPr>
        <p:txBody>
          <a:bodyPr wrap="square" rtlCol="0">
            <a:spAutoFit/>
          </a:bodyPr>
          <a:p>
            <a:r>
              <a:rPr lang="zh-CN" altLang="en-US" sz="3600" b="1">
                <a:solidFill>
                  <a:srgbClr val="FF0000"/>
                </a:solidFill>
              </a:rPr>
              <a:t>概括特点</a:t>
            </a:r>
            <a:endParaRPr lang="zh-CN" altLang="en-US" sz="3600" b="1">
              <a:solidFill>
                <a:srgbClr val="FF0000"/>
              </a:solidFill>
            </a:endParaRPr>
          </a:p>
        </p:txBody>
      </p:sp>
      <p:sp>
        <p:nvSpPr>
          <p:cNvPr id="5" name="文本框 4"/>
          <p:cNvSpPr txBox="1"/>
          <p:nvPr/>
        </p:nvSpPr>
        <p:spPr>
          <a:xfrm>
            <a:off x="4044950" y="1550670"/>
            <a:ext cx="2259330" cy="645160"/>
          </a:xfrm>
          <a:prstGeom prst="rect">
            <a:avLst/>
          </a:prstGeom>
          <a:noFill/>
        </p:spPr>
        <p:txBody>
          <a:bodyPr wrap="square" rtlCol="0">
            <a:spAutoFit/>
          </a:bodyPr>
          <a:p>
            <a:r>
              <a:rPr lang="zh-CN" altLang="en-US" sz="3600" b="1">
                <a:solidFill>
                  <a:srgbClr val="FF0000"/>
                </a:solidFill>
              </a:rPr>
              <a:t>描绘画面</a:t>
            </a:r>
            <a:endParaRPr lang="zh-CN" altLang="en-US" sz="3600" b="1">
              <a:solidFill>
                <a:srgbClr val="FF0000"/>
              </a:solidFill>
            </a:endParaRPr>
          </a:p>
        </p:txBody>
      </p:sp>
      <p:sp>
        <p:nvSpPr>
          <p:cNvPr id="6" name="文本框 5"/>
          <p:cNvSpPr txBox="1"/>
          <p:nvPr/>
        </p:nvSpPr>
        <p:spPr>
          <a:xfrm>
            <a:off x="7975600" y="1550670"/>
            <a:ext cx="2373630" cy="645160"/>
          </a:xfrm>
          <a:prstGeom prst="rect">
            <a:avLst/>
          </a:prstGeom>
          <a:noFill/>
        </p:spPr>
        <p:txBody>
          <a:bodyPr wrap="square" rtlCol="0">
            <a:spAutoFit/>
          </a:bodyPr>
          <a:p>
            <a:r>
              <a:rPr lang="zh-CN" altLang="en-US" sz="3600" b="1">
                <a:solidFill>
                  <a:srgbClr val="FF0000"/>
                </a:solidFill>
              </a:rPr>
              <a:t>分析情感</a:t>
            </a:r>
            <a:endParaRPr lang="zh-CN" altLang="en-US" sz="3600" b="1">
              <a:solidFill>
                <a:srgbClr val="FF0000"/>
              </a:solidFill>
            </a:endParaRPr>
          </a:p>
        </p:txBody>
      </p:sp>
      <p:cxnSp>
        <p:nvCxnSpPr>
          <p:cNvPr id="11" name="直接箭头连接符 10"/>
          <p:cNvCxnSpPr>
            <a:stCxn id="4" idx="3"/>
          </p:cNvCxnSpPr>
          <p:nvPr/>
        </p:nvCxnSpPr>
        <p:spPr>
          <a:xfrm>
            <a:off x="2372995" y="1873250"/>
            <a:ext cx="1560195" cy="254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6304280" y="1875790"/>
            <a:ext cx="1560195" cy="254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29565" y="3806825"/>
            <a:ext cx="9208770" cy="1383665"/>
          </a:xfrm>
          <a:prstGeom prst="rect">
            <a:avLst/>
          </a:prstGeom>
          <a:noFill/>
          <a:ln w="9525">
            <a:noFill/>
          </a:ln>
        </p:spPr>
        <p:txBody>
          <a:bodyPr wrap="square">
            <a:spAutoFit/>
          </a:bodyPr>
          <a:p>
            <a:pPr indent="0">
              <a:lnSpc>
                <a:spcPct val="150000"/>
              </a:lnSpc>
            </a:pPr>
            <a:r>
              <a:rPr lang="zh-CN" sz="2800" b="0">
                <a:solidFill>
                  <a:srgbClr val="FF0000"/>
                </a:solidFill>
                <a:ea typeface="微软雅黑" panose="020B0503020204020204" charset="-122"/>
              </a:rPr>
              <a:t>公式：描图景(描绘诗词中展现的图景画面)＋点氛围(概括景物所营造的氛围特点)＋析感情(分析作者的思想感情)。</a:t>
            </a:r>
            <a:endParaRPr lang="zh-CN" altLang="en-US" sz="2800" b="0">
              <a:solidFill>
                <a:srgbClr val="FF0000"/>
              </a:solidFill>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to="" calcmode="lin" valueType="num">
                                      <p:cBhvr>
                                        <p:cTn id="37"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9685" y="58420"/>
            <a:ext cx="10638790" cy="4831080"/>
          </a:xfrm>
          <a:prstGeom prst="rect">
            <a:avLst/>
          </a:prstGeom>
          <a:noFill/>
          <a:ln w="9525">
            <a:noFill/>
          </a:ln>
        </p:spPr>
        <p:txBody>
          <a:bodyPr wrap="square">
            <a:spAutoFit/>
          </a:bodyPr>
          <a:p>
            <a:pPr indent="266700"/>
            <a:r>
              <a:rPr lang="zh-CN" sz="2800" b="0">
                <a:ea typeface="宋体" panose="02010600030101010101" pitchFamily="2" charset="-122"/>
              </a:rPr>
              <a:t>[2017·山西第一次适应性考试]阅读下面这首唐诗，完成问题。塞下曲王昌龄蝉鸣空桑林，八月萧关道。出塞入塞寒，处处黄芦草。从来幽并</a:t>
            </a:r>
            <a:r>
              <a:rPr lang="en-US" sz="2800" b="0" baseline="30000">
                <a:latin typeface="宋体" panose="02010600030101010101" pitchFamily="2" charset="-122"/>
              </a:rPr>
              <a:t>①</a:t>
            </a:r>
            <a:r>
              <a:rPr lang="zh-CN" sz="2800" b="0">
                <a:ea typeface="宋体" panose="02010600030101010101" pitchFamily="2" charset="-122"/>
              </a:rPr>
              <a:t>客，皆共尘沙老。莫学游侠儿</a:t>
            </a:r>
            <a:r>
              <a:rPr lang="en-US" sz="2800" b="0" baseline="30000">
                <a:latin typeface="宋体" panose="02010600030101010101" pitchFamily="2" charset="-122"/>
              </a:rPr>
              <a:t>②</a:t>
            </a:r>
            <a:r>
              <a:rPr lang="zh-CN" sz="2800" b="0">
                <a:ea typeface="宋体" panose="02010600030101010101" pitchFamily="2" charset="-122"/>
              </a:rPr>
              <a:t>，矜夸紫骝</a:t>
            </a:r>
            <a:r>
              <a:rPr lang="en-US" sz="2800" b="0" baseline="30000">
                <a:latin typeface="宋体" panose="02010600030101010101" pitchFamily="2" charset="-122"/>
              </a:rPr>
              <a:t>③</a:t>
            </a:r>
            <a:r>
              <a:rPr lang="zh-CN" sz="2800" b="0">
                <a:ea typeface="宋体" panose="02010600030101010101" pitchFamily="2" charset="-122"/>
              </a:rPr>
              <a:t>好。[注]　①幽并：幽州和并州，在今河北、山西北部、内蒙古、陕西一带。其俗尚气任侠，此处借指豪侠之气。②游侠儿：自恃勇武、讲义气而轻视生命的人。③紫骝：古骏马名。</a:t>
            </a:r>
            <a:endParaRPr lang="zh-CN" sz="2800" b="0">
              <a:ea typeface="宋体" panose="02010600030101010101" pitchFamily="2" charset="-122"/>
            </a:endParaRPr>
          </a:p>
          <a:p>
            <a:pPr indent="266700"/>
            <a:r>
              <a:rPr lang="zh-CN" sz="2800" b="1">
                <a:ea typeface="宋体" panose="02010600030101010101" pitchFamily="2" charset="-122"/>
              </a:rPr>
              <a:t>诗歌前两联描绘了一幅什么样的景象？这样写有何作用？</a:t>
            </a:r>
            <a:endParaRPr lang="zh-CN" altLang="en-US" sz="2800" b="1">
              <a:ea typeface="宋体" panose="02010600030101010101" pitchFamily="2" charset="-122"/>
            </a:endParaRPr>
          </a:p>
        </p:txBody>
      </p:sp>
      <p:sp>
        <p:nvSpPr>
          <p:cNvPr id="2" name="文本框 1"/>
          <p:cNvSpPr txBox="1"/>
          <p:nvPr/>
        </p:nvSpPr>
        <p:spPr>
          <a:xfrm>
            <a:off x="190500" y="4889500"/>
            <a:ext cx="8557895" cy="1814830"/>
          </a:xfrm>
          <a:prstGeom prst="rect">
            <a:avLst/>
          </a:prstGeom>
          <a:noFill/>
          <a:ln w="9525">
            <a:noFill/>
          </a:ln>
        </p:spPr>
        <p:txBody>
          <a:bodyPr wrap="square">
            <a:spAutoFit/>
          </a:bodyPr>
          <a:p>
            <a:pPr indent="266700"/>
            <a:r>
              <a:rPr lang="zh-CN" sz="2800" b="0">
                <a:solidFill>
                  <a:srgbClr val="FF0000"/>
                </a:solidFill>
                <a:ea typeface="宋体" panose="02010600030101010101" pitchFamily="2" charset="-122"/>
              </a:rPr>
              <a:t>前两联描绘了一幅无限肃杀的边塞秋景图。寒蝉在桑叶枯落的空旷桑林里鸣叫，边塞天气变冷，关内关外尽是黄黄的芦草。这两联借景抒情，营造出了一种悲凉的气氛，为后面的抒情议论做了铺垫。</a:t>
            </a:r>
            <a:endParaRPr lang="zh-CN" altLang="en-US" sz="2800" b="0">
              <a:solidFill>
                <a:srgbClr val="FF0000"/>
              </a:solidFill>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228215" y="-169545"/>
            <a:ext cx="8726170" cy="6936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42240" y="121920"/>
            <a:ext cx="9516745" cy="3784600"/>
          </a:xfrm>
          <a:prstGeom prst="rect">
            <a:avLst/>
          </a:prstGeom>
          <a:noFill/>
          <a:ln w="9525">
            <a:noFill/>
          </a:ln>
        </p:spPr>
        <p:txBody>
          <a:bodyPr wrap="square">
            <a:spAutoFit/>
          </a:bodyPr>
          <a:p>
            <a:pPr indent="266700" algn="l"/>
            <a:r>
              <a:rPr lang="zh-CN" sz="2400" b="0">
                <a:ea typeface="宋体" panose="02010600030101010101" pitchFamily="2" charset="-122"/>
              </a:rPr>
              <a:t>寻南溪常山道人隐居刘长卿一路经行处，莓苔见履痕。白云依静渚，春草闭闲门。过雨看松色，随山到水源。溪花与禅意，相对亦忘言。 诗人眼中常山道人隐居地周围环境的最大的特色是什么？请简要说明。答：　</a:t>
            </a:r>
            <a:endParaRPr lang="zh-CN" sz="2400" b="0">
              <a:solidFill>
                <a:srgbClr val="FF0000"/>
              </a:solidFill>
              <a:ea typeface="宋体" panose="02010600030101010101" pitchFamily="2" charset="-122"/>
            </a:endParaRPr>
          </a:p>
          <a:p>
            <a:endParaRPr lang="zh-CN" altLang="en-US" sz="2400" b="0">
              <a:solidFill>
                <a:srgbClr val="FF0000"/>
              </a:solidFill>
              <a:ea typeface="宋体" panose="02010600030101010101" pitchFamily="2" charset="-122"/>
            </a:endParaRPr>
          </a:p>
        </p:txBody>
      </p:sp>
      <p:sp>
        <p:nvSpPr>
          <p:cNvPr id="2" name="文本框 1"/>
          <p:cNvSpPr txBox="1"/>
          <p:nvPr/>
        </p:nvSpPr>
        <p:spPr>
          <a:xfrm>
            <a:off x="142240" y="4020185"/>
            <a:ext cx="7475220" cy="1383665"/>
          </a:xfrm>
          <a:prstGeom prst="rect">
            <a:avLst/>
          </a:prstGeom>
          <a:noFill/>
        </p:spPr>
        <p:txBody>
          <a:bodyPr wrap="square" rtlCol="0" anchor="t">
            <a:spAutoFit/>
          </a:bodyPr>
          <a:p>
            <a:pPr indent="266700" algn="l"/>
            <a:r>
              <a:rPr lang="zh-CN" sz="2800">
                <a:solidFill>
                  <a:srgbClr val="FF0000"/>
                </a:solidFill>
                <a:ea typeface="宋体" panose="02010600030101010101" pitchFamily="2" charset="-122"/>
                <a:sym typeface="+mn-ea"/>
              </a:rPr>
              <a:t>答案　幽静。沿途是莓苔，远望白云缭绕，近看芳草当门。白云、静渚、春草、闲门，都营造出一种静谧的气氛。</a:t>
            </a:r>
            <a:endParaRPr lang="zh-CN" altLang="en-US" sz="2800">
              <a:solidFill>
                <a:srgbClr val="FF0000"/>
              </a:solidFill>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383794" y="1515516"/>
            <a:ext cx="1826796" cy="3820309"/>
            <a:chOff x="2811697" y="1335633"/>
            <a:chExt cx="1826796" cy="3820309"/>
          </a:xfrm>
        </p:grpSpPr>
        <p:grpSp>
          <p:nvGrpSpPr>
            <p:cNvPr id="3" name="组 2"/>
            <p:cNvGrpSpPr/>
            <p:nvPr/>
          </p:nvGrpSpPr>
          <p:grpSpPr>
            <a:xfrm>
              <a:off x="2811697" y="1335633"/>
              <a:ext cx="1826796" cy="3820309"/>
              <a:chOff x="2976588" y="1200722"/>
              <a:chExt cx="1826796" cy="3820309"/>
            </a:xfrm>
          </p:grpSpPr>
          <p:sp>
            <p:nvSpPr>
              <p:cNvPr id="5" name="文本框 4"/>
              <p:cNvSpPr txBox="1"/>
              <p:nvPr/>
            </p:nvSpPr>
            <p:spPr>
              <a:xfrm>
                <a:off x="3337814" y="1426464"/>
                <a:ext cx="1106170" cy="3594567"/>
              </a:xfrm>
              <a:prstGeom prst="rect">
                <a:avLst/>
              </a:prstGeom>
              <a:noFill/>
            </p:spPr>
            <p:txBody>
              <a:bodyPr vert="eaVert" wrap="square" rtlCol="0">
                <a:spAutoFit/>
              </a:bodyPr>
              <a:lstStyle/>
              <a:p>
                <a:pPr algn="ctr"/>
                <a:r>
                  <a:rPr kumimoji="1" lang="zh-CN" altLang="en-US" sz="6000" dirty="0">
                    <a:solidFill>
                      <a:srgbClr val="655D5C"/>
                    </a:solidFill>
                    <a:latin typeface="STXingkai" charset="-122"/>
                    <a:ea typeface="STXingkai" charset="-122"/>
                    <a:cs typeface="STXingkai" charset="-122"/>
                  </a:rPr>
                  <a:t>考点三</a:t>
                </a:r>
                <a:endParaRPr kumimoji="1" lang="zh-CN" altLang="en-US" sz="6000" dirty="0">
                  <a:solidFill>
                    <a:srgbClr val="655D5C"/>
                  </a:solidFill>
                  <a:latin typeface="STXingkai" charset="-122"/>
                  <a:ea typeface="STXingkai" charset="-122"/>
                  <a:cs typeface="STXingkai" charset="-122"/>
                </a:endParaRPr>
              </a:p>
            </p:txBody>
          </p:sp>
          <p:pic>
            <p:nvPicPr>
              <p:cNvPr id="6" name="图片 5"/>
              <p:cNvPicPr>
                <a:picLocks noChangeAspect="1"/>
              </p:cNvPicPr>
              <p:nvPr/>
            </p:nvPicPr>
            <p:blipFill>
              <a:blip r:embed="rId1" cstate="screen"/>
              <a:stretch>
                <a:fillRect/>
              </a:stretch>
            </p:blipFill>
            <p:spPr>
              <a:xfrm>
                <a:off x="2976588" y="1200722"/>
                <a:ext cx="1085746" cy="965774"/>
              </a:xfrm>
              <a:prstGeom prst="rect">
                <a:avLst/>
              </a:prstGeom>
            </p:spPr>
          </p:pic>
          <p:pic>
            <p:nvPicPr>
              <p:cNvPr id="7" name="图片 6"/>
              <p:cNvPicPr>
                <a:picLocks noChangeAspect="1"/>
              </p:cNvPicPr>
              <p:nvPr/>
            </p:nvPicPr>
            <p:blipFill>
              <a:blip r:embed="rId1" cstate="screen"/>
              <a:stretch>
                <a:fillRect/>
              </a:stretch>
            </p:blipFill>
            <p:spPr>
              <a:xfrm rot="10800000">
                <a:off x="3717638" y="4055257"/>
                <a:ext cx="1085746" cy="965774"/>
              </a:xfrm>
              <a:prstGeom prst="rect">
                <a:avLst/>
              </a:prstGeom>
            </p:spPr>
          </p:pic>
        </p:grpSp>
        <p:pic>
          <p:nvPicPr>
            <p:cNvPr id="4" name="图片 3"/>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2811697" y="4190168"/>
              <a:ext cx="383707" cy="743199"/>
            </a:xfrm>
            <a:prstGeom prst="rect">
              <a:avLst/>
            </a:prstGeom>
          </p:spPr>
        </p:pic>
      </p:grpSp>
      <p:cxnSp>
        <p:nvCxnSpPr>
          <p:cNvPr id="11" name="直线连接符 10"/>
          <p:cNvCxnSpPr/>
          <p:nvPr/>
        </p:nvCxnSpPr>
        <p:spPr>
          <a:xfrm>
            <a:off x="5693404" y="2990538"/>
            <a:ext cx="0" cy="3867462"/>
          </a:xfrm>
          <a:prstGeom prst="line">
            <a:avLst/>
          </a:prstGeom>
          <a:ln>
            <a:solidFill>
              <a:srgbClr val="968A87">
                <a:alpha val="48000"/>
              </a:srgb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858510" y="2481580"/>
            <a:ext cx="5034915" cy="1198880"/>
          </a:xfrm>
          <a:prstGeom prst="rect">
            <a:avLst/>
          </a:prstGeom>
          <a:noFill/>
        </p:spPr>
        <p:txBody>
          <a:bodyPr wrap="square" rtlCol="0">
            <a:spAutoFit/>
          </a:bodyPr>
          <a:p>
            <a:r>
              <a:rPr lang="zh-CN" altLang="en-US" sz="7200" b="1"/>
              <a:t>事物形象</a:t>
            </a:r>
            <a:endParaRPr lang="zh-CN" altLang="en-US" sz="7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to="" calcmode="lin" valueType="num">
                                      <p:cBhvr>
                                        <p:cTn id="19"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26365" y="302260"/>
            <a:ext cx="10053955" cy="4246245"/>
          </a:xfrm>
          <a:prstGeom prst="rect">
            <a:avLst/>
          </a:prstGeom>
          <a:noFill/>
          <a:ln w="9525">
            <a:noFill/>
          </a:ln>
        </p:spPr>
        <p:txBody>
          <a:bodyPr wrap="square">
            <a:spAutoFit/>
          </a:bodyPr>
          <a:p>
            <a:pPr indent="266700">
              <a:lnSpc>
                <a:spcPct val="150000"/>
              </a:lnSpc>
            </a:pPr>
            <a:r>
              <a:rPr lang="zh-CN" sz="2000" b="0">
                <a:ea typeface="宋体" panose="02010600030101010101" pitchFamily="2" charset="-122"/>
              </a:rPr>
              <a:t>阅读下面这首律诗，按要求作答。野菊[宋]杨万里未与骚人当糗粮</a:t>
            </a:r>
            <a:r>
              <a:rPr lang="en-US" sz="2000" b="0" baseline="30000">
                <a:latin typeface="宋体" panose="02010600030101010101" pitchFamily="2" charset="-122"/>
              </a:rPr>
              <a:t>①</a:t>
            </a:r>
            <a:r>
              <a:rPr lang="zh-CN" sz="2000" b="0">
                <a:ea typeface="宋体" panose="02010600030101010101" pitchFamily="2" charset="-122"/>
              </a:rPr>
              <a:t>，况随流俗作重阳。</a:t>
            </a:r>
            <a:r>
              <a:rPr lang="en-US" sz="2000" b="0">
                <a:latin typeface="宋体" panose="02010600030101010101" pitchFamily="2" charset="-122"/>
              </a:rPr>
              <a:t> </a:t>
            </a:r>
            <a:r>
              <a:rPr lang="zh-CN" sz="2000" b="0">
                <a:ea typeface="宋体" panose="02010600030101010101" pitchFamily="2" charset="-122"/>
              </a:rPr>
              <a:t>政</a:t>
            </a:r>
            <a:r>
              <a:rPr lang="en-US" sz="2000" b="0" baseline="30000">
                <a:latin typeface="宋体" panose="02010600030101010101" pitchFamily="2" charset="-122"/>
              </a:rPr>
              <a:t>②</a:t>
            </a:r>
            <a:r>
              <a:rPr lang="zh-CN" sz="2000" b="0">
                <a:ea typeface="宋体" panose="02010600030101010101" pitchFamily="2" charset="-122"/>
              </a:rPr>
              <a:t>缘在野有幽色，肯为无人减妙香？已晚相逢半山碧，便忙也折一枝黄。花应冷笑东篱族，犹向陶翁觅宠光。[注]　①糗粮：干粮。首句典出屈原《离骚》“夕餐秋菊之落英”句。②政：通“正”。</a:t>
            </a:r>
            <a:endParaRPr lang="zh-CN" sz="2000" b="0">
              <a:ea typeface="宋体" panose="02010600030101010101" pitchFamily="2" charset="-122"/>
            </a:endParaRPr>
          </a:p>
          <a:p>
            <a:pPr indent="266700">
              <a:lnSpc>
                <a:spcPct val="150000"/>
              </a:lnSpc>
            </a:pPr>
            <a:r>
              <a:rPr lang="zh-CN" sz="2000" b="1">
                <a:ea typeface="宋体" panose="02010600030101010101" pitchFamily="2" charset="-122"/>
              </a:rPr>
              <a:t>颔联描绘了怎样的野菊形象？</a:t>
            </a:r>
            <a:r>
              <a:rPr lang="zh-CN" sz="2000" b="0">
                <a:ea typeface="宋体" panose="02010600030101010101" pitchFamily="2" charset="-122"/>
              </a:rPr>
              <a:t>　</a:t>
            </a:r>
            <a:endParaRPr lang="zh-CN" altLang="en-US" sz="2000" b="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584950" y="302260"/>
            <a:ext cx="4451350" cy="3297555"/>
          </a:xfrm>
          <a:prstGeom prst="rect">
            <a:avLst/>
          </a:prstGeom>
        </p:spPr>
      </p:pic>
      <p:sp>
        <p:nvSpPr>
          <p:cNvPr id="3" name="文本框 2"/>
          <p:cNvSpPr txBox="1"/>
          <p:nvPr/>
        </p:nvSpPr>
        <p:spPr>
          <a:xfrm>
            <a:off x="288290" y="5139690"/>
            <a:ext cx="9892030" cy="1753235"/>
          </a:xfrm>
          <a:prstGeom prst="rect">
            <a:avLst/>
          </a:prstGeom>
          <a:noFill/>
          <a:ln w="9525">
            <a:noFill/>
          </a:ln>
        </p:spPr>
        <p:txBody>
          <a:bodyPr wrap="square">
            <a:spAutoFit/>
          </a:bodyPr>
          <a:p>
            <a:pPr indent="266700"/>
            <a:r>
              <a:rPr lang="zh-CN" sz="3600" b="0">
                <a:solidFill>
                  <a:srgbClr val="FF0000"/>
                </a:solidFill>
                <a:ea typeface="宋体" panose="02010600030101010101" pitchFamily="2" charset="-122"/>
              </a:rPr>
              <a:t>①野菊生长于山野，花色清淡，香气清馨。</a:t>
            </a:r>
            <a:endParaRPr lang="zh-CN" sz="3600" b="0">
              <a:solidFill>
                <a:srgbClr val="FF0000"/>
              </a:solidFill>
              <a:ea typeface="宋体" panose="02010600030101010101" pitchFamily="2" charset="-122"/>
            </a:endParaRPr>
          </a:p>
          <a:p>
            <a:pPr indent="266700"/>
            <a:r>
              <a:rPr lang="zh-CN" sz="3600" b="0">
                <a:solidFill>
                  <a:srgbClr val="FF0000"/>
                </a:solidFill>
                <a:ea typeface="宋体" panose="02010600030101010101" pitchFamily="2" charset="-122"/>
              </a:rPr>
              <a:t>②不因无人欣赏而自减其香，不为外部环境而改变内心的高洁。</a:t>
            </a:r>
            <a:endParaRPr lang="zh-CN" altLang="en-US" sz="36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861425" y="3342005"/>
            <a:ext cx="3393440" cy="3365500"/>
          </a:xfrm>
          <a:prstGeom prst="rect">
            <a:avLst/>
          </a:prstGeom>
        </p:spPr>
      </p:pic>
      <p:sp>
        <p:nvSpPr>
          <p:cNvPr id="102" name="文本框 101"/>
          <p:cNvSpPr txBox="1"/>
          <p:nvPr/>
        </p:nvSpPr>
        <p:spPr>
          <a:xfrm>
            <a:off x="223520" y="620395"/>
            <a:ext cx="6005830" cy="706755"/>
          </a:xfrm>
          <a:prstGeom prst="rect">
            <a:avLst/>
          </a:prstGeom>
          <a:noFill/>
          <a:ln w="9525">
            <a:noFill/>
          </a:ln>
        </p:spPr>
        <p:txBody>
          <a:bodyPr wrap="square">
            <a:spAutoFit/>
          </a:bodyPr>
          <a:p>
            <a:pPr indent="356870" algn="ctr"/>
            <a:r>
              <a:rPr lang="zh-CN" sz="4000" b="1">
                <a:ea typeface="宋体" panose="02010600030101010101" pitchFamily="2" charset="-122"/>
              </a:rPr>
              <a:t>鉴赏事物形象“三注意”</a:t>
            </a:r>
            <a:endParaRPr lang="zh-CN" altLang="en-US" sz="4000" b="1">
              <a:ea typeface="宋体" panose="02010600030101010101" pitchFamily="2" charset="-122"/>
            </a:endParaRPr>
          </a:p>
        </p:txBody>
      </p:sp>
      <p:sp>
        <p:nvSpPr>
          <p:cNvPr id="3" name="文本框 2"/>
          <p:cNvSpPr txBox="1"/>
          <p:nvPr/>
        </p:nvSpPr>
        <p:spPr>
          <a:xfrm>
            <a:off x="920750" y="2245995"/>
            <a:ext cx="7827010" cy="706755"/>
          </a:xfrm>
          <a:prstGeom prst="rect">
            <a:avLst/>
          </a:prstGeom>
          <a:noFill/>
          <a:ln w="9525">
            <a:noFill/>
          </a:ln>
        </p:spPr>
        <p:txBody>
          <a:bodyPr wrap="square">
            <a:spAutoFit/>
          </a:bodyPr>
          <a:p>
            <a:pPr indent="355600"/>
            <a:r>
              <a:rPr lang="zh-CN" sz="4000" b="1">
                <a:solidFill>
                  <a:srgbClr val="FF0000"/>
                </a:solidFill>
                <a:ea typeface="宋体" panose="02010600030101010101" pitchFamily="2" charset="-122"/>
              </a:rPr>
              <a:t>1.注意熟记特定物象的象征意义</a:t>
            </a:r>
            <a:endParaRPr lang="zh-CN" altLang="en-US" sz="4000" b="1">
              <a:solidFill>
                <a:srgbClr val="FF0000"/>
              </a:solidFill>
              <a:ea typeface="宋体" panose="02010600030101010101" pitchFamily="2" charset="-122"/>
            </a:endParaRPr>
          </a:p>
        </p:txBody>
      </p:sp>
      <p:sp>
        <p:nvSpPr>
          <p:cNvPr id="4" name="文本框 3"/>
          <p:cNvSpPr txBox="1"/>
          <p:nvPr/>
        </p:nvSpPr>
        <p:spPr>
          <a:xfrm>
            <a:off x="321310" y="3651885"/>
            <a:ext cx="8770620" cy="706755"/>
          </a:xfrm>
          <a:prstGeom prst="rect">
            <a:avLst/>
          </a:prstGeom>
          <a:noFill/>
          <a:ln w="9525">
            <a:noFill/>
          </a:ln>
        </p:spPr>
        <p:txBody>
          <a:bodyPr wrap="square">
            <a:spAutoFit/>
          </a:bodyPr>
          <a:p>
            <a:pPr indent="355600"/>
            <a:r>
              <a:rPr lang="zh-CN" sz="4000" b="1">
                <a:solidFill>
                  <a:srgbClr val="FF0000"/>
                </a:solidFill>
                <a:ea typeface="宋体" panose="02010600030101010101" pitchFamily="2" charset="-122"/>
              </a:rPr>
              <a:t>2.注意关注色彩色调，辨析物象特征</a:t>
            </a:r>
            <a:endParaRPr lang="zh-CN" altLang="en-US" sz="4000" b="1">
              <a:solidFill>
                <a:srgbClr val="FF0000"/>
              </a:solidFill>
              <a:ea typeface="宋体" panose="02010600030101010101" pitchFamily="2" charset="-122"/>
            </a:endParaRPr>
          </a:p>
        </p:txBody>
      </p:sp>
      <p:sp>
        <p:nvSpPr>
          <p:cNvPr id="5" name="文本框 4"/>
          <p:cNvSpPr txBox="1"/>
          <p:nvPr/>
        </p:nvSpPr>
        <p:spPr>
          <a:xfrm>
            <a:off x="12700" y="5058410"/>
            <a:ext cx="8735060" cy="706755"/>
          </a:xfrm>
          <a:prstGeom prst="rect">
            <a:avLst/>
          </a:prstGeom>
          <a:noFill/>
          <a:ln w="9525">
            <a:noFill/>
          </a:ln>
        </p:spPr>
        <p:txBody>
          <a:bodyPr wrap="square">
            <a:spAutoFit/>
          </a:bodyPr>
          <a:p>
            <a:pPr indent="355600"/>
            <a:r>
              <a:rPr lang="zh-CN" sz="4000" b="1">
                <a:solidFill>
                  <a:srgbClr val="FF0000"/>
                </a:solidFill>
                <a:ea typeface="宋体" panose="02010600030101010101" pitchFamily="2" charset="-122"/>
              </a:rPr>
              <a:t>3.注意解读表现手法，把握事物形象</a:t>
            </a:r>
            <a:endParaRPr lang="zh-CN" altLang="en-US" sz="4000" b="1">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p:nvPr>
            <p:custDataLst>
              <p:tags r:id="rId1"/>
            </p:custDataLst>
          </p:nvPr>
        </p:nvGraphicFramePr>
        <p:xfrm>
          <a:off x="372110" y="697230"/>
          <a:ext cx="10354945" cy="4987925"/>
        </p:xfrm>
        <a:graphic>
          <a:graphicData uri="http://schemas.openxmlformats.org/drawingml/2006/table">
            <a:tbl>
              <a:tblPr firstRow="1" bandRow="1">
                <a:tableStyleId>{5940675A-B579-460E-94D1-54222C63F5DA}</a:tableStyleId>
              </a:tblPr>
              <a:tblGrid>
                <a:gridCol w="2799080"/>
                <a:gridCol w="4851400"/>
                <a:gridCol w="2704465"/>
              </a:tblGrid>
              <a:tr h="783590">
                <a:tc>
                  <a:txBody>
                    <a:bodyPr/>
                    <a:p>
                      <a:pPr indent="0" algn="ctr">
                        <a:buNone/>
                      </a:pPr>
                      <a:r>
                        <a:rPr lang="en-US" sz="2800" b="0">
                          <a:latin typeface="黑体" panose="02010609060101010101" charset="-122"/>
                          <a:ea typeface="黑体" panose="02010609060101010101" charset="-122"/>
                          <a:cs typeface="黑体" panose="02010609060101010101" charset="-122"/>
                        </a:rPr>
                        <a:t>考纲在线</a:t>
                      </a:r>
                      <a:endParaRPr lang="en-US" altLang="en-US" sz="2800" b="0">
                        <a:latin typeface="黑体" panose="02010609060101010101" charset="-122"/>
                        <a:ea typeface="黑体" panose="02010609060101010101" charset="-122"/>
                        <a:cs typeface="黑体"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charset="-122"/>
                          <a:ea typeface="黑体" panose="02010609060101010101" charset="-122"/>
                          <a:cs typeface="黑体" panose="02010609060101010101" charset="-122"/>
                        </a:rPr>
                        <a:t>考情透析</a:t>
                      </a:r>
                      <a:endParaRPr lang="en-US" altLang="en-US" sz="2800" b="0">
                        <a:latin typeface="黑体" panose="02010609060101010101" charset="-122"/>
                        <a:ea typeface="黑体" panose="02010609060101010101" charset="-122"/>
                        <a:cs typeface="黑体"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0">
                          <a:latin typeface="黑体" panose="02010609060101010101" charset="-122"/>
                          <a:ea typeface="黑体" panose="02010609060101010101" charset="-122"/>
                          <a:cs typeface="黑体" panose="02010609060101010101" charset="-122"/>
                        </a:rPr>
                        <a:t>学法指导</a:t>
                      </a:r>
                      <a:endParaRPr lang="en-US" altLang="en-US" sz="2800" b="0">
                        <a:latin typeface="黑体" panose="02010609060101010101" charset="-122"/>
                        <a:ea typeface="黑体" panose="02010609060101010101" charset="-122"/>
                        <a:cs typeface="黑体" panose="02010609060101010101"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04335">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全国卷《考试说明》中对“古诗文阅读”考点提出的要求是：①鉴赏文学作品的形象、语言和表达技巧。②评价文章的思想内容和作者的观点态度。</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选材上，拓宽了选材范围，除唐宋诗歌外，其他朝代的诗歌也可能进入命题视野。考点上，形象、语言、表达技巧、思想内容保持稳定。题型上，以表达技巧分析题和情感分析题为主。</a:t>
                      </a:r>
                      <a:r>
                        <a:rPr lang="en-US" sz="2800" b="0">
                          <a:latin typeface="Times New Roman" panose="02020603050405020304" charset="0"/>
                          <a:cs typeface="Times New Roman" panose="02020603050405020304" charset="0"/>
                        </a:rPr>
                        <a:t>2017</a:t>
                      </a:r>
                      <a:r>
                        <a:rPr lang="en-US" sz="2800" b="0">
                          <a:latin typeface="宋体" panose="02010600030101010101" pitchFamily="2" charset="-122"/>
                          <a:ea typeface="宋体" panose="02010600030101010101" pitchFamily="2" charset="-122"/>
                          <a:cs typeface="宋体" panose="02010600030101010101" pitchFamily="2" charset="-122"/>
                        </a:rPr>
                        <a:t>年高考采用了“</a:t>
                      </a:r>
                      <a:r>
                        <a:rPr lang="en-US" sz="2800" b="0">
                          <a:latin typeface="Times New Roman" panose="02020603050405020304" charset="0"/>
                          <a:cs typeface="Times New Roman" panose="02020603050405020304" charset="0"/>
                        </a:rPr>
                        <a:t>5</a:t>
                      </a:r>
                      <a:r>
                        <a:rPr lang="en-US" sz="2800" b="0">
                          <a:latin typeface="宋体" panose="02010600030101010101" pitchFamily="2" charset="-122"/>
                          <a:ea typeface="宋体" panose="02010600030101010101" pitchFamily="2" charset="-122"/>
                          <a:cs typeface="宋体" panose="02010600030101010101" pitchFamily="2" charset="-122"/>
                        </a:rPr>
                        <a:t>选</a:t>
                      </a:r>
                      <a:r>
                        <a:rPr lang="en-US" sz="2800" b="0">
                          <a:latin typeface="Times New Roman" panose="02020603050405020304" charset="0"/>
                          <a:cs typeface="Times New Roman" panose="02020603050405020304" charset="0"/>
                        </a:rPr>
                        <a:t>2</a:t>
                      </a:r>
                      <a:r>
                        <a:rPr lang="en-US" sz="2800" b="0">
                          <a:latin typeface="宋体" panose="02010600030101010101" pitchFamily="2" charset="-122"/>
                          <a:ea typeface="宋体" panose="02010600030101010101" pitchFamily="2" charset="-122"/>
                          <a:cs typeface="宋体" panose="02010600030101010101" pitchFamily="2" charset="-122"/>
                        </a:rPr>
                        <a:t>综合性选择题”的题型，考点覆盖面大幅度拓宽。</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Times New Roman" panose="02020603050405020304" charset="0"/>
                          <a:cs typeface="Times New Roman" panose="02020603050405020304" charset="0"/>
                        </a:rPr>
                        <a:t>1.</a:t>
                      </a:r>
                      <a:r>
                        <a:rPr lang="en-US" sz="2800" b="0">
                          <a:latin typeface="宋体" panose="02010600030101010101" pitchFamily="2" charset="-122"/>
                          <a:ea typeface="宋体" panose="02010600030101010101" pitchFamily="2" charset="-122"/>
                          <a:cs typeface="宋体" panose="02010600030101010101" pitchFamily="2" charset="-122"/>
                        </a:rPr>
                        <a:t>熟悉诗歌常用典型意象的内涵和作用。</a:t>
                      </a:r>
                      <a:r>
                        <a:rPr lang="en-US" sz="2800" b="0">
                          <a:latin typeface="Times New Roman" panose="02020603050405020304" charset="0"/>
                          <a:cs typeface="Times New Roman" panose="02020603050405020304" charset="0"/>
                        </a:rPr>
                        <a:t>2</a:t>
                      </a:r>
                      <a:r>
                        <a:rPr lang="en-US" sz="2800" b="0">
                          <a:latin typeface="宋体" panose="02010600030101010101" pitchFamily="2" charset="-122"/>
                          <a:ea typeface="宋体" panose="02010600030101010101" pitchFamily="2" charset="-122"/>
                          <a:cs typeface="宋体" panose="02010600030101010101" pitchFamily="2" charset="-122"/>
                        </a:rPr>
                        <a:t>．了解诗歌常见的艺术手法及其作用。</a:t>
                      </a:r>
                      <a:r>
                        <a:rPr lang="en-US" sz="2800" b="0">
                          <a:latin typeface="Times New Roman" panose="02020603050405020304" charset="0"/>
                          <a:cs typeface="Times New Roman" panose="02020603050405020304" charset="0"/>
                        </a:rPr>
                        <a:t>3</a:t>
                      </a:r>
                      <a:r>
                        <a:rPr lang="en-US" sz="2800" b="0">
                          <a:latin typeface="宋体" panose="02010600030101010101" pitchFamily="2" charset="-122"/>
                          <a:ea typeface="宋体" panose="02010600030101010101" pitchFamily="2" charset="-122"/>
                          <a:cs typeface="宋体" panose="02010600030101010101" pitchFamily="2" charset="-122"/>
                        </a:rPr>
                        <a:t>．总结不同背景下各种题材常见的思想感情特点。</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7790" y="-112044"/>
            <a:ext cx="3223260" cy="6854757"/>
          </a:xfrm>
          <a:prstGeom prst="rect">
            <a:avLst/>
          </a:prstGeom>
        </p:spPr>
      </p:pic>
      <p:sp>
        <p:nvSpPr>
          <p:cNvPr id="102" name="文本框 101"/>
          <p:cNvSpPr txBox="1"/>
          <p:nvPr/>
        </p:nvSpPr>
        <p:spPr>
          <a:xfrm>
            <a:off x="483870" y="2865120"/>
            <a:ext cx="10297160" cy="1383665"/>
          </a:xfrm>
          <a:prstGeom prst="rect">
            <a:avLst/>
          </a:prstGeom>
          <a:noFill/>
          <a:ln w="9525">
            <a:noFill/>
          </a:ln>
        </p:spPr>
        <p:txBody>
          <a:bodyPr wrap="square">
            <a:spAutoFit/>
          </a:bodyPr>
          <a:p>
            <a:pPr indent="0">
              <a:lnSpc>
                <a:spcPct val="150000"/>
              </a:lnSpc>
            </a:pPr>
            <a:r>
              <a:rPr lang="zh-CN" sz="2800" b="1">
                <a:solidFill>
                  <a:srgbClr val="FF0000"/>
                </a:solidFill>
                <a:ea typeface="微软雅黑" panose="020B0503020204020204" charset="-122"/>
              </a:rPr>
              <a:t>公式：诗中塑造了×××形象，×××(联系诗句分析形象的基本特征)，抒写了×××之情(这是概括形象的意义，这一步骤不作强求)。</a:t>
            </a:r>
            <a:endParaRPr lang="zh-CN" altLang="en-US" sz="2800" b="1">
              <a:solidFill>
                <a:srgbClr val="FF0000"/>
              </a:solidFill>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948324" y="4750632"/>
            <a:ext cx="2739256" cy="2107368"/>
          </a:xfrm>
          <a:prstGeom prst="rect">
            <a:avLst/>
          </a:prstGeom>
        </p:spPr>
      </p:pic>
      <p:sp>
        <p:nvSpPr>
          <p:cNvPr id="102" name="文本框 101"/>
          <p:cNvSpPr txBox="1"/>
          <p:nvPr/>
        </p:nvSpPr>
        <p:spPr>
          <a:xfrm>
            <a:off x="158115" y="148590"/>
            <a:ext cx="10427970" cy="521970"/>
          </a:xfrm>
          <a:prstGeom prst="rect">
            <a:avLst/>
          </a:prstGeom>
          <a:noFill/>
          <a:ln w="9525">
            <a:noFill/>
          </a:ln>
        </p:spPr>
        <p:txBody>
          <a:bodyPr wrap="square">
            <a:spAutoFit/>
          </a:bodyPr>
          <a:p>
            <a:pPr indent="266700"/>
            <a:r>
              <a:rPr lang="zh-CN" sz="2800" b="0">
                <a:ea typeface="宋体" panose="02010600030101010101" pitchFamily="2" charset="-122"/>
              </a:rPr>
              <a:t>[2017·邯郸一模]阅读下面这两首宋诗，完成问题。</a:t>
            </a:r>
            <a:endParaRPr lang="zh-CN" altLang="en-US" sz="2800" b="0">
              <a:ea typeface="宋体" panose="02010600030101010101" pitchFamily="2" charset="-122"/>
            </a:endParaRPr>
          </a:p>
        </p:txBody>
      </p:sp>
      <p:sp>
        <p:nvSpPr>
          <p:cNvPr id="103" name="文本框 102"/>
          <p:cNvSpPr txBox="1"/>
          <p:nvPr/>
        </p:nvSpPr>
        <p:spPr>
          <a:xfrm>
            <a:off x="158115" y="534670"/>
            <a:ext cx="9793605" cy="4215765"/>
          </a:xfrm>
          <a:prstGeom prst="rect">
            <a:avLst/>
          </a:prstGeom>
          <a:noFill/>
          <a:ln w="9525">
            <a:noFill/>
          </a:ln>
        </p:spPr>
        <p:txBody>
          <a:bodyPr wrap="square">
            <a:spAutoFit/>
          </a:bodyPr>
          <a:p>
            <a:pPr indent="304800"/>
            <a:endParaRPr lang="zh-CN" sz="1600" b="0">
              <a:ea typeface="宋体" panose="02010600030101010101" pitchFamily="2" charset="-122"/>
            </a:endParaRPr>
          </a:p>
          <a:p>
            <a:pPr indent="304800"/>
            <a:r>
              <a:rPr lang="zh-CN" sz="2800" b="0">
                <a:ea typeface="宋体" panose="02010600030101010101" pitchFamily="2" charset="-122"/>
              </a:rPr>
              <a:t>柳絮二阕韩琦其一惯恼东风不定家，高楼长陌奈无涯。一春情绪空缭乱，不是天生稳重花。其二絮雪纷纷不自持，乱愁萦困满春晖。有时穿入花枝过，无限蜂儿作队飞。</a:t>
            </a:r>
            <a:endParaRPr lang="zh-CN" sz="2800" b="0">
              <a:ea typeface="宋体" panose="02010600030101010101" pitchFamily="2" charset="-122"/>
            </a:endParaRPr>
          </a:p>
          <a:p>
            <a:pPr indent="304800"/>
            <a:r>
              <a:rPr lang="zh-CN" sz="2800" b="1">
                <a:ea typeface="宋体" panose="02010600030101010101" pitchFamily="2" charset="-122"/>
              </a:rPr>
              <a:t>这两首诗的第一句都描写了柳絮怎样的特点？请简要分析。</a:t>
            </a:r>
            <a:endParaRPr lang="zh-CN" altLang="en-US" sz="2800" b="1">
              <a:ea typeface="宋体" panose="02010600030101010101" pitchFamily="2" charset="-122"/>
            </a:endParaRPr>
          </a:p>
        </p:txBody>
      </p:sp>
      <p:sp>
        <p:nvSpPr>
          <p:cNvPr id="8" name="文本框 7"/>
          <p:cNvSpPr txBox="1"/>
          <p:nvPr/>
        </p:nvSpPr>
        <p:spPr>
          <a:xfrm>
            <a:off x="3864610" y="4750435"/>
            <a:ext cx="7778115" cy="1814830"/>
          </a:xfrm>
          <a:prstGeom prst="rect">
            <a:avLst/>
          </a:prstGeom>
          <a:noFill/>
          <a:ln w="9525">
            <a:noFill/>
          </a:ln>
        </p:spPr>
        <p:txBody>
          <a:bodyPr wrap="square">
            <a:spAutoFit/>
          </a:bodyPr>
          <a:p>
            <a:pPr indent="0"/>
            <a:r>
              <a:rPr lang="zh-CN" sz="2800" b="0">
                <a:solidFill>
                  <a:srgbClr val="FF0000"/>
                </a:solidFill>
                <a:ea typeface="微软雅黑" panose="020B0503020204020204" charset="-122"/>
              </a:rPr>
              <a:t>①这两首诗的第一句都描写了柳絮漂泊不定、轻薄浮躁的特点。②第一首第一句的“不定家”，第二首第一句的“不自持”，均采用拟人手法描写了柳絮的这一特点。</a:t>
            </a:r>
            <a:endParaRPr lang="zh-CN" altLang="en-US" sz="2800" b="0">
              <a:solidFill>
                <a:srgbClr val="FF0000"/>
              </a:solidFill>
              <a:ea typeface="微软雅黑" panose="020B0503020204020204" charset="-122"/>
            </a:endParaRPr>
          </a:p>
        </p:txBody>
      </p:sp>
      <p:pic>
        <p:nvPicPr>
          <p:cNvPr id="9" name="图片 8"/>
          <p:cNvPicPr>
            <a:picLocks noChangeAspect="1"/>
          </p:cNvPicPr>
          <p:nvPr/>
        </p:nvPicPr>
        <p:blipFill>
          <a:blip r:embed="rId2"/>
          <a:stretch>
            <a:fillRect/>
          </a:stretch>
        </p:blipFill>
        <p:spPr>
          <a:xfrm>
            <a:off x="5367020" y="58420"/>
            <a:ext cx="6275705" cy="4692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par>
                    <p:cTn id="8" fill="hold">
                      <p:stCondLst>
                        <p:cond delay="indefinite"/>
                      </p:stCondLst>
                      <p:childTnLst>
                        <p:par>
                          <p:cTn id="9" fill="hold">
                            <p:stCondLst>
                              <p:cond delay="0"/>
                            </p:stCondLst>
                            <p:childTnLst>
                              <p:par>
                                <p:cTn id="10" presetID="13" presetClass="exit" presetSubtype="32" fill="hold" nodeType="clickEffect">
                                  <p:stCondLst>
                                    <p:cond delay="0"/>
                                  </p:stCondLst>
                                  <p:childTnLst>
                                    <p:animEffect transition="out" filter="plus(out)">
                                      <p:cBhvr>
                                        <p:cTn id="11" dur="2000"/>
                                        <p:tgtEl>
                                          <p:spTgt spid="9"/>
                                        </p:tgtEl>
                                      </p:cBhvr>
                                    </p:animEffect>
                                    <p:set>
                                      <p:cBhvr>
                                        <p:cTn id="12" dur="1" fill="hold">
                                          <p:stCondLst>
                                            <p:cond delay="19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126365" y="123190"/>
            <a:ext cx="11984990" cy="3784600"/>
          </a:xfrm>
          <a:prstGeom prst="rect">
            <a:avLst/>
          </a:prstGeom>
          <a:noFill/>
          <a:ln w="9525">
            <a:noFill/>
          </a:ln>
        </p:spPr>
        <p:txBody>
          <a:bodyPr wrap="square">
            <a:spAutoFit/>
          </a:bodyPr>
          <a:p>
            <a:pPr indent="266700">
              <a:lnSpc>
                <a:spcPct val="100000"/>
              </a:lnSpc>
            </a:pPr>
            <a:r>
              <a:rPr lang="zh-CN" sz="2400" b="0">
                <a:ea typeface="宋体" panose="02010600030101010101" pitchFamily="2" charset="-122"/>
              </a:rPr>
              <a:t>[2018·洛阳统考]阅读下面这首古诗，完成问题。饮酒(其八)陶渊明青松在东园，众草没其姿。凝霜殄异类，卓然见高枝。连林人不觉，独树众乃奇。提壶抚寒柯，远望时复为</a:t>
            </a:r>
            <a:r>
              <a:rPr lang="en-US" sz="2400" b="0" baseline="30000">
                <a:latin typeface="宋体" panose="02010600030101010101" pitchFamily="2" charset="-122"/>
              </a:rPr>
              <a:t>①</a:t>
            </a:r>
            <a:r>
              <a:rPr lang="zh-CN" sz="2400" b="0">
                <a:ea typeface="宋体" panose="02010600030101010101" pitchFamily="2" charset="-122"/>
              </a:rPr>
              <a:t>。吾生梦幻间，何事绁</a:t>
            </a:r>
            <a:r>
              <a:rPr lang="en-US" sz="2400" b="0" baseline="30000">
                <a:latin typeface="宋体" panose="02010600030101010101" pitchFamily="2" charset="-122"/>
              </a:rPr>
              <a:t>②</a:t>
            </a:r>
            <a:r>
              <a:rPr lang="zh-CN" sz="2400" b="0">
                <a:ea typeface="宋体" panose="02010600030101010101" pitchFamily="2" charset="-122"/>
              </a:rPr>
              <a:t>尘羁。[注]　①远望时复为：倒装句，即“时复为远望”。②绁(xiè)：捆绑，束缚。本诗的前六句是怎样塑造青松这一形象的？请结合诗句简要分析。</a:t>
            </a:r>
            <a:endParaRPr lang="zh-CN" altLang="en-US" sz="2400" b="0">
              <a:ea typeface="宋体" panose="02010600030101010101" pitchFamily="2" charset="-122"/>
            </a:endParaRPr>
          </a:p>
        </p:txBody>
      </p:sp>
      <p:sp>
        <p:nvSpPr>
          <p:cNvPr id="2" name="文本框 1"/>
          <p:cNvSpPr txBox="1"/>
          <p:nvPr/>
        </p:nvSpPr>
        <p:spPr>
          <a:xfrm>
            <a:off x="125730" y="4393565"/>
            <a:ext cx="9451975" cy="1568450"/>
          </a:xfrm>
          <a:prstGeom prst="rect">
            <a:avLst/>
          </a:prstGeom>
          <a:noFill/>
          <a:ln w="9525">
            <a:noFill/>
          </a:ln>
        </p:spPr>
        <p:txBody>
          <a:bodyPr wrap="square">
            <a:spAutoFit/>
          </a:bodyPr>
          <a:p>
            <a:pPr indent="266700"/>
            <a:r>
              <a:rPr lang="zh-CN" sz="2400" b="1">
                <a:solidFill>
                  <a:srgbClr val="FF0000"/>
                </a:solidFill>
                <a:ea typeface="宋体" panose="02010600030101010101" pitchFamily="2" charset="-122"/>
              </a:rPr>
              <a:t>答案　诗的前六句通过环境和其他草木的衬托，塑造了卓然独立、不畏严寒、独树一格、与众不同的青松形象。春夏季节，各种草木都葱郁繁茂，松树掩没其中平凡无奇；但岁寒霜降后，众草凋零，木叶尽脱，只有松树独傲霜雪，卓然挺立，四季常青。</a:t>
            </a:r>
            <a:endParaRPr lang="zh-CN" altLang="en-US" sz="2400" b="1">
              <a:solidFill>
                <a:srgbClr val="FF0000"/>
              </a:solidFill>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8331835" y="123190"/>
            <a:ext cx="3779520" cy="2757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61595" y="623570"/>
            <a:ext cx="9386570" cy="2676525"/>
          </a:xfrm>
          <a:prstGeom prst="rect">
            <a:avLst/>
          </a:prstGeom>
          <a:noFill/>
          <a:ln w="9525">
            <a:noFill/>
          </a:ln>
        </p:spPr>
        <p:txBody>
          <a:bodyPr wrap="square">
            <a:spAutoFit/>
          </a:bodyPr>
          <a:p>
            <a:pPr indent="266700"/>
            <a:r>
              <a:rPr lang="zh-CN" sz="2800" b="0">
                <a:ea typeface="宋体" panose="02010600030101010101" pitchFamily="2" charset="-122"/>
              </a:rPr>
              <a:t>[2017·山东淄博一模]阅读下面的古诗，回答问题。野鹤[明]朱之蕃劲翮凌风掠远游，一声清唳九霄闻。注顶丹成迎日彩，昂身玉立出鸡群。“一声清唳九霄闻”表现了野鹤怎样的特点？</a:t>
            </a:r>
            <a:endParaRPr lang="zh-CN" altLang="en-US" sz="2800" b="0">
              <a:ea typeface="宋体" panose="02010600030101010101" pitchFamily="2" charset="-122"/>
            </a:endParaRPr>
          </a:p>
        </p:txBody>
      </p:sp>
      <p:sp>
        <p:nvSpPr>
          <p:cNvPr id="2" name="文本框 1"/>
          <p:cNvSpPr txBox="1"/>
          <p:nvPr/>
        </p:nvSpPr>
        <p:spPr>
          <a:xfrm>
            <a:off x="174625" y="3823335"/>
            <a:ext cx="7827010" cy="2061210"/>
          </a:xfrm>
          <a:prstGeom prst="rect">
            <a:avLst/>
          </a:prstGeom>
          <a:noFill/>
          <a:ln w="9525">
            <a:noFill/>
          </a:ln>
        </p:spPr>
        <p:txBody>
          <a:bodyPr wrap="square">
            <a:spAutoFit/>
          </a:bodyPr>
          <a:p>
            <a:pPr indent="266700"/>
            <a:r>
              <a:rPr lang="zh-CN" sz="3200" b="0">
                <a:solidFill>
                  <a:srgbClr val="FF0000"/>
                </a:solidFill>
                <a:ea typeface="宋体" panose="02010600030101010101" pitchFamily="2" charset="-122"/>
              </a:rPr>
              <a:t>野鹤一声清亮的鸣叫在天宇中回荡，写出了野鹤鸣声的嘹亮和自由鸣唱于九霄的熠熠风采，突出了野鹤卓越的才华和高远的志向</a:t>
            </a:r>
            <a:endParaRPr lang="zh-CN" altLang="en-US" sz="32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5180143" y="1335633"/>
            <a:ext cx="1826796" cy="4157662"/>
            <a:chOff x="2811697" y="1335633"/>
            <a:chExt cx="1826796" cy="4157662"/>
          </a:xfrm>
        </p:grpSpPr>
        <p:grpSp>
          <p:nvGrpSpPr>
            <p:cNvPr id="3" name="组 2"/>
            <p:cNvGrpSpPr/>
            <p:nvPr/>
          </p:nvGrpSpPr>
          <p:grpSpPr>
            <a:xfrm>
              <a:off x="2811697" y="1335633"/>
              <a:ext cx="1826796" cy="4157662"/>
              <a:chOff x="2976588" y="1200722"/>
              <a:chExt cx="1826796" cy="4157662"/>
            </a:xfrm>
          </p:grpSpPr>
          <p:sp>
            <p:nvSpPr>
              <p:cNvPr id="5" name="文本框 4"/>
              <p:cNvSpPr txBox="1"/>
              <p:nvPr/>
            </p:nvSpPr>
            <p:spPr>
              <a:xfrm>
                <a:off x="3335988" y="1426464"/>
                <a:ext cx="1107996" cy="3931920"/>
              </a:xfrm>
              <a:prstGeom prst="rect">
                <a:avLst/>
              </a:prstGeom>
              <a:noFill/>
            </p:spPr>
            <p:txBody>
              <a:bodyPr vert="eaVert" wrap="square" rtlCol="0">
                <a:spAutoFit/>
              </a:bodyPr>
              <a:lstStyle/>
              <a:p>
                <a:r>
                  <a:rPr kumimoji="1" lang="zh-CN" altLang="en-US" sz="6000" dirty="0" smtClean="0">
                    <a:solidFill>
                      <a:srgbClr val="655D5C"/>
                    </a:solidFill>
                    <a:latin typeface="STXingkai" charset="-122"/>
                    <a:ea typeface="STXingkai" charset="-122"/>
                    <a:cs typeface="STXingkai" charset="-122"/>
                  </a:rPr>
                  <a:t>未完待续</a:t>
                </a:r>
                <a:endParaRPr kumimoji="1" lang="zh-CN" altLang="en-US" sz="6000" dirty="0">
                  <a:solidFill>
                    <a:srgbClr val="655D5C"/>
                  </a:solidFill>
                  <a:latin typeface="STXingkai" charset="-122"/>
                  <a:ea typeface="STXingkai" charset="-122"/>
                  <a:cs typeface="STXingkai" charset="-122"/>
                </a:endParaRPr>
              </a:p>
            </p:txBody>
          </p:sp>
          <p:pic>
            <p:nvPicPr>
              <p:cNvPr id="6" name="图片 5"/>
              <p:cNvPicPr>
                <a:picLocks noChangeAspect="1"/>
              </p:cNvPicPr>
              <p:nvPr/>
            </p:nvPicPr>
            <p:blipFill>
              <a:blip r:embed="rId1" cstate="screen"/>
              <a:stretch>
                <a:fillRect/>
              </a:stretch>
            </p:blipFill>
            <p:spPr>
              <a:xfrm>
                <a:off x="2976588" y="1200722"/>
                <a:ext cx="1085746" cy="965774"/>
              </a:xfrm>
              <a:prstGeom prst="rect">
                <a:avLst/>
              </a:prstGeom>
            </p:spPr>
          </p:pic>
          <p:pic>
            <p:nvPicPr>
              <p:cNvPr id="7" name="图片 6"/>
              <p:cNvPicPr>
                <a:picLocks noChangeAspect="1"/>
              </p:cNvPicPr>
              <p:nvPr/>
            </p:nvPicPr>
            <p:blipFill>
              <a:blip r:embed="rId1" cstate="screen"/>
              <a:stretch>
                <a:fillRect/>
              </a:stretch>
            </p:blipFill>
            <p:spPr>
              <a:xfrm rot="10800000">
                <a:off x="3717638" y="4055257"/>
                <a:ext cx="1085746" cy="965774"/>
              </a:xfrm>
              <a:prstGeom prst="rect">
                <a:avLst/>
              </a:prstGeom>
            </p:spPr>
          </p:pic>
        </p:grpSp>
        <p:pic>
          <p:nvPicPr>
            <p:cNvPr id="4" name="图片 3"/>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2811697" y="4190168"/>
              <a:ext cx="383707" cy="74319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19735" y="417830"/>
            <a:ext cx="3171825" cy="3608070"/>
          </a:xfrm>
          <a:prstGeom prst="rect">
            <a:avLst/>
          </a:prstGeom>
        </p:spPr>
      </p:pic>
      <p:pic>
        <p:nvPicPr>
          <p:cNvPr id="3" name="图片 2"/>
          <p:cNvPicPr>
            <a:picLocks noChangeAspect="1"/>
          </p:cNvPicPr>
          <p:nvPr/>
        </p:nvPicPr>
        <p:blipFill>
          <a:blip r:embed="rId2"/>
          <a:stretch>
            <a:fillRect/>
          </a:stretch>
        </p:blipFill>
        <p:spPr>
          <a:xfrm>
            <a:off x="3816350" y="65405"/>
            <a:ext cx="4335780" cy="2981960"/>
          </a:xfrm>
          <a:prstGeom prst="rect">
            <a:avLst/>
          </a:prstGeom>
        </p:spPr>
      </p:pic>
      <p:pic>
        <p:nvPicPr>
          <p:cNvPr id="4" name="图片 3"/>
          <p:cNvPicPr>
            <a:picLocks noChangeAspect="1"/>
          </p:cNvPicPr>
          <p:nvPr/>
        </p:nvPicPr>
        <p:blipFill>
          <a:blip r:embed="rId3"/>
          <a:stretch>
            <a:fillRect/>
          </a:stretch>
        </p:blipFill>
        <p:spPr>
          <a:xfrm>
            <a:off x="8975090" y="65405"/>
            <a:ext cx="2649855" cy="5435600"/>
          </a:xfrm>
          <a:prstGeom prst="rect">
            <a:avLst/>
          </a:prstGeom>
        </p:spPr>
      </p:pic>
      <p:pic>
        <p:nvPicPr>
          <p:cNvPr id="5" name="图片 4"/>
          <p:cNvPicPr>
            <a:picLocks noChangeAspect="1"/>
          </p:cNvPicPr>
          <p:nvPr/>
        </p:nvPicPr>
        <p:blipFill>
          <a:blip r:embed="rId4"/>
          <a:srcRect t="6972" r="1664" b="5611"/>
          <a:stretch>
            <a:fillRect/>
          </a:stretch>
        </p:blipFill>
        <p:spPr>
          <a:xfrm>
            <a:off x="819785" y="4025900"/>
            <a:ext cx="7040245" cy="2797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383794" y="1515516"/>
            <a:ext cx="1826796" cy="3820309"/>
            <a:chOff x="2811697" y="1335633"/>
            <a:chExt cx="1826796" cy="3820309"/>
          </a:xfrm>
        </p:grpSpPr>
        <p:grpSp>
          <p:nvGrpSpPr>
            <p:cNvPr id="3" name="组 2"/>
            <p:cNvGrpSpPr/>
            <p:nvPr/>
          </p:nvGrpSpPr>
          <p:grpSpPr>
            <a:xfrm>
              <a:off x="2811697" y="1335633"/>
              <a:ext cx="1826796" cy="3820309"/>
              <a:chOff x="2976588" y="1200722"/>
              <a:chExt cx="1826796" cy="3820309"/>
            </a:xfrm>
          </p:grpSpPr>
          <p:sp>
            <p:nvSpPr>
              <p:cNvPr id="5" name="文本框 4"/>
              <p:cNvSpPr txBox="1"/>
              <p:nvPr/>
            </p:nvSpPr>
            <p:spPr>
              <a:xfrm>
                <a:off x="3337814" y="1426464"/>
                <a:ext cx="1106170" cy="3594567"/>
              </a:xfrm>
              <a:prstGeom prst="rect">
                <a:avLst/>
              </a:prstGeom>
              <a:noFill/>
            </p:spPr>
            <p:txBody>
              <a:bodyPr vert="eaVert" wrap="square" rtlCol="0">
                <a:spAutoFit/>
              </a:bodyPr>
              <a:lstStyle/>
              <a:p>
                <a:pPr algn="ctr"/>
                <a:r>
                  <a:rPr kumimoji="1" lang="zh-CN" altLang="en-US" sz="6000" dirty="0">
                    <a:solidFill>
                      <a:srgbClr val="655D5C"/>
                    </a:solidFill>
                    <a:latin typeface="STXingkai" charset="-122"/>
                    <a:ea typeface="STXingkai" charset="-122"/>
                    <a:cs typeface="STXingkai" charset="-122"/>
                  </a:rPr>
                  <a:t>考点一</a:t>
                </a:r>
                <a:endParaRPr kumimoji="1" lang="zh-CN" altLang="en-US" sz="6000" dirty="0">
                  <a:solidFill>
                    <a:srgbClr val="655D5C"/>
                  </a:solidFill>
                  <a:latin typeface="STXingkai" charset="-122"/>
                  <a:ea typeface="STXingkai" charset="-122"/>
                  <a:cs typeface="STXingkai" charset="-122"/>
                </a:endParaRPr>
              </a:p>
            </p:txBody>
          </p:sp>
          <p:pic>
            <p:nvPicPr>
              <p:cNvPr id="6" name="图片 5"/>
              <p:cNvPicPr>
                <a:picLocks noChangeAspect="1"/>
              </p:cNvPicPr>
              <p:nvPr/>
            </p:nvPicPr>
            <p:blipFill>
              <a:blip r:embed="rId1" cstate="screen"/>
              <a:stretch>
                <a:fillRect/>
              </a:stretch>
            </p:blipFill>
            <p:spPr>
              <a:xfrm>
                <a:off x="2976588" y="1200722"/>
                <a:ext cx="1085746" cy="965774"/>
              </a:xfrm>
              <a:prstGeom prst="rect">
                <a:avLst/>
              </a:prstGeom>
            </p:spPr>
          </p:pic>
          <p:pic>
            <p:nvPicPr>
              <p:cNvPr id="7" name="图片 6"/>
              <p:cNvPicPr>
                <a:picLocks noChangeAspect="1"/>
              </p:cNvPicPr>
              <p:nvPr/>
            </p:nvPicPr>
            <p:blipFill>
              <a:blip r:embed="rId1" cstate="screen"/>
              <a:stretch>
                <a:fillRect/>
              </a:stretch>
            </p:blipFill>
            <p:spPr>
              <a:xfrm rot="10800000">
                <a:off x="3717638" y="4055257"/>
                <a:ext cx="1085746" cy="965774"/>
              </a:xfrm>
              <a:prstGeom prst="rect">
                <a:avLst/>
              </a:prstGeom>
            </p:spPr>
          </p:pic>
        </p:grpSp>
        <p:pic>
          <p:nvPicPr>
            <p:cNvPr id="4" name="图片 3"/>
            <p:cNvPicPr>
              <a:picLocks noChangeAspect="1"/>
            </p:cNvPicPr>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2811697" y="4190168"/>
              <a:ext cx="383707" cy="743199"/>
            </a:xfrm>
            <a:prstGeom prst="rect">
              <a:avLst/>
            </a:prstGeom>
          </p:spPr>
        </p:pic>
      </p:grpSp>
      <p:cxnSp>
        <p:nvCxnSpPr>
          <p:cNvPr id="11" name="直线连接符 10"/>
          <p:cNvCxnSpPr/>
          <p:nvPr/>
        </p:nvCxnSpPr>
        <p:spPr>
          <a:xfrm>
            <a:off x="5693404" y="2990538"/>
            <a:ext cx="0" cy="3867462"/>
          </a:xfrm>
          <a:prstGeom prst="line">
            <a:avLst/>
          </a:prstGeom>
          <a:ln>
            <a:solidFill>
              <a:srgbClr val="968A87">
                <a:alpha val="48000"/>
              </a:srgb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858510" y="2481580"/>
            <a:ext cx="5034915" cy="1198880"/>
          </a:xfrm>
          <a:prstGeom prst="rect">
            <a:avLst/>
          </a:prstGeom>
          <a:noFill/>
        </p:spPr>
        <p:txBody>
          <a:bodyPr wrap="square" rtlCol="0">
            <a:spAutoFit/>
          </a:bodyPr>
          <a:p>
            <a:r>
              <a:rPr lang="zh-CN" altLang="en-US" sz="7200" b="1"/>
              <a:t>人物形象</a:t>
            </a:r>
            <a:endParaRPr lang="zh-CN" altLang="en-US" sz="7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to="" calcmode="lin" valueType="num">
                                      <p:cBhvr>
                                        <p:cTn id="19"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20755" y="1195351"/>
            <a:ext cx="12487639" cy="7410888"/>
          </a:xfrm>
          <a:prstGeom prst="rect">
            <a:avLst/>
          </a:prstGeom>
        </p:spPr>
      </p:pic>
      <p:pic>
        <p:nvPicPr>
          <p:cNvPr id="6" name="图片 5"/>
          <p:cNvPicPr>
            <a:picLocks noChangeAspect="1"/>
          </p:cNvPicPr>
          <p:nvPr/>
        </p:nvPicPr>
        <p:blipFill>
          <a:blip r:embed="rId2" cstate="screen">
            <a:alphaModFix amt="50000"/>
          </a:blip>
          <a:stretch>
            <a:fillRect/>
          </a:stretch>
        </p:blipFill>
        <p:spPr>
          <a:xfrm>
            <a:off x="7529010" y="-82075"/>
            <a:ext cx="5041392" cy="5041392"/>
          </a:xfrm>
          <a:prstGeom prst="rect">
            <a:avLst/>
          </a:prstGeom>
        </p:spPr>
      </p:pic>
      <p:sp>
        <p:nvSpPr>
          <p:cNvPr id="100" name="文本框 99"/>
          <p:cNvSpPr txBox="1"/>
          <p:nvPr/>
        </p:nvSpPr>
        <p:spPr>
          <a:xfrm>
            <a:off x="135890" y="405130"/>
            <a:ext cx="8658225" cy="4154170"/>
          </a:xfrm>
          <a:prstGeom prst="rect">
            <a:avLst/>
          </a:prstGeom>
          <a:noFill/>
          <a:ln w="9525">
            <a:noFill/>
          </a:ln>
        </p:spPr>
        <p:txBody>
          <a:bodyPr wrap="square">
            <a:spAutoFit/>
          </a:bodyPr>
          <a:p>
            <a:pPr indent="266700"/>
            <a:r>
              <a:rPr lang="zh-CN" sz="2400" b="0">
                <a:ea typeface="宋体" panose="02010600030101010101" pitchFamily="2" charset="-122"/>
              </a:rPr>
              <a:t>阅读下面两首宋诗，回答问题。寻诗两绝句陈与义(一)</a:t>
            </a:r>
            <a:r>
              <a:rPr lang="en-US" sz="2400" b="0">
                <a:latin typeface="宋体" panose="02010600030101010101" pitchFamily="2" charset="-122"/>
              </a:rPr>
              <a:t> </a:t>
            </a:r>
            <a:r>
              <a:rPr lang="zh-CN" sz="2400" b="0">
                <a:ea typeface="宋体" panose="02010600030101010101" pitchFamily="2" charset="-122"/>
              </a:rPr>
              <a:t>楚酒困人三日醉，园花经雨百般红。无人画出陈居士</a:t>
            </a:r>
            <a:r>
              <a:rPr lang="en-US" sz="2400" b="0" baseline="30000">
                <a:latin typeface="宋体" panose="02010600030101010101" pitchFamily="2" charset="-122"/>
              </a:rPr>
              <a:t>①</a:t>
            </a:r>
            <a:r>
              <a:rPr lang="zh-CN" sz="2400" b="0">
                <a:ea typeface="宋体" panose="02010600030101010101" pitchFamily="2" charset="-122"/>
              </a:rPr>
              <a:t>，亭角寻诗满袖风。(二)爱把山瓢</a:t>
            </a:r>
            <a:r>
              <a:rPr lang="en-US" sz="2400" b="0" baseline="30000">
                <a:latin typeface="宋体" panose="02010600030101010101" pitchFamily="2" charset="-122"/>
              </a:rPr>
              <a:t>②</a:t>
            </a:r>
            <a:r>
              <a:rPr lang="zh-CN" sz="2400" b="0">
                <a:ea typeface="宋体" panose="02010600030101010101" pitchFamily="2" charset="-122"/>
              </a:rPr>
              <a:t>莫笑侬，愁时引睡有奇功。醒来推户寻诗去，乔木峥嵘明月中。[注]　①居士：指文人雅士。②山瓢：天然粗陋的酒器。</a:t>
            </a:r>
            <a:endParaRPr lang="zh-CN" altLang="en-US" sz="2400" b="0">
              <a:ea typeface="宋体" panose="02010600030101010101" pitchFamily="2" charset="-122"/>
            </a:endParaRPr>
          </a:p>
        </p:txBody>
      </p:sp>
      <p:sp>
        <p:nvSpPr>
          <p:cNvPr id="7" name="文本框 6"/>
          <p:cNvSpPr txBox="1"/>
          <p:nvPr/>
        </p:nvSpPr>
        <p:spPr>
          <a:xfrm>
            <a:off x="135890" y="4959350"/>
            <a:ext cx="10179050" cy="521970"/>
          </a:xfrm>
          <a:prstGeom prst="rect">
            <a:avLst/>
          </a:prstGeom>
          <a:noFill/>
          <a:ln w="9525">
            <a:noFill/>
          </a:ln>
        </p:spPr>
        <p:txBody>
          <a:bodyPr wrap="square">
            <a:spAutoFit/>
          </a:bodyPr>
          <a:p>
            <a:pPr indent="266700"/>
            <a:r>
              <a:rPr lang="zh-CN" sz="2800" b="0">
                <a:ea typeface="宋体" panose="02010600030101010101" pitchFamily="2" charset="-122"/>
              </a:rPr>
              <a:t>诗中“陈居士”的形象特点是什么？请结合两首诗加以分析。</a:t>
            </a:r>
            <a:endParaRPr lang="zh-CN" altLang="en-US" sz="2800" b="0">
              <a:ea typeface="宋体" panose="02010600030101010101" pitchFamily="2" charset="-122"/>
            </a:endParaRPr>
          </a:p>
        </p:txBody>
      </p:sp>
      <p:sp>
        <p:nvSpPr>
          <p:cNvPr id="8" name="文本框 7"/>
          <p:cNvSpPr txBox="1"/>
          <p:nvPr/>
        </p:nvSpPr>
        <p:spPr>
          <a:xfrm>
            <a:off x="467995" y="4612640"/>
            <a:ext cx="10669270" cy="1814830"/>
          </a:xfrm>
          <a:prstGeom prst="rect">
            <a:avLst/>
          </a:prstGeom>
          <a:noFill/>
          <a:ln w="9525">
            <a:noFill/>
          </a:ln>
        </p:spPr>
        <p:txBody>
          <a:bodyPr wrap="square">
            <a:spAutoFit/>
          </a:bodyPr>
          <a:p>
            <a:pPr indent="266700"/>
            <a:r>
              <a:rPr lang="zh-CN" sz="2800" b="0">
                <a:solidFill>
                  <a:srgbClr val="FF0000"/>
                </a:solidFill>
                <a:ea typeface="宋体" panose="02010600030101010101" pitchFamily="2" charset="-122"/>
              </a:rPr>
              <a:t>答案　①行为洒脱。“楚酒困人三日醉”“爱把山瓢莫笑侬”，从陈居士喜欢喝酒可以看出他洒脱的性格特点。②情趣高雅。“亭角寻诗满袖风”“醒来推户寻诗去”，白天寻诗，夜晚寻诗，表现了陈居士沉迷于诗歌创作的高雅情趣。</a:t>
            </a:r>
            <a:endParaRPr lang="zh-CN" altLang="en-US" sz="28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to="" calcmode="lin" valueType="num">
                                      <p:cBhvr>
                                        <p:cTn id="1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0335" y="2585085"/>
            <a:ext cx="5080000" cy="1198880"/>
          </a:xfrm>
          <a:prstGeom prst="rect">
            <a:avLst/>
          </a:prstGeom>
          <a:noFill/>
          <a:ln w="9525">
            <a:noFill/>
          </a:ln>
        </p:spPr>
        <p:txBody>
          <a:bodyPr>
            <a:spAutoFit/>
          </a:bodyPr>
          <a:p>
            <a:pPr indent="355600" algn="ctr"/>
            <a:r>
              <a:rPr lang="zh-CN" sz="3600" b="0">
                <a:ea typeface="宋体" panose="02010600030101010101" pitchFamily="2" charset="-122"/>
              </a:rPr>
              <a:t>古典诗、词、曲中的人物形象有两种类别：</a:t>
            </a:r>
            <a:endParaRPr lang="zh-CN" altLang="en-US" sz="3600" b="0">
              <a:ea typeface="宋体" panose="02010600030101010101" pitchFamily="2" charset="-122"/>
            </a:endParaRPr>
          </a:p>
        </p:txBody>
      </p:sp>
      <p:sp>
        <p:nvSpPr>
          <p:cNvPr id="2" name="左大括号 1"/>
          <p:cNvSpPr/>
          <p:nvPr/>
        </p:nvSpPr>
        <p:spPr>
          <a:xfrm>
            <a:off x="4939665" y="1193165"/>
            <a:ext cx="1511300" cy="3982720"/>
          </a:xfrm>
          <a:prstGeom prst="leftBrace">
            <a:avLst/>
          </a:prstGeom>
          <a:ln w="53975" cmpd="sng">
            <a:solidFill>
              <a:schemeClr val="tx1"/>
            </a:solidFill>
            <a:prstDash val="solid"/>
          </a:ln>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3" name="文本框 2"/>
          <p:cNvSpPr txBox="1"/>
          <p:nvPr/>
        </p:nvSpPr>
        <p:spPr>
          <a:xfrm>
            <a:off x="6589395" y="916940"/>
            <a:ext cx="4519295" cy="583565"/>
          </a:xfrm>
          <a:prstGeom prst="rect">
            <a:avLst/>
          </a:prstGeom>
          <a:noFill/>
        </p:spPr>
        <p:txBody>
          <a:bodyPr wrap="square" rtlCol="0">
            <a:spAutoFit/>
          </a:bodyPr>
          <a:p>
            <a:r>
              <a:rPr lang="zh-CN" altLang="en-US" sz="3200" b="1"/>
              <a:t>写诗人自己</a:t>
            </a:r>
            <a:endParaRPr lang="zh-CN" altLang="en-US" sz="3200" b="1"/>
          </a:p>
        </p:txBody>
      </p:sp>
      <p:sp>
        <p:nvSpPr>
          <p:cNvPr id="4" name="文本框 3"/>
          <p:cNvSpPr txBox="1"/>
          <p:nvPr/>
        </p:nvSpPr>
        <p:spPr>
          <a:xfrm>
            <a:off x="6589395" y="4851400"/>
            <a:ext cx="2567940" cy="583565"/>
          </a:xfrm>
          <a:prstGeom prst="rect">
            <a:avLst/>
          </a:prstGeom>
          <a:noFill/>
        </p:spPr>
        <p:txBody>
          <a:bodyPr wrap="square" rtlCol="0">
            <a:spAutoFit/>
          </a:bodyPr>
          <a:p>
            <a:r>
              <a:rPr lang="zh-CN" altLang="en-US" sz="3200" b="1"/>
              <a:t>写别人</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8280" y="362585"/>
            <a:ext cx="8037830" cy="4523105"/>
          </a:xfrm>
          <a:prstGeom prst="rect">
            <a:avLst/>
          </a:prstGeom>
          <a:noFill/>
          <a:ln w="9525">
            <a:noFill/>
          </a:ln>
        </p:spPr>
        <p:txBody>
          <a:bodyPr wrap="square">
            <a:spAutoFit/>
          </a:bodyPr>
          <a:p>
            <a:pPr indent="356870" algn="l"/>
            <a:r>
              <a:rPr lang="zh-CN" sz="3200" b="0">
                <a:ea typeface="宋体" panose="02010600030101010101" pitchFamily="2" charset="-122"/>
              </a:rPr>
              <a:t>答题模板第一步：概括形象特征(什么形象)；第二步：分析形象特征(结合诗歌内容具体分析诗歌如何塑造的形象)；第三步：明确形象意义(联系情感、主旨分析诗歌塑造形象的作用或意义)。当然这三步不是说每步都应答上，还应根据题目要求及诗歌本身来灵活作答。</a:t>
            </a:r>
            <a:endParaRPr lang="zh-CN" sz="3200" b="0">
              <a:ea typeface="微软雅黑" panose="020B0503020204020204" charset="-122"/>
            </a:endParaRPr>
          </a:p>
          <a:p>
            <a:endParaRPr lang="zh-CN" altLang="en-US" sz="3200" b="0">
              <a:ea typeface="微软雅黑" panose="020B0503020204020204" charset="-122"/>
            </a:endParaRPr>
          </a:p>
        </p:txBody>
      </p:sp>
      <p:sp>
        <p:nvSpPr>
          <p:cNvPr id="2" name="文本框 1"/>
          <p:cNvSpPr txBox="1"/>
          <p:nvPr/>
        </p:nvSpPr>
        <p:spPr>
          <a:xfrm>
            <a:off x="78740" y="4464050"/>
            <a:ext cx="9683750" cy="706755"/>
          </a:xfrm>
          <a:prstGeom prst="rect">
            <a:avLst/>
          </a:prstGeom>
          <a:noFill/>
        </p:spPr>
        <p:txBody>
          <a:bodyPr wrap="none" rtlCol="0" anchor="t">
            <a:spAutoFit/>
          </a:bodyPr>
          <a:p>
            <a:pPr indent="356870" algn="l"/>
            <a:r>
              <a:rPr lang="zh-CN" sz="4000" b="1">
                <a:solidFill>
                  <a:srgbClr val="FF0000"/>
                </a:solidFill>
                <a:ea typeface="微软雅黑" panose="020B0503020204020204" charset="-122"/>
                <a:sym typeface="+mn-ea"/>
              </a:rPr>
              <a:t>公式：分析形象＝总括＋具体分析＋情感</a:t>
            </a:r>
            <a:endParaRPr lang="zh-CN" altLang="en-US" sz="4000" b="1">
              <a:solidFill>
                <a:srgbClr val="FF0000"/>
              </a:solidFill>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7645" y="283210"/>
            <a:ext cx="9793605" cy="3538220"/>
          </a:xfrm>
          <a:prstGeom prst="rect">
            <a:avLst/>
          </a:prstGeom>
          <a:noFill/>
          <a:ln w="9525">
            <a:noFill/>
          </a:ln>
        </p:spPr>
        <p:txBody>
          <a:bodyPr wrap="square">
            <a:spAutoFit/>
          </a:bodyPr>
          <a:p>
            <a:pPr indent="266700"/>
            <a:r>
              <a:rPr lang="zh-CN" sz="2800" b="0">
                <a:ea typeface="宋体" panose="02010600030101010101" pitchFamily="2" charset="-122"/>
              </a:rPr>
              <a:t>1．[2017·贵阳检测]阅读下面这首宋词，回答问题。好事近杨万里月未到诚斋，先到万花川谷</a:t>
            </a:r>
            <a:r>
              <a:rPr lang="en-US" sz="2800" b="0" baseline="30000">
                <a:latin typeface="宋体" panose="02010600030101010101" pitchFamily="2" charset="-122"/>
              </a:rPr>
              <a:t>①</a:t>
            </a:r>
            <a:r>
              <a:rPr lang="zh-CN" sz="2800" b="0">
                <a:ea typeface="宋体" panose="02010600030101010101" pitchFamily="2" charset="-122"/>
              </a:rPr>
              <a:t>。不是诚斋无月，隔一林修竹。如今才是十三夜，月色已如玉。未是秋光奇绝，看十五十六。[注]　①“万花川谷”是杨万里书斋“诚斋”前花园的名字。 本词为我们塑造了一个怎样的词人形象？请简要分析。</a:t>
            </a:r>
            <a:endParaRPr lang="zh-CN" altLang="en-US" sz="2800" b="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9195435" y="2884805"/>
            <a:ext cx="2981325" cy="4089400"/>
          </a:xfrm>
          <a:prstGeom prst="rect">
            <a:avLst/>
          </a:prstGeom>
        </p:spPr>
      </p:pic>
      <p:sp>
        <p:nvSpPr>
          <p:cNvPr id="3" name="文本框 2"/>
          <p:cNvSpPr txBox="1"/>
          <p:nvPr/>
        </p:nvSpPr>
        <p:spPr>
          <a:xfrm>
            <a:off x="337185" y="3970655"/>
            <a:ext cx="8476615" cy="2306955"/>
          </a:xfrm>
          <a:prstGeom prst="rect">
            <a:avLst/>
          </a:prstGeom>
          <a:noFill/>
          <a:ln w="9525">
            <a:noFill/>
          </a:ln>
        </p:spPr>
        <p:txBody>
          <a:bodyPr wrap="square">
            <a:spAutoFit/>
          </a:bodyPr>
          <a:p>
            <a:pPr indent="266700"/>
            <a:r>
              <a:rPr lang="zh-CN" sz="2400" b="0">
                <a:solidFill>
                  <a:srgbClr val="FF0000"/>
                </a:solidFill>
                <a:ea typeface="宋体" panose="02010600030101010101" pitchFamily="2" charset="-122"/>
              </a:rPr>
              <a:t>答案　本词为我们塑造了一个饱读诗书、志趣高洁、热爱自然、热爱生活的词人形象。月光朗照下的花园、修竹和书斋既是词人生活情趣的表现，也是他精神世界的窗口。在词中，花的芬芳，竹的正直，书斋所象征的博学，以及用来比喻月色美玉般的坚和洁都透露出词人高贵而雅洁的审美趣味，词人借徜徉陶醉在月光下的自我形象，抒发了自己对清雅生活的热爱。</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21310" y="328930"/>
            <a:ext cx="5080000" cy="1198880"/>
          </a:xfrm>
          <a:prstGeom prst="rect">
            <a:avLst/>
          </a:prstGeom>
          <a:noFill/>
          <a:ln w="9525">
            <a:noFill/>
          </a:ln>
        </p:spPr>
        <p:txBody>
          <a:bodyPr>
            <a:spAutoFit/>
          </a:bodyPr>
          <a:p>
            <a:pPr indent="266700"/>
            <a:r>
              <a:rPr lang="zh-CN" sz="2400" b="0">
                <a:ea typeface="宋体" panose="02010600030101010101" pitchFamily="2" charset="-122"/>
              </a:rPr>
              <a:t>2．[2018·山东德州调研]阅读下面这首宋词，完成后面题目。凤凰台上忆吹箫</a:t>
            </a:r>
            <a:endParaRPr lang="zh-CN" altLang="en-US" sz="2400" b="0">
              <a:ea typeface="宋体" panose="02010600030101010101" pitchFamily="2" charset="-122"/>
            </a:endParaRPr>
          </a:p>
        </p:txBody>
      </p:sp>
      <p:pic>
        <p:nvPicPr>
          <p:cNvPr id="4" name="图片 3"/>
          <p:cNvPicPr/>
          <p:nvPr/>
        </p:nvPicPr>
        <p:blipFill>
          <a:blip r:embed="rId1"/>
          <a:stretch>
            <a:fillRect/>
          </a:stretch>
        </p:blipFill>
        <p:spPr>
          <a:xfrm>
            <a:off x="9798050" y="-9525"/>
            <a:ext cx="2390775" cy="1876425"/>
          </a:xfrm>
          <a:prstGeom prst="rect">
            <a:avLst/>
          </a:prstGeom>
          <a:noFill/>
          <a:ln w="9525">
            <a:noFill/>
          </a:ln>
        </p:spPr>
      </p:pic>
      <p:sp>
        <p:nvSpPr>
          <p:cNvPr id="102" name="文本框 101"/>
          <p:cNvSpPr txBox="1"/>
          <p:nvPr/>
        </p:nvSpPr>
        <p:spPr>
          <a:xfrm>
            <a:off x="321310" y="1349375"/>
            <a:ext cx="9175115" cy="3046095"/>
          </a:xfrm>
          <a:prstGeom prst="rect">
            <a:avLst/>
          </a:prstGeom>
          <a:noFill/>
          <a:ln w="9525">
            <a:noFill/>
          </a:ln>
        </p:spPr>
        <p:txBody>
          <a:bodyPr wrap="square">
            <a:spAutoFit/>
          </a:bodyPr>
          <a:p>
            <a:pPr indent="304800" algn="just"/>
            <a:r>
              <a:rPr lang="zh-CN" sz="2400" b="0">
                <a:ea typeface="宋体" panose="02010600030101010101" pitchFamily="2" charset="-122"/>
              </a:rPr>
              <a:t>李清照香冷金猊</a:t>
            </a:r>
            <a:r>
              <a:rPr lang="en-US" sz="2400" b="0" baseline="30000">
                <a:latin typeface="宋体" panose="02010600030101010101" pitchFamily="2" charset="-122"/>
              </a:rPr>
              <a:t>①</a:t>
            </a:r>
            <a:r>
              <a:rPr lang="zh-CN" sz="2400" b="0">
                <a:ea typeface="宋体" panose="02010600030101010101" pitchFamily="2" charset="-122"/>
              </a:rPr>
              <a:t>，被翻红浪，起来慵自梳头。任宝奁尘满，日上帘钩。生怕离怀别苦，多少事、欲说还休。新来瘦，非干病酒，不是悲秋。休休，者</a:t>
            </a:r>
            <a:r>
              <a:rPr lang="en-US" sz="2400" b="0" baseline="30000">
                <a:latin typeface="宋体" panose="02010600030101010101" pitchFamily="2" charset="-122"/>
              </a:rPr>
              <a:t>②</a:t>
            </a:r>
            <a:r>
              <a:rPr lang="zh-CN" sz="2400" b="0">
                <a:ea typeface="宋体" panose="02010600030101010101" pitchFamily="2" charset="-122"/>
              </a:rPr>
              <a:t>回去也，千万遍阳关，也则难留。念武陵人远，烟锁秦楼。惟有楼前流水，应念我、终日凝眸。凝眸处，从今又添，一段新愁。[注]　①金猊(ní)：狮形铜香炉。②者：通“这”。</a:t>
            </a:r>
            <a:endParaRPr lang="zh-CN" altLang="en-US" sz="2400"/>
          </a:p>
        </p:txBody>
      </p:sp>
      <p:sp>
        <p:nvSpPr>
          <p:cNvPr id="5" name="文本框 4"/>
          <p:cNvSpPr txBox="1"/>
          <p:nvPr/>
        </p:nvSpPr>
        <p:spPr>
          <a:xfrm>
            <a:off x="223520" y="4637405"/>
            <a:ext cx="11631295" cy="1938020"/>
          </a:xfrm>
          <a:prstGeom prst="rect">
            <a:avLst/>
          </a:prstGeom>
          <a:noFill/>
          <a:ln w="9525">
            <a:noFill/>
          </a:ln>
        </p:spPr>
        <p:txBody>
          <a:bodyPr wrap="square">
            <a:spAutoFit/>
          </a:bodyPr>
          <a:p>
            <a:pPr indent="266700"/>
            <a:r>
              <a:rPr lang="zh-CN" sz="2400" b="0">
                <a:solidFill>
                  <a:srgbClr val="FF0000"/>
                </a:solidFill>
                <a:ea typeface="宋体" panose="02010600030101010101" pitchFamily="2" charset="-122"/>
              </a:rPr>
              <a:t>答案　①慵怠无力。香消烟冷，无心再焚；床上锦被乱陈，无心折叠；髻鬟蓬松，无心梳理；宝镜尘满，无心拂拭；而日上三竿，犹然未觉光阴催人。②内心愁苦。与丈夫的离愁欲说又不忍说，甘愿把痛苦埋藏在心底，由自己默默忍受，更可见对丈夫的挚爱深情。③容颜消瘦。“新来瘦，非干病酒，不是悲秋”写近来自己因离别而日渐消瘦，但却不直接说出，含蓄蕴藉。(任答两点即可)</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TABLE_BEAUTIFY" val="smartTable{8c3d0016-4e83-4bd8-ba4e-8f31c38ff09d}"/>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3226</Words>
  <Application>WPS 演示</Application>
  <PresentationFormat>自定义</PresentationFormat>
  <Paragraphs>195</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STXingkai</vt:lpstr>
      <vt:lpstr>黑体</vt:lpstr>
      <vt:lpstr>Times New Roman</vt:lpstr>
      <vt:lpstr>微软雅黑</vt:lpstr>
      <vt:lpstr>Calibri</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dc:title>
  <dc:creator>第一PPT</dc:creator>
  <cp:keywords>www.1ppt.com</cp:keywords>
  <dc:description>www.1ppt.com</dc:description>
  <cp:lastModifiedBy>牛孟来</cp:lastModifiedBy>
  <cp:revision>113</cp:revision>
  <dcterms:created xsi:type="dcterms:W3CDTF">2017-08-18T03:02:00Z</dcterms:created>
  <dcterms:modified xsi:type="dcterms:W3CDTF">2020-10-27T03:21:34Z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