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9"/>
  </p:notesMasterIdLst>
  <p:sldIdLst>
    <p:sldId id="273" r:id="rId3"/>
    <p:sldId id="308" r:id="rId4"/>
    <p:sldId id="257" r:id="rId5"/>
    <p:sldId id="309" r:id="rId6"/>
    <p:sldId id="310" r:id="rId7"/>
    <p:sldId id="311" r:id="rId8"/>
    <p:sldId id="312" r:id="rId9"/>
    <p:sldId id="316" r:id="rId10"/>
    <p:sldId id="317" r:id="rId11"/>
    <p:sldId id="315" r:id="rId12"/>
    <p:sldId id="322" r:id="rId13"/>
    <p:sldId id="323" r:id="rId14"/>
    <p:sldId id="318" r:id="rId15"/>
    <p:sldId id="319" r:id="rId16"/>
    <p:sldId id="326" r:id="rId17"/>
    <p:sldId id="327" r:id="rId18"/>
    <p:sldId id="328" r:id="rId19"/>
    <p:sldId id="329" r:id="rId20"/>
    <p:sldId id="330" r:id="rId21"/>
    <p:sldId id="331" r:id="rId22"/>
    <p:sldId id="324" r:id="rId23"/>
    <p:sldId id="320" r:id="rId24"/>
    <p:sldId id="332" r:id="rId25"/>
    <p:sldId id="333" r:id="rId26"/>
    <p:sldId id="334" r:id="rId27"/>
    <p:sldId id="335" r:id="rId28"/>
    <p:sldId id="336" r:id="rId29"/>
    <p:sldId id="338" r:id="rId30"/>
    <p:sldId id="339" r:id="rId31"/>
    <p:sldId id="340" r:id="rId32"/>
    <p:sldId id="341" r:id="rId33"/>
    <p:sldId id="342" r:id="rId34"/>
    <p:sldId id="343" r:id="rId35"/>
    <p:sldId id="344" r:id="rId36"/>
    <p:sldId id="345" r:id="rId37"/>
    <p:sldId id="346" r:id="rId38"/>
  </p:sldIdLst>
  <p:sldSz cx="12192000" cy="6858000"/>
  <p:notesSz cx="6858000" cy="9144000"/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82" autoAdjust="0"/>
    <p:restoredTop sz="94640"/>
  </p:normalViewPr>
  <p:slideViewPr>
    <p:cSldViewPr snapToGrid="0" snapToObjects="1">
      <p:cViewPr>
        <p:scale>
          <a:sx n="80" d="100"/>
          <a:sy n="80" d="100"/>
        </p:scale>
        <p:origin x="-46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61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DAA8F59-1D9F-485D-A63D-F4B46A19D20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8F424DA-AD74-44FE-9046-5EA07158597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0033A-948C-4954-B3F1-E4CE6C4A92C5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7C9F5-FA1F-49A9-9F48-AB73F90C3E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AE630-F783-4EC7-B7A7-0784C8EBE085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24EAC-82C8-442B-9D78-28AE6C1E0B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2F607-272E-4280-871B-CD61C60E99A1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B6C50-4C90-4189-86CB-5569C8D4BB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709AA-D237-44D1-8272-1505A73D1700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3FA8C-D161-4BA2-8236-95A216A8C2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BDCA0-010E-4A98-89FB-308B0BCA413C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49C84-D7A3-4BE7-A025-E4B0D97D76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20529-E9AD-4C0B-9447-2A10E713E906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94691-633C-4933-A510-D2ABB43727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3B9F9-5047-43C1-93BE-DB29D5178B1C}" type="datetimeFigureOut">
              <a:rPr lang="zh-CN" altLang="en-US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390C6-6DD5-4382-BDF8-B57F505B8A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9C7D-8EF0-429A-9CA0-1FE049F9EDB3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A4A85-AB1D-4B3E-B714-99DA0FCA57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D1505-A855-4A86-811C-F7E5D9AFFC28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0F790-D181-4EF1-88E8-E8FAE589F7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6E00E-92FF-4EE6-AAE4-46CB237F3902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50586-194B-435D-B17D-73BE4B7104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92649-CD1C-42F5-8B64-33454471607D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5B62B-18C4-4065-9EDB-D212F2E3CC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7ADB2D-9AC7-4560-8BF9-8340A0C9CD56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E7ABF0F-BFF7-4697-B2AF-B68D8FF0E8B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4"/>
          <p:cNvSpPr txBox="1">
            <a:spLocks noChangeArrowheads="1"/>
          </p:cNvSpPr>
          <p:nvPr/>
        </p:nvSpPr>
        <p:spPr bwMode="auto">
          <a:xfrm>
            <a:off x="3011488" y="2062163"/>
            <a:ext cx="63055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【古文】熟能生巧，为学日进</a:t>
            </a:r>
            <a:endParaRPr kumimoji="1"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r"/>
            <a:r>
              <a:rPr kumimoji="1"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——《孙权劝学》与《卖油翁》</a:t>
            </a:r>
            <a:endParaRPr kumimoji="1"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97513" y="300038"/>
            <a:ext cx="20097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865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</a:rPr>
              <a:t>   </a:t>
            </a: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kumimoji="1" lang="en-US" altLang="zh-CN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kumimoji="1" lang="en-US" altLang="zh-CN" sz="2400" b="1" dirty="0">
              <a:solidFill>
                <a:schemeClr val="accent4">
                  <a:lumMod val="60000"/>
                  <a:lumOff val="4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5843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文本解析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5845" name="文本框 4"/>
          <p:cNvSpPr txBox="1">
            <a:spLocks noChangeArrowheads="1"/>
          </p:cNvSpPr>
          <p:nvPr/>
        </p:nvSpPr>
        <p:spPr bwMode="auto">
          <a:xfrm>
            <a:off x="2003425" y="1778000"/>
            <a:ext cx="7915275" cy="82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初①，权谓吕蒙曰：“卿今当涂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②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掌事，不可不学！”蒙辞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③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以军中多务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④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01850" y="2517775"/>
            <a:ext cx="7423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①初：当初，起初。              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③辞：推托。 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②当涂：当道，当权。            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④多务：事务繁多。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5847" name="文本框 6"/>
          <p:cNvSpPr txBox="1">
            <a:spLocks noChangeArrowheads="1"/>
          </p:cNvSpPr>
          <p:nvPr/>
        </p:nvSpPr>
        <p:spPr bwMode="auto">
          <a:xfrm>
            <a:off x="1073150" y="4162425"/>
            <a:ext cx="8845550" cy="155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解析：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孙权开门见山，向吕蒙指出“学”的必要性，既体现了孙权对吕蒙的关心和期望，又表现出孙权身为人主，对待部下的严格要求。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辞：写出吕蒙推托、回避的态度。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云形标注 7"/>
          <p:cNvSpPr>
            <a:spLocks noChangeArrowheads="1"/>
          </p:cNvSpPr>
          <p:nvPr/>
        </p:nvSpPr>
        <p:spPr bwMode="auto">
          <a:xfrm>
            <a:off x="4922838" y="3225800"/>
            <a:ext cx="5183187" cy="1444625"/>
          </a:xfrm>
          <a:prstGeom prst="cloudCallout">
            <a:avLst>
              <a:gd name="adj1" fmla="val -22833"/>
              <a:gd name="adj2" fmla="val 62528"/>
            </a:avLst>
          </a:prstGeom>
          <a:solidFill>
            <a:srgbClr val="FFC000"/>
          </a:solidFill>
          <a:ln w="12700" algn="ctr">
            <a:solidFill>
              <a:srgbClr val="BC8C00"/>
            </a:solidFill>
            <a:miter lim="800000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孙权是怎样劝吕蒙的？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吕蒙又是怎样的态度？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84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6867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文本解析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6869" name="文本框 4"/>
          <p:cNvSpPr txBox="1">
            <a:spLocks noChangeArrowheads="1"/>
          </p:cNvSpPr>
          <p:nvPr/>
        </p:nvSpPr>
        <p:spPr bwMode="auto">
          <a:xfrm>
            <a:off x="2003425" y="1746250"/>
            <a:ext cx="7915275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权曰：“孤岂欲卿治经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①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为博士邪！但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②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当涉猎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③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，见往事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④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耳。卿言多务，孰若孤？孤常读书，自以为大有所益。”蒙乃始就学。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01850" y="2944813"/>
            <a:ext cx="742315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①治经：研究儒家经典。             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③涉猎：粗略地阅读。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②但：只，只是。                   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④见往事：了解历史。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01850" y="4049713"/>
            <a:ext cx="7816850" cy="191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解析：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孙权继而指出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的可能性，现身说法：一、只用看可以来了解历史的书；二、开卷有益。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在三国鼎立的社会剧烈变革时期，为加强吴国国力，孙权于是劝吕蒙多学习。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云形标注 7"/>
          <p:cNvSpPr>
            <a:spLocks noChangeArrowheads="1"/>
          </p:cNvSpPr>
          <p:nvPr/>
        </p:nvSpPr>
        <p:spPr bwMode="auto">
          <a:xfrm>
            <a:off x="4881563" y="2849563"/>
            <a:ext cx="5924550" cy="1443037"/>
          </a:xfrm>
          <a:prstGeom prst="cloudCallout">
            <a:avLst>
              <a:gd name="adj1" fmla="val -26259"/>
              <a:gd name="adj2" fmla="val 62542"/>
            </a:avLst>
          </a:prstGeom>
          <a:solidFill>
            <a:srgbClr val="FFC000"/>
          </a:solidFill>
          <a:ln w="12700" algn="ctr">
            <a:solidFill>
              <a:srgbClr val="BC8C00"/>
            </a:solidFill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孙权怎样继续劝导吕蒙的？为什么他要吕蒙学习呢？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7891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文本解析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7893" name="文本框 4"/>
          <p:cNvSpPr txBox="1">
            <a:spLocks noChangeArrowheads="1"/>
          </p:cNvSpPr>
          <p:nvPr/>
        </p:nvSpPr>
        <p:spPr bwMode="auto">
          <a:xfrm>
            <a:off x="2003425" y="1746250"/>
            <a:ext cx="7915275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及①鲁肃过②寻阳，与蒙论议，大惊曰：“卿今者才略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③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，非复吴下阿蒙！”蒙曰：“士别三日，即更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④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刮目相待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⑤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，大兄何见事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⑥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之晚乎！”肃遂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⑦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拜蒙母，结友而别。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85988" y="2944813"/>
            <a:ext cx="7820025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①及：到，等到。  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②过：经过。  ③才略：才干和谋略。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④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更（gēng）：另，另外。  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⑤刮目相待：拭目相看，用新的眼光看待。刮，擦拭。  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⑥见事：知晓事情。   ⑦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遂：于是，就。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01850" y="4651375"/>
            <a:ext cx="7816850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解析：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侧面描写，从鲁肃的反应去衬托吕蒙在学识上的长进。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吕蒙的回答，表现出面对鲁肃称赞时的坦然。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4711700" y="3709988"/>
            <a:ext cx="4416425" cy="1104900"/>
          </a:xfrm>
          <a:prstGeom prst="cloud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为什么要写鲁肃的反应？</a:t>
            </a:r>
            <a:endParaRPr lang="zh-CN" altLang="en-US" sz="24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8915" name="图片 4" descr="微信截图_2020021810563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84313" y="501650"/>
            <a:ext cx="9221787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微信截图_2020021810565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7775" y="1438275"/>
            <a:ext cx="14001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微信截图_2020021810570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02450" y="1633538"/>
            <a:ext cx="2676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微信截图_2020021810570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1188" y="2470150"/>
            <a:ext cx="14001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微信截图_202002181057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7988" y="25654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微信截图_2020021810572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69213" y="2470150"/>
            <a:ext cx="11430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微信截图_2020021810572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24163" y="3622675"/>
            <a:ext cx="65436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微信截图_2020021810573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24163" y="4714875"/>
            <a:ext cx="65436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9939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课堂练习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073275" y="1720850"/>
            <a:ext cx="7578725" cy="4154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1.解释下列画线词。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（1）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见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往事耳 （见：了解 ）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（2）卿今者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才略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（才略：才干和谋略 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（3）即更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刮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目相看 （ 刮：擦拭   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（1）见：了解 （2）才略：才干和谋略（3）刮：擦拭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2.用现代汉语翻译下列句子。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（1）卿今者才略，非复吴下阿蒙！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译文：你现在的才干和谋略，不再是吴县的阿蒙了！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（2）大兄何见事之晚乎！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译文：长兄知晓事情这么晚啊！ 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40963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课堂练习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0965" name="文本框 4"/>
          <p:cNvSpPr txBox="1">
            <a:spLocks noChangeArrowheads="1"/>
          </p:cNvSpPr>
          <p:nvPr/>
        </p:nvSpPr>
        <p:spPr bwMode="auto">
          <a:xfrm>
            <a:off x="2101850" y="1720850"/>
            <a:ext cx="8372475" cy="3013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简答题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）仔细阅读文章，说说孙权是以什么方法劝吕蒙学习的？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先开门见山，向吕蒙指出学习的必要性；同时指出学习的可能性，用自己的切身体会来劝吕蒙学习的。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）文章结尾写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“肃遂拜蒙母，结友而别”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有何作用？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charset="0"/>
                <a:ea typeface="仿宋" panose="02010609060101010101" pitchFamily="49" charset="-122"/>
              </a:rPr>
              <a:t>①表现鲁肃敬才爱才，和吕蒙志同道合；</a:t>
            </a:r>
            <a:endParaRPr lang="zh-CN" altLang="en-US" sz="2400" b="1">
              <a:solidFill>
                <a:srgbClr val="FF0000"/>
              </a:solidFill>
              <a:latin typeface="Calibri" panose="020F0502020204030204" charset="0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charset="0"/>
                <a:ea typeface="仿宋" panose="02010609060101010101" pitchFamily="49" charset="-122"/>
              </a:rPr>
              <a:t>②从侧面表现了吕蒙的惊人长进。</a:t>
            </a:r>
            <a:endParaRPr lang="zh-CN" altLang="en-US" sz="2400" b="1">
              <a:solidFill>
                <a:srgbClr val="FF0000"/>
              </a:solidFill>
              <a:latin typeface="Calibri" panose="020F0502020204030204" charset="0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41987" name="图片 3" descr="微信截图_2020021811132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95438" y="501650"/>
            <a:ext cx="9126537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43011" name="图片 3" descr="微信截图_2020021811134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3213" y="501650"/>
            <a:ext cx="9045575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289425" y="3724275"/>
            <a:ext cx="9032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北宋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573713" y="5051425"/>
            <a:ext cx="17922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唐宋八大家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44035" name="图片 3" descr="微信截图_2020021811142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6275" y="501650"/>
            <a:ext cx="10837863" cy="588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微信截图_2020021811143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7213" y="3844925"/>
            <a:ext cx="48672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45059" name="图片 3" descr="微信截图_2020021811161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08125" y="500063"/>
            <a:ext cx="9217025" cy="585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微信截图_2020021811163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3949700"/>
            <a:ext cx="8315325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2935288" y="1042988"/>
            <a:ext cx="3201987" cy="1863725"/>
          </a:xfrm>
          <a:prstGeom prst="cloudCallout">
            <a:avLst/>
          </a:prstGeom>
          <a:gradFill>
            <a:gsLst>
              <a:gs pos="100000">
                <a:srgbClr val="E37E82"/>
              </a:gs>
              <a:gs pos="0">
                <a:srgbClr val="FFC4C1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把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睨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换成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看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”“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望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行不行？为什么？</a:t>
            </a:r>
            <a:endParaRPr lang="zh-CN" altLang="en-US" sz="24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文本框 2"/>
          <p:cNvSpPr txBox="1">
            <a:spLocks noChangeArrowheads="1"/>
          </p:cNvSpPr>
          <p:nvPr/>
        </p:nvSpPr>
        <p:spPr bwMode="auto">
          <a:xfrm>
            <a:off x="919480" y="796925"/>
            <a:ext cx="10060940" cy="4718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学习目标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1.精讲《孙权劝学》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积累相关文学常识、成语、重点文言实词及虚词。分析孙权劝说的方法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并从吕蒙接受孙权的劝说从而取得惊人的进步中领悟学习的重要性。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2.精讲《卖油翁》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积累相关文学常识、实词、虚词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在理解文章内容的基础上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疏通故事情节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解读卖油翁和陈尧咨的人物形象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阐释文章传达的道理。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3.通过《劝学》与《南方多没人》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同学们可以了解古人的学习态度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从中得到一些启示。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46083" name="图片 3" descr="微信截图_2020021811165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6375" y="501650"/>
            <a:ext cx="9323388" cy="575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微信截图_2020021811170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3088" y="1050925"/>
            <a:ext cx="24669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微信截图_202002181117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3788" y="2032000"/>
            <a:ext cx="5010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微信截图_2020021811172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3565525"/>
            <a:ext cx="59436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微信截图_2020021811173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6450" y="5070475"/>
            <a:ext cx="71913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下箭头 8"/>
          <p:cNvSpPr/>
          <p:nvPr/>
        </p:nvSpPr>
        <p:spPr>
          <a:xfrm>
            <a:off x="2700338" y="1063625"/>
            <a:ext cx="333375" cy="727075"/>
          </a:xfrm>
          <a:prstGeom prst="downArrow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476375" y="1960563"/>
            <a:ext cx="21574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咄咄逼人之态</a:t>
            </a:r>
            <a:endParaRPr lang="zh-CN" altLang="en-US" sz="2400" b="1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2281238" y="3700463"/>
            <a:ext cx="333375" cy="557212"/>
          </a:xfrm>
          <a:prstGeom prst="downArrow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2" name="下箭头 11"/>
          <p:cNvSpPr/>
          <p:nvPr/>
        </p:nvSpPr>
        <p:spPr>
          <a:xfrm>
            <a:off x="9656763" y="2503488"/>
            <a:ext cx="333375" cy="727075"/>
          </a:xfrm>
          <a:prstGeom prst="downArrow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3" name="下箭头 12"/>
          <p:cNvSpPr/>
          <p:nvPr/>
        </p:nvSpPr>
        <p:spPr>
          <a:xfrm>
            <a:off x="9656763" y="5070475"/>
            <a:ext cx="333375" cy="655638"/>
          </a:xfrm>
          <a:prstGeom prst="downArrow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003300" y="4394200"/>
            <a:ext cx="21574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急躁、蛮横</a:t>
            </a:r>
            <a:endParaRPr lang="zh-CN" altLang="en-US" sz="2400" b="1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9364663" y="3343275"/>
            <a:ext cx="163512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不卑不亢、</a:t>
            </a:r>
            <a:endParaRPr lang="zh-CN" altLang="en-US" sz="2400" b="1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从容应对</a:t>
            </a:r>
            <a:endParaRPr lang="zh-CN" altLang="en-US" sz="2400" b="1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9104313" y="5797550"/>
            <a:ext cx="17907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沉着、冷静</a:t>
            </a:r>
            <a:endParaRPr lang="zh-CN" altLang="en-US" sz="2400" b="1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47107" name="图片 3" descr="微信截图_2020021811175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82725" y="490538"/>
            <a:ext cx="9183688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微信截图_202002181118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7013" y="2484438"/>
            <a:ext cx="73628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微信截图_2020021811183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7013" y="3276600"/>
            <a:ext cx="5429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微信截图_2020021811183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82725" y="5140325"/>
            <a:ext cx="58674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云形标注 7"/>
          <p:cNvSpPr/>
          <p:nvPr/>
        </p:nvSpPr>
        <p:spPr>
          <a:xfrm>
            <a:off x="3724275" y="352425"/>
            <a:ext cx="3201988" cy="1511300"/>
          </a:xfrm>
          <a:prstGeom prst="cloudCallout">
            <a:avLst/>
          </a:prstGeom>
          <a:gradFill>
            <a:gsLst>
              <a:gs pos="100000">
                <a:srgbClr val="E37E82"/>
              </a:gs>
              <a:gs pos="0">
                <a:srgbClr val="FFC4C1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鲁肃公的笑里有什么样的意味？</a:t>
            </a:r>
            <a:endParaRPr lang="zh-CN" altLang="en-US" sz="24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48131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课堂练习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8133" name="文本框 4"/>
          <p:cNvSpPr txBox="1">
            <a:spLocks noChangeArrowheads="1"/>
          </p:cNvSpPr>
          <p:nvPr/>
        </p:nvSpPr>
        <p:spPr bwMode="auto">
          <a:xfrm>
            <a:off x="2016125" y="1820863"/>
            <a:ext cx="7804150" cy="3743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1.选择题。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（1）下列各组句子中加点字意思不同的一项是（    )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A.尔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安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敢轻吾射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安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能辨我是雄雌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B.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但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微颔之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但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当涉猎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C.睨之，久而不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去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 旦辞爷娘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去</a:t>
            </a:r>
            <a:endParaRPr lang="zh-CN" altLang="en-US" sz="2400" b="1" u="sng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D.但手熟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尔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尔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安敢轻吾射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677275" y="2116138"/>
            <a:ext cx="6492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endParaRPr lang="en-US" altLang="zh-CN" sz="28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49155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课堂练习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9157" name="文本框 4"/>
          <p:cNvSpPr txBox="1">
            <a:spLocks noChangeArrowheads="1"/>
          </p:cNvSpPr>
          <p:nvPr/>
        </p:nvSpPr>
        <p:spPr bwMode="auto">
          <a:xfrm>
            <a:off x="1677988" y="1890713"/>
            <a:ext cx="8453437" cy="3414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（2）下列句子中加点字的意义和用法相同的一项是（    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A.尝射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家圃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 乃取一葫芦置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地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B.以我酌油知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 而两狼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并驱如故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C.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钱覆其口  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我酌油知之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D.康肃笑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遣之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 自钱孔入，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钱不湿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043988" y="1890713"/>
            <a:ext cx="6492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endParaRPr lang="en-US" altLang="zh-CN" sz="28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50179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课堂练习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77988" y="1890713"/>
            <a:ext cx="8453437" cy="2306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（3）下列对句子朗读停顿划分错误的一项是（    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A.陈康肃公/善射　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B.有卖油翁/释担而立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C.尔/安敢轻吾射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D.乃取/一葫芦置于地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（乃取一葫芦/置于地）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085138" y="1890713"/>
            <a:ext cx="6492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endParaRPr lang="en-US" altLang="zh-CN" sz="28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51203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课堂练习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862138" y="1465263"/>
            <a:ext cx="8888412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2.简答题。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（1）文中哪些语句表现了卖油翁对陈尧咨箭术的态度？哪些语句表现了陈尧咨的傲慢无礼？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文中“睨之”“但微颔之”，体现了卖油翁对陈尧咨的射箭技艺不以为意，并不十分赞赏的态度。“汝亦知射乎?吾射不亦精乎?”“忿然曰：尔安敢轻吾射!”三个反问句中的称呼、质问和斥责的语气，体现出了陈尧咨的骄矜傲慢的特点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(2)康肃由“忿然”到“笑而遣之”说明了什么?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之前“忿然”说明了他是一个暴躁骄横的人，对卖油翁的态度是反感、愤怒；到后来的“笑而遣之”说明了他对自己之前骄横的行为感到羞愧，领略到了卖油翁的精湛技艺，认识到了天外有天、人外有人的道理，对卖油翁的态度变为了佩服、认输。 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52227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课堂练习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13000" y="1847850"/>
            <a:ext cx="709930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(3)卖油翁有什么样的技艺？他是如何看待自己的技艺的呢？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精湛的倒油技艺。他并不像陈尧咨那样“以此自矜”，而是认为精湛技艺的形成需要坚持不懈地练习，并认为即使拥有了精湛的技艺也不必骄傲自满。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11275" y="1431925"/>
            <a:ext cx="9580563" cy="557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一.阅读《孙权劝学》，回答下列问题。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1.文学常识及成语积累。（9分）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（1）《孙权劝学》选自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__________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，该书是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（朝代）的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（人名）主持编纂的一部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（体例）通史，记载了从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到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共1362年间的史事。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（2）“吴下阿蒙”本意是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______________________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，后泛指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______________________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（3）“士别三日，刮目相待”指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______________________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《资治通鉴》北宋</a:t>
            </a:r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司马光 编年体 战国 五代</a:t>
            </a:r>
            <a:endParaRPr lang="zh-CN" altLang="en-US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三国时期吴县的没有学识的吕蒙；缺少学识、文才的人</a:t>
            </a:r>
            <a:endParaRPr lang="zh-CN" altLang="en-US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士人分别几天，就应当用新的眼光看待</a:t>
            </a:r>
            <a:endParaRPr lang="zh-CN" altLang="en-US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2.解释下列画线词。（4分）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（1）</a:t>
            </a:r>
            <a:r>
              <a:rPr lang="zh-CN" altLang="en-US" sz="2000" b="1" u="sng">
                <a:latin typeface="仿宋" panose="02010609060101010101" pitchFamily="49" charset="-122"/>
                <a:ea typeface="仿宋" panose="02010609060101010101" pitchFamily="49" charset="-122"/>
              </a:rPr>
              <a:t>当涂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掌事 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（2）蒙</a:t>
            </a:r>
            <a:r>
              <a:rPr lang="zh-CN" altLang="en-US" sz="2000" b="1" u="sng">
                <a:latin typeface="仿宋" panose="02010609060101010101" pitchFamily="49" charset="-122"/>
                <a:ea typeface="仿宋" panose="02010609060101010101" pitchFamily="49" charset="-122"/>
              </a:rPr>
              <a:t>辞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以军中多务 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（3）</a:t>
            </a:r>
            <a:r>
              <a:rPr lang="zh-CN" altLang="en-US" sz="2000" b="1" u="sng">
                <a:latin typeface="仿宋" panose="02010609060101010101" pitchFamily="49" charset="-122"/>
                <a:ea typeface="仿宋" panose="02010609060101010101" pitchFamily="49" charset="-122"/>
              </a:rPr>
              <a:t>治经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为博士邪 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（4）但当</a:t>
            </a:r>
            <a:r>
              <a:rPr lang="zh-CN" altLang="en-US" sz="2000" b="1" u="sng">
                <a:latin typeface="仿宋" panose="02010609060101010101" pitchFamily="49" charset="-122"/>
                <a:ea typeface="仿宋" panose="02010609060101010101" pitchFamily="49" charset="-122"/>
              </a:rPr>
              <a:t>涉猎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当涂：当道，掌权；</a:t>
            </a:r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辞：推托；治经：研究儒家经典；涉猎：粗略地阅读</a:t>
            </a:r>
            <a:endParaRPr lang="zh-CN" altLang="en-US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54277" name="文本框 3"/>
          <p:cNvSpPr txBox="1">
            <a:spLocks noChangeArrowheads="1"/>
          </p:cNvSpPr>
          <p:nvPr/>
        </p:nvSpPr>
        <p:spPr bwMode="auto">
          <a:xfrm>
            <a:off x="1512888" y="33338"/>
            <a:ext cx="20510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巩固精炼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04925" y="1004888"/>
            <a:ext cx="9580563" cy="447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3.用现代汉语翻译下列句子。（4分）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（1）孤岂欲卿治经为博士邪！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译文：我难道想要你研究儒家经典成为博士吗？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（2）卿今当涂掌事，不可不学！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译文：你现在当权掌管政事，不能不学习啊！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4.简答题。（2分）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吕蒙从“吴下阿蒙”到令人“刮目相待”给你的启示是什么？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①要善于接受别人合理的规劝，并最终学有所成。②要让他人刮目相看，一定要善于学习。③人只要想学习，什么时候都不晚。④人不能因为任何理由不学习。⑤读书使人聪明，更有力量。⑥学习读书很重要。⑦不能以一成不变的眼光看待他人，要以发展的眼光看待事物。（任答一点即可）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04925" y="754063"/>
            <a:ext cx="9582150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二.阅读《卖油翁》，回答下列问题。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1.文学常识积累。（4分）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本文选自《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》,作者是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（人名）,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（朝代）的政治家、文学家，与唐代的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__________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以及宋代的苏洵、苏轼、苏辙、王安石、曾巩被合称为“唐宋八大家 ”。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归田录  欧阳修  北宋  韩愈、柳宗元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2.解释下列画线字词。（2分）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（1）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担而立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（2）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睨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之久而不去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释：放下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睨：斜着眼看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"/>
          <p:cNvSpPr txBox="1">
            <a:spLocks noChangeArrowheads="1"/>
          </p:cNvSpPr>
          <p:nvPr/>
        </p:nvSpPr>
        <p:spPr bwMode="auto">
          <a:xfrm>
            <a:off x="2368550" y="647700"/>
            <a:ext cx="20510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知识精讲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675" name="文本框 1"/>
          <p:cNvSpPr txBox="1">
            <a:spLocks noChangeArrowheads="1"/>
          </p:cNvSpPr>
          <p:nvPr/>
        </p:nvSpPr>
        <p:spPr bwMode="auto">
          <a:xfrm>
            <a:off x="2255838" y="2427288"/>
            <a:ext cx="2276475" cy="52228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《孙权劝学》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676" name="文本框 4"/>
          <p:cNvSpPr txBox="1">
            <a:spLocks noChangeArrowheads="1"/>
          </p:cNvSpPr>
          <p:nvPr/>
        </p:nvSpPr>
        <p:spPr bwMode="auto">
          <a:xfrm>
            <a:off x="2255838" y="3457575"/>
            <a:ext cx="2276475" cy="5222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《卖油翁》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03350" y="1219200"/>
            <a:ext cx="9580563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3.将下列句子翻译成现代汉语。（6分）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（1）有卖油翁释担而立，睨之久而不去。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有个卖油的老翁放下担子站（在旁边），斜着眼看陈尧咨射箭，很久都没有离开。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（2）见其发矢十中八九，但微颔之。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见到他射箭十次里射中了八九次，只是对此微微点头。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（3）吾射不亦精乎？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我射箭的本领不也很精湛吗？ 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04925" y="725488"/>
            <a:ext cx="9582150" cy="5322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4.简答题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（1）文章第二段主要使用了什么手法？（4分）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对比:把射者和酌者的态度加以对照 。</a:t>
            </a:r>
            <a:endParaRPr lang="zh-CN" altLang="en-US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看态度:陈尧咨盛气凌人(“尔安敢轻吾射”);卖油翁自信沉着、不卑不亢(“我亦无他，惟手熟尔。”）。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从整篇文章来看，对比手法的运用还体现在哪里？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对比写法：把射者和酌者的地位，名声、技艺、态度一一加以对照。</a:t>
            </a:r>
            <a:endParaRPr lang="zh-CN" altLang="en-US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地位、名声一个是名满天下(“当世无双”)的康肃公；一个是默默无闻的卖油老人；</a:t>
            </a:r>
            <a:endParaRPr lang="zh-CN" altLang="en-US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论技艺:陈尧咨十中八并不是百发百中；卖油翁沥油而钱不湿，可谓绝技；</a:t>
            </a:r>
            <a:endParaRPr lang="zh-CN" altLang="en-US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看态度:陈尧咨盛气凌人(“自矜”“尔安敢轻吾射”)；卖油翁从容沉着、不卑不亢(“微颔”“我亦无他，惟手熟尔。”)；</a:t>
            </a:r>
            <a:endParaRPr lang="zh-CN" altLang="en-US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从技艺、态度和见解等方面来看，陈尧咨远不及卖油翁。这样的对比写法，使故事生动有趣，人物栩栩如生，道理极其清楚。</a:t>
            </a:r>
            <a:endParaRPr lang="zh-CN" altLang="en-US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5" name="五角星 4"/>
          <p:cNvSpPr/>
          <p:nvPr/>
        </p:nvSpPr>
        <p:spPr>
          <a:xfrm>
            <a:off x="5106988" y="2003425"/>
            <a:ext cx="1636712" cy="1382713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升格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03350" y="1219200"/>
            <a:ext cx="9580563" cy="4154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（2）学习本文后，你有哪些启发？（4分）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①正视自己的长处，扬长避短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②正视自己的缺点，知错能改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③谦虚使人进步，骄傲使人落后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④人应有一技之长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⑤强中更有强中手，一山更比一山高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⑥艺无止境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⑦宝剑锋从磨砺出，梅花香自苦寒来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⑧骄傲自大者往往遭人轻视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⑨智者超然物外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⑩熟能生巧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03350" y="1219200"/>
            <a:ext cx="9580563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三、阅读【甲】【乙】两段文字，完成1-3题。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1.下列画线字解释相同的一项是（    ）（2分）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A.自以为大有所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门人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亲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B.弟子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孰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为好学      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孰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若孤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C.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自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以为大有所益    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自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吾有回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D.及鲁肃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过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寻阳      不贰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过</a:t>
            </a:r>
            <a:endParaRPr lang="zh-CN" altLang="en-US" sz="2400" b="1" u="sng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2.用现代汉语翻译下列句子。（4分）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（1）但当涉猎，见往事耳。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只应当粗略地阅读，了解历史罢了。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（2）不迁怒，不贰过。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他从来都不把自己的怒气转移到别人的身上，不重复犯同样的过错。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151563" y="1565275"/>
            <a:ext cx="5222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endParaRPr lang="en-US" altLang="zh-CN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03350" y="982663"/>
            <a:ext cx="9580563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3.下面几句是《论语》关于学习的阐述，吕蒙和颜回的学习过程分别印证了哪一句？请选择并说明理由。（4分）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①子曰:“人不知而不愠，不亦君子乎？”——《论语•学而》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②子曰:“学而不思则罔，思而不学则殆。”——《论语•为政》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③子曰:“温故而知新，可以为师矣。”——《论语•为政》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④子曰:“君子不器。”——《论语•为政》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吕蒙的学习过程能够印证第四句，第四句的意思是君子不能像器具那样，作用仅仅限于某一方面。而吕蒙正符合这一句对君子的定义。吕蒙武力高强，是军中统帅，但他没有完全满足于已取得的成就，在孙权的劝说下，他积极学习文化知识，多方面充实自己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颜回的学习过程能够印证第一句，第一句的意思是人们不了解我，但我也不生气，这不也是君子的表现吗？而颜回能够做到不把怒气发泄到无关人员的身上，与这句不谋而合。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58913" y="725488"/>
            <a:ext cx="9580562" cy="5203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四、阅读【甲】【乙】两段文字，完成1-3题。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1.解释下列画线（每空1分，共4分）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（1）公亦以此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自矜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（2）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尝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射于家圃    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（3）老人自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缚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于树 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（4）</a:t>
            </a:r>
            <a:r>
              <a:rPr lang="zh-CN" altLang="en-US" sz="2400" b="1" u="sng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但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见杨双膝跪地 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自矜：自夸；尝：曾经；缚：捆绑；但：只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2.用现代汉语翻译下列句子。（每句2分，共4分）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（1）以我酌油知之。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凭我倒油（的经验）知道这个（道理）。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（2）垂死之年，能以一死成君之名，死亦何怨！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我已经到了快要死的年纪了，能够以死来成就你的名声，死了又有什么可埋怨的呢？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01788" y="1219200"/>
            <a:ext cx="8874125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3.结合【甲】【乙】两文的具体内容，谈一谈你得到了什么启示。（3分）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人外有人，天外有天。任何技艺的修炼都是无止境的，一定不能因为取得小成就，就骄傲自满，而应永远保持谦虚谨慎的心态。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29699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导入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9701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1182688"/>
            <a:ext cx="6577013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文本框 5"/>
          <p:cNvSpPr txBox="1">
            <a:spLocks noChangeArrowheads="1"/>
          </p:cNvSpPr>
          <p:nvPr/>
        </p:nvSpPr>
        <p:spPr bwMode="auto">
          <a:xfrm>
            <a:off x="6113463" y="2555875"/>
            <a:ext cx="2370137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吾生也有涯,而知也无涯。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9703" name="文本框 6"/>
          <p:cNvSpPr txBox="1">
            <a:spLocks noChangeArrowheads="1"/>
          </p:cNvSpPr>
          <p:nvPr/>
        </p:nvSpPr>
        <p:spPr bwMode="auto">
          <a:xfrm>
            <a:off x="4191000" y="4881563"/>
            <a:ext cx="46005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怎样才是有效的学习？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9704" name="图片 7" descr="tim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5913" y="1885950"/>
            <a:ext cx="19256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0723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364172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文本框 3"/>
          <p:cNvSpPr txBox="1">
            <a:spLocks noChangeArrowheads="1"/>
          </p:cNvSpPr>
          <p:nvPr/>
        </p:nvSpPr>
        <p:spPr bwMode="auto">
          <a:xfrm>
            <a:off x="1241425" y="903288"/>
            <a:ext cx="32861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《孙权劝学》原文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725" name="文本框 4"/>
          <p:cNvSpPr txBox="1">
            <a:spLocks noChangeArrowheads="1"/>
          </p:cNvSpPr>
          <p:nvPr/>
        </p:nvSpPr>
        <p:spPr bwMode="auto">
          <a:xfrm>
            <a:off x="2078038" y="2087563"/>
            <a:ext cx="7418387" cy="313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孙权劝学  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初，权谓吕蒙曰：“卿今当涂掌事，不可不学！”蒙辞以军中多务。权曰：“孤岂欲卿治经为博士邪!但当涉猎，见往事耳。 卿言多务，孰若孤？孤常读书，自以为大有所益。”蒙乃始就学。及鲁肃过寻阳，与蒙论议，大惊曰：“卿今者才略，非复吴下阿蒙！”蒙曰：“士别三日，即更刮目相待，大兄何见事之晚乎！”肃遂拜蒙母，结友而别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1747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150" y="787400"/>
            <a:ext cx="29495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文本框 3"/>
          <p:cNvSpPr txBox="1">
            <a:spLocks noChangeArrowheads="1"/>
          </p:cNvSpPr>
          <p:nvPr/>
        </p:nvSpPr>
        <p:spPr bwMode="auto">
          <a:xfrm>
            <a:off x="1677988" y="903288"/>
            <a:ext cx="16367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文学常识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1749" name="图片 4" descr="timg (1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7988" y="1839913"/>
            <a:ext cx="2271712" cy="272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文本框 5"/>
          <p:cNvSpPr txBox="1">
            <a:spLocks noChangeArrowheads="1"/>
          </p:cNvSpPr>
          <p:nvPr/>
        </p:nvSpPr>
        <p:spPr bwMode="auto">
          <a:xfrm>
            <a:off x="1703388" y="4811713"/>
            <a:ext cx="22463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北宋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司马光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1751" name="文本框 6"/>
          <p:cNvSpPr txBox="1">
            <a:spLocks noChangeArrowheads="1"/>
          </p:cNvSpPr>
          <p:nvPr/>
        </p:nvSpPr>
        <p:spPr bwMode="auto">
          <a:xfrm>
            <a:off x="5799138" y="2049463"/>
            <a:ext cx="438785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字君实</a:t>
            </a:r>
            <a:r>
              <a:rPr lang="zh-CN" altLang="zh-CN" sz="2400" b="1"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号迂叟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世称涑（sù）水先生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北宋政治家、文学家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编撰了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《资治通鉴》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2771" name="图片 4" descr="微信截图_202002181029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82713" y="276225"/>
            <a:ext cx="9285287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3795" name="图片 3" descr="微信截图_2020021810292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68438" y="501650"/>
            <a:ext cx="9310687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6275" y="501650"/>
            <a:ext cx="10837863" cy="585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4819" name="图片 3" descr="微信截图_2020021810293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4638" y="500063"/>
            <a:ext cx="9145587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4537</Words>
  <Application>WPS 演示</Application>
  <PresentationFormat>自定义</PresentationFormat>
  <Paragraphs>291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Calibri Light</vt:lpstr>
      <vt:lpstr>等线 Light</vt:lpstr>
      <vt:lpstr>仿宋</vt:lpstr>
      <vt:lpstr>Calibri</vt:lpstr>
      <vt:lpstr>微软雅黑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.</dc:creator>
  <cp:lastModifiedBy>黄红政</cp:lastModifiedBy>
  <cp:revision>74</cp:revision>
  <dcterms:created xsi:type="dcterms:W3CDTF">2020-02-25T15:47:00Z</dcterms:created>
  <dcterms:modified xsi:type="dcterms:W3CDTF">2021-04-15T23:20:38Z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93FE64AE66A14A418F6104EE06BA522B</vt:lpwstr>
  </property>
</Properties>
</file>