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  <p:sldId id="262" r:id="rId5"/>
    <p:sldId id="257" r:id="rId6"/>
    <p:sldId id="258" r:id="rId7"/>
    <p:sldId id="259" r:id="rId8"/>
    <p:sldId id="270" r:id="rId9"/>
    <p:sldId id="271" r:id="rId10"/>
    <p:sldId id="272" r:id="rId11"/>
    <p:sldId id="266" r:id="rId12"/>
    <p:sldId id="267" r:id="rId13"/>
    <p:sldId id="268" r:id="rId14"/>
    <p:sldId id="269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20061;&#24180;&#32423;\&#33541;&#30462;&#12298;&#30333;&#26472;&#31036;&#36190;&#12299;-houshuhui.mp3" TargetMode="External"/><Relationship Id="rId5" Type="http://schemas.openxmlformats.org/officeDocument/2006/relationships/image" Target="../media/image4.png"/><Relationship Id="rId4" Type="http://schemas.microsoft.com/office/2007/relationships/media" Target="file:///H:\&#20061;&#24180;&#32423;&#35838;&#20214;\&#33541;&#30462;&#12298;&#30333;&#26472;&#31036;&#36190;&#12299;-houshuhui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1643050"/>
            <a:ext cx="8101042" cy="1084261"/>
          </a:xfrm>
        </p:spPr>
        <p:txBody>
          <a:bodyPr/>
          <a:lstStyle/>
          <a:p>
            <a:r>
              <a:rPr lang="zh-CN" altLang="en-US" dirty="0" smtClean="0"/>
              <a:t>白杨礼赞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5918" y="3000372"/>
            <a:ext cx="5557854" cy="828684"/>
          </a:xfrm>
        </p:spPr>
        <p:txBody>
          <a:bodyPr/>
          <a:lstStyle/>
          <a:p>
            <a:r>
              <a:rPr lang="en-US" altLang="zh-CN" b="1" dirty="0" smtClean="0"/>
              <a:t> </a:t>
            </a:r>
            <a:r>
              <a:rPr lang="zh-CN" altLang="en-US" b="1" dirty="0" smtClean="0">
                <a:solidFill>
                  <a:schemeClr val="tx1"/>
                </a:solidFill>
              </a:rPr>
              <a:t>茅盾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7422" y="4429132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礼，崇敬。题意：怀着崇敬的心情赞美白杨树。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198563" y="622300"/>
            <a:ext cx="71199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zh-CN" altLang="en-US" sz="3200" b="1">
              <a:solidFill>
                <a:srgbClr val="3333FF"/>
              </a:solidFill>
              <a:latin typeface="Dotum" pitchFamily="34" charset="-127"/>
              <a:ea typeface="仿宋_GB2312" pitchFamily="49" charset="-122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title"/>
          </p:nvPr>
        </p:nvSpPr>
        <p:spPr>
          <a:xfrm>
            <a:off x="214282" y="285728"/>
            <a:ext cx="8229600" cy="633413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/>
              <a:t>体会划线动词的表达效果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14282" y="1000108"/>
            <a:ext cx="74206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dirty="0"/>
              <a:t>1</a:t>
            </a:r>
            <a:r>
              <a:rPr lang="zh-CN" altLang="en-US" sz="2400" dirty="0"/>
              <a:t>汽车在望不到边际的高原上奔驰，</a:t>
            </a:r>
            <a:r>
              <a:rPr lang="zh-CN" altLang="en-US" sz="2400" b="1" u="sng" dirty="0"/>
              <a:t>扑</a:t>
            </a:r>
            <a:r>
              <a:rPr lang="zh-CN" altLang="en-US" sz="2400" dirty="0"/>
              <a:t>入你的视野的，</a:t>
            </a:r>
          </a:p>
          <a:p>
            <a:r>
              <a:rPr lang="zh-CN" altLang="en-US" sz="2400" dirty="0"/>
              <a:t>是黄绿错综的一条大毡子 。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28596" y="178592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/>
              <a:t>         </a:t>
            </a:r>
            <a:r>
              <a:rPr lang="zh-CN" altLang="en-US" sz="2400" b="1" dirty="0"/>
              <a:t>“扑”与“奔”照应</a:t>
            </a:r>
            <a:r>
              <a:rPr lang="zh-CN" altLang="en-US" sz="2400" b="1" dirty="0" smtClean="0"/>
              <a:t>，形象而准确地写出了迎面而来</a:t>
            </a:r>
            <a:r>
              <a:rPr lang="zh-CN" altLang="en-US" sz="2400" b="1" dirty="0"/>
              <a:t>的</a:t>
            </a:r>
            <a:r>
              <a:rPr lang="zh-CN" altLang="en-US" sz="2400" b="1" dirty="0" smtClean="0"/>
              <a:t>情景。准确</a:t>
            </a:r>
            <a:r>
              <a:rPr lang="zh-CN" altLang="en-US" sz="2400" b="1" dirty="0"/>
              <a:t>的表现</a:t>
            </a:r>
            <a:r>
              <a:rPr lang="zh-CN" altLang="en-US" sz="2400" b="1" dirty="0" smtClean="0"/>
              <a:t>了奔驰</a:t>
            </a:r>
            <a:r>
              <a:rPr lang="zh-CN" altLang="en-US" sz="2400" b="1" dirty="0"/>
              <a:t>的汽车</a:t>
            </a:r>
            <a:r>
              <a:rPr lang="zh-CN" altLang="en-US" sz="2400" b="1" dirty="0">
                <a:solidFill>
                  <a:srgbClr val="FF0000"/>
                </a:solidFill>
              </a:rPr>
              <a:t>速度之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快</a:t>
            </a:r>
            <a:r>
              <a:rPr lang="zh-CN" altLang="en-US" sz="2400" b="1" dirty="0" smtClean="0"/>
              <a:t>；也反映了黄土高原的辽阔平坦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一望无际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395288" y="27813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      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14282" y="2928934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dirty="0"/>
              <a:t>2</a:t>
            </a:r>
            <a:r>
              <a:rPr lang="zh-CN" altLang="en-US" sz="2400" dirty="0"/>
              <a:t>、这时你</a:t>
            </a:r>
            <a:r>
              <a:rPr lang="zh-CN" altLang="en-US" sz="2400" b="1" u="sng" dirty="0"/>
              <a:t>涌</a:t>
            </a:r>
            <a:r>
              <a:rPr lang="zh-CN" altLang="en-US" sz="2400" dirty="0"/>
              <a:t>起来的感想也许是“雄壮”，也许是“伟大”</a:t>
            </a:r>
            <a:r>
              <a:rPr lang="zh-CN" altLang="en-US" sz="2400" dirty="0" smtClean="0"/>
              <a:t>，诸如此类</a:t>
            </a:r>
            <a:r>
              <a:rPr lang="zh-CN" altLang="en-US" sz="2400" dirty="0"/>
              <a:t>的形容词 </a:t>
            </a:r>
            <a:r>
              <a:rPr lang="en-US" altLang="zh-CN" sz="2400" dirty="0"/>
              <a:t>……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5720" y="4786322"/>
            <a:ext cx="7059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dirty="0"/>
              <a:t>3</a:t>
            </a:r>
            <a:r>
              <a:rPr lang="zh-CN" altLang="en-US" sz="2400" dirty="0"/>
              <a:t>、它的皮光滑而有银色的晕圈，微微</a:t>
            </a:r>
            <a:r>
              <a:rPr lang="zh-CN" altLang="en-US" sz="2400" b="1" u="sng" dirty="0"/>
              <a:t>泛</a:t>
            </a:r>
            <a:r>
              <a:rPr lang="zh-CN" altLang="en-US" sz="2400" dirty="0"/>
              <a:t>出淡青色。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14282" y="3786191"/>
            <a:ext cx="87154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/>
              <a:t>      </a:t>
            </a:r>
            <a:r>
              <a:rPr lang="zh-CN" altLang="en-US" sz="2400" b="1" dirty="0"/>
              <a:t>使用“涌”，说明</a:t>
            </a:r>
            <a:r>
              <a:rPr lang="zh-CN" altLang="en-US" sz="2400" b="1" dirty="0">
                <a:solidFill>
                  <a:srgbClr val="FF0000"/>
                </a:solidFill>
              </a:rPr>
              <a:t>感想很多</a:t>
            </a:r>
            <a:r>
              <a:rPr lang="zh-CN" altLang="en-US" sz="2400" b="1" dirty="0"/>
              <a:t>，瞬间形成</a:t>
            </a:r>
            <a:r>
              <a:rPr lang="zh-CN" altLang="en-US" sz="2400" b="1" dirty="0" smtClean="0"/>
              <a:t>，有</a:t>
            </a:r>
            <a:r>
              <a:rPr lang="zh-CN" altLang="en-US" sz="2400" b="1" dirty="0"/>
              <a:t>的也许还未经过仔细考虑，就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不由自主</a:t>
            </a:r>
            <a:r>
              <a:rPr lang="zh-CN" altLang="en-US" sz="2400" b="1" dirty="0" smtClean="0"/>
              <a:t>的</a:t>
            </a:r>
            <a:r>
              <a:rPr lang="zh-CN" altLang="en-US" sz="2400" b="1" dirty="0"/>
              <a:t>喷涌而出。</a:t>
            </a:r>
          </a:p>
          <a:p>
            <a:endParaRPr lang="zh-CN" altLang="en-US" sz="3600" b="1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00034" y="5500702"/>
            <a:ext cx="7917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/>
              <a:t>“</a:t>
            </a:r>
            <a:r>
              <a:rPr lang="zh-CN" altLang="en-US" sz="2400" b="1" dirty="0"/>
              <a:t>泛”，</a:t>
            </a:r>
            <a:r>
              <a:rPr lang="zh-CN" altLang="en-US" sz="2400" b="1" dirty="0">
                <a:solidFill>
                  <a:srgbClr val="FF0000"/>
                </a:solidFill>
              </a:rPr>
              <a:t>富有动感</a:t>
            </a:r>
            <a:r>
              <a:rPr lang="zh-CN" altLang="en-US" sz="2400" b="1" dirty="0" smtClean="0"/>
              <a:t>，生动</a:t>
            </a:r>
            <a:r>
              <a:rPr lang="zh-CN" altLang="en-US" sz="2400" b="1" dirty="0"/>
              <a:t>地表现了白杨树</a:t>
            </a:r>
            <a:r>
              <a:rPr lang="zh-CN" altLang="en-US" sz="2400" b="1" dirty="0">
                <a:solidFill>
                  <a:srgbClr val="FF0000"/>
                </a:solidFill>
              </a:rPr>
              <a:t>旺盛的生命力</a:t>
            </a:r>
            <a:r>
              <a:rPr lang="zh-CN" altLang="en-US" sz="24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034" y="1071546"/>
            <a:ext cx="8267007" cy="126188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，</a:t>
            </a:r>
            <a:r>
              <a:rPr lang="zh-CN" altLang="en-US" sz="2400" dirty="0" smtClean="0"/>
              <a:t>第七段</a:t>
            </a:r>
            <a:r>
              <a:rPr lang="zh-CN" altLang="zh-CN" sz="2400" dirty="0" smtClean="0"/>
              <a:t>前</a:t>
            </a:r>
            <a:r>
              <a:rPr lang="zh-CN" altLang="zh-CN" sz="2400" dirty="0"/>
              <a:t>四句中运用了哪些来形容白杨树？运用了</a:t>
            </a:r>
            <a:r>
              <a:rPr lang="zh-CN" altLang="zh-CN" sz="2400" dirty="0" smtClean="0"/>
              <a:t>什么</a:t>
            </a:r>
            <a:endParaRPr lang="en-US" altLang="zh-CN" sz="2400" dirty="0" smtClean="0"/>
          </a:p>
          <a:p>
            <a:r>
              <a:rPr lang="zh-CN" altLang="zh-CN" sz="2400" dirty="0" smtClean="0"/>
              <a:t>写作</a:t>
            </a:r>
            <a:r>
              <a:rPr lang="zh-CN" altLang="zh-CN" sz="2400" dirty="0"/>
              <a:t>手法来</a:t>
            </a:r>
            <a:r>
              <a:rPr lang="zh-CN" altLang="zh-CN" sz="2400" dirty="0" smtClean="0"/>
              <a:t>突出白杨树</a:t>
            </a:r>
            <a:r>
              <a:rPr lang="zh-CN" altLang="zh-CN" sz="2400" dirty="0"/>
              <a:t>是树中的伟丈夫</a:t>
            </a:r>
            <a:r>
              <a:rPr lang="zh-CN" altLang="zh-CN" sz="2400" dirty="0" smtClean="0"/>
              <a:t>？将后面</a:t>
            </a:r>
            <a:endParaRPr lang="en-US" altLang="zh-CN" sz="2400" dirty="0" smtClean="0"/>
          </a:p>
          <a:p>
            <a:r>
              <a:rPr lang="zh-CN" altLang="zh-CN" sz="2400" dirty="0" smtClean="0"/>
              <a:t>的四句反问句改为陈述句，对比理解</a:t>
            </a:r>
            <a:r>
              <a:rPr lang="zh-CN" altLang="en-US" sz="2400" dirty="0" smtClean="0"/>
              <a:t>其好处。</a:t>
            </a:r>
            <a:endParaRPr lang="zh-CN" altLang="zh-CN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785786" y="2786058"/>
            <a:ext cx="1620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zh-CN" sz="2800" dirty="0"/>
          </a:p>
          <a:p>
            <a:pPr algn="l"/>
            <a:r>
              <a:rPr lang="zh-CN" altLang="zh-CN" sz="2800" dirty="0"/>
              <a:t>欲扬先抑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1590" y="4714884"/>
            <a:ext cx="880241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sym typeface="+mn-ea"/>
              </a:rPr>
              <a:t>反问句的好处：运用这四个反问排比句</a:t>
            </a:r>
            <a:r>
              <a:rPr lang="zh-CN" altLang="zh-CN" sz="2800" dirty="0" smtClean="0">
                <a:sym typeface="+mn-ea"/>
              </a:rPr>
              <a:t>，</a:t>
            </a:r>
            <a:r>
              <a:rPr lang="zh-CN" altLang="en-US" sz="2800" dirty="0" smtClean="0">
                <a:sym typeface="+mn-ea"/>
              </a:rPr>
              <a:t>问法和语气</a:t>
            </a:r>
            <a:endParaRPr lang="en-US" altLang="zh-CN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的逐渐加强（句法同中有异），</a:t>
            </a:r>
            <a:r>
              <a:rPr lang="zh-CN" altLang="zh-CN" sz="2800" dirty="0" smtClean="0">
                <a:sym typeface="+mn-ea"/>
              </a:rPr>
              <a:t>由</a:t>
            </a:r>
            <a:r>
              <a:rPr lang="zh-CN" altLang="zh-CN" sz="2800" dirty="0">
                <a:sym typeface="+mn-ea"/>
              </a:rPr>
              <a:t>树及人</a:t>
            </a:r>
            <a:r>
              <a:rPr lang="zh-CN" altLang="zh-CN" sz="2800" dirty="0" smtClean="0">
                <a:sym typeface="+mn-ea"/>
              </a:rPr>
              <a:t>，层层</a:t>
            </a:r>
            <a:r>
              <a:rPr lang="zh-CN" altLang="zh-CN" sz="2800" dirty="0">
                <a:sym typeface="+mn-ea"/>
              </a:rPr>
              <a:t>深入</a:t>
            </a:r>
            <a:r>
              <a:rPr lang="zh-CN" altLang="zh-CN" sz="2800" dirty="0" smtClean="0">
                <a:sym typeface="+mn-ea"/>
              </a:rPr>
              <a:t>，</a:t>
            </a:r>
            <a:endParaRPr lang="en-US" altLang="zh-CN" sz="2800" dirty="0" smtClean="0">
              <a:sym typeface="+mn-ea"/>
            </a:endParaRPr>
          </a:p>
          <a:p>
            <a:pPr algn="l"/>
            <a:r>
              <a:rPr lang="zh-CN" altLang="zh-CN" sz="2800" dirty="0" smtClean="0">
                <a:sym typeface="+mn-ea"/>
              </a:rPr>
              <a:t>揭示白杨树</a:t>
            </a:r>
            <a:r>
              <a:rPr lang="zh-CN" altLang="zh-CN" sz="2800" dirty="0">
                <a:sym typeface="+mn-ea"/>
              </a:rPr>
              <a:t>的</a:t>
            </a:r>
            <a:r>
              <a:rPr lang="zh-CN" altLang="zh-CN" sz="2800" dirty="0" smtClean="0">
                <a:sym typeface="+mn-ea"/>
              </a:rPr>
              <a:t>象征意义</a:t>
            </a:r>
            <a:r>
              <a:rPr lang="zh-CN" altLang="zh-CN" sz="2800" dirty="0">
                <a:sym typeface="+mn-ea"/>
              </a:rPr>
              <a:t>。</a:t>
            </a:r>
            <a:endParaRPr lang="zh-CN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357158" y="42860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研读第三部分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3714744" y="264318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树                </a:t>
            </a:r>
            <a:r>
              <a:rPr lang="en-US" altLang="zh-CN" b="1" dirty="0" smtClean="0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人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朴质、严肃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坚强不屈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坚强不屈         </a:t>
            </a:r>
            <a:r>
              <a:rPr lang="en-US" altLang="zh-CN" b="1" dirty="0" smtClean="0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哨兵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团结、力求上进</a:t>
            </a:r>
            <a:r>
              <a:rPr lang="en-US" altLang="zh-CN" b="1" dirty="0" smtClean="0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Verdana" pitchFamily="34" charset="0"/>
              </a:rPr>
              <a:t>精神和意志</a:t>
            </a:r>
            <a:endParaRPr lang="zh-CN" altLang="en-US" b="1" dirty="0">
              <a:solidFill>
                <a:srgbClr val="0000FF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1472" y="571480"/>
            <a:ext cx="7907934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，第八</a:t>
            </a:r>
            <a:r>
              <a:rPr lang="zh-CN" altLang="en-US" sz="2800" dirty="0"/>
              <a:t>段中白杨树和北方农民有</a:t>
            </a:r>
            <a:r>
              <a:rPr lang="zh-CN" altLang="en-US" sz="2800" dirty="0" smtClean="0"/>
              <a:t>什么相似之处？</a:t>
            </a:r>
            <a:endParaRPr lang="en-US" altLang="zh-CN" sz="2800" dirty="0" smtClean="0"/>
          </a:p>
          <a:p>
            <a:r>
              <a:rPr lang="zh-CN" altLang="en-US" sz="2800" dirty="0" smtClean="0"/>
              <a:t>白杨树的象征意义是</a:t>
            </a:r>
            <a:r>
              <a:rPr lang="zh-CN" altLang="en-US" sz="2800" dirty="0"/>
              <a:t>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8662" y="1928802"/>
            <a:ext cx="8190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ym typeface="+mn-ea"/>
              </a:rPr>
              <a:t>相似之处：</a:t>
            </a:r>
            <a:r>
              <a:rPr lang="en-US" altLang="zh-CN" sz="2400" dirty="0">
                <a:sym typeface="+mn-ea"/>
              </a:rPr>
              <a:t>1</a:t>
            </a:r>
            <a:r>
              <a:rPr lang="zh-CN" altLang="en-US" sz="2400" dirty="0">
                <a:sym typeface="+mn-ea"/>
              </a:rPr>
              <a:t>，极普通，不被人重视；</a:t>
            </a:r>
            <a:r>
              <a:rPr lang="en-US" altLang="zh-CN" sz="2400" dirty="0">
                <a:sym typeface="+mn-ea"/>
              </a:rPr>
              <a:t>2</a:t>
            </a:r>
            <a:r>
              <a:rPr lang="zh-CN" altLang="en-US" sz="2400" dirty="0">
                <a:sym typeface="+mn-ea"/>
              </a:rPr>
              <a:t>，有极强的生命力</a:t>
            </a:r>
            <a:r>
              <a:rPr lang="zh-CN" altLang="en-US" sz="2400" dirty="0" smtClean="0">
                <a:sym typeface="+mn-ea"/>
              </a:rPr>
              <a:t>，</a:t>
            </a:r>
            <a:endParaRPr lang="en-US" altLang="zh-CN" sz="2400" dirty="0" smtClean="0">
              <a:sym typeface="+mn-ea"/>
            </a:endParaRPr>
          </a:p>
          <a:p>
            <a:pPr algn="l"/>
            <a:r>
              <a:rPr lang="zh-CN" altLang="en-US" sz="2400" dirty="0" smtClean="0">
                <a:sym typeface="+mn-ea"/>
              </a:rPr>
              <a:t>磨折</a:t>
            </a:r>
            <a:r>
              <a:rPr lang="zh-CN" altLang="en-US" sz="2400" dirty="0">
                <a:sym typeface="+mn-ea"/>
              </a:rPr>
              <a:t>不了</a:t>
            </a:r>
            <a:r>
              <a:rPr lang="zh-CN" altLang="en-US" sz="2400" dirty="0" smtClean="0">
                <a:sym typeface="+mn-ea"/>
              </a:rPr>
              <a:t>，压迫</a:t>
            </a:r>
            <a:r>
              <a:rPr lang="zh-CN" altLang="en-US" sz="2400" dirty="0">
                <a:sym typeface="+mn-ea"/>
              </a:rPr>
              <a:t>不倒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7224" y="3071810"/>
            <a:ext cx="81868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ym typeface="+mn-ea"/>
              </a:rPr>
              <a:t>象征意义：象征了北方农民，象征了今天我们民族解放</a:t>
            </a:r>
            <a:r>
              <a:rPr lang="zh-CN" altLang="en-US" sz="2400" dirty="0" smtClean="0">
                <a:sym typeface="+mn-ea"/>
              </a:rPr>
              <a:t>斗争</a:t>
            </a:r>
            <a:endParaRPr lang="en-US" altLang="zh-CN" sz="2400" dirty="0" smtClean="0">
              <a:sym typeface="+mn-ea"/>
            </a:endParaRPr>
          </a:p>
          <a:p>
            <a:pPr algn="l"/>
            <a:r>
              <a:rPr lang="zh-CN" altLang="en-US" sz="2400" dirty="0" smtClean="0">
                <a:sym typeface="+mn-ea"/>
              </a:rPr>
              <a:t>中</a:t>
            </a:r>
            <a:r>
              <a:rPr lang="zh-CN" altLang="en-US" sz="2400" dirty="0">
                <a:sym typeface="+mn-ea"/>
              </a:rPr>
              <a:t>所不可缺</a:t>
            </a:r>
            <a:r>
              <a:rPr lang="zh-CN" altLang="en-US" sz="2400" dirty="0" smtClean="0">
                <a:sym typeface="+mn-ea"/>
              </a:rPr>
              <a:t>的</a:t>
            </a:r>
            <a:r>
              <a:rPr lang="zh-CN" altLang="en-US" sz="2400" dirty="0" smtClean="0"/>
              <a:t>朴质</a:t>
            </a:r>
            <a:r>
              <a:rPr lang="zh-CN" altLang="en-US" sz="2400" dirty="0"/>
              <a:t>、坚强、力求上进的精神。</a:t>
            </a:r>
          </a:p>
          <a:p>
            <a:pPr algn="l"/>
            <a:r>
              <a:rPr lang="zh-CN" altLang="en-US" sz="2400" dirty="0"/>
              <a:t>这也是作者礼赞的原因，点明文章的主题。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86" y="1357298"/>
            <a:ext cx="700704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/>
              <a:t>第九段中</a:t>
            </a:r>
            <a:r>
              <a:rPr lang="zh-CN" altLang="en-US" sz="2800" dirty="0" smtClean="0"/>
              <a:t>，写楠木与白杨对比有</a:t>
            </a:r>
            <a:r>
              <a:rPr lang="zh-CN" altLang="en-US" sz="2800" dirty="0"/>
              <a:t>什么作用？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1472" y="2357430"/>
            <a:ext cx="77251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ym typeface="+mn-ea"/>
              </a:rPr>
              <a:t>将白杨树和楠木进行对比</a:t>
            </a:r>
            <a:r>
              <a:rPr lang="zh-CN" altLang="en-US" sz="2800" dirty="0" smtClean="0">
                <a:sym typeface="+mn-ea"/>
              </a:rPr>
              <a:t>，表达了对</a:t>
            </a:r>
            <a:r>
              <a:rPr lang="zh-CN" altLang="en-US" sz="2800" dirty="0">
                <a:sym typeface="+mn-ea"/>
              </a:rPr>
              <a:t>贱视民众</a:t>
            </a:r>
            <a:r>
              <a:rPr lang="zh-CN" altLang="en-US" sz="2800" dirty="0" smtClean="0">
                <a:sym typeface="+mn-ea"/>
              </a:rPr>
              <a:t>、</a:t>
            </a:r>
            <a:endParaRPr lang="en-US" altLang="zh-CN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顽固</a:t>
            </a:r>
            <a:r>
              <a:rPr lang="zh-CN" altLang="en-US" sz="2800" dirty="0">
                <a:sym typeface="+mn-ea"/>
              </a:rPr>
              <a:t>的倒退的</a:t>
            </a:r>
            <a:r>
              <a:rPr lang="zh-CN" altLang="en-US" sz="2800" dirty="0" smtClean="0">
                <a:sym typeface="+mn-ea"/>
              </a:rPr>
              <a:t>人们的愤慨</a:t>
            </a:r>
            <a:r>
              <a:rPr lang="zh-CN" altLang="en-US" sz="2800" dirty="0">
                <a:sym typeface="+mn-ea"/>
              </a:rPr>
              <a:t>和鄙弃之情</a:t>
            </a:r>
            <a:r>
              <a:rPr lang="zh-CN" altLang="en-US" sz="2800" dirty="0" smtClean="0">
                <a:sym typeface="+mn-ea"/>
              </a:rPr>
              <a:t>，突出对</a:t>
            </a:r>
            <a:endParaRPr lang="en-US" altLang="zh-CN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白杨树的赞美，深化</a:t>
            </a:r>
            <a:r>
              <a:rPr lang="zh-CN" altLang="en-US" sz="2800" dirty="0">
                <a:sym typeface="+mn-ea"/>
              </a:rPr>
              <a:t>了文章主题。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57158" y="42860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研读第四部分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8596" y="714356"/>
            <a:ext cx="7725192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sym typeface="+mn-ea"/>
              </a:rPr>
              <a:t>这篇课文，作者是如何逐层深入地来表现白杨树</a:t>
            </a:r>
            <a:endParaRPr lang="en-US" altLang="zh-CN" sz="2800" dirty="0" smtClean="0">
              <a:sym typeface="+mn-ea"/>
            </a:endParaRPr>
          </a:p>
          <a:p>
            <a:r>
              <a:rPr lang="zh-CN" altLang="en-US" sz="2800" dirty="0" smtClean="0">
                <a:sym typeface="+mn-ea"/>
              </a:rPr>
              <a:t>的</a:t>
            </a:r>
            <a:r>
              <a:rPr lang="en-US" altLang="zh-CN" sz="2800" dirty="0" smtClean="0">
                <a:sym typeface="+mn-ea"/>
              </a:rPr>
              <a:t>“</a:t>
            </a:r>
            <a:r>
              <a:rPr lang="zh-CN" altLang="en-US" sz="2800" dirty="0" smtClean="0">
                <a:sym typeface="+mn-ea"/>
              </a:rPr>
              <a:t>不平凡</a:t>
            </a:r>
            <a:r>
              <a:rPr lang="en-US" altLang="zh-CN" sz="2800" dirty="0" smtClean="0">
                <a:sym typeface="+mn-ea"/>
              </a:rPr>
              <a:t>”</a:t>
            </a:r>
            <a:r>
              <a:rPr lang="zh-CN" altLang="en-US" sz="2800" dirty="0" smtClean="0">
                <a:sym typeface="+mn-ea"/>
              </a:rPr>
              <a:t>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8596" y="2071678"/>
            <a:ext cx="822853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ym typeface="+mn-ea"/>
              </a:rPr>
              <a:t>先写黄土高原，赞美白杨树生长环境的不平凡。其次描写</a:t>
            </a:r>
            <a:endParaRPr lang="en-US" altLang="zh-CN" sz="2400" b="1" dirty="0" smtClean="0">
              <a:sym typeface="+mn-ea"/>
            </a:endParaRPr>
          </a:p>
          <a:p>
            <a:pPr algn="l"/>
            <a:r>
              <a:rPr lang="zh-CN" altLang="en-US" sz="2400" b="1" dirty="0" smtClean="0">
                <a:sym typeface="+mn-ea"/>
              </a:rPr>
              <a:t>它的干和枝叶笔直向上的特点，赞美它外部形态的不平凡；</a:t>
            </a:r>
            <a:endParaRPr lang="en-US" altLang="zh-CN" sz="2400" b="1" dirty="0" smtClean="0">
              <a:sym typeface="+mn-ea"/>
            </a:endParaRPr>
          </a:p>
          <a:p>
            <a:pPr algn="l"/>
            <a:r>
              <a:rPr lang="zh-CN" altLang="en-US" sz="2400" b="1" dirty="0" smtClean="0">
                <a:sym typeface="+mn-ea"/>
              </a:rPr>
              <a:t>在写枝叶团结、向上力求上进，赞美它内在美的不平凡。</a:t>
            </a:r>
            <a:endParaRPr lang="en-US" altLang="zh-CN" sz="2400" b="1" dirty="0" smtClean="0">
              <a:sym typeface="+mn-ea"/>
            </a:endParaRPr>
          </a:p>
          <a:p>
            <a:pPr algn="l"/>
            <a:r>
              <a:rPr lang="zh-CN" altLang="en-US" sz="2400" b="1" dirty="0" smtClean="0">
                <a:sym typeface="+mn-ea"/>
              </a:rPr>
              <a:t>从外部的景、形，逐步深入到内在的精神和气质，由远及</a:t>
            </a:r>
            <a:endParaRPr lang="en-US" altLang="zh-CN" sz="2400" b="1" dirty="0" smtClean="0">
              <a:sym typeface="+mn-ea"/>
            </a:endParaRPr>
          </a:p>
          <a:p>
            <a:pPr algn="l"/>
            <a:r>
              <a:rPr lang="zh-CN" altLang="en-US" sz="2400" b="1" dirty="0" smtClean="0">
                <a:sym typeface="+mn-ea"/>
              </a:rPr>
              <a:t>近、由表及里地赞美白杨树的不平凡。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17693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   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梅花礼赞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梅花实在不凡，我赞美梅花！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漫步在雪野，映入眼帘的是黑白相间的大毡子。白的是那厚厚的雪，而黑的再燃是拼命从雪中探出头来的土地。北风呜呜地吼叫，肆虐地，在旷野里奔跑，他仿佛锐利的刀，能刺穿厚厚的皮袄。皑皑的白雪主宰着世界，四周是漫无边际对白。这是，如果不是小山坡旁的长椅，你会忘记自己漫步在雪野。这是你脑中也许是“壮观”一类的形容词，然而同时，你的心也有些疲倦，仿佛另一种味儿萦绕在心间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——“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凄凉”可不是？凄凉，是有一点儿呢！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然而，霎时间，要是你抬头看见了这么一株傲然挺立，像雪中的仙女，你那疲倦的心有感觉如何？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那就是梅花，极普通的一种花，然而是在不平凡。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那是一种坚强不屈的花，细而有劲的枝，细而有劲的干。她们的样子，或倾，或仰，或倚，或思，或语，或舞，或倚戏冬风，或笑傲冰雪，或眺首远望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……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白色的梅花入银雕玉琢般的雪塑，冰雪肌骨，在寒泠的冬风中是那么清新超然，铁骨铮铮，令人望之肃然起敬。这是虽在北方风雪压迫下却依然傲然挺立的梅花。哪怕只有细细的枝，却依旧不屈不挠。为这没有生气的冬带来一丝美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这就是梅花，及普通的一种花，人而又绝不平凡的一种花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他没有牡丹富贵，没有没玫瑰妖娆。也许你要说她不美，如果没事专指“妖娆”“绚烂”而言，那么，梅花算不得花中的好女子，但是，她朴质，素雅，坚强，无私，她是花中的好姑娘！你看那风雪中傲人挺立的梅花。难道你丝毫没感受到它的美吗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?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在漫无边际的白中，你突然看到远方有这么一株挺立的梅花，你就不被他那种不畏严寒坚强不屈的精神感染吗？难道你不曾想到，他与红军战士们不屈不挠的精神很相似吗？难道你又不更远一点想到，这临雪笑傲的梅花象征着那些顽强不屈，勇敢拼搏的精神吗？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梅花是不平凡的花，我赞美她，就是因为她的，朴质，素雅，不屈不挠！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14290"/>
            <a:ext cx="885828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       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仙人掌礼赞</a:t>
            </a:r>
            <a:endParaRPr kumimoji="0" 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仙人掌不是最美的，甚至有一点丑陋。但是，我赞美它。 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当你在一望无际的沙漠中走过，看见一颗或几颗仙人掌，这应该会让你为它的那种坚强、挺拔、朴质、刚毅、又有些温柔的特性而感到钦佩。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沙漠，死亡之地的象征。在那里，阳光不在温和，而是灼人；没有雨水的日子，几乎是一年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365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天；白天可以热得让你一步一口水，晚上又要穿上厚厚的棉衣。那里没有什么动物，只有那么屈指可数的几种，但它们从不露面，因为他们几乎都是在沙子下度过的。那里更没有什么植物，它们受不了那么充足的阳光，受不了没有水的日子，受不了那么恶劣的天气。但是仙人掌不同，它依然绿着、长着，有时，还会开出金色的花朵，美极了。我赞美这美丽的仙人掌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它没有粗壮的枝干，供人们倚靠；它没有各色的叶片，与阳光嬉戏；它没有果实，和叶子们争夺养分。也许你要说她不美，但如果美，只是外表的话，那大可不必勉强。但是，它的坚强、挺拔、朴质、刚毅的表现，难道看不出他是一个伟丈夫吗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?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而其中略带的柔而不媚，不也是好女子的表现吗？我不喜欢柳的随意和妩媚，我独爱这在沙漠中挺立的仙人掌。我赞美坚强的仙人掌。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有人说他平凡、普通。的确，它没有松的挺直，没有槐的气场。但是，当你在荒漠  中，看见这么一颗傲然挺立的仙人掌，难道你还认为它是一颗普通的仙人掌吗？它的朴质、坚强，不就象征了那些勤勤恳恳，努力工作的人们吗？难道你不会想到，这些仙人掌像极了帮助我们守卫家园的人民警察？难道你又不更远一点想到，仙人掌的这种精神，正是我们需要学习的？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这仙人掌，曾经也有过浓绿的叶子和长长的枝。但是，在沙漠严酷的条件下，他变得坚强，懂得舍弃，我们才能在沙漠中，还能看到绿色。为此，我赞美它。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我赞美仙人掌，坚强而美丽的仙人掌。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落叶礼赞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唐璧雯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时令正是深秋。清晨，肃风飒然而至，树叶纷纷从枝头飘落，投入大地母亲的怀抱。</a:t>
            </a:r>
            <a:b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我接住一片杨树叶，细细地端详它：脉络分明，色泽鲜亮，浓绿而微带一丝淡黄，一点也不给人衰老的感觉，而是成熟中透出一点灵动、一点活泼的情调。刚才还在树梢发出响亮的笑声，瞬间便歌唱着跳下树梢、扑向大地。</a:t>
            </a:r>
            <a:b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我手捧落叶，想了很多很多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……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忽然想起印度诗圣泰戈尔的诗句：“果实的事业是尊贵的，花的事业是甜美的，但是让我们做叶的事业吧！叶是谦逊地真心地垂着绿荫的。”是的，叶的事业是高尚的，它不懂得索取，一生中只知奉献。春天，它慢慢从树桠间伸展开来，开始了它鹅黄嫩绿的童年时期，从这时起，它就为母体奉献着养料，为人们奉献着亮丽的绿色。夏天，进入了它的成年阶段，这时，它迎烈日、淋暴雨，英雄般全无惧色，为人们谦逊地真心地垂着绿荫，恪尽着“绿色工厂”的职守。直到深秋，它已进入老年时期，感觉到自己的使命已尽，便自动地退下位来，飘然落到地上。</a:t>
            </a:r>
            <a:b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看看地上那片片落叶吧，它们围聚在树间，亲近着与自己共同完成了一番事业的同样谦逊的根，准备化作春泥再做奉献。清人龚自珍有诗曰：“落红不是无情物，化作春泥更护花”。他在赞美飘落的花瓣，我倒觉得这种赞誉不应给予出尽了风头的花瓣，而应给予默默奉献终生的叶。我同样不敢苟同的是南宋诗人、画家郑思肖对菊花的赞美，说什么“宁可枝头抱香死，何曾吹落北风中”。那枯萎的菊瓣既已完成了任务，已无任何价值，还死抱着枝头不退位，这有什么可称道的？何如落叶到该退时即毅然退下，把枝条腾出，让位给孕育中的春芽，而自己另找位置去发挥余热。</a:t>
            </a:r>
            <a:b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我抚摸着手中的这片落叶，静静地听着它的喘息，思索着它的品格，渐渐地，我对落叶的喜爱变成对它的钦敬了。</a:t>
            </a:r>
            <a:b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此时，忽见杨树林间走来了几位老者，他们满头银发，精神矍铄，在林间空地上撩开腿脚，一招一式开始了晨练。我早就知道他们是学校的退休教师，可从未从他们身上悟到什么，此刻，把落叶与他们联系起来，我对他们不禁肃然起敬！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57158" y="0"/>
            <a:ext cx="8643998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     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星星礼赞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宇宙无边无际，深不可测，有许多不为人知的秘密。其中有一种恒星，人人都见过，我们叫它星星。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夜晚，当你步行在自家小院儿，当你步行在露天广场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……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只要你抬头，就或多或少的能看到很亮或有些黯淡的星星。它们眨着眼睛一动不动地凝望着你。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很小的时候，对所有事物都充满好奇，对每天夜里不停冲我眨眼微笑的星星们更不例外。我不知道它们为什么可以挂在天上；不明白它们从何而来；更不明白，为什么它们看似渺小却可以在黑夜中如此耀眼。有时晚上和家人走在外面，会发现我在走，星星也在走。于是就会问他们：“你们看到星星在和我们一起走吗？”他们会斩钉截铁地回答我：“没有”。这就让我觉得自己好神奇，只有我才能让星星跟着走！或许我有什么魔法也说不定！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渐渐地，我长大了，才知道我根本没有什么所谓的魔法，是因为我在走，而作为参照物的星星没有动，所以就好像是星星在跟着我走。于是，我就开始对“每件事都要有合理的解释”这句话产生了从未有过的厌恶感。这个看似合理的解释，让我心中美好的小幻想瞬间破灭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再大一些时，知道了星星就是宇宙中的一种恒星，是夜晚在天空中闪烁的天体。突然就发觉他们不再神秘，也不再是那么美丽，而且在潜意识里，就连“星星”这个词，也渐渐地被“星球”“天体”所取代了。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直到现在，我才慢慢觉得自己先前的想法是多么自私。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想想在漆黑的夜里，如果星星只是跟着你一个人前行，那么被照亮前方道路的就只有你一个人，只可以让你一个人借助它们微弱的光亮不必在黑天摔倒，不必迷失家的方向。而别人却是孤独无助的。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或许，那些所谓合理的解释，加以修改，就是赋予星星的赞美。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它可以无私地把那微弱的光芒献给在黑夜中迷失方向的人，而我们，却只是抬头稍稍瞥了它们一下，就又低下头忙着赶路。你可以不感谢它给予的微光，但请不要忽视它们的无私奉献！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它们不只是星星，更像那无私又默默奉献的引路人。不求你们的感谢，只求你可以记住它（他）们。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或许在你成功的道路上，会有那么一道微光如影相伴。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6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     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白桦礼赞 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</a:t>
            </a:r>
            <a:b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白桦树的确是很高尚的，我歌颂白桦树！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汽车穿梭于高山丛林之间。映入眼帘的，是干枯盘虬的矮植被。萧条如生锈般的针叶如同干瘪的线条，百万年前它们就不冷不热地扎根在这里，让你的心中涌入了无限的恐惧与悲哀。这里有褐色主宰着，铺天盖地，森严冷寂，如果不是偶尔有鸟鸣轻轻提醒你，你还会以为自己走在了寸草不生的沙漠中呢！这时你可能觉得这很“原始”，也许会觉得“壮观”。然而同时你的眼睛定会感到干涩，另一种味儿萦绕在你心间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——“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冷落孤单”。可不？有一点儿吧？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然而山回路转的一瞬间，若是你猛地望到前方有一小片超群的白桦林，委婉地施礼，神秘、热情而又娉婷，那你抑郁的心情又将如何？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那就是白桦树，东北一种蛮常见的树，然而却又是无比高尚的一种树。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那是生机焕发的一种树，细直的干、端庄的枝。它的干约有丈把高，似乎是挺拔向上的拐杖，虽不笔直却稳中虬劲。它大大小小的枝丫如孔雀开屏般罗列，如同密而光洁的扇骨，决不依傍交错。它柔软细腻的叶子簇拢在枝杈周边，一层叠着一层，不留下丁点空隙，组成了一把微微张开的结实的太阳伞。它的皮尤为斑驳，有着老虎身上的冲淡的花纹，恰似一张纯白的皱纹纸上，用毛笔侧锋即兴涂抹了几道浓墨一般，还映着点生机盎然的青绿。这是一种能写字的树皮呢！哪怕这树仅细一拳，它却努力地生出蒲扇般层叠的叶子，参天耸立，在风沙中闪烁着斑斓的光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这就是白桦树，东北一种很常见的树，然而绝对是一种无比高尚的树。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它没有壮山河的气势，没有轻软撩人的芽条。也许你要说它不够英武，也不算娇媚。如果英武专指“气壮山河”，娇媚也意味着“轻软撩人”，那么白桦则显得过于平凡。但是它坚强、素净、安稳、无私、旷达，更不用提它的默默奉献，它是善良有风骨的雅士。当你徜徉在广袤的山野中时，眼前突然出现一群独特纯洁的白桦，难道你就只觉得它是树？难道你就没想到它竭尽所能奉献自己，至少也象征了民间的慈善家？难道你没觉得，那些固守道义、无私助学、严肃工作的感动中国人物就如同生生不息的白桦？难道你不能更长远地考虑到，这样稳健质朴、一心为人的旷达的白桦树，宛然就是历经半个世纪而永垂不朽的青年同志雷锋的高尚精神吗？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让那些言行不一、软弱低趣、自私狭隘的华而不实的人去赞美那些骄傲的楠木和媚俗的垂柳吧，去藐视这极常见、极高尚的白桦树吧。我要朗声礼赞白桦树！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zh-CN" altLang="en-US" dirty="0">
                <a:solidFill>
                  <a:srgbClr val="FF66CC"/>
                </a:solidFill>
                <a:ea typeface="华文行楷" pitchFamily="2" charset="-122"/>
              </a:rPr>
              <a:t>关 于 茅 盾</a:t>
            </a:r>
          </a:p>
        </p:txBody>
      </p:sp>
      <p:pic>
        <p:nvPicPr>
          <p:cNvPr id="41988" name="Picture 4" descr="茅盾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341438"/>
            <a:ext cx="3005137" cy="4826000"/>
          </a:xfrm>
          <a:noFill/>
        </p:spPr>
      </p:pic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3348038" y="1125538"/>
            <a:ext cx="579596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       </a:t>
            </a:r>
            <a:r>
              <a:rPr lang="zh-CN" altLang="en-US" sz="2400" dirty="0"/>
              <a:t>茅盾原名沈德鸿，字雁冰，</a:t>
            </a:r>
            <a:r>
              <a:rPr lang="en-US" altLang="zh-CN" sz="2400" dirty="0"/>
              <a:t>1896</a:t>
            </a:r>
            <a:r>
              <a:rPr lang="zh-CN" altLang="en-US" sz="2400" dirty="0"/>
              <a:t>年７月４日生于浙江桐乡县乌镇。这个太湖南部的鱼米之乡，是近代以来中国农业最为发达之区，它紧邻着现代化的上海，又是人文荟萃的地方，这造成了茅盾勇于面向世界的开放的文化心态，以及精致入微的笔风。 茅盾是我国现代进步文化的先驱者，伟大的革命文学家和中国共产党最早的党员之一。中华人民共和国成立后，他担任第一任文化部长，还担任过作家协会主席、全国文联名誉主席等职务。    茅盾一生写了大量的文学作品，主要有</a:t>
            </a:r>
            <a:r>
              <a:rPr lang="en-US" altLang="zh-CN" sz="2400" b="1" dirty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子夜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>
                <a:solidFill>
                  <a:srgbClr val="FF66CC"/>
                </a:solidFill>
              </a:rPr>
              <a:t>、</a:t>
            </a:r>
            <a:r>
              <a:rPr lang="en-US" altLang="zh-CN" sz="2400" b="1" dirty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蚀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>
                <a:solidFill>
                  <a:srgbClr val="FF66CC"/>
                </a:solidFill>
              </a:rPr>
              <a:t>、</a:t>
            </a:r>
            <a:r>
              <a:rPr lang="en-US" altLang="zh-CN" sz="2400" b="1" dirty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虹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>
                <a:solidFill>
                  <a:srgbClr val="FF66CC"/>
                </a:solidFill>
              </a:rPr>
              <a:t>、</a:t>
            </a:r>
            <a:r>
              <a:rPr lang="en-US" altLang="zh-CN" sz="2400" b="1" dirty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春蚕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66CC"/>
                </a:solidFill>
              </a:rPr>
              <a:t>、</a:t>
            </a:r>
            <a:r>
              <a:rPr lang="en-US" altLang="zh-CN" sz="2400" b="1" dirty="0" smtClean="0">
                <a:solidFill>
                  <a:srgbClr val="FF66CC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66CC"/>
                </a:solidFill>
              </a:rPr>
              <a:t>秋收</a:t>
            </a:r>
            <a:r>
              <a:rPr lang="en-US" altLang="zh-CN" sz="2400" b="1" dirty="0" smtClean="0">
                <a:solidFill>
                  <a:srgbClr val="FF66CC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66CC"/>
                </a:solidFill>
              </a:rPr>
              <a:t>、</a:t>
            </a:r>
            <a:r>
              <a:rPr lang="en-US" altLang="zh-CN" sz="2400" b="1" dirty="0" smtClean="0">
                <a:solidFill>
                  <a:srgbClr val="FF66CC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66CC"/>
                </a:solidFill>
              </a:rPr>
              <a:t>残冬</a:t>
            </a:r>
            <a:r>
              <a:rPr lang="en-US" altLang="zh-CN" sz="2400" b="1" dirty="0" smtClean="0">
                <a:solidFill>
                  <a:srgbClr val="FF66CC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66CC"/>
                </a:solidFill>
              </a:rPr>
              <a:t>、</a:t>
            </a:r>
            <a:r>
              <a:rPr lang="en-US" altLang="zh-CN" sz="2400" b="1" dirty="0" smtClean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林家铺子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>
                <a:solidFill>
                  <a:srgbClr val="FF66CC"/>
                </a:solidFill>
              </a:rPr>
              <a:t>、</a:t>
            </a:r>
            <a:r>
              <a:rPr lang="en-US" altLang="zh-CN" sz="2400" b="1" dirty="0">
                <a:solidFill>
                  <a:srgbClr val="FF66CC"/>
                </a:solidFill>
              </a:rPr>
              <a:t>《</a:t>
            </a:r>
            <a:r>
              <a:rPr lang="zh-CN" altLang="en-US" sz="2400" b="1" dirty="0">
                <a:solidFill>
                  <a:srgbClr val="FF66CC"/>
                </a:solidFill>
              </a:rPr>
              <a:t>霜叶红似二月花</a:t>
            </a:r>
            <a:r>
              <a:rPr lang="en-US" altLang="zh-CN" sz="2400" b="1" dirty="0">
                <a:solidFill>
                  <a:srgbClr val="FF66CC"/>
                </a:solidFill>
              </a:rPr>
              <a:t>》</a:t>
            </a:r>
            <a:r>
              <a:rPr lang="zh-CN" altLang="en-US" sz="2400" b="1" dirty="0">
                <a:solidFill>
                  <a:srgbClr val="FF66CC"/>
                </a:solidFill>
              </a:rPr>
              <a:t>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066800" y="304800"/>
            <a:ext cx="3048000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ea typeface="华文中宋" pitchFamily="2" charset="-122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2286000" y="-9832975"/>
            <a:ext cx="68580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endParaRPr lang="zh-CN" altLang="zh-CN" sz="1800">
              <a:latin typeface="宋体" panose="02010600030101010101" pitchFamily="2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0" y="0"/>
            <a:ext cx="4114800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003300"/>
                </a:solidFill>
                <a:ea typeface="新宋体" panose="02010609030101010101" pitchFamily="49" charset="-122"/>
              </a:rPr>
              <a:t> </a:t>
            </a:r>
            <a:r>
              <a:rPr lang="zh-CN" altLang="en-US" sz="4800" b="1" i="1">
                <a:solidFill>
                  <a:srgbClr val="003300"/>
                </a:solidFill>
                <a:latin typeface="华文行楷" pitchFamily="2" charset="-122"/>
                <a:ea typeface="新宋体" panose="02010609030101010101" pitchFamily="49" charset="-122"/>
              </a:rPr>
              <a:t>背 景 介 绍 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-252413" y="917575"/>
            <a:ext cx="9144001" cy="594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2"/>
            <a:r>
              <a:rPr lang="en-US" altLang="zh-CN" sz="1800">
                <a:latin typeface="宋体" panose="02010600030101010101" pitchFamily="2" charset="-122"/>
              </a:rPr>
              <a:t>      </a:t>
            </a:r>
            <a:r>
              <a:rPr lang="en-US" altLang="zh-CN" sz="3200" b="1">
                <a:latin typeface="宋体" panose="02010600030101010101" pitchFamily="2" charset="-122"/>
              </a:rPr>
              <a:t>1940</a:t>
            </a:r>
            <a:r>
              <a:rPr lang="zh-CN" altLang="en-US" sz="3200" b="1">
                <a:latin typeface="宋体" panose="02010600030101010101" pitchFamily="2" charset="-122"/>
              </a:rPr>
              <a:t>年前后，延安抗日根据地人民在中国共产党的领导下，团结一致，顽强战斗，多次粉碎敌伪的</a:t>
            </a:r>
            <a:r>
              <a:rPr lang="zh-CN" altLang="en-US" sz="3200" b="1">
                <a:latin typeface="Arial" panose="020B0604020202020204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扫荡</a:t>
            </a:r>
            <a:r>
              <a:rPr lang="zh-CN" altLang="en-US" sz="3200" b="1">
                <a:latin typeface="Arial" panose="020B0604020202020204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。这一年，茅盾应朱德同志之邀来到延安。他耳闻目睹延安抗日军民的生活和革命精神，从根据地人民身上看到中华民族远大的前途。当他在西北高原上看到 </a:t>
            </a:r>
            <a:r>
              <a:rPr lang="zh-CN" altLang="en-US" sz="3200" b="1">
                <a:latin typeface="Arial" panose="020B0604020202020204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参天耸立、不折不挠地对抗着西北风</a:t>
            </a:r>
            <a:r>
              <a:rPr lang="zh-CN" altLang="en-US" sz="3200" b="1">
                <a:latin typeface="Arial" panose="020B0604020202020204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的白杨树时，他似乎找到了一种感情的寄托，对白杨产生了特殊的情感。他把对中国共产党、对抗日根据地军民的深挚感情全部倾注在白杨树身上了。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白杨礼赞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应运而生。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0d7e4082503fa24e824882d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05263" y="0"/>
            <a:ext cx="5138737" cy="6848475"/>
          </a:xfrm>
          <a:noFill/>
        </p:spPr>
      </p:pic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3841750" cy="6188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题白杨图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FF0000"/>
                </a:solidFill>
              </a:rPr>
              <a:t>                    </a:t>
            </a:r>
            <a:r>
              <a:rPr lang="zh-CN" altLang="en-US" sz="4000" dirty="0">
                <a:solidFill>
                  <a:srgbClr val="FF0000"/>
                </a:solidFill>
              </a:rPr>
              <a:t>茅盾</a:t>
            </a:r>
            <a:br>
              <a:rPr lang="zh-CN" altLang="en-US" sz="4000" dirty="0">
                <a:solidFill>
                  <a:srgbClr val="FF0000"/>
                </a:solidFill>
              </a:rPr>
            </a:br>
            <a:r>
              <a:rPr lang="zh-CN" altLang="en-US" sz="4000" dirty="0">
                <a:solidFill>
                  <a:schemeClr val="tx2"/>
                </a:solidFill>
              </a:rPr>
              <a:t>北方有佳树，挺立如长矛。</a:t>
            </a:r>
            <a:br>
              <a:rPr lang="zh-CN" altLang="en-US" sz="4000" dirty="0">
                <a:solidFill>
                  <a:schemeClr val="tx2"/>
                </a:solidFill>
              </a:rPr>
            </a:br>
            <a:r>
              <a:rPr lang="zh-CN" altLang="en-US" sz="4000" dirty="0">
                <a:solidFill>
                  <a:schemeClr val="tx2"/>
                </a:solidFill>
              </a:rPr>
              <a:t>叶叶皆团结，枝枝争上游。</a:t>
            </a:r>
            <a:br>
              <a:rPr lang="zh-CN" altLang="en-US" sz="4000" dirty="0">
                <a:solidFill>
                  <a:schemeClr val="tx2"/>
                </a:solidFill>
              </a:rPr>
            </a:br>
            <a:r>
              <a:rPr lang="zh-CN" altLang="en-US" sz="4000" dirty="0">
                <a:solidFill>
                  <a:schemeClr val="tx2"/>
                </a:solidFill>
              </a:rPr>
              <a:t>羞与楠枋伍，甘居榆枣俦。</a:t>
            </a:r>
            <a:br>
              <a:rPr lang="zh-CN" altLang="en-US" sz="4000" dirty="0">
                <a:solidFill>
                  <a:schemeClr val="tx2"/>
                </a:solidFill>
              </a:rPr>
            </a:br>
            <a:r>
              <a:rPr lang="zh-CN" altLang="en-US" sz="4000" dirty="0">
                <a:solidFill>
                  <a:schemeClr val="tx2"/>
                </a:solidFill>
              </a:rPr>
              <a:t>丹青标风骨，愿与子同仇。</a:t>
            </a:r>
          </a:p>
        </p:txBody>
      </p:sp>
      <p:pic>
        <p:nvPicPr>
          <p:cNvPr id="4" name="茅盾《白杨礼赞》-houshuhui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6050" y="4857760"/>
            <a:ext cx="1714512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45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b="1" dirty="0" smtClean="0"/>
              <a:t>请你找出文中直接对白杨树进行赞美的语句。</a:t>
            </a:r>
            <a:r>
              <a:rPr lang="zh-CN" altLang="en-US" sz="3600" dirty="0" smtClean="0"/>
              <a:t>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白杨树实在是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不平凡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的，我赞美白杨树！ </a:t>
            </a:r>
            <a:b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那就是白杨树，西北极普通的一种树，然而实在是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不平凡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的一种树！</a:t>
            </a:r>
            <a:b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这就是白杨树，西北极普通的一种树，然而决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不是平凡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的树！</a:t>
            </a:r>
            <a:b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　 白杨是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不平凡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的树。它在西北极普遍，不被人重视，就跟北方农民相似；它有极强的生命力，磨折不了，压迫不倒，也跟北方的农民相似。</a:t>
            </a:r>
            <a:b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我赞美白杨树，就因为它不但象征了北方的农民，尤其象征了今天我们民族解放斗争中所不可缺的朴质，坚强，以及力求上进的精神。</a:t>
            </a:r>
            <a:r>
              <a:rPr lang="zh-CN" altLang="en-US" b="1" dirty="0" smtClean="0">
                <a:solidFill>
                  <a:srgbClr val="FF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br>
              <a:rPr lang="zh-CN" altLang="en-US" b="1" dirty="0" smtClean="0">
                <a:solidFill>
                  <a:srgbClr val="FF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我要高声赞美白杨树！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2910" y="4929198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隶书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ea typeface="隶书" pitchFamily="49" charset="-122"/>
              </a:rPr>
              <a:t>不平凡”三字，是作者用来结构文章的线索。</a:t>
            </a:r>
            <a:endParaRPr lang="zh-CN" altLang="en-US" sz="36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3071810"/>
            <a:ext cx="8229600" cy="111442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找出描写白杨树内在气质的句子，用几个词语来概括。</a:t>
            </a: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0034" y="857232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找出描写白杨树外部形态的句子，概括其外形特点。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88" name="Oval 44"/>
          <p:cNvSpPr>
            <a:spLocks noChangeArrowheads="1"/>
          </p:cNvSpPr>
          <p:nvPr/>
        </p:nvSpPr>
        <p:spPr bwMode="auto">
          <a:xfrm>
            <a:off x="5724525" y="4365625"/>
            <a:ext cx="1871663" cy="5762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1748" name="Picture 4" descr="pa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09800" cy="2209800"/>
          </a:xfrm>
          <a:prstGeom prst="rect">
            <a:avLst/>
          </a:prstGeom>
          <a:noFill/>
        </p:spPr>
      </p:pic>
      <p:pic>
        <p:nvPicPr>
          <p:cNvPr id="31749" name="Picture 5" descr="pa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09800"/>
            <a:ext cx="2209800" cy="2286000"/>
          </a:xfrm>
          <a:prstGeom prst="rect">
            <a:avLst/>
          </a:prstGeom>
          <a:noFill/>
        </p:spPr>
      </p:pic>
      <p:pic>
        <p:nvPicPr>
          <p:cNvPr id="31750" name="Picture 6" descr="TINB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95800"/>
            <a:ext cx="2209800" cy="2362200"/>
          </a:xfrm>
          <a:prstGeom prst="rect">
            <a:avLst/>
          </a:prstGeom>
          <a:noFill/>
        </p:spPr>
      </p:pic>
      <p:grpSp>
        <p:nvGrpSpPr>
          <p:cNvPr id="2" name="Group 7"/>
          <p:cNvGrpSpPr/>
          <p:nvPr/>
        </p:nvGrpSpPr>
        <p:grpSpPr bwMode="auto">
          <a:xfrm>
            <a:off x="2362200" y="990600"/>
            <a:ext cx="685800" cy="2590800"/>
            <a:chOff x="1488" y="576"/>
            <a:chExt cx="432" cy="1632"/>
          </a:xfrm>
        </p:grpSpPr>
        <p:sp>
          <p:nvSpPr>
            <p:cNvPr id="31752" name="Oval 8"/>
            <p:cNvSpPr>
              <a:spLocks noChangeArrowheads="1"/>
            </p:cNvSpPr>
            <p:nvPr/>
          </p:nvSpPr>
          <p:spPr bwMode="auto"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1753" name="Text Box 9"/>
            <p:cNvSpPr txBox="1">
              <a:spLocks noChangeArrowheads="1"/>
            </p:cNvSpPr>
            <p:nvPr/>
          </p:nvSpPr>
          <p:spPr bwMode="auto">
            <a:xfrm>
              <a:off x="1536" y="912"/>
              <a:ext cx="346" cy="10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外部形态</a:t>
              </a: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3200400" y="609600"/>
            <a:ext cx="2133600" cy="3276600"/>
            <a:chOff x="2016" y="384"/>
            <a:chExt cx="1344" cy="2064"/>
          </a:xfrm>
        </p:grpSpPr>
        <p:grpSp>
          <p:nvGrpSpPr>
            <p:cNvPr id="4" name="Group 11"/>
            <p:cNvGrpSpPr/>
            <p:nvPr/>
          </p:nvGrpSpPr>
          <p:grpSpPr bwMode="auto">
            <a:xfrm>
              <a:off x="2016" y="384"/>
              <a:ext cx="1296" cy="336"/>
              <a:chOff x="2016" y="384"/>
              <a:chExt cx="1296" cy="336"/>
            </a:xfrm>
          </p:grpSpPr>
          <p:sp>
            <p:nvSpPr>
              <p:cNvPr id="31756" name="Oval 12"/>
              <p:cNvSpPr>
                <a:spLocks noChangeArrowheads="1"/>
              </p:cNvSpPr>
              <p:nvPr/>
            </p:nvSpPr>
            <p:spPr bwMode="auto">
              <a:xfrm>
                <a:off x="2016" y="384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57" name="Text Box 13"/>
              <p:cNvSpPr txBox="1">
                <a:spLocks noChangeArrowheads="1"/>
              </p:cNvSpPr>
              <p:nvPr/>
            </p:nvSpPr>
            <p:spPr bwMode="auto">
              <a:xfrm>
                <a:off x="2160" y="384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总的形象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2016" y="816"/>
              <a:ext cx="1296" cy="336"/>
              <a:chOff x="2016" y="816"/>
              <a:chExt cx="1296" cy="336"/>
            </a:xfrm>
          </p:grpSpPr>
          <p:sp>
            <p:nvSpPr>
              <p:cNvPr id="31759" name="Oval 15"/>
              <p:cNvSpPr>
                <a:spLocks noChangeArrowheads="1"/>
              </p:cNvSpPr>
              <p:nvPr/>
            </p:nvSpPr>
            <p:spPr bwMode="auto">
              <a:xfrm>
                <a:off x="2016" y="816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0" name="Text Box 16"/>
              <p:cNvSpPr txBox="1">
                <a:spLocks noChangeArrowheads="1"/>
              </p:cNvSpPr>
              <p:nvPr/>
            </p:nvSpPr>
            <p:spPr bwMode="auto">
              <a:xfrm>
                <a:off x="2112" y="816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干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064" y="1248"/>
              <a:ext cx="1296" cy="336"/>
              <a:chOff x="2064" y="1248"/>
              <a:chExt cx="1296" cy="336"/>
            </a:xfrm>
          </p:grpSpPr>
          <p:sp>
            <p:nvSpPr>
              <p:cNvPr id="31762" name="Oval 18"/>
              <p:cNvSpPr>
                <a:spLocks noChangeArrowheads="1"/>
              </p:cNvSpPr>
              <p:nvPr/>
            </p:nvSpPr>
            <p:spPr bwMode="auto">
              <a:xfrm>
                <a:off x="2064" y="1248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3" name="Text Box 19"/>
              <p:cNvSpPr txBox="1">
                <a:spLocks noChangeArrowheads="1"/>
              </p:cNvSpPr>
              <p:nvPr/>
            </p:nvSpPr>
            <p:spPr bwMode="auto">
              <a:xfrm>
                <a:off x="2064" y="1248"/>
                <a:ext cx="1200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枝</a:t>
                </a:r>
              </a:p>
            </p:txBody>
          </p:sp>
        </p:grpSp>
        <p:grpSp>
          <p:nvGrpSpPr>
            <p:cNvPr id="7" name="Group 20"/>
            <p:cNvGrpSpPr/>
            <p:nvPr/>
          </p:nvGrpSpPr>
          <p:grpSpPr bwMode="auto">
            <a:xfrm>
              <a:off x="2016" y="1680"/>
              <a:ext cx="1344" cy="336"/>
              <a:chOff x="2016" y="1680"/>
              <a:chExt cx="1344" cy="336"/>
            </a:xfrm>
          </p:grpSpPr>
          <p:sp>
            <p:nvSpPr>
              <p:cNvPr id="31765" name="Oval 21"/>
              <p:cNvSpPr>
                <a:spLocks noChangeArrowheads="1"/>
              </p:cNvSpPr>
              <p:nvPr/>
            </p:nvSpPr>
            <p:spPr bwMode="auto">
              <a:xfrm>
                <a:off x="2064" y="168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6" name="Text Box 22"/>
              <p:cNvSpPr txBox="1">
                <a:spLocks noChangeArrowheads="1"/>
              </p:cNvSpPr>
              <p:nvPr/>
            </p:nvSpPr>
            <p:spPr bwMode="auto">
              <a:xfrm>
                <a:off x="2016" y="1680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叶</a:t>
                </a:r>
              </a:p>
            </p:txBody>
          </p:sp>
        </p:grpSp>
        <p:grpSp>
          <p:nvGrpSpPr>
            <p:cNvPr id="8" name="Group 23"/>
            <p:cNvGrpSpPr/>
            <p:nvPr/>
          </p:nvGrpSpPr>
          <p:grpSpPr bwMode="auto">
            <a:xfrm>
              <a:off x="2064" y="2112"/>
              <a:ext cx="1296" cy="336"/>
              <a:chOff x="2064" y="2112"/>
              <a:chExt cx="1296" cy="336"/>
            </a:xfrm>
          </p:grpSpPr>
          <p:sp>
            <p:nvSpPr>
              <p:cNvPr id="31768" name="Oval 24"/>
              <p:cNvSpPr>
                <a:spLocks noChangeArrowheads="1"/>
              </p:cNvSpPr>
              <p:nvPr/>
            </p:nvSpPr>
            <p:spPr bwMode="auto">
              <a:xfrm>
                <a:off x="2064" y="2112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9" name="Text Box 25"/>
              <p:cNvSpPr txBox="1">
                <a:spLocks noChangeArrowheads="1"/>
              </p:cNvSpPr>
              <p:nvPr/>
            </p:nvSpPr>
            <p:spPr bwMode="auto">
              <a:xfrm>
                <a:off x="2064" y="2112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皮</a:t>
                </a:r>
              </a:p>
            </p:txBody>
          </p:sp>
        </p:grpSp>
      </p:grp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5410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力争上游</a:t>
            </a:r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5410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000" b="1">
                <a:latin typeface="Times New Roman" panose="02020603050405020304" pitchFamily="18" charset="0"/>
                <a:ea typeface="楷体_GB2312" panose="02010609030101010101" pitchFamily="49" charset="-122"/>
              </a:rPr>
              <a:t>笔直，绝无旁枝</a:t>
            </a:r>
          </a:p>
        </p:txBody>
      </p:sp>
      <p:sp>
        <p:nvSpPr>
          <p:cNvPr id="31772" name="Oval 28"/>
          <p:cNvSpPr>
            <a:spLocks noChangeArrowheads="1"/>
          </p:cNvSpPr>
          <p:nvPr/>
        </p:nvSpPr>
        <p:spPr bwMode="auto">
          <a:xfrm>
            <a:off x="5219700" y="1989138"/>
            <a:ext cx="2519363" cy="51117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000" b="1">
                <a:latin typeface="Times New Roman" panose="02020603050405020304" pitchFamily="18" charset="0"/>
                <a:ea typeface="楷体_GB2312" panose="02010609030101010101" pitchFamily="49" charset="-122"/>
              </a:rPr>
              <a:t>一律向上，紧紧靠拢</a:t>
            </a:r>
          </a:p>
        </p:txBody>
      </p:sp>
      <p:sp>
        <p:nvSpPr>
          <p:cNvPr id="31773" name="Oval 29"/>
          <p:cNvSpPr>
            <a:spLocks noChangeArrowheads="1"/>
          </p:cNvSpPr>
          <p:nvPr/>
        </p:nvSpPr>
        <p:spPr bwMode="auto">
          <a:xfrm>
            <a:off x="5486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片片向上</a:t>
            </a:r>
          </a:p>
        </p:txBody>
      </p: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5486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光滑淡青色</a:t>
            </a:r>
          </a:p>
        </p:txBody>
      </p:sp>
      <p:sp>
        <p:nvSpPr>
          <p:cNvPr id="31775" name="Oval 31"/>
          <p:cNvSpPr>
            <a:spLocks noChangeArrowheads="1"/>
          </p:cNvSpPr>
          <p:nvPr/>
        </p:nvSpPr>
        <p:spPr bwMode="auto">
          <a:xfrm>
            <a:off x="7740650" y="981075"/>
            <a:ext cx="935038" cy="7620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正直</a:t>
            </a:r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7740650" y="1700213"/>
            <a:ext cx="935038" cy="7620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团结</a:t>
            </a:r>
          </a:p>
        </p:txBody>
      </p:sp>
      <p:sp>
        <p:nvSpPr>
          <p:cNvPr id="31777" name="Oval 33"/>
          <p:cNvSpPr>
            <a:spLocks noChangeArrowheads="1"/>
          </p:cNvSpPr>
          <p:nvPr/>
        </p:nvSpPr>
        <p:spPr bwMode="auto">
          <a:xfrm>
            <a:off x="7740650" y="2492375"/>
            <a:ext cx="935038" cy="762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进取</a:t>
            </a:r>
          </a:p>
        </p:txBody>
      </p: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7740650" y="3284538"/>
            <a:ext cx="935038" cy="7620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质朴</a:t>
            </a:r>
          </a:p>
        </p:txBody>
      </p:sp>
      <p:grpSp>
        <p:nvGrpSpPr>
          <p:cNvPr id="9" name="Group 35"/>
          <p:cNvGrpSpPr/>
          <p:nvPr/>
        </p:nvGrpSpPr>
        <p:grpSpPr bwMode="auto">
          <a:xfrm>
            <a:off x="2362200" y="3810000"/>
            <a:ext cx="685800" cy="2590800"/>
            <a:chOff x="1488" y="576"/>
            <a:chExt cx="432" cy="1632"/>
          </a:xfrm>
        </p:grpSpPr>
        <p:sp>
          <p:nvSpPr>
            <p:cNvPr id="31780" name="Oval 36"/>
            <p:cNvSpPr>
              <a:spLocks noChangeArrowheads="1"/>
            </p:cNvSpPr>
            <p:nvPr/>
          </p:nvSpPr>
          <p:spPr bwMode="auto"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1781" name="Text Box 37"/>
            <p:cNvSpPr txBox="1">
              <a:spLocks noChangeArrowheads="1"/>
            </p:cNvSpPr>
            <p:nvPr/>
          </p:nvSpPr>
          <p:spPr bwMode="auto">
            <a:xfrm>
              <a:off x="1536" y="912"/>
              <a:ext cx="346" cy="10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内在气质</a:t>
              </a:r>
            </a:p>
          </p:txBody>
        </p:sp>
      </p:grpSp>
      <p:sp>
        <p:nvSpPr>
          <p:cNvPr id="31782" name="Oval 38"/>
          <p:cNvSpPr>
            <a:spLocks noChangeArrowheads="1"/>
          </p:cNvSpPr>
          <p:nvPr/>
        </p:nvSpPr>
        <p:spPr bwMode="auto">
          <a:xfrm>
            <a:off x="3276600" y="4800600"/>
            <a:ext cx="2057400" cy="715963"/>
          </a:xfrm>
          <a:prstGeom prst="ellipse">
            <a:avLst/>
          </a:prstGeom>
          <a:solidFill>
            <a:srgbClr val="00FF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倔强挺立</a:t>
            </a:r>
          </a:p>
        </p:txBody>
      </p:sp>
      <p:sp>
        <p:nvSpPr>
          <p:cNvPr id="31783" name="Oval 39"/>
          <p:cNvSpPr>
            <a:spLocks noChangeArrowheads="1"/>
          </p:cNvSpPr>
          <p:nvPr/>
        </p:nvSpPr>
        <p:spPr bwMode="auto">
          <a:xfrm>
            <a:off x="5580063" y="4941888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参天耸立</a:t>
            </a:r>
          </a:p>
        </p:txBody>
      </p:sp>
      <p:sp>
        <p:nvSpPr>
          <p:cNvPr id="31784" name="Oval 40"/>
          <p:cNvSpPr>
            <a:spLocks noChangeArrowheads="1"/>
          </p:cNvSpPr>
          <p:nvPr/>
        </p:nvSpPr>
        <p:spPr bwMode="auto">
          <a:xfrm>
            <a:off x="5580063" y="5516563"/>
            <a:ext cx="2057400" cy="533400"/>
          </a:xfrm>
          <a:prstGeom prst="ellipse">
            <a:avLst/>
          </a:prstGeom>
          <a:solidFill>
            <a:srgbClr val="A3FBEC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不折不挠</a:t>
            </a:r>
          </a:p>
        </p:txBody>
      </p:sp>
      <p:sp>
        <p:nvSpPr>
          <p:cNvPr id="31786" name="Text Box 42"/>
          <p:cNvSpPr txBox="1">
            <a:spLocks noChangeArrowheads="1"/>
          </p:cNvSpPr>
          <p:nvPr/>
        </p:nvSpPr>
        <p:spPr bwMode="auto">
          <a:xfrm>
            <a:off x="5940425" y="4437063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ea typeface="楷体_GB2312" panose="02010609030101010101" pitchFamily="49" charset="-122"/>
              </a:rPr>
              <a:t>努力向上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8" grpId="0" animBg="1"/>
      <p:bldP spid="31770" grpId="0" animBg="1" autoUpdateAnimBg="0"/>
      <p:bldP spid="31771" grpId="0" animBg="1" autoUpdateAnimBg="0"/>
      <p:bldP spid="31772" grpId="0" animBg="1" autoUpdateAnimBg="0"/>
      <p:bldP spid="31773" grpId="0" animBg="1" autoUpdateAnimBg="0"/>
      <p:bldP spid="31774" grpId="0" animBg="1" autoUpdateAnimBg="0"/>
      <p:bldP spid="31775" grpId="0" animBg="1" autoUpdateAnimBg="0"/>
      <p:bldP spid="31776" grpId="0" animBg="1" autoUpdateAnimBg="0"/>
      <p:bldP spid="31777" grpId="0" animBg="1" autoUpdateAnimBg="0"/>
      <p:bldP spid="31778" grpId="0" animBg="1" autoUpdateAnimBg="0"/>
      <p:bldP spid="31782" grpId="0" animBg="1" autoUpdateAnimBg="0"/>
      <p:bldP spid="31783" grpId="0" animBg="1" autoUpdateAnimBg="0"/>
      <p:bldP spid="31784" grpId="0" animBg="1" autoUpdateAnimBg="0"/>
      <p:bldP spid="317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57166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白杨树实在是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的，我赞美白杨树！ </a:t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那就是白杨树，西北极普通的一种树，然而实在是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的一种树！</a:t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这就是白杨树，西北极普通的一种树，然而决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不是平凡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的树！</a:t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　 白杨是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的树。它在西北极普遍，不被人重视，就跟北方农民相似；它有极强的生命力，磨折不了，压迫不倒，也跟北方的农民相似。</a:t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我赞美白杨树，就因为它不但象征了北方的农民，尤其象征了今天我们民族解放斗争中所不可缺的朴质，坚强，以及力求上进的精神。</a:t>
            </a:r>
            <a:r>
              <a:rPr lang="zh-CN" altLang="en-US" b="1" dirty="0" smtClean="0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br>
              <a:rPr lang="zh-CN" altLang="en-US" b="1" dirty="0" smtClean="0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我要高声赞美白杨树！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42976" y="288768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如何划分全文的段落层次？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285720" y="3429000"/>
            <a:ext cx="6372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第一部分：直接抒发对白杨树的崇敬和赞美。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296706" y="4000504"/>
            <a:ext cx="8847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第二部分：描写黄土高原的景色，交代白杨树生长的自然环境。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720" y="4929198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第四部分：揭示白杨树的象征意义，点明主题。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5720" y="4429132"/>
            <a:ext cx="9156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第三部分：描绘白杨树的外部形象和性格特点，突出它的不平凡。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5720" y="5500702"/>
            <a:ext cx="7300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第五部分：将白杨树和楠木对比，再次赞美白杨树。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42860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研读第一、二部分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14282" y="928670"/>
            <a:ext cx="6497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，开头第一段，在全文中起什么作用？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0034" y="1428736"/>
            <a:ext cx="79296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作用：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“不平凡”点出了赞美白杨树的原因、宗旨和线索。开门见山，点名文章题旨，直抒对白杨崇敬和赞美，为下文定下了感情基调。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14282" y="2714620"/>
            <a:ext cx="7941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，自由朗读</a:t>
            </a:r>
            <a:r>
              <a:rPr lang="en-US" altLang="zh-CN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段，找出表现以下内容的词句。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5720" y="328612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黄土高原特点：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158" y="378619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见到高原感觉：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7158" y="435769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见到白杨情绪变化：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57488" y="3357562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是黄绿错综的一条大毡子，无边无垠，坦荡如砥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28926" y="385762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雄壮，伟大，单调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00430" y="442913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恹恹欲睡，惊奇地叫了一声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14282" y="4857760"/>
            <a:ext cx="8358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描写高原的目的</a:t>
            </a:r>
            <a:r>
              <a:rPr lang="zh-CN" altLang="en-US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：（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）交代白杨树的生长环境，雄壮伟大的背景正面衬托其傲然挺立的不平凡的形象；（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2</a:t>
            </a:r>
            <a:r>
              <a:rPr lang="zh-CN" altLang="en-US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）写高原的单调令人恹恹欲睡，反面衬托白杨树的不平凡；（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3</a:t>
            </a:r>
            <a:r>
              <a:rPr lang="zh-CN" altLang="en-US" sz="20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）暗写陕甘宁抗日根据地，为后文揭示白杨树的象征意义作铺垫。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1996</Words>
  <Application>WPS 演示</Application>
  <PresentationFormat>全屏显示(4:3)</PresentationFormat>
  <Paragraphs>133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白杨礼赞</vt:lpstr>
      <vt:lpstr>关 于 茅 盾</vt:lpstr>
      <vt:lpstr>幻灯片 3</vt:lpstr>
      <vt:lpstr>幻灯片 4</vt:lpstr>
      <vt:lpstr>请你找出文中直接对白杨树进行赞美的语句。  </vt:lpstr>
      <vt:lpstr>幻灯片 6</vt:lpstr>
      <vt:lpstr>幻灯片 7</vt:lpstr>
      <vt:lpstr>幻灯片 8</vt:lpstr>
      <vt:lpstr>幻灯片 9</vt:lpstr>
      <vt:lpstr>体会划线动词的表达效果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白杨礼赞</dc:title>
  <dc:creator/>
  <cp:lastModifiedBy>user</cp:lastModifiedBy>
  <cp:revision>12</cp:revision>
  <dcterms:created xsi:type="dcterms:W3CDTF">2016-09-26T23:24:41Z</dcterms:created>
  <dcterms:modified xsi:type="dcterms:W3CDTF">2016-09-29T06:36:21Z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