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3004800" cy="97536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606" y="84"/>
      </p:cViewPr>
      <p:guideLst>
        <p:guide orient="horz" pos="21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292" cy="9753600"/>
          </a:xfrm>
          <a:custGeom>
            <a:gdLst>
              <a:gd name="connsiteX0" fmla="*/ 0 w 13004292"/>
              <a:gd name="connsiteY0" fmla="*/ 9753599 h 9753600"/>
              <a:gd name="connsiteX1" fmla="*/ 13004292 w 13004292"/>
              <a:gd name="connsiteY1" fmla="*/ 9753599 h 9753600"/>
              <a:gd name="connsiteX2" fmla="*/ 13004292 w 13004292"/>
              <a:gd name="connsiteY2" fmla="*/ 0 h 9753600"/>
              <a:gd name="connsiteX3" fmla="*/ 0 w 13004292"/>
              <a:gd name="connsiteY3" fmla="*/ 0 h 9753600"/>
              <a:gd name="connsiteX4" fmla="*/ 0 w 13004292"/>
              <a:gd name="connsiteY4" fmla="*/ 9753599 h 97536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292" h="9753600">
                <a:moveTo>
                  <a:pt x="0" y="9753599"/>
                </a:moveTo>
                <a:lnTo>
                  <a:pt x="13004292" y="9753599"/>
                </a:lnTo>
                <a:lnTo>
                  <a:pt x="13004292" y="0"/>
                </a:lnTo>
                <a:lnTo>
                  <a:pt x="0" y="0"/>
                </a:lnTo>
                <a:lnTo>
                  <a:pt x="0" y="97535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49600" y="6629400"/>
            <a:ext cx="7446010" cy="16129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51000" y="4203700"/>
            <a:ext cx="101600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0"/>
              </a:lnSpc>
            </a:pPr>
            <a:r>
              <a:rPr lang="en-US" altLang="zh-CN" sz="8005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文学文本阅读知识串讲</a:t>
            </a:r>
          </a:p>
        </p:txBody>
      </p:sp>
      <p:sp>
        <p:nvSpPr>
          <p:cNvPr id="10" name="矩形 9"/>
          <p:cNvSpPr/>
          <p:nvPr/>
        </p:nvSpPr>
        <p:spPr>
          <a:xfrm>
            <a:off x="3529965" y="3169285"/>
            <a:ext cx="661035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2020-2021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</a:t>
            </a: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初中语文九年级</a:t>
            </a: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常见文本类阅读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四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689600" y="4851400"/>
            <a:ext cx="1524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线索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线索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3035300"/>
            <a:ext cx="655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(1)概念：贯穿全文，组织材料的人、事、物、情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(2)类型：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52600" y="4216400"/>
            <a:ext cx="18288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以人物为线索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以事情为线索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以事物为线索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以地点为线索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以时间为线索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以感情为线索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95400" y="7404100"/>
            <a:ext cx="563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(3)作用：贯穿全文、条理清晰、结构严谨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365" y="4876800"/>
            <a:ext cx="8580755" cy="10998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五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27600" y="4851400"/>
            <a:ext cx="3048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表达方式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829382" y="487591"/>
            <a:ext cx="8900185" cy="924394"/>
          </a:xfrm>
          <a:custGeom>
            <a:gdLst>
              <a:gd name="connsiteX0" fmla="*/ 0 w 8900185"/>
              <a:gd name="connsiteY0" fmla="*/ 924394 h 924394"/>
              <a:gd name="connsiteX1" fmla="*/ 8900185 w 8900185"/>
              <a:gd name="connsiteY1" fmla="*/ 924394 h 924394"/>
              <a:gd name="connsiteX2" fmla="*/ 8900185 w 8900185"/>
              <a:gd name="connsiteY2" fmla="*/ 0 h 924394"/>
              <a:gd name="connsiteX3" fmla="*/ 0 w 8900185"/>
              <a:gd name="connsiteY3" fmla="*/ 0 h 924394"/>
              <a:gd name="connsiteX4" fmla="*/ 0 w 8900185"/>
              <a:gd name="connsiteY4" fmla="*/ 924394 h 92439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900185" h="924394">
                <a:moveTo>
                  <a:pt x="0" y="924394"/>
                </a:moveTo>
                <a:lnTo>
                  <a:pt x="8900185" y="924394"/>
                </a:lnTo>
                <a:lnTo>
                  <a:pt x="8900185" y="0"/>
                </a:lnTo>
                <a:lnTo>
                  <a:pt x="0" y="0"/>
                </a:lnTo>
                <a:lnTo>
                  <a:pt x="0" y="92439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816682" y="474891"/>
            <a:ext cx="8925585" cy="949794"/>
          </a:xfrm>
          <a:custGeom>
            <a:gdLst>
              <a:gd name="connsiteX0" fmla="*/ 6350 w 8925585"/>
              <a:gd name="connsiteY0" fmla="*/ 943444 h 949794"/>
              <a:gd name="connsiteX1" fmla="*/ 8919235 w 8925585"/>
              <a:gd name="connsiteY1" fmla="*/ 943444 h 949794"/>
              <a:gd name="connsiteX2" fmla="*/ 8919235 w 8925585"/>
              <a:gd name="connsiteY2" fmla="*/ 6350 h 949794"/>
              <a:gd name="connsiteX3" fmla="*/ 6350 w 8925585"/>
              <a:gd name="connsiteY3" fmla="*/ 6350 h 949794"/>
              <a:gd name="connsiteX4" fmla="*/ 6350 w 8925585"/>
              <a:gd name="connsiteY4" fmla="*/ 943444 h 94979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925585" h="949794">
                <a:moveTo>
                  <a:pt x="6350" y="943444"/>
                </a:moveTo>
                <a:lnTo>
                  <a:pt x="8919235" y="943444"/>
                </a:lnTo>
                <a:lnTo>
                  <a:pt x="8919235" y="6350"/>
                </a:lnTo>
                <a:lnTo>
                  <a:pt x="6350" y="6350"/>
                </a:lnTo>
                <a:lnTo>
                  <a:pt x="6350" y="94344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表达方式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2743200"/>
            <a:ext cx="106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(1)记叙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47800" y="3289300"/>
            <a:ext cx="10668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①概念：作者对人物的经历和事件的发展变化过程以及场景、空间的转换所作的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52600" y="3835400"/>
            <a:ext cx="5486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叙说和交待。（包括顺叙、倒叙、插叙）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47800" y="4381500"/>
            <a:ext cx="85344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我出生在陕西，18岁去东北念大学，24岁来北京工作。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95400" y="4927600"/>
            <a:ext cx="106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(2)说明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447800" y="5486400"/>
            <a:ext cx="8229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①概念：解说事物的形状、性质、特征、成因、关系、功用等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47800" y="6032500"/>
            <a:ext cx="105156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昙花属附生植物，是灌木状主茎圆筒形木质。分枝呈扁平叶状，多具2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752600" y="6578600"/>
            <a:ext cx="44196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棱，少具3翅，边缘具波状圆齿。</a:t>
            </a:r>
            <a:endParaRPr lang="en-US" altLang="zh-CN" sz="2400" smtClean="0">
              <a:solidFill>
                <a:srgbClr val="11111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295400" y="7124700"/>
            <a:ext cx="106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(3)议论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447800" y="7670800"/>
            <a:ext cx="579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①概念：发表见解，表明自己的观点和看法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447800" y="8229600"/>
            <a:ext cx="106680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佛家主张“以身食虎”，“我不下地狱谁下地狱”。老榆树为全村生灵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600200" y="8775700"/>
            <a:ext cx="94488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“舍了身”，“下了地狱”，不是功德无量的么？老榆树成了佛了吧？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301365" y="508000"/>
            <a:ext cx="85280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记叙文中最常见的是描写和记叙，兼用抒情和议论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记叙文议论有三种方式：先叙后议，先议后叙，边议边叙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64010" y="1888781"/>
            <a:ext cx="4339602" cy="468833"/>
          </a:xfrm>
          <a:custGeom>
            <a:gdLst>
              <a:gd name="connsiteX0" fmla="*/ 0 w 4339602"/>
              <a:gd name="connsiteY0" fmla="*/ 468833 h 468833"/>
              <a:gd name="connsiteX1" fmla="*/ 4339602 w 4339602"/>
              <a:gd name="connsiteY1" fmla="*/ 468833 h 468833"/>
              <a:gd name="connsiteX2" fmla="*/ 4339602 w 4339602"/>
              <a:gd name="connsiteY2" fmla="*/ 0 h 468833"/>
              <a:gd name="connsiteX3" fmla="*/ 0 w 4339602"/>
              <a:gd name="connsiteY3" fmla="*/ 0 h 468833"/>
              <a:gd name="connsiteX4" fmla="*/ 0 w 4339602"/>
              <a:gd name="connsiteY4" fmla="*/ 468833 h 46883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9602" h="468833">
                <a:moveTo>
                  <a:pt x="0" y="468833"/>
                </a:moveTo>
                <a:lnTo>
                  <a:pt x="4339602" y="468833"/>
                </a:lnTo>
                <a:lnTo>
                  <a:pt x="4339602" y="0"/>
                </a:lnTo>
                <a:lnTo>
                  <a:pt x="0" y="0"/>
                </a:lnTo>
                <a:lnTo>
                  <a:pt x="0" y="46883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358765" y="1553845"/>
            <a:ext cx="5151755" cy="725170"/>
          </a:xfrm>
          <a:custGeom>
            <a:gdLst>
              <a:gd name="connsiteX0" fmla="*/ 6350 w 4365002"/>
              <a:gd name="connsiteY0" fmla="*/ 487883 h 494233"/>
              <a:gd name="connsiteX1" fmla="*/ 4358652 w 4365002"/>
              <a:gd name="connsiteY1" fmla="*/ 487883 h 494233"/>
              <a:gd name="connsiteX2" fmla="*/ 4358652 w 4365002"/>
              <a:gd name="connsiteY2" fmla="*/ 6350 h 494233"/>
              <a:gd name="connsiteX3" fmla="*/ 6350 w 4365002"/>
              <a:gd name="connsiteY3" fmla="*/ 6350 h 494233"/>
              <a:gd name="connsiteX4" fmla="*/ 6350 w 4365002"/>
              <a:gd name="connsiteY4" fmla="*/ 487883 h 49423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65002" h="494233">
                <a:moveTo>
                  <a:pt x="6350" y="487883"/>
                </a:moveTo>
                <a:lnTo>
                  <a:pt x="4358652" y="487883"/>
                </a:lnTo>
                <a:lnTo>
                  <a:pt x="4358652" y="6350"/>
                </a:lnTo>
                <a:lnTo>
                  <a:pt x="6350" y="6350"/>
                </a:lnTo>
                <a:lnTo>
                  <a:pt x="6350" y="48788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solidFill>
                  <a:schemeClr val="accent1"/>
                </a:solidFill>
              </a:rPr>
              <a:t>描写包括人物描写和环境描写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表达方式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3111500"/>
            <a:ext cx="106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(4)描写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71600" y="3721100"/>
            <a:ext cx="10769600" cy="20072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①概念：把描写对象的状貌、情态描绘出来(包括人物描写、景物描写、白描等）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院子里满是没及膝盖的荒草，倒伏着一片枯黑了的野菊花。松松拉着的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铁丝网外有一个不大的荷塘，小路边的一排铁蒺藜树在风中摇颤着它们干瘦的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枝干……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19200" y="5854700"/>
            <a:ext cx="106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(5)抒情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71600" y="6400800"/>
            <a:ext cx="7315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①概念：表达情思，抒发情感（间接抒情、直抒胸臆）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371600" y="6946900"/>
            <a:ext cx="106680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Microsoft YaHei UI" panose="020b0503020204020204" pitchFamily="18" charset="-122"/>
              </a:rPr>
              <a:t>每一个人的心里，都会有一个美丽的远方。不论我们长得多大，走得多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676400" y="7505700"/>
            <a:ext cx="88392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l">
              <a:lnSpc>
                <a:spcPts val="2400"/>
              </a:lnSpc>
              <a:buClrTx/>
              <a:buSzTx/>
              <a:buFontTx/>
            </a:pP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Microsoft YaHei UI" panose="020b0503020204020204" pitchFamily="18" charset="-122"/>
              </a:rPr>
              <a:t>远，美丽的东西不仅在心里盘旋，而且，更在你无法涉足的远方。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六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27600" y="4851400"/>
            <a:ext cx="3048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表现手法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91824" y="1787918"/>
            <a:ext cx="3644036" cy="458749"/>
          </a:xfrm>
          <a:custGeom>
            <a:gdLst>
              <a:gd name="connsiteX0" fmla="*/ 0 w 3644036"/>
              <a:gd name="connsiteY0" fmla="*/ 458749 h 458749"/>
              <a:gd name="connsiteX1" fmla="*/ 3644036 w 3644036"/>
              <a:gd name="connsiteY1" fmla="*/ 458749 h 458749"/>
              <a:gd name="connsiteX2" fmla="*/ 3644036 w 3644036"/>
              <a:gd name="connsiteY2" fmla="*/ 0 h 458749"/>
              <a:gd name="connsiteX3" fmla="*/ 0 w 3644036"/>
              <a:gd name="connsiteY3" fmla="*/ 0 h 458749"/>
              <a:gd name="connsiteX4" fmla="*/ 0 w 3644036"/>
              <a:gd name="connsiteY4" fmla="*/ 458749 h 45874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44036" h="458748">
                <a:moveTo>
                  <a:pt x="0" y="458749"/>
                </a:moveTo>
                <a:lnTo>
                  <a:pt x="3644036" y="458749"/>
                </a:lnTo>
                <a:lnTo>
                  <a:pt x="3644036" y="0"/>
                </a:lnTo>
                <a:lnTo>
                  <a:pt x="0" y="0"/>
                </a:lnTo>
                <a:lnTo>
                  <a:pt x="0" y="4587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比喻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781300"/>
            <a:ext cx="10210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(1)概念：用本质不同而又有相似点的事物描绘事物或说明道理（以物比物）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(2)作用：把……比作……，生动形象地写出……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(3)类别：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55700" y="4381500"/>
            <a:ext cx="10668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①明喻：本体、喻词和喻体同时出现。常用的喻词有：像、好像、好似、如、有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60500" y="4927600"/>
            <a:ext cx="411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如、如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同、恰似、仿佛......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60500" y="5499100"/>
            <a:ext cx="8534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例子：他（本体）动也不动，彷如（喻词）石像（喻体）。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叶子（本体）出水很高，像（喻词）亭亭的舞女的裙（喻体）。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55700" y="6578600"/>
            <a:ext cx="1097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②暗喻：本体、喻体同时出现，但用「是」、「成」、「成为」、「变为」等系词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460500" y="7124700"/>
            <a:ext cx="335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代替「像」一类的喻词。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60500" y="7721600"/>
            <a:ext cx="108204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例子：母亲啊！你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（本体）是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荷叶（喻体），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我（本体）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红莲（喻体）。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我似乎打了一个寒噤；我就知道，我们之间已经隔了一层可悲的厚障壁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（喻体）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了，我再也说不出话。（鲁迅《故乡》）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79340" y="1775460"/>
            <a:ext cx="4628515" cy="662940"/>
            <a:chOff x="7684" y="2796"/>
            <a:chExt cx="7289" cy="1044"/>
          </a:xfrm>
        </p:grpSpPr>
        <p:sp>
          <p:nvSpPr>
            <p:cNvPr id="5" name="Freeform 3"/>
            <p:cNvSpPr/>
            <p:nvPr/>
          </p:nvSpPr>
          <p:spPr>
            <a:xfrm>
              <a:off x="7684" y="2796"/>
              <a:ext cx="7045" cy="1045"/>
            </a:xfrm>
            <a:custGeom>
              <a:gdLst>
                <a:gd name="connsiteX0" fmla="*/ 6350 w 3669436"/>
                <a:gd name="connsiteY0" fmla="*/ 477799 h 484149"/>
                <a:gd name="connsiteX1" fmla="*/ 3663086 w 3669436"/>
                <a:gd name="connsiteY1" fmla="*/ 477799 h 484149"/>
                <a:gd name="connsiteX2" fmla="*/ 3663086 w 3669436"/>
                <a:gd name="connsiteY2" fmla="*/ 6350 h 484149"/>
                <a:gd name="connsiteX3" fmla="*/ 6350 w 3669436"/>
                <a:gd name="connsiteY3" fmla="*/ 6350 h 484149"/>
                <a:gd name="connsiteX4" fmla="*/ 6350 w 3669436"/>
                <a:gd name="connsiteY4" fmla="*/ 477799 h 484149"/>
              </a:gdLst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69436" h="484148">
                  <a:moveTo>
                    <a:pt x="6350" y="477799"/>
                  </a:moveTo>
                  <a:lnTo>
                    <a:pt x="3663086" y="477799"/>
                  </a:lnTo>
                  <a:lnTo>
                    <a:pt x="3663086" y="6350"/>
                  </a:lnTo>
                  <a:lnTo>
                    <a:pt x="6350" y="6350"/>
                  </a:lnTo>
                  <a:lnTo>
                    <a:pt x="6350" y="477799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FF0000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39" y="2887"/>
              <a:ext cx="7135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分清楚本体喻体和比喻词</a:t>
              </a:r>
            </a:p>
          </p:txBody>
        </p:sp>
      </p:grp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61585" y="1747570"/>
            <a:ext cx="3684358" cy="499097"/>
          </a:xfrm>
          <a:custGeom>
            <a:gdLst>
              <a:gd name="connsiteX0" fmla="*/ 0 w 3684358"/>
              <a:gd name="connsiteY0" fmla="*/ 499097 h 499097"/>
              <a:gd name="connsiteX1" fmla="*/ 3684358 w 3684358"/>
              <a:gd name="connsiteY1" fmla="*/ 499097 h 499097"/>
              <a:gd name="connsiteX2" fmla="*/ 3684358 w 3684358"/>
              <a:gd name="connsiteY2" fmla="*/ 0 h 499097"/>
              <a:gd name="connsiteX3" fmla="*/ 0 w 3684358"/>
              <a:gd name="connsiteY3" fmla="*/ 0 h 499097"/>
              <a:gd name="connsiteX4" fmla="*/ 0 w 3684358"/>
              <a:gd name="connsiteY4" fmla="*/ 499097 h 49909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84358" h="499097">
                <a:moveTo>
                  <a:pt x="0" y="499097"/>
                </a:moveTo>
                <a:lnTo>
                  <a:pt x="3684358" y="499097"/>
                </a:lnTo>
                <a:lnTo>
                  <a:pt x="3684358" y="0"/>
                </a:lnTo>
                <a:lnTo>
                  <a:pt x="0" y="0"/>
                </a:lnTo>
                <a:lnTo>
                  <a:pt x="0" y="49909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比喻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3556000"/>
            <a:ext cx="103632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③借喻：以喻体来代替本体，本体和喻词都不出现，直接把甲（本体）说成乙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19200" y="4114800"/>
            <a:ext cx="1524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（喻体）。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24000" y="4699000"/>
            <a:ext cx="100584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例子：我似乎打了一个寒噤；我就知道，我们之间已经隔了一层可悲的厚障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壁了，我也说不出话。”（鲁迅《故乡》）以“厚障壁”来比喻“我”和闰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土之间形成的感情距离。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79340" y="1775460"/>
            <a:ext cx="4629150" cy="663575"/>
            <a:chOff x="7684" y="2796"/>
            <a:chExt cx="7290" cy="1045"/>
          </a:xfrm>
        </p:grpSpPr>
        <p:sp>
          <p:nvSpPr>
            <p:cNvPr id="10" name="Freeform 3"/>
            <p:cNvSpPr/>
            <p:nvPr/>
          </p:nvSpPr>
          <p:spPr>
            <a:xfrm>
              <a:off x="7684" y="2796"/>
              <a:ext cx="7045" cy="1045"/>
            </a:xfrm>
            <a:custGeom>
              <a:gdLst>
                <a:gd name="connsiteX0" fmla="*/ 6350 w 3669436"/>
                <a:gd name="connsiteY0" fmla="*/ 477799 h 484149"/>
                <a:gd name="connsiteX1" fmla="*/ 3663086 w 3669436"/>
                <a:gd name="connsiteY1" fmla="*/ 477799 h 484149"/>
                <a:gd name="connsiteX2" fmla="*/ 3663086 w 3669436"/>
                <a:gd name="connsiteY2" fmla="*/ 6350 h 484149"/>
                <a:gd name="connsiteX3" fmla="*/ 6350 w 3669436"/>
                <a:gd name="connsiteY3" fmla="*/ 6350 h 484149"/>
                <a:gd name="connsiteX4" fmla="*/ 6350 w 3669436"/>
                <a:gd name="connsiteY4" fmla="*/ 477799 h 484149"/>
              </a:gdLst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69436" h="484148">
                  <a:moveTo>
                    <a:pt x="6350" y="477799"/>
                  </a:moveTo>
                  <a:lnTo>
                    <a:pt x="3663086" y="477799"/>
                  </a:lnTo>
                  <a:lnTo>
                    <a:pt x="3663086" y="6350"/>
                  </a:lnTo>
                  <a:lnTo>
                    <a:pt x="6350" y="6350"/>
                  </a:lnTo>
                  <a:lnTo>
                    <a:pt x="6350" y="477799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FF0000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39" y="2887"/>
              <a:ext cx="7135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借喻不出现本体和比喻词</a:t>
              </a:r>
            </a:p>
          </p:txBody>
        </p:sp>
      </p:grp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780940" y="1767738"/>
            <a:ext cx="3008934" cy="418401"/>
          </a:xfrm>
          <a:custGeom>
            <a:gdLst>
              <a:gd name="connsiteX0" fmla="*/ 0 w 3008934"/>
              <a:gd name="connsiteY0" fmla="*/ 418401 h 418401"/>
              <a:gd name="connsiteX1" fmla="*/ 3008934 w 3008934"/>
              <a:gd name="connsiteY1" fmla="*/ 418401 h 418401"/>
              <a:gd name="connsiteX2" fmla="*/ 3008934 w 3008934"/>
              <a:gd name="connsiteY2" fmla="*/ 0 h 418401"/>
              <a:gd name="connsiteX3" fmla="*/ 0 w 3008934"/>
              <a:gd name="connsiteY3" fmla="*/ 0 h 418401"/>
              <a:gd name="connsiteX4" fmla="*/ 0 w 3008934"/>
              <a:gd name="connsiteY4" fmla="*/ 418401 h 41840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08934" h="418401">
                <a:moveTo>
                  <a:pt x="0" y="418401"/>
                </a:moveTo>
                <a:lnTo>
                  <a:pt x="3008934" y="418401"/>
                </a:lnTo>
                <a:lnTo>
                  <a:pt x="3008934" y="0"/>
                </a:lnTo>
                <a:lnTo>
                  <a:pt x="0" y="0"/>
                </a:lnTo>
                <a:lnTo>
                  <a:pt x="0" y="41840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借代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0607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(1)概念：说话或写文章时不直接说出所要表达的人或事物，而是借用与它密切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相关的人或事物来代替的修辞方法。被替代的叫"本体"，替代的叫"借体"，"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本体"不出现，用借体"来代替。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4686300"/>
            <a:ext cx="655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(2)作用：用……借代……，形象具体地写出……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(3)类别：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11300" y="5765800"/>
            <a:ext cx="73279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①部分代整体：用事物具有代表性的部分代本体事物。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16100" y="6311900"/>
            <a:ext cx="975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例子：两岸青山相对出，孤帆一片日边来。(《望天门山》)用船的一部分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63700" y="6870700"/>
            <a:ext cx="198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“帆”代替船;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511300" y="7454900"/>
            <a:ext cx="10363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②特征代本体：用借体(人或事物)的特征、标志去代替本体事物的名称。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例子：旌旗十万斩阎罗。(《梅岭三章》)是标志代本体，借“旌旗”代替军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队或武装力量。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79340" y="1775460"/>
            <a:ext cx="4629150" cy="663575"/>
            <a:chOff x="7684" y="2796"/>
            <a:chExt cx="7290" cy="1045"/>
          </a:xfrm>
        </p:grpSpPr>
        <p:sp>
          <p:nvSpPr>
            <p:cNvPr id="13" name="Freeform 3"/>
            <p:cNvSpPr/>
            <p:nvPr/>
          </p:nvSpPr>
          <p:spPr>
            <a:xfrm>
              <a:off x="7684" y="2796"/>
              <a:ext cx="7045" cy="1045"/>
            </a:xfrm>
            <a:custGeom>
              <a:gdLst>
                <a:gd name="connsiteX0" fmla="*/ 6350 w 3669436"/>
                <a:gd name="connsiteY0" fmla="*/ 477799 h 484149"/>
                <a:gd name="connsiteX1" fmla="*/ 3663086 w 3669436"/>
                <a:gd name="connsiteY1" fmla="*/ 477799 h 484149"/>
                <a:gd name="connsiteX2" fmla="*/ 3663086 w 3669436"/>
                <a:gd name="connsiteY2" fmla="*/ 6350 h 484149"/>
                <a:gd name="connsiteX3" fmla="*/ 6350 w 3669436"/>
                <a:gd name="connsiteY3" fmla="*/ 6350 h 484149"/>
                <a:gd name="connsiteX4" fmla="*/ 6350 w 3669436"/>
                <a:gd name="connsiteY4" fmla="*/ 477799 h 484149"/>
              </a:gdLst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69436" h="484148">
                  <a:moveTo>
                    <a:pt x="6350" y="477799"/>
                  </a:moveTo>
                  <a:lnTo>
                    <a:pt x="3663086" y="477799"/>
                  </a:lnTo>
                  <a:lnTo>
                    <a:pt x="3663086" y="6350"/>
                  </a:lnTo>
                  <a:lnTo>
                    <a:pt x="6350" y="6350"/>
                  </a:lnTo>
                  <a:lnTo>
                    <a:pt x="6350" y="477799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FF0000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39" y="2887"/>
              <a:ext cx="7135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借代分清本体和借体</a:t>
              </a:r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借代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281940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③具体代抽象：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00200" y="3390900"/>
            <a:ext cx="10058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例子：南国烽烟正十年。(《梅岭三章》)“烽烟”，原是古代边境用以报警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的烟火，这里代指战争，把战争这个抽象的概念具体化、形象化了。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447040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④工具代本体：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00200" y="5054600"/>
            <a:ext cx="10363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例子：等到惊蛰一犁土的季节，十家已有八户亮了囤底，揭不开锅。(《榆钱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饭》)“囤”是装粮食的工具，用“亮了囤底”代指缺了粮;“锅”是做饭的工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具，用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"揭不开锅"代指没饭吃。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95400" y="6705600"/>
            <a:ext cx="105156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⑤专名代泛称：用具有典型性的人或事物的专用名称代替本体事物的名称。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例子：你们杀死一个李公朴，会有千百万个李公朴站起来!(《最后一次讲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演》)第二个"李公朴"，代指不怕流血牺牲，为争取民主和平而战斗的人们。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95400" y="8305800"/>
            <a:ext cx="182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⑥形象代本体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00200" y="8864600"/>
            <a:ext cx="9144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例子：上面坐着两个老爷，东边的一个是马褂，西边的一个是西装。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022600" y="4851400"/>
            <a:ext cx="6858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常见文学文本类阅读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911991" y="1878698"/>
            <a:ext cx="4960887" cy="509181"/>
          </a:xfrm>
          <a:custGeom>
            <a:gdLst>
              <a:gd name="connsiteX0" fmla="*/ 0 w 4960887"/>
              <a:gd name="connsiteY0" fmla="*/ 509181 h 509181"/>
              <a:gd name="connsiteX1" fmla="*/ 4960887 w 4960887"/>
              <a:gd name="connsiteY1" fmla="*/ 509181 h 509181"/>
              <a:gd name="connsiteX2" fmla="*/ 4960887 w 4960887"/>
              <a:gd name="connsiteY2" fmla="*/ 0 h 509181"/>
              <a:gd name="connsiteX3" fmla="*/ 0 w 4960887"/>
              <a:gd name="connsiteY3" fmla="*/ 0 h 509181"/>
              <a:gd name="connsiteX4" fmla="*/ 0 w 4960887"/>
              <a:gd name="connsiteY4" fmla="*/ 509181 h 50918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60887" h="509181">
                <a:moveTo>
                  <a:pt x="0" y="509181"/>
                </a:moveTo>
                <a:lnTo>
                  <a:pt x="4960887" y="509181"/>
                </a:lnTo>
                <a:lnTo>
                  <a:pt x="4960887" y="0"/>
                </a:lnTo>
                <a:lnTo>
                  <a:pt x="0" y="0"/>
                </a:lnTo>
                <a:lnTo>
                  <a:pt x="0" y="50918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借代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302000"/>
            <a:ext cx="33655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Ps：借喻和借代的区别：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3886200"/>
            <a:ext cx="100584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1.借喻是比喻的一种，本体和喻体各代表的必须是两种本质不同的事物，否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则不能构成比喻；借代中借体表示的事物必须与本体表示的事物相关，否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则不能构成借代。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58900" y="5486400"/>
            <a:ext cx="4572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2.借喻可改为明喻，借代则不能。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79340" y="1775460"/>
            <a:ext cx="6217920" cy="663575"/>
            <a:chOff x="7684" y="2796"/>
            <a:chExt cx="9792" cy="1045"/>
          </a:xfrm>
        </p:grpSpPr>
        <p:sp>
          <p:nvSpPr>
            <p:cNvPr id="10" name="Freeform 3"/>
            <p:cNvSpPr/>
            <p:nvPr/>
          </p:nvSpPr>
          <p:spPr>
            <a:xfrm>
              <a:off x="7684" y="2796"/>
              <a:ext cx="9678" cy="1045"/>
            </a:xfrm>
            <a:custGeom>
              <a:gdLst>
                <a:gd name="connsiteX0" fmla="*/ 6350 w 3669436"/>
                <a:gd name="connsiteY0" fmla="*/ 477799 h 484149"/>
                <a:gd name="connsiteX1" fmla="*/ 3663086 w 3669436"/>
                <a:gd name="connsiteY1" fmla="*/ 477799 h 484149"/>
                <a:gd name="connsiteX2" fmla="*/ 3663086 w 3669436"/>
                <a:gd name="connsiteY2" fmla="*/ 6350 h 484149"/>
                <a:gd name="connsiteX3" fmla="*/ 6350 w 3669436"/>
                <a:gd name="connsiteY3" fmla="*/ 6350 h 484149"/>
                <a:gd name="connsiteX4" fmla="*/ 6350 w 3669436"/>
                <a:gd name="connsiteY4" fmla="*/ 477799 h 484149"/>
              </a:gdLst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69436" h="484148">
                  <a:moveTo>
                    <a:pt x="6350" y="477799"/>
                  </a:moveTo>
                  <a:lnTo>
                    <a:pt x="3663086" y="477799"/>
                  </a:lnTo>
                  <a:lnTo>
                    <a:pt x="3663086" y="6350"/>
                  </a:lnTo>
                  <a:lnTo>
                    <a:pt x="6350" y="6350"/>
                  </a:lnTo>
                  <a:lnTo>
                    <a:pt x="6350" y="477799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FF0000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19" y="2959"/>
              <a:ext cx="9757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0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借喻可以还原成明喻，借代则不可</a:t>
              </a:r>
            </a:p>
          </p:txBody>
        </p:sp>
      </p:grp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972481" y="1777834"/>
            <a:ext cx="5972695" cy="458749"/>
          </a:xfrm>
          <a:custGeom>
            <a:gdLst>
              <a:gd name="connsiteX0" fmla="*/ 0 w 5972695"/>
              <a:gd name="connsiteY0" fmla="*/ 458749 h 458749"/>
              <a:gd name="connsiteX1" fmla="*/ 5972695 w 5972695"/>
              <a:gd name="connsiteY1" fmla="*/ 458749 h 458749"/>
              <a:gd name="connsiteX2" fmla="*/ 5972695 w 5972695"/>
              <a:gd name="connsiteY2" fmla="*/ 0 h 458749"/>
              <a:gd name="connsiteX3" fmla="*/ 0 w 5972695"/>
              <a:gd name="connsiteY3" fmla="*/ 0 h 458749"/>
              <a:gd name="connsiteX4" fmla="*/ 0 w 5972695"/>
              <a:gd name="connsiteY4" fmla="*/ 458749 h 45874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972695" h="458748">
                <a:moveTo>
                  <a:pt x="0" y="458749"/>
                </a:moveTo>
                <a:lnTo>
                  <a:pt x="5972695" y="458749"/>
                </a:lnTo>
                <a:lnTo>
                  <a:pt x="5972695" y="0"/>
                </a:lnTo>
                <a:lnTo>
                  <a:pt x="0" y="0"/>
                </a:lnTo>
                <a:lnTo>
                  <a:pt x="0" y="4587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拟人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441700"/>
            <a:ext cx="9296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(1)概念：把事物当做人，写成和人一样的有感情、有语言、有动作。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(2)作用：把……人格化，生动形象地写出……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4521200"/>
            <a:ext cx="1021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(3)例子：街上非常热闹。电车不慌不忙地跑着，客客气气地响着铃铛枣一点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16100" y="5067300"/>
            <a:ext cx="579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也不性急，好像在说："借过。呃，借过。"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01565" y="1878965"/>
            <a:ext cx="71329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拟人，把物似作人；拟物，是把人拟成物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70056" y="1858517"/>
            <a:ext cx="3996855" cy="468833"/>
          </a:xfrm>
          <a:custGeom>
            <a:gdLst>
              <a:gd name="connsiteX0" fmla="*/ 0 w 3996855"/>
              <a:gd name="connsiteY0" fmla="*/ 468833 h 468833"/>
              <a:gd name="connsiteX1" fmla="*/ 3996855 w 3996855"/>
              <a:gd name="connsiteY1" fmla="*/ 468833 h 468833"/>
              <a:gd name="connsiteX2" fmla="*/ 3996855 w 3996855"/>
              <a:gd name="connsiteY2" fmla="*/ 0 h 468833"/>
              <a:gd name="connsiteX3" fmla="*/ 0 w 3996855"/>
              <a:gd name="connsiteY3" fmla="*/ 0 h 468833"/>
              <a:gd name="connsiteX4" fmla="*/ 0 w 3996855"/>
              <a:gd name="connsiteY4" fmla="*/ 468833 h 46883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96855" h="468833">
                <a:moveTo>
                  <a:pt x="0" y="468833"/>
                </a:moveTo>
                <a:lnTo>
                  <a:pt x="3996855" y="468833"/>
                </a:lnTo>
                <a:lnTo>
                  <a:pt x="3996855" y="0"/>
                </a:lnTo>
                <a:lnTo>
                  <a:pt x="0" y="0"/>
                </a:lnTo>
                <a:lnTo>
                  <a:pt x="0" y="46883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夸张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3454400"/>
            <a:ext cx="8991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概念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：在客观现实的基础上有目的地放大或缩小事物的形象特征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(2)作用：鲜明突出……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4533900"/>
            <a:ext cx="472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(3)例子：蜀道之难，难于上青天。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01565" y="1878965"/>
            <a:ext cx="61956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过度的扩大和缩小都是夸张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对偶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276600"/>
            <a:ext cx="1021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(1)概念：文句中两两相对、字数相等、句法相似、平仄相对、意义相关的两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52600" y="3835400"/>
            <a:ext cx="335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个词组或句子构成的修辞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4394200"/>
            <a:ext cx="6248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(2)作用：句式整齐，朗朗上口，富有节奏感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(3)例子：青山有幸埋忠骨，白铁无辜铸佞臣。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59972" y="1939213"/>
            <a:ext cx="7978787" cy="458749"/>
          </a:xfrm>
          <a:custGeom>
            <a:gdLst>
              <a:gd name="connsiteX0" fmla="*/ 0 w 7978787"/>
              <a:gd name="connsiteY0" fmla="*/ 458749 h 458749"/>
              <a:gd name="connsiteX1" fmla="*/ 7978787 w 7978787"/>
              <a:gd name="connsiteY1" fmla="*/ 458749 h 458749"/>
              <a:gd name="connsiteX2" fmla="*/ 7978787 w 7978787"/>
              <a:gd name="connsiteY2" fmla="*/ 0 h 458749"/>
              <a:gd name="connsiteX3" fmla="*/ 0 w 7978787"/>
              <a:gd name="connsiteY3" fmla="*/ 0 h 458749"/>
              <a:gd name="connsiteX4" fmla="*/ 0 w 7978787"/>
              <a:gd name="connsiteY4" fmla="*/ 458749 h 45874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78786" h="458748">
                <a:moveTo>
                  <a:pt x="0" y="458749"/>
                </a:moveTo>
                <a:lnTo>
                  <a:pt x="7978787" y="458749"/>
                </a:lnTo>
                <a:lnTo>
                  <a:pt x="7978787" y="0"/>
                </a:lnTo>
                <a:lnTo>
                  <a:pt x="0" y="0"/>
                </a:lnTo>
                <a:lnTo>
                  <a:pt x="0" y="4587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排比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3302000"/>
            <a:ext cx="10668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(1)概念：意义相关或相近，结构相同或相似和语气相同的词组(主谓/动宾)或句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52600" y="3848100"/>
            <a:ext cx="335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子并排(三句或三句以上)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95400" y="4394200"/>
            <a:ext cx="10515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(2)作用：有节奏感，琅琅上口，有极强的说服力，能增强文章的表达效果和气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52600" y="494030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势，深化中心。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95400" y="5499100"/>
            <a:ext cx="10515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(3)例子：像柳絮一般的雪，像芦花一般的雪，像蒲公英的带绒毛的种子一般的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52600" y="6045200"/>
            <a:ext cx="243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雪，在风中飞舞。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565" y="1752600"/>
            <a:ext cx="8145145" cy="6489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设问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19200" y="3238500"/>
            <a:ext cx="7772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(1)概念：自问自答，问句和答句要贴切，不能答非所问。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(2)作用：强调内容，引人思考，层次分明，结构紧凑。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4318000"/>
            <a:ext cx="944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(3)例子：谁是最可爱的人呢?我们的战士，我觉得他们是最可爱的人。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343472" y="1838350"/>
            <a:ext cx="2978696" cy="428485"/>
          </a:xfrm>
          <a:custGeom>
            <a:gdLst>
              <a:gd name="connsiteX0" fmla="*/ 0 w 2978696"/>
              <a:gd name="connsiteY0" fmla="*/ 428485 h 428485"/>
              <a:gd name="connsiteX1" fmla="*/ 2978696 w 2978696"/>
              <a:gd name="connsiteY1" fmla="*/ 428485 h 428485"/>
              <a:gd name="connsiteX2" fmla="*/ 2978696 w 2978696"/>
              <a:gd name="connsiteY2" fmla="*/ 0 h 428485"/>
              <a:gd name="connsiteX3" fmla="*/ 0 w 2978696"/>
              <a:gd name="connsiteY3" fmla="*/ 0 h 428485"/>
              <a:gd name="connsiteX4" fmla="*/ 0 w 2978696"/>
              <a:gd name="connsiteY4" fmla="*/ 428485 h 42848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78696" h="428484">
                <a:moveTo>
                  <a:pt x="0" y="428485"/>
                </a:moveTo>
                <a:lnTo>
                  <a:pt x="2978696" y="428485"/>
                </a:lnTo>
                <a:lnTo>
                  <a:pt x="2978696" y="0"/>
                </a:lnTo>
                <a:lnTo>
                  <a:pt x="0" y="0"/>
                </a:lnTo>
                <a:lnTo>
                  <a:pt x="0" y="42848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对比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441700"/>
            <a:ext cx="9906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(1)概念：把两个相反、相对的事物或同一事物相反、相对的两个方面放在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816100" y="3987800"/>
            <a:ext cx="5181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一起，用比较的方法加以描述或说明。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58900" y="4559300"/>
            <a:ext cx="5943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(2)作用：把……和……对比，鲜明突出……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(3)例子：虚心使人进步，骄傲使人落后。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565" y="1676400"/>
            <a:ext cx="3580130" cy="8782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21263" y="1727390"/>
            <a:ext cx="3674274" cy="529361"/>
          </a:xfrm>
          <a:custGeom>
            <a:gdLst>
              <a:gd name="connsiteX0" fmla="*/ 0 w 3674274"/>
              <a:gd name="connsiteY0" fmla="*/ 529361 h 529361"/>
              <a:gd name="connsiteX1" fmla="*/ 3674274 w 3674274"/>
              <a:gd name="connsiteY1" fmla="*/ 529361 h 529361"/>
              <a:gd name="connsiteX2" fmla="*/ 3674274 w 3674274"/>
              <a:gd name="connsiteY2" fmla="*/ 0 h 529361"/>
              <a:gd name="connsiteX3" fmla="*/ 0 w 3674274"/>
              <a:gd name="connsiteY3" fmla="*/ 0 h 529361"/>
              <a:gd name="connsiteX4" fmla="*/ 0 w 3674274"/>
              <a:gd name="connsiteY4" fmla="*/ 529361 h 52936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74274" h="529361">
                <a:moveTo>
                  <a:pt x="0" y="529361"/>
                </a:moveTo>
                <a:lnTo>
                  <a:pt x="3674274" y="529361"/>
                </a:lnTo>
                <a:lnTo>
                  <a:pt x="3674274" y="0"/>
                </a:lnTo>
                <a:lnTo>
                  <a:pt x="0" y="0"/>
                </a:lnTo>
                <a:lnTo>
                  <a:pt x="0" y="52936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衬托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3416300"/>
            <a:ext cx="8382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(1)概念：用类似的事物或反面的、有差别的事物陪衬主要事物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(2)作用：用……衬托……，突出……的……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(3)类别：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76400" y="5016500"/>
            <a:ext cx="1005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正衬：用类似的事物衬托所描绘的事物，如用「高的」衬托「更高的」，用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24000" y="5575300"/>
            <a:ext cx="3657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「好的」衬托「更好的」。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76400" y="6121400"/>
            <a:ext cx="579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例子：桃花潭水深千尺，不及汪伦送我情。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76400" y="6692900"/>
            <a:ext cx="1036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反衬：用相反或相异的事物衬托所描绘的事物，如用「矮的」衬托「高的」。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例子：他的年纪小，器量可大。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765" y="1727200"/>
            <a:ext cx="3491865" cy="7200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911991" y="1929130"/>
            <a:ext cx="2323439" cy="499097"/>
          </a:xfrm>
          <a:custGeom>
            <a:gdLst>
              <a:gd name="connsiteX0" fmla="*/ 0 w 2323439"/>
              <a:gd name="connsiteY0" fmla="*/ 499097 h 499097"/>
              <a:gd name="connsiteX1" fmla="*/ 2323439 w 2323439"/>
              <a:gd name="connsiteY1" fmla="*/ 499097 h 499097"/>
              <a:gd name="connsiteX2" fmla="*/ 2323439 w 2323439"/>
              <a:gd name="connsiteY2" fmla="*/ 0 h 499097"/>
              <a:gd name="connsiteX3" fmla="*/ 0 w 2323439"/>
              <a:gd name="connsiteY3" fmla="*/ 0 h 499097"/>
              <a:gd name="connsiteX4" fmla="*/ 0 w 2323439"/>
              <a:gd name="connsiteY4" fmla="*/ 499097 h 49909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23439" h="499097">
                <a:moveTo>
                  <a:pt x="0" y="499097"/>
                </a:moveTo>
                <a:lnTo>
                  <a:pt x="2323439" y="499097"/>
                </a:lnTo>
                <a:lnTo>
                  <a:pt x="2323439" y="0"/>
                </a:lnTo>
                <a:lnTo>
                  <a:pt x="0" y="0"/>
                </a:lnTo>
                <a:lnTo>
                  <a:pt x="0" y="49909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烘托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657600"/>
            <a:ext cx="7162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(1)概念：从侧面渲染来衬托主要写作对象的表现技法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(2)作用：用……烘托……，突出……的……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4775200"/>
            <a:ext cx="9906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(3)例子：时候既然是深冬，渐近故乡时，天气又阴晦了，冷风吹进船舱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中，呜呜响，从篷隙向外一望，苍黄的天底下，远处横着几个萧索的荒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村，没有一些活气。我的心禁不住悲凉起来了。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565" y="1605280"/>
            <a:ext cx="2898140" cy="8534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024196" y="1601774"/>
            <a:ext cx="6284709" cy="887856"/>
          </a:xfrm>
          <a:custGeom>
            <a:gdLst>
              <a:gd name="connsiteX0" fmla="*/ 0 w 6284709"/>
              <a:gd name="connsiteY0" fmla="*/ 887856 h 887856"/>
              <a:gd name="connsiteX1" fmla="*/ 6284709 w 6284709"/>
              <a:gd name="connsiteY1" fmla="*/ 887856 h 887856"/>
              <a:gd name="connsiteX2" fmla="*/ 6284709 w 6284709"/>
              <a:gd name="connsiteY2" fmla="*/ 0 h 887856"/>
              <a:gd name="connsiteX3" fmla="*/ 0 w 6284709"/>
              <a:gd name="connsiteY3" fmla="*/ 0 h 887856"/>
              <a:gd name="connsiteX4" fmla="*/ 0 w 6284709"/>
              <a:gd name="connsiteY4" fmla="*/ 887856 h 887856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284709" h="887856">
                <a:moveTo>
                  <a:pt x="0" y="887856"/>
                </a:moveTo>
                <a:lnTo>
                  <a:pt x="6284709" y="887856"/>
                </a:lnTo>
                <a:lnTo>
                  <a:pt x="6284709" y="0"/>
                </a:lnTo>
                <a:lnTo>
                  <a:pt x="0" y="0"/>
                </a:lnTo>
                <a:lnTo>
                  <a:pt x="0" y="88785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烘托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43000" y="3149600"/>
            <a:ext cx="10972800" cy="579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(1)概念：从侧面渲染来衬托主要写作对象的表现技法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(2)作用：用……烘托……，突出……的……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(3)例子：时候既然是深冬，渐近故乡时，天气又阴晦了，冷风吹进船舱中，呜呜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响，从篷隙向外一望，苍黄的天底下，远处横着几个萧索的荒村，没有一些活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气。我的心禁不住悲凉起来了。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Ps：对比、衬托、烘托的区别：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1.衬托有主、宾之分，陪衬事物是为被陪衬事物服务的，是为了突出被陪衬事物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的。对比是表明对立现象的，两种对立的事物是平行的并列关系，并无主、宾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2.衬托是两种事物都写；烘托是用一事物暗示另一事物，只写起陪衬作用的事物，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不写主要事物。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1601470"/>
            <a:ext cx="5824855" cy="1028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6120384" cy="864108"/>
          </a:xfrm>
          <a:custGeom>
            <a:gdLst>
              <a:gd name="connsiteX0" fmla="*/ 0 w 6120384"/>
              <a:gd name="connsiteY0" fmla="*/ 864107 h 864108"/>
              <a:gd name="connsiteX1" fmla="*/ 6120384 w 6120384"/>
              <a:gd name="connsiteY1" fmla="*/ 864107 h 864108"/>
              <a:gd name="connsiteX2" fmla="*/ 6120384 w 6120384"/>
              <a:gd name="connsiteY2" fmla="*/ 0 h 864108"/>
              <a:gd name="connsiteX3" fmla="*/ 0 w 6120384"/>
              <a:gd name="connsiteY3" fmla="*/ 0 h 864108"/>
              <a:gd name="connsiteX4" fmla="*/ 0 w 6120384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864108">
                <a:moveTo>
                  <a:pt x="0" y="864107"/>
                </a:moveTo>
                <a:lnTo>
                  <a:pt x="6120384" y="864107"/>
                </a:lnTo>
                <a:lnTo>
                  <a:pt x="6120384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6133084" cy="876808"/>
          </a:xfrm>
          <a:custGeom>
            <a:gdLst>
              <a:gd name="connsiteX0" fmla="*/ 6350 w 6133084"/>
              <a:gd name="connsiteY0" fmla="*/ 870457 h 876808"/>
              <a:gd name="connsiteX1" fmla="*/ 6126734 w 6133084"/>
              <a:gd name="connsiteY1" fmla="*/ 870457 h 876808"/>
              <a:gd name="connsiteX2" fmla="*/ 6126734 w 6133084"/>
              <a:gd name="connsiteY2" fmla="*/ 6350 h 876808"/>
              <a:gd name="connsiteX3" fmla="*/ 6350 w 6133084"/>
              <a:gd name="connsiteY3" fmla="*/ 6350 h 876808"/>
              <a:gd name="connsiteX4" fmla="*/ 6350 w 6133084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33084" h="876808">
                <a:moveTo>
                  <a:pt x="6350" y="870457"/>
                </a:moveTo>
                <a:lnTo>
                  <a:pt x="6126734" y="870457"/>
                </a:lnTo>
                <a:lnTo>
                  <a:pt x="6126734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457204" y="3410026"/>
            <a:ext cx="5571388" cy="1435811"/>
          </a:xfrm>
          <a:custGeom>
            <a:gdLst>
              <a:gd name="connsiteX0" fmla="*/ 0 w 5571388"/>
              <a:gd name="connsiteY0" fmla="*/ 1435811 h 1435811"/>
              <a:gd name="connsiteX1" fmla="*/ 5571388 w 5571388"/>
              <a:gd name="connsiteY1" fmla="*/ 1435811 h 1435811"/>
              <a:gd name="connsiteX2" fmla="*/ 5571388 w 5571388"/>
              <a:gd name="connsiteY2" fmla="*/ 0 h 1435811"/>
              <a:gd name="connsiteX3" fmla="*/ 0 w 5571388"/>
              <a:gd name="connsiteY3" fmla="*/ 0 h 1435811"/>
              <a:gd name="connsiteX4" fmla="*/ 0 w 5571388"/>
              <a:gd name="connsiteY4" fmla="*/ 1435811 h 14358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71388" h="1435811">
                <a:moveTo>
                  <a:pt x="0" y="1435811"/>
                </a:moveTo>
                <a:lnTo>
                  <a:pt x="5571388" y="1435811"/>
                </a:lnTo>
                <a:lnTo>
                  <a:pt x="5571388" y="0"/>
                </a:lnTo>
                <a:lnTo>
                  <a:pt x="0" y="0"/>
                </a:lnTo>
                <a:lnTo>
                  <a:pt x="0" y="143581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444365" y="3397250"/>
            <a:ext cx="5922010" cy="1454785"/>
          </a:xfrm>
          <a:custGeom>
            <a:gdLst>
              <a:gd name="connsiteX0" fmla="*/ 6350 w 5596788"/>
              <a:gd name="connsiteY0" fmla="*/ 1454861 h 1461211"/>
              <a:gd name="connsiteX1" fmla="*/ 5590438 w 5596788"/>
              <a:gd name="connsiteY1" fmla="*/ 1454861 h 1461211"/>
              <a:gd name="connsiteX2" fmla="*/ 5590438 w 5596788"/>
              <a:gd name="connsiteY2" fmla="*/ 6350 h 1461211"/>
              <a:gd name="connsiteX3" fmla="*/ 6350 w 5596788"/>
              <a:gd name="connsiteY3" fmla="*/ 6350 h 1461211"/>
              <a:gd name="connsiteX4" fmla="*/ 6350 w 5596788"/>
              <a:gd name="connsiteY4" fmla="*/ 1454861 h 146121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96788" h="1461211">
                <a:moveTo>
                  <a:pt x="6350" y="1454861"/>
                </a:moveTo>
                <a:lnTo>
                  <a:pt x="5590438" y="1454861"/>
                </a:lnTo>
                <a:lnTo>
                  <a:pt x="5590438" y="6350"/>
                </a:lnTo>
                <a:lnTo>
                  <a:pt x="6350" y="6350"/>
                </a:lnTo>
                <a:lnTo>
                  <a:pt x="6350" y="145486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511300" y="3403600"/>
            <a:ext cx="19685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1、记叙文阅读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2、散文阅读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3、小说阅读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65200" y="1727200"/>
            <a:ext cx="455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常见文学文本类阅读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445000" y="3454400"/>
            <a:ext cx="5886450" cy="13531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记叙文概率大，较容易理解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散文形散而意不散，形散意也散比较难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小说难度小，注意小说三要素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339480" y="6589064"/>
            <a:ext cx="3069425" cy="458749"/>
          </a:xfrm>
          <a:custGeom>
            <a:gdLst>
              <a:gd name="connsiteX0" fmla="*/ 0 w 3069425"/>
              <a:gd name="connsiteY0" fmla="*/ 458749 h 458749"/>
              <a:gd name="connsiteX1" fmla="*/ 3069425 w 3069425"/>
              <a:gd name="connsiteY1" fmla="*/ 458749 h 458749"/>
              <a:gd name="connsiteX2" fmla="*/ 3069425 w 3069425"/>
              <a:gd name="connsiteY2" fmla="*/ 0 h 458749"/>
              <a:gd name="connsiteX3" fmla="*/ 0 w 3069425"/>
              <a:gd name="connsiteY3" fmla="*/ 0 h 458749"/>
              <a:gd name="connsiteX4" fmla="*/ 0 w 3069425"/>
              <a:gd name="connsiteY4" fmla="*/ 458749 h 45874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9425" h="458748">
                <a:moveTo>
                  <a:pt x="0" y="458749"/>
                </a:moveTo>
                <a:lnTo>
                  <a:pt x="3069425" y="458749"/>
                </a:lnTo>
                <a:lnTo>
                  <a:pt x="3069425" y="0"/>
                </a:lnTo>
                <a:lnTo>
                  <a:pt x="0" y="0"/>
                </a:lnTo>
                <a:lnTo>
                  <a:pt x="0" y="4587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象征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2781300"/>
            <a:ext cx="8077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(1)概念：借用某种具体的形象的事物暗示特定的人物或事理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(2)作用：用……象征……，使……形象具体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(3)类别：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36700" y="4406900"/>
            <a:ext cx="4267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用具体事物表现某些抽象意义。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例子：十字架象征殉道和神圣。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36700" y="5511800"/>
            <a:ext cx="8229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不可见的某种物(如一种概念或一种风俗)的可以看见的标记。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例子：天平和障眼物是最高法院法官的象征。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79500" y="6591300"/>
            <a:ext cx="33655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Ps：比喻、象征的区别：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7137400"/>
            <a:ext cx="66929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1.象征表现在篇章和段落中，而比喻表现在句子里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79500" y="7696200"/>
            <a:ext cx="112649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2.象征讲究象征体与本体之间的“神似”，而比喻只讲究本体与喻体之间的“形似”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3.象征是以物示义，即不把意思直接说出，而让读者去理解。比喻是以物比物，比喻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384300" y="8775700"/>
            <a:ext cx="944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的对象一般是让人看的见、听得见或摸得着的一种具体事物、具体人。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365" y="6248400"/>
            <a:ext cx="3782060" cy="7594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710379" y="1959381"/>
            <a:ext cx="4027093" cy="478929"/>
          </a:xfrm>
          <a:custGeom>
            <a:gdLst>
              <a:gd name="connsiteX0" fmla="*/ 0 w 4027093"/>
              <a:gd name="connsiteY0" fmla="*/ 478929 h 478929"/>
              <a:gd name="connsiteX1" fmla="*/ 4027093 w 4027093"/>
              <a:gd name="connsiteY1" fmla="*/ 478929 h 478929"/>
              <a:gd name="connsiteX2" fmla="*/ 4027093 w 4027093"/>
              <a:gd name="connsiteY2" fmla="*/ 0 h 478929"/>
              <a:gd name="connsiteX3" fmla="*/ 0 w 4027093"/>
              <a:gd name="connsiteY3" fmla="*/ 0 h 478929"/>
              <a:gd name="connsiteX4" fmla="*/ 0 w 4027093"/>
              <a:gd name="connsiteY4" fmla="*/ 478929 h 47892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27092" h="478929">
                <a:moveTo>
                  <a:pt x="0" y="478929"/>
                </a:moveTo>
                <a:lnTo>
                  <a:pt x="4027093" y="478929"/>
                </a:lnTo>
                <a:lnTo>
                  <a:pt x="4027093" y="0"/>
                </a:lnTo>
                <a:lnTo>
                  <a:pt x="0" y="0"/>
                </a:lnTo>
                <a:lnTo>
                  <a:pt x="0" y="47892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铺垫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3263900"/>
            <a:ext cx="9906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(1)概念：为了突出主要人物、事物或事件，先对次要人物、事物、事件进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行铺陈描述的一种表现手法。通俗地说，先描述的内容就是为主要内容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做准备、打基础、作陪衬，为主要情节蓄积酝酿气势。（先说的是后面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的基础）。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5461000"/>
            <a:ext cx="100584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(2)例子：鲁迅在《孔乙己》中写道:"中秋过后,秋风是一天凉比一天,看看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将近初冬;我整天的靠着火,也须穿上棉袄了"，文中这里通过自然环境的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描写，暗示当时天气已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经很冷了(秋风越来越凉，初冬，靠着火，穿棉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袄)，为下文写孔乙己的悲惨遭遇作了铺垫。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765" y="1630680"/>
            <a:ext cx="4645660" cy="706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伏笔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124200"/>
            <a:ext cx="10210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(1)概念：上文用看似无关紧要的事、物，对下文将要出现的人物或事件预先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作的某种提示或暗示.（前后说的是同一个事儿，前面暗着说，后面明着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说）。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4838700"/>
            <a:ext cx="102108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(2)例子：莫泊桑的《项链》一文前部分写借项链时，佛来思节夫人把项链收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藏在很显眼的地方，暗示它并不贵重，丢项链向珠宝店老板打听时，老板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称只售出了匣子，未售出项链。至结尾处写道“项链是赝品”。显然，为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使这一结局既出人意料，又合乎情理，作者在上文给了必要的暗示。而这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些暗示，其目的都不在于"衬托"结尾的"意外"，而仅仅在于使这"意外"的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结尾更加"合乎情理"。这正是伏笔的作用。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31346" y="1687055"/>
            <a:ext cx="7323531" cy="922718"/>
          </a:xfrm>
          <a:custGeom>
            <a:gdLst>
              <a:gd name="connsiteX0" fmla="*/ 0 w 7323531"/>
              <a:gd name="connsiteY0" fmla="*/ 922718 h 922718"/>
              <a:gd name="connsiteX1" fmla="*/ 7323531 w 7323531"/>
              <a:gd name="connsiteY1" fmla="*/ 922718 h 922718"/>
              <a:gd name="connsiteX2" fmla="*/ 7323531 w 7323531"/>
              <a:gd name="connsiteY2" fmla="*/ 0 h 922718"/>
              <a:gd name="connsiteX3" fmla="*/ 0 w 7323531"/>
              <a:gd name="connsiteY3" fmla="*/ 0 h 922718"/>
              <a:gd name="connsiteX4" fmla="*/ 0 w 7323531"/>
              <a:gd name="connsiteY4" fmla="*/ 922718 h 92271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23530" h="922718">
                <a:moveTo>
                  <a:pt x="0" y="922718"/>
                </a:moveTo>
                <a:lnTo>
                  <a:pt x="7323531" y="922718"/>
                </a:lnTo>
                <a:lnTo>
                  <a:pt x="7323531" y="0"/>
                </a:lnTo>
                <a:lnTo>
                  <a:pt x="0" y="0"/>
                </a:lnTo>
                <a:lnTo>
                  <a:pt x="0" y="92271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伏笔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327400"/>
            <a:ext cx="100584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FF89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Ps：铺垫、伏笔的区别：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1.从目的上看。铺垫描述的是次要人物或事件，目的却在为表现主要人物或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事件蓄势、打基础；伏笔是为了对下文作暗示，以使下文的情节不引起读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者疑惑。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2.从形态上看，铺垫是“显性”的，对次要人物或事件作浓墨重彩的描述；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048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而伏笔是“隐性”的，往往一笔带过。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565" y="1524000"/>
            <a:ext cx="6816090" cy="1085850"/>
          </a:xfrm>
          <a:prstGeom prst="rect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77600" y="12458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二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784600" y="4851400"/>
            <a:ext cx="5334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记叙顺序及作用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62390" y="432803"/>
            <a:ext cx="8900185" cy="979182"/>
          </a:xfrm>
          <a:custGeom>
            <a:gdLst>
              <a:gd name="connsiteX0" fmla="*/ 0 w 8900185"/>
              <a:gd name="connsiteY0" fmla="*/ 979182 h 979182"/>
              <a:gd name="connsiteX1" fmla="*/ 8900185 w 8900185"/>
              <a:gd name="connsiteY1" fmla="*/ 979182 h 979182"/>
              <a:gd name="connsiteX2" fmla="*/ 8900185 w 8900185"/>
              <a:gd name="connsiteY2" fmla="*/ 0 h 979182"/>
              <a:gd name="connsiteX3" fmla="*/ 0 w 8900185"/>
              <a:gd name="connsiteY3" fmla="*/ 0 h 979182"/>
              <a:gd name="connsiteX4" fmla="*/ 0 w 8900185"/>
              <a:gd name="connsiteY4" fmla="*/ 979182 h 97918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900185" h="979182">
                <a:moveTo>
                  <a:pt x="0" y="979182"/>
                </a:moveTo>
                <a:lnTo>
                  <a:pt x="8900185" y="979182"/>
                </a:lnTo>
                <a:lnTo>
                  <a:pt x="8900185" y="0"/>
                </a:lnTo>
                <a:lnTo>
                  <a:pt x="0" y="0"/>
                </a:lnTo>
                <a:lnTo>
                  <a:pt x="0" y="97918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249805" y="420370"/>
            <a:ext cx="10090785" cy="991870"/>
          </a:xfrm>
          <a:custGeom>
            <a:gdLst>
              <a:gd name="connsiteX0" fmla="*/ 6350 w 8925585"/>
              <a:gd name="connsiteY0" fmla="*/ 998232 h 1004582"/>
              <a:gd name="connsiteX1" fmla="*/ 8919235 w 8925585"/>
              <a:gd name="connsiteY1" fmla="*/ 998232 h 1004582"/>
              <a:gd name="connsiteX2" fmla="*/ 8919235 w 8925585"/>
              <a:gd name="connsiteY2" fmla="*/ 6350 h 1004582"/>
              <a:gd name="connsiteX3" fmla="*/ 6350 w 8925585"/>
              <a:gd name="connsiteY3" fmla="*/ 6350 h 1004582"/>
              <a:gd name="connsiteX4" fmla="*/ 6350 w 8925585"/>
              <a:gd name="connsiteY4" fmla="*/ 998232 h 100458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925585" h="1004582">
                <a:moveTo>
                  <a:pt x="6350" y="998232"/>
                </a:moveTo>
                <a:lnTo>
                  <a:pt x="8919235" y="998232"/>
                </a:lnTo>
                <a:lnTo>
                  <a:pt x="8919235" y="6350"/>
                </a:lnTo>
                <a:lnTo>
                  <a:pt x="6350" y="6350"/>
                </a:lnTo>
                <a:lnTo>
                  <a:pt x="6350" y="99823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422400" y="3175000"/>
            <a:ext cx="5565775" cy="9048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概念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：按事件的时间先后顺序来进行叙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作用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：条理清晰、脉络分明、中心明确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22400" y="4356100"/>
            <a:ext cx="9906000" cy="31102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371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例子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在《闪光的金牌》中，作者就使用了顺叙的方法：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3716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晓军参加了小作文班→刻苦学习写作知识→大量阅读文学作品→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3716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深入生活调查研究→编辑出版《小作家报》→写作水平不断提高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3716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→参加国际写作比赛→三易其稿但都被指导老师“枪毙”→认真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3716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构思反复修改→接到获奖通知书→在首都宾馆接受国家领导人颁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3716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奖→闪光的金牌，含泪的眼睛。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05000" y="1727200"/>
            <a:ext cx="1021080" cy="6610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b="1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顺叙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387600" y="494665"/>
            <a:ext cx="95186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按照时间顺序先后顺序进行叙述，按照事件发展规律或者顺序来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时间顺序或以地点的转换为顺序，以事情内部逻辑联系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41715" y="6442037"/>
            <a:ext cx="9704959" cy="906132"/>
          </a:xfrm>
          <a:custGeom>
            <a:gdLst>
              <a:gd name="connsiteX0" fmla="*/ 0 w 9704959"/>
              <a:gd name="connsiteY0" fmla="*/ 906132 h 906132"/>
              <a:gd name="connsiteX1" fmla="*/ 9704959 w 9704959"/>
              <a:gd name="connsiteY1" fmla="*/ 906132 h 906132"/>
              <a:gd name="connsiteX2" fmla="*/ 9704959 w 9704959"/>
              <a:gd name="connsiteY2" fmla="*/ 0 h 906132"/>
              <a:gd name="connsiteX3" fmla="*/ 0 w 9704959"/>
              <a:gd name="connsiteY3" fmla="*/ 0 h 906132"/>
              <a:gd name="connsiteX4" fmla="*/ 0 w 9704959"/>
              <a:gd name="connsiteY4" fmla="*/ 906132 h 90613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704959" h="906132">
                <a:moveTo>
                  <a:pt x="0" y="906132"/>
                </a:moveTo>
                <a:lnTo>
                  <a:pt x="9704959" y="906132"/>
                </a:lnTo>
                <a:lnTo>
                  <a:pt x="9704959" y="0"/>
                </a:lnTo>
                <a:lnTo>
                  <a:pt x="0" y="0"/>
                </a:lnTo>
                <a:lnTo>
                  <a:pt x="0" y="90613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829015" y="6429337"/>
            <a:ext cx="9730359" cy="931532"/>
          </a:xfrm>
          <a:custGeom>
            <a:gdLst>
              <a:gd name="connsiteX0" fmla="*/ 6350 w 9730359"/>
              <a:gd name="connsiteY0" fmla="*/ 925182 h 931532"/>
              <a:gd name="connsiteX1" fmla="*/ 9724009 w 9730359"/>
              <a:gd name="connsiteY1" fmla="*/ 925182 h 931532"/>
              <a:gd name="connsiteX2" fmla="*/ 9724009 w 9730359"/>
              <a:gd name="connsiteY2" fmla="*/ 6350 h 931532"/>
              <a:gd name="connsiteX3" fmla="*/ 6350 w 9730359"/>
              <a:gd name="connsiteY3" fmla="*/ 6350 h 931532"/>
              <a:gd name="connsiteX4" fmla="*/ 6350 w 9730359"/>
              <a:gd name="connsiteY4" fmla="*/ 925182 h 93153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730359" h="931532">
                <a:moveTo>
                  <a:pt x="6350" y="925182"/>
                </a:moveTo>
                <a:lnTo>
                  <a:pt x="9724009" y="925182"/>
                </a:lnTo>
                <a:lnTo>
                  <a:pt x="9724009" y="6350"/>
                </a:lnTo>
                <a:lnTo>
                  <a:pt x="6350" y="6350"/>
                </a:lnTo>
                <a:lnTo>
                  <a:pt x="6350" y="92518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倒叙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73200" y="3136900"/>
            <a:ext cx="9601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(1)概念：逆时序，把事件的结局或某个最重要、最突出的片段提到文章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30400" y="3683000"/>
            <a:ext cx="8229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的前边，然后再从事件的开头按事情先后发展顺序进行叙述。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73200" y="4229100"/>
            <a:ext cx="716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(2)作用：增强文章的生动性，设置悬念，引人入胜。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73200" y="4813300"/>
            <a:ext cx="9601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(3)例子：《十六年前的回忆》中，作者李星华在第一自然段中先写了父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亲李大钊的死对自己的感触很深，再写了父亲死的过程。这种叙述方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法叫做倒叙。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841500" y="6451600"/>
            <a:ext cx="8858250" cy="4813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按时序，先说最重要的，然后仍然按事情先后顺序进行叙述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841500" y="6883400"/>
            <a:ext cx="9848850" cy="4813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交代故事结局，转回到时间开头，从起因先写起，最后转回结局。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76686" y="1674825"/>
            <a:ext cx="7949107" cy="942657"/>
          </a:xfrm>
          <a:custGeom>
            <a:gdLst>
              <a:gd name="connsiteX0" fmla="*/ 0 w 7949107"/>
              <a:gd name="connsiteY0" fmla="*/ 942657 h 942657"/>
              <a:gd name="connsiteX1" fmla="*/ 7949107 w 7949107"/>
              <a:gd name="connsiteY1" fmla="*/ 942657 h 942657"/>
              <a:gd name="connsiteX2" fmla="*/ 7949107 w 7949107"/>
              <a:gd name="connsiteY2" fmla="*/ 0 h 942657"/>
              <a:gd name="connsiteX3" fmla="*/ 0 w 7949107"/>
              <a:gd name="connsiteY3" fmla="*/ 0 h 942657"/>
              <a:gd name="connsiteX4" fmla="*/ 0 w 7949107"/>
              <a:gd name="connsiteY4" fmla="*/ 942657 h 94265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49107" h="942657">
                <a:moveTo>
                  <a:pt x="0" y="942657"/>
                </a:moveTo>
                <a:lnTo>
                  <a:pt x="7949107" y="942657"/>
                </a:lnTo>
                <a:lnTo>
                  <a:pt x="7949107" y="0"/>
                </a:lnTo>
                <a:lnTo>
                  <a:pt x="0" y="0"/>
                </a:lnTo>
                <a:lnTo>
                  <a:pt x="0" y="94265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663986" y="1662125"/>
            <a:ext cx="7974507" cy="968057"/>
          </a:xfrm>
          <a:custGeom>
            <a:gdLst>
              <a:gd name="connsiteX0" fmla="*/ 6350 w 7974507"/>
              <a:gd name="connsiteY0" fmla="*/ 961707 h 968057"/>
              <a:gd name="connsiteX1" fmla="*/ 7968157 w 7974507"/>
              <a:gd name="connsiteY1" fmla="*/ 961707 h 968057"/>
              <a:gd name="connsiteX2" fmla="*/ 7968157 w 7974507"/>
              <a:gd name="connsiteY2" fmla="*/ 6350 h 968057"/>
              <a:gd name="connsiteX3" fmla="*/ 6350 w 7974507"/>
              <a:gd name="connsiteY3" fmla="*/ 6350 h 968057"/>
              <a:gd name="connsiteX4" fmla="*/ 6350 w 7974507"/>
              <a:gd name="connsiteY4" fmla="*/ 961707 h 96805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74507" h="968057">
                <a:moveTo>
                  <a:pt x="6350" y="961707"/>
                </a:moveTo>
                <a:lnTo>
                  <a:pt x="7968157" y="961707"/>
                </a:lnTo>
                <a:lnTo>
                  <a:pt x="7968157" y="6350"/>
                </a:lnTo>
                <a:lnTo>
                  <a:pt x="6350" y="6350"/>
                </a:lnTo>
                <a:lnTo>
                  <a:pt x="6350" y="96170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插叙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73200" y="3302000"/>
            <a:ext cx="10515600" cy="53035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524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(1)概念：在叙述中心事件的过程中，插入一段与主要情节相关的回忆或故事的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/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叙述方法。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(2)作用：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①补充情节，丰富内容，使人物形象更加丰满。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②使文章的主题(中心思想)更鲜明、更深刻。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③使行文起伏多变。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(3)例子：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《同志的信任》为表现文章的中心--鲁迅先生是“最可信的同志"的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需要，先写鲁迅先生接到方志敏的密信、文稿及看信的经过，再插写方志敏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被捕及狱中书写文稿和密信以及托付鲁迅先生，然后再按事情发展的顺序写</a:t>
            </a:r>
          </a:p>
          <a:p>
            <a:pPr>
              <a:lnSpc>
                <a:spcPts val="1000"/>
              </a:lnSpc>
            </a:pP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300"/>
              </a:lnSpc>
              <a:tabLst>
                <a:tab pos="152400"/>
                <a:tab pos="457200"/>
              </a:tabLst>
            </a:pP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	</a:t>
            </a:r>
            <a:r>
              <a:rPr lang="en-US" altLang="zh-CN" sz="2400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鲁迅先生如何珍藏密信、文稿和把它们转交给党中央的情况等。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673600" y="1701800"/>
            <a:ext cx="78676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插入与主要情节有关的内容，服务于主题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插叙内容应能对中心内容起到补充、解释或衬托作用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三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784600" y="4851400"/>
            <a:ext cx="5334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记叙人称及作用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25879" y="3467100"/>
            <a:ext cx="1837943" cy="13715"/>
          </a:xfrm>
          <a:custGeom>
            <a:gdLst>
              <a:gd name="connsiteX0" fmla="*/ 0 w 1837943"/>
              <a:gd name="connsiteY0" fmla="*/ 6857 h 13715"/>
              <a:gd name="connsiteX1" fmla="*/ 1837943 w 1837943"/>
              <a:gd name="connsiteY1" fmla="*/ 6857 h 13715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37943" h="13715">
                <a:moveTo>
                  <a:pt x="0" y="6857"/>
                </a:moveTo>
                <a:lnTo>
                  <a:pt x="1837943" y="6857"/>
                </a:lnTo>
              </a:path>
            </a:pathLst>
          </a:custGeom>
          <a:ln w="12700">
            <a:solidFill>
              <a:srgbClr val="11111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825879" y="4564379"/>
            <a:ext cx="1837943" cy="13716"/>
          </a:xfrm>
          <a:custGeom>
            <a:gdLst>
              <a:gd name="connsiteX0" fmla="*/ 0 w 1837943"/>
              <a:gd name="connsiteY0" fmla="*/ 6858 h 13716"/>
              <a:gd name="connsiteX1" fmla="*/ 1837943 w 1837943"/>
              <a:gd name="connsiteY1" fmla="*/ 6858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37943" h="13716">
                <a:moveTo>
                  <a:pt x="0" y="6858"/>
                </a:moveTo>
                <a:lnTo>
                  <a:pt x="1837943" y="6858"/>
                </a:lnTo>
              </a:path>
            </a:pathLst>
          </a:custGeom>
          <a:ln w="12700">
            <a:solidFill>
              <a:srgbClr val="11111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825879" y="5661659"/>
            <a:ext cx="1837943" cy="13716"/>
          </a:xfrm>
          <a:custGeom>
            <a:gdLst>
              <a:gd name="connsiteX0" fmla="*/ 0 w 1837943"/>
              <a:gd name="connsiteY0" fmla="*/ 6858 h 13716"/>
              <a:gd name="connsiteX1" fmla="*/ 1837943 w 1837943"/>
              <a:gd name="connsiteY1" fmla="*/ 6858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37943" h="13716">
                <a:moveTo>
                  <a:pt x="0" y="6858"/>
                </a:moveTo>
                <a:lnTo>
                  <a:pt x="1837943" y="6858"/>
                </a:lnTo>
              </a:path>
            </a:pathLst>
          </a:custGeom>
          <a:ln w="12700">
            <a:solidFill>
              <a:srgbClr val="11111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719229" y="1163408"/>
            <a:ext cx="5900597" cy="1801114"/>
          </a:xfrm>
          <a:custGeom>
            <a:gdLst>
              <a:gd name="connsiteX0" fmla="*/ 0 w 5900597"/>
              <a:gd name="connsiteY0" fmla="*/ 1801113 h 1801114"/>
              <a:gd name="connsiteX1" fmla="*/ 5900597 w 5900597"/>
              <a:gd name="connsiteY1" fmla="*/ 1801113 h 1801114"/>
              <a:gd name="connsiteX2" fmla="*/ 5900597 w 5900597"/>
              <a:gd name="connsiteY2" fmla="*/ 0 h 1801114"/>
              <a:gd name="connsiteX3" fmla="*/ 0 w 5900597"/>
              <a:gd name="connsiteY3" fmla="*/ 0 h 1801114"/>
              <a:gd name="connsiteX4" fmla="*/ 0 w 5900597"/>
              <a:gd name="connsiteY4" fmla="*/ 1801113 h 180111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900597" h="1801114">
                <a:moveTo>
                  <a:pt x="0" y="1801113"/>
                </a:moveTo>
                <a:lnTo>
                  <a:pt x="5900597" y="1801113"/>
                </a:lnTo>
                <a:lnTo>
                  <a:pt x="5900597" y="0"/>
                </a:lnTo>
                <a:lnTo>
                  <a:pt x="0" y="0"/>
                </a:lnTo>
                <a:lnTo>
                  <a:pt x="0" y="180111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706529" y="1150708"/>
            <a:ext cx="5925997" cy="1826514"/>
          </a:xfrm>
          <a:custGeom>
            <a:gdLst>
              <a:gd name="connsiteX0" fmla="*/ 6350 w 5925997"/>
              <a:gd name="connsiteY0" fmla="*/ 1820163 h 1826514"/>
              <a:gd name="connsiteX1" fmla="*/ 5919647 w 5925997"/>
              <a:gd name="connsiteY1" fmla="*/ 1820163 h 1826514"/>
              <a:gd name="connsiteX2" fmla="*/ 5919647 w 5925997"/>
              <a:gd name="connsiteY2" fmla="*/ 6350 h 1826514"/>
              <a:gd name="connsiteX3" fmla="*/ 6350 w 5925997"/>
              <a:gd name="connsiteY3" fmla="*/ 6350 h 1826514"/>
              <a:gd name="connsiteX4" fmla="*/ 6350 w 5925997"/>
              <a:gd name="connsiteY4" fmla="*/ 1820163 h 182651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925997" h="1826514">
                <a:moveTo>
                  <a:pt x="6350" y="1820163"/>
                </a:moveTo>
                <a:lnTo>
                  <a:pt x="5919647" y="1820163"/>
                </a:lnTo>
                <a:lnTo>
                  <a:pt x="5919647" y="6350"/>
                </a:lnTo>
                <a:lnTo>
                  <a:pt x="6350" y="6350"/>
                </a:lnTo>
                <a:lnTo>
                  <a:pt x="6350" y="182016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记叙人称及作用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96365" y="3124200"/>
            <a:ext cx="5029200" cy="30975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第一人称：我</a:t>
            </a:r>
            <a:endParaRPr lang="en-US" altLang="zh-CN" sz="2400" smtClean="0">
              <a:solidFill>
                <a:srgbClr val="11111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作用：增强文章的真实性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第二人称：你</a:t>
            </a:r>
            <a:endParaRPr lang="en-US" altLang="zh-CN" sz="2400" smtClean="0">
              <a:solidFill>
                <a:srgbClr val="11111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作用：给人亲切感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</a:t>
            </a:r>
            <a:r>
              <a:rPr lang="en-US" altLang="zh-CN" sz="2400" b="1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第三人称：他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作用：具有客观性，便于作者发挥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715000" y="1168400"/>
            <a:ext cx="2254250" cy="4813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人称体现视角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715000" y="1638300"/>
            <a:ext cx="5886450" cy="13531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第一人称更直观，具有亲切感，真实感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第二人称拉近与读者的心理距离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第三人称角度灵活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261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0">
      <vt:lpstr>Arial</vt:lpstr>
      <vt:lpstr>Calibri</vt:lpstr>
      <vt:lpstr>Microsoft YaHei UI</vt:lpstr>
      <vt:lpstr>Times New Roman</vt:lpstr>
      <vt:lpstr>微软雅黑</vt:lpstr>
      <vt:lpstr>楷体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2021-08-02T01:51:23.749</cp:lastPrinted>
  <dcterms:created xsi:type="dcterms:W3CDTF">2021-08-02T01:51:23Z</dcterms:created>
  <dcterms:modified xsi:type="dcterms:W3CDTF">2021-08-01T17:51:24Z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