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embedTrueTypeFonts="1" saveSubsetFonts="1">
  <p:sldMasterIdLst>
    <p:sldMasterId id="2147483648" r:id="rId1"/>
  </p:sldMasterIdLst>
  <p:notesMasterIdLst>
    <p:notesMasterId r:id="rId2"/>
  </p:notesMasterIdLst>
  <p:sldIdLst>
    <p:sldId id="682" r:id="rId3"/>
    <p:sldId id="257" r:id="rId4"/>
    <p:sldId id="258" r:id="rId5"/>
    <p:sldId id="570" r:id="rId6"/>
    <p:sldId id="481" r:id="rId7"/>
    <p:sldId id="594" r:id="rId8"/>
    <p:sldId id="482" r:id="rId9"/>
    <p:sldId id="593" r:id="rId10"/>
    <p:sldId id="375" r:id="rId11"/>
    <p:sldId id="370" r:id="rId12"/>
    <p:sldId id="595" r:id="rId13"/>
    <p:sldId id="597" r:id="rId14"/>
    <p:sldId id="598" r:id="rId15"/>
    <p:sldId id="599" r:id="rId16"/>
    <p:sldId id="683" r:id="rId17"/>
    <p:sldId id="600" r:id="rId18"/>
    <p:sldId id="602" r:id="rId19"/>
    <p:sldId id="624" r:id="rId20"/>
    <p:sldId id="652" r:id="rId21"/>
    <p:sldId id="604" r:id="rId22"/>
    <p:sldId id="605" r:id="rId23"/>
    <p:sldId id="606" r:id="rId24"/>
    <p:sldId id="653" r:id="rId25"/>
    <p:sldId id="607" r:id="rId26"/>
    <p:sldId id="608" r:id="rId27"/>
    <p:sldId id="610" r:id="rId28"/>
    <p:sldId id="611" r:id="rId29"/>
    <p:sldId id="378" r:id="rId30"/>
    <p:sldId id="614" r:id="rId31"/>
    <p:sldId id="379" r:id="rId32"/>
    <p:sldId id="615" r:id="rId33"/>
    <p:sldId id="656" r:id="rId34"/>
    <p:sldId id="657" r:id="rId35"/>
    <p:sldId id="658" r:id="rId36"/>
    <p:sldId id="659" r:id="rId37"/>
    <p:sldId id="660" r:id="rId38"/>
    <p:sldId id="661" r:id="rId39"/>
    <p:sldId id="662" r:id="rId40"/>
    <p:sldId id="663" r:id="rId41"/>
    <p:sldId id="664" r:id="rId42"/>
    <p:sldId id="665" r:id="rId43"/>
    <p:sldId id="666" r:id="rId44"/>
    <p:sldId id="684" r:id="rId45"/>
    <p:sldId id="667" r:id="rId46"/>
    <p:sldId id="668" r:id="rId47"/>
    <p:sldId id="669" r:id="rId48"/>
    <p:sldId id="670" r:id="rId49"/>
    <p:sldId id="671" r:id="rId50"/>
    <p:sldId id="672" r:id="rId51"/>
    <p:sldId id="673" r:id="rId52"/>
    <p:sldId id="674" r:id="rId53"/>
    <p:sldId id="675" r:id="rId54"/>
    <p:sldId id="676" r:id="rId55"/>
    <p:sldId id="677" r:id="rId56"/>
    <p:sldId id="678" r:id="rId57"/>
    <p:sldId id="679" r:id="rId58"/>
    <p:sldId id="680" r:id="rId59"/>
    <p:sldId id="681" r:id="rId60"/>
  </p:sldIdLst>
  <p:sldSz cx="12192000" cy="6858000"/>
  <p:notesSz cx="6858000" cy="9144000"/>
  <p:embeddedFontLst>
    <p:embeddedFont>
      <p:font typeface="微软雅黑" panose="020B0503020204020204" pitchFamily="34" charset="-122"/>
      <p:regular r:id="rId62"/>
    </p:embeddedFont>
    <p:embeddedFont>
      <p:font typeface="Calibri" panose="020F0502020204030204" pitchFamily="34" charset="0"/>
      <p:regular r:id="rId63"/>
      <p:bold r:id="rId64"/>
      <p:italic r:id="rId65"/>
      <p:boldItalic r:id="rId66"/>
    </p:embeddedFont>
  </p:embeddedFontLst>
  <p:custDataLst>
    <p:tags r:id="rId6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snapToGrid="0" showGuides="1">
      <p:cViewPr>
        <p:scale>
          <a:sx n="49" d="100"/>
          <a:sy n="49" d="100"/>
        </p:scale>
        <p:origin x="1430" y="739"/>
      </p:cViewPr>
      <p:guideLst>
        <p:guide orient="horz" pos="2232"/>
        <p:guide pos="3922"/>
      </p:guideLst>
    </p:cSldViewPr>
  </p:slideViewPr>
  <p:notesTextViewPr>
    <p:cViewPr>
      <p:scale>
        <a:sx n="1" d="1"/>
        <a:sy n="1" d="1"/>
      </p:scale>
      <p:origin x="0" y="0"/>
    </p:cViewPr>
  </p:notesTextViewPr>
  <p:sorterViewPr>
    <p:cViewPr varScale="1">
      <p:scale>
        <a:sx n="1" d="1"/>
        <a:sy n="1" d="1"/>
      </p:scale>
      <p:origin x="0" y="-13968"/>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tags" Target="tags/tag1.xml" /><Relationship Id="rId62" Type="http://schemas.openxmlformats.org/officeDocument/2006/relationships/font" Target="fonts/font1.fntdata" /><Relationship Id="rId63" Type="http://schemas.openxmlformats.org/officeDocument/2006/relationships/font" Target="fonts/font2.fntdata" /><Relationship Id="rId64" Type="http://schemas.openxmlformats.org/officeDocument/2006/relationships/font" Target="fonts/font3.fntdata" /><Relationship Id="rId65" Type="http://schemas.openxmlformats.org/officeDocument/2006/relationships/font" Target="fonts/font4.fntdata" /><Relationship Id="rId66" Type="http://schemas.openxmlformats.org/officeDocument/2006/relationships/font" Target="fonts/font5.fntdata" /><Relationship Id="rId67" Type="http://schemas.openxmlformats.org/officeDocument/2006/relationships/presProps" Target="presProps.xml" /><Relationship Id="rId68" Type="http://schemas.openxmlformats.org/officeDocument/2006/relationships/viewProps" Target="viewProps.xml" /><Relationship Id="rId69" Type="http://schemas.openxmlformats.org/officeDocument/2006/relationships/theme" Target="theme/theme1.xml" /><Relationship Id="rId7" Type="http://schemas.openxmlformats.org/officeDocument/2006/relationships/slide" Target="slides/slide5.xml" /><Relationship Id="rId70" Type="http://schemas.openxmlformats.org/officeDocument/2006/relationships/tableStyles" Target="tableStyles.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EAF039-AB69-4C4E-B352-C973400BBE8E}"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4E5803-944E-4CCB-A36B-5BBC78F81D16}"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38.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39.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40.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41.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42.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43.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s>
</file>

<file path=ppt/notesSlides/_rels/notesSlide44.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s>
</file>

<file path=ppt/notesSlides/_rels/notesSlide45.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s>
</file>

<file path=ppt/notesSlides/_rels/notesSlide46.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s>
</file>

<file path=ppt/notesSlides/_rels/notesSlide47.xml.rels>&#65279;<?xml version="1.0" encoding="utf-8" standalone="yes"?><Relationships xmlns="http://schemas.openxmlformats.org/package/2006/relationships"><Relationship Id="rId1" Type="http://schemas.openxmlformats.org/officeDocument/2006/relationships/slide" Target="../slides/slide48.xml" /><Relationship Id="rId2" Type="http://schemas.openxmlformats.org/officeDocument/2006/relationships/notesMaster" Target="../notesMasters/notesMaster1.xml" /></Relationships>
</file>

<file path=ppt/notesSlides/_rels/notesSlide48.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s>
</file>

<file path=ppt/notesSlides/_rels/notesSlide49.xml.rels>&#65279;<?xml version="1.0" encoding="utf-8" standalone="yes"?><Relationships xmlns="http://schemas.openxmlformats.org/package/2006/relationships"><Relationship Id="rId1" Type="http://schemas.openxmlformats.org/officeDocument/2006/relationships/slide" Target="../slides/slide50.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50.xml.rels>&#65279;<?xml version="1.0" encoding="utf-8" standalone="yes"?><Relationships xmlns="http://schemas.openxmlformats.org/package/2006/relationships"><Relationship Id="rId1" Type="http://schemas.openxmlformats.org/officeDocument/2006/relationships/slide" Target="../slides/slide51.xml" /><Relationship Id="rId2" Type="http://schemas.openxmlformats.org/officeDocument/2006/relationships/notesMaster" Target="../notesMasters/notesMaster1.xml" /></Relationships>
</file>

<file path=ppt/notesSlides/_rels/notesSlide51.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s>
</file>

<file path=ppt/notesSlides/_rels/notesSlide52.xml.rels>&#65279;<?xml version="1.0" encoding="utf-8" standalone="yes"?><Relationships xmlns="http://schemas.openxmlformats.org/package/2006/relationships"><Relationship Id="rId1" Type="http://schemas.openxmlformats.org/officeDocument/2006/relationships/slide" Target="../slides/slide53.xml" /><Relationship Id="rId2" Type="http://schemas.openxmlformats.org/officeDocument/2006/relationships/notesMaster" Target="../notesMasters/notesMaster1.xml" /></Relationships>
</file>

<file path=ppt/notesSlides/_rels/notesSlide53.xml.rels>&#65279;<?xml version="1.0" encoding="utf-8" standalone="yes"?><Relationships xmlns="http://schemas.openxmlformats.org/package/2006/relationships"><Relationship Id="rId1" Type="http://schemas.openxmlformats.org/officeDocument/2006/relationships/slide" Target="../slides/slide54.xml" /><Relationship Id="rId2" Type="http://schemas.openxmlformats.org/officeDocument/2006/relationships/notesMaster" Target="../notesMasters/notesMaster1.xml" /></Relationships>
</file>

<file path=ppt/notesSlides/_rels/notesSlide54.xml.rels>&#65279;<?xml version="1.0" encoding="utf-8" standalone="yes"?><Relationships xmlns="http://schemas.openxmlformats.org/package/2006/relationships"><Relationship Id="rId1" Type="http://schemas.openxmlformats.org/officeDocument/2006/relationships/slide" Target="../slides/slide55.xml" /><Relationship Id="rId2" Type="http://schemas.openxmlformats.org/officeDocument/2006/relationships/notesMaster" Target="../notesMasters/notesMaster1.xml" /></Relationships>
</file>

<file path=ppt/notesSlides/_rels/notesSlide55.xml.rels>&#65279;<?xml version="1.0" encoding="utf-8" standalone="yes"?><Relationships xmlns="http://schemas.openxmlformats.org/package/2006/relationships"><Relationship Id="rId1" Type="http://schemas.openxmlformats.org/officeDocument/2006/relationships/slide" Target="../slides/slide56.xml" /><Relationship Id="rId2" Type="http://schemas.openxmlformats.org/officeDocument/2006/relationships/notesMaster" Target="../notesMasters/notesMaster1.xml" /></Relationships>
</file>

<file path=ppt/notesSlides/_rels/notesSlide56.xml.rels>&#65279;<?xml version="1.0" encoding="utf-8" standalone="yes"?><Relationships xmlns="http://schemas.openxmlformats.org/package/2006/relationships"><Relationship Id="rId1" Type="http://schemas.openxmlformats.org/officeDocument/2006/relationships/slide" Target="../slides/slide57.xml" /><Relationship Id="rId2" Type="http://schemas.openxmlformats.org/officeDocument/2006/relationships/notesMaster" Target="../notesMasters/notesMaster1.xml" /></Relationships>
</file>

<file path=ppt/notesSlides/_rels/notesSlide57.xml.rels>&#65279;<?xml version="1.0" encoding="utf-8" standalone="yes"?><Relationships xmlns="http://schemas.openxmlformats.org/package/2006/relationships"><Relationship Id="rId1" Type="http://schemas.openxmlformats.org/officeDocument/2006/relationships/slide" Target="../slides/slide58.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12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13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14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15</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16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17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18</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19</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20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21</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22</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23</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24</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25</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26</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27</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28</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29</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30</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4</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31</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32</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33</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34</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35</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36</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37</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38</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39</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40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5</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41</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42</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43</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44</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45</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46</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47</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48</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49</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50</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6</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51</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52</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53</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54</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55</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56</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57</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58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4E5803-944E-4CCB-A36B-5BBC78F81D16}" type="slidenum">
              <a:rPr lang="zh-CN" altLang="en-US" smtClean="0"/>
              <a:t>10</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image" Target="../media/image1.jpeg" /><Relationship Id="rId4"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5" name="图形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202559" cy="6858000"/>
          </a:xfrm>
          <a:prstGeom prst="rect">
            <a:avLst/>
          </a:prstGeom>
        </p:spPr>
      </p:pic>
      <p:sp>
        <p:nvSpPr>
          <p:cNvPr id="4" name="矩形 3"/>
          <p:cNvSpPr/>
          <p:nvPr userDrawn="1"/>
        </p:nvSpPr>
        <p:spPr>
          <a:xfrm>
            <a:off x="348343" y="344714"/>
            <a:ext cx="11495314" cy="6168572"/>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microsoft.com/office/2007/relationships/hdphoto" Target="../media/image3.wdp"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 Id="rId3" Type="http://schemas.openxmlformats.org/officeDocument/2006/relationships/image" Target="../media/image8.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6.xml" /><Relationship Id="rId3" Type="http://schemas.openxmlformats.org/officeDocument/2006/relationships/image" Target="../media/image9.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4.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5.xml" /><Relationship Id="rId3" Type="http://schemas.openxmlformats.org/officeDocument/2006/relationships/image" Target="../media/image10.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6.xml" /><Relationship Id="rId3" Type="http://schemas.openxmlformats.org/officeDocument/2006/relationships/image" Target="../media/image11.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7.xml" /><Relationship Id="rId3" Type="http://schemas.openxmlformats.org/officeDocument/2006/relationships/image" Target="../media/image12.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5.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9.xml" /><Relationship Id="rId3" Type="http://schemas.openxmlformats.org/officeDocument/2006/relationships/image" Target="../media/image13.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0.xml" /><Relationship Id="rId3" Type="http://schemas.openxmlformats.org/officeDocument/2006/relationships/image" Target="../media/image14.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1.xml" /><Relationship Id="rId3" Type="http://schemas.openxmlformats.org/officeDocument/2006/relationships/image" Target="../media/image15.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2.xml" /><Relationship Id="rId3" Type="http://schemas.openxmlformats.org/officeDocument/2006/relationships/image" Target="../media/image16.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3.xml" /><Relationship Id="rId3" Type="http://schemas.openxmlformats.org/officeDocument/2006/relationships/image" Target="../media/image17.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4.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5.xml" /><Relationship Id="rId3" Type="http://schemas.openxmlformats.org/officeDocument/2006/relationships/image" Target="../media/image18.pn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6.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image" Target="../media/image6.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9.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0.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1.xml" /><Relationship Id="rId3" Type="http://schemas.openxmlformats.org/officeDocument/2006/relationships/image" Target="../media/image19.pn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2.xml" /><Relationship Id="rId3" Type="http://schemas.openxmlformats.org/officeDocument/2006/relationships/image" Target="../media/image20.pn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3.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4.xml" /><Relationship Id="rId3" Type="http://schemas.openxmlformats.org/officeDocument/2006/relationships/image" Target="../media/image21.pn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5.xml" /><Relationship Id="rId3" Type="http://schemas.openxmlformats.org/officeDocument/2006/relationships/image" Target="../media/image22.pn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6.xml" /><Relationship Id="rId3" Type="http://schemas.openxmlformats.org/officeDocument/2006/relationships/image" Target="../media/image23.pn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7.xml" /><Relationship Id="rId3" Type="http://schemas.openxmlformats.org/officeDocument/2006/relationships/image" Target="../media/image24.png"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8.xml" /><Relationship Id="rId3" Type="http://schemas.openxmlformats.org/officeDocument/2006/relationships/image" Target="../media/image25.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openxmlformats.org/officeDocument/2006/relationships/image" Target="../media/image7.pn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9.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0.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1.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2.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3.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4.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5.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6.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7.xml" /><Relationship Id="rId3" Type="http://schemas.openxmlformats.org/officeDocument/2006/relationships/image" Target="../media/image26.png" /><Relationship Id="rId4" Type="http://schemas.openxmlformats.org/officeDocument/2006/relationships/image" Target="../media/image27.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形 1"/>
          <p:cNvPicPr>
            <a:picLocks noChangeAspect="1"/>
          </p:cNvPicPr>
          <p:nvPr/>
        </p:nvPicPr>
        <p:blipFill>
          <a:blip r:embed="rId2">
            <a:extLst>
              <a:ext uri="{BEBA8EAE-BF5A-486C-A8C5-ECC9F3942E4B}">
                <a14:imgProps xmlns:a14="http://schemas.microsoft.com/office/drawing/2010/main">
                  <a14:imgLayer r:embed="rId3">
                    <a14:imgEffect>
                      <a14:brightnessContrast bright="21000"/>
                    </a14:imgEffect>
                  </a14:imgLayer>
                </a14:imgProps>
              </a:ext>
              <a:ext uri="{28A0092B-C50C-407E-A947-70E740481C1C}">
                <a14:useLocalDpi xmlns:a14="http://schemas.microsoft.com/office/drawing/2010/main" val="0"/>
              </a:ext>
            </a:extLst>
          </a:blip>
          <a:stretch>
            <a:fillRect/>
          </a:stretch>
        </p:blipFill>
        <p:spPr>
          <a:xfrm>
            <a:off x="0" y="0"/>
            <a:ext cx="12202559" cy="6858000"/>
          </a:xfrm>
          <a:prstGeom prst="rect">
            <a:avLst/>
          </a:prstGeom>
        </p:spPr>
      </p:pic>
      <p:sp>
        <p:nvSpPr>
          <p:cNvPr id="7" name="文本框 6"/>
          <p:cNvSpPr txBox="1"/>
          <p:nvPr/>
        </p:nvSpPr>
        <p:spPr>
          <a:xfrm>
            <a:off x="2097457" y="2228671"/>
            <a:ext cx="9130882" cy="1200329"/>
          </a:xfrm>
          <a:prstGeom prst="rect">
            <a:avLst/>
          </a:prstGeom>
          <a:noFill/>
        </p:spPr>
        <p:txBody>
          <a:bodyPr wrap="square" rtlCol="0">
            <a:spAutoFit/>
          </a:bodyPr>
          <a:lstStyle/>
          <a:p>
            <a:pPr algn="ctr"/>
            <a:r>
              <a:rPr lang="zh-CN" altLang="en-US" sz="7200" b="1">
                <a:latin typeface="微软雅黑" panose="020b0503020204020204" pitchFamily="34" charset="-122"/>
                <a:ea typeface="微软雅黑" panose="020b0503020204020204" pitchFamily="34" charset="-122"/>
                <a:cs typeface="+mn-ea"/>
                <a:sym typeface="+mn-lt"/>
              </a:rPr>
              <a:t>课外古诗词诵读</a:t>
            </a:r>
            <a:endParaRPr lang="zh-CN" altLang="en-US" sz="7200" b="1">
              <a:latin typeface="微软雅黑" panose="020b0503020204020204" pitchFamily="34" charset="-122"/>
              <a:ea typeface="微软雅黑" panose="020b0503020204020204" pitchFamily="34" charset="-122"/>
              <a:cs typeface="+mn-ea"/>
              <a:sym typeface="+mn-lt"/>
            </a:endParaRPr>
          </a:p>
        </p:txBody>
      </p:sp>
      <p:sp>
        <p:nvSpPr>
          <p:cNvPr id="27" name="文本框 26"/>
          <p:cNvSpPr txBox="1"/>
          <p:nvPr/>
        </p:nvSpPr>
        <p:spPr>
          <a:xfrm>
            <a:off x="-539878" y="437096"/>
            <a:ext cx="5274671" cy="461665"/>
          </a:xfrm>
          <a:prstGeom prst="rect">
            <a:avLst/>
          </a:prstGeom>
          <a:noFill/>
        </p:spPr>
        <p:txBody>
          <a:bodyPr wrap="square" rtlCol="0">
            <a:spAutoFit/>
          </a:bodyPr>
          <a:lstStyle/>
          <a:p>
            <a:pPr algn="ctr"/>
            <a:r>
              <a:rPr lang="zh-CN" altLang="en-US" sz="2400">
                <a:latin typeface="微软雅黑" panose="020b0503020204020204" pitchFamily="34" charset="-122"/>
                <a:ea typeface="微软雅黑" panose="020b0503020204020204" pitchFamily="34" charset="-122"/>
                <a:cs typeface="+mn-ea"/>
                <a:sym typeface="+mn-lt"/>
              </a:rPr>
              <a:t>统编版</a:t>
            </a:r>
            <a:r>
              <a:rPr lang="zh-CN" altLang="en-US" sz="2400" smtClean="0">
                <a:latin typeface="微软雅黑" panose="020b0503020204020204" pitchFamily="34" charset="-122"/>
                <a:ea typeface="微软雅黑" panose="020b0503020204020204" pitchFamily="34" charset="-122"/>
                <a:cs typeface="+mn-ea"/>
                <a:sym typeface="+mn-lt"/>
              </a:rPr>
              <a:t>语文九年级</a:t>
            </a:r>
            <a:r>
              <a:rPr lang="zh-CN" altLang="en-US" sz="2400">
                <a:latin typeface="微软雅黑" panose="020b0503020204020204" pitchFamily="34" charset="-122"/>
                <a:ea typeface="微软雅黑" panose="020b0503020204020204" pitchFamily="34" charset="-122"/>
                <a:cs typeface="+mn-ea"/>
                <a:sym typeface="+mn-lt"/>
              </a:rPr>
              <a:t>（上</a:t>
            </a:r>
            <a:r>
              <a:rPr lang="zh-CN" altLang="en-US" sz="2400" smtClean="0">
                <a:latin typeface="微软雅黑" panose="020b0503020204020204" pitchFamily="34" charset="-122"/>
                <a:ea typeface="微软雅黑" panose="020b0503020204020204" pitchFamily="34" charset="-122"/>
                <a:cs typeface="+mn-ea"/>
                <a:sym typeface="+mn-lt"/>
              </a:rPr>
              <a:t>）</a:t>
            </a:r>
            <a:endParaRPr lang="zh-CN" altLang="en-US" sz="2400">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left)">
                                      <p:cBhvr>
                                        <p:cTn id="1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7"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18"/>
          <p:cNvSpPr>
            <a:spLocks noChangeArrowheads="1"/>
          </p:cNvSpPr>
          <p:nvPr/>
        </p:nvSpPr>
        <p:spPr bwMode="auto">
          <a:xfrm>
            <a:off x="0" y="1251933"/>
            <a:ext cx="8054340" cy="921037"/>
          </a:xfrm>
          <a:prstGeom prst="ellipse">
            <a:avLst/>
          </a:prstGeom>
          <a:solidFill>
            <a:srgbClr val="000000">
              <a:alpha val="0"/>
            </a:srgbClr>
          </a:solidFill>
          <a:ln w="19050">
            <a:noFill/>
            <a:prstDash val="dash"/>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eaLnBrk="1" hangingPunct="1">
              <a:lnSpc>
                <a:spcPct val="150000"/>
              </a:lnSpc>
            </a:pPr>
            <a:r>
              <a:rPr lang="zh-CN" altLang="en-US" sz="2800" b="1" smtClean="0">
                <a:solidFill>
                  <a:srgbClr val="E04236"/>
                </a:solidFill>
                <a:latin typeface="+mn-lt"/>
                <a:ea typeface="+mn-ea"/>
                <a:cs typeface="+mn-ea"/>
                <a:sym typeface="+mn-lt"/>
              </a:rPr>
              <a:t>一上高城万里愁，蒹葭杨柳似汀洲。</a:t>
            </a:r>
            <a:endParaRPr lang="zh-CN" altLang="en-US" sz="2800" b="1" smtClean="0">
              <a:solidFill>
                <a:srgbClr val="E04236"/>
              </a:solidFill>
              <a:latin typeface="+mn-lt"/>
              <a:ea typeface="+mn-ea"/>
              <a:cs typeface="+mn-ea"/>
              <a:sym typeface="+mn-lt"/>
            </a:endParaRPr>
          </a:p>
        </p:txBody>
      </p:sp>
      <p:sp>
        <p:nvSpPr>
          <p:cNvPr id="4" name="矩形 3"/>
          <p:cNvSpPr/>
          <p:nvPr/>
        </p:nvSpPr>
        <p:spPr>
          <a:xfrm>
            <a:off x="1243330" y="2172970"/>
            <a:ext cx="9772650" cy="3969385"/>
          </a:xfrm>
          <a:prstGeom prst="rect">
            <a:avLst/>
          </a:prstGeom>
        </p:spPr>
        <p:txBody>
          <a:bodyPr wrap="square">
            <a:spAutoFit/>
          </a:bodyPr>
          <a:lstStyle/>
          <a:p>
            <a:pPr>
              <a:lnSpc>
                <a:spcPct val="150000"/>
              </a:lnSpc>
            </a:pPr>
            <a:r>
              <a:rPr sz="2400" smtClean="0">
                <a:solidFill>
                  <a:srgbClr val="E04236"/>
                </a:solidFill>
                <a:cs typeface="+mn-ea"/>
                <a:sym typeface="+mn-lt"/>
              </a:rPr>
              <a:t>首联扣题，抒情写景</a:t>
            </a:r>
            <a:r>
              <a:rPr lang="zh-CN" sz="2400" smtClean="0">
                <a:solidFill>
                  <a:srgbClr val="E04236"/>
                </a:solidFill>
                <a:cs typeface="+mn-ea"/>
                <a:sym typeface="+mn-lt"/>
              </a:rPr>
              <a:t>。</a:t>
            </a:r>
            <a:endParaRPr lang="zh-CN" sz="2400" smtClean="0">
              <a:solidFill>
                <a:srgbClr val="E04236"/>
              </a:solidFill>
              <a:cs typeface="+mn-ea"/>
              <a:sym typeface="+mn-lt"/>
            </a:endParaRPr>
          </a:p>
          <a:p>
            <a:pPr>
              <a:lnSpc>
                <a:spcPct val="150000"/>
              </a:lnSpc>
            </a:pPr>
            <a:r>
              <a:rPr lang="zh-CN" sz="2400" smtClean="0">
                <a:cs typeface="+mn-ea"/>
                <a:sym typeface="+mn-lt"/>
              </a:rPr>
              <a:t>诗人一登上咸阳高高的城楼，向南望去，远处烟笼蒹葭，雾罩杨柳，很像长江中的汀洲。诗人游宦长安，远离家乡，一旦登临，思乡之情涌上心头。蒹葭杨柳，居然略类江南。万里之愁，正以乡思为始：“一上”表明触发诗人情感时间之短瞬，“万里”则极言愁思空间之迢遥广大，一个“愁”字，奠定了全诗的基调。笔触低沉，景致凄迷，触景生情，苍凉伤感的情怀落笔即出，意远而势雄。</a:t>
            </a:r>
            <a:endParaRPr lang="zh-CN" sz="2400" smtClean="0">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18"/>
          <p:cNvSpPr>
            <a:spLocks noChangeArrowheads="1"/>
          </p:cNvSpPr>
          <p:nvPr/>
        </p:nvSpPr>
        <p:spPr bwMode="auto">
          <a:xfrm>
            <a:off x="1978660" y="870981"/>
            <a:ext cx="9242113" cy="1038701"/>
          </a:xfrm>
          <a:prstGeom prst="ellipse">
            <a:avLst/>
          </a:prstGeom>
          <a:noFill/>
          <a:ln w="19050">
            <a:noFill/>
            <a:prstDash val="dash"/>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eaLnBrk="1" hangingPunct="1">
              <a:lnSpc>
                <a:spcPct val="150000"/>
              </a:lnSpc>
            </a:pPr>
            <a:r>
              <a:rPr sz="2800" b="1" smtClean="0">
                <a:solidFill>
                  <a:srgbClr val="E04236"/>
                </a:solidFill>
                <a:latin typeface="+mn-lt"/>
                <a:ea typeface="+mn-ea"/>
                <a:cs typeface="+mn-ea"/>
                <a:sym typeface="+mn-lt"/>
              </a:rPr>
              <a:t>溪云初起日沉阁，山雨欲来风满楼。</a:t>
            </a:r>
            <a:endParaRPr sz="2800" b="1" smtClean="0">
              <a:solidFill>
                <a:srgbClr val="E04236"/>
              </a:solidFill>
              <a:latin typeface="+mn-lt"/>
              <a:ea typeface="+mn-ea"/>
              <a:cs typeface="+mn-ea"/>
              <a:sym typeface="+mn-lt"/>
            </a:endParaRPr>
          </a:p>
        </p:txBody>
      </p:sp>
      <p:sp>
        <p:nvSpPr>
          <p:cNvPr id="4" name="矩形 3"/>
          <p:cNvSpPr/>
          <p:nvPr/>
        </p:nvSpPr>
        <p:spPr>
          <a:xfrm>
            <a:off x="1224915" y="2082165"/>
            <a:ext cx="9772650" cy="3898568"/>
          </a:xfrm>
          <a:prstGeom prst="rect">
            <a:avLst/>
          </a:prstGeom>
        </p:spPr>
        <p:txBody>
          <a:bodyPr wrap="square">
            <a:spAutoFit/>
          </a:bodyPr>
          <a:lstStyle/>
          <a:p>
            <a:pPr>
              <a:lnSpc>
                <a:spcPct val="150000"/>
              </a:lnSpc>
            </a:pPr>
            <a:r>
              <a:rPr sz="2400" smtClean="0">
                <a:cs typeface="+mn-ea"/>
                <a:sym typeface="+mn-lt"/>
              </a:rPr>
              <a:t>诗人傍晚登上城楼，只见磻溪罩云，暮色苍茫，一轮红日渐薄远山，夕阳与慈福寺阁姿影相叠，仿佛靠近寺阁而落。就在这夕照图初展丽景之际，蓦然凉风突起，咸阳西楼顿时沐浴在凄风之中，一场山雨眼看就要到了。这是对自然景物的临摹，也是对唐王朝日薄西山，危机四伏的没落局势的形象化勾画，它淋漓尽致而又形象入神地传出了诗人“万里愁”的真实原因。云起日沉，雨来风满，动感分明；“风为雨头”，含蕴深刻。此联常用来比喻重大事件发生前的紧张气氛，是千古传咏的名句。</a:t>
            </a:r>
            <a:endParaRPr sz="2400" smtClean="0">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18"/>
          <p:cNvSpPr>
            <a:spLocks noChangeArrowheads="1"/>
          </p:cNvSpPr>
          <p:nvPr/>
        </p:nvSpPr>
        <p:spPr bwMode="auto">
          <a:xfrm>
            <a:off x="2156460" y="941561"/>
            <a:ext cx="7879080" cy="921037"/>
          </a:xfrm>
          <a:prstGeom prst="ellipse">
            <a:avLst/>
          </a:prstGeom>
          <a:noFill/>
          <a:ln w="19050">
            <a:noFill/>
            <a:prstDash val="dash"/>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1" hangingPunct="1">
              <a:lnSpc>
                <a:spcPct val="150000"/>
              </a:lnSpc>
            </a:pPr>
            <a:r>
              <a:rPr lang="zh-CN" altLang="en-US" sz="2800" b="1" smtClean="0">
                <a:solidFill>
                  <a:srgbClr val="E04236"/>
                </a:solidFill>
                <a:latin typeface="+mn-lt"/>
                <a:ea typeface="+mn-ea"/>
                <a:cs typeface="+mn-ea"/>
                <a:sym typeface="+mn-lt"/>
              </a:rPr>
              <a:t>鸟下绿芜秦苑夕，蝉鸣黄叶汉宫秋。</a:t>
            </a:r>
            <a:endParaRPr lang="zh-CN" altLang="en-US" sz="2800" b="1" smtClean="0">
              <a:solidFill>
                <a:srgbClr val="E04236"/>
              </a:solidFill>
              <a:latin typeface="+mn-lt"/>
              <a:ea typeface="+mn-ea"/>
              <a:cs typeface="+mn-ea"/>
              <a:sym typeface="+mn-lt"/>
            </a:endParaRPr>
          </a:p>
        </p:txBody>
      </p:sp>
      <p:sp>
        <p:nvSpPr>
          <p:cNvPr id="4" name="矩形 3"/>
          <p:cNvSpPr/>
          <p:nvPr/>
        </p:nvSpPr>
        <p:spPr>
          <a:xfrm>
            <a:off x="1167130" y="2182495"/>
            <a:ext cx="9772650" cy="3415030"/>
          </a:xfrm>
          <a:prstGeom prst="rect">
            <a:avLst/>
          </a:prstGeom>
        </p:spPr>
        <p:txBody>
          <a:bodyPr wrap="square">
            <a:spAutoFit/>
          </a:bodyPr>
          <a:lstStyle/>
          <a:p>
            <a:pPr>
              <a:lnSpc>
                <a:spcPct val="150000"/>
              </a:lnSpc>
            </a:pPr>
            <a:r>
              <a:rPr sz="2400" smtClean="0">
                <a:solidFill>
                  <a:srgbClr val="E04236"/>
                </a:solidFill>
                <a:cs typeface="+mn-ea"/>
                <a:sym typeface="+mn-lt"/>
              </a:rPr>
              <a:t>写晚眺近景，虚实结合</a:t>
            </a:r>
            <a:r>
              <a:rPr sz="2400" smtClean="0">
                <a:cs typeface="+mn-ea"/>
                <a:sym typeface="+mn-lt"/>
              </a:rPr>
              <a:t>：山雨将到，鸟雀仓惶逃入遍地绿芜、秋蝉悲鸣躲在黄叶高林，这些是诗人眼前的实景。但早已荡然无存的“秦苑”“汉宫”又给人无尽的联想——禁苑深宫，而今绿芜遍地，黄叶满林；唯有鸟雀和虫鸣，不识兴亡，依然如故。历史的演进，王朝的更替，世事的变化沧桑，把诗人的愁怨从“万里”推向“千古”，以实景叠合虚景，吊古之情油然而生。</a:t>
            </a:r>
            <a:endParaRPr sz="2400" smtClean="0">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18"/>
          <p:cNvSpPr>
            <a:spLocks noChangeArrowheads="1"/>
          </p:cNvSpPr>
          <p:nvPr/>
        </p:nvSpPr>
        <p:spPr bwMode="auto">
          <a:xfrm>
            <a:off x="2160270" y="894254"/>
            <a:ext cx="7870825" cy="921037"/>
          </a:xfrm>
          <a:prstGeom prst="ellipse">
            <a:avLst/>
          </a:prstGeom>
          <a:noFill/>
          <a:ln w="19050">
            <a:noFill/>
            <a:prstDash val="dash"/>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1" hangingPunct="1">
              <a:lnSpc>
                <a:spcPct val="150000"/>
              </a:lnSpc>
            </a:pPr>
            <a:r>
              <a:rPr lang="zh-CN" altLang="en-US" sz="2800" b="1" smtClean="0">
                <a:solidFill>
                  <a:srgbClr val="E04236"/>
                </a:solidFill>
                <a:latin typeface="+mn-lt"/>
                <a:ea typeface="+mn-ea"/>
                <a:cs typeface="+mn-ea"/>
                <a:sym typeface="+mn-lt"/>
              </a:rPr>
              <a:t>行人莫问当年事，故国东来渭水流。</a:t>
            </a:r>
            <a:endParaRPr lang="zh-CN" altLang="en-US" sz="2800" b="1" smtClean="0">
              <a:solidFill>
                <a:srgbClr val="E04236"/>
              </a:solidFill>
              <a:latin typeface="+mn-lt"/>
              <a:ea typeface="+mn-ea"/>
              <a:cs typeface="+mn-ea"/>
              <a:sym typeface="+mn-lt"/>
            </a:endParaRPr>
          </a:p>
        </p:txBody>
      </p:sp>
      <p:sp>
        <p:nvSpPr>
          <p:cNvPr id="4" name="矩形 3"/>
          <p:cNvSpPr/>
          <p:nvPr/>
        </p:nvSpPr>
        <p:spPr>
          <a:xfrm>
            <a:off x="1199832" y="1708792"/>
            <a:ext cx="9791700" cy="4523105"/>
          </a:xfrm>
          <a:prstGeom prst="rect">
            <a:avLst/>
          </a:prstGeom>
        </p:spPr>
        <p:txBody>
          <a:bodyPr wrap="square">
            <a:spAutoFit/>
          </a:bodyPr>
          <a:lstStyle/>
          <a:p>
            <a:pPr>
              <a:lnSpc>
                <a:spcPct val="150000"/>
              </a:lnSpc>
            </a:pPr>
            <a:r>
              <a:rPr sz="2400" smtClean="0">
                <a:solidFill>
                  <a:srgbClr val="E04236"/>
                </a:solidFill>
                <a:cs typeface="+mn-ea"/>
                <a:sym typeface="+mn-lt"/>
              </a:rPr>
              <a:t>作结，融情于景</a:t>
            </a:r>
            <a:r>
              <a:rPr sz="2400" smtClean="0">
                <a:cs typeface="+mn-ea"/>
                <a:sym typeface="+mn-lt"/>
              </a:rPr>
              <a:t>：“行人”，过客。泛指古往今来征人游子，也包括作者在内；“故国”，指秦汉故都咸阳；“东来”，指诗人（不是渭水）自东边而来。诗人最后感慨道：羁旅过客还是不要索问当年秦汉兴亡之事吧！我这次来故国咸阳，连遗址都寻不着，只有渭水还像昔日一样长流不止而已。“莫问”二字，并非劝诫之辞 ，实乃令人思索之语，它让读者从悲凉颓败的自然景物中钩沉历史的教训；一个“流”字，则暗示出颓势难救的痛惜之情。渭水无语东流的景象中，融铸着诗人相思的忧愁和感古伤今的悲凉，委婉含蓄，令人伤感。</a:t>
            </a:r>
            <a:endParaRPr sz="2400" smtClean="0">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1"/>
          <p:cNvSpPr>
            <a:spLocks noChangeArrowheads="1"/>
          </p:cNvSpPr>
          <p:nvPr/>
        </p:nvSpPr>
        <p:spPr bwMode="auto">
          <a:xfrm>
            <a:off x="4637965" y="1580859"/>
            <a:ext cx="6350334" cy="3933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719455">
              <a:defRPr sz="2400">
                <a:solidFill>
                  <a:schemeClr val="tx1"/>
                </a:solidFill>
                <a:latin typeface="Arial" panose="020b0604020202020204" pitchFamily="34" charset="0"/>
                <a:ea typeface="幼圆" panose="02010509060101010101" pitchFamily="49" charset="-122"/>
              </a:defRPr>
            </a:lvl1pPr>
            <a:lvl2pPr marL="742950" indent="-285750">
              <a:defRPr sz="2400">
                <a:solidFill>
                  <a:schemeClr val="tx1"/>
                </a:solidFill>
                <a:latin typeface="Arial" panose="020b0604020202020204" pitchFamily="34" charset="0"/>
                <a:ea typeface="幼圆" panose="02010509060101010101" pitchFamily="49" charset="-122"/>
              </a:defRPr>
            </a:lvl2pPr>
            <a:lvl3pPr marL="1143000" indent="-228600">
              <a:defRPr sz="2400">
                <a:solidFill>
                  <a:schemeClr val="tx1"/>
                </a:solidFill>
                <a:latin typeface="Arial" panose="020b0604020202020204" pitchFamily="34" charset="0"/>
                <a:ea typeface="幼圆" panose="02010509060101010101" pitchFamily="49" charset="-122"/>
              </a:defRPr>
            </a:lvl3pPr>
            <a:lvl4pPr marL="1600200" indent="-228600">
              <a:defRPr sz="2400">
                <a:solidFill>
                  <a:schemeClr val="tx1"/>
                </a:solidFill>
                <a:latin typeface="Arial" panose="020b0604020202020204" pitchFamily="34" charset="0"/>
                <a:ea typeface="幼圆" panose="02010509060101010101" pitchFamily="49" charset="-122"/>
              </a:defRPr>
            </a:lvl4pPr>
            <a:lvl5pPr marL="2057400" indent="-228600">
              <a:defRPr sz="2400">
                <a:solidFill>
                  <a:schemeClr val="tx1"/>
                </a:solidFill>
                <a:latin typeface="Arial" panose="020b0604020202020204" pitchFamily="34" charset="0"/>
                <a:ea typeface="幼圆" panose="02010509060101010101" pitchFamily="49" charset="-122"/>
              </a:defRPr>
            </a:lvl5pPr>
            <a:lvl6pPr marL="2514600" indent="-228600" defTabSz="1217295" eaLnBrk="0" fontAlgn="base" hangingPunct="0">
              <a:spcBef>
                <a:spcPct val="0"/>
              </a:spcBef>
              <a:spcAft>
                <a:spcPct val="0"/>
              </a:spcAft>
              <a:defRPr sz="2400">
                <a:solidFill>
                  <a:schemeClr val="tx1"/>
                </a:solidFill>
                <a:latin typeface="Arial" panose="020b0604020202020204" pitchFamily="34" charset="0"/>
                <a:ea typeface="幼圆" panose="02010509060101010101" pitchFamily="49" charset="-122"/>
              </a:defRPr>
            </a:lvl6pPr>
            <a:lvl7pPr marL="2971800" indent="-228600" defTabSz="1217295" eaLnBrk="0" fontAlgn="base" hangingPunct="0">
              <a:spcBef>
                <a:spcPct val="0"/>
              </a:spcBef>
              <a:spcAft>
                <a:spcPct val="0"/>
              </a:spcAft>
              <a:defRPr sz="2400">
                <a:solidFill>
                  <a:schemeClr val="tx1"/>
                </a:solidFill>
                <a:latin typeface="Arial" panose="020b0604020202020204" pitchFamily="34" charset="0"/>
                <a:ea typeface="幼圆" panose="02010509060101010101" pitchFamily="49" charset="-122"/>
              </a:defRPr>
            </a:lvl7pPr>
            <a:lvl8pPr marL="3429000" indent="-228600" defTabSz="1217295" eaLnBrk="0" fontAlgn="base" hangingPunct="0">
              <a:spcBef>
                <a:spcPct val="0"/>
              </a:spcBef>
              <a:spcAft>
                <a:spcPct val="0"/>
              </a:spcAft>
              <a:defRPr sz="2400">
                <a:solidFill>
                  <a:schemeClr val="tx1"/>
                </a:solidFill>
                <a:latin typeface="Arial" panose="020b0604020202020204" pitchFamily="34" charset="0"/>
                <a:ea typeface="幼圆" panose="02010509060101010101" pitchFamily="49" charset="-122"/>
              </a:defRPr>
            </a:lvl8pPr>
            <a:lvl9pPr marL="3886200" indent="-228600" defTabSz="1217295" eaLnBrk="0" fontAlgn="base" hangingPunct="0">
              <a:spcBef>
                <a:spcPct val="0"/>
              </a:spcBef>
              <a:spcAft>
                <a:spcPct val="0"/>
              </a:spcAft>
              <a:defRPr sz="2400">
                <a:solidFill>
                  <a:schemeClr val="tx1"/>
                </a:solidFill>
                <a:latin typeface="Arial" panose="020b0604020202020204" pitchFamily="34" charset="0"/>
                <a:ea typeface="幼圆" panose="02010509060101010101" pitchFamily="49" charset="-122"/>
              </a:defRPr>
            </a:lvl9pPr>
          </a:lstStyle>
          <a:p>
            <a:pPr indent="0" algn="just" eaLnBrk="1" hangingPunct="1">
              <a:lnSpc>
                <a:spcPct val="130000"/>
              </a:lnSpc>
              <a:spcBef>
                <a:spcPct val="0"/>
              </a:spcBef>
              <a:spcAft>
                <a:spcPct val="0"/>
              </a:spcAft>
            </a:pPr>
            <a:r>
              <a:rPr>
                <a:latin typeface="+mn-lt"/>
                <a:ea typeface="+mn-ea"/>
                <a:cs typeface="+mn-ea"/>
                <a:sym typeface="+mn-lt"/>
              </a:rPr>
              <a:t>李商隐（约813年-约858年），字义山，号玉溪（谿）生、樊南生，唐代著名诗人，祖籍河内（今河南省焦作市）沁阳，出生于郑州荥阳。他擅长诗歌写作，骈文文学价值也很高，是晚唐最出色的诗人之一，和杜牧合称“小李杜”，与温庭筠合称为“温李”，因诗文与同时期的段成式、温庭筠风格相近，且三人都在家族里排行第十六，故并称为“三十六体</a:t>
            </a:r>
            <a:r>
              <a:rPr smtClean="0">
                <a:latin typeface="+mn-lt"/>
                <a:ea typeface="+mn-ea"/>
                <a:cs typeface="+mn-ea"/>
                <a:sym typeface="+mn-lt"/>
              </a:rPr>
              <a:t>”。</a:t>
            </a:r>
            <a:endParaRPr>
              <a:latin typeface="+mn-lt"/>
              <a:ea typeface="+mn-ea"/>
              <a:cs typeface="+mn-ea"/>
              <a:sym typeface="+mn-lt"/>
            </a:endParaRPr>
          </a:p>
        </p:txBody>
      </p:sp>
      <p:pic>
        <p:nvPicPr>
          <p:cNvPr id="2" name="图片 1"/>
          <p:cNvPicPr>
            <a:picLocks noChangeAspect="1"/>
          </p:cNvPicPr>
          <p:nvPr/>
        </p:nvPicPr>
        <p:blipFill>
          <a:blip r:embed="rId3"/>
          <a:stretch>
            <a:fillRect/>
          </a:stretch>
        </p:blipFill>
        <p:spPr>
          <a:xfrm>
            <a:off x="1366638" y="1682653"/>
            <a:ext cx="2871470" cy="383159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1"/>
          <p:cNvSpPr>
            <a:spLocks noChangeArrowheads="1"/>
          </p:cNvSpPr>
          <p:nvPr/>
        </p:nvSpPr>
        <p:spPr bwMode="auto">
          <a:xfrm>
            <a:off x="960896" y="1906323"/>
            <a:ext cx="10213382" cy="289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719455">
              <a:defRPr sz="2400">
                <a:solidFill>
                  <a:schemeClr val="tx1"/>
                </a:solidFill>
                <a:latin typeface="Arial" panose="020b0604020202020204" pitchFamily="34" charset="0"/>
                <a:ea typeface="幼圆" panose="02010509060101010101" pitchFamily="49" charset="-122"/>
              </a:defRPr>
            </a:lvl1pPr>
            <a:lvl2pPr marL="742950" indent="-285750">
              <a:defRPr sz="2400">
                <a:solidFill>
                  <a:schemeClr val="tx1"/>
                </a:solidFill>
                <a:latin typeface="Arial" panose="020b0604020202020204" pitchFamily="34" charset="0"/>
                <a:ea typeface="幼圆" panose="02010509060101010101" pitchFamily="49" charset="-122"/>
              </a:defRPr>
            </a:lvl2pPr>
            <a:lvl3pPr marL="1143000" indent="-228600">
              <a:defRPr sz="2400">
                <a:solidFill>
                  <a:schemeClr val="tx1"/>
                </a:solidFill>
                <a:latin typeface="Arial" panose="020b0604020202020204" pitchFamily="34" charset="0"/>
                <a:ea typeface="幼圆" panose="02010509060101010101" pitchFamily="49" charset="-122"/>
              </a:defRPr>
            </a:lvl3pPr>
            <a:lvl4pPr marL="1600200" indent="-228600">
              <a:defRPr sz="2400">
                <a:solidFill>
                  <a:schemeClr val="tx1"/>
                </a:solidFill>
                <a:latin typeface="Arial" panose="020b0604020202020204" pitchFamily="34" charset="0"/>
                <a:ea typeface="幼圆" panose="02010509060101010101" pitchFamily="49" charset="-122"/>
              </a:defRPr>
            </a:lvl4pPr>
            <a:lvl5pPr marL="2057400" indent="-228600">
              <a:defRPr sz="2400">
                <a:solidFill>
                  <a:schemeClr val="tx1"/>
                </a:solidFill>
                <a:latin typeface="Arial" panose="020b0604020202020204" pitchFamily="34" charset="0"/>
                <a:ea typeface="幼圆" panose="02010509060101010101" pitchFamily="49" charset="-122"/>
              </a:defRPr>
            </a:lvl5pPr>
            <a:lvl6pPr marL="2514600" indent="-228600" defTabSz="1217295" eaLnBrk="0" fontAlgn="base" hangingPunct="0">
              <a:spcBef>
                <a:spcPct val="0"/>
              </a:spcBef>
              <a:spcAft>
                <a:spcPct val="0"/>
              </a:spcAft>
              <a:defRPr sz="2400">
                <a:solidFill>
                  <a:schemeClr val="tx1"/>
                </a:solidFill>
                <a:latin typeface="Arial" panose="020b0604020202020204" pitchFamily="34" charset="0"/>
                <a:ea typeface="幼圆" panose="02010509060101010101" pitchFamily="49" charset="-122"/>
              </a:defRPr>
            </a:lvl6pPr>
            <a:lvl7pPr marL="2971800" indent="-228600" defTabSz="1217295" eaLnBrk="0" fontAlgn="base" hangingPunct="0">
              <a:spcBef>
                <a:spcPct val="0"/>
              </a:spcBef>
              <a:spcAft>
                <a:spcPct val="0"/>
              </a:spcAft>
              <a:defRPr sz="2400">
                <a:solidFill>
                  <a:schemeClr val="tx1"/>
                </a:solidFill>
                <a:latin typeface="Arial" panose="020b0604020202020204" pitchFamily="34" charset="0"/>
                <a:ea typeface="幼圆" panose="02010509060101010101" pitchFamily="49" charset="-122"/>
              </a:defRPr>
            </a:lvl7pPr>
            <a:lvl8pPr marL="3429000" indent="-228600" defTabSz="1217295" eaLnBrk="0" fontAlgn="base" hangingPunct="0">
              <a:spcBef>
                <a:spcPct val="0"/>
              </a:spcBef>
              <a:spcAft>
                <a:spcPct val="0"/>
              </a:spcAft>
              <a:defRPr sz="2400">
                <a:solidFill>
                  <a:schemeClr val="tx1"/>
                </a:solidFill>
                <a:latin typeface="Arial" panose="020b0604020202020204" pitchFamily="34" charset="0"/>
                <a:ea typeface="幼圆" panose="02010509060101010101" pitchFamily="49" charset="-122"/>
              </a:defRPr>
            </a:lvl8pPr>
            <a:lvl9pPr marL="3886200" indent="-228600" defTabSz="1217295" eaLnBrk="0" fontAlgn="base" hangingPunct="0">
              <a:spcBef>
                <a:spcPct val="0"/>
              </a:spcBef>
              <a:spcAft>
                <a:spcPct val="0"/>
              </a:spcAft>
              <a:defRPr sz="2400">
                <a:solidFill>
                  <a:schemeClr val="tx1"/>
                </a:solidFill>
                <a:latin typeface="Arial" panose="020b0604020202020204" pitchFamily="34" charset="0"/>
                <a:ea typeface="幼圆" panose="02010509060101010101" pitchFamily="49" charset="-122"/>
              </a:defRPr>
            </a:lvl9pPr>
          </a:lstStyle>
          <a:p>
            <a:pPr indent="0" algn="just" eaLnBrk="1" hangingPunct="1">
              <a:lnSpc>
                <a:spcPct val="130000"/>
              </a:lnSpc>
              <a:spcBef>
                <a:spcPct val="0"/>
              </a:spcBef>
              <a:spcAft>
                <a:spcPct val="0"/>
              </a:spcAft>
            </a:pPr>
            <a:r>
              <a:rPr sz="2800" smtClean="0">
                <a:latin typeface="+mn-lt"/>
                <a:ea typeface="+mn-ea"/>
                <a:cs typeface="+mn-ea"/>
                <a:sym typeface="+mn-lt"/>
              </a:rPr>
              <a:t>其诗构思新奇</a:t>
            </a:r>
            <a:r>
              <a:rPr sz="2800">
                <a:latin typeface="+mn-lt"/>
                <a:ea typeface="+mn-ea"/>
                <a:cs typeface="+mn-ea"/>
                <a:sym typeface="+mn-lt"/>
              </a:rPr>
              <a:t>，风格秾丽，尤其是一些爱情诗和无题诗写得缠绵悱恻，优美动人，广为传诵。但部分诗歌过于隐晦迷离，难于索解，至有</a:t>
            </a:r>
            <a:r>
              <a:rPr sz="2800">
                <a:solidFill>
                  <a:srgbClr val="E04236"/>
                </a:solidFill>
                <a:latin typeface="+mn-lt"/>
                <a:ea typeface="+mn-ea"/>
                <a:cs typeface="+mn-ea"/>
                <a:sym typeface="+mn-lt"/>
              </a:rPr>
              <a:t>“诗家总爱西昆好，独恨无人作郑笺”</a:t>
            </a:r>
            <a:r>
              <a:rPr sz="2800">
                <a:latin typeface="+mn-lt"/>
                <a:ea typeface="+mn-ea"/>
                <a:cs typeface="+mn-ea"/>
                <a:sym typeface="+mn-lt"/>
              </a:rPr>
              <a:t>之说。因处于牛李党争的夹缝之中，一生很不得志。死后葬于家乡沁阳。作品收录为《李义山诗集》。</a:t>
            </a:r>
            <a:endParaRPr sz="2800">
              <a:latin typeface="+mn-lt"/>
              <a:ea typeface="+mn-ea"/>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TextBox 14"/>
          <p:cNvSpPr txBox="1">
            <a:spLocks noChangeArrowheads="1"/>
          </p:cNvSpPr>
          <p:nvPr/>
        </p:nvSpPr>
        <p:spPr bwMode="auto">
          <a:xfrm>
            <a:off x="1310640" y="1905635"/>
            <a:ext cx="9570720" cy="2914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200000"/>
              </a:lnSpc>
            </a:pPr>
            <a:r>
              <a:rPr sz="2400">
                <a:latin typeface="+mn-lt"/>
                <a:ea typeface="+mn-ea"/>
                <a:cs typeface="+mn-ea"/>
                <a:sym typeface="+mn-lt"/>
              </a:rPr>
              <a:t>李商隐在十五六岁的时候，即被家人送往玉阳山学道。其间与玉阳山灵都观女氏宋华阳相识相恋，但两人的感情却不能为外人明知，因此他只能以诗记情，李商隐所写的以《无题》为题的诗篇，大多是抒写他们两人之间的恋情诗。此诗即其中一首。</a:t>
            </a:r>
            <a:endParaRPr sz="2400">
              <a:latin typeface="+mn-lt"/>
              <a:ea typeface="+mn-ea"/>
              <a:cs typeface="+mn-ea"/>
              <a:sym typeface="+mn-lt"/>
            </a:endParaRPr>
          </a:p>
        </p:txBody>
      </p:sp>
      <p:sp>
        <p:nvSpPr>
          <p:cNvPr id="3" name="文本框 2"/>
          <p:cNvSpPr txBox="1"/>
          <p:nvPr/>
        </p:nvSpPr>
        <p:spPr>
          <a:xfrm>
            <a:off x="1310640" y="1382415"/>
            <a:ext cx="1627369" cy="523220"/>
          </a:xfrm>
          <a:prstGeom prst="rect">
            <a:avLst/>
          </a:prstGeom>
          <a:noFill/>
        </p:spPr>
        <p:txBody>
          <a:bodyPr wrap="none" rtlCol="0">
            <a:spAutoFit/>
          </a:bodyPr>
          <a:lstStyle/>
          <a:p>
            <a:r>
              <a:rPr lang="zh-CN" altLang="en-US" sz="2800" b="1" smtClean="0">
                <a:cs typeface="+mn-ea"/>
                <a:sym typeface="+mn-lt"/>
              </a:rPr>
              <a:t>寻觅背景</a:t>
            </a:r>
            <a:endParaRPr lang="zh-CN" altLang="en-US" sz="2800" b="1">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矩形 25"/>
          <p:cNvSpPr/>
          <p:nvPr/>
        </p:nvSpPr>
        <p:spPr>
          <a:xfrm>
            <a:off x="232474" y="1652227"/>
            <a:ext cx="7982585" cy="3507740"/>
          </a:xfrm>
          <a:prstGeom prst="rect">
            <a:avLst/>
          </a:prstGeom>
        </p:spPr>
        <p:txBody>
          <a:bodyPr wrap="square">
            <a:spAutoFit/>
          </a:bodyPr>
          <a:lstStyle/>
          <a:p>
            <a:pPr algn="ctr">
              <a:lnSpc>
                <a:spcPct val="150000"/>
              </a:lnSpc>
            </a:pPr>
            <a:r>
              <a:rPr lang="zh-CN" sz="2800" b="1">
                <a:cs typeface="+mn-ea"/>
                <a:sym typeface="+mn-lt"/>
              </a:rPr>
              <a:t>无题</a:t>
            </a:r>
            <a:endParaRPr lang="zh-CN" sz="2800" b="1">
              <a:cs typeface="+mn-ea"/>
              <a:sym typeface="+mn-lt"/>
            </a:endParaRPr>
          </a:p>
          <a:p>
            <a:pPr algn="ctr">
              <a:lnSpc>
                <a:spcPct val="150000"/>
              </a:lnSpc>
            </a:pPr>
            <a:r>
              <a:rPr lang="zh-CN" sz="2400">
                <a:cs typeface="+mn-ea"/>
                <a:sym typeface="+mn-lt"/>
              </a:rPr>
              <a:t>               唐代：李商隐</a:t>
            </a:r>
            <a:endParaRPr lang="zh-CN" sz="2400" b="1">
              <a:cs typeface="+mn-ea"/>
              <a:sym typeface="+mn-lt"/>
            </a:endParaRPr>
          </a:p>
          <a:p>
            <a:pPr algn="ctr">
              <a:lnSpc>
                <a:spcPct val="150000"/>
              </a:lnSpc>
            </a:pPr>
            <a:r>
              <a:rPr lang="zh-CN" sz="2400">
                <a:cs typeface="+mn-ea"/>
                <a:sym typeface="+mn-lt"/>
              </a:rPr>
              <a:t>相见时难别亦难，东风无力百花残。</a:t>
            </a:r>
            <a:endParaRPr lang="zh-CN" sz="2400">
              <a:cs typeface="+mn-ea"/>
              <a:sym typeface="+mn-lt"/>
            </a:endParaRPr>
          </a:p>
          <a:p>
            <a:pPr algn="ctr">
              <a:lnSpc>
                <a:spcPct val="150000"/>
              </a:lnSpc>
            </a:pPr>
            <a:r>
              <a:rPr lang="zh-CN" sz="2400">
                <a:cs typeface="+mn-ea"/>
                <a:sym typeface="+mn-lt"/>
              </a:rPr>
              <a:t>春蚕到死丝方尽，蜡炬成灰泪始干。</a:t>
            </a:r>
            <a:endParaRPr lang="zh-CN" sz="2400">
              <a:cs typeface="+mn-ea"/>
              <a:sym typeface="+mn-lt"/>
            </a:endParaRPr>
          </a:p>
          <a:p>
            <a:pPr algn="ctr">
              <a:lnSpc>
                <a:spcPct val="150000"/>
              </a:lnSpc>
            </a:pPr>
            <a:r>
              <a:rPr lang="zh-CN" sz="2400">
                <a:cs typeface="+mn-ea"/>
                <a:sym typeface="+mn-lt"/>
              </a:rPr>
              <a:t>晓镜但愁云鬓改，夜吟应觉月光寒。</a:t>
            </a:r>
            <a:endParaRPr lang="zh-CN" sz="2400">
              <a:cs typeface="+mn-ea"/>
              <a:sym typeface="+mn-lt"/>
            </a:endParaRPr>
          </a:p>
          <a:p>
            <a:pPr algn="ctr">
              <a:lnSpc>
                <a:spcPct val="150000"/>
              </a:lnSpc>
            </a:pPr>
            <a:r>
              <a:rPr lang="zh-CN" sz="2400">
                <a:cs typeface="+mn-ea"/>
                <a:sym typeface="+mn-lt"/>
              </a:rPr>
              <a:t>蓬山此去无多路，青鸟殷勤为探看。</a:t>
            </a:r>
            <a:endParaRPr lang="zh-CN" sz="2400">
              <a:cs typeface="+mn-ea"/>
              <a:sym typeface="+mn-lt"/>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95999" y="1177935"/>
            <a:ext cx="4456324" cy="4456324"/>
          </a:xfrm>
          <a:prstGeom prst="rect">
            <a:avLst/>
          </a:prstGeom>
        </p:spPr>
      </p:pic>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矩形 25"/>
          <p:cNvSpPr/>
          <p:nvPr/>
        </p:nvSpPr>
        <p:spPr>
          <a:xfrm>
            <a:off x="886205" y="1357719"/>
            <a:ext cx="10500360" cy="4523105"/>
          </a:xfrm>
          <a:prstGeom prst="rect">
            <a:avLst/>
          </a:prstGeom>
        </p:spPr>
        <p:txBody>
          <a:bodyPr wrap="square">
            <a:spAutoFit/>
          </a:bodyPr>
          <a:lstStyle/>
          <a:p>
            <a:pPr algn="l">
              <a:lnSpc>
                <a:spcPct val="150000"/>
              </a:lnSpc>
            </a:pPr>
            <a:r>
              <a:rPr sz="2400">
                <a:solidFill>
                  <a:srgbClr val="E04236"/>
                </a:solidFill>
                <a:cs typeface="+mn-ea"/>
                <a:sym typeface="+mn-lt"/>
              </a:rPr>
              <a:t>无题：</a:t>
            </a:r>
            <a:r>
              <a:rPr sz="2400">
                <a:cs typeface="+mn-ea"/>
                <a:sym typeface="+mn-lt"/>
              </a:rPr>
              <a:t>唐代以来，有的诗人不愿意标出能够表示主题的题目时，常用“ 无题”作诗的标题。</a:t>
            </a:r>
            <a:endParaRPr sz="2400">
              <a:cs typeface="+mn-ea"/>
              <a:sym typeface="+mn-lt"/>
            </a:endParaRPr>
          </a:p>
          <a:p>
            <a:pPr algn="l">
              <a:lnSpc>
                <a:spcPct val="150000"/>
              </a:lnSpc>
            </a:pPr>
            <a:r>
              <a:rPr sz="2400">
                <a:solidFill>
                  <a:srgbClr val="E04236"/>
                </a:solidFill>
                <a:cs typeface="+mn-ea"/>
                <a:sym typeface="+mn-lt"/>
              </a:rPr>
              <a:t>东风</a:t>
            </a:r>
            <a:r>
              <a:rPr lang="zh-CN" sz="2400">
                <a:solidFill>
                  <a:srgbClr val="E04236"/>
                </a:solidFill>
                <a:cs typeface="+mn-ea"/>
                <a:sym typeface="+mn-lt"/>
              </a:rPr>
              <a:t>：</a:t>
            </a:r>
            <a:r>
              <a:rPr sz="2400">
                <a:cs typeface="+mn-ea"/>
                <a:sym typeface="+mn-lt"/>
              </a:rPr>
              <a:t>春风。</a:t>
            </a:r>
            <a:endParaRPr sz="2400">
              <a:cs typeface="+mn-ea"/>
              <a:sym typeface="+mn-lt"/>
            </a:endParaRPr>
          </a:p>
          <a:p>
            <a:pPr algn="l">
              <a:lnSpc>
                <a:spcPct val="150000"/>
              </a:lnSpc>
            </a:pPr>
            <a:r>
              <a:rPr sz="2400">
                <a:solidFill>
                  <a:srgbClr val="E04236"/>
                </a:solidFill>
                <a:cs typeface="+mn-ea"/>
                <a:sym typeface="+mn-lt"/>
              </a:rPr>
              <a:t>残</a:t>
            </a:r>
            <a:r>
              <a:rPr lang="zh-CN" sz="2400">
                <a:solidFill>
                  <a:srgbClr val="E04236"/>
                </a:solidFill>
                <a:cs typeface="+mn-ea"/>
                <a:sym typeface="+mn-lt"/>
              </a:rPr>
              <a:t>：</a:t>
            </a:r>
            <a:r>
              <a:rPr sz="2400">
                <a:cs typeface="+mn-ea"/>
                <a:sym typeface="+mn-lt"/>
              </a:rPr>
              <a:t>凋零。</a:t>
            </a:r>
            <a:endParaRPr sz="2400">
              <a:cs typeface="+mn-ea"/>
              <a:sym typeface="+mn-lt"/>
            </a:endParaRPr>
          </a:p>
          <a:p>
            <a:pPr algn="l">
              <a:lnSpc>
                <a:spcPct val="150000"/>
              </a:lnSpc>
            </a:pPr>
            <a:r>
              <a:rPr sz="2400">
                <a:solidFill>
                  <a:srgbClr val="E04236"/>
                </a:solidFill>
                <a:cs typeface="+mn-ea"/>
                <a:sym typeface="+mn-lt"/>
              </a:rPr>
              <a:t>丝方尽：</a:t>
            </a:r>
            <a:r>
              <a:rPr sz="2400">
                <a:cs typeface="+mn-ea"/>
                <a:sym typeface="+mn-lt"/>
              </a:rPr>
              <a:t>丝，与“思”谐音，以“丝”喻“思”，含相思之意。</a:t>
            </a:r>
            <a:endParaRPr sz="2400">
              <a:cs typeface="+mn-ea"/>
              <a:sym typeface="+mn-lt"/>
            </a:endParaRPr>
          </a:p>
          <a:p>
            <a:pPr algn="l">
              <a:lnSpc>
                <a:spcPct val="150000"/>
              </a:lnSpc>
            </a:pPr>
            <a:r>
              <a:rPr sz="2400">
                <a:solidFill>
                  <a:srgbClr val="E04236"/>
                </a:solidFill>
                <a:cs typeface="+mn-ea"/>
                <a:sym typeface="+mn-lt"/>
              </a:rPr>
              <a:t>蜡炬：</a:t>
            </a:r>
            <a:r>
              <a:rPr sz="2400">
                <a:cs typeface="+mn-ea"/>
                <a:sym typeface="+mn-lt"/>
              </a:rPr>
              <a:t>蜡烛。</a:t>
            </a:r>
            <a:endParaRPr sz="2400">
              <a:cs typeface="+mn-ea"/>
              <a:sym typeface="+mn-lt"/>
            </a:endParaRPr>
          </a:p>
          <a:p>
            <a:pPr algn="l">
              <a:lnSpc>
                <a:spcPct val="150000"/>
              </a:lnSpc>
            </a:pPr>
            <a:r>
              <a:rPr sz="2400">
                <a:solidFill>
                  <a:srgbClr val="E04236"/>
                </a:solidFill>
                <a:cs typeface="+mn-ea"/>
                <a:sym typeface="+mn-lt"/>
              </a:rPr>
              <a:t>泪始干：</a:t>
            </a:r>
            <a:r>
              <a:rPr sz="2400">
                <a:cs typeface="+mn-ea"/>
                <a:sym typeface="+mn-lt"/>
              </a:rPr>
              <a:t>泪，指燃烧时的蜡烛油，这里取双关义，指相思的眼泪。</a:t>
            </a:r>
            <a:endParaRPr sz="2400">
              <a:cs typeface="+mn-ea"/>
              <a:sym typeface="+mn-lt"/>
            </a:endParaRPr>
          </a:p>
          <a:p>
            <a:pPr algn="l">
              <a:lnSpc>
                <a:spcPct val="150000"/>
              </a:lnSpc>
            </a:pPr>
            <a:r>
              <a:rPr sz="2400">
                <a:solidFill>
                  <a:srgbClr val="E04236"/>
                </a:solidFill>
                <a:cs typeface="+mn-ea"/>
                <a:sym typeface="+mn-lt"/>
              </a:rPr>
              <a:t>晓镜：</a:t>
            </a:r>
            <a:r>
              <a:rPr sz="2400">
                <a:cs typeface="+mn-ea"/>
                <a:sym typeface="+mn-lt"/>
              </a:rPr>
              <a:t>早晨梳妆照镜子。镜，用作动词，照镜子的意思。</a:t>
            </a:r>
            <a:endParaRPr sz="2400">
              <a:cs typeface="+mn-ea"/>
              <a:sym typeface="+mn-lt"/>
            </a:endParaRPr>
          </a:p>
        </p:txBody>
      </p:sp>
      <p:sp>
        <p:nvSpPr>
          <p:cNvPr id="3" name="文本框 2"/>
          <p:cNvSpPr txBox="1"/>
          <p:nvPr/>
        </p:nvSpPr>
        <p:spPr>
          <a:xfrm>
            <a:off x="886205" y="834499"/>
            <a:ext cx="1627369" cy="523220"/>
          </a:xfrm>
          <a:prstGeom prst="rect">
            <a:avLst/>
          </a:prstGeom>
          <a:noFill/>
        </p:spPr>
        <p:txBody>
          <a:bodyPr wrap="none" rtlCol="0">
            <a:spAutoFit/>
          </a:bodyPr>
          <a:lstStyle/>
          <a:p>
            <a:r>
              <a:rPr lang="zh-CN" altLang="en-US" sz="2800" b="1" smtClean="0">
                <a:cs typeface="+mn-ea"/>
                <a:sym typeface="+mn-lt"/>
              </a:rPr>
              <a:t>诗词注释</a:t>
            </a:r>
            <a:endParaRPr lang="zh-CN" altLang="en-US" sz="2800" b="1">
              <a:cs typeface="+mn-ea"/>
              <a:sym typeface="+mn-lt"/>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矩形 25"/>
          <p:cNvSpPr/>
          <p:nvPr/>
        </p:nvSpPr>
        <p:spPr>
          <a:xfrm>
            <a:off x="886460" y="1547495"/>
            <a:ext cx="10345420" cy="3969385"/>
          </a:xfrm>
          <a:prstGeom prst="rect">
            <a:avLst/>
          </a:prstGeom>
        </p:spPr>
        <p:txBody>
          <a:bodyPr wrap="square">
            <a:spAutoFit/>
          </a:bodyPr>
          <a:lstStyle/>
          <a:p>
            <a:pPr algn="l">
              <a:lnSpc>
                <a:spcPct val="150000"/>
              </a:lnSpc>
            </a:pPr>
            <a:r>
              <a:rPr sz="2400">
                <a:solidFill>
                  <a:srgbClr val="E04236"/>
                </a:solidFill>
                <a:cs typeface="+mn-ea"/>
                <a:sym typeface="+mn-lt"/>
              </a:rPr>
              <a:t>云鬓：</a:t>
            </a:r>
            <a:r>
              <a:rPr sz="2400">
                <a:cs typeface="+mn-ea"/>
                <a:sym typeface="+mn-lt"/>
              </a:rPr>
              <a:t>女子多而美的头发，这里比喻青春年华。</a:t>
            </a:r>
            <a:endParaRPr sz="2400">
              <a:cs typeface="+mn-ea"/>
              <a:sym typeface="+mn-lt"/>
            </a:endParaRPr>
          </a:p>
          <a:p>
            <a:pPr algn="l">
              <a:lnSpc>
                <a:spcPct val="150000"/>
              </a:lnSpc>
            </a:pPr>
            <a:r>
              <a:rPr sz="2400">
                <a:solidFill>
                  <a:srgbClr val="E04236"/>
                </a:solidFill>
                <a:cs typeface="+mn-ea"/>
                <a:sym typeface="+mn-lt"/>
              </a:rPr>
              <a:t>应觉：</a:t>
            </a:r>
            <a:r>
              <a:rPr sz="2400">
                <a:cs typeface="+mn-ea"/>
                <a:sym typeface="+mn-lt"/>
              </a:rPr>
              <a:t>设想之词。</a:t>
            </a:r>
            <a:endParaRPr sz="2400">
              <a:cs typeface="+mn-ea"/>
              <a:sym typeface="+mn-lt"/>
            </a:endParaRPr>
          </a:p>
          <a:p>
            <a:pPr algn="l">
              <a:lnSpc>
                <a:spcPct val="150000"/>
              </a:lnSpc>
            </a:pPr>
            <a:r>
              <a:rPr sz="2400">
                <a:solidFill>
                  <a:srgbClr val="E04236"/>
                </a:solidFill>
                <a:cs typeface="+mn-ea"/>
                <a:sym typeface="+mn-lt"/>
              </a:rPr>
              <a:t>月光寒：</a:t>
            </a:r>
            <a:r>
              <a:rPr sz="2400">
                <a:cs typeface="+mn-ea"/>
                <a:sym typeface="+mn-lt"/>
              </a:rPr>
              <a:t>指夜渐深。</a:t>
            </a:r>
            <a:endParaRPr sz="2400">
              <a:cs typeface="+mn-ea"/>
              <a:sym typeface="+mn-lt"/>
            </a:endParaRPr>
          </a:p>
          <a:p>
            <a:pPr algn="l">
              <a:lnSpc>
                <a:spcPct val="150000"/>
              </a:lnSpc>
            </a:pPr>
            <a:r>
              <a:rPr sz="2400">
                <a:solidFill>
                  <a:srgbClr val="E04236"/>
                </a:solidFill>
                <a:cs typeface="+mn-ea"/>
                <a:sym typeface="+mn-lt"/>
              </a:rPr>
              <a:t>蓬山：</a:t>
            </a:r>
            <a:r>
              <a:rPr sz="2400">
                <a:cs typeface="+mn-ea"/>
                <a:sym typeface="+mn-lt"/>
              </a:rPr>
              <a:t>蓬莱山，传说中海上仙山，指仙境，这里借指所思女子的住处。</a:t>
            </a:r>
            <a:endParaRPr sz="2400">
              <a:cs typeface="+mn-ea"/>
              <a:sym typeface="+mn-lt"/>
            </a:endParaRPr>
          </a:p>
          <a:p>
            <a:pPr algn="l">
              <a:lnSpc>
                <a:spcPct val="150000"/>
              </a:lnSpc>
            </a:pPr>
            <a:r>
              <a:rPr sz="2400">
                <a:solidFill>
                  <a:srgbClr val="E04236"/>
                </a:solidFill>
                <a:cs typeface="+mn-ea"/>
                <a:sym typeface="+mn-lt"/>
              </a:rPr>
              <a:t>青鸟：</a:t>
            </a:r>
            <a:r>
              <a:rPr sz="2400">
                <a:cs typeface="+mn-ea"/>
                <a:sym typeface="+mn-lt"/>
              </a:rPr>
              <a:t>神话中为西王母传递音讯的信使。</a:t>
            </a:r>
            <a:endParaRPr sz="2400">
              <a:cs typeface="+mn-ea"/>
              <a:sym typeface="+mn-lt"/>
            </a:endParaRPr>
          </a:p>
          <a:p>
            <a:pPr algn="l">
              <a:lnSpc>
                <a:spcPct val="150000"/>
              </a:lnSpc>
            </a:pPr>
            <a:r>
              <a:rPr sz="2400">
                <a:solidFill>
                  <a:srgbClr val="E04236"/>
                </a:solidFill>
                <a:cs typeface="+mn-ea"/>
                <a:sym typeface="+mn-lt"/>
              </a:rPr>
              <a:t>殷勤：</a:t>
            </a:r>
            <a:r>
              <a:rPr sz="2400">
                <a:cs typeface="+mn-ea"/>
                <a:sym typeface="+mn-lt"/>
              </a:rPr>
              <a:t>情谊恳切深厚。</a:t>
            </a:r>
            <a:endParaRPr sz="2400">
              <a:cs typeface="+mn-ea"/>
              <a:sym typeface="+mn-lt"/>
            </a:endParaRPr>
          </a:p>
          <a:p>
            <a:pPr algn="l">
              <a:lnSpc>
                <a:spcPct val="150000"/>
              </a:lnSpc>
            </a:pPr>
            <a:r>
              <a:rPr sz="2400">
                <a:solidFill>
                  <a:srgbClr val="E04236"/>
                </a:solidFill>
                <a:cs typeface="+mn-ea"/>
                <a:sym typeface="+mn-lt"/>
              </a:rPr>
              <a:t>探看（kàn）：</a:t>
            </a:r>
            <a:r>
              <a:rPr sz="2400">
                <a:cs typeface="+mn-ea"/>
                <a:sym typeface="+mn-lt"/>
              </a:rPr>
              <a:t>探望。</a:t>
            </a:r>
            <a:endParaRPr sz="2400">
              <a:cs typeface="+mn-ea"/>
              <a:sym typeface="+mn-lt"/>
            </a:endParaRPr>
          </a:p>
        </p:txBody>
      </p:sp>
      <p:sp>
        <p:nvSpPr>
          <p:cNvPr id="3" name="文本框 2"/>
          <p:cNvSpPr txBox="1"/>
          <p:nvPr/>
        </p:nvSpPr>
        <p:spPr>
          <a:xfrm>
            <a:off x="886205" y="834499"/>
            <a:ext cx="1627369" cy="523220"/>
          </a:xfrm>
          <a:prstGeom prst="rect">
            <a:avLst/>
          </a:prstGeom>
          <a:noFill/>
        </p:spPr>
        <p:txBody>
          <a:bodyPr wrap="none" rtlCol="0">
            <a:spAutoFit/>
          </a:bodyPr>
          <a:lstStyle/>
          <a:p>
            <a:r>
              <a:rPr lang="zh-CN" altLang="en-US" sz="2800" b="1" smtClean="0">
                <a:cs typeface="+mn-ea"/>
                <a:sym typeface="+mn-lt"/>
              </a:rPr>
              <a:t>诗词注释</a:t>
            </a:r>
            <a:endParaRPr lang="zh-CN" altLang="en-US" sz="2800" b="1">
              <a:cs typeface="+mn-ea"/>
              <a:sym typeface="+mn-lt"/>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1222493" y="2016824"/>
            <a:ext cx="9659620" cy="2676525"/>
          </a:xfrm>
          <a:prstGeom prst="rect">
            <a:avLst/>
          </a:prstGeom>
        </p:spPr>
        <p:txBody>
          <a:bodyPr wrap="square">
            <a:spAutoFit/>
          </a:bodyPr>
          <a:lstStyle/>
          <a:p>
            <a:pPr>
              <a:lnSpc>
                <a:spcPct val="150000"/>
              </a:lnSpc>
            </a:pPr>
            <a:r>
              <a:rPr sz="2800">
                <a:cs typeface="+mn-ea"/>
                <a:sym typeface="+mn-lt"/>
              </a:rPr>
              <a:t>1.掌握有关作者的文学常识。</a:t>
            </a:r>
            <a:endParaRPr sz="2800">
              <a:cs typeface="+mn-ea"/>
              <a:sym typeface="+mn-lt"/>
            </a:endParaRPr>
          </a:p>
          <a:p>
            <a:pPr>
              <a:lnSpc>
                <a:spcPct val="150000"/>
              </a:lnSpc>
            </a:pPr>
            <a:r>
              <a:rPr sz="2800">
                <a:cs typeface="+mn-ea"/>
                <a:sym typeface="+mn-lt"/>
              </a:rPr>
              <a:t>2.诵读并默</a:t>
            </a:r>
            <a:r>
              <a:rPr lang="zh-CN" sz="2800">
                <a:cs typeface="+mn-ea"/>
                <a:sym typeface="+mn-lt"/>
              </a:rPr>
              <a:t>诗歌《咸阳城东楼》《无题》</a:t>
            </a:r>
            <a:r>
              <a:rPr sz="2800">
                <a:cs typeface="+mn-ea"/>
                <a:sym typeface="+mn-lt"/>
              </a:rPr>
              <a:t>，理解诗词内容，理解主题思想。</a:t>
            </a:r>
            <a:endParaRPr sz="2800">
              <a:cs typeface="+mn-ea"/>
              <a:sym typeface="+mn-lt"/>
            </a:endParaRPr>
          </a:p>
          <a:p>
            <a:pPr>
              <a:lnSpc>
                <a:spcPct val="150000"/>
              </a:lnSpc>
            </a:pPr>
            <a:r>
              <a:rPr sz="2800">
                <a:cs typeface="+mn-ea"/>
                <a:sym typeface="+mn-lt"/>
              </a:rPr>
              <a:t>3.把握作者的思想感情。</a:t>
            </a:r>
            <a:endParaRPr sz="2800">
              <a:cs typeface="+mn-ea"/>
              <a:sym typeface="+mn-lt"/>
            </a:endParaRPr>
          </a:p>
        </p:txBody>
      </p:sp>
      <p:sp>
        <p:nvSpPr>
          <p:cNvPr id="2" name="圆角矩形 1"/>
          <p:cNvSpPr/>
          <p:nvPr/>
        </p:nvSpPr>
        <p:spPr>
          <a:xfrm>
            <a:off x="5350914" y="1020968"/>
            <a:ext cx="2553222" cy="45137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600" b="1" smtClean="0">
                <a:solidFill>
                  <a:schemeClr val="tx1"/>
                </a:solidFill>
                <a:cs typeface="+mn-ea"/>
                <a:sym typeface="+mn-lt"/>
              </a:rPr>
              <a:t>学习目标</a:t>
            </a:r>
            <a:endParaRPr lang="zh-CN" altLang="en-US" sz="3600" b="1">
              <a:solidFill>
                <a:schemeClr val="tx1"/>
              </a:solidFill>
              <a:cs typeface="+mn-ea"/>
              <a:sym typeface="+mn-lt"/>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52839" y="3479073"/>
            <a:ext cx="2922551" cy="2922551"/>
          </a:xfrm>
          <a:prstGeom prst="rect">
            <a:avLst/>
          </a:prstGeom>
        </p:spPr>
      </p:pic>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矩形 25"/>
          <p:cNvSpPr/>
          <p:nvPr/>
        </p:nvSpPr>
        <p:spPr>
          <a:xfrm>
            <a:off x="721995" y="1967865"/>
            <a:ext cx="10748010" cy="574581"/>
          </a:xfrm>
          <a:prstGeom prst="rect">
            <a:avLst/>
          </a:prstGeom>
        </p:spPr>
        <p:txBody>
          <a:bodyPr wrap="square">
            <a:spAutoFit/>
          </a:bodyPr>
          <a:lstStyle/>
          <a:p>
            <a:pPr algn="l">
              <a:lnSpc>
                <a:spcPct val="150000"/>
              </a:lnSpc>
            </a:pPr>
            <a:r>
              <a:rPr sz="2400">
                <a:solidFill>
                  <a:srgbClr val="E04236"/>
                </a:solidFill>
                <a:cs typeface="+mn-ea"/>
                <a:sym typeface="+mn-lt"/>
              </a:rPr>
              <a:t>相见时难别亦难，东风无力百花残。</a:t>
            </a:r>
            <a:endParaRPr sz="2400">
              <a:solidFill>
                <a:srgbClr val="E04236"/>
              </a:solidFill>
              <a:cs typeface="+mn-ea"/>
              <a:sym typeface="+mn-lt"/>
            </a:endParaRPr>
          </a:p>
        </p:txBody>
      </p:sp>
      <p:sp>
        <p:nvSpPr>
          <p:cNvPr id="11" name="Rectangle 18"/>
          <p:cNvSpPr>
            <a:spLocks noChangeArrowheads="1"/>
          </p:cNvSpPr>
          <p:nvPr/>
        </p:nvSpPr>
        <p:spPr bwMode="auto">
          <a:xfrm>
            <a:off x="721995" y="2816507"/>
            <a:ext cx="10093325" cy="635707"/>
          </a:xfrm>
          <a:prstGeom prst="roundRect">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fontAlgn="auto">
              <a:lnSpc>
                <a:spcPct val="150000"/>
              </a:lnSpc>
            </a:pPr>
            <a:r>
              <a:rPr lang="zh-CN" altLang="en-US" sz="2400">
                <a:latin typeface="+mn-lt"/>
                <a:ea typeface="+mn-ea"/>
                <a:cs typeface="+mn-ea"/>
                <a:sym typeface="+mn-lt"/>
              </a:rPr>
              <a:t>相见很难，离别更难，何况在这东风无力、百花凋谢的暮春时节。</a:t>
            </a:r>
            <a:endParaRPr lang="zh-CN" altLang="en-US" sz="2400">
              <a:latin typeface="+mn-lt"/>
              <a:ea typeface="+mn-ea"/>
              <a:cs typeface="+mn-ea"/>
              <a:sym typeface="+mn-lt"/>
            </a:endParaRPr>
          </a:p>
        </p:txBody>
      </p:sp>
      <p:sp>
        <p:nvSpPr>
          <p:cNvPr id="3" name="矩形 2"/>
          <p:cNvSpPr/>
          <p:nvPr/>
        </p:nvSpPr>
        <p:spPr>
          <a:xfrm>
            <a:off x="742315" y="3843655"/>
            <a:ext cx="10748010" cy="574581"/>
          </a:xfrm>
          <a:prstGeom prst="rect">
            <a:avLst/>
          </a:prstGeom>
        </p:spPr>
        <p:txBody>
          <a:bodyPr wrap="square">
            <a:spAutoFit/>
          </a:bodyPr>
          <a:lstStyle/>
          <a:p>
            <a:pPr algn="just">
              <a:lnSpc>
                <a:spcPct val="150000"/>
              </a:lnSpc>
            </a:pPr>
            <a:r>
              <a:rPr sz="2400">
                <a:solidFill>
                  <a:srgbClr val="E04236"/>
                </a:solidFill>
                <a:cs typeface="+mn-ea"/>
                <a:sym typeface="+mn-lt"/>
              </a:rPr>
              <a:t>春蚕到死丝方尽，蜡炬成灰泪始干。</a:t>
            </a:r>
            <a:endParaRPr sz="2400">
              <a:solidFill>
                <a:srgbClr val="E04236"/>
              </a:solidFill>
              <a:cs typeface="+mn-ea"/>
              <a:sym typeface="+mn-lt"/>
            </a:endParaRPr>
          </a:p>
        </p:txBody>
      </p:sp>
      <p:sp>
        <p:nvSpPr>
          <p:cNvPr id="10" name="Rectangle 18"/>
          <p:cNvSpPr>
            <a:spLocks noChangeArrowheads="1"/>
          </p:cNvSpPr>
          <p:nvPr/>
        </p:nvSpPr>
        <p:spPr bwMode="auto">
          <a:xfrm>
            <a:off x="742315" y="4795167"/>
            <a:ext cx="10072370" cy="635707"/>
          </a:xfrm>
          <a:prstGeom prst="roundRect">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fontAlgn="auto">
              <a:lnSpc>
                <a:spcPct val="150000"/>
              </a:lnSpc>
            </a:pPr>
            <a:r>
              <a:rPr lang="zh-CN" altLang="en-US" sz="2400">
                <a:latin typeface="+mn-lt"/>
                <a:ea typeface="+mn-ea"/>
                <a:cs typeface="+mn-ea"/>
                <a:sym typeface="+mn-lt"/>
              </a:rPr>
              <a:t>春蚕结茧到死时丝才吐完，蜡烛要烧成灰烬时像泪一样的蜡油才能滴干。</a:t>
            </a:r>
            <a:endParaRPr lang="zh-CN" altLang="en-US" sz="2400">
              <a:latin typeface="+mn-lt"/>
              <a:ea typeface="+mn-ea"/>
              <a:cs typeface="+mn-ea"/>
              <a:sym typeface="+mn-lt"/>
            </a:endParaRPr>
          </a:p>
        </p:txBody>
      </p:sp>
      <p:sp>
        <p:nvSpPr>
          <p:cNvPr id="8" name="文本框 7"/>
          <p:cNvSpPr txBox="1"/>
          <p:nvPr/>
        </p:nvSpPr>
        <p:spPr>
          <a:xfrm>
            <a:off x="886205" y="834499"/>
            <a:ext cx="1627369" cy="523220"/>
          </a:xfrm>
          <a:prstGeom prst="rect">
            <a:avLst/>
          </a:prstGeom>
          <a:noFill/>
        </p:spPr>
        <p:txBody>
          <a:bodyPr wrap="none" rtlCol="0">
            <a:spAutoFit/>
          </a:bodyPr>
          <a:lstStyle/>
          <a:p>
            <a:r>
              <a:rPr lang="zh-CN" altLang="en-US" sz="2800" b="1" smtClean="0">
                <a:cs typeface="+mn-ea"/>
                <a:sym typeface="+mn-lt"/>
              </a:rPr>
              <a:t>白话译文</a:t>
            </a:r>
            <a:endParaRPr lang="zh-CN" altLang="en-US" sz="2800" b="1">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矩形 25"/>
          <p:cNvSpPr/>
          <p:nvPr/>
        </p:nvSpPr>
        <p:spPr>
          <a:xfrm>
            <a:off x="742315" y="1814195"/>
            <a:ext cx="10748010" cy="574581"/>
          </a:xfrm>
          <a:prstGeom prst="rect">
            <a:avLst/>
          </a:prstGeom>
        </p:spPr>
        <p:txBody>
          <a:bodyPr wrap="square">
            <a:spAutoFit/>
          </a:bodyPr>
          <a:lstStyle/>
          <a:p>
            <a:pPr algn="l">
              <a:lnSpc>
                <a:spcPct val="150000"/>
              </a:lnSpc>
            </a:pPr>
            <a:r>
              <a:rPr sz="2400">
                <a:solidFill>
                  <a:srgbClr val="E04236"/>
                </a:solidFill>
                <a:cs typeface="+mn-ea"/>
                <a:sym typeface="+mn-lt"/>
              </a:rPr>
              <a:t>晓镜但愁云鬓改，夜吟应觉月光寒。</a:t>
            </a:r>
            <a:endParaRPr sz="2400">
              <a:solidFill>
                <a:srgbClr val="E04236"/>
              </a:solidFill>
              <a:cs typeface="+mn-ea"/>
              <a:sym typeface="+mn-lt"/>
            </a:endParaRPr>
          </a:p>
        </p:txBody>
      </p:sp>
      <p:sp>
        <p:nvSpPr>
          <p:cNvPr id="11" name="Rectangle 18"/>
          <p:cNvSpPr>
            <a:spLocks noChangeArrowheads="1"/>
          </p:cNvSpPr>
          <p:nvPr/>
        </p:nvSpPr>
        <p:spPr bwMode="auto">
          <a:xfrm>
            <a:off x="742315" y="2471940"/>
            <a:ext cx="9868535" cy="1248640"/>
          </a:xfrm>
          <a:prstGeom prst="roundRect">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fontAlgn="auto">
              <a:lnSpc>
                <a:spcPct val="150000"/>
              </a:lnSpc>
            </a:pPr>
            <a:r>
              <a:rPr lang="zh-CN" altLang="en-US" sz="2400">
                <a:latin typeface="+mn-lt"/>
                <a:ea typeface="+mn-ea"/>
                <a:cs typeface="+mn-ea"/>
                <a:sym typeface="+mn-lt"/>
              </a:rPr>
              <a:t>早晨梳妆照镜，只担忧如云的鬓发改变颜色，容颜不再。长夜独自吟诗不寐，必然感到冷月侵人。</a:t>
            </a:r>
            <a:endParaRPr lang="zh-CN" altLang="en-US" sz="2400">
              <a:latin typeface="+mn-lt"/>
              <a:ea typeface="+mn-ea"/>
              <a:cs typeface="+mn-ea"/>
              <a:sym typeface="+mn-lt"/>
            </a:endParaRPr>
          </a:p>
        </p:txBody>
      </p:sp>
      <p:sp>
        <p:nvSpPr>
          <p:cNvPr id="3" name="矩形 2"/>
          <p:cNvSpPr/>
          <p:nvPr/>
        </p:nvSpPr>
        <p:spPr>
          <a:xfrm>
            <a:off x="742315" y="3843655"/>
            <a:ext cx="10748010" cy="574581"/>
          </a:xfrm>
          <a:prstGeom prst="rect">
            <a:avLst/>
          </a:prstGeom>
        </p:spPr>
        <p:txBody>
          <a:bodyPr wrap="square">
            <a:spAutoFit/>
          </a:bodyPr>
          <a:lstStyle/>
          <a:p>
            <a:pPr algn="just">
              <a:lnSpc>
                <a:spcPct val="150000"/>
              </a:lnSpc>
            </a:pPr>
            <a:r>
              <a:rPr sz="2400">
                <a:solidFill>
                  <a:srgbClr val="E04236"/>
                </a:solidFill>
                <a:cs typeface="+mn-ea"/>
                <a:sym typeface="+mn-lt"/>
              </a:rPr>
              <a:t>蓬山此去无多路，青鸟殷勤为探看。</a:t>
            </a:r>
            <a:endParaRPr sz="2400">
              <a:solidFill>
                <a:srgbClr val="E04236"/>
              </a:solidFill>
              <a:cs typeface="+mn-ea"/>
              <a:sym typeface="+mn-lt"/>
            </a:endParaRPr>
          </a:p>
        </p:txBody>
      </p:sp>
      <p:sp>
        <p:nvSpPr>
          <p:cNvPr id="10" name="Rectangle 18"/>
          <p:cNvSpPr>
            <a:spLocks noChangeArrowheads="1"/>
          </p:cNvSpPr>
          <p:nvPr/>
        </p:nvSpPr>
        <p:spPr bwMode="auto">
          <a:xfrm>
            <a:off x="742315" y="4509020"/>
            <a:ext cx="9868535" cy="1248640"/>
          </a:xfrm>
          <a:prstGeom prst="roundRect">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fontAlgn="auto">
              <a:lnSpc>
                <a:spcPct val="150000"/>
              </a:lnSpc>
            </a:pPr>
            <a:r>
              <a:rPr lang="zh-CN" altLang="en-US" sz="2400">
                <a:latin typeface="+mn-lt"/>
                <a:ea typeface="+mn-ea"/>
                <a:cs typeface="+mn-ea"/>
                <a:sym typeface="+mn-lt"/>
              </a:rPr>
              <a:t>蓬莱山离这儿不算太远，却无路可通，烦请青鸟一样的使者，殷勤地为我去探看。</a:t>
            </a:r>
            <a:endParaRPr lang="zh-CN" altLang="en-US" sz="2400">
              <a:latin typeface="+mn-lt"/>
              <a:ea typeface="+mn-ea"/>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a:off x="1224280" y="2168826"/>
            <a:ext cx="9680575" cy="2861310"/>
          </a:xfrm>
          <a:prstGeom prst="rect">
            <a:avLst/>
          </a:prstGeom>
        </p:spPr>
        <p:txBody>
          <a:bodyPr wrap="square">
            <a:spAutoFit/>
          </a:bodyPr>
          <a:lstStyle/>
          <a:p>
            <a:pPr>
              <a:lnSpc>
                <a:spcPct val="150000"/>
              </a:lnSpc>
            </a:pPr>
            <a:r>
              <a:rPr lang="zh-CN" sz="2400">
                <a:cs typeface="+mn-ea"/>
                <a:sym typeface="+mn-lt"/>
              </a:rPr>
              <a:t>这首诗，从头至尾都融铸着痛苦、失望而又缠绵、执着的感情，诗中每一联都是这种感情状态的反映，但是各联的具体意境又彼此有别。它们从不同的方面反复表现着融贯全诗的复杂感情，同时又以彼此之间的密切衔接而纵向地反映以这种复杂感情为内容的心理过程。这样的抒情，回环往复，细微精深，成功地再现了心底的绵邈深情。</a:t>
            </a:r>
            <a:endParaRPr lang="zh-CN" sz="2400">
              <a:cs typeface="+mn-ea"/>
              <a:sym typeface="+mn-lt"/>
            </a:endParaRPr>
          </a:p>
        </p:txBody>
      </p:sp>
      <p:sp>
        <p:nvSpPr>
          <p:cNvPr id="2" name="圆角矩形 1"/>
          <p:cNvSpPr/>
          <p:nvPr/>
        </p:nvSpPr>
        <p:spPr>
          <a:xfrm>
            <a:off x="4137484" y="1067462"/>
            <a:ext cx="3565173" cy="55986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b="1" smtClean="0">
                <a:solidFill>
                  <a:schemeClr val="tx1"/>
                </a:solidFill>
                <a:cs typeface="+mn-ea"/>
                <a:sym typeface="+mn-lt"/>
              </a:rPr>
              <a:t>主旨点睛</a:t>
            </a:r>
            <a:endParaRPr lang="zh-CN" altLang="en-US" sz="3200" b="1" smtClean="0">
              <a:solidFill>
                <a:schemeClr val="tx1"/>
              </a:solidFill>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a:off x="1240790" y="1443990"/>
            <a:ext cx="9709785" cy="3969385"/>
          </a:xfrm>
          <a:prstGeom prst="rect">
            <a:avLst/>
          </a:prstGeom>
        </p:spPr>
        <p:txBody>
          <a:bodyPr wrap="square">
            <a:spAutoFit/>
          </a:bodyPr>
          <a:lstStyle/>
          <a:p>
            <a:pPr>
              <a:lnSpc>
                <a:spcPct val="150000"/>
              </a:lnSpc>
            </a:pPr>
            <a:r>
              <a:rPr lang="zh-CN" sz="2400">
                <a:cs typeface="+mn-ea"/>
                <a:sym typeface="+mn-lt"/>
              </a:rPr>
              <a:t>诗中一、三、四、五各句，都可以从李商隐以前的诗歌创作中发现相似的描写。在前人创作的熏陶和启发下，诗人有所继承和借鉴。但是他并没有简单地模仿前人，而是以很高的创造性，向前跨进了一大步，把原来比较朴素的表现手段改造得更曲折、生动，用以反映更为丰富、深刻的思想感情，实际上已经脱去旧的形迹，成为新的创造了。从这里可以看出，诗人丰富的文学修养与他对于意境和表现手段的探索，是这首诗取得成就的重要条件。</a:t>
            </a:r>
            <a:endParaRPr lang="zh-CN" sz="2400">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235075" y="2451735"/>
            <a:ext cx="9772650" cy="2306955"/>
          </a:xfrm>
          <a:prstGeom prst="rect">
            <a:avLst/>
          </a:prstGeom>
        </p:spPr>
        <p:txBody>
          <a:bodyPr wrap="square">
            <a:spAutoFit/>
          </a:bodyPr>
          <a:lstStyle/>
          <a:p>
            <a:pPr>
              <a:lnSpc>
                <a:spcPct val="150000"/>
              </a:lnSpc>
            </a:pPr>
            <a:r>
              <a:rPr sz="2400" smtClean="0">
                <a:cs typeface="+mn-ea"/>
                <a:sym typeface="+mn-lt"/>
              </a:rPr>
              <a:t>开头两句，写爱情的不幸遭遇和抒情主人公的心境：由于受到某种力量的阻隔，一对情人已经难以相会，分离的痛苦使她不堪忍受。</a:t>
            </a:r>
            <a:endParaRPr sz="2400" smtClean="0">
              <a:cs typeface="+mn-ea"/>
              <a:sym typeface="+mn-lt"/>
            </a:endParaRPr>
          </a:p>
          <a:p>
            <a:pPr>
              <a:lnSpc>
                <a:spcPct val="150000"/>
              </a:lnSpc>
            </a:pPr>
            <a:r>
              <a:rPr sz="2400" smtClean="0">
                <a:cs typeface="+mn-ea"/>
                <a:sym typeface="+mn-lt"/>
              </a:rPr>
              <a:t>“东风无力百花残”一句，既写自然环境，也是抒情者心境的反映，物我交融，心灵与自然取得了精微的契合。</a:t>
            </a:r>
            <a:endParaRPr sz="2400" smtClean="0">
              <a:cs typeface="+mn-ea"/>
              <a:sym typeface="+mn-lt"/>
            </a:endParaRPr>
          </a:p>
        </p:txBody>
      </p:sp>
      <p:sp>
        <p:nvSpPr>
          <p:cNvPr id="5" name="Rectangle 18"/>
          <p:cNvSpPr>
            <a:spLocks noChangeArrowheads="1"/>
          </p:cNvSpPr>
          <p:nvPr/>
        </p:nvSpPr>
        <p:spPr bwMode="auto">
          <a:xfrm>
            <a:off x="2161540" y="1007361"/>
            <a:ext cx="7919085" cy="724667"/>
          </a:xfrm>
          <a:prstGeom prst="roundRect">
            <a:avLst/>
          </a:prstGeom>
          <a:noFill/>
          <a:ln w="19050">
            <a:noFill/>
            <a:prstDash val="dash"/>
          </a:ln>
          <a:extLst>
            <a:ext uri="{909E8E84-426E-40DD-AFC4-6F175D3DCCD1}">
              <a14:hiddenFill xmlns:a14="http://schemas.microsoft.com/office/drawing/2010/main">
                <a:solidFill>
                  <a:srgbClr val="FFD800"/>
                </a:solidFill>
              </a14:hiddenFill>
            </a:ext>
          </a:extLst>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1" hangingPunct="1">
              <a:lnSpc>
                <a:spcPct val="150000"/>
              </a:lnSpc>
            </a:pPr>
            <a:r>
              <a:rPr lang="zh-CN" altLang="en-US" sz="2800" b="1" smtClean="0">
                <a:solidFill>
                  <a:srgbClr val="E04236"/>
                </a:solidFill>
                <a:latin typeface="+mn-lt"/>
                <a:ea typeface="+mn-ea"/>
                <a:cs typeface="+mn-ea"/>
                <a:sym typeface="+mn-lt"/>
              </a:rPr>
              <a:t>相见时难别亦难，东风无力百花残。</a:t>
            </a:r>
            <a:endParaRPr lang="zh-CN" altLang="en-US" sz="2800" b="1" smtClean="0">
              <a:solidFill>
                <a:srgbClr val="E04236"/>
              </a:solidFill>
              <a:latin typeface="+mn-lt"/>
              <a:ea typeface="+mn-ea"/>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18"/>
          <p:cNvSpPr>
            <a:spLocks noChangeArrowheads="1"/>
          </p:cNvSpPr>
          <p:nvPr/>
        </p:nvSpPr>
        <p:spPr bwMode="auto">
          <a:xfrm>
            <a:off x="2161540" y="1007361"/>
            <a:ext cx="7919085" cy="724667"/>
          </a:xfrm>
          <a:prstGeom prst="roundRect">
            <a:avLst/>
          </a:prstGeom>
          <a:noFill/>
          <a:ln w="19050">
            <a:noFill/>
            <a:prstDash val="dash"/>
          </a:ln>
          <a:extLst>
            <a:ext uri="{909E8E84-426E-40DD-AFC4-6F175D3DCCD1}">
              <a14:hiddenFill xmlns:a14="http://schemas.microsoft.com/office/drawing/2010/main">
                <a:solidFill>
                  <a:srgbClr val="FFD800"/>
                </a:solidFill>
              </a14:hiddenFill>
            </a:ext>
          </a:extLst>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1" hangingPunct="1">
              <a:lnSpc>
                <a:spcPct val="150000"/>
              </a:lnSpc>
            </a:pPr>
            <a:r>
              <a:rPr sz="2800" b="1" smtClean="0">
                <a:solidFill>
                  <a:srgbClr val="E04236"/>
                </a:solidFill>
                <a:latin typeface="+mn-lt"/>
                <a:ea typeface="+mn-ea"/>
                <a:cs typeface="+mn-ea"/>
                <a:sym typeface="+mn-lt"/>
              </a:rPr>
              <a:t>春蚕到死丝方尽，蜡炬成灰泪始干。</a:t>
            </a:r>
            <a:endParaRPr sz="2800" b="1" smtClean="0">
              <a:solidFill>
                <a:srgbClr val="E04236"/>
              </a:solidFill>
              <a:latin typeface="+mn-lt"/>
              <a:ea typeface="+mn-ea"/>
              <a:cs typeface="+mn-ea"/>
              <a:sym typeface="+mn-lt"/>
            </a:endParaRPr>
          </a:p>
        </p:txBody>
      </p:sp>
      <p:sp>
        <p:nvSpPr>
          <p:cNvPr id="4" name="矩形 3"/>
          <p:cNvSpPr/>
          <p:nvPr/>
        </p:nvSpPr>
        <p:spPr>
          <a:xfrm>
            <a:off x="1167130" y="2392045"/>
            <a:ext cx="9772650" cy="3415030"/>
          </a:xfrm>
          <a:prstGeom prst="rect">
            <a:avLst/>
          </a:prstGeom>
        </p:spPr>
        <p:txBody>
          <a:bodyPr wrap="square">
            <a:spAutoFit/>
          </a:bodyPr>
          <a:lstStyle/>
          <a:p>
            <a:pPr>
              <a:lnSpc>
                <a:spcPct val="150000"/>
              </a:lnSpc>
            </a:pPr>
            <a:r>
              <a:rPr sz="2400" smtClean="0">
                <a:cs typeface="+mn-ea"/>
                <a:sym typeface="+mn-lt"/>
              </a:rPr>
              <a:t>这两句是脍炙人口的名句。</a:t>
            </a:r>
            <a:endParaRPr sz="2400" smtClean="0">
              <a:cs typeface="+mn-ea"/>
              <a:sym typeface="+mn-lt"/>
            </a:endParaRPr>
          </a:p>
          <a:p>
            <a:pPr>
              <a:lnSpc>
                <a:spcPct val="150000"/>
              </a:lnSpc>
            </a:pPr>
            <a:r>
              <a:rPr sz="2400" smtClean="0">
                <a:cs typeface="+mn-ea"/>
                <a:sym typeface="+mn-lt"/>
              </a:rPr>
              <a:t>运用了生动的比喻，借用春蚕到死才停止吐丝，蜡烛烧尽时才停止流泪，来比喻男女之间的爱情至死不渝，成为一曲悲壮的千古绝唱。“春蚕”句首先是人的眷恋感情之缠绵同春蚕吐丝绵绵不尽之间的联想，又从蚕吐丝到“死”方止而推移到人的感情之生死不渝，因此写出了“到死丝方尽”，使这一形象具有了多种比喻的意义。</a:t>
            </a:r>
            <a:endParaRPr sz="2400" smtClean="0">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951037" y="2356061"/>
            <a:ext cx="8340090" cy="574581"/>
          </a:xfrm>
          <a:prstGeom prst="rect">
            <a:avLst/>
          </a:prstGeom>
        </p:spPr>
        <p:txBody>
          <a:bodyPr wrap="square">
            <a:spAutoFit/>
          </a:bodyPr>
          <a:lstStyle/>
          <a:p>
            <a:pPr>
              <a:lnSpc>
                <a:spcPct val="150000"/>
              </a:lnSpc>
            </a:pPr>
            <a:r>
              <a:rPr sz="2400" smtClean="0">
                <a:cs typeface="+mn-ea"/>
                <a:sym typeface="+mn-lt"/>
              </a:rPr>
              <a:t>和上句呼应，青春难留，云鬓斑白，蜡炬燃尽，月光甚寒。</a:t>
            </a:r>
            <a:endParaRPr sz="2400" smtClean="0">
              <a:cs typeface="+mn-ea"/>
              <a:sym typeface="+mn-lt"/>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3896" y="2232075"/>
            <a:ext cx="3926700" cy="3926700"/>
          </a:xfrm>
          <a:prstGeom prst="rect">
            <a:avLst/>
          </a:prstGeom>
        </p:spPr>
      </p:pic>
      <p:sp>
        <p:nvSpPr>
          <p:cNvPr id="8" name="Rectangle 18"/>
          <p:cNvSpPr>
            <a:spLocks noChangeArrowheads="1"/>
          </p:cNvSpPr>
          <p:nvPr/>
        </p:nvSpPr>
        <p:spPr bwMode="auto">
          <a:xfrm>
            <a:off x="2161540" y="1007361"/>
            <a:ext cx="7919085" cy="724667"/>
          </a:xfrm>
          <a:prstGeom prst="roundRect">
            <a:avLst/>
          </a:prstGeom>
          <a:noFill/>
          <a:ln w="19050">
            <a:noFill/>
            <a:prstDash val="dash"/>
          </a:ln>
          <a:extLst>
            <a:ext uri="{909E8E84-426E-40DD-AFC4-6F175D3DCCD1}">
              <a14:hiddenFill xmlns:a14="http://schemas.microsoft.com/office/drawing/2010/main">
                <a:solidFill>
                  <a:srgbClr val="FFD800"/>
                </a:solidFill>
              </a14:hiddenFill>
            </a:ext>
          </a:extLst>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ctr" eaLnBrk="1" hangingPunct="1">
              <a:lnSpc>
                <a:spcPct val="150000"/>
              </a:lnSpc>
            </a:pPr>
            <a:r>
              <a:rPr lang="zh-CN" altLang="en-US" sz="2800" b="1" smtClean="0">
                <a:solidFill>
                  <a:srgbClr val="E04236"/>
                </a:solidFill>
                <a:latin typeface="+mn-lt"/>
                <a:ea typeface="+mn-ea"/>
                <a:cs typeface="+mn-ea"/>
                <a:sym typeface="+mn-lt"/>
              </a:rPr>
              <a:t>晓镜但愁云鬓改，夜吟应觉月光寒。</a:t>
            </a:r>
            <a:endParaRPr lang="zh-CN" altLang="en-US" sz="2800" b="1" smtClean="0">
              <a:solidFill>
                <a:srgbClr val="E04236"/>
              </a:solidFill>
              <a:latin typeface="+mn-lt"/>
              <a:ea typeface="+mn-ea"/>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nodeType="afterGroup">
                            <p:stCondLst>
                              <p:cond delay="500"/>
                            </p:stCondLst>
                            <p:childTnLst>
                              <p:par>
                                <p:cTn id="14" presetID="1"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249997" y="2504096"/>
            <a:ext cx="9742170" cy="1128579"/>
          </a:xfrm>
          <a:prstGeom prst="rect">
            <a:avLst/>
          </a:prstGeom>
        </p:spPr>
        <p:txBody>
          <a:bodyPr wrap="square">
            <a:spAutoFit/>
          </a:bodyPr>
          <a:lstStyle/>
          <a:p>
            <a:pPr>
              <a:lnSpc>
                <a:spcPct val="150000"/>
              </a:lnSpc>
            </a:pPr>
            <a:r>
              <a:rPr sz="2400" smtClean="0">
                <a:cs typeface="+mn-ea"/>
                <a:sym typeface="+mn-lt"/>
              </a:rPr>
              <a:t>最后一句起死回生，由深深地“到死”,</a:t>
            </a:r>
            <a:r>
              <a:rPr lang="en-US" sz="2400" smtClean="0">
                <a:cs typeface="+mn-ea"/>
                <a:sym typeface="+mn-lt"/>
              </a:rPr>
              <a:t>“</a:t>
            </a:r>
            <a:r>
              <a:rPr sz="2400" smtClean="0">
                <a:cs typeface="+mn-ea"/>
                <a:sym typeface="+mn-lt"/>
              </a:rPr>
              <a:t>成灰</a:t>
            </a:r>
            <a:r>
              <a:rPr lang="en-US" sz="2400" smtClean="0">
                <a:cs typeface="+mn-ea"/>
                <a:sym typeface="+mn-lt"/>
              </a:rPr>
              <a:t>”</a:t>
            </a:r>
            <a:r>
              <a:rPr sz="2400" smtClean="0">
                <a:cs typeface="+mn-ea"/>
                <a:sym typeface="+mn-lt"/>
              </a:rPr>
              <a:t>的绝望，到</a:t>
            </a:r>
            <a:r>
              <a:rPr lang="en-US" sz="2400" smtClean="0">
                <a:cs typeface="+mn-ea"/>
                <a:sym typeface="+mn-lt"/>
              </a:rPr>
              <a:t>“</a:t>
            </a:r>
            <a:r>
              <a:rPr sz="2400" smtClean="0">
                <a:cs typeface="+mn-ea"/>
                <a:sym typeface="+mn-lt"/>
              </a:rPr>
              <a:t>无多路</a:t>
            </a:r>
            <a:r>
              <a:rPr lang="en-US" sz="2400" smtClean="0">
                <a:cs typeface="+mn-ea"/>
                <a:sym typeface="+mn-lt"/>
              </a:rPr>
              <a:t>”</a:t>
            </a:r>
            <a:r>
              <a:rPr sz="2400" smtClean="0">
                <a:cs typeface="+mn-ea"/>
                <a:sym typeface="+mn-lt"/>
              </a:rPr>
              <a:t>，可见作者还是对</a:t>
            </a:r>
            <a:r>
              <a:rPr lang="zh-CN" sz="2400" smtClean="0">
                <a:cs typeface="+mn-ea"/>
                <a:sym typeface="+mn-lt"/>
              </a:rPr>
              <a:t>爱</a:t>
            </a:r>
            <a:r>
              <a:rPr sz="2400" smtClean="0">
                <a:cs typeface="+mn-ea"/>
                <a:sym typeface="+mn-lt"/>
              </a:rPr>
              <a:t>抱有希望，不肯决绝。</a:t>
            </a:r>
            <a:endParaRPr sz="2400" smtClean="0">
              <a:cs typeface="+mn-ea"/>
              <a:sym typeface="+mn-lt"/>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4552" y="2092012"/>
            <a:ext cx="4879211" cy="4879211"/>
          </a:xfrm>
          <a:prstGeom prst="rect">
            <a:avLst/>
          </a:prstGeom>
        </p:spPr>
      </p:pic>
      <p:sp>
        <p:nvSpPr>
          <p:cNvPr id="9" name="Rectangle 18"/>
          <p:cNvSpPr>
            <a:spLocks noChangeArrowheads="1"/>
          </p:cNvSpPr>
          <p:nvPr/>
        </p:nvSpPr>
        <p:spPr bwMode="auto">
          <a:xfrm>
            <a:off x="2161540" y="909176"/>
            <a:ext cx="7919085" cy="921037"/>
          </a:xfrm>
          <a:prstGeom prst="ellipse">
            <a:avLst/>
          </a:prstGeom>
          <a:noFill/>
          <a:ln w="19050">
            <a:noFill/>
            <a:prstDash val="dash"/>
          </a:ln>
          <a:extLst>
            <a:ext uri="{909E8E84-426E-40DD-AFC4-6F175D3DCCD1}">
              <a14:hiddenFill xmlns:a14="http://schemas.microsoft.com/office/drawing/2010/main">
                <a:solidFill>
                  <a:srgbClr val="FFD800"/>
                </a:solidFill>
              </a14:hiddenFill>
            </a:ext>
          </a:extLst>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eaLnBrk="1" hangingPunct="1">
              <a:lnSpc>
                <a:spcPct val="150000"/>
              </a:lnSpc>
            </a:pPr>
            <a:r>
              <a:rPr lang="zh-CN" altLang="en-US" sz="2800" b="1" smtClean="0">
                <a:solidFill>
                  <a:srgbClr val="E04236"/>
                </a:solidFill>
                <a:latin typeface="+mn-lt"/>
                <a:ea typeface="+mn-ea"/>
                <a:cs typeface="+mn-ea"/>
                <a:sym typeface="+mn-lt"/>
              </a:rPr>
              <a:t>蓬山此去无多路，青鸟殷勤为探看。</a:t>
            </a:r>
            <a:endParaRPr lang="zh-CN" altLang="en-US" sz="2800" b="1" smtClean="0">
              <a:solidFill>
                <a:srgbClr val="E04236"/>
              </a:solidFill>
              <a:latin typeface="+mn-lt"/>
              <a:ea typeface="+mn-ea"/>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nodeType="afterGroup">
                            <p:stCondLst>
                              <p:cond delay="500"/>
                            </p:stCondLst>
                            <p:childTnLst>
                              <p:par>
                                <p:cTn id="14" presetID="10"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881230" y="1434874"/>
            <a:ext cx="10882630" cy="654988"/>
          </a:xfrm>
          <a:prstGeom prst="rect">
            <a:avLst/>
          </a:prstGeom>
        </p:spPr>
        <p:txBody>
          <a:bodyPr wrap="square">
            <a:spAutoFit/>
          </a:bodyPr>
          <a:lstStyle/>
          <a:p>
            <a:pPr>
              <a:lnSpc>
                <a:spcPct val="150000"/>
              </a:lnSpc>
            </a:pPr>
            <a:r>
              <a:rPr lang="en-US" sz="2800" kern="100">
                <a:cs typeface="+mn-ea"/>
                <a:sym typeface="+mn-lt"/>
              </a:rPr>
              <a:t>1.</a:t>
            </a:r>
            <a:r>
              <a:rPr lang="zh-CN" altLang="en-US" sz="2800" kern="100">
                <a:cs typeface="+mn-ea"/>
                <a:sym typeface="+mn-lt"/>
              </a:rPr>
              <a:t>读诗《咸阳城东楼》</a:t>
            </a:r>
            <a:r>
              <a:rPr sz="2800" kern="100">
                <a:cs typeface="+mn-ea"/>
                <a:sym typeface="+mn-lt"/>
              </a:rPr>
              <a:t>根据内容，概括作者“愁”的原因。</a:t>
            </a:r>
            <a:endParaRPr sz="2800" kern="100">
              <a:cs typeface="+mn-ea"/>
              <a:sym typeface="+mn-lt"/>
            </a:endParaRPr>
          </a:p>
        </p:txBody>
      </p:sp>
      <p:sp>
        <p:nvSpPr>
          <p:cNvPr id="3" name="文本框 2"/>
          <p:cNvSpPr txBox="1"/>
          <p:nvPr/>
        </p:nvSpPr>
        <p:spPr>
          <a:xfrm flipH="1">
            <a:off x="881230" y="2394584"/>
            <a:ext cx="9596755" cy="574581"/>
          </a:xfrm>
          <a:prstGeom prst="rect">
            <a:avLst/>
          </a:prstGeom>
          <a:noFill/>
        </p:spPr>
        <p:txBody>
          <a:bodyPr wrap="square" rtlCol="0">
            <a:spAutoFit/>
          </a:bodyPr>
          <a:lstStyle/>
          <a:p>
            <a:pPr>
              <a:lnSpc>
                <a:spcPct val="150000"/>
              </a:lnSpc>
            </a:pPr>
            <a:r>
              <a:rPr lang="en-US" altLang="zh-CN" sz="2400" err="1">
                <a:solidFill>
                  <a:srgbClr val="E04236"/>
                </a:solidFill>
                <a:cs typeface="+mn-ea"/>
                <a:sym typeface="+mn-lt"/>
              </a:rPr>
              <a:t>官宦在外，思念家乡；国势动荡，危机四伏；江山依旧，世事沧桑。</a:t>
            </a:r>
            <a:endParaRPr lang="en-US" altLang="zh-CN" sz="2400">
              <a:solidFill>
                <a:srgbClr val="E04236"/>
              </a:solidFill>
              <a:cs typeface="+mn-ea"/>
              <a:sym typeface="+mn-lt"/>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8679" y="2681875"/>
            <a:ext cx="3777346" cy="377734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989083" y="768447"/>
            <a:ext cx="9720246" cy="4801314"/>
          </a:xfrm>
          <a:prstGeom prst="rect">
            <a:avLst/>
          </a:prstGeom>
        </p:spPr>
        <p:txBody>
          <a:bodyPr wrap="square">
            <a:spAutoFit/>
          </a:bodyPr>
          <a:lstStyle/>
          <a:p>
            <a:pPr>
              <a:lnSpc>
                <a:spcPct val="150000"/>
              </a:lnSpc>
            </a:pPr>
            <a:r>
              <a:rPr lang="en-US" sz="2400" kern="100">
                <a:cs typeface="+mn-ea"/>
                <a:sym typeface="+mn-lt"/>
              </a:rPr>
              <a:t>2.</a:t>
            </a:r>
            <a:r>
              <a:rPr sz="2400" kern="100">
                <a:cs typeface="+mn-ea"/>
                <a:sym typeface="+mn-lt"/>
              </a:rPr>
              <a:t>对《无题》（李商隐）理解不正确的一项是：（    ）</a:t>
            </a:r>
            <a:endParaRPr sz="2400" kern="100">
              <a:cs typeface="+mn-ea"/>
              <a:sym typeface="+mn-lt"/>
            </a:endParaRPr>
          </a:p>
          <a:p>
            <a:pPr>
              <a:lnSpc>
                <a:spcPct val="150000"/>
              </a:lnSpc>
            </a:pPr>
            <a:r>
              <a:rPr kern="100">
                <a:cs typeface="+mn-ea"/>
                <a:sym typeface="+mn-lt"/>
              </a:rPr>
              <a:t>A</a:t>
            </a:r>
            <a:r>
              <a:rPr lang="en-US" kern="100">
                <a:cs typeface="+mn-ea"/>
                <a:sym typeface="+mn-lt"/>
              </a:rPr>
              <a:t>.</a:t>
            </a:r>
            <a:r>
              <a:rPr kern="100">
                <a:cs typeface="+mn-ea"/>
                <a:sym typeface="+mn-lt"/>
              </a:rPr>
              <a:t>“相见时难别也难，东风无</a:t>
            </a:r>
            <a:r>
              <a:rPr lang="zh-CN" kern="100">
                <a:cs typeface="+mn-ea"/>
                <a:sym typeface="+mn-lt"/>
              </a:rPr>
              <a:t>力</a:t>
            </a:r>
            <a:r>
              <a:rPr kern="100">
                <a:cs typeface="+mn-ea"/>
                <a:sym typeface="+mn-lt"/>
              </a:rPr>
              <a:t>百花残”，以抒情开篇，再用景物作烘托，显得摇曳多姿。这一联好就好在先以“见难”加重“别难”的分量，后以花比喻美好年华之将逝，极力渲染了“黯然销魂者，唯别而已”的悲凉气氛。</a:t>
            </a:r>
            <a:endParaRPr kern="100">
              <a:cs typeface="+mn-ea"/>
              <a:sym typeface="+mn-lt"/>
            </a:endParaRPr>
          </a:p>
          <a:p>
            <a:pPr>
              <a:lnSpc>
                <a:spcPct val="150000"/>
              </a:lnSpc>
            </a:pPr>
            <a:r>
              <a:rPr kern="100">
                <a:cs typeface="+mn-ea"/>
                <a:sym typeface="+mn-lt"/>
              </a:rPr>
              <a:t>B</a:t>
            </a:r>
            <a:r>
              <a:rPr lang="en-US" kern="100">
                <a:cs typeface="+mn-ea"/>
                <a:sym typeface="+mn-lt"/>
              </a:rPr>
              <a:t>.</a:t>
            </a:r>
            <a:r>
              <a:rPr kern="100">
                <a:cs typeface="+mn-ea"/>
                <a:sym typeface="+mn-lt"/>
              </a:rPr>
              <a:t>“春蚕到死丝方尽，蜡炬成灰泪始干”。诗人借春蚕的执著精神，寄托了对情人的思念之情。而今人多用这两句来表达人们那种无私奉献的精神。因而古今之间并无内在的联系，故此种引用属于断章取义。</a:t>
            </a:r>
            <a:endParaRPr kern="100">
              <a:cs typeface="+mn-ea"/>
              <a:sym typeface="+mn-lt"/>
            </a:endParaRPr>
          </a:p>
          <a:p>
            <a:pPr>
              <a:lnSpc>
                <a:spcPct val="150000"/>
              </a:lnSpc>
            </a:pPr>
            <a:r>
              <a:rPr kern="100">
                <a:cs typeface="+mn-ea"/>
                <a:sym typeface="+mn-lt"/>
              </a:rPr>
              <a:t>C</a:t>
            </a:r>
            <a:r>
              <a:rPr lang="en-US" kern="100">
                <a:cs typeface="+mn-ea"/>
                <a:sym typeface="+mn-lt"/>
              </a:rPr>
              <a:t>.</a:t>
            </a:r>
            <a:r>
              <a:rPr kern="100">
                <a:cs typeface="+mn-ea"/>
                <a:sym typeface="+mn-lt"/>
              </a:rPr>
              <a:t>“晓镜但愁云鬓改，夜吟应觉月光寒”，诗人以高超的技巧为我们展示了两幅生动画面，把一对真挚相爱的情人分别后的痛苦情状表现得何等真切，读后可使人为他们落下同情之泪。</a:t>
            </a:r>
            <a:endParaRPr kern="100">
              <a:cs typeface="+mn-ea"/>
              <a:sym typeface="+mn-lt"/>
            </a:endParaRPr>
          </a:p>
          <a:p>
            <a:pPr>
              <a:lnSpc>
                <a:spcPct val="150000"/>
              </a:lnSpc>
            </a:pPr>
            <a:r>
              <a:rPr kern="100">
                <a:cs typeface="+mn-ea"/>
                <a:sym typeface="+mn-lt"/>
              </a:rPr>
              <a:t>D</a:t>
            </a:r>
            <a:r>
              <a:rPr lang="en-US" kern="100">
                <a:cs typeface="+mn-ea"/>
                <a:sym typeface="+mn-lt"/>
              </a:rPr>
              <a:t>.</a:t>
            </a:r>
            <a:r>
              <a:rPr kern="100">
                <a:cs typeface="+mn-ea"/>
                <a:sym typeface="+mn-lt"/>
              </a:rPr>
              <a:t>最后一联“蓬山此去无多路，青鸟殷勤为探看”，这是男主人公对女主人公的寄语。也是男主人公的自慰之词。全联的大意是：双方住地相距不远，今后虽难相见，但总可以互通音问。</a:t>
            </a:r>
            <a:endParaRPr kern="100">
              <a:cs typeface="+mn-ea"/>
              <a:sym typeface="+mn-lt"/>
            </a:endParaRPr>
          </a:p>
        </p:txBody>
      </p:sp>
      <p:sp>
        <p:nvSpPr>
          <p:cNvPr id="3" name="文本框 2"/>
          <p:cNvSpPr txBox="1"/>
          <p:nvPr/>
        </p:nvSpPr>
        <p:spPr>
          <a:xfrm flipH="1">
            <a:off x="7700451" y="684487"/>
            <a:ext cx="702945" cy="658835"/>
          </a:xfrm>
          <a:prstGeom prst="rect">
            <a:avLst/>
          </a:prstGeom>
          <a:noFill/>
        </p:spPr>
        <p:txBody>
          <a:bodyPr wrap="square" rtlCol="0">
            <a:spAutoFit/>
          </a:bodyPr>
          <a:lstStyle/>
          <a:p>
            <a:pPr>
              <a:lnSpc>
                <a:spcPct val="150000"/>
              </a:lnSpc>
            </a:pPr>
            <a:r>
              <a:rPr lang="en-US" altLang="zh-CN" sz="2800">
                <a:solidFill>
                  <a:srgbClr val="E04236"/>
                </a:solidFill>
                <a:cs typeface="+mn-ea"/>
                <a:sym typeface="+mn-lt"/>
              </a:rPr>
              <a:t>B</a:t>
            </a:r>
            <a:endParaRPr lang="en-US" altLang="zh-CN" sz="2800">
              <a:solidFill>
                <a:srgbClr val="E04236"/>
              </a:solidFill>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1"/>
          <p:cNvSpPr>
            <a:spLocks noChangeArrowheads="1"/>
          </p:cNvSpPr>
          <p:nvPr/>
        </p:nvSpPr>
        <p:spPr bwMode="auto">
          <a:xfrm>
            <a:off x="4526926" y="1863415"/>
            <a:ext cx="6383881"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719455">
              <a:defRPr sz="2400">
                <a:solidFill>
                  <a:schemeClr val="tx1"/>
                </a:solidFill>
                <a:latin typeface="Arial" panose="020b0604020202020204" pitchFamily="34" charset="0"/>
                <a:ea typeface="幼圆" panose="02010509060101010101" pitchFamily="49" charset="-122"/>
              </a:defRPr>
            </a:lvl1pPr>
            <a:lvl2pPr marL="742950" indent="-285750">
              <a:defRPr sz="2400">
                <a:solidFill>
                  <a:schemeClr val="tx1"/>
                </a:solidFill>
                <a:latin typeface="Arial" panose="020b0604020202020204" pitchFamily="34" charset="0"/>
                <a:ea typeface="幼圆" panose="02010509060101010101" pitchFamily="49" charset="-122"/>
              </a:defRPr>
            </a:lvl2pPr>
            <a:lvl3pPr marL="1143000" indent="-228600">
              <a:defRPr sz="2400">
                <a:solidFill>
                  <a:schemeClr val="tx1"/>
                </a:solidFill>
                <a:latin typeface="Arial" panose="020b0604020202020204" pitchFamily="34" charset="0"/>
                <a:ea typeface="幼圆" panose="02010509060101010101" pitchFamily="49" charset="-122"/>
              </a:defRPr>
            </a:lvl3pPr>
            <a:lvl4pPr marL="1600200" indent="-228600">
              <a:defRPr sz="2400">
                <a:solidFill>
                  <a:schemeClr val="tx1"/>
                </a:solidFill>
                <a:latin typeface="Arial" panose="020b0604020202020204" pitchFamily="34" charset="0"/>
                <a:ea typeface="幼圆" panose="02010509060101010101" pitchFamily="49" charset="-122"/>
              </a:defRPr>
            </a:lvl4pPr>
            <a:lvl5pPr marL="2057400" indent="-228600">
              <a:defRPr sz="2400">
                <a:solidFill>
                  <a:schemeClr val="tx1"/>
                </a:solidFill>
                <a:latin typeface="Arial" panose="020b0604020202020204" pitchFamily="34" charset="0"/>
                <a:ea typeface="幼圆" panose="02010509060101010101" pitchFamily="49" charset="-122"/>
              </a:defRPr>
            </a:lvl5pPr>
            <a:lvl6pPr marL="2514600" indent="-228600" defTabSz="1217295" eaLnBrk="0" fontAlgn="base" hangingPunct="0">
              <a:spcBef>
                <a:spcPct val="0"/>
              </a:spcBef>
              <a:spcAft>
                <a:spcPct val="0"/>
              </a:spcAft>
              <a:defRPr sz="2400">
                <a:solidFill>
                  <a:schemeClr val="tx1"/>
                </a:solidFill>
                <a:latin typeface="Arial" panose="020b0604020202020204" pitchFamily="34" charset="0"/>
                <a:ea typeface="幼圆" panose="02010509060101010101" pitchFamily="49" charset="-122"/>
              </a:defRPr>
            </a:lvl6pPr>
            <a:lvl7pPr marL="2971800" indent="-228600" defTabSz="1217295" eaLnBrk="0" fontAlgn="base" hangingPunct="0">
              <a:spcBef>
                <a:spcPct val="0"/>
              </a:spcBef>
              <a:spcAft>
                <a:spcPct val="0"/>
              </a:spcAft>
              <a:defRPr sz="2400">
                <a:solidFill>
                  <a:schemeClr val="tx1"/>
                </a:solidFill>
                <a:latin typeface="Arial" panose="020b0604020202020204" pitchFamily="34" charset="0"/>
                <a:ea typeface="幼圆" panose="02010509060101010101" pitchFamily="49" charset="-122"/>
              </a:defRPr>
            </a:lvl7pPr>
            <a:lvl8pPr marL="3429000" indent="-228600" defTabSz="1217295" eaLnBrk="0" fontAlgn="base" hangingPunct="0">
              <a:spcBef>
                <a:spcPct val="0"/>
              </a:spcBef>
              <a:spcAft>
                <a:spcPct val="0"/>
              </a:spcAft>
              <a:defRPr sz="2400">
                <a:solidFill>
                  <a:schemeClr val="tx1"/>
                </a:solidFill>
                <a:latin typeface="Arial" panose="020b0604020202020204" pitchFamily="34" charset="0"/>
                <a:ea typeface="幼圆" panose="02010509060101010101" pitchFamily="49" charset="-122"/>
              </a:defRPr>
            </a:lvl8pPr>
            <a:lvl9pPr marL="3886200" indent="-228600" defTabSz="1217295" eaLnBrk="0" fontAlgn="base" hangingPunct="0">
              <a:spcBef>
                <a:spcPct val="0"/>
              </a:spcBef>
              <a:spcAft>
                <a:spcPct val="0"/>
              </a:spcAft>
              <a:defRPr sz="2400">
                <a:solidFill>
                  <a:schemeClr val="tx1"/>
                </a:solidFill>
                <a:latin typeface="Arial" panose="020b0604020202020204" pitchFamily="34" charset="0"/>
                <a:ea typeface="幼圆" panose="02010509060101010101" pitchFamily="49" charset="-122"/>
              </a:defRPr>
            </a:lvl9pPr>
          </a:lstStyle>
          <a:p>
            <a:pPr indent="0" algn="just" eaLnBrk="1" hangingPunct="1">
              <a:lnSpc>
                <a:spcPct val="150000"/>
              </a:lnSpc>
            </a:pPr>
            <a:r>
              <a:rPr sz="2000">
                <a:latin typeface="+mn-lt"/>
                <a:ea typeface="+mn-ea"/>
                <a:cs typeface="+mn-ea"/>
                <a:sym typeface="+mn-lt"/>
              </a:rPr>
              <a:t>许浑（约791～约858），字用晦（一作仲晦），唐代诗人，润州丹阳（今江苏丹阳）人。晚唐最具影响力的诗人之一，其一生不作古诗，专攻律体；题材以怀古、田园诗为佳，艺术则以偶对整密、诗律纯熟为特色。唯诗中多描写水、雨之景，后人拟之与诗圣杜甫齐名，并以“许浑千首诗，杜甫一生愁”评价之。成年后移家京口(今江苏镇江)丁卯涧，以丁卯名其诗集，后人因称</a:t>
            </a:r>
            <a:r>
              <a:rPr sz="2000">
                <a:solidFill>
                  <a:srgbClr val="E04236"/>
                </a:solidFill>
                <a:latin typeface="+mn-lt"/>
                <a:ea typeface="+mn-ea"/>
                <a:cs typeface="+mn-ea"/>
                <a:sym typeface="+mn-lt"/>
              </a:rPr>
              <a:t>“许丁卯”</a:t>
            </a:r>
            <a:r>
              <a:rPr sz="2000">
                <a:latin typeface="+mn-lt"/>
                <a:ea typeface="+mn-ea"/>
                <a:cs typeface="+mn-ea"/>
                <a:sym typeface="+mn-lt"/>
              </a:rPr>
              <a:t>。许诗误入杜牧集者甚多。代表作有《咸阳城东楼》。</a:t>
            </a:r>
            <a:endParaRPr sz="2000">
              <a:latin typeface="+mn-lt"/>
              <a:ea typeface="+mn-ea"/>
              <a:cs typeface="+mn-ea"/>
              <a:sym typeface="+mn-lt"/>
            </a:endParaRPr>
          </a:p>
        </p:txBody>
      </p:sp>
      <p:pic>
        <p:nvPicPr>
          <p:cNvPr id="3" name="图片 2"/>
          <p:cNvPicPr>
            <a:picLocks noChangeAspect="1"/>
          </p:cNvPicPr>
          <p:nvPr/>
        </p:nvPicPr>
        <p:blipFill>
          <a:blip r:embed="rId3"/>
          <a:stretch>
            <a:fillRect/>
          </a:stretch>
        </p:blipFill>
        <p:spPr>
          <a:xfrm>
            <a:off x="1101090" y="1763611"/>
            <a:ext cx="2929890" cy="398526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10"/>
          <p:cNvSpPr>
            <a:spLocks noChangeArrowheads="1"/>
          </p:cNvSpPr>
          <p:nvPr/>
        </p:nvSpPr>
        <p:spPr bwMode="auto">
          <a:xfrm>
            <a:off x="396003" y="1392555"/>
            <a:ext cx="6591935" cy="350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kumimoji="1" sz="2800" b="1">
                <a:latin typeface="+mn-lt"/>
                <a:ea typeface="+mn-ea"/>
                <a:cs typeface="+mn-ea"/>
                <a:sym typeface="+mn-lt"/>
              </a:rPr>
              <a:t>秋日赴阙题潼关驿楼</a:t>
            </a:r>
            <a:endParaRPr kumimoji="1" sz="2800" b="1">
              <a:latin typeface="+mn-lt"/>
              <a:ea typeface="+mn-ea"/>
              <a:cs typeface="+mn-ea"/>
              <a:sym typeface="+mn-lt"/>
            </a:endParaRPr>
          </a:p>
          <a:p>
            <a:pPr algn="ctr" eaLnBrk="1" hangingPunct="1">
              <a:lnSpc>
                <a:spcPct val="150000"/>
              </a:lnSpc>
            </a:pPr>
            <a:r>
              <a:rPr kumimoji="1" sz="2400">
                <a:latin typeface="+mn-lt"/>
                <a:ea typeface="+mn-ea"/>
                <a:cs typeface="+mn-ea"/>
                <a:sym typeface="+mn-lt"/>
              </a:rPr>
              <a:t>                         </a:t>
            </a:r>
            <a:r>
              <a:rPr kumimoji="1" lang="zh-CN" sz="2400">
                <a:latin typeface="+mn-lt"/>
                <a:ea typeface="+mn-ea"/>
                <a:cs typeface="+mn-ea"/>
                <a:sym typeface="+mn-lt"/>
              </a:rPr>
              <a:t>唐代：</a:t>
            </a:r>
            <a:r>
              <a:rPr kumimoji="1" sz="2400">
                <a:latin typeface="+mn-lt"/>
                <a:ea typeface="+mn-ea"/>
                <a:cs typeface="+mn-ea"/>
                <a:sym typeface="+mn-lt"/>
              </a:rPr>
              <a:t>许浑</a:t>
            </a:r>
            <a:endParaRPr kumimoji="1" sz="2400">
              <a:latin typeface="+mn-lt"/>
              <a:ea typeface="+mn-ea"/>
              <a:cs typeface="+mn-ea"/>
              <a:sym typeface="+mn-lt"/>
            </a:endParaRPr>
          </a:p>
          <a:p>
            <a:pPr algn="ctr" eaLnBrk="1" hangingPunct="1">
              <a:lnSpc>
                <a:spcPct val="150000"/>
              </a:lnSpc>
            </a:pPr>
            <a:r>
              <a:rPr kumimoji="1" sz="2400">
                <a:latin typeface="+mn-lt"/>
                <a:ea typeface="+mn-ea"/>
                <a:cs typeface="+mn-ea"/>
                <a:sym typeface="+mn-lt"/>
              </a:rPr>
              <a:t>红叶晚萧萧，长亭酒一瓢。</a:t>
            </a:r>
            <a:endParaRPr kumimoji="1" sz="2400">
              <a:latin typeface="+mn-lt"/>
              <a:ea typeface="+mn-ea"/>
              <a:cs typeface="+mn-ea"/>
              <a:sym typeface="+mn-lt"/>
            </a:endParaRPr>
          </a:p>
          <a:p>
            <a:pPr algn="ctr" eaLnBrk="1" hangingPunct="1">
              <a:lnSpc>
                <a:spcPct val="150000"/>
              </a:lnSpc>
            </a:pPr>
            <a:r>
              <a:rPr kumimoji="1" sz="2400">
                <a:latin typeface="+mn-lt"/>
                <a:ea typeface="+mn-ea"/>
                <a:cs typeface="+mn-ea"/>
                <a:sym typeface="+mn-lt"/>
              </a:rPr>
              <a:t>残云归太华，疏雨过中条。 </a:t>
            </a:r>
            <a:endParaRPr kumimoji="1" sz="2400">
              <a:latin typeface="+mn-lt"/>
              <a:ea typeface="+mn-ea"/>
              <a:cs typeface="+mn-ea"/>
              <a:sym typeface="+mn-lt"/>
            </a:endParaRPr>
          </a:p>
          <a:p>
            <a:pPr algn="ctr" eaLnBrk="1" hangingPunct="1">
              <a:lnSpc>
                <a:spcPct val="150000"/>
              </a:lnSpc>
            </a:pPr>
            <a:r>
              <a:rPr kumimoji="1" sz="2400">
                <a:latin typeface="+mn-lt"/>
                <a:ea typeface="+mn-ea"/>
                <a:cs typeface="+mn-ea"/>
                <a:sym typeface="+mn-lt"/>
              </a:rPr>
              <a:t>树色随山迥，河声入海遥。</a:t>
            </a:r>
            <a:endParaRPr kumimoji="1" sz="2400">
              <a:latin typeface="+mn-lt"/>
              <a:ea typeface="+mn-ea"/>
              <a:cs typeface="+mn-ea"/>
              <a:sym typeface="+mn-lt"/>
            </a:endParaRPr>
          </a:p>
          <a:p>
            <a:pPr algn="ctr" eaLnBrk="1" hangingPunct="1">
              <a:lnSpc>
                <a:spcPct val="150000"/>
              </a:lnSpc>
            </a:pPr>
            <a:r>
              <a:rPr kumimoji="1" sz="2400">
                <a:latin typeface="+mn-lt"/>
                <a:ea typeface="+mn-ea"/>
                <a:cs typeface="+mn-ea"/>
                <a:sym typeface="+mn-lt"/>
              </a:rPr>
              <a:t>帝乡明日到，犹自梦渔樵。</a:t>
            </a:r>
            <a:endParaRPr kumimoji="1" sz="2400">
              <a:latin typeface="+mn-lt"/>
              <a:ea typeface="+mn-ea"/>
              <a:cs typeface="+mn-ea"/>
              <a:sym typeface="+mn-lt"/>
            </a:endParaRPr>
          </a:p>
        </p:txBody>
      </p:sp>
      <p:pic>
        <p:nvPicPr>
          <p:cNvPr id="3" name="图片 2"/>
          <p:cNvPicPr>
            <a:picLocks noChangeAspect="1"/>
          </p:cNvPicPr>
          <p:nvPr/>
        </p:nvPicPr>
        <p:blipFill>
          <a:blip r:embed="rId3"/>
          <a:stretch>
            <a:fillRect/>
          </a:stretch>
        </p:blipFill>
        <p:spPr>
          <a:xfrm>
            <a:off x="6495232" y="1536700"/>
            <a:ext cx="4381500" cy="321945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2"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par>
                          <p:cTn id="8" fill="hold" nodeType="afterGroup">
                            <p:stCondLst>
                              <p:cond delay="1000"/>
                            </p:stCondLst>
                            <p:childTnLst>
                              <p:par>
                                <p:cTn id="9" presetID="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2"/>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10"/>
          <p:cNvSpPr>
            <a:spLocks noChangeArrowheads="1"/>
          </p:cNvSpPr>
          <p:nvPr/>
        </p:nvSpPr>
        <p:spPr bwMode="auto">
          <a:xfrm>
            <a:off x="612980" y="1689735"/>
            <a:ext cx="6591935" cy="350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kumimoji="1" sz="2800" b="1">
                <a:latin typeface="+mn-lt"/>
                <a:ea typeface="+mn-ea"/>
                <a:cs typeface="+mn-ea"/>
                <a:sym typeface="+mn-lt"/>
              </a:rPr>
              <a:t>无题</a:t>
            </a:r>
            <a:endParaRPr kumimoji="1" sz="2800" b="1">
              <a:latin typeface="+mn-lt"/>
              <a:ea typeface="+mn-ea"/>
              <a:cs typeface="+mn-ea"/>
              <a:sym typeface="+mn-lt"/>
            </a:endParaRPr>
          </a:p>
          <a:p>
            <a:pPr algn="ctr" eaLnBrk="1" hangingPunct="1">
              <a:lnSpc>
                <a:spcPct val="150000"/>
              </a:lnSpc>
            </a:pPr>
            <a:r>
              <a:rPr kumimoji="1" sz="2400">
                <a:latin typeface="+mn-lt"/>
                <a:ea typeface="+mn-ea"/>
                <a:cs typeface="+mn-ea"/>
                <a:sym typeface="+mn-lt"/>
              </a:rPr>
              <a:t>              </a:t>
            </a:r>
            <a:r>
              <a:rPr kumimoji="1" lang="zh-CN" sz="2400">
                <a:latin typeface="+mn-lt"/>
                <a:ea typeface="+mn-ea"/>
                <a:cs typeface="+mn-ea"/>
                <a:sym typeface="+mn-lt"/>
              </a:rPr>
              <a:t>唐代：</a:t>
            </a:r>
            <a:r>
              <a:rPr kumimoji="1" sz="2400">
                <a:latin typeface="+mn-lt"/>
                <a:ea typeface="+mn-ea"/>
                <a:cs typeface="+mn-ea"/>
                <a:sym typeface="+mn-lt"/>
              </a:rPr>
              <a:t>李商隐</a:t>
            </a:r>
            <a:endParaRPr kumimoji="1" sz="2400">
              <a:latin typeface="+mn-lt"/>
              <a:ea typeface="+mn-ea"/>
              <a:cs typeface="+mn-ea"/>
              <a:sym typeface="+mn-lt"/>
            </a:endParaRPr>
          </a:p>
          <a:p>
            <a:pPr algn="ctr" eaLnBrk="1" hangingPunct="1">
              <a:lnSpc>
                <a:spcPct val="150000"/>
              </a:lnSpc>
            </a:pPr>
            <a:r>
              <a:rPr kumimoji="1" sz="2400">
                <a:latin typeface="+mn-lt"/>
                <a:ea typeface="+mn-ea"/>
                <a:cs typeface="+mn-ea"/>
                <a:sym typeface="+mn-lt"/>
              </a:rPr>
              <a:t>昨夜星辰昨夜风，画楼西畔桂堂东。</a:t>
            </a:r>
            <a:endParaRPr kumimoji="1" sz="2400">
              <a:latin typeface="+mn-lt"/>
              <a:ea typeface="+mn-ea"/>
              <a:cs typeface="+mn-ea"/>
              <a:sym typeface="+mn-lt"/>
            </a:endParaRPr>
          </a:p>
          <a:p>
            <a:pPr algn="ctr" eaLnBrk="1" hangingPunct="1">
              <a:lnSpc>
                <a:spcPct val="150000"/>
              </a:lnSpc>
            </a:pPr>
            <a:r>
              <a:rPr kumimoji="1" sz="2400">
                <a:latin typeface="+mn-lt"/>
                <a:ea typeface="+mn-ea"/>
                <a:cs typeface="+mn-ea"/>
                <a:sym typeface="+mn-lt"/>
              </a:rPr>
              <a:t>身无彩凤双飞翼，心有灵犀一点通。</a:t>
            </a:r>
            <a:endParaRPr kumimoji="1" sz="2400">
              <a:latin typeface="+mn-lt"/>
              <a:ea typeface="+mn-ea"/>
              <a:cs typeface="+mn-ea"/>
              <a:sym typeface="+mn-lt"/>
            </a:endParaRPr>
          </a:p>
          <a:p>
            <a:pPr algn="ctr" eaLnBrk="1" hangingPunct="1">
              <a:lnSpc>
                <a:spcPct val="150000"/>
              </a:lnSpc>
            </a:pPr>
            <a:r>
              <a:rPr kumimoji="1" sz="2400">
                <a:latin typeface="+mn-lt"/>
                <a:ea typeface="+mn-ea"/>
                <a:cs typeface="+mn-ea"/>
                <a:sym typeface="+mn-lt"/>
              </a:rPr>
              <a:t>隔座送钩春酒暖，分曹射覆蜡灯红。</a:t>
            </a:r>
            <a:endParaRPr kumimoji="1" sz="2400">
              <a:latin typeface="+mn-lt"/>
              <a:ea typeface="+mn-ea"/>
              <a:cs typeface="+mn-ea"/>
              <a:sym typeface="+mn-lt"/>
            </a:endParaRPr>
          </a:p>
          <a:p>
            <a:pPr algn="ctr" eaLnBrk="1" hangingPunct="1">
              <a:lnSpc>
                <a:spcPct val="150000"/>
              </a:lnSpc>
            </a:pPr>
            <a:r>
              <a:rPr kumimoji="1" sz="2400">
                <a:latin typeface="+mn-lt"/>
                <a:ea typeface="+mn-ea"/>
                <a:cs typeface="+mn-ea"/>
                <a:sym typeface="+mn-lt"/>
              </a:rPr>
              <a:t>嗟余听鼓应官去，走马兰台类转蓬。</a:t>
            </a:r>
            <a:endParaRPr kumimoji="1" sz="2400">
              <a:latin typeface="+mn-lt"/>
              <a:ea typeface="+mn-ea"/>
              <a:cs typeface="+mn-ea"/>
              <a:sym typeface="+mn-lt"/>
            </a:endParaRPr>
          </a:p>
        </p:txBody>
      </p:sp>
      <p:pic>
        <p:nvPicPr>
          <p:cNvPr id="4" name="图片 3"/>
          <p:cNvPicPr>
            <a:picLocks noChangeAspect="1"/>
          </p:cNvPicPr>
          <p:nvPr/>
        </p:nvPicPr>
        <p:blipFill>
          <a:blip r:embed="rId3"/>
          <a:stretch>
            <a:fillRect/>
          </a:stretch>
        </p:blipFill>
        <p:spPr>
          <a:xfrm>
            <a:off x="6925945" y="2244725"/>
            <a:ext cx="4038600" cy="295275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par>
                          <p:cTn id="8" fill="hold" nodeType="afterGroup">
                            <p:stCondLst>
                              <p:cond delay="1000"/>
                            </p:stCondLst>
                            <p:childTnLst>
                              <p:par>
                                <p:cTn id="9" presetID="1"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1232535" y="2287873"/>
            <a:ext cx="9625965" cy="2676525"/>
          </a:xfrm>
          <a:prstGeom prst="rect">
            <a:avLst/>
          </a:prstGeom>
        </p:spPr>
        <p:txBody>
          <a:bodyPr wrap="square">
            <a:spAutoFit/>
          </a:bodyPr>
          <a:lstStyle/>
          <a:p>
            <a:pPr>
              <a:lnSpc>
                <a:spcPct val="150000"/>
              </a:lnSpc>
            </a:pPr>
            <a:r>
              <a:rPr sz="2800">
                <a:cs typeface="+mn-ea"/>
                <a:sym typeface="+mn-lt"/>
              </a:rPr>
              <a:t>1.掌握有关作者的文学常识。</a:t>
            </a:r>
            <a:endParaRPr sz="2800">
              <a:cs typeface="+mn-ea"/>
              <a:sym typeface="+mn-lt"/>
            </a:endParaRPr>
          </a:p>
          <a:p>
            <a:pPr>
              <a:lnSpc>
                <a:spcPct val="150000"/>
              </a:lnSpc>
            </a:pPr>
            <a:r>
              <a:rPr sz="2800">
                <a:cs typeface="+mn-ea"/>
                <a:sym typeface="+mn-lt"/>
              </a:rPr>
              <a:t>2.诵读并默</a:t>
            </a:r>
            <a:r>
              <a:rPr lang="zh-CN" sz="2800">
                <a:cs typeface="+mn-ea"/>
                <a:sym typeface="+mn-lt"/>
              </a:rPr>
              <a:t>诗歌《行香子</a:t>
            </a:r>
            <a:r>
              <a:rPr lang="en-US" altLang="zh-CN" sz="2000">
                <a:cs typeface="+mn-ea"/>
                <a:sym typeface="+mn-lt"/>
              </a:rPr>
              <a:t>·</a:t>
            </a:r>
            <a:r>
              <a:rPr lang="zh-CN" sz="2800">
                <a:cs typeface="+mn-ea"/>
                <a:sym typeface="+mn-lt"/>
              </a:rPr>
              <a:t>树绕村庄》《丑奴儿</a:t>
            </a:r>
            <a:r>
              <a:rPr lang="en-US" altLang="zh-CN" sz="2000">
                <a:cs typeface="+mn-ea"/>
                <a:sym typeface="+mn-lt"/>
              </a:rPr>
              <a:t>·</a:t>
            </a:r>
            <a:r>
              <a:rPr lang="zh-CN" sz="2800">
                <a:cs typeface="+mn-ea"/>
                <a:sym typeface="+mn-lt"/>
              </a:rPr>
              <a:t>书博山道中壁》</a:t>
            </a:r>
            <a:r>
              <a:rPr sz="2800">
                <a:cs typeface="+mn-ea"/>
                <a:sym typeface="+mn-lt"/>
              </a:rPr>
              <a:t>，理解诗词内容，理解主题思想。</a:t>
            </a:r>
            <a:endParaRPr sz="2800">
              <a:cs typeface="+mn-ea"/>
              <a:sym typeface="+mn-lt"/>
            </a:endParaRPr>
          </a:p>
          <a:p>
            <a:pPr>
              <a:lnSpc>
                <a:spcPct val="150000"/>
              </a:lnSpc>
            </a:pPr>
            <a:r>
              <a:rPr sz="2800">
                <a:cs typeface="+mn-ea"/>
                <a:sym typeface="+mn-lt"/>
              </a:rPr>
              <a:t>3.把握作者的思想感情。</a:t>
            </a:r>
            <a:endParaRPr sz="2800">
              <a:cs typeface="+mn-ea"/>
              <a:sym typeface="+mn-lt"/>
            </a:endParaRPr>
          </a:p>
        </p:txBody>
      </p:sp>
      <p:sp>
        <p:nvSpPr>
          <p:cNvPr id="2" name="圆角矩形 1"/>
          <p:cNvSpPr/>
          <p:nvPr/>
        </p:nvSpPr>
        <p:spPr>
          <a:xfrm>
            <a:off x="4462949" y="1015091"/>
            <a:ext cx="2914244" cy="93181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600" b="1" smtClean="0">
                <a:solidFill>
                  <a:schemeClr val="tx1"/>
                </a:solidFill>
                <a:cs typeface="+mn-ea"/>
                <a:sym typeface="+mn-lt"/>
              </a:rPr>
              <a:t>学习目标</a:t>
            </a:r>
            <a:endParaRPr lang="zh-CN" altLang="en-US" sz="3600" b="1">
              <a:solidFill>
                <a:schemeClr val="tx1"/>
              </a:solidFill>
              <a:cs typeface="+mn-ea"/>
              <a:sym typeface="+mn-lt"/>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48406" y="3626135"/>
            <a:ext cx="2912950" cy="2912950"/>
          </a:xfrm>
          <a:prstGeom prst="rect">
            <a:avLst/>
          </a:prstGeom>
        </p:spPr>
      </p:pic>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1"/>
          <p:cNvSpPr>
            <a:spLocks noChangeArrowheads="1"/>
          </p:cNvSpPr>
          <p:nvPr/>
        </p:nvSpPr>
        <p:spPr bwMode="auto">
          <a:xfrm>
            <a:off x="4901210" y="1941172"/>
            <a:ext cx="6056092" cy="3831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719455">
              <a:defRPr sz="2400">
                <a:solidFill>
                  <a:schemeClr val="tx1"/>
                </a:solidFill>
                <a:latin typeface="Arial" panose="020b0604020202020204" pitchFamily="34" charset="0"/>
                <a:ea typeface="幼圆" panose="02010509060101010101" pitchFamily="49" charset="-122"/>
              </a:defRPr>
            </a:lvl1pPr>
            <a:lvl2pPr marL="742950" indent="-285750">
              <a:defRPr sz="2400">
                <a:solidFill>
                  <a:schemeClr val="tx1"/>
                </a:solidFill>
                <a:latin typeface="Arial" panose="020b0604020202020204" pitchFamily="34" charset="0"/>
                <a:ea typeface="幼圆" panose="02010509060101010101" pitchFamily="49" charset="-122"/>
              </a:defRPr>
            </a:lvl2pPr>
            <a:lvl3pPr marL="1143000" indent="-228600">
              <a:defRPr sz="2400">
                <a:solidFill>
                  <a:schemeClr val="tx1"/>
                </a:solidFill>
                <a:latin typeface="Arial" panose="020b0604020202020204" pitchFamily="34" charset="0"/>
                <a:ea typeface="幼圆" panose="02010509060101010101" pitchFamily="49" charset="-122"/>
              </a:defRPr>
            </a:lvl3pPr>
            <a:lvl4pPr marL="1600200" indent="-228600">
              <a:defRPr sz="2400">
                <a:solidFill>
                  <a:schemeClr val="tx1"/>
                </a:solidFill>
                <a:latin typeface="Arial" panose="020b0604020202020204" pitchFamily="34" charset="0"/>
                <a:ea typeface="幼圆" panose="02010509060101010101" pitchFamily="49" charset="-122"/>
              </a:defRPr>
            </a:lvl4pPr>
            <a:lvl5pPr marL="2057400" indent="-228600">
              <a:defRPr sz="2400">
                <a:solidFill>
                  <a:schemeClr val="tx1"/>
                </a:solidFill>
                <a:latin typeface="Arial" panose="020b0604020202020204" pitchFamily="34" charset="0"/>
                <a:ea typeface="幼圆" panose="02010509060101010101" pitchFamily="49" charset="-122"/>
              </a:defRPr>
            </a:lvl5pPr>
            <a:lvl6pPr marL="2514600" indent="-228600" defTabSz="1217295" eaLnBrk="0" fontAlgn="base" hangingPunct="0">
              <a:spcBef>
                <a:spcPct val="0"/>
              </a:spcBef>
              <a:spcAft>
                <a:spcPct val="0"/>
              </a:spcAft>
              <a:defRPr sz="2400">
                <a:solidFill>
                  <a:schemeClr val="tx1"/>
                </a:solidFill>
                <a:latin typeface="Arial" panose="020b0604020202020204" pitchFamily="34" charset="0"/>
                <a:ea typeface="幼圆" panose="02010509060101010101" pitchFamily="49" charset="-122"/>
              </a:defRPr>
            </a:lvl6pPr>
            <a:lvl7pPr marL="2971800" indent="-228600" defTabSz="1217295" eaLnBrk="0" fontAlgn="base" hangingPunct="0">
              <a:spcBef>
                <a:spcPct val="0"/>
              </a:spcBef>
              <a:spcAft>
                <a:spcPct val="0"/>
              </a:spcAft>
              <a:defRPr sz="2400">
                <a:solidFill>
                  <a:schemeClr val="tx1"/>
                </a:solidFill>
                <a:latin typeface="Arial" panose="020b0604020202020204" pitchFamily="34" charset="0"/>
                <a:ea typeface="幼圆" panose="02010509060101010101" pitchFamily="49" charset="-122"/>
              </a:defRPr>
            </a:lvl7pPr>
            <a:lvl8pPr marL="3429000" indent="-228600" defTabSz="1217295" eaLnBrk="0" fontAlgn="base" hangingPunct="0">
              <a:spcBef>
                <a:spcPct val="0"/>
              </a:spcBef>
              <a:spcAft>
                <a:spcPct val="0"/>
              </a:spcAft>
              <a:defRPr sz="2400">
                <a:solidFill>
                  <a:schemeClr val="tx1"/>
                </a:solidFill>
                <a:latin typeface="Arial" panose="020b0604020202020204" pitchFamily="34" charset="0"/>
                <a:ea typeface="幼圆" panose="02010509060101010101" pitchFamily="49" charset="-122"/>
              </a:defRPr>
            </a:lvl8pPr>
            <a:lvl9pPr marL="3886200" indent="-228600" defTabSz="1217295" eaLnBrk="0" fontAlgn="base" hangingPunct="0">
              <a:spcBef>
                <a:spcPct val="0"/>
              </a:spcBef>
              <a:spcAft>
                <a:spcPct val="0"/>
              </a:spcAft>
              <a:defRPr sz="2400">
                <a:solidFill>
                  <a:schemeClr val="tx1"/>
                </a:solidFill>
                <a:latin typeface="Arial" panose="020b0604020202020204" pitchFamily="34" charset="0"/>
                <a:ea typeface="幼圆" panose="02010509060101010101" pitchFamily="49" charset="-122"/>
              </a:defRPr>
            </a:lvl9pPr>
          </a:lstStyle>
          <a:p>
            <a:pPr indent="0" algn="just" eaLnBrk="1" hangingPunct="1">
              <a:lnSpc>
                <a:spcPct val="150000"/>
              </a:lnSpc>
            </a:pPr>
            <a:r>
              <a:rPr sz="1800">
                <a:latin typeface="+mn-lt"/>
                <a:ea typeface="+mn-ea"/>
                <a:cs typeface="+mn-ea"/>
                <a:sym typeface="+mn-lt"/>
              </a:rPr>
              <a:t>秦观（1049-1100）字太虚，又字少游，别号邗沟居士，世称淮海先生。汉族，北宋高邮（今江苏）人，官至太学博士，国史馆编修。秦观一 生坎坷，所写诗词，高古沉重，寄托身世，感人至深。秦观生前行踪所至之处，多有遗迹。如浙江杭州的秦少游祠，丽水的秦少游塑像、淮海先生祠、莺花亭；青田的秦学士祠；湖南郴州三绝碑；广西横县的海棠亭、醉乡亭、淮海堂、淮海书院等。秦观墓在无锡惠山之北粲山上，墓碑上书</a:t>
            </a:r>
            <a:r>
              <a:rPr sz="1800">
                <a:solidFill>
                  <a:srgbClr val="E04236"/>
                </a:solidFill>
                <a:latin typeface="+mn-lt"/>
                <a:ea typeface="+mn-ea"/>
                <a:cs typeface="+mn-ea"/>
                <a:sym typeface="+mn-lt"/>
              </a:rPr>
              <a:t>“秦龙图墓”</a:t>
            </a:r>
            <a:r>
              <a:rPr sz="1800">
                <a:latin typeface="+mn-lt"/>
                <a:ea typeface="+mn-ea"/>
                <a:cs typeface="+mn-ea"/>
                <a:sym typeface="+mn-lt"/>
              </a:rPr>
              <a:t>几个大字。有秦家村、秦家大院以及省级文物保护单位古文游台。</a:t>
            </a:r>
            <a:endParaRPr sz="1800">
              <a:latin typeface="+mn-lt"/>
              <a:ea typeface="+mn-ea"/>
              <a:cs typeface="+mn-ea"/>
              <a:sym typeface="+mn-lt"/>
            </a:endParaRPr>
          </a:p>
        </p:txBody>
      </p:sp>
      <p:pic>
        <p:nvPicPr>
          <p:cNvPr id="2" name="图片 1"/>
          <p:cNvPicPr>
            <a:picLocks noChangeAspect="1"/>
          </p:cNvPicPr>
          <p:nvPr/>
        </p:nvPicPr>
        <p:blipFill>
          <a:blip r:embed="rId3"/>
          <a:stretch>
            <a:fillRect/>
          </a:stretch>
        </p:blipFill>
        <p:spPr>
          <a:xfrm>
            <a:off x="1831603" y="2277673"/>
            <a:ext cx="2213456" cy="322760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 name="文本框 4"/>
          <p:cNvSpPr txBox="1"/>
          <p:nvPr/>
        </p:nvSpPr>
        <p:spPr>
          <a:xfrm>
            <a:off x="5055249" y="865496"/>
            <a:ext cx="1627369" cy="523220"/>
          </a:xfrm>
          <a:prstGeom prst="rect">
            <a:avLst/>
          </a:prstGeom>
          <a:noFill/>
        </p:spPr>
        <p:txBody>
          <a:bodyPr wrap="none" rtlCol="0">
            <a:spAutoFit/>
          </a:bodyPr>
          <a:lstStyle/>
          <a:p>
            <a:r>
              <a:rPr lang="zh-CN" altLang="en-US" sz="2800" b="1" smtClean="0">
                <a:cs typeface="+mn-ea"/>
                <a:sym typeface="+mn-lt"/>
              </a:rPr>
              <a:t>作者简介</a:t>
            </a:r>
            <a:endParaRPr lang="zh-CN" altLang="en-US" sz="2800" b="1">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TextBox 14"/>
          <p:cNvSpPr txBox="1">
            <a:spLocks noChangeArrowheads="1"/>
          </p:cNvSpPr>
          <p:nvPr/>
        </p:nvSpPr>
        <p:spPr bwMode="auto">
          <a:xfrm>
            <a:off x="1127975" y="1713467"/>
            <a:ext cx="9705340"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sz="2400">
                <a:latin typeface="+mn-lt"/>
                <a:ea typeface="+mn-ea"/>
                <a:cs typeface="+mn-ea"/>
                <a:sym typeface="+mn-lt"/>
              </a:rPr>
              <a:t>此词大约作于作者创作早期的熙宁年间（公元1068~公元1077年），当时作者家居，尚未出仕。在一个春天，作者乘兴游览了一座村庄，被朴质自然的村野风光所感染，因此创作了此词。</a:t>
            </a:r>
            <a:endParaRPr sz="2400">
              <a:latin typeface="+mn-lt"/>
              <a:ea typeface="+mn-ea"/>
              <a:cs typeface="+mn-ea"/>
              <a:sym typeface="+mn-lt"/>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58928" y="2774327"/>
            <a:ext cx="3591792" cy="359179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矩形 25"/>
          <p:cNvSpPr/>
          <p:nvPr/>
        </p:nvSpPr>
        <p:spPr>
          <a:xfrm>
            <a:off x="1587317" y="1628635"/>
            <a:ext cx="8613775" cy="3507740"/>
          </a:xfrm>
          <a:prstGeom prst="rect">
            <a:avLst/>
          </a:prstGeom>
        </p:spPr>
        <p:txBody>
          <a:bodyPr wrap="square">
            <a:spAutoFit/>
          </a:bodyPr>
          <a:lstStyle/>
          <a:p>
            <a:pPr algn="ctr">
              <a:lnSpc>
                <a:spcPct val="150000"/>
              </a:lnSpc>
            </a:pPr>
            <a:r>
              <a:rPr lang="zh-CN" sz="2800" b="1">
                <a:cs typeface="+mn-ea"/>
                <a:sym typeface="+mn-lt"/>
              </a:rPr>
              <a:t>行香子</a:t>
            </a:r>
            <a:r>
              <a:rPr lang="zh-CN" sz="2000" b="1">
                <a:cs typeface="+mn-ea"/>
                <a:sym typeface="+mn-lt"/>
              </a:rPr>
              <a:t>·</a:t>
            </a:r>
            <a:r>
              <a:rPr lang="zh-CN" sz="2800" b="1">
                <a:cs typeface="+mn-ea"/>
                <a:sym typeface="+mn-lt"/>
              </a:rPr>
              <a:t>树绕村庄</a:t>
            </a:r>
            <a:endParaRPr lang="zh-CN" sz="2800" b="1">
              <a:cs typeface="+mn-ea"/>
              <a:sym typeface="+mn-lt"/>
            </a:endParaRPr>
          </a:p>
          <a:p>
            <a:pPr algn="ctr">
              <a:lnSpc>
                <a:spcPct val="150000"/>
              </a:lnSpc>
            </a:pPr>
            <a:r>
              <a:rPr lang="zh-CN" sz="2400">
                <a:cs typeface="+mn-ea"/>
                <a:sym typeface="+mn-lt"/>
              </a:rPr>
              <a:t>                        宋代：秦观</a:t>
            </a:r>
            <a:endParaRPr lang="zh-CN" sz="2400">
              <a:cs typeface="+mn-ea"/>
              <a:sym typeface="+mn-lt"/>
            </a:endParaRPr>
          </a:p>
          <a:p>
            <a:pPr algn="l">
              <a:lnSpc>
                <a:spcPct val="150000"/>
              </a:lnSpc>
            </a:pPr>
            <a:r>
              <a:rPr lang="zh-CN" sz="2400">
                <a:cs typeface="+mn-ea"/>
                <a:sym typeface="+mn-lt"/>
              </a:rPr>
              <a:t>树绕村庄，水满陂塘。倚东风、豪兴徜徉。小园几许，收尽春光。有桃花红，李花白，菜花黄。</a:t>
            </a:r>
            <a:endParaRPr lang="zh-CN" sz="2400">
              <a:cs typeface="+mn-ea"/>
              <a:sym typeface="+mn-lt"/>
            </a:endParaRPr>
          </a:p>
          <a:p>
            <a:pPr algn="l">
              <a:lnSpc>
                <a:spcPct val="150000"/>
              </a:lnSpc>
            </a:pPr>
            <a:r>
              <a:rPr lang="zh-CN" sz="2400">
                <a:cs typeface="+mn-ea"/>
                <a:sym typeface="+mn-lt"/>
              </a:rPr>
              <a:t>远远围墙，隐隐茅堂。飏青旗、流水桥旁。偶然乘兴、步过东冈。正莺儿啼，燕儿舞，蝶儿忙。</a:t>
            </a:r>
            <a:endParaRPr lang="zh-CN" sz="2400">
              <a:cs typeface="+mn-ea"/>
              <a:sym typeface="+mn-lt"/>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矩形 25"/>
          <p:cNvSpPr/>
          <p:nvPr/>
        </p:nvSpPr>
        <p:spPr>
          <a:xfrm>
            <a:off x="1227422" y="2176823"/>
            <a:ext cx="8736965" cy="2914259"/>
          </a:xfrm>
          <a:prstGeom prst="rect">
            <a:avLst/>
          </a:prstGeom>
        </p:spPr>
        <p:txBody>
          <a:bodyPr wrap="square">
            <a:spAutoFit/>
          </a:bodyPr>
          <a:lstStyle/>
          <a:p>
            <a:pPr algn="l">
              <a:lnSpc>
                <a:spcPct val="200000"/>
              </a:lnSpc>
            </a:pPr>
            <a:r>
              <a:rPr sz="2400">
                <a:solidFill>
                  <a:srgbClr val="E04236"/>
                </a:solidFill>
                <a:cs typeface="+mn-ea"/>
                <a:sym typeface="+mn-lt"/>
              </a:rPr>
              <a:t>陂（bēi）塘：</a:t>
            </a:r>
            <a:r>
              <a:rPr sz="2400">
                <a:cs typeface="+mn-ea"/>
                <a:sym typeface="+mn-lt"/>
              </a:rPr>
              <a:t>池塘。</a:t>
            </a:r>
            <a:endParaRPr sz="2400">
              <a:cs typeface="+mn-ea"/>
              <a:sym typeface="+mn-lt"/>
            </a:endParaRPr>
          </a:p>
          <a:p>
            <a:pPr algn="l">
              <a:lnSpc>
                <a:spcPct val="200000"/>
              </a:lnSpc>
            </a:pPr>
            <a:r>
              <a:rPr sz="2400">
                <a:solidFill>
                  <a:srgbClr val="E04236"/>
                </a:solidFill>
                <a:cs typeface="+mn-ea"/>
                <a:sym typeface="+mn-lt"/>
              </a:rPr>
              <a:t>徜（cháng）徉（yáng）：</a:t>
            </a:r>
            <a:r>
              <a:rPr sz="2400">
                <a:cs typeface="+mn-ea"/>
                <a:sym typeface="+mn-lt"/>
              </a:rPr>
              <a:t>自由自在来回地走动。</a:t>
            </a:r>
            <a:endParaRPr sz="2400">
              <a:cs typeface="+mn-ea"/>
              <a:sym typeface="+mn-lt"/>
            </a:endParaRPr>
          </a:p>
          <a:p>
            <a:pPr algn="l">
              <a:lnSpc>
                <a:spcPct val="200000"/>
              </a:lnSpc>
            </a:pPr>
            <a:r>
              <a:rPr sz="2400">
                <a:solidFill>
                  <a:srgbClr val="E04236"/>
                </a:solidFill>
                <a:cs typeface="+mn-ea"/>
                <a:sym typeface="+mn-lt"/>
              </a:rPr>
              <a:t>飏（yáng）：</a:t>
            </a:r>
            <a:r>
              <a:rPr sz="2400">
                <a:cs typeface="+mn-ea"/>
                <a:sym typeface="+mn-lt"/>
              </a:rPr>
              <a:t>飞扬，飘扬。</a:t>
            </a:r>
            <a:endParaRPr sz="2400">
              <a:cs typeface="+mn-ea"/>
              <a:sym typeface="+mn-lt"/>
            </a:endParaRPr>
          </a:p>
          <a:p>
            <a:pPr algn="l">
              <a:lnSpc>
                <a:spcPct val="200000"/>
              </a:lnSpc>
            </a:pPr>
            <a:r>
              <a:rPr sz="2400">
                <a:solidFill>
                  <a:srgbClr val="E04236"/>
                </a:solidFill>
                <a:cs typeface="+mn-ea"/>
                <a:sym typeface="+mn-lt"/>
              </a:rPr>
              <a:t>青旗：</a:t>
            </a:r>
            <a:r>
              <a:rPr sz="2400">
                <a:cs typeface="+mn-ea"/>
                <a:sym typeface="+mn-lt"/>
              </a:rPr>
              <a:t>青色的酒幌子。</a:t>
            </a:r>
            <a:endParaRPr sz="2400">
              <a:cs typeface="+mn-ea"/>
              <a:sym typeface="+mn-lt"/>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8224" y="1219956"/>
            <a:ext cx="4518025" cy="4518025"/>
          </a:xfrm>
          <a:prstGeom prst="rect">
            <a:avLst/>
          </a:prstGeom>
        </p:spPr>
      </p:pic>
      <p:sp>
        <p:nvSpPr>
          <p:cNvPr id="8" name="文本框 7"/>
          <p:cNvSpPr txBox="1"/>
          <p:nvPr/>
        </p:nvSpPr>
        <p:spPr>
          <a:xfrm>
            <a:off x="1227422" y="1436780"/>
            <a:ext cx="1627369" cy="523220"/>
          </a:xfrm>
          <a:prstGeom prst="rect">
            <a:avLst/>
          </a:prstGeom>
          <a:noFill/>
        </p:spPr>
        <p:txBody>
          <a:bodyPr wrap="none" rtlCol="0">
            <a:spAutoFit/>
          </a:bodyPr>
          <a:lstStyle/>
          <a:p>
            <a:r>
              <a:rPr lang="zh-CN" altLang="en-US" sz="2800" b="1" smtClean="0">
                <a:cs typeface="+mn-ea"/>
                <a:sym typeface="+mn-lt"/>
              </a:rPr>
              <a:t>诗词注释</a:t>
            </a:r>
            <a:endParaRPr lang="zh-CN" altLang="en-US" sz="2800" b="1">
              <a:cs typeface="+mn-ea"/>
              <a:sym typeface="+mn-lt"/>
            </a:endParaRP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矩形 25"/>
          <p:cNvSpPr/>
          <p:nvPr/>
        </p:nvSpPr>
        <p:spPr>
          <a:xfrm>
            <a:off x="721995" y="1967865"/>
            <a:ext cx="10748010" cy="574581"/>
          </a:xfrm>
          <a:prstGeom prst="rect">
            <a:avLst/>
          </a:prstGeom>
        </p:spPr>
        <p:txBody>
          <a:bodyPr wrap="square">
            <a:spAutoFit/>
          </a:bodyPr>
          <a:lstStyle/>
          <a:p>
            <a:pPr algn="l">
              <a:lnSpc>
                <a:spcPct val="150000"/>
              </a:lnSpc>
            </a:pPr>
            <a:r>
              <a:rPr sz="2400">
                <a:solidFill>
                  <a:srgbClr val="E04236"/>
                </a:solidFill>
                <a:cs typeface="+mn-ea"/>
                <a:sym typeface="+mn-lt"/>
              </a:rPr>
              <a:t>树绕村庄，水满陂塘。倚东风、豪兴徜徉。</a:t>
            </a:r>
            <a:endParaRPr sz="2400">
              <a:solidFill>
                <a:srgbClr val="E04236"/>
              </a:solidFill>
              <a:cs typeface="+mn-ea"/>
              <a:sym typeface="+mn-lt"/>
            </a:endParaRPr>
          </a:p>
        </p:txBody>
      </p:sp>
      <p:sp>
        <p:nvSpPr>
          <p:cNvPr id="11" name="Rectangle 18"/>
          <p:cNvSpPr>
            <a:spLocks noChangeArrowheads="1"/>
          </p:cNvSpPr>
          <p:nvPr/>
        </p:nvSpPr>
        <p:spPr bwMode="auto">
          <a:xfrm>
            <a:off x="742315" y="2816507"/>
            <a:ext cx="10133330" cy="635707"/>
          </a:xfrm>
          <a:prstGeom prst="roundRect">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fontAlgn="auto">
              <a:lnSpc>
                <a:spcPct val="150000"/>
              </a:lnSpc>
            </a:pPr>
            <a:r>
              <a:rPr lang="zh-CN" altLang="en-US" sz="2400">
                <a:latin typeface="+mn-lt"/>
                <a:ea typeface="+mn-ea"/>
                <a:cs typeface="+mn-ea"/>
                <a:sym typeface="+mn-lt"/>
              </a:rPr>
              <a:t>绿树环绕着村庄，春水溢满池塘，迎着暖暖春风，兴致颇好地来回漫步。</a:t>
            </a:r>
            <a:endParaRPr lang="zh-CN" altLang="en-US" sz="2400">
              <a:latin typeface="+mn-lt"/>
              <a:ea typeface="+mn-ea"/>
              <a:cs typeface="+mn-ea"/>
              <a:sym typeface="+mn-lt"/>
            </a:endParaRPr>
          </a:p>
        </p:txBody>
      </p:sp>
      <p:sp>
        <p:nvSpPr>
          <p:cNvPr id="3" name="矩形 2"/>
          <p:cNvSpPr/>
          <p:nvPr/>
        </p:nvSpPr>
        <p:spPr>
          <a:xfrm>
            <a:off x="742315" y="3843655"/>
            <a:ext cx="10748010" cy="574581"/>
          </a:xfrm>
          <a:prstGeom prst="rect">
            <a:avLst/>
          </a:prstGeom>
        </p:spPr>
        <p:txBody>
          <a:bodyPr wrap="square">
            <a:spAutoFit/>
          </a:bodyPr>
          <a:lstStyle/>
          <a:p>
            <a:pPr algn="just">
              <a:lnSpc>
                <a:spcPct val="150000"/>
              </a:lnSpc>
            </a:pPr>
            <a:r>
              <a:rPr sz="2400">
                <a:solidFill>
                  <a:srgbClr val="E04236"/>
                </a:solidFill>
                <a:cs typeface="+mn-ea"/>
                <a:sym typeface="+mn-lt"/>
              </a:rPr>
              <a:t>小园几许，收尽春光。有桃花红，李花白，菜花黄。</a:t>
            </a:r>
            <a:endParaRPr sz="2400">
              <a:solidFill>
                <a:srgbClr val="E04236"/>
              </a:solidFill>
              <a:cs typeface="+mn-ea"/>
              <a:sym typeface="+mn-lt"/>
            </a:endParaRPr>
          </a:p>
        </p:txBody>
      </p:sp>
      <p:sp>
        <p:nvSpPr>
          <p:cNvPr id="10" name="Rectangle 18"/>
          <p:cNvSpPr>
            <a:spLocks noChangeArrowheads="1"/>
          </p:cNvSpPr>
          <p:nvPr/>
        </p:nvSpPr>
        <p:spPr bwMode="auto">
          <a:xfrm>
            <a:off x="742315" y="4612287"/>
            <a:ext cx="10112375" cy="635707"/>
          </a:xfrm>
          <a:prstGeom prst="roundRect">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fontAlgn="auto">
              <a:lnSpc>
                <a:spcPct val="150000"/>
              </a:lnSpc>
            </a:pPr>
            <a:r>
              <a:rPr lang="zh-CN" altLang="en-US" sz="2400">
                <a:latin typeface="+mn-lt"/>
                <a:ea typeface="+mn-ea"/>
                <a:cs typeface="+mn-ea"/>
                <a:sym typeface="+mn-lt"/>
              </a:rPr>
              <a:t>小小的院子却收尽春光，桃花正红，李花雪白，菜花金黄。</a:t>
            </a:r>
            <a:endParaRPr lang="zh-CN" altLang="en-US" sz="2400">
              <a:latin typeface="+mn-lt"/>
              <a:ea typeface="+mn-ea"/>
              <a:cs typeface="+mn-ea"/>
              <a:sym typeface="+mn-lt"/>
            </a:endParaRPr>
          </a:p>
        </p:txBody>
      </p:sp>
      <p:sp>
        <p:nvSpPr>
          <p:cNvPr id="8" name="文本框 7"/>
          <p:cNvSpPr txBox="1"/>
          <p:nvPr/>
        </p:nvSpPr>
        <p:spPr>
          <a:xfrm>
            <a:off x="742315" y="1314814"/>
            <a:ext cx="1627369" cy="523220"/>
          </a:xfrm>
          <a:prstGeom prst="rect">
            <a:avLst/>
          </a:prstGeom>
          <a:noFill/>
        </p:spPr>
        <p:txBody>
          <a:bodyPr wrap="none" rtlCol="0">
            <a:spAutoFit/>
          </a:bodyPr>
          <a:lstStyle/>
          <a:p>
            <a:r>
              <a:rPr lang="zh-CN" altLang="en-US" sz="2800" b="1" smtClean="0">
                <a:cs typeface="+mn-ea"/>
                <a:sym typeface="+mn-lt"/>
              </a:rPr>
              <a:t>白话译文</a:t>
            </a:r>
            <a:endParaRPr lang="zh-CN" altLang="en-US" sz="2800" b="1">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矩形 25"/>
          <p:cNvSpPr/>
          <p:nvPr/>
        </p:nvSpPr>
        <p:spPr>
          <a:xfrm>
            <a:off x="742315" y="1757045"/>
            <a:ext cx="10748010" cy="574581"/>
          </a:xfrm>
          <a:prstGeom prst="rect">
            <a:avLst/>
          </a:prstGeom>
        </p:spPr>
        <p:txBody>
          <a:bodyPr wrap="square">
            <a:spAutoFit/>
          </a:bodyPr>
          <a:lstStyle/>
          <a:p>
            <a:pPr algn="l">
              <a:lnSpc>
                <a:spcPct val="150000"/>
              </a:lnSpc>
            </a:pPr>
            <a:r>
              <a:rPr sz="2400">
                <a:solidFill>
                  <a:srgbClr val="E04236"/>
                </a:solidFill>
                <a:cs typeface="+mn-ea"/>
                <a:sym typeface="+mn-lt"/>
              </a:rPr>
              <a:t>远远围墙，隐隐茅堂。飏青旗、流水桥旁。</a:t>
            </a:r>
            <a:endParaRPr sz="2400">
              <a:solidFill>
                <a:srgbClr val="E04236"/>
              </a:solidFill>
              <a:cs typeface="+mn-ea"/>
              <a:sym typeface="+mn-lt"/>
            </a:endParaRPr>
          </a:p>
        </p:txBody>
      </p:sp>
      <p:sp>
        <p:nvSpPr>
          <p:cNvPr id="11" name="Rectangle 18"/>
          <p:cNvSpPr>
            <a:spLocks noChangeArrowheads="1"/>
          </p:cNvSpPr>
          <p:nvPr/>
        </p:nvSpPr>
        <p:spPr bwMode="auto">
          <a:xfrm>
            <a:off x="721995" y="2550680"/>
            <a:ext cx="9868535" cy="1248640"/>
          </a:xfrm>
          <a:prstGeom prst="roundRect">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fontAlgn="auto">
              <a:lnSpc>
                <a:spcPct val="150000"/>
              </a:lnSpc>
            </a:pPr>
            <a:r>
              <a:rPr lang="zh-CN" altLang="en-US" sz="2400">
                <a:latin typeface="+mn-lt"/>
                <a:ea typeface="+mn-ea"/>
                <a:cs typeface="+mn-ea"/>
                <a:sym typeface="+mn-lt"/>
              </a:rPr>
              <a:t>越过围墙远远望，隐约有几间茅草房。溪水的小桥旁，青色的酒幌子在风中飞扬。</a:t>
            </a:r>
            <a:endParaRPr lang="zh-CN" altLang="en-US" sz="2400">
              <a:latin typeface="+mn-lt"/>
              <a:ea typeface="+mn-ea"/>
              <a:cs typeface="+mn-ea"/>
              <a:sym typeface="+mn-lt"/>
            </a:endParaRPr>
          </a:p>
        </p:txBody>
      </p:sp>
      <p:sp>
        <p:nvSpPr>
          <p:cNvPr id="3" name="矩形 2"/>
          <p:cNvSpPr/>
          <p:nvPr/>
        </p:nvSpPr>
        <p:spPr>
          <a:xfrm>
            <a:off x="742315" y="3843655"/>
            <a:ext cx="10748010" cy="574581"/>
          </a:xfrm>
          <a:prstGeom prst="rect">
            <a:avLst/>
          </a:prstGeom>
        </p:spPr>
        <p:txBody>
          <a:bodyPr wrap="square">
            <a:spAutoFit/>
          </a:bodyPr>
          <a:lstStyle/>
          <a:p>
            <a:pPr algn="just">
              <a:lnSpc>
                <a:spcPct val="150000"/>
              </a:lnSpc>
            </a:pPr>
            <a:r>
              <a:rPr sz="2400">
                <a:solidFill>
                  <a:srgbClr val="E04236"/>
                </a:solidFill>
                <a:cs typeface="+mn-ea"/>
                <a:sym typeface="+mn-lt"/>
              </a:rPr>
              <a:t>偶然乘兴、步过东冈。正莺儿啼，燕儿舞，蝶儿忙。</a:t>
            </a:r>
            <a:endParaRPr sz="2400">
              <a:solidFill>
                <a:srgbClr val="E04236"/>
              </a:solidFill>
              <a:cs typeface="+mn-ea"/>
              <a:sym typeface="+mn-lt"/>
            </a:endParaRPr>
          </a:p>
        </p:txBody>
      </p:sp>
      <p:sp>
        <p:nvSpPr>
          <p:cNvPr id="10" name="Rectangle 18"/>
          <p:cNvSpPr>
            <a:spLocks noChangeArrowheads="1"/>
          </p:cNvSpPr>
          <p:nvPr/>
        </p:nvSpPr>
        <p:spPr bwMode="auto">
          <a:xfrm>
            <a:off x="742315" y="4488383"/>
            <a:ext cx="10213340" cy="1248640"/>
          </a:xfrm>
          <a:prstGeom prst="roundRect">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fontAlgn="auto">
              <a:lnSpc>
                <a:spcPct val="150000"/>
              </a:lnSpc>
            </a:pPr>
            <a:r>
              <a:rPr lang="zh-CN" altLang="en-US" sz="2400">
                <a:latin typeface="+mn-lt"/>
                <a:ea typeface="+mn-ea"/>
                <a:cs typeface="+mn-ea"/>
                <a:sym typeface="+mn-lt"/>
              </a:rPr>
              <a:t>偶然乘着游兴，走过东面的山冈。只见莺儿鸣啼，燕儿飞舞，蝶儿匆忙，一派大好春光。</a:t>
            </a:r>
            <a:endParaRPr lang="zh-CN" altLang="en-US" sz="2400">
              <a:latin typeface="+mn-lt"/>
              <a:ea typeface="+mn-ea"/>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a:off x="1240908" y="1850553"/>
            <a:ext cx="9648825" cy="3969385"/>
          </a:xfrm>
          <a:prstGeom prst="rect">
            <a:avLst/>
          </a:prstGeom>
        </p:spPr>
        <p:txBody>
          <a:bodyPr wrap="square">
            <a:spAutoFit/>
          </a:bodyPr>
          <a:lstStyle/>
          <a:p>
            <a:pPr>
              <a:lnSpc>
                <a:spcPct val="150000"/>
              </a:lnSpc>
            </a:pPr>
            <a:r>
              <a:rPr lang="zh-CN" sz="2400">
                <a:cs typeface="+mn-ea"/>
                <a:sym typeface="+mn-lt"/>
              </a:rPr>
              <a:t>全词写景状物，围绕词人游春足迹这个线索次第展开，不慌不忙而意趣自出；结构方面上节片完垒对称，组成两副相对独立的活动图画，相互辉映而又和谐统一。在艺术创新上，是自有其特色的。词人运用通俗、生动、朴素、清新的语言写景状物；使朴质自然的村野春光随词人轻松的脚步得到展现。全词下笔轾灵，意兴盎然，洋溢着一种由衷的快意和舒畅，如此风格情调在秦观的词中并不多见，但崭然一出便别开一番天地，对后代词曲在题材和意境的开拓方面有较大影响。</a:t>
            </a:r>
            <a:endParaRPr lang="zh-CN" sz="2400">
              <a:cs typeface="+mn-ea"/>
              <a:sym typeface="+mn-lt"/>
            </a:endParaRPr>
          </a:p>
        </p:txBody>
      </p:sp>
      <p:sp>
        <p:nvSpPr>
          <p:cNvPr id="2" name="圆角矩形 1"/>
          <p:cNvSpPr/>
          <p:nvPr/>
        </p:nvSpPr>
        <p:spPr>
          <a:xfrm>
            <a:off x="4338963" y="1024574"/>
            <a:ext cx="3100224" cy="68384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600" b="1" smtClean="0">
                <a:solidFill>
                  <a:schemeClr val="tx1"/>
                </a:solidFill>
                <a:cs typeface="+mn-ea"/>
                <a:sym typeface="+mn-lt"/>
              </a:rPr>
              <a:t>主旨点睛</a:t>
            </a:r>
            <a:endParaRPr lang="zh-CN" altLang="en-US" sz="3600" b="1" smtClean="0">
              <a:solidFill>
                <a:schemeClr val="tx1"/>
              </a:solidFill>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TextBox 14"/>
          <p:cNvSpPr txBox="1">
            <a:spLocks noChangeArrowheads="1"/>
          </p:cNvSpPr>
          <p:nvPr/>
        </p:nvSpPr>
        <p:spPr bwMode="auto">
          <a:xfrm>
            <a:off x="1244600" y="2165985"/>
            <a:ext cx="9639300" cy="2175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200000"/>
              </a:lnSpc>
            </a:pPr>
            <a:r>
              <a:rPr sz="2400">
                <a:latin typeface="+mn-lt"/>
                <a:ea typeface="+mn-ea"/>
                <a:cs typeface="+mn-ea"/>
                <a:sym typeface="+mn-lt"/>
              </a:rPr>
              <a:t>此诗大约是许浑于公元849年（唐宣宗大中三年）任监察御史的时候所写。此时大唐王朝已经处于风雨飘摇之际，在一个秋天的傍晚，诗人登上咸阳古城楼观赏风景，即兴写下了此诗。</a:t>
            </a:r>
            <a:endParaRPr sz="2400">
              <a:latin typeface="+mn-lt"/>
              <a:ea typeface="+mn-ea"/>
              <a:cs typeface="+mn-ea"/>
              <a:sym typeface="+mn-lt"/>
            </a:endParaRPr>
          </a:p>
        </p:txBody>
      </p:sp>
      <p:sp>
        <p:nvSpPr>
          <p:cNvPr id="3" name="文本框 2"/>
          <p:cNvSpPr txBox="1"/>
          <p:nvPr/>
        </p:nvSpPr>
        <p:spPr>
          <a:xfrm>
            <a:off x="4745283" y="1345943"/>
            <a:ext cx="1832553" cy="584775"/>
          </a:xfrm>
          <a:prstGeom prst="rect">
            <a:avLst/>
          </a:prstGeom>
          <a:noFill/>
        </p:spPr>
        <p:txBody>
          <a:bodyPr wrap="none" rtlCol="0">
            <a:spAutoFit/>
          </a:bodyPr>
          <a:lstStyle/>
          <a:p>
            <a:r>
              <a:rPr lang="zh-CN" altLang="en-US" sz="3200" b="1" smtClean="0">
                <a:cs typeface="+mn-ea"/>
                <a:sym typeface="+mn-lt"/>
              </a:rPr>
              <a:t>寻觅背景</a:t>
            </a:r>
            <a:endParaRPr lang="zh-CN" altLang="en-US" sz="3200" b="1">
              <a:cs typeface="+mn-ea"/>
              <a:sym typeface="+mn-lt"/>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56885" y="4341581"/>
            <a:ext cx="4091574" cy="1668931"/>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18"/>
          <p:cNvSpPr>
            <a:spLocks noChangeArrowheads="1"/>
          </p:cNvSpPr>
          <p:nvPr/>
        </p:nvSpPr>
        <p:spPr bwMode="auto">
          <a:xfrm>
            <a:off x="1943417" y="1354887"/>
            <a:ext cx="8305165" cy="1301318"/>
          </a:xfrm>
          <a:prstGeom prst="roundRect">
            <a:avLst>
              <a:gd name="adj" fmla="val 0"/>
            </a:avLst>
          </a:prstGeom>
          <a:noFill/>
          <a:ln w="19050" cmpd="sng">
            <a:noFill/>
            <a:prstDash val="dash"/>
          </a:ln>
          <a:extLst>
            <a:ext uri="{909E8E84-426E-40DD-AFC4-6F175D3DCCD1}">
              <a14:hiddenFill xmlns:a14="http://schemas.microsoft.com/office/drawing/2010/main">
                <a:solidFill>
                  <a:srgbClr val="FFD800"/>
                </a:solidFill>
              </a14:hiddenFill>
            </a:ext>
          </a:extLst>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eaLnBrk="1" hangingPunct="1">
              <a:lnSpc>
                <a:spcPct val="150000"/>
              </a:lnSpc>
            </a:pPr>
            <a:r>
              <a:rPr lang="zh-CN" altLang="en-US" sz="2800" b="1" smtClean="0">
                <a:solidFill>
                  <a:srgbClr val="E04236"/>
                </a:solidFill>
                <a:latin typeface="+mn-lt"/>
                <a:ea typeface="+mn-ea"/>
                <a:cs typeface="+mn-ea"/>
                <a:sym typeface="+mn-lt"/>
              </a:rPr>
              <a:t>树绕村庄，水满陂塘。倚东风、豪兴徜徉。小园几许，收尽春光。有桃花红，李花白，菜花黄。</a:t>
            </a:r>
            <a:endParaRPr lang="zh-CN" altLang="en-US" sz="2800" b="1" smtClean="0">
              <a:solidFill>
                <a:srgbClr val="E04236"/>
              </a:solidFill>
              <a:latin typeface="+mn-lt"/>
              <a:ea typeface="+mn-ea"/>
              <a:cs typeface="+mn-ea"/>
              <a:sym typeface="+mn-lt"/>
            </a:endParaRPr>
          </a:p>
        </p:txBody>
      </p:sp>
      <p:sp>
        <p:nvSpPr>
          <p:cNvPr id="4" name="矩形 3"/>
          <p:cNvSpPr/>
          <p:nvPr/>
        </p:nvSpPr>
        <p:spPr>
          <a:xfrm>
            <a:off x="1209675" y="2656205"/>
            <a:ext cx="9772650" cy="3415030"/>
          </a:xfrm>
          <a:prstGeom prst="rect">
            <a:avLst/>
          </a:prstGeom>
        </p:spPr>
        <p:txBody>
          <a:bodyPr wrap="square">
            <a:spAutoFit/>
          </a:bodyPr>
          <a:lstStyle/>
          <a:p>
            <a:pPr>
              <a:lnSpc>
                <a:spcPct val="150000"/>
              </a:lnSpc>
            </a:pPr>
            <a:r>
              <a:rPr sz="2400" smtClean="0">
                <a:cs typeface="+mn-ea"/>
                <a:sym typeface="+mn-lt"/>
              </a:rPr>
              <a:t>上片先从整个村庄起笔，一笔勾勒其轮廓，平凡而优美。“绕”字与“满”字显见春意之浓，是春到农村的标志景象，也为下面抒写烂漫春光做了铺垫。“倚东风”二句承上而来，“东风”言明时令，“豪兴”点名心情，“徜徉”则写其怡然自得的神态，也表现了词人对农村景色的喜爱。“小园”五句，集中笔墨特写春之一隅。色彩鲜明，暗含香气，绚烂多彩而又充满生机，达到了以点带面的艺术效果。</a:t>
            </a:r>
            <a:endParaRPr sz="2400" smtClean="0">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18"/>
          <p:cNvSpPr>
            <a:spLocks noChangeArrowheads="1"/>
          </p:cNvSpPr>
          <p:nvPr/>
        </p:nvSpPr>
        <p:spPr bwMode="auto">
          <a:xfrm>
            <a:off x="2004695" y="926042"/>
            <a:ext cx="8182610" cy="1439756"/>
          </a:xfrm>
          <a:prstGeom prst="roundRect">
            <a:avLst/>
          </a:prstGeom>
          <a:solidFill>
            <a:srgbClr val="000000">
              <a:alpha val="0"/>
            </a:srgbClr>
          </a:solidFill>
          <a:ln>
            <a:noFill/>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eaLnBrk="1" hangingPunct="1">
              <a:lnSpc>
                <a:spcPct val="150000"/>
              </a:lnSpc>
            </a:pPr>
            <a:r>
              <a:rPr sz="2800" b="1" smtClean="0">
                <a:solidFill>
                  <a:srgbClr val="E04236"/>
                </a:solidFill>
                <a:latin typeface="+mn-lt"/>
                <a:ea typeface="+mn-ea"/>
                <a:cs typeface="+mn-ea"/>
                <a:sym typeface="+mn-lt"/>
              </a:rPr>
              <a:t>远远围墙，隐隐茅堂。飏青旗、流水桥旁。偶然乘兴、步过东冈。正莺儿啼，燕儿舞，蝶儿忙。</a:t>
            </a:r>
            <a:endParaRPr sz="2800" b="1" smtClean="0">
              <a:solidFill>
                <a:srgbClr val="E04236"/>
              </a:solidFill>
              <a:latin typeface="+mn-lt"/>
              <a:ea typeface="+mn-ea"/>
              <a:cs typeface="+mn-ea"/>
              <a:sym typeface="+mn-lt"/>
            </a:endParaRPr>
          </a:p>
        </p:txBody>
      </p:sp>
      <p:sp>
        <p:nvSpPr>
          <p:cNvPr id="4" name="矩形 3"/>
          <p:cNvSpPr/>
          <p:nvPr/>
        </p:nvSpPr>
        <p:spPr>
          <a:xfrm>
            <a:off x="1209675" y="2627964"/>
            <a:ext cx="9772650" cy="2861310"/>
          </a:xfrm>
          <a:prstGeom prst="rect">
            <a:avLst/>
          </a:prstGeom>
        </p:spPr>
        <p:txBody>
          <a:bodyPr wrap="square">
            <a:spAutoFit/>
          </a:bodyPr>
          <a:lstStyle/>
          <a:p>
            <a:pPr>
              <a:lnSpc>
                <a:spcPct val="150000"/>
              </a:lnSpc>
            </a:pPr>
            <a:r>
              <a:rPr sz="2400" smtClean="0">
                <a:cs typeface="+mn-ea"/>
                <a:sym typeface="+mn-lt"/>
              </a:rPr>
              <a:t>下片“远远围墙”四句，作者的视野由近放远。</a:t>
            </a:r>
            <a:r>
              <a:rPr lang="zh-CN" sz="2400" smtClean="0">
                <a:cs typeface="+mn-ea"/>
                <a:sym typeface="+mn-lt"/>
              </a:rPr>
              <a:t>围</a:t>
            </a:r>
            <a:r>
              <a:rPr sz="2400" smtClean="0">
                <a:cs typeface="+mn-ea"/>
                <a:sym typeface="+mn-lt"/>
              </a:rPr>
              <a:t>墙，茅堂，青旗，流水，小桥，动静相生，风光如画，而又富含诗蕴，引入遐想。这几句也颇似辛弃疾《鹧鸪天</a:t>
            </a:r>
            <a:r>
              <a:rPr lang="en-US" sz="2400" smtClean="0">
                <a:cs typeface="+mn-ea"/>
                <a:sym typeface="+mn-lt"/>
              </a:rPr>
              <a:t>·</a:t>
            </a:r>
            <a:r>
              <a:rPr sz="2400" smtClean="0">
                <a:cs typeface="+mn-ea"/>
                <a:sym typeface="+mn-lt"/>
              </a:rPr>
              <a:t>和子似山行韵》词中：“山远近，路横斜，青旗沽酒有人家”的意境。“偶然乘兴，步过东冈”，照应上文的“豪兴徜徉”，进一步写其怡然自得情状。</a:t>
            </a:r>
            <a:endParaRPr sz="2400" smtClean="0">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775720" y="1798729"/>
            <a:ext cx="10181579" cy="2306955"/>
          </a:xfrm>
          <a:prstGeom prst="rect">
            <a:avLst/>
          </a:prstGeom>
        </p:spPr>
        <p:txBody>
          <a:bodyPr wrap="square">
            <a:spAutoFit/>
          </a:bodyPr>
          <a:lstStyle/>
          <a:p>
            <a:pPr>
              <a:lnSpc>
                <a:spcPct val="150000"/>
              </a:lnSpc>
            </a:pPr>
            <a:r>
              <a:rPr sz="2400" smtClean="0">
                <a:cs typeface="+mn-ea"/>
                <a:sym typeface="+mn-lt"/>
              </a:rPr>
              <a:t>“正莺儿啼”三句，仍是特写春之一隅，地点却已经转到田野之中。与上阕对应部分描写静静绽放的开花植物不同，这里集中笔力写的是动感极强、极为活跃的虫鸟等动物；“啼”、“舞”、“忙”三字概括准确，写春的生命活力，更加淋漓尽致。比起小园来，是别一种春光。</a:t>
            </a:r>
            <a:endParaRPr sz="2400" smtClean="0">
              <a:cs typeface="+mn-ea"/>
              <a:sym typeface="+mn-lt"/>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89202" y="2634961"/>
            <a:ext cx="3049646" cy="3569147"/>
          </a:xfrm>
          <a:prstGeom prst="rect">
            <a:avLst/>
          </a:prstGeom>
        </p:spPr>
      </p:pic>
      <p:sp>
        <p:nvSpPr>
          <p:cNvPr id="3" name="圆角矩形 2"/>
          <p:cNvSpPr/>
          <p:nvPr/>
        </p:nvSpPr>
        <p:spPr>
          <a:xfrm>
            <a:off x="4564371" y="754536"/>
            <a:ext cx="2604278" cy="73034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b="1" smtClean="0">
                <a:solidFill>
                  <a:schemeClr val="tx1"/>
                </a:solidFill>
                <a:cs typeface="+mn-ea"/>
                <a:sym typeface="+mn-lt"/>
              </a:rPr>
              <a:t>诗词赏析</a:t>
            </a:r>
            <a:endParaRPr lang="zh-CN" altLang="en-US" sz="3200" b="1" smtClean="0">
              <a:solidFill>
                <a:schemeClr val="tx1"/>
              </a:solidFill>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nodeType="afterGroup">
                            <p:stCondLst>
                              <p:cond delay="500"/>
                            </p:stCondLst>
                            <p:childTnLst>
                              <p:par>
                                <p:cTn id="9" presetID="1"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1"/>
          <p:cNvSpPr>
            <a:spLocks noChangeArrowheads="1"/>
          </p:cNvSpPr>
          <p:nvPr/>
        </p:nvSpPr>
        <p:spPr bwMode="auto">
          <a:xfrm>
            <a:off x="4642053" y="2293334"/>
            <a:ext cx="6237756"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719455">
              <a:defRPr sz="2400">
                <a:solidFill>
                  <a:schemeClr val="tx1"/>
                </a:solidFill>
                <a:latin typeface="Arial" panose="020b0604020202020204" pitchFamily="34" charset="0"/>
                <a:ea typeface="幼圆" panose="02010509060101010101" pitchFamily="49" charset="-122"/>
              </a:defRPr>
            </a:lvl1pPr>
            <a:lvl2pPr marL="742950" indent="-285750">
              <a:defRPr sz="2400">
                <a:solidFill>
                  <a:schemeClr val="tx1"/>
                </a:solidFill>
                <a:latin typeface="Arial" panose="020b0604020202020204" pitchFamily="34" charset="0"/>
                <a:ea typeface="幼圆" panose="02010509060101010101" pitchFamily="49" charset="-122"/>
              </a:defRPr>
            </a:lvl2pPr>
            <a:lvl3pPr marL="1143000" indent="-228600">
              <a:defRPr sz="2400">
                <a:solidFill>
                  <a:schemeClr val="tx1"/>
                </a:solidFill>
                <a:latin typeface="Arial" panose="020b0604020202020204" pitchFamily="34" charset="0"/>
                <a:ea typeface="幼圆" panose="02010509060101010101" pitchFamily="49" charset="-122"/>
              </a:defRPr>
            </a:lvl3pPr>
            <a:lvl4pPr marL="1600200" indent="-228600">
              <a:defRPr sz="2400">
                <a:solidFill>
                  <a:schemeClr val="tx1"/>
                </a:solidFill>
                <a:latin typeface="Arial" panose="020b0604020202020204" pitchFamily="34" charset="0"/>
                <a:ea typeface="幼圆" panose="02010509060101010101" pitchFamily="49" charset="-122"/>
              </a:defRPr>
            </a:lvl4pPr>
            <a:lvl5pPr marL="2057400" indent="-228600">
              <a:defRPr sz="2400">
                <a:solidFill>
                  <a:schemeClr val="tx1"/>
                </a:solidFill>
                <a:latin typeface="Arial" panose="020b0604020202020204" pitchFamily="34" charset="0"/>
                <a:ea typeface="幼圆" panose="02010509060101010101" pitchFamily="49" charset="-122"/>
              </a:defRPr>
            </a:lvl5pPr>
            <a:lvl6pPr marL="2514600" indent="-228600" defTabSz="1217295" eaLnBrk="0" fontAlgn="base" hangingPunct="0">
              <a:spcBef>
                <a:spcPct val="0"/>
              </a:spcBef>
              <a:spcAft>
                <a:spcPct val="0"/>
              </a:spcAft>
              <a:defRPr sz="2400">
                <a:solidFill>
                  <a:schemeClr val="tx1"/>
                </a:solidFill>
                <a:latin typeface="Arial" panose="020b0604020202020204" pitchFamily="34" charset="0"/>
                <a:ea typeface="幼圆" panose="02010509060101010101" pitchFamily="49" charset="-122"/>
              </a:defRPr>
            </a:lvl6pPr>
            <a:lvl7pPr marL="2971800" indent="-228600" defTabSz="1217295" eaLnBrk="0" fontAlgn="base" hangingPunct="0">
              <a:spcBef>
                <a:spcPct val="0"/>
              </a:spcBef>
              <a:spcAft>
                <a:spcPct val="0"/>
              </a:spcAft>
              <a:defRPr sz="2400">
                <a:solidFill>
                  <a:schemeClr val="tx1"/>
                </a:solidFill>
                <a:latin typeface="Arial" panose="020b0604020202020204" pitchFamily="34" charset="0"/>
                <a:ea typeface="幼圆" panose="02010509060101010101" pitchFamily="49" charset="-122"/>
              </a:defRPr>
            </a:lvl7pPr>
            <a:lvl8pPr marL="3429000" indent="-228600" defTabSz="1217295" eaLnBrk="0" fontAlgn="base" hangingPunct="0">
              <a:spcBef>
                <a:spcPct val="0"/>
              </a:spcBef>
              <a:spcAft>
                <a:spcPct val="0"/>
              </a:spcAft>
              <a:defRPr sz="2400">
                <a:solidFill>
                  <a:schemeClr val="tx1"/>
                </a:solidFill>
                <a:latin typeface="Arial" panose="020b0604020202020204" pitchFamily="34" charset="0"/>
                <a:ea typeface="幼圆" panose="02010509060101010101" pitchFamily="49" charset="-122"/>
              </a:defRPr>
            </a:lvl8pPr>
            <a:lvl9pPr marL="3886200" indent="-228600" defTabSz="1217295" eaLnBrk="0" fontAlgn="base" hangingPunct="0">
              <a:spcBef>
                <a:spcPct val="0"/>
              </a:spcBef>
              <a:spcAft>
                <a:spcPct val="0"/>
              </a:spcAft>
              <a:defRPr sz="2400">
                <a:solidFill>
                  <a:schemeClr val="tx1"/>
                </a:solidFill>
                <a:latin typeface="Arial" panose="020b0604020202020204" pitchFamily="34" charset="0"/>
                <a:ea typeface="幼圆" panose="02010509060101010101" pitchFamily="49" charset="-122"/>
              </a:defRPr>
            </a:lvl9pPr>
          </a:lstStyle>
          <a:p>
            <a:pPr indent="0" algn="just" eaLnBrk="1" hangingPunct="1">
              <a:lnSpc>
                <a:spcPct val="150000"/>
              </a:lnSpc>
            </a:pPr>
            <a:r>
              <a:rPr sz="2000">
                <a:latin typeface="+mn-lt"/>
                <a:ea typeface="+mn-ea"/>
                <a:cs typeface="+mn-ea"/>
                <a:sym typeface="+mn-lt"/>
              </a:rPr>
              <a:t>辛弃疾（1140－1207），南宋词人。原字坦夫，改字幼安，别号稼轩，汉族，历城（今山东济南）人。</a:t>
            </a:r>
            <a:endParaRPr sz="2000">
              <a:latin typeface="+mn-lt"/>
              <a:ea typeface="+mn-ea"/>
              <a:cs typeface="+mn-ea"/>
              <a:sym typeface="+mn-lt"/>
            </a:endParaRPr>
          </a:p>
          <a:p>
            <a:pPr indent="0" algn="just" eaLnBrk="1" hangingPunct="1">
              <a:lnSpc>
                <a:spcPct val="150000"/>
              </a:lnSpc>
            </a:pPr>
            <a:r>
              <a:rPr sz="2000">
                <a:latin typeface="+mn-lt"/>
                <a:ea typeface="+mn-ea"/>
                <a:cs typeface="+mn-ea"/>
                <a:sym typeface="+mn-lt"/>
              </a:rPr>
              <a:t>出生时，中原已为金兵所占。21岁参加抗金义军，不久归南宋。历任湖北、江西、湖南、福建、浙东安抚使等职。一生力主抗金。曾上《美芹十论》与《九议》，</a:t>
            </a:r>
            <a:r>
              <a:rPr sz="2000" err="1" smtClean="0">
                <a:latin typeface="+mn-lt"/>
                <a:ea typeface="+mn-ea"/>
                <a:cs typeface="+mn-ea"/>
                <a:sym typeface="+mn-lt"/>
              </a:rPr>
              <a:t>条陈战守之策。</a:t>
            </a:r>
            <a:endParaRPr sz="2000">
              <a:latin typeface="+mn-lt"/>
              <a:ea typeface="+mn-ea"/>
              <a:cs typeface="+mn-ea"/>
              <a:sym typeface="+mn-lt"/>
            </a:endParaRPr>
          </a:p>
        </p:txBody>
      </p:sp>
      <p:pic>
        <p:nvPicPr>
          <p:cNvPr id="3" name="图片 2"/>
          <p:cNvPicPr>
            <a:picLocks noChangeAspect="1"/>
          </p:cNvPicPr>
          <p:nvPr/>
        </p:nvPicPr>
        <p:blipFill>
          <a:blip r:embed="rId3"/>
          <a:stretch>
            <a:fillRect/>
          </a:stretch>
        </p:blipFill>
        <p:spPr>
          <a:xfrm>
            <a:off x="1299971" y="1936115"/>
            <a:ext cx="2427205" cy="357676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 name="文本框 4"/>
          <p:cNvSpPr txBox="1"/>
          <p:nvPr/>
        </p:nvSpPr>
        <p:spPr>
          <a:xfrm>
            <a:off x="6729066" y="1412895"/>
            <a:ext cx="1627369" cy="523220"/>
          </a:xfrm>
          <a:prstGeom prst="rect">
            <a:avLst/>
          </a:prstGeom>
          <a:noFill/>
        </p:spPr>
        <p:txBody>
          <a:bodyPr wrap="none" rtlCol="0">
            <a:spAutoFit/>
          </a:bodyPr>
          <a:lstStyle/>
          <a:p>
            <a:r>
              <a:rPr lang="zh-CN" altLang="en-US" sz="2800" b="1" smtClean="0">
                <a:cs typeface="+mn-ea"/>
                <a:sym typeface="+mn-lt"/>
              </a:rPr>
              <a:t>作者简介</a:t>
            </a:r>
            <a:endParaRPr lang="zh-CN" altLang="en-US" sz="2800" b="1">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1"/>
          <p:cNvSpPr>
            <a:spLocks noChangeArrowheads="1"/>
          </p:cNvSpPr>
          <p:nvPr/>
        </p:nvSpPr>
        <p:spPr bwMode="auto">
          <a:xfrm>
            <a:off x="1309918" y="2145622"/>
            <a:ext cx="958539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719455">
              <a:defRPr sz="2400">
                <a:solidFill>
                  <a:schemeClr val="tx1"/>
                </a:solidFill>
                <a:latin typeface="Arial" panose="020b0604020202020204" pitchFamily="34" charset="0"/>
                <a:ea typeface="幼圆" panose="02010509060101010101" pitchFamily="49" charset="-122"/>
              </a:defRPr>
            </a:lvl1pPr>
            <a:lvl2pPr marL="742950" indent="-285750">
              <a:defRPr sz="2400">
                <a:solidFill>
                  <a:schemeClr val="tx1"/>
                </a:solidFill>
                <a:latin typeface="Arial" panose="020b0604020202020204" pitchFamily="34" charset="0"/>
                <a:ea typeface="幼圆" panose="02010509060101010101" pitchFamily="49" charset="-122"/>
              </a:defRPr>
            </a:lvl2pPr>
            <a:lvl3pPr marL="1143000" indent="-228600">
              <a:defRPr sz="2400">
                <a:solidFill>
                  <a:schemeClr val="tx1"/>
                </a:solidFill>
                <a:latin typeface="Arial" panose="020b0604020202020204" pitchFamily="34" charset="0"/>
                <a:ea typeface="幼圆" panose="02010509060101010101" pitchFamily="49" charset="-122"/>
              </a:defRPr>
            </a:lvl3pPr>
            <a:lvl4pPr marL="1600200" indent="-228600">
              <a:defRPr sz="2400">
                <a:solidFill>
                  <a:schemeClr val="tx1"/>
                </a:solidFill>
                <a:latin typeface="Arial" panose="020b0604020202020204" pitchFamily="34" charset="0"/>
                <a:ea typeface="幼圆" panose="02010509060101010101" pitchFamily="49" charset="-122"/>
              </a:defRPr>
            </a:lvl4pPr>
            <a:lvl5pPr marL="2057400" indent="-228600">
              <a:defRPr sz="2400">
                <a:solidFill>
                  <a:schemeClr val="tx1"/>
                </a:solidFill>
                <a:latin typeface="Arial" panose="020b0604020202020204" pitchFamily="34" charset="0"/>
                <a:ea typeface="幼圆" panose="02010509060101010101" pitchFamily="49" charset="-122"/>
              </a:defRPr>
            </a:lvl5pPr>
            <a:lvl6pPr marL="2514600" indent="-228600" defTabSz="1217295" eaLnBrk="0" fontAlgn="base" hangingPunct="0">
              <a:spcBef>
                <a:spcPct val="0"/>
              </a:spcBef>
              <a:spcAft>
                <a:spcPct val="0"/>
              </a:spcAft>
              <a:defRPr sz="2400">
                <a:solidFill>
                  <a:schemeClr val="tx1"/>
                </a:solidFill>
                <a:latin typeface="Arial" panose="020b0604020202020204" pitchFamily="34" charset="0"/>
                <a:ea typeface="幼圆" panose="02010509060101010101" pitchFamily="49" charset="-122"/>
              </a:defRPr>
            </a:lvl6pPr>
            <a:lvl7pPr marL="2971800" indent="-228600" defTabSz="1217295" eaLnBrk="0" fontAlgn="base" hangingPunct="0">
              <a:spcBef>
                <a:spcPct val="0"/>
              </a:spcBef>
              <a:spcAft>
                <a:spcPct val="0"/>
              </a:spcAft>
              <a:defRPr sz="2400">
                <a:solidFill>
                  <a:schemeClr val="tx1"/>
                </a:solidFill>
                <a:latin typeface="Arial" panose="020b0604020202020204" pitchFamily="34" charset="0"/>
                <a:ea typeface="幼圆" panose="02010509060101010101" pitchFamily="49" charset="-122"/>
              </a:defRPr>
            </a:lvl7pPr>
            <a:lvl8pPr marL="3429000" indent="-228600" defTabSz="1217295" eaLnBrk="0" fontAlgn="base" hangingPunct="0">
              <a:spcBef>
                <a:spcPct val="0"/>
              </a:spcBef>
              <a:spcAft>
                <a:spcPct val="0"/>
              </a:spcAft>
              <a:defRPr sz="2400">
                <a:solidFill>
                  <a:schemeClr val="tx1"/>
                </a:solidFill>
                <a:latin typeface="Arial" panose="020b0604020202020204" pitchFamily="34" charset="0"/>
                <a:ea typeface="幼圆" panose="02010509060101010101" pitchFamily="49" charset="-122"/>
              </a:defRPr>
            </a:lvl8pPr>
            <a:lvl9pPr marL="3886200" indent="-228600" defTabSz="1217295" eaLnBrk="0" fontAlgn="base" hangingPunct="0">
              <a:spcBef>
                <a:spcPct val="0"/>
              </a:spcBef>
              <a:spcAft>
                <a:spcPct val="0"/>
              </a:spcAft>
              <a:defRPr sz="2400">
                <a:solidFill>
                  <a:schemeClr val="tx1"/>
                </a:solidFill>
                <a:latin typeface="Arial" panose="020b0604020202020204" pitchFamily="34" charset="0"/>
                <a:ea typeface="幼圆" panose="02010509060101010101" pitchFamily="49" charset="-122"/>
              </a:defRPr>
            </a:lvl9pPr>
          </a:lstStyle>
          <a:p>
            <a:pPr indent="0" algn="just" eaLnBrk="1" hangingPunct="1">
              <a:lnSpc>
                <a:spcPct val="150000"/>
              </a:lnSpc>
            </a:pPr>
            <a:r>
              <a:rPr smtClean="0">
                <a:latin typeface="+mn-lt"/>
                <a:ea typeface="+mn-ea"/>
                <a:cs typeface="+mn-ea"/>
                <a:sym typeface="+mn-lt"/>
              </a:rPr>
              <a:t>其词抒写力图恢复国家统一的爱国热情</a:t>
            </a:r>
            <a:r>
              <a:rPr>
                <a:latin typeface="+mn-lt"/>
                <a:ea typeface="+mn-ea"/>
                <a:cs typeface="+mn-ea"/>
                <a:sym typeface="+mn-lt"/>
              </a:rPr>
              <a:t>，倾诉壮志难酬的悲愤，对当时执政者的屈辱求和颇多谴责；也有不少吟咏祖国河山的作品。题材广阔又善化用前人典故入词，风格沉雄豪迈又不乏细腻柔媚之处。由于辛弃疾的抗金主张与当政的主和派政见不合，后被弹劾落职，退隐江西带湖。</a:t>
            </a:r>
            <a:endParaRPr>
              <a:latin typeface="+mn-lt"/>
              <a:ea typeface="+mn-ea"/>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TextBox 14"/>
          <p:cNvSpPr txBox="1">
            <a:spLocks noChangeArrowheads="1"/>
          </p:cNvSpPr>
          <p:nvPr/>
        </p:nvSpPr>
        <p:spPr bwMode="auto">
          <a:xfrm>
            <a:off x="964298" y="1863187"/>
            <a:ext cx="9599295"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sz="2400">
                <a:latin typeface="+mn-lt"/>
                <a:ea typeface="+mn-ea"/>
                <a:cs typeface="+mn-ea"/>
                <a:sym typeface="+mn-lt"/>
              </a:rPr>
              <a:t>此词创作时间在公元1181年至1192年间，是辛弃疾被弹劾去职、闲居带湖时所作。辛弃疾在带湖居住期间，他无心赏玩。眼看国是日非，自己无能为力，一腔愁绪无法排遣，遂在博山道中一壁上题了这首词。</a:t>
            </a:r>
            <a:endParaRPr sz="2400">
              <a:latin typeface="+mn-lt"/>
              <a:ea typeface="+mn-ea"/>
              <a:cs typeface="+mn-ea"/>
              <a:sym typeface="+mn-lt"/>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0218" y="3125837"/>
            <a:ext cx="4505573" cy="3184149"/>
          </a:xfrm>
          <a:prstGeom prst="rect">
            <a:avLst/>
          </a:prstGeom>
        </p:spPr>
      </p:pic>
      <p:sp>
        <p:nvSpPr>
          <p:cNvPr id="8" name="文本框 7"/>
          <p:cNvSpPr txBox="1"/>
          <p:nvPr/>
        </p:nvSpPr>
        <p:spPr>
          <a:xfrm>
            <a:off x="964298" y="1051475"/>
            <a:ext cx="1627369" cy="523220"/>
          </a:xfrm>
          <a:prstGeom prst="rect">
            <a:avLst/>
          </a:prstGeom>
          <a:noFill/>
        </p:spPr>
        <p:txBody>
          <a:bodyPr wrap="none" rtlCol="0">
            <a:spAutoFit/>
          </a:bodyPr>
          <a:lstStyle/>
          <a:p>
            <a:r>
              <a:rPr lang="zh-CN" altLang="en-US" sz="2800" b="1" smtClean="0">
                <a:cs typeface="+mn-ea"/>
                <a:sym typeface="+mn-lt"/>
              </a:rPr>
              <a:t>寻觅背景</a:t>
            </a:r>
            <a:endParaRPr lang="zh-CN" altLang="en-US" sz="2800" b="1">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nodeType="afterGroup">
                            <p:stCondLst>
                              <p:cond delay="500"/>
                            </p:stCondLst>
                            <p:childTnLst>
                              <p:par>
                                <p:cTn id="9" presetID="1"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矩形 25"/>
          <p:cNvSpPr/>
          <p:nvPr/>
        </p:nvSpPr>
        <p:spPr>
          <a:xfrm>
            <a:off x="1540316" y="1869203"/>
            <a:ext cx="9043035" cy="2637260"/>
          </a:xfrm>
          <a:prstGeom prst="rect">
            <a:avLst/>
          </a:prstGeom>
        </p:spPr>
        <p:txBody>
          <a:bodyPr wrap="square">
            <a:spAutoFit/>
          </a:bodyPr>
          <a:lstStyle/>
          <a:p>
            <a:pPr algn="ctr">
              <a:lnSpc>
                <a:spcPct val="150000"/>
              </a:lnSpc>
            </a:pPr>
            <a:r>
              <a:rPr lang="zh-CN" sz="2800" b="1">
                <a:cs typeface="+mn-ea"/>
                <a:sym typeface="+mn-lt"/>
              </a:rPr>
              <a:t>丑奴儿</a:t>
            </a:r>
            <a:r>
              <a:rPr lang="zh-CN" sz="2000" b="1">
                <a:cs typeface="+mn-ea"/>
                <a:sym typeface="+mn-lt"/>
              </a:rPr>
              <a:t>·</a:t>
            </a:r>
            <a:r>
              <a:rPr lang="zh-CN" sz="2800" b="1">
                <a:cs typeface="+mn-ea"/>
                <a:sym typeface="+mn-lt"/>
              </a:rPr>
              <a:t>书博山道中壁</a:t>
            </a:r>
            <a:endParaRPr lang="zh-CN" sz="2800" b="1">
              <a:cs typeface="+mn-ea"/>
              <a:sym typeface="+mn-lt"/>
            </a:endParaRPr>
          </a:p>
          <a:p>
            <a:pPr algn="ctr">
              <a:lnSpc>
                <a:spcPct val="150000"/>
              </a:lnSpc>
            </a:pPr>
            <a:r>
              <a:rPr lang="zh-CN" sz="2400">
                <a:cs typeface="+mn-ea"/>
                <a:sym typeface="+mn-lt"/>
              </a:rPr>
              <a:t>                               宋代：辛弃疾</a:t>
            </a:r>
            <a:endParaRPr lang="zh-CN" sz="2400">
              <a:cs typeface="+mn-ea"/>
              <a:sym typeface="+mn-lt"/>
            </a:endParaRPr>
          </a:p>
          <a:p>
            <a:pPr algn="l">
              <a:lnSpc>
                <a:spcPct val="200000"/>
              </a:lnSpc>
            </a:pPr>
            <a:r>
              <a:rPr lang="zh-CN" sz="2400">
                <a:cs typeface="+mn-ea"/>
                <a:sym typeface="+mn-lt"/>
              </a:rPr>
              <a:t>少年不识愁滋味，爱上层楼。爱上层楼，为赋新词强说愁。 </a:t>
            </a:r>
            <a:endParaRPr lang="zh-CN" sz="2400">
              <a:cs typeface="+mn-ea"/>
              <a:sym typeface="+mn-lt"/>
            </a:endParaRPr>
          </a:p>
          <a:p>
            <a:pPr algn="l">
              <a:lnSpc>
                <a:spcPct val="200000"/>
              </a:lnSpc>
            </a:pPr>
            <a:r>
              <a:rPr lang="zh-CN" sz="2400">
                <a:cs typeface="+mn-ea"/>
                <a:sym typeface="+mn-lt"/>
              </a:rPr>
              <a:t>而今识尽愁滋味，欲说还休。欲说还休，却道“天凉好个秋”！</a:t>
            </a:r>
            <a:endParaRPr lang="zh-CN" sz="2400">
              <a:cs typeface="+mn-ea"/>
              <a:sym typeface="+mn-lt"/>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41486" y="1100380"/>
            <a:ext cx="6033671" cy="246110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矩形 25"/>
          <p:cNvSpPr/>
          <p:nvPr/>
        </p:nvSpPr>
        <p:spPr>
          <a:xfrm>
            <a:off x="1289160" y="1512702"/>
            <a:ext cx="9648190" cy="4523105"/>
          </a:xfrm>
          <a:prstGeom prst="rect">
            <a:avLst/>
          </a:prstGeom>
        </p:spPr>
        <p:txBody>
          <a:bodyPr wrap="square">
            <a:spAutoFit/>
          </a:bodyPr>
          <a:lstStyle/>
          <a:p>
            <a:pPr algn="l">
              <a:lnSpc>
                <a:spcPct val="150000"/>
              </a:lnSpc>
            </a:pPr>
            <a:r>
              <a:rPr sz="2400">
                <a:solidFill>
                  <a:srgbClr val="E04236"/>
                </a:solidFill>
                <a:cs typeface="+mn-ea"/>
                <a:sym typeface="+mn-lt"/>
              </a:rPr>
              <a:t>丑奴儿：</a:t>
            </a:r>
            <a:r>
              <a:rPr sz="2400">
                <a:cs typeface="+mn-ea"/>
                <a:sym typeface="+mn-lt"/>
              </a:rPr>
              <a:t>词牌名。</a:t>
            </a:r>
            <a:endParaRPr sz="2400">
              <a:cs typeface="+mn-ea"/>
              <a:sym typeface="+mn-lt"/>
            </a:endParaRPr>
          </a:p>
          <a:p>
            <a:pPr algn="l">
              <a:lnSpc>
                <a:spcPct val="150000"/>
              </a:lnSpc>
            </a:pPr>
            <a:r>
              <a:rPr sz="2400">
                <a:solidFill>
                  <a:srgbClr val="E04236"/>
                </a:solidFill>
                <a:cs typeface="+mn-ea"/>
                <a:sym typeface="+mn-lt"/>
              </a:rPr>
              <a:t>博山：</a:t>
            </a:r>
            <a:r>
              <a:rPr sz="2400">
                <a:cs typeface="+mn-ea"/>
                <a:sym typeface="+mn-lt"/>
              </a:rPr>
              <a:t>在今江西省广丰县西南。因状如庐山香炉峰，故名。淳熙八年（1181）辛弃疾罢职退居上饶，常过博山。</a:t>
            </a:r>
            <a:endParaRPr sz="2400">
              <a:cs typeface="+mn-ea"/>
              <a:sym typeface="+mn-lt"/>
            </a:endParaRPr>
          </a:p>
          <a:p>
            <a:pPr algn="l">
              <a:lnSpc>
                <a:spcPct val="150000"/>
              </a:lnSpc>
            </a:pPr>
            <a:r>
              <a:rPr sz="2400">
                <a:solidFill>
                  <a:srgbClr val="E04236"/>
                </a:solidFill>
                <a:cs typeface="+mn-ea"/>
                <a:sym typeface="+mn-lt"/>
              </a:rPr>
              <a:t>少年：</a:t>
            </a:r>
            <a:r>
              <a:rPr sz="2400">
                <a:cs typeface="+mn-ea"/>
                <a:sym typeface="+mn-lt"/>
              </a:rPr>
              <a:t>指年轻的时候。</a:t>
            </a:r>
            <a:endParaRPr sz="2400">
              <a:cs typeface="+mn-ea"/>
              <a:sym typeface="+mn-lt"/>
            </a:endParaRPr>
          </a:p>
          <a:p>
            <a:pPr algn="l">
              <a:lnSpc>
                <a:spcPct val="150000"/>
              </a:lnSpc>
            </a:pPr>
            <a:r>
              <a:rPr sz="2400">
                <a:solidFill>
                  <a:srgbClr val="E04236"/>
                </a:solidFill>
                <a:cs typeface="+mn-ea"/>
                <a:sym typeface="+mn-lt"/>
              </a:rPr>
              <a:t>不识：</a:t>
            </a:r>
            <a:r>
              <a:rPr sz="2400">
                <a:cs typeface="+mn-ea"/>
                <a:sym typeface="+mn-lt"/>
              </a:rPr>
              <a:t>不懂，不知道什么是。</a:t>
            </a:r>
            <a:endParaRPr sz="2400">
              <a:cs typeface="+mn-ea"/>
              <a:sym typeface="+mn-lt"/>
            </a:endParaRPr>
          </a:p>
          <a:p>
            <a:pPr algn="l">
              <a:lnSpc>
                <a:spcPct val="150000"/>
              </a:lnSpc>
            </a:pPr>
            <a:r>
              <a:rPr sz="2400">
                <a:solidFill>
                  <a:srgbClr val="E04236"/>
                </a:solidFill>
                <a:cs typeface="+mn-ea"/>
                <a:sym typeface="+mn-lt"/>
              </a:rPr>
              <a:t>强（qiǎng）：</a:t>
            </a:r>
            <a:r>
              <a:rPr sz="2400">
                <a:cs typeface="+mn-ea"/>
                <a:sym typeface="+mn-lt"/>
              </a:rPr>
              <a:t>勉强地，硬要。</a:t>
            </a:r>
            <a:endParaRPr sz="2400">
              <a:cs typeface="+mn-ea"/>
              <a:sym typeface="+mn-lt"/>
            </a:endParaRPr>
          </a:p>
          <a:p>
            <a:pPr algn="l">
              <a:lnSpc>
                <a:spcPct val="150000"/>
              </a:lnSpc>
            </a:pPr>
            <a:r>
              <a:rPr sz="2400">
                <a:solidFill>
                  <a:srgbClr val="E04236"/>
                </a:solidFill>
                <a:cs typeface="+mn-ea"/>
                <a:sym typeface="+mn-lt"/>
              </a:rPr>
              <a:t>识尽：</a:t>
            </a:r>
            <a:r>
              <a:rPr sz="2400">
                <a:cs typeface="+mn-ea"/>
                <a:sym typeface="+mn-lt"/>
              </a:rPr>
              <a:t>尝够，深深懂得。</a:t>
            </a:r>
            <a:endParaRPr sz="2400">
              <a:cs typeface="+mn-ea"/>
              <a:sym typeface="+mn-lt"/>
            </a:endParaRPr>
          </a:p>
          <a:p>
            <a:pPr algn="l">
              <a:lnSpc>
                <a:spcPct val="150000"/>
              </a:lnSpc>
            </a:pPr>
            <a:r>
              <a:rPr sz="2400">
                <a:solidFill>
                  <a:srgbClr val="E04236"/>
                </a:solidFill>
                <a:cs typeface="+mn-ea"/>
                <a:sym typeface="+mn-lt"/>
              </a:rPr>
              <a:t>休：</a:t>
            </a:r>
            <a:r>
              <a:rPr sz="2400">
                <a:cs typeface="+mn-ea"/>
                <a:sym typeface="+mn-lt"/>
              </a:rPr>
              <a:t>停止。</a:t>
            </a:r>
            <a:endParaRPr sz="2400">
              <a:cs typeface="+mn-ea"/>
              <a:sym typeface="+mn-lt"/>
            </a:endParaRPr>
          </a:p>
        </p:txBody>
      </p:sp>
      <p:sp>
        <p:nvSpPr>
          <p:cNvPr id="3" name="文本框 2"/>
          <p:cNvSpPr txBox="1"/>
          <p:nvPr/>
        </p:nvSpPr>
        <p:spPr>
          <a:xfrm>
            <a:off x="1289160" y="989482"/>
            <a:ext cx="1627369" cy="523220"/>
          </a:xfrm>
          <a:prstGeom prst="rect">
            <a:avLst/>
          </a:prstGeom>
          <a:noFill/>
        </p:spPr>
        <p:txBody>
          <a:bodyPr wrap="none" rtlCol="0">
            <a:spAutoFit/>
          </a:bodyPr>
          <a:lstStyle/>
          <a:p>
            <a:r>
              <a:rPr lang="zh-CN" altLang="en-US" sz="2800" b="1" smtClean="0">
                <a:cs typeface="+mn-ea"/>
                <a:sym typeface="+mn-lt"/>
              </a:rPr>
              <a:t>诗词注释</a:t>
            </a:r>
            <a:endParaRPr lang="zh-CN" altLang="en-US" sz="2800" b="1">
              <a:cs typeface="+mn-ea"/>
              <a:sym typeface="+mn-lt"/>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27770" y="2625776"/>
            <a:ext cx="3609580" cy="360958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矩形 25"/>
          <p:cNvSpPr/>
          <p:nvPr/>
        </p:nvSpPr>
        <p:spPr>
          <a:xfrm>
            <a:off x="842645" y="1955800"/>
            <a:ext cx="10748010" cy="574581"/>
          </a:xfrm>
          <a:prstGeom prst="rect">
            <a:avLst/>
          </a:prstGeom>
        </p:spPr>
        <p:txBody>
          <a:bodyPr wrap="square">
            <a:spAutoFit/>
          </a:bodyPr>
          <a:lstStyle/>
          <a:p>
            <a:pPr algn="l">
              <a:lnSpc>
                <a:spcPct val="150000"/>
              </a:lnSpc>
            </a:pPr>
            <a:r>
              <a:rPr sz="2400">
                <a:solidFill>
                  <a:srgbClr val="E04236"/>
                </a:solidFill>
                <a:cs typeface="+mn-ea"/>
                <a:sym typeface="+mn-lt"/>
              </a:rPr>
              <a:t>少年不识愁滋味，爱上层楼。爱上层楼，为赋新词强说愁。</a:t>
            </a:r>
            <a:endParaRPr sz="2400">
              <a:solidFill>
                <a:srgbClr val="E04236"/>
              </a:solidFill>
              <a:cs typeface="+mn-ea"/>
              <a:sym typeface="+mn-lt"/>
            </a:endParaRPr>
          </a:p>
        </p:txBody>
      </p:sp>
      <p:sp>
        <p:nvSpPr>
          <p:cNvPr id="11" name="Rectangle 18"/>
          <p:cNvSpPr>
            <a:spLocks noChangeArrowheads="1"/>
          </p:cNvSpPr>
          <p:nvPr/>
        </p:nvSpPr>
        <p:spPr bwMode="auto">
          <a:xfrm>
            <a:off x="842645" y="2830013"/>
            <a:ext cx="6882835" cy="1328023"/>
          </a:xfrm>
          <a:prstGeom prst="roundRect">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fontAlgn="auto">
              <a:lnSpc>
                <a:spcPct val="150000"/>
              </a:lnSpc>
            </a:pPr>
            <a:r>
              <a:rPr lang="zh-CN" altLang="en-US" sz="2400">
                <a:latin typeface="+mn-lt"/>
                <a:ea typeface="+mn-ea"/>
                <a:cs typeface="+mn-ea"/>
                <a:sym typeface="+mn-lt"/>
              </a:rPr>
              <a:t>人年少时不明白忧愁的滋味，喜欢登高远望。喜欢登高远望，为吟赋新词而勉强说愁。</a:t>
            </a:r>
            <a:endParaRPr lang="zh-CN" altLang="en-US" sz="2400">
              <a:latin typeface="+mn-lt"/>
              <a:ea typeface="+mn-ea"/>
              <a:cs typeface="+mn-ea"/>
              <a:sym typeface="+mn-lt"/>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25480" y="2358501"/>
            <a:ext cx="3865175" cy="386704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nodeType="afterGroup">
                            <p:stCondLst>
                              <p:cond delay="500"/>
                            </p:stCondLst>
                            <p:childTnLst>
                              <p:par>
                                <p:cTn id="9" presetID="1"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矩形 25"/>
          <p:cNvSpPr/>
          <p:nvPr/>
        </p:nvSpPr>
        <p:spPr>
          <a:xfrm>
            <a:off x="866140" y="1718674"/>
            <a:ext cx="10356215" cy="574581"/>
          </a:xfrm>
          <a:prstGeom prst="rect">
            <a:avLst/>
          </a:prstGeom>
        </p:spPr>
        <p:txBody>
          <a:bodyPr wrap="square">
            <a:spAutoFit/>
          </a:bodyPr>
          <a:lstStyle/>
          <a:p>
            <a:pPr algn="l">
              <a:lnSpc>
                <a:spcPct val="150000"/>
              </a:lnSpc>
            </a:pPr>
            <a:r>
              <a:rPr sz="2400">
                <a:solidFill>
                  <a:srgbClr val="E04236"/>
                </a:solidFill>
                <a:cs typeface="+mn-ea"/>
                <a:sym typeface="+mn-lt"/>
              </a:rPr>
              <a:t>而今识尽愁滋味，欲说还休。欲说还休，却道“天凉好个秋”！</a:t>
            </a:r>
            <a:endParaRPr sz="2400">
              <a:solidFill>
                <a:srgbClr val="E04236"/>
              </a:solidFill>
              <a:cs typeface="+mn-ea"/>
              <a:sym typeface="+mn-lt"/>
            </a:endParaRPr>
          </a:p>
        </p:txBody>
      </p:sp>
      <p:sp>
        <p:nvSpPr>
          <p:cNvPr id="11" name="Rectangle 18"/>
          <p:cNvSpPr>
            <a:spLocks noChangeArrowheads="1"/>
          </p:cNvSpPr>
          <p:nvPr/>
        </p:nvSpPr>
        <p:spPr bwMode="auto">
          <a:xfrm>
            <a:off x="866140" y="2764989"/>
            <a:ext cx="7006999" cy="1328023"/>
          </a:xfrm>
          <a:prstGeom prst="roundRect">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fontAlgn="auto">
              <a:lnSpc>
                <a:spcPct val="150000"/>
              </a:lnSpc>
            </a:pPr>
            <a:r>
              <a:rPr lang="zh-CN" altLang="en-US" sz="2400">
                <a:latin typeface="+mn-lt"/>
                <a:ea typeface="+mn-ea"/>
                <a:cs typeface="+mn-ea"/>
                <a:sym typeface="+mn-lt"/>
              </a:rPr>
              <a:t>现在尝尽了忧愁的滋味，想说却说不出。想说却说不出，却说道：“好个凉爽的秋天呀！”</a:t>
            </a:r>
            <a:endParaRPr lang="zh-CN" altLang="en-US" sz="2400">
              <a:latin typeface="+mn-lt"/>
              <a:ea typeface="+mn-ea"/>
              <a:cs typeface="+mn-ea"/>
              <a:sym typeface="+mn-lt"/>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97377" y="2005965"/>
            <a:ext cx="3927518" cy="392751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nodeType="afterGroup">
                            <p:stCondLst>
                              <p:cond delay="500"/>
                            </p:stCondLst>
                            <p:childTnLst>
                              <p:par>
                                <p:cTn id="9" presetID="1"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矩形 25"/>
          <p:cNvSpPr/>
          <p:nvPr/>
        </p:nvSpPr>
        <p:spPr>
          <a:xfrm>
            <a:off x="482428" y="1816617"/>
            <a:ext cx="7982585" cy="3507740"/>
          </a:xfrm>
          <a:prstGeom prst="rect">
            <a:avLst/>
          </a:prstGeom>
        </p:spPr>
        <p:txBody>
          <a:bodyPr wrap="square">
            <a:spAutoFit/>
          </a:bodyPr>
          <a:lstStyle/>
          <a:p>
            <a:pPr algn="ctr">
              <a:lnSpc>
                <a:spcPct val="150000"/>
              </a:lnSpc>
            </a:pPr>
            <a:r>
              <a:rPr lang="zh-CN" sz="2800" b="1">
                <a:cs typeface="+mn-ea"/>
                <a:sym typeface="+mn-lt"/>
              </a:rPr>
              <a:t>咸阳城东楼</a:t>
            </a:r>
            <a:endParaRPr lang="zh-CN" sz="2800" b="1">
              <a:cs typeface="+mn-ea"/>
              <a:sym typeface="+mn-lt"/>
            </a:endParaRPr>
          </a:p>
          <a:p>
            <a:pPr algn="ctr">
              <a:lnSpc>
                <a:spcPct val="150000"/>
              </a:lnSpc>
            </a:pPr>
            <a:r>
              <a:rPr lang="zh-CN" sz="2400">
                <a:cs typeface="+mn-ea"/>
                <a:sym typeface="+mn-lt"/>
              </a:rPr>
              <a:t>                  唐代：许浑</a:t>
            </a:r>
            <a:endParaRPr lang="zh-CN" sz="2400">
              <a:cs typeface="+mn-ea"/>
              <a:sym typeface="+mn-lt"/>
            </a:endParaRPr>
          </a:p>
          <a:p>
            <a:pPr algn="ctr">
              <a:lnSpc>
                <a:spcPct val="150000"/>
              </a:lnSpc>
            </a:pPr>
            <a:r>
              <a:rPr lang="zh-CN" sz="2400">
                <a:cs typeface="+mn-ea"/>
                <a:sym typeface="+mn-lt"/>
              </a:rPr>
              <a:t>一上高城万里愁，蒹葭杨柳似汀洲。</a:t>
            </a:r>
            <a:endParaRPr lang="zh-CN" sz="2400">
              <a:cs typeface="+mn-ea"/>
              <a:sym typeface="+mn-lt"/>
            </a:endParaRPr>
          </a:p>
          <a:p>
            <a:pPr algn="ctr">
              <a:lnSpc>
                <a:spcPct val="150000"/>
              </a:lnSpc>
            </a:pPr>
            <a:r>
              <a:rPr lang="zh-CN" sz="2400">
                <a:cs typeface="+mn-ea"/>
                <a:sym typeface="+mn-lt"/>
              </a:rPr>
              <a:t>溪云初起日沉阁，山雨欲来风满楼。</a:t>
            </a:r>
            <a:endParaRPr lang="zh-CN" sz="2400">
              <a:cs typeface="+mn-ea"/>
              <a:sym typeface="+mn-lt"/>
            </a:endParaRPr>
          </a:p>
          <a:p>
            <a:pPr algn="ctr">
              <a:lnSpc>
                <a:spcPct val="150000"/>
              </a:lnSpc>
            </a:pPr>
            <a:r>
              <a:rPr lang="zh-CN" sz="2400">
                <a:cs typeface="+mn-ea"/>
                <a:sym typeface="+mn-lt"/>
              </a:rPr>
              <a:t>鸟下绿芜秦苑夕，蝉鸣黄叶汉宫秋。</a:t>
            </a:r>
            <a:endParaRPr lang="zh-CN" sz="2400">
              <a:cs typeface="+mn-ea"/>
              <a:sym typeface="+mn-lt"/>
            </a:endParaRPr>
          </a:p>
          <a:p>
            <a:pPr algn="ctr">
              <a:lnSpc>
                <a:spcPct val="150000"/>
              </a:lnSpc>
            </a:pPr>
            <a:r>
              <a:rPr lang="zh-CN" sz="2400">
                <a:cs typeface="+mn-ea"/>
                <a:sym typeface="+mn-lt"/>
              </a:rPr>
              <a:t>行人莫问当年事，故国东来渭水流。</a:t>
            </a:r>
            <a:endParaRPr lang="zh-CN" sz="2400">
              <a:cs typeface="+mn-ea"/>
              <a:sym typeface="+mn-lt"/>
            </a:endParaRPr>
          </a:p>
        </p:txBody>
      </p:sp>
      <p:sp>
        <p:nvSpPr>
          <p:cNvPr id="2" name="圆角矩形 1"/>
          <p:cNvSpPr/>
          <p:nvPr/>
        </p:nvSpPr>
        <p:spPr>
          <a:xfrm>
            <a:off x="1363287" y="1014876"/>
            <a:ext cx="2542285" cy="79233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b="1" smtClean="0">
                <a:solidFill>
                  <a:schemeClr val="tx1"/>
                </a:solidFill>
                <a:cs typeface="+mn-ea"/>
                <a:sym typeface="+mn-lt"/>
              </a:rPr>
              <a:t>内容展示</a:t>
            </a:r>
            <a:endParaRPr lang="zh-CN" altLang="en-US" sz="3200" b="1" smtClean="0">
              <a:solidFill>
                <a:schemeClr val="tx1"/>
              </a:solidFill>
              <a:cs typeface="+mn-ea"/>
              <a:sym typeface="+mn-lt"/>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60948" y="1952787"/>
            <a:ext cx="4456324" cy="4456324"/>
          </a:xfrm>
          <a:prstGeom prst="rect">
            <a:avLst/>
          </a:prstGeom>
        </p:spPr>
      </p:pic>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a:off x="1241425" y="1938462"/>
            <a:ext cx="9709150" cy="3415030"/>
          </a:xfrm>
          <a:prstGeom prst="rect">
            <a:avLst/>
          </a:prstGeom>
        </p:spPr>
        <p:txBody>
          <a:bodyPr wrap="square">
            <a:spAutoFit/>
          </a:bodyPr>
          <a:lstStyle/>
          <a:p>
            <a:pPr>
              <a:lnSpc>
                <a:spcPct val="150000"/>
              </a:lnSpc>
            </a:pPr>
            <a:r>
              <a:rPr lang="zh-CN" sz="2400">
                <a:cs typeface="+mn-ea"/>
                <a:sym typeface="+mn-lt"/>
              </a:rPr>
              <a:t>此词构思巧妙，写少年时无愁“强说愁”和谙练世故后满怀是愁却又故意避而不谈，生动真切。此词上下片里的“愁”含义是不尽相同的。“强说”的是春花秋月无病呻吟的闲愁；下片说的是关怀国事，怀才不遇的哀愁。在平易浅近的语句中，表现出作者内心深处的痛楚和矛盾，包含着深沉、忧郁、激愤的感情，说明辛词具有意境阔大，内容含量丰富的特色。</a:t>
            </a:r>
            <a:endParaRPr lang="zh-CN" sz="2400">
              <a:cs typeface="+mn-ea"/>
              <a:sym typeface="+mn-lt"/>
            </a:endParaRPr>
          </a:p>
        </p:txBody>
      </p:sp>
      <p:sp>
        <p:nvSpPr>
          <p:cNvPr id="2" name="圆角矩形 1"/>
          <p:cNvSpPr/>
          <p:nvPr/>
        </p:nvSpPr>
        <p:spPr>
          <a:xfrm>
            <a:off x="4925597" y="1098458"/>
            <a:ext cx="2340806" cy="59085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b="1" smtClean="0">
                <a:solidFill>
                  <a:schemeClr val="tx1"/>
                </a:solidFill>
                <a:cs typeface="+mn-ea"/>
                <a:sym typeface="+mn-lt"/>
              </a:rPr>
              <a:t>主旨点睛</a:t>
            </a:r>
            <a:endParaRPr lang="zh-CN" altLang="en-US" sz="3200" b="1" smtClean="0">
              <a:solidFill>
                <a:schemeClr val="tx1"/>
              </a:solidFill>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18"/>
          <p:cNvSpPr>
            <a:spLocks noChangeArrowheads="1"/>
          </p:cNvSpPr>
          <p:nvPr/>
        </p:nvSpPr>
        <p:spPr bwMode="auto">
          <a:xfrm>
            <a:off x="1554642" y="990162"/>
            <a:ext cx="9557643" cy="817245"/>
          </a:xfrm>
          <a:prstGeom prst="roundRect">
            <a:avLst/>
          </a:prstGeom>
          <a:noFill/>
          <a:ln>
            <a:noFill/>
          </a:ln>
          <a:extLst>
            <a:ext uri="{909E8E84-426E-40DD-AFC4-6F175D3DCCD1}">
              <a14:hiddenFill xmlns:a14="http://schemas.microsoft.com/office/drawing/2010/main">
                <a:solidFill>
                  <a:srgbClr val="FFD800"/>
                </a:solidFill>
              </a14:hiddenFill>
            </a:ext>
          </a:extLst>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eaLnBrk="1" hangingPunct="1">
              <a:lnSpc>
                <a:spcPct val="150000"/>
              </a:lnSpc>
            </a:pPr>
            <a:r>
              <a:rPr lang="zh-CN" altLang="en-US" sz="2800" b="1" smtClean="0">
                <a:solidFill>
                  <a:srgbClr val="E04236"/>
                </a:solidFill>
                <a:latin typeface="+mn-lt"/>
                <a:ea typeface="+mn-ea"/>
                <a:cs typeface="+mn-ea"/>
                <a:sym typeface="+mn-lt"/>
              </a:rPr>
              <a:t>少年不识愁滋味，爱上层楼。爱上层楼，为赋新词强说愁。</a:t>
            </a:r>
            <a:endParaRPr lang="zh-CN" altLang="en-US" sz="2800" b="1" smtClean="0">
              <a:solidFill>
                <a:srgbClr val="E04236"/>
              </a:solidFill>
              <a:latin typeface="+mn-lt"/>
              <a:ea typeface="+mn-ea"/>
              <a:cs typeface="+mn-ea"/>
              <a:sym typeface="+mn-lt"/>
            </a:endParaRPr>
          </a:p>
        </p:txBody>
      </p:sp>
      <p:sp>
        <p:nvSpPr>
          <p:cNvPr id="4" name="矩形 3"/>
          <p:cNvSpPr/>
          <p:nvPr/>
        </p:nvSpPr>
        <p:spPr>
          <a:xfrm>
            <a:off x="1347169" y="2134870"/>
            <a:ext cx="9765116" cy="3323987"/>
          </a:xfrm>
          <a:prstGeom prst="rect">
            <a:avLst/>
          </a:prstGeom>
        </p:spPr>
        <p:txBody>
          <a:bodyPr wrap="square">
            <a:spAutoFit/>
          </a:bodyPr>
          <a:lstStyle/>
          <a:p>
            <a:pPr>
              <a:lnSpc>
                <a:spcPct val="150000"/>
              </a:lnSpc>
            </a:pPr>
            <a:r>
              <a:rPr sz="2000" smtClean="0">
                <a:cs typeface="+mn-ea"/>
                <a:sym typeface="+mn-lt"/>
              </a:rPr>
              <a:t>词的上片，作者着重回忆少年时代自己不知愁苦，所以喜欢登上高楼，凭栏远眺。少年时代，风华正茂，涉世不深，乐观自信，对于人们常说的“愁”还缺乏真切的体验。首句“少年不识愁滋味”，乃是上片的核心。辛弃疾生长在中原沦陷区。青少年时代的他，不仅亲历了人民的苦难，亲见了金人的凶残，同时也深受北方人民英勇抗金斗争精神的鼓舞。他不仅自己有抗金复国的胆识和才略，而且认为中原是可以收复的，金人侵略者也是可以被赶出去的。因此，他不知何为“愁”，为了效仿前代作家，抒发一点所谓“愁情”，他是“爱上层楼”，无愁找愁。</a:t>
            </a:r>
            <a:endParaRPr sz="2000" smtClean="0">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885248" y="2032666"/>
            <a:ext cx="10358637" cy="3415030"/>
          </a:xfrm>
          <a:prstGeom prst="rect">
            <a:avLst/>
          </a:prstGeom>
        </p:spPr>
        <p:txBody>
          <a:bodyPr wrap="square">
            <a:spAutoFit/>
          </a:bodyPr>
          <a:lstStyle/>
          <a:p>
            <a:pPr>
              <a:lnSpc>
                <a:spcPct val="150000"/>
              </a:lnSpc>
            </a:pPr>
            <a:r>
              <a:rPr sz="2400" smtClean="0">
                <a:cs typeface="+mn-ea"/>
                <a:sym typeface="+mn-lt"/>
              </a:rPr>
              <a:t>作者连用两个“爱上层楼”，这一叠句的运用，避开了一般的泛泛描述，而是有力地带起了下文。前一个“爱上层楼”，同首句构成因果复句，意谓作者年轻时根本不懂什么是忧愁，所以喜欢登楼赏玩。后一个“爱上层楼”，又同下面“为赋新词强说愁”结成因果关系，即因为爱上高楼而触发诗兴，在当时“不识愁滋味”的情况下，也要勉强说些“愁闷”之类的话。这一叠句的运用，把两个不同的层次联系起来，将上片“不知愁”的这一思想表达得十分完整。</a:t>
            </a:r>
            <a:endParaRPr sz="2400" smtClean="0">
              <a:cs typeface="+mn-ea"/>
              <a:sym typeface="+mn-lt"/>
            </a:endParaRPr>
          </a:p>
        </p:txBody>
      </p:sp>
      <p:sp>
        <p:nvSpPr>
          <p:cNvPr id="3" name="圆角矩形 2"/>
          <p:cNvSpPr/>
          <p:nvPr/>
        </p:nvSpPr>
        <p:spPr>
          <a:xfrm>
            <a:off x="4476373" y="1023356"/>
            <a:ext cx="3176388" cy="43587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b="1" smtClean="0">
                <a:solidFill>
                  <a:schemeClr val="tx1"/>
                </a:solidFill>
                <a:cs typeface="+mn-ea"/>
                <a:sym typeface="+mn-lt"/>
              </a:rPr>
              <a:t>诗词赏析</a:t>
            </a:r>
            <a:endParaRPr lang="zh-CN" altLang="en-US" sz="3200" b="1" smtClean="0">
              <a:solidFill>
                <a:schemeClr val="tx1"/>
              </a:solidFill>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18"/>
          <p:cNvSpPr>
            <a:spLocks noChangeArrowheads="1"/>
          </p:cNvSpPr>
          <p:nvPr/>
        </p:nvSpPr>
        <p:spPr bwMode="auto">
          <a:xfrm>
            <a:off x="1172899" y="1350164"/>
            <a:ext cx="10202857" cy="817245"/>
          </a:xfrm>
          <a:prstGeom prst="roundRect">
            <a:avLst/>
          </a:prstGeom>
          <a:solidFill>
            <a:srgbClr val="000000">
              <a:alpha val="0"/>
            </a:srgbClr>
          </a:solidFill>
          <a:ln>
            <a:noFill/>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eaLnBrk="1" hangingPunct="1">
              <a:lnSpc>
                <a:spcPct val="150000"/>
              </a:lnSpc>
            </a:pPr>
            <a:r>
              <a:rPr lang="zh-CN" altLang="en-US" sz="2800" b="1" smtClean="0">
                <a:solidFill>
                  <a:srgbClr val="E04236"/>
                </a:solidFill>
                <a:latin typeface="+mn-lt"/>
                <a:ea typeface="+mn-ea"/>
                <a:cs typeface="+mn-ea"/>
                <a:sym typeface="+mn-lt"/>
              </a:rPr>
              <a:t>而今识尽愁滋味，欲说还休。欲说还休，却道“天凉好个秋”！</a:t>
            </a:r>
            <a:endParaRPr lang="zh-CN" altLang="en-US" sz="2800" b="1" smtClean="0">
              <a:solidFill>
                <a:srgbClr val="E04236"/>
              </a:solidFill>
              <a:latin typeface="+mn-lt"/>
              <a:ea typeface="+mn-ea"/>
              <a:cs typeface="+mn-ea"/>
              <a:sym typeface="+mn-lt"/>
            </a:endParaRPr>
          </a:p>
        </p:txBody>
      </p:sp>
      <p:sp>
        <p:nvSpPr>
          <p:cNvPr id="4" name="矩形 3"/>
          <p:cNvSpPr/>
          <p:nvPr/>
        </p:nvSpPr>
        <p:spPr>
          <a:xfrm>
            <a:off x="996541" y="2424850"/>
            <a:ext cx="10379215" cy="3415030"/>
          </a:xfrm>
          <a:prstGeom prst="rect">
            <a:avLst/>
          </a:prstGeom>
        </p:spPr>
        <p:txBody>
          <a:bodyPr wrap="square">
            <a:spAutoFit/>
          </a:bodyPr>
          <a:lstStyle/>
          <a:p>
            <a:pPr>
              <a:lnSpc>
                <a:spcPct val="150000"/>
              </a:lnSpc>
            </a:pPr>
            <a:r>
              <a:rPr sz="2400" smtClean="0">
                <a:cs typeface="+mn-ea"/>
                <a:sym typeface="+mn-lt"/>
              </a:rPr>
              <a:t>词的下片，表现自己随着年岁的增长，处世阅历渐深，对于这个“愁”字有了真切的体验。作者怀着捐躯报国的志愿投奔南宋，本想与南宋政权同心协力，共建恢复大业。谁知，南宋政权对他招之即来，挥之即去，他不仅报国无门，而且还落得被削职闲居的境地，“一腔忠愤，无处发泄”，其心中的愁闷痛楚可以想见。“而今识尽愁滋味”，这里的“尽”字，是极有概括力的，它包含着作者许多复杂的感受，从而完成了整篇词作在思想感情上的一大转折。</a:t>
            </a:r>
            <a:endParaRPr sz="2400" smtClean="0">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463449" y="1370717"/>
            <a:ext cx="9354368" cy="3785652"/>
          </a:xfrm>
          <a:prstGeom prst="rect">
            <a:avLst/>
          </a:prstGeom>
        </p:spPr>
        <p:txBody>
          <a:bodyPr wrap="square">
            <a:spAutoFit/>
          </a:bodyPr>
          <a:lstStyle/>
          <a:p>
            <a:pPr>
              <a:lnSpc>
                <a:spcPct val="150000"/>
              </a:lnSpc>
            </a:pPr>
            <a:r>
              <a:rPr sz="2000" smtClean="0">
                <a:cs typeface="+mn-ea"/>
                <a:sym typeface="+mn-lt"/>
              </a:rPr>
              <a:t>“欲说还休，欲说还休”，仍然采用叠句形式，在结构用法上也与上片互为呼应。这两句“欲说还休”包含有两层不同的意思。前句紧承上句的“尽”字而来，人们在实际生活中，喜怒哀乐等各种情感往往相反相成，极度的高兴转而潜生悲凉，深沉的忧愁翻作自我调侃。作者过去无愁而硬要说愁，如今却愁到极点而无话可说。后一个“欲说还休”则是紧连下文。因为，作者胸中的忧愁不是个人的离愁别绪，而是忧国伤时之愁。而在当时投降派把持朝政的情况下，抒发这种忧愁是犯大忌的，因此作者在此不便直说，只得转而言天气，“天凉好个秋”。这句结尾表面形似轻脱，实则十分含蓄，充分表达了作者之“愁”的深沉博大。</a:t>
            </a:r>
            <a:endParaRPr sz="2000" smtClean="0">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066574" y="1535770"/>
            <a:ext cx="10859135" cy="3046988"/>
          </a:xfrm>
          <a:prstGeom prst="rect">
            <a:avLst/>
          </a:prstGeom>
        </p:spPr>
        <p:txBody>
          <a:bodyPr wrap="square">
            <a:spAutoFit/>
          </a:bodyPr>
          <a:lstStyle/>
          <a:p>
            <a:pPr>
              <a:lnSpc>
                <a:spcPct val="150000"/>
              </a:lnSpc>
            </a:pPr>
            <a:r>
              <a:rPr lang="en-US" sz="2400" kern="100">
                <a:cs typeface="+mn-ea"/>
                <a:sym typeface="+mn-lt"/>
              </a:rPr>
              <a:t>1.</a:t>
            </a:r>
            <a:r>
              <a:rPr lang="zh-CN" altLang="en-US" sz="2400" kern="100">
                <a:cs typeface="+mn-ea"/>
                <a:sym typeface="+mn-lt"/>
              </a:rPr>
              <a:t>读词《行香子》，</a:t>
            </a:r>
            <a:r>
              <a:rPr sz="2400" kern="100">
                <a:cs typeface="+mn-ea"/>
                <a:sym typeface="+mn-lt"/>
              </a:rPr>
              <a:t>下列关于这首宋词的赏析，正确的一项是（     ）</a:t>
            </a:r>
            <a:endParaRPr sz="2400" kern="100">
              <a:cs typeface="+mn-ea"/>
              <a:sym typeface="+mn-lt"/>
            </a:endParaRPr>
          </a:p>
          <a:p>
            <a:pPr>
              <a:lnSpc>
                <a:spcPct val="150000"/>
              </a:lnSpc>
            </a:pPr>
            <a:endParaRPr sz="2400" kern="100">
              <a:cs typeface="+mn-ea"/>
              <a:sym typeface="+mn-lt"/>
            </a:endParaRPr>
          </a:p>
          <a:p>
            <a:pPr>
              <a:lnSpc>
                <a:spcPct val="150000"/>
              </a:lnSpc>
            </a:pPr>
            <a:r>
              <a:rPr sz="2000" kern="100">
                <a:cs typeface="+mn-ea"/>
                <a:sym typeface="+mn-lt"/>
              </a:rPr>
              <a:t>A.本词上阕移步换景，以村庄为中心描写四周景物，写出了词人所见的烂漫春光。</a:t>
            </a:r>
            <a:endParaRPr sz="2000" kern="100">
              <a:cs typeface="+mn-ea"/>
              <a:sym typeface="+mn-lt"/>
            </a:endParaRPr>
          </a:p>
          <a:p>
            <a:pPr>
              <a:lnSpc>
                <a:spcPct val="150000"/>
              </a:lnSpc>
            </a:pPr>
            <a:r>
              <a:rPr sz="2000" kern="100">
                <a:cs typeface="+mn-ea"/>
                <a:sym typeface="+mn-lt"/>
              </a:rPr>
              <a:t>B.本词下阙定点观察，写出了围墙、茅堂、桥、流水等意象，表达了作者喜爱之情。</a:t>
            </a:r>
            <a:endParaRPr sz="2000" kern="100">
              <a:cs typeface="+mn-ea"/>
              <a:sym typeface="+mn-lt"/>
            </a:endParaRPr>
          </a:p>
          <a:p>
            <a:pPr>
              <a:lnSpc>
                <a:spcPct val="150000"/>
              </a:lnSpc>
            </a:pPr>
            <a:r>
              <a:rPr sz="2000" kern="100">
                <a:cs typeface="+mn-ea"/>
                <a:sym typeface="+mn-lt"/>
              </a:rPr>
              <a:t>C.本词着力表现了清新自然、绚丽多彩、充满生机的农家田园景象。</a:t>
            </a:r>
            <a:endParaRPr sz="2000" kern="100">
              <a:cs typeface="+mn-ea"/>
              <a:sym typeface="+mn-lt"/>
            </a:endParaRPr>
          </a:p>
          <a:p>
            <a:pPr>
              <a:lnSpc>
                <a:spcPct val="150000"/>
              </a:lnSpc>
            </a:pPr>
            <a:r>
              <a:rPr sz="2000" kern="100">
                <a:cs typeface="+mn-ea"/>
                <a:sym typeface="+mn-lt"/>
              </a:rPr>
              <a:t>D.正如词人“倚东风、豪兴徜徉”，本词主要表现了词人意兴豪迈、旷达洒脱的情怀。</a:t>
            </a:r>
            <a:endParaRPr sz="2000" kern="100">
              <a:cs typeface="+mn-ea"/>
              <a:sym typeface="+mn-lt"/>
            </a:endParaRPr>
          </a:p>
        </p:txBody>
      </p:sp>
      <p:sp>
        <p:nvSpPr>
          <p:cNvPr id="4" name="文本框 3"/>
          <p:cNvSpPr txBox="1"/>
          <p:nvPr/>
        </p:nvSpPr>
        <p:spPr>
          <a:xfrm flipH="1">
            <a:off x="9674225" y="1357382"/>
            <a:ext cx="779145" cy="658835"/>
          </a:xfrm>
          <a:prstGeom prst="rect">
            <a:avLst/>
          </a:prstGeom>
          <a:noFill/>
        </p:spPr>
        <p:txBody>
          <a:bodyPr wrap="square" rtlCol="0">
            <a:spAutoFit/>
          </a:bodyPr>
          <a:lstStyle/>
          <a:p>
            <a:pPr>
              <a:lnSpc>
                <a:spcPct val="150000"/>
              </a:lnSpc>
            </a:pPr>
            <a:r>
              <a:rPr lang="en-US" altLang="zh-CN" sz="2800">
                <a:solidFill>
                  <a:srgbClr val="E04236"/>
                </a:solidFill>
                <a:cs typeface="+mn-ea"/>
                <a:sym typeface="+mn-lt"/>
              </a:rPr>
              <a:t>C</a:t>
            </a:r>
            <a:endParaRPr lang="en-US" altLang="zh-CN" sz="2800">
              <a:solidFill>
                <a:srgbClr val="E04236"/>
              </a:solidFill>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097571" y="1341885"/>
            <a:ext cx="10092205" cy="4246245"/>
          </a:xfrm>
          <a:prstGeom prst="rect">
            <a:avLst/>
          </a:prstGeom>
        </p:spPr>
        <p:txBody>
          <a:bodyPr wrap="square">
            <a:spAutoFit/>
          </a:bodyPr>
          <a:lstStyle/>
          <a:p>
            <a:pPr>
              <a:lnSpc>
                <a:spcPct val="150000"/>
              </a:lnSpc>
            </a:pPr>
            <a:r>
              <a:rPr lang="en-US" sz="2800" kern="100">
                <a:cs typeface="+mn-ea"/>
                <a:sym typeface="+mn-lt"/>
              </a:rPr>
              <a:t>2.</a:t>
            </a:r>
            <a:r>
              <a:rPr lang="zh-CN" sz="2800" kern="100">
                <a:cs typeface="+mn-ea"/>
                <a:sym typeface="+mn-lt"/>
              </a:rPr>
              <a:t>读词《丑奴儿·书博山道中壁》，</a:t>
            </a:r>
            <a:r>
              <a:rPr sz="2800" kern="100">
                <a:cs typeface="+mn-ea"/>
                <a:sym typeface="+mn-lt"/>
              </a:rPr>
              <a:t>下面关于本首词中“愁”的说法不正确的一项是：(      )</a:t>
            </a:r>
            <a:endParaRPr sz="2800" kern="100">
              <a:cs typeface="+mn-ea"/>
              <a:sym typeface="+mn-lt"/>
            </a:endParaRPr>
          </a:p>
          <a:p>
            <a:pPr>
              <a:lnSpc>
                <a:spcPct val="150000"/>
              </a:lnSpc>
            </a:pPr>
            <a:endParaRPr sz="2800" kern="100">
              <a:cs typeface="+mn-ea"/>
              <a:sym typeface="+mn-lt"/>
            </a:endParaRPr>
          </a:p>
          <a:p>
            <a:pPr>
              <a:lnSpc>
                <a:spcPct val="150000"/>
              </a:lnSpc>
            </a:pPr>
            <a:r>
              <a:rPr sz="2400" kern="100">
                <a:cs typeface="+mn-ea"/>
                <a:sym typeface="+mn-lt"/>
              </a:rPr>
              <a:t>A</a:t>
            </a:r>
            <a:r>
              <a:rPr lang="en-US" sz="2400" kern="100">
                <a:cs typeface="+mn-ea"/>
                <a:sym typeface="+mn-lt"/>
              </a:rPr>
              <a:t>.</a:t>
            </a:r>
            <a:r>
              <a:rPr sz="2400" kern="100">
                <a:cs typeface="+mn-ea"/>
                <a:sym typeface="+mn-lt"/>
              </a:rPr>
              <a:t>词中的“愁”，有指词人无病呻吟之闲愁。</a:t>
            </a:r>
            <a:endParaRPr sz="2400" kern="100">
              <a:cs typeface="+mn-ea"/>
              <a:sym typeface="+mn-lt"/>
            </a:endParaRPr>
          </a:p>
          <a:p>
            <a:pPr>
              <a:lnSpc>
                <a:spcPct val="150000"/>
              </a:lnSpc>
            </a:pPr>
            <a:r>
              <a:rPr sz="2400" kern="100">
                <a:cs typeface="+mn-ea"/>
                <a:sym typeface="+mn-lt"/>
              </a:rPr>
              <a:t>B</a:t>
            </a:r>
            <a:r>
              <a:rPr lang="en-US" sz="2400" kern="100">
                <a:cs typeface="+mn-ea"/>
                <a:sym typeface="+mn-lt"/>
              </a:rPr>
              <a:t>.</a:t>
            </a:r>
            <a:r>
              <a:rPr sz="2400" kern="100">
                <a:cs typeface="+mn-ea"/>
                <a:sym typeface="+mn-lt"/>
              </a:rPr>
              <a:t>词中的“愁”，有指词人忧国忧民之忧愁。</a:t>
            </a:r>
            <a:endParaRPr sz="2400" kern="100">
              <a:cs typeface="+mn-ea"/>
              <a:sym typeface="+mn-lt"/>
            </a:endParaRPr>
          </a:p>
          <a:p>
            <a:pPr>
              <a:lnSpc>
                <a:spcPct val="150000"/>
              </a:lnSpc>
            </a:pPr>
            <a:r>
              <a:rPr sz="2400" kern="100">
                <a:cs typeface="+mn-ea"/>
                <a:sym typeface="+mn-lt"/>
              </a:rPr>
              <a:t>C</a:t>
            </a:r>
            <a:r>
              <a:rPr lang="en-US" sz="2400" kern="100">
                <a:cs typeface="+mn-ea"/>
                <a:sym typeface="+mn-lt"/>
              </a:rPr>
              <a:t>.</a:t>
            </a:r>
            <a:r>
              <a:rPr sz="2400" kern="100">
                <a:cs typeface="+mn-ea"/>
                <a:sym typeface="+mn-lt"/>
              </a:rPr>
              <a:t>词中的“愁”，有指词人抑郁、伤感之离愁。</a:t>
            </a:r>
            <a:endParaRPr sz="2400" kern="100">
              <a:cs typeface="+mn-ea"/>
              <a:sym typeface="+mn-lt"/>
            </a:endParaRPr>
          </a:p>
          <a:p>
            <a:pPr>
              <a:lnSpc>
                <a:spcPct val="150000"/>
              </a:lnSpc>
            </a:pPr>
            <a:r>
              <a:rPr sz="2400" kern="100">
                <a:cs typeface="+mn-ea"/>
                <a:sym typeface="+mn-lt"/>
              </a:rPr>
              <a:t>D</a:t>
            </a:r>
            <a:r>
              <a:rPr lang="en-US" sz="2400" kern="100">
                <a:cs typeface="+mn-ea"/>
                <a:sym typeface="+mn-lt"/>
              </a:rPr>
              <a:t>.</a:t>
            </a:r>
            <a:r>
              <a:rPr sz="2400" kern="100">
                <a:cs typeface="+mn-ea"/>
                <a:sym typeface="+mn-lt"/>
              </a:rPr>
              <a:t>词中的“愁”，有指词人怀才不遇、报国无路之哀愁。</a:t>
            </a:r>
            <a:endParaRPr sz="2400" kern="100">
              <a:cs typeface="+mn-ea"/>
              <a:sym typeface="+mn-lt"/>
            </a:endParaRPr>
          </a:p>
        </p:txBody>
      </p:sp>
      <p:sp>
        <p:nvSpPr>
          <p:cNvPr id="3" name="文本框 2"/>
          <p:cNvSpPr txBox="1"/>
          <p:nvPr/>
        </p:nvSpPr>
        <p:spPr>
          <a:xfrm flipH="1">
            <a:off x="4245492" y="2051062"/>
            <a:ext cx="825500" cy="658835"/>
          </a:xfrm>
          <a:prstGeom prst="rect">
            <a:avLst/>
          </a:prstGeom>
          <a:noFill/>
        </p:spPr>
        <p:txBody>
          <a:bodyPr wrap="square" rtlCol="0">
            <a:spAutoFit/>
          </a:bodyPr>
          <a:lstStyle/>
          <a:p>
            <a:pPr>
              <a:lnSpc>
                <a:spcPct val="150000"/>
              </a:lnSpc>
            </a:pPr>
            <a:r>
              <a:rPr lang="en-US" altLang="zh-CN" sz="2800">
                <a:solidFill>
                  <a:srgbClr val="E04236"/>
                </a:solidFill>
                <a:cs typeface="+mn-ea"/>
                <a:sym typeface="+mn-lt"/>
              </a:rPr>
              <a:t>C</a:t>
            </a:r>
            <a:endParaRPr lang="en-US" altLang="zh-CN" sz="2800">
              <a:solidFill>
                <a:srgbClr val="E04236"/>
              </a:solidFill>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10"/>
          <p:cNvSpPr>
            <a:spLocks noChangeArrowheads="1"/>
          </p:cNvSpPr>
          <p:nvPr/>
        </p:nvSpPr>
        <p:spPr bwMode="auto">
          <a:xfrm>
            <a:off x="2069820" y="1280921"/>
            <a:ext cx="8097068" cy="406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kumimoji="1" sz="3200" b="1">
                <a:latin typeface="+mn-lt"/>
                <a:ea typeface="+mn-ea"/>
                <a:cs typeface="+mn-ea"/>
                <a:sym typeface="+mn-lt"/>
              </a:rPr>
              <a:t>鹊桥仙</a:t>
            </a:r>
            <a:r>
              <a:rPr kumimoji="1" sz="2400" b="1">
                <a:latin typeface="+mn-lt"/>
                <a:ea typeface="+mn-ea"/>
                <a:cs typeface="+mn-ea"/>
                <a:sym typeface="+mn-lt"/>
              </a:rPr>
              <a:t>·</a:t>
            </a:r>
            <a:r>
              <a:rPr kumimoji="1" sz="3200" b="1">
                <a:latin typeface="+mn-lt"/>
                <a:ea typeface="+mn-ea"/>
                <a:cs typeface="+mn-ea"/>
                <a:sym typeface="+mn-lt"/>
              </a:rPr>
              <a:t>纤云弄巧</a:t>
            </a:r>
            <a:endParaRPr kumimoji="1" sz="3200" b="1">
              <a:latin typeface="+mn-lt"/>
              <a:ea typeface="+mn-ea"/>
              <a:cs typeface="+mn-ea"/>
              <a:sym typeface="+mn-lt"/>
            </a:endParaRPr>
          </a:p>
          <a:p>
            <a:pPr algn="ctr" eaLnBrk="1" hangingPunct="1">
              <a:lnSpc>
                <a:spcPct val="150000"/>
              </a:lnSpc>
            </a:pPr>
            <a:r>
              <a:rPr kumimoji="1" sz="2800">
                <a:latin typeface="+mn-lt"/>
                <a:ea typeface="+mn-ea"/>
                <a:cs typeface="+mn-ea"/>
                <a:sym typeface="+mn-lt"/>
              </a:rPr>
              <a:t>                       </a:t>
            </a:r>
            <a:r>
              <a:rPr kumimoji="1" lang="zh-CN" sz="2800">
                <a:latin typeface="+mn-lt"/>
                <a:ea typeface="+mn-ea"/>
                <a:cs typeface="+mn-ea"/>
                <a:sym typeface="+mn-lt"/>
              </a:rPr>
              <a:t>宋代：</a:t>
            </a:r>
            <a:r>
              <a:rPr kumimoji="1" sz="2800">
                <a:latin typeface="+mn-lt"/>
                <a:ea typeface="+mn-ea"/>
                <a:cs typeface="+mn-ea"/>
                <a:sym typeface="+mn-lt"/>
              </a:rPr>
              <a:t>秦观</a:t>
            </a:r>
            <a:endParaRPr kumimoji="1" sz="2800">
              <a:latin typeface="+mn-lt"/>
              <a:ea typeface="+mn-ea"/>
              <a:cs typeface="+mn-ea"/>
              <a:sym typeface="+mn-lt"/>
            </a:endParaRPr>
          </a:p>
          <a:p>
            <a:pPr algn="l" eaLnBrk="1" hangingPunct="1">
              <a:lnSpc>
                <a:spcPct val="150000"/>
              </a:lnSpc>
            </a:pPr>
            <a:r>
              <a:rPr kumimoji="1" sz="2800">
                <a:latin typeface="+mn-lt"/>
                <a:ea typeface="+mn-ea"/>
                <a:cs typeface="+mn-ea"/>
                <a:sym typeface="+mn-lt"/>
              </a:rPr>
              <a:t>纤云弄巧，飞星传恨，银汉迢迢暗度。金风玉露一相逢，便胜却人间无数。</a:t>
            </a:r>
            <a:endParaRPr kumimoji="1" sz="2800">
              <a:latin typeface="+mn-lt"/>
              <a:ea typeface="+mn-ea"/>
              <a:cs typeface="+mn-ea"/>
              <a:sym typeface="+mn-lt"/>
            </a:endParaRPr>
          </a:p>
          <a:p>
            <a:pPr algn="l" eaLnBrk="1" hangingPunct="1">
              <a:lnSpc>
                <a:spcPct val="150000"/>
              </a:lnSpc>
            </a:pPr>
            <a:r>
              <a:rPr kumimoji="1" sz="2800">
                <a:latin typeface="+mn-lt"/>
                <a:ea typeface="+mn-ea"/>
                <a:cs typeface="+mn-ea"/>
                <a:sym typeface="+mn-lt"/>
              </a:rPr>
              <a:t>柔情似水，佳期如梦，忍顾鹊桥归路。两情若是久长时，又岂在朝朝暮暮。</a:t>
            </a:r>
            <a:endParaRPr kumimoji="1" sz="2800">
              <a:latin typeface="+mn-lt"/>
              <a:ea typeface="+mn-ea"/>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10"/>
          <p:cNvSpPr>
            <a:spLocks noChangeArrowheads="1"/>
          </p:cNvSpPr>
          <p:nvPr/>
        </p:nvSpPr>
        <p:spPr bwMode="auto">
          <a:xfrm>
            <a:off x="938445" y="1968268"/>
            <a:ext cx="5679332" cy="295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kumimoji="1" sz="2400" b="1">
                <a:latin typeface="+mn-lt"/>
                <a:ea typeface="+mn-ea"/>
                <a:cs typeface="+mn-ea"/>
                <a:sym typeface="+mn-lt"/>
              </a:rPr>
              <a:t>青玉案</a:t>
            </a:r>
            <a:r>
              <a:rPr kumimoji="1" lang="en-US" b="1">
                <a:latin typeface="+mn-lt"/>
                <a:ea typeface="+mn-ea"/>
                <a:cs typeface="+mn-ea"/>
                <a:sym typeface="+mn-lt"/>
              </a:rPr>
              <a:t>·</a:t>
            </a:r>
            <a:r>
              <a:rPr kumimoji="1" sz="2400" b="1">
                <a:latin typeface="+mn-lt"/>
                <a:ea typeface="+mn-ea"/>
                <a:cs typeface="+mn-ea"/>
                <a:sym typeface="+mn-lt"/>
              </a:rPr>
              <a:t>元夕</a:t>
            </a:r>
            <a:endParaRPr kumimoji="1" sz="2400" b="1">
              <a:latin typeface="+mn-lt"/>
              <a:ea typeface="+mn-ea"/>
              <a:cs typeface="+mn-ea"/>
              <a:sym typeface="+mn-lt"/>
            </a:endParaRPr>
          </a:p>
          <a:p>
            <a:pPr algn="ctr" eaLnBrk="1" hangingPunct="1">
              <a:lnSpc>
                <a:spcPct val="150000"/>
              </a:lnSpc>
            </a:pPr>
            <a:r>
              <a:rPr kumimoji="1" sz="2000">
                <a:latin typeface="+mn-lt"/>
                <a:ea typeface="+mn-ea"/>
                <a:cs typeface="+mn-ea"/>
                <a:sym typeface="+mn-lt"/>
              </a:rPr>
              <a:t>                    </a:t>
            </a:r>
            <a:r>
              <a:rPr kumimoji="1" lang="zh-CN" sz="2000">
                <a:latin typeface="+mn-lt"/>
                <a:ea typeface="+mn-ea"/>
                <a:cs typeface="+mn-ea"/>
                <a:sym typeface="+mn-lt"/>
              </a:rPr>
              <a:t>宋代：</a:t>
            </a:r>
            <a:r>
              <a:rPr kumimoji="1" sz="2000">
                <a:latin typeface="+mn-lt"/>
                <a:ea typeface="+mn-ea"/>
                <a:cs typeface="+mn-ea"/>
                <a:sym typeface="+mn-lt"/>
              </a:rPr>
              <a:t>辛弃疾</a:t>
            </a:r>
            <a:endParaRPr kumimoji="1" sz="2000">
              <a:latin typeface="+mn-lt"/>
              <a:ea typeface="+mn-ea"/>
              <a:cs typeface="+mn-ea"/>
              <a:sym typeface="+mn-lt"/>
            </a:endParaRPr>
          </a:p>
          <a:p>
            <a:pPr algn="l" eaLnBrk="1" hangingPunct="1">
              <a:lnSpc>
                <a:spcPct val="150000"/>
              </a:lnSpc>
            </a:pPr>
            <a:r>
              <a:rPr kumimoji="1" sz="2000">
                <a:latin typeface="+mn-lt"/>
                <a:ea typeface="+mn-ea"/>
                <a:cs typeface="+mn-ea"/>
                <a:sym typeface="+mn-lt"/>
              </a:rPr>
              <a:t>东风夜放花千树，更吹落，星如雨。宝马雕车香满路。凤箫声动，玉壶光转，一夜鱼龙舞。</a:t>
            </a:r>
            <a:endParaRPr kumimoji="1" sz="2000">
              <a:latin typeface="+mn-lt"/>
              <a:ea typeface="+mn-ea"/>
              <a:cs typeface="+mn-ea"/>
              <a:sym typeface="+mn-lt"/>
            </a:endParaRPr>
          </a:p>
          <a:p>
            <a:pPr algn="l" eaLnBrk="1" hangingPunct="1">
              <a:lnSpc>
                <a:spcPct val="150000"/>
              </a:lnSpc>
            </a:pPr>
            <a:r>
              <a:rPr kumimoji="1" sz="2000">
                <a:latin typeface="+mn-lt"/>
                <a:ea typeface="+mn-ea"/>
                <a:cs typeface="+mn-ea"/>
                <a:sym typeface="+mn-lt"/>
              </a:rPr>
              <a:t>蛾儿雪柳黄金缕，笑语盈盈暗香去。众里寻他千百度，蓦然回首，那人却在，灯火阑珊处。</a:t>
            </a:r>
            <a:endParaRPr kumimoji="1" sz="2000">
              <a:latin typeface="+mn-lt"/>
              <a:ea typeface="+mn-ea"/>
              <a:cs typeface="+mn-ea"/>
              <a:sym typeface="+mn-lt"/>
            </a:endParaRPr>
          </a:p>
        </p:txBody>
      </p:sp>
      <p:pic>
        <p:nvPicPr>
          <p:cNvPr id="3" name="图片 2"/>
          <p:cNvPicPr>
            <a:picLocks noChangeAspect="1"/>
          </p:cNvPicPr>
          <p:nvPr/>
        </p:nvPicPr>
        <p:blipFill>
          <a:blip r:embed="rId3"/>
          <a:stretch>
            <a:fillRect/>
          </a:stretch>
        </p:blipFill>
        <p:spPr>
          <a:xfrm>
            <a:off x="7072706" y="2497660"/>
            <a:ext cx="4054475" cy="262445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4" name="New picture"/>
          <p:cNvPicPr/>
          <p:nvPr/>
        </p:nvPicPr>
        <p:blipFill>
          <a:blip r:embed="rId4"/>
          <a:stretch>
            <a:fillRect/>
          </a:stretch>
        </p:blipFill>
        <p:spPr>
          <a:xfrm>
            <a:off x="11887200" y="11671300"/>
            <a:ext cx="3302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nodeType="afterGroup">
                            <p:stCondLst>
                              <p:cond delay="500"/>
                            </p:stCondLst>
                            <p:childTnLst>
                              <p:par>
                                <p:cTn id="9" presetID="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矩形 25"/>
          <p:cNvSpPr/>
          <p:nvPr/>
        </p:nvSpPr>
        <p:spPr>
          <a:xfrm>
            <a:off x="1203960" y="1905635"/>
            <a:ext cx="9784080" cy="2914259"/>
          </a:xfrm>
          <a:prstGeom prst="rect">
            <a:avLst/>
          </a:prstGeom>
        </p:spPr>
        <p:txBody>
          <a:bodyPr wrap="square">
            <a:spAutoFit/>
          </a:bodyPr>
          <a:lstStyle/>
          <a:p>
            <a:pPr algn="l">
              <a:lnSpc>
                <a:spcPct val="200000"/>
              </a:lnSpc>
            </a:pPr>
            <a:r>
              <a:rPr sz="2400">
                <a:solidFill>
                  <a:srgbClr val="E04236"/>
                </a:solidFill>
                <a:cs typeface="+mn-ea"/>
                <a:sym typeface="+mn-lt"/>
              </a:rPr>
              <a:t>咸阳：</a:t>
            </a:r>
            <a:r>
              <a:rPr sz="2400">
                <a:cs typeface="+mn-ea"/>
                <a:sym typeface="+mn-lt"/>
              </a:rPr>
              <a:t>秦都城，唐代咸阳城与新都长安隔河相望。今属陕西。</a:t>
            </a:r>
            <a:endParaRPr sz="2400">
              <a:cs typeface="+mn-ea"/>
              <a:sym typeface="+mn-lt"/>
            </a:endParaRPr>
          </a:p>
          <a:p>
            <a:pPr algn="l">
              <a:lnSpc>
                <a:spcPct val="200000"/>
              </a:lnSpc>
            </a:pPr>
            <a:r>
              <a:rPr sz="2400">
                <a:solidFill>
                  <a:srgbClr val="E04236"/>
                </a:solidFill>
                <a:cs typeface="+mn-ea"/>
                <a:sym typeface="+mn-lt"/>
              </a:rPr>
              <a:t>蒹葭：</a:t>
            </a:r>
            <a:r>
              <a:rPr sz="2400">
                <a:cs typeface="+mn-ea"/>
                <a:sym typeface="+mn-lt"/>
              </a:rPr>
              <a:t>芦苇一类的水草。汀洲：水边平坦的沙洲。</a:t>
            </a:r>
            <a:endParaRPr sz="2400">
              <a:cs typeface="+mn-ea"/>
              <a:sym typeface="+mn-lt"/>
            </a:endParaRPr>
          </a:p>
          <a:p>
            <a:pPr algn="l">
              <a:lnSpc>
                <a:spcPct val="200000"/>
              </a:lnSpc>
            </a:pPr>
            <a:r>
              <a:rPr sz="2400">
                <a:solidFill>
                  <a:srgbClr val="E04236"/>
                </a:solidFill>
                <a:cs typeface="+mn-ea"/>
                <a:sym typeface="+mn-lt"/>
              </a:rPr>
              <a:t>当年：</a:t>
            </a:r>
            <a:r>
              <a:rPr sz="2400">
                <a:cs typeface="+mn-ea"/>
                <a:sym typeface="+mn-lt"/>
              </a:rPr>
              <a:t>一作“前朝”。</a:t>
            </a:r>
            <a:endParaRPr sz="2400">
              <a:cs typeface="+mn-ea"/>
              <a:sym typeface="+mn-lt"/>
            </a:endParaRPr>
          </a:p>
          <a:p>
            <a:pPr algn="l">
              <a:lnSpc>
                <a:spcPct val="200000"/>
              </a:lnSpc>
            </a:pPr>
            <a:r>
              <a:rPr sz="2400">
                <a:solidFill>
                  <a:srgbClr val="E04236"/>
                </a:solidFill>
                <a:cs typeface="+mn-ea"/>
                <a:sym typeface="+mn-lt"/>
              </a:rPr>
              <a:t>“故国东来渭水流”：</a:t>
            </a:r>
            <a:r>
              <a:rPr sz="2400">
                <a:cs typeface="+mn-ea"/>
                <a:sym typeface="+mn-lt"/>
              </a:rPr>
              <a:t>一作“渭水寒声昼夜流”，“声”一作“光”。</a:t>
            </a:r>
            <a:endParaRPr sz="2400">
              <a:cs typeface="+mn-ea"/>
              <a:sym typeface="+mn-lt"/>
            </a:endParaRPr>
          </a:p>
        </p:txBody>
      </p:sp>
      <p:sp>
        <p:nvSpPr>
          <p:cNvPr id="3" name="文本框 2"/>
          <p:cNvSpPr txBox="1"/>
          <p:nvPr/>
        </p:nvSpPr>
        <p:spPr>
          <a:xfrm>
            <a:off x="1203960" y="1175462"/>
            <a:ext cx="1627369" cy="523220"/>
          </a:xfrm>
          <a:prstGeom prst="rect">
            <a:avLst/>
          </a:prstGeom>
          <a:noFill/>
        </p:spPr>
        <p:txBody>
          <a:bodyPr wrap="none" rtlCol="0">
            <a:spAutoFit/>
          </a:bodyPr>
          <a:lstStyle/>
          <a:p>
            <a:r>
              <a:rPr lang="zh-CN" altLang="en-US" sz="2800" b="1" smtClean="0">
                <a:cs typeface="+mn-ea"/>
                <a:sym typeface="+mn-lt"/>
              </a:rPr>
              <a:t>诗词注释</a:t>
            </a:r>
            <a:endParaRPr lang="zh-CN" altLang="en-US" sz="2800" b="1">
              <a:cs typeface="+mn-ea"/>
              <a:sym typeface="+mn-lt"/>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矩形 25"/>
          <p:cNvSpPr/>
          <p:nvPr/>
        </p:nvSpPr>
        <p:spPr>
          <a:xfrm>
            <a:off x="721995" y="1967865"/>
            <a:ext cx="10748010" cy="574581"/>
          </a:xfrm>
          <a:prstGeom prst="rect">
            <a:avLst/>
          </a:prstGeom>
        </p:spPr>
        <p:txBody>
          <a:bodyPr wrap="square">
            <a:spAutoFit/>
          </a:bodyPr>
          <a:lstStyle/>
          <a:p>
            <a:pPr algn="l">
              <a:lnSpc>
                <a:spcPct val="150000"/>
              </a:lnSpc>
            </a:pPr>
            <a:r>
              <a:rPr sz="2400">
                <a:solidFill>
                  <a:srgbClr val="E04236"/>
                </a:solidFill>
                <a:cs typeface="+mn-ea"/>
                <a:sym typeface="+mn-lt"/>
              </a:rPr>
              <a:t>一上高城万里愁，蒹葭杨柳似汀洲。</a:t>
            </a:r>
            <a:endParaRPr sz="2400">
              <a:solidFill>
                <a:srgbClr val="E04236"/>
              </a:solidFill>
              <a:cs typeface="+mn-ea"/>
              <a:sym typeface="+mn-lt"/>
            </a:endParaRPr>
          </a:p>
        </p:txBody>
      </p:sp>
      <p:sp>
        <p:nvSpPr>
          <p:cNvPr id="11" name="Rectangle 18"/>
          <p:cNvSpPr>
            <a:spLocks noChangeArrowheads="1"/>
          </p:cNvSpPr>
          <p:nvPr/>
        </p:nvSpPr>
        <p:spPr bwMode="auto">
          <a:xfrm>
            <a:off x="721995" y="2816507"/>
            <a:ext cx="9868535" cy="635707"/>
          </a:xfrm>
          <a:prstGeom prst="roundRect">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fontAlgn="auto">
              <a:lnSpc>
                <a:spcPct val="150000"/>
              </a:lnSpc>
            </a:pPr>
            <a:r>
              <a:rPr lang="zh-CN" altLang="en-US" sz="2400">
                <a:latin typeface="+mn-lt"/>
                <a:ea typeface="+mn-ea"/>
                <a:cs typeface="+mn-ea"/>
                <a:sym typeface="+mn-lt"/>
              </a:rPr>
              <a:t>登上高楼万里乡愁油然而生，眼前水草杨柳丛生就像江南汀洲。</a:t>
            </a:r>
            <a:endParaRPr lang="zh-CN" altLang="en-US" sz="2400">
              <a:latin typeface="+mn-lt"/>
              <a:ea typeface="+mn-ea"/>
              <a:cs typeface="+mn-ea"/>
              <a:sym typeface="+mn-lt"/>
            </a:endParaRPr>
          </a:p>
        </p:txBody>
      </p:sp>
      <p:sp>
        <p:nvSpPr>
          <p:cNvPr id="3" name="矩形 2"/>
          <p:cNvSpPr/>
          <p:nvPr/>
        </p:nvSpPr>
        <p:spPr>
          <a:xfrm>
            <a:off x="742315" y="3843655"/>
            <a:ext cx="10748010" cy="574581"/>
          </a:xfrm>
          <a:prstGeom prst="rect">
            <a:avLst/>
          </a:prstGeom>
        </p:spPr>
        <p:txBody>
          <a:bodyPr wrap="square">
            <a:spAutoFit/>
          </a:bodyPr>
          <a:lstStyle/>
          <a:p>
            <a:pPr algn="just">
              <a:lnSpc>
                <a:spcPct val="150000"/>
              </a:lnSpc>
            </a:pPr>
            <a:r>
              <a:rPr sz="2400">
                <a:solidFill>
                  <a:srgbClr val="E04236"/>
                </a:solidFill>
                <a:cs typeface="+mn-ea"/>
                <a:sym typeface="+mn-lt"/>
              </a:rPr>
              <a:t>溪云初起日沉阁，山雨欲来风满楼。</a:t>
            </a:r>
            <a:endParaRPr sz="2400">
              <a:solidFill>
                <a:srgbClr val="E04236"/>
              </a:solidFill>
              <a:cs typeface="+mn-ea"/>
              <a:sym typeface="+mn-lt"/>
            </a:endParaRPr>
          </a:p>
        </p:txBody>
      </p:sp>
      <p:sp>
        <p:nvSpPr>
          <p:cNvPr id="10" name="Rectangle 18"/>
          <p:cNvSpPr>
            <a:spLocks noChangeArrowheads="1"/>
          </p:cNvSpPr>
          <p:nvPr/>
        </p:nvSpPr>
        <p:spPr bwMode="auto">
          <a:xfrm>
            <a:off x="742315" y="4528705"/>
            <a:ext cx="9868535" cy="1248640"/>
          </a:xfrm>
          <a:prstGeom prst="roundRect">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fontAlgn="auto">
              <a:lnSpc>
                <a:spcPct val="150000"/>
              </a:lnSpc>
            </a:pPr>
            <a:r>
              <a:rPr lang="zh-CN" altLang="en-US" sz="2400">
                <a:latin typeface="+mn-lt"/>
                <a:ea typeface="+mn-ea"/>
                <a:cs typeface="+mn-ea"/>
                <a:sym typeface="+mn-lt"/>
              </a:rPr>
              <a:t>溪边的乌云刚刚浮起在溪水边上，红日落在寺阁之外，山雨未到狂风已吹满咸阳楼。</a:t>
            </a:r>
            <a:endParaRPr lang="zh-CN" altLang="en-US" sz="2400">
              <a:latin typeface="+mn-lt"/>
              <a:ea typeface="+mn-ea"/>
              <a:cs typeface="+mn-ea"/>
              <a:sym typeface="+mn-lt"/>
            </a:endParaRPr>
          </a:p>
        </p:txBody>
      </p:sp>
      <p:sp>
        <p:nvSpPr>
          <p:cNvPr id="8" name="文本框 7"/>
          <p:cNvSpPr txBox="1"/>
          <p:nvPr/>
        </p:nvSpPr>
        <p:spPr>
          <a:xfrm>
            <a:off x="886205" y="834499"/>
            <a:ext cx="1627369" cy="523220"/>
          </a:xfrm>
          <a:prstGeom prst="rect">
            <a:avLst/>
          </a:prstGeom>
          <a:noFill/>
        </p:spPr>
        <p:txBody>
          <a:bodyPr wrap="none" rtlCol="0">
            <a:spAutoFit/>
          </a:bodyPr>
          <a:lstStyle/>
          <a:p>
            <a:r>
              <a:rPr lang="zh-CN" altLang="en-US" sz="2800" b="1" smtClean="0">
                <a:cs typeface="+mn-ea"/>
                <a:sym typeface="+mn-lt"/>
              </a:rPr>
              <a:t>白话译文</a:t>
            </a:r>
            <a:endParaRPr lang="zh-CN" altLang="en-US" sz="2800" b="1">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矩形 25"/>
          <p:cNvSpPr/>
          <p:nvPr/>
        </p:nvSpPr>
        <p:spPr>
          <a:xfrm>
            <a:off x="721995" y="1967865"/>
            <a:ext cx="10748010" cy="574581"/>
          </a:xfrm>
          <a:prstGeom prst="rect">
            <a:avLst/>
          </a:prstGeom>
        </p:spPr>
        <p:txBody>
          <a:bodyPr wrap="square">
            <a:spAutoFit/>
          </a:bodyPr>
          <a:lstStyle/>
          <a:p>
            <a:pPr algn="l">
              <a:lnSpc>
                <a:spcPct val="150000"/>
              </a:lnSpc>
            </a:pPr>
            <a:r>
              <a:rPr sz="2400">
                <a:solidFill>
                  <a:srgbClr val="E04236"/>
                </a:solidFill>
                <a:cs typeface="+mn-ea"/>
                <a:sym typeface="+mn-lt"/>
              </a:rPr>
              <a:t>鸟下绿芜秦苑夕，蝉鸣黄叶汉宫秋。</a:t>
            </a:r>
            <a:endParaRPr sz="2400">
              <a:solidFill>
                <a:srgbClr val="E04236"/>
              </a:solidFill>
              <a:cs typeface="+mn-ea"/>
              <a:sym typeface="+mn-lt"/>
            </a:endParaRPr>
          </a:p>
        </p:txBody>
      </p:sp>
      <p:sp>
        <p:nvSpPr>
          <p:cNvPr id="11" name="Rectangle 18"/>
          <p:cNvSpPr>
            <a:spLocks noChangeArrowheads="1"/>
          </p:cNvSpPr>
          <p:nvPr/>
        </p:nvSpPr>
        <p:spPr bwMode="auto">
          <a:xfrm>
            <a:off x="721995" y="2755547"/>
            <a:ext cx="9868535" cy="635707"/>
          </a:xfrm>
          <a:prstGeom prst="roundRect">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fontAlgn="auto">
              <a:lnSpc>
                <a:spcPct val="150000"/>
              </a:lnSpc>
            </a:pPr>
            <a:r>
              <a:rPr lang="zh-CN" altLang="en-US" sz="2400">
                <a:latin typeface="+mn-lt"/>
                <a:ea typeface="+mn-ea"/>
                <a:cs typeface="+mn-ea"/>
                <a:sym typeface="+mn-lt"/>
              </a:rPr>
              <a:t>夕照下，飞鸟落在长着绿草的秦苑中，深秋枯叶满枝的树上蝉啾啾。</a:t>
            </a:r>
            <a:endParaRPr lang="zh-CN" altLang="en-US" sz="2400">
              <a:latin typeface="+mn-lt"/>
              <a:ea typeface="+mn-ea"/>
              <a:cs typeface="+mn-ea"/>
              <a:sym typeface="+mn-lt"/>
            </a:endParaRPr>
          </a:p>
        </p:txBody>
      </p:sp>
      <p:sp>
        <p:nvSpPr>
          <p:cNvPr id="3" name="矩形 2"/>
          <p:cNvSpPr/>
          <p:nvPr/>
        </p:nvSpPr>
        <p:spPr>
          <a:xfrm>
            <a:off x="742315" y="3843655"/>
            <a:ext cx="10748010" cy="574581"/>
          </a:xfrm>
          <a:prstGeom prst="rect">
            <a:avLst/>
          </a:prstGeom>
        </p:spPr>
        <p:txBody>
          <a:bodyPr wrap="square">
            <a:spAutoFit/>
          </a:bodyPr>
          <a:lstStyle/>
          <a:p>
            <a:pPr algn="just">
              <a:lnSpc>
                <a:spcPct val="150000"/>
              </a:lnSpc>
            </a:pPr>
            <a:r>
              <a:rPr sz="2400">
                <a:solidFill>
                  <a:srgbClr val="E04236"/>
                </a:solidFill>
                <a:cs typeface="+mn-ea"/>
                <a:sym typeface="+mn-lt"/>
              </a:rPr>
              <a:t>行人莫问当年事，故国东来渭水流。</a:t>
            </a:r>
            <a:endParaRPr sz="2400">
              <a:solidFill>
                <a:srgbClr val="E04236"/>
              </a:solidFill>
              <a:cs typeface="+mn-ea"/>
              <a:sym typeface="+mn-lt"/>
            </a:endParaRPr>
          </a:p>
        </p:txBody>
      </p:sp>
      <p:sp>
        <p:nvSpPr>
          <p:cNvPr id="10" name="Rectangle 18"/>
          <p:cNvSpPr>
            <a:spLocks noChangeArrowheads="1"/>
          </p:cNvSpPr>
          <p:nvPr/>
        </p:nvSpPr>
        <p:spPr bwMode="auto">
          <a:xfrm>
            <a:off x="742315" y="4571647"/>
            <a:ext cx="9868535" cy="635707"/>
          </a:xfrm>
          <a:prstGeom prst="roundRect">
            <a:avLst/>
          </a:prstGeom>
          <a:noFill/>
          <a:ln w="28575">
            <a:noFill/>
            <a:prstDash val="dashDot"/>
          </a:ln>
        </p:spPr>
        <p:txBody>
          <a:bodyPr wrap="square" anchor="ctr">
            <a:spAutoFit/>
          </a:bodyPr>
          <a:lstStyle>
            <a:lvl1pPr marL="457200" indent="-4572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fontAlgn="auto">
              <a:lnSpc>
                <a:spcPct val="150000"/>
              </a:lnSpc>
            </a:pPr>
            <a:r>
              <a:rPr lang="zh-CN" altLang="en-US" sz="2400">
                <a:latin typeface="+mn-lt"/>
                <a:ea typeface="+mn-ea"/>
                <a:cs typeface="+mn-ea"/>
                <a:sym typeface="+mn-lt"/>
              </a:rPr>
              <a:t>来往的过客不要问从前之事，只有渭水一如既往地向东流。</a:t>
            </a:r>
            <a:endParaRPr lang="zh-CN" altLang="en-US" sz="2400">
              <a:latin typeface="+mn-lt"/>
              <a:ea typeface="+mn-ea"/>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a:off x="1285875" y="2031452"/>
            <a:ext cx="9620250" cy="3415030"/>
          </a:xfrm>
          <a:prstGeom prst="rect">
            <a:avLst/>
          </a:prstGeom>
        </p:spPr>
        <p:txBody>
          <a:bodyPr wrap="square">
            <a:spAutoFit/>
          </a:bodyPr>
          <a:lstStyle/>
          <a:p>
            <a:pPr>
              <a:lnSpc>
                <a:spcPct val="150000"/>
              </a:lnSpc>
            </a:pPr>
            <a:r>
              <a:rPr lang="zh-CN" sz="2400">
                <a:cs typeface="+mn-ea"/>
                <a:sym typeface="+mn-lt"/>
              </a:rPr>
              <a:t>此诗用云、日、风、雨层层推进，又以绿芜、黄叶来渲染，勾勒出一个萧条凄凉的意境，借秦苑、汉宫的荒废，抒发了对家国衰败的无限感慨。全诗情景交融，景中寓情，诗人通过对景物的描写，赋予抽象的感情以形体，在呈现自然之景的同时又体现丰富的生活经验，以及对历史和现实的深刻思考。景别致而凄美，情愁苦而悲怆，意蕴藉而苍凉，境雄阔而高远，神完气足，为唐人登临诗篇之佳作。</a:t>
            </a:r>
            <a:endParaRPr lang="zh-CN" sz="2400">
              <a:cs typeface="+mn-ea"/>
              <a:sym typeface="+mn-lt"/>
            </a:endParaRPr>
          </a:p>
        </p:txBody>
      </p:sp>
      <p:sp>
        <p:nvSpPr>
          <p:cNvPr id="2" name="圆角矩形 1"/>
          <p:cNvSpPr/>
          <p:nvPr/>
        </p:nvSpPr>
        <p:spPr>
          <a:xfrm>
            <a:off x="4555938" y="1006642"/>
            <a:ext cx="2774759" cy="71484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b="1" smtClean="0">
                <a:solidFill>
                  <a:schemeClr val="tx1"/>
                </a:solidFill>
                <a:cs typeface="+mn-ea"/>
                <a:sym typeface="+mn-lt"/>
              </a:rPr>
              <a:t>主旨点睛</a:t>
            </a:r>
            <a:endParaRPr lang="zh-CN" altLang="en-US" sz="3200" b="1" smtClean="0">
              <a:solidFill>
                <a:schemeClr val="tx1"/>
              </a:solidFill>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1_Office 主题">
  <a:themeElements>
    <a:clrScheme name="自定义 1">
      <a:dk1>
        <a:sysClr val="windowText" lastClr="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u4ep3ja4">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193</Paragraphs>
  <Slides>58</Slides>
  <Notes>57</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58</vt:i4>
      </vt:variant>
    </vt:vector>
  </HeadingPairs>
  <TitlesOfParts>
    <vt:vector baseType="lpstr" size="65">
      <vt:lpstr>Arial</vt:lpstr>
      <vt:lpstr>宋体</vt:lpstr>
      <vt:lpstr>Calibri Light</vt:lpstr>
      <vt:lpstr>Calibri</vt:lpstr>
      <vt:lpstr>微软雅黑</vt:lpstr>
      <vt:lpstr>幼圆</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2021-07-12T22:57:13.606</cp:lastPrinted>
  <dcterms:created xsi:type="dcterms:W3CDTF">2021-07-12T22:57:13Z</dcterms:created>
  <dcterms:modified xsi:type="dcterms:W3CDTF">2021-07-12T14:57:16Z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