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67" r:id="rId4"/>
    <p:sldId id="352" r:id="rId5"/>
    <p:sldId id="357" r:id="rId6"/>
    <p:sldId id="256" r:id="rId7"/>
    <p:sldId id="358" r:id="rId8"/>
    <p:sldId id="257" r:id="rId9"/>
    <p:sldId id="359" r:id="rId10"/>
    <p:sldId id="258" r:id="rId11"/>
    <p:sldId id="259" r:id="rId12"/>
    <p:sldId id="360" r:id="rId13"/>
    <p:sldId id="260" r:id="rId14"/>
    <p:sldId id="361" r:id="rId15"/>
    <p:sldId id="261" r:id="rId16"/>
    <p:sldId id="362" r:id="rId17"/>
    <p:sldId id="262" r:id="rId18"/>
    <p:sldId id="363" r:id="rId19"/>
    <p:sldId id="264" r:id="rId20"/>
    <p:sldId id="263" r:id="rId21"/>
    <p:sldId id="364" r:id="rId22"/>
    <p:sldId id="265" r:id="rId23"/>
    <p:sldId id="365" r:id="rId24"/>
    <p:sldId id="266" r:id="rId25"/>
    <p:sldId id="366" r:id="rId26"/>
    <p:sldId id="367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45"/>
    <p:restoredTop sz="94595"/>
  </p:normalViewPr>
  <p:slideViewPr>
    <p:cSldViewPr snapToGrid="0" snapToObjects="1">
      <p:cViewPr varScale="1">
        <p:scale>
          <a:sx n="70" d="100"/>
          <a:sy n="70" d="100"/>
        </p:scale>
        <p:origin x="184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25E1B4-20F7-814B-9EF7-38707A45C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defPPr/>
            <a:lvl1pPr algn="ctr">
              <a:defRPr sz="6000"/>
            </a:lvl1pPr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54FA554-DC9D-5848-9DAD-274E693B5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/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9F2442-859D-FD4E-B22E-42C0A83C1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73A88F-2EA4-C248-A073-A3E760BC5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F5E040-8CD9-4A41-8184-9648D955E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825491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6DA92D-A408-1746-AE50-6B5F52A75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F41652-83AE-444C-9D67-C98F81B109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05EB12-E600-904B-AA92-4E9ECC64E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04723E-BE5F-C649-BE2E-2B80FB9EE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5707C9-43D6-0B44-ACAB-BD20177B1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175496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E34C1F8-2BD4-9146-BD14-9899738003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19DFB9B-9858-E742-9227-F442F18BB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EA72BF-EF02-8440-96DE-52DEAF17F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75C377-D191-6B4C-8CA2-1687AFB06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DE876-A956-6540-A277-DFAB96CE1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474525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96A02B-30E9-8C4A-B783-22F0BA0D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F1DD83-BADB-184A-8695-1629CEF0CF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9924B3-DCF2-9547-BAC8-D2F5CA4FB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79D205-0D49-1644-AD6B-76B3BFE9E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122A16-8492-4443-9AFC-47D0952CE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1657894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656C83-B467-014D-85BF-50E987BA2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defPPr/>
            <a:lvl1pPr>
              <a:defRPr sz="6000"/>
            </a:lvl1pPr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1E4C2A-FF78-394C-A864-A249A0184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defPPr/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20E63C-D8B6-6942-BA14-14B1A83EF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3A862C-335F-BF44-B811-E9334761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AD35A4-2A0B-6A45-A289-60356C20D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460023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BF92-36D3-314F-A19F-582801381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25E928-7493-7F48-85FE-004EDEA454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1AEBE2C-155D-6C4A-A64C-9CF0C7B9D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A058BC-A271-1C4C-9A43-C295F3824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6DFC9A-968D-4642-BFE4-34076661D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A4EC10-0BBF-2A4E-8298-9057FE432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303071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428BC-50CB-9F4A-9881-9EAE3E830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F45FA5-4D1B-1D43-B51D-B3E98FF75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64E3244-D6A4-284F-92C6-BEEC3E71D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CBA8236-4BDB-924A-BA34-EB4D6E1876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2E54BDD-83CA-A44B-A0C8-7DFDE2A87D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B896D2E-83AA-084A-A487-FA985094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BE365E4-09A1-8E42-80BF-E69DC63D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64179BD-789C-6741-B23B-6014781F2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21586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F68BE-1B97-AE4B-90D9-E39918AFB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58736B-7EC0-DC4E-B516-5926E0A1A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BF79862-2A02-174E-806B-661FDE563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0801C34-6363-2C4A-AA01-7998D784A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338513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E6810C8-9D9A-654E-A51B-078A38A42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2029E99-CFE9-0B4B-8F63-AD865938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876967-F5B4-5646-8B76-16931F114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4128186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D00B68-AFC3-6546-9C67-B22B83D9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C42C9F-7661-BD4B-99A3-0BE2BB86A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32E847-7BB3-0C42-B80D-CC668D80FE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0CB4EF-573F-9B49-BF96-CFC11976D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0F31867-5E17-4543-977C-4FE8F7974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A98722-61DA-5546-8020-DE3DAE373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823068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0F53F-F46F-574B-9976-A246DD4A3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pPr/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0036D0E-E8F6-7742-9BC3-8326125ED9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C8D541-8681-824C-964D-189EE6615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539BA9-5268-A94A-9A56-2DD23D05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7808D90-1F07-9046-8A73-FFF2AC93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AD6A22-0753-D845-B550-BEC231F4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618387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9CAD81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1E6AB9C-C3C4-7345-8418-9F744B9F6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E97CAE-0A4A-DB4A-A830-D68ADCC28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29E321-5272-F54F-806C-21FA73799A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1E208722-AFAE-C842-8AA2-FCB4A845EADE}" type="datetimeFigureOut">
              <a:rPr kumimoji="1" lang="zh-CN" altLang="en-US" smtClean="0"/>
              <a:pPr/>
              <a:t>2020/8/17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7053D4-EA0C-7D4C-9B6D-7D397C5F6E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208E74-4F56-4341-B588-97B2C98EDC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A8E2E0AE-D7D0-9A4C-99EE-3E5A002952BB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081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.png" /><Relationship Id="rId4" Type="http://schemas.openxmlformats.org/officeDocument/2006/relationships/vmlDrawing" Target="../drawings/vmlDrawing1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2EAD762-43EB-CC4D-8147-B03CB7417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>
                <a:solidFill>
                  <a:schemeClr val="accent5">
                    <a:lumMod val="50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单元导读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4584F8E-34A7-A948-A48F-3901914F0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3600">
                <a:latin typeface="KaiTi" panose="02010609060101010101" pitchFamily="49" charset="-122"/>
                <a:ea typeface="KaiTi" panose="02010609060101010101" pitchFamily="49" charset="-122"/>
              </a:rPr>
              <a:t>    如果说传统文化是一株枝繁叶茂的大树，那先秦诸子就是这株大树的根。先秦诸子，百家争鸣，百花齐放，铸就了中华思想文化史上的一段辉煌。</a:t>
            </a:r>
            <a:endParaRPr lang="en-US" altLang="zh-CN" sz="360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KaiTi" panose="02010609060101010101" pitchFamily="49" charset="-122"/>
                <a:ea typeface="KaiTi" panose="02010609060101010101" pitchFamily="49" charset="-122"/>
              </a:rPr>
              <a:t>    本单元集中学习先秦诸子散文，以加深对传统文化之根的理解。要注意领会先秦诸子对社会人生的洞察，思考其思想学说对立德树人、修身养性的现实意义；感受先秦诸子或雍容或犀利或雄起或扑拙的论说风格，理解各家论说的方法，领会其妙处。</a:t>
            </a:r>
          </a:p>
        </p:txBody>
      </p:sp>
    </p:spTree>
    <p:extLst>
      <p:ext uri="{BB962C8B-B14F-4D97-AF65-F5344CB8AC3E}">
        <p14:creationId xmlns:p14="http://schemas.microsoft.com/office/powerpoint/2010/main" val="305909342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3" y="621448"/>
            <a:ext cx="5427132" cy="184890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子曰：“朝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闻道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，夕死可矣。”（《里仁》）</a:t>
            </a:r>
          </a:p>
          <a:p>
            <a:pPr marL="0" indent="0">
              <a:buNone/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40364" y="294687"/>
            <a:ext cx="5884334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孔子说：“早晨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得知真相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，即使当晚死去，也没有遗憾。”</a:t>
            </a:r>
          </a:p>
        </p:txBody>
      </p:sp>
      <p:sp>
        <p:nvSpPr>
          <p:cNvPr id="8" name="内容占位符 4">
            <a:extLst>
              <a:ext uri="{FF2B5EF4-FFF2-40B4-BE49-F238E27FC236}">
                <a16:creationId xmlns:a16="http://schemas.microsoft.com/office/drawing/2014/main" id="{3436B7AB-2980-204C-B89D-9E1FFDC099A2}"/>
              </a:ext>
            </a:extLst>
          </p:cNvPr>
          <p:cNvSpPr txBox="1"/>
          <p:nvPr/>
        </p:nvSpPr>
        <p:spPr>
          <a:xfrm>
            <a:off x="161886" y="3730209"/>
            <a:ext cx="5850464" cy="18489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子曰：“君子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喻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于义，小人喻于利。”（《里仁》）</a:t>
            </a:r>
          </a:p>
          <a:p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9" name="内容占位符 5">
            <a:extLst>
              <a:ext uri="{FF2B5EF4-FFF2-40B4-BE49-F238E27FC236}">
                <a16:creationId xmlns:a16="http://schemas.microsoft.com/office/drawing/2014/main" id="{0A12573C-0B86-3147-8150-A3EFB94CBFD5}"/>
              </a:ext>
            </a:extLst>
          </p:cNvPr>
          <p:cNvSpPr txBox="1"/>
          <p:nvPr/>
        </p:nvSpPr>
        <p:spPr>
          <a:xfrm>
            <a:off x="6352029" y="3730209"/>
            <a:ext cx="5884334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孔子说：“君子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明白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的是义，小人知晓的是利。”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5EC973-EDBD-FC4B-A59C-AE7C260D510F}"/>
              </a:ext>
            </a:extLst>
          </p:cNvPr>
          <p:cNvSpPr txBox="1"/>
          <p:nvPr/>
        </p:nvSpPr>
        <p:spPr>
          <a:xfrm>
            <a:off x="1010583" y="2105561"/>
            <a:ext cx="9747504" cy="1323439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0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阐述了孔子执着追求真理的精神，以及为追求真理而献身的精神。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4108B5-8228-0E49-8CB3-CF6532C10673}"/>
              </a:ext>
            </a:extLst>
          </p:cNvPr>
          <p:cNvSpPr txBox="1"/>
          <p:nvPr/>
        </p:nvSpPr>
        <p:spPr>
          <a:xfrm>
            <a:off x="1010583" y="5239874"/>
            <a:ext cx="9747504" cy="1323439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0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对“义”、“利”的不同认识是君子与小人的区别。</a:t>
            </a:r>
          </a:p>
        </p:txBody>
      </p:sp>
    </p:spTree>
    <p:extLst>
      <p:ext uri="{BB962C8B-B14F-4D97-AF65-F5344CB8AC3E}">
        <p14:creationId xmlns:p14="http://schemas.microsoft.com/office/powerpoint/2010/main" val="2190319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4137" y="1063625"/>
            <a:ext cx="5427132" cy="1848908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见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贤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思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齐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焉，见不贤而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内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自省也。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”（《里仁》）</a:t>
            </a:r>
          </a:p>
          <a:p>
            <a:pPr>
              <a:lnSpc>
                <a:spcPct val="110000"/>
              </a:lnSpc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860425"/>
            <a:ext cx="6096000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孔子说：“看见有德行的人就要想着向他看齐，看到没有德行的人，就要在心里反省自己是否有这样的缺点。”</a:t>
            </a:r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06800551-2806-B748-B1C6-8366C75FEC69}"/>
              </a:ext>
            </a:extLst>
          </p:cNvPr>
          <p:cNvSpPr txBox="1"/>
          <p:nvPr/>
        </p:nvSpPr>
        <p:spPr>
          <a:xfrm>
            <a:off x="952500" y="4478602"/>
            <a:ext cx="8085667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贤：形作名，有德行的人。      齐：形作动，看齐。</a:t>
            </a:r>
            <a:endParaRPr lang="en-US" altLang="zh-CN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内：名作状，在心里。</a:t>
            </a:r>
          </a:p>
        </p:txBody>
      </p:sp>
    </p:spTree>
    <p:extLst>
      <p:ext uri="{BB962C8B-B14F-4D97-AF65-F5344CB8AC3E}">
        <p14:creationId xmlns:p14="http://schemas.microsoft.com/office/powerpoint/2010/main" val="273254353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911352" y="1781955"/>
            <a:ext cx="10847832" cy="2800767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孔子认为加强道德修养的方法之一就是见贤思齐。见到强于自己的人，要向他看齐；见到不如自己的人，要反省自己哪些方面还有欠缺。只有这样才能不断完善自己。</a:t>
            </a:r>
          </a:p>
        </p:txBody>
      </p:sp>
    </p:spTree>
    <p:extLst>
      <p:ext uri="{BB962C8B-B14F-4D97-AF65-F5344CB8AC3E}">
        <p14:creationId xmlns:p14="http://schemas.microsoft.com/office/powerpoint/2010/main" val="192511029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7070" y="995892"/>
            <a:ext cx="5304194" cy="1848908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质</a:t>
            </a:r>
            <a:r>
              <a:rPr lang="zh-CN" altLang="zh-CN" sz="4000" i="1">
                <a:latin typeface="SimHei" panose="02010609060101010101" pitchFamily="49" charset="-122"/>
                <a:ea typeface="SimHei" panose="02010609060101010101" pitchFamily="49" charset="-122"/>
              </a:rPr>
              <a:t>胜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文</a:t>
            </a:r>
            <a:r>
              <a:rPr lang="zh-CN" altLang="zh-CN" sz="4000" i="1">
                <a:solidFill>
                  <a:schemeClr val="accent3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则</a:t>
            </a:r>
            <a:r>
              <a:rPr lang="zh-CN" altLang="zh-CN" sz="4000" i="1">
                <a:latin typeface="SimHei" panose="02010609060101010101" pitchFamily="49" charset="-122"/>
                <a:ea typeface="SimHei" panose="02010609060101010101" pitchFamily="49" charset="-122"/>
              </a:rPr>
              <a:t>野，文胜质则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史</a:t>
            </a:r>
            <a:r>
              <a:rPr lang="zh-CN" altLang="en-US" sz="2400" i="1">
                <a:latin typeface="SimHei" panose="02010609060101010101" pitchFamily="49" charset="-122"/>
                <a:ea typeface="SimHei" panose="02010609060101010101" pitchFamily="49" charset="-122"/>
              </a:rPr>
              <a:t>（判断句）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。文质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彬彬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，然后君子。”（《雍也》）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521759"/>
            <a:ext cx="6096000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孔子说：“质朴超过文采就会粗野鄙俗，文采超过质朴就会虚饰浮夸。文采和质朴配合适当，这样之后才可以成为君子。”</a:t>
            </a:r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06800551-2806-B748-B1C6-8366C75FEC69}"/>
              </a:ext>
            </a:extLst>
          </p:cNvPr>
          <p:cNvSpPr txBox="1"/>
          <p:nvPr/>
        </p:nvSpPr>
        <p:spPr>
          <a:xfrm>
            <a:off x="529168" y="4292335"/>
            <a:ext cx="10477500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质：质朴、朴实。    文：华美、文采。</a:t>
            </a:r>
            <a:endParaRPr lang="en-US" altLang="zh-CN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野：粗野、鄙俗。    史：虚饰、浮夸。</a:t>
            </a:r>
            <a:endParaRPr lang="en-US" altLang="zh-CN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彬彬：配合适当的样子。</a:t>
            </a:r>
          </a:p>
        </p:txBody>
      </p:sp>
    </p:spTree>
    <p:extLst>
      <p:ext uri="{BB962C8B-B14F-4D97-AF65-F5344CB8AC3E}">
        <p14:creationId xmlns:p14="http://schemas.microsoft.com/office/powerpoint/2010/main" val="355407580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763524" y="2539783"/>
            <a:ext cx="10847832" cy="3477875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孔子所言之“文”指外在表现，“质”指内在仁德。只有具备仁的内在品格，同时又合乎礼地表现出来，方能成为君子。</a:t>
            </a:r>
            <a:endParaRPr kumimoji="1" lang="en-US" altLang="zh-CN" sz="4400">
              <a:solidFill>
                <a:schemeClr val="accent5">
                  <a:lumMod val="50000"/>
                </a:schemeClr>
              </a:solidFill>
              <a:latin typeface="STXinwei" panose="02010800040101010101" pitchFamily="2" charset="-122"/>
              <a:ea typeface="STXinwei" pitchFamily="2" charset="-122"/>
            </a:endParaRPr>
          </a:p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文与质是对立统一、相互依存的，不可分离。他认为只有两者配合得当才是完美的。</a:t>
            </a:r>
          </a:p>
        </p:txBody>
      </p:sp>
      <p:sp>
        <p:nvSpPr>
          <p:cNvPr id="3" name="标题 7">
            <a:extLst>
              <a:ext uri="{FF2B5EF4-FFF2-40B4-BE49-F238E27FC236}">
                <a16:creationId xmlns:a16="http://schemas.microsoft.com/office/drawing/2014/main" id="{E117435F-C26B-F24F-98F9-560A430E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868997"/>
            <a:ext cx="10515600" cy="1325563"/>
          </a:xfrm>
        </p:spPr>
        <p:txBody>
          <a:bodyPr/>
          <a:lstStyle>
            <a:defPPr/>
          </a:lstStyle>
          <a:p>
            <a:pPr/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“文”与“质”的关系是什么？</a:t>
            </a:r>
          </a:p>
        </p:txBody>
      </p:sp>
    </p:spTree>
    <p:extLst>
      <p:ext uri="{BB962C8B-B14F-4D97-AF65-F5344CB8AC3E}">
        <p14:creationId xmlns:p14="http://schemas.microsoft.com/office/powerpoint/2010/main" val="618567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607" y="716757"/>
            <a:ext cx="5740393" cy="1848908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子曰：“士不可以不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弘毅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，任重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而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道远。仁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以为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己任，不亦重乎？死而后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已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，不亦远乎？”（《泰伯》） </a:t>
            </a:r>
          </a:p>
          <a:p>
            <a:pPr>
              <a:lnSpc>
                <a:spcPct val="110000"/>
              </a:lnSpc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4538" y="264585"/>
            <a:ext cx="5858929" cy="4351338"/>
          </a:xfrm>
        </p:spPr>
        <p:txBody>
          <a:bodyPr>
            <a:normAutofit lnSpcReduction="10000"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孔子说：“读书人不可以不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志向远大，意志坚强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，因为他担当的责任重大，而且路程遥远。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把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仁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作为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自己担当的责任，不是也很重大吗？到死才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停止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，不也很遥远吗？”</a:t>
            </a:r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06800551-2806-B748-B1C6-8366C75FEC69}"/>
              </a:ext>
            </a:extLst>
          </p:cNvPr>
          <p:cNvSpPr txBox="1"/>
          <p:nvPr/>
        </p:nvSpPr>
        <p:spPr>
          <a:xfrm>
            <a:off x="529168" y="4427802"/>
            <a:ext cx="10477500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弘，广、大，这里指志向远大。</a:t>
            </a:r>
            <a:endParaRPr lang="en-US" altLang="zh-CN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而：表并列。     以为：把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…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作为。</a:t>
            </a:r>
          </a:p>
        </p:txBody>
      </p:sp>
    </p:spTree>
    <p:extLst>
      <p:ext uri="{BB962C8B-B14F-4D97-AF65-F5344CB8AC3E}">
        <p14:creationId xmlns:p14="http://schemas.microsoft.com/office/powerpoint/2010/main" val="422901068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672084" y="1763667"/>
            <a:ext cx="10847832" cy="2800767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曾子认为读书人应该具备刚毅的品格，因为只有具备了这种品格才可以接受重任，才能够不半途而废，才可以实现自己的理想和愿望。而“仁”应该是读书人毕生追求的目标。</a:t>
            </a:r>
          </a:p>
        </p:txBody>
      </p:sp>
    </p:spTree>
    <p:extLst>
      <p:ext uri="{BB962C8B-B14F-4D97-AF65-F5344CB8AC3E}">
        <p14:creationId xmlns:p14="http://schemas.microsoft.com/office/powerpoint/2010/main" val="11257367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5607" y="716757"/>
            <a:ext cx="5740393" cy="1848908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子曰：“譬如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为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山，未成一篑，止，吾止</a:t>
            </a:r>
            <a:r>
              <a:rPr lang="zh-CN" altLang="en-US" sz="4000">
                <a:latin typeface="SimHei" panose="02010609060101010101" pitchFamily="49" charset="-122"/>
                <a:ea typeface="SimHei" panose="02010609060101010101" pitchFamily="49" charset="-122"/>
              </a:rPr>
              <a:t>也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。譬如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平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地，虽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覆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一篑，进，吾</a:t>
            </a:r>
            <a:r>
              <a:rPr lang="zh-CN" altLang="en-US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往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也。”（《子罕》） 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4538" y="264585"/>
            <a:ext cx="5858929" cy="4351338"/>
          </a:xfrm>
        </p:spPr>
        <p:txBody>
          <a:bodyPr>
            <a:normAutofit lnSpcReduction="10000"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孔子说：“好比堆土成山，只差一筐土没有成功，这时停下来，是我自己停下来的。又好比填平洼地，虽然只倒下一筐土，如果决定去做，是我自己要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坚持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的。”</a:t>
            </a:r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06800551-2806-B748-B1C6-8366C75FEC69}"/>
              </a:ext>
            </a:extLst>
          </p:cNvPr>
          <p:cNvSpPr txBox="1"/>
          <p:nvPr/>
        </p:nvSpPr>
        <p:spPr>
          <a:xfrm>
            <a:off x="529168" y="4427802"/>
            <a:ext cx="10477500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为：堆积。      平：形作动，填平。</a:t>
            </a:r>
            <a:endParaRPr lang="en-US" altLang="zh-CN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覆：倾倒。</a:t>
            </a:r>
          </a:p>
        </p:txBody>
      </p:sp>
    </p:spTree>
    <p:extLst>
      <p:ext uri="{BB962C8B-B14F-4D97-AF65-F5344CB8AC3E}">
        <p14:creationId xmlns:p14="http://schemas.microsoft.com/office/powerpoint/2010/main" val="2951596766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672084" y="1763667"/>
            <a:ext cx="10847832" cy="2123658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孔子用“堆土成山”和“平整土地”的比喻，说明做事不可以半途而废，要持之以恒。而进退的责任在自己而不在别人。</a:t>
            </a:r>
          </a:p>
        </p:txBody>
      </p:sp>
    </p:spTree>
    <p:extLst>
      <p:ext uri="{BB962C8B-B14F-4D97-AF65-F5344CB8AC3E}">
        <p14:creationId xmlns:p14="http://schemas.microsoft.com/office/powerpoint/2010/main" val="103917816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733" y="1043481"/>
            <a:ext cx="5546003" cy="2448874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知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者不惑，仁者不忧，勇者不惧。”（《子罕》） </a:t>
            </a:r>
          </a:p>
          <a:p>
            <a:pPr>
              <a:lnSpc>
                <a:spcPct val="110000"/>
              </a:lnSpc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043481"/>
            <a:ext cx="5884334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孔子说：“聪明的人不会迷惑，仁德的人不会有仇，勇敢的人不会畏惧。”</a:t>
            </a:r>
          </a:p>
        </p:txBody>
      </p:sp>
      <p:sp>
        <p:nvSpPr>
          <p:cNvPr id="11" name="内容占位符 5">
            <a:extLst>
              <a:ext uri="{FF2B5EF4-FFF2-40B4-BE49-F238E27FC236}">
                <a16:creationId xmlns:a16="http://schemas.microsoft.com/office/drawing/2014/main" id="{06800551-2806-B748-B1C6-8366C75FEC69}"/>
              </a:ext>
            </a:extLst>
          </p:cNvPr>
          <p:cNvSpPr txBox="1"/>
          <p:nvPr/>
        </p:nvSpPr>
        <p:spPr>
          <a:xfrm>
            <a:off x="474979" y="3492355"/>
            <a:ext cx="8085667" cy="2043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知：同“智”。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F79BCB-4E52-8C40-AB9B-5925CE2B0E06}"/>
              </a:ext>
            </a:extLst>
          </p:cNvPr>
          <p:cNvSpPr txBox="1"/>
          <p:nvPr/>
        </p:nvSpPr>
        <p:spPr>
          <a:xfrm>
            <a:off x="5541260" y="3452479"/>
            <a:ext cx="6303264" cy="2123658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一个人要达成完美的人格修养，智、仁、勇缺一不可。</a:t>
            </a:r>
          </a:p>
        </p:txBody>
      </p:sp>
    </p:spTree>
    <p:extLst>
      <p:ext uri="{BB962C8B-B14F-4D97-AF65-F5344CB8AC3E}">
        <p14:creationId xmlns:p14="http://schemas.microsoft.com/office/powerpoint/2010/main" val="1055787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F0C7A0-395D-C449-9C21-5478A8BEE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255"/>
            <a:ext cx="10515600" cy="1325563"/>
          </a:xfrm>
        </p:spPr>
        <p:txBody>
          <a:bodyPr/>
          <a:lstStyle>
            <a:defPPr/>
          </a:lstStyle>
          <a:p>
            <a:pPr/>
            <a:r>
              <a:rPr kumimoji="1" lang="zh-CN" altLang="en-US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先秦诸子散文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0640FB-7105-A34B-B5A8-72C2741C6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53330"/>
            <a:ext cx="11811000" cy="5421789"/>
          </a:xfrm>
        </p:spPr>
        <p:txBody>
          <a:bodyPr>
            <a:noAutofit/>
          </a:bodyPr>
          <a:lstStyle>
            <a:defPPr/>
          </a:lstStyle>
          <a:p>
            <a:pPr marL="0" indent="0">
              <a:buNone/>
            </a:pPr>
            <a:r>
              <a:rPr lang="zh-CN" altLang="en-US" sz="3200">
                <a:latin typeface="SimSun" panose="02010600030101010101" pitchFamily="2" charset="-122"/>
                <a:ea typeface="SimSun" panose="02010600030101010101" pitchFamily="2" charset="-122"/>
              </a:rPr>
              <a:t>    先秦是指秦朝建立之前的历史时代。包括夏、商、西周，以及春秋、战国等历史阶段。在长达</a:t>
            </a:r>
            <a:r>
              <a:rPr lang="en-US" altLang="zh-CN" sz="3200">
                <a:latin typeface="SimSun" panose="02010600030101010101" pitchFamily="2" charset="-122"/>
                <a:ea typeface="SimSun" panose="02010600030101010101" pitchFamily="2" charset="-122"/>
              </a:rPr>
              <a:t>1800</a:t>
            </a:r>
            <a:r>
              <a:rPr lang="zh-CN" altLang="en-US" sz="3200">
                <a:latin typeface="SimSun" panose="02010600030101010101" pitchFamily="2" charset="-122"/>
                <a:ea typeface="SimSun" panose="02010600030101010101" pitchFamily="2" charset="-122"/>
              </a:rPr>
              <a:t>多年的历史中，中国的祖先创造了光辉灿烂的历史文明，夏商时期的甲骨文、殷商的青铜器，都是人类文明的标志。这一时期的大思想家孔子和其他诸子百家，开创了中国历史上第一次文化学术的繁荣。</a:t>
            </a:r>
            <a:endParaRPr lang="en-US" altLang="zh-CN" sz="3200">
              <a:latin typeface="SimSun" pitchFamily="2" charset="-122"/>
              <a:ea typeface="SimSun" pitchFamily="2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SimSun" panose="02010600030101010101" pitchFamily="2" charset="-122"/>
                <a:ea typeface="SimSun" panose="02010600030101010101" pitchFamily="2" charset="-122"/>
              </a:rPr>
              <a:t>    周王室东迁以后，学术重心由王官逐渐移向民间，自老子 墨子以后，一时大思想家辈出，如孟子、庄子、荀子、韩非子等，，皆能著书立说，而成一家之言，后世因称这些思想家为“先秦诸子”。</a:t>
            </a:r>
          </a:p>
          <a:p>
            <a:pPr marL="0" indent="0">
              <a:buNone/>
            </a:pPr>
            <a:r>
              <a:rPr lang="zh-CN" altLang="en-US" sz="3200">
                <a:latin typeface="SimSun" panose="02010600030101010101" pitchFamily="2" charset="-122"/>
                <a:ea typeface="SimSun" panose="02010600030101010101" pitchFamily="2" charset="-122"/>
              </a:rPr>
              <a:t>    先秦诸子的学说在中国思想史上上占有崇高地位，后世思想学派莫不渊源于此，诸子著作是了解中国古代社会政治、经济、文化的宝贵资料。</a:t>
            </a:r>
          </a:p>
        </p:txBody>
      </p:sp>
    </p:spTree>
    <p:extLst>
      <p:ext uri="{BB962C8B-B14F-4D97-AF65-F5344CB8AC3E}">
        <p14:creationId xmlns:p14="http://schemas.microsoft.com/office/powerpoint/2010/main" val="3000513396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7070" y="954486"/>
            <a:ext cx="5740393" cy="1848908"/>
          </a:xfrm>
        </p:spPr>
        <p:txBody>
          <a:bodyPr>
            <a:noAutofit/>
          </a:bodyPr>
          <a:lstStyle>
            <a:defPPr/>
          </a:lstStyle>
          <a:p>
            <a:pPr marL="0" indent="0">
              <a:buNone/>
            </a:pP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颜渊问仁。子曰：“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克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己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复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礼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为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仁。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一日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克己复礼，天下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归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仁焉。为仁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由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己，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而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由人乎哉？”颜渊曰：“请问其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目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。”子曰：“非礼勿视，非礼勿听，非礼勿言，非礼勿动。”颜渊曰：“回虽不敏，请</a:t>
            </a:r>
            <a:r>
              <a:rPr lang="zh-CN" altLang="zh-CN" sz="36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事</a:t>
            </a:r>
            <a:r>
              <a:rPr lang="zh-CN" altLang="zh-CN" sz="3600">
                <a:latin typeface="SimHei" panose="02010609060101010101" pitchFamily="49" charset="-122"/>
                <a:ea typeface="SimHei" panose="02010609060101010101" pitchFamily="49" charset="-122"/>
              </a:rPr>
              <a:t>斯语矣。“（《颜渊》）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4538" y="264585"/>
            <a:ext cx="5858929" cy="4351338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颜渊问什么是仁。孔子说：“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约束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自我，使言行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归复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于先王之礼，就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是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仁。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一旦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你做到了克己复礼，全天下都会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称赞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你是仁人。要做到仁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靠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的是自己，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难道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要靠别人吗？”颜渊说：“请问克己复礼的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细则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。”孔子说：“不合于礼的不堪，不合于礼的不听，不合于礼的不说，不合于礼的不做。”颜渊说：“我虽然不聪颖，愿意</a:t>
            </a:r>
            <a:r>
              <a:rPr lang="zh-CN" altLang="en-US" sz="32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实践</a:t>
            </a: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这些话。</a:t>
            </a:r>
          </a:p>
        </p:txBody>
      </p:sp>
    </p:spTree>
    <p:extLst>
      <p:ext uri="{BB962C8B-B14F-4D97-AF65-F5344CB8AC3E}">
        <p14:creationId xmlns:p14="http://schemas.microsoft.com/office/powerpoint/2010/main" val="95504315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672084" y="4049667"/>
            <a:ext cx="10847832" cy="2123658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“克己复礼”就是通过人的道德修养自觉地遵守“礼”的规定。从这个层面说，“仁”是“礼”的内化和自觉。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58C17A-7DC8-4B4A-8716-18AC8A830988}"/>
              </a:ext>
            </a:extLst>
          </p:cNvPr>
          <p:cNvSpPr txBox="1"/>
          <p:nvPr/>
        </p:nvSpPr>
        <p:spPr>
          <a:xfrm>
            <a:off x="672084" y="977736"/>
            <a:ext cx="10847832" cy="2123658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阐述了孔子对“仁”的理解以及如何通过自己的行动来实现“仁”。其关键是克己复礼，具体是要“视、听、言、动”都符合礼。</a:t>
            </a:r>
          </a:p>
        </p:txBody>
      </p:sp>
    </p:spTree>
    <p:extLst>
      <p:ext uri="{BB962C8B-B14F-4D97-AF65-F5344CB8AC3E}">
        <p14:creationId xmlns:p14="http://schemas.microsoft.com/office/powerpoint/2010/main" val="49768778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8233" y="784467"/>
            <a:ext cx="5384798" cy="3889133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子贡问曰：“有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一言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而可以终身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行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之者乎？”子曰：“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其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‘恕’乎！己所不欲，勿施于人。”（《卫灵公》</a:t>
            </a:r>
            <a:r>
              <a:rPr lang="zh-CN" altLang="zh-CN"/>
              <a:t>）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6433" y="784467"/>
            <a:ext cx="5884334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子贡问道：“有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一个字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可以终身去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实践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它吗？”孔子说：“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大概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就是‘恕’吧！自己不喜欢的事物，不要强行加到别人身上。</a:t>
            </a:r>
          </a:p>
        </p:txBody>
      </p:sp>
    </p:spTree>
    <p:extLst>
      <p:ext uri="{BB962C8B-B14F-4D97-AF65-F5344CB8AC3E}">
        <p14:creationId xmlns:p14="http://schemas.microsoft.com/office/powerpoint/2010/main" val="264958576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672084" y="1763667"/>
            <a:ext cx="10847832" cy="2123658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孔子认为推己及人的恕道是可以终身奉行的原则。“己所不欲，勿施于人”说的也是思想品德修养，强调“修己”。</a:t>
            </a:r>
          </a:p>
        </p:txBody>
      </p:sp>
    </p:spTree>
    <p:extLst>
      <p:ext uri="{BB962C8B-B14F-4D97-AF65-F5344CB8AC3E}">
        <p14:creationId xmlns:p14="http://schemas.microsoft.com/office/powerpoint/2010/main" val="1081382694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7869" y="559306"/>
            <a:ext cx="5765799" cy="4012694"/>
          </a:xfrm>
        </p:spPr>
        <p:txBody>
          <a:bodyPr>
            <a:normAutofit lnSpcReduction="10000"/>
          </a:bodyPr>
          <a:lstStyle>
            <a:defPPr/>
          </a:lstStyle>
          <a:p>
            <a:pPr marL="0" indent="0">
              <a:lnSpc>
                <a:spcPct val="11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子曰：“小子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何莫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学夫《诗》？《诗》可以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兴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，可以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观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，可以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群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，可以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怨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。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迩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之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事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父，远之事君。多识于鸟兽草木之名。”（《阳货》）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10000"/>
              </a:lnSpc>
            </a:pPr>
            <a:endParaRPr lang="zh-CN" altLang="zh-CN" sz="400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8334" y="389466"/>
            <a:ext cx="5884334" cy="5780197"/>
          </a:xfrm>
        </p:spPr>
        <p:txBody>
          <a:bodyPr>
            <a:normAutofit lnSpcReduction="10000"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年轻人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为什么不学习</a:t>
            </a:r>
            <a:r>
              <a:rPr lang="en-US" altLang="zh-CN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诗</a:t>
            </a:r>
            <a:r>
              <a:rPr lang="en-US" altLang="zh-CN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呢？</a:t>
            </a:r>
            <a:r>
              <a:rPr lang="en-US" altLang="zh-CN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诗</a:t>
            </a:r>
            <a:r>
              <a:rPr lang="en-US" altLang="zh-CN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可以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激发人的感情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，可以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观察政治、风俗的盛衰得失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，可以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提高人际交往能力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，可以在礼的准则下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讽刺时政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从近处讲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可以懂得怎样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侍奉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父母，从长远将可以懂得如何侍奉君主。而且能多认识鸟兽草木的名称。”</a:t>
            </a:r>
          </a:p>
        </p:txBody>
      </p:sp>
    </p:spTree>
    <p:extLst>
      <p:ext uri="{BB962C8B-B14F-4D97-AF65-F5344CB8AC3E}">
        <p14:creationId xmlns:p14="http://schemas.microsoft.com/office/powerpoint/2010/main" val="84792662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672084" y="1763667"/>
            <a:ext cx="10847832" cy="2800767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孔子明确地道破</a:t>
            </a:r>
            <a:r>
              <a:rPr kumimoji="1" lang="en-US" altLang="zh-CN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诗</a:t>
            </a:r>
            <a:r>
              <a:rPr kumimoji="1" lang="en-US" altLang="zh-CN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具有认识、教育、审美三大作用。所谓兴、观、群、怨，指仁的感情和情绪，而事父、事君则指</a:t>
            </a:r>
            <a:r>
              <a:rPr kumimoji="1" lang="en-US" altLang="zh-CN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诗</a:t>
            </a:r>
            <a:r>
              <a:rPr kumimoji="1" lang="en-US" altLang="zh-CN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的社会功能。</a:t>
            </a:r>
          </a:p>
        </p:txBody>
      </p:sp>
    </p:spTree>
    <p:extLst>
      <p:ext uri="{BB962C8B-B14F-4D97-AF65-F5344CB8AC3E}">
        <p14:creationId xmlns:p14="http://schemas.microsoft.com/office/powerpoint/2010/main" val="1414322311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510D1-6C3E-DF44-873B-6DDED5B32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2880" y="2486533"/>
            <a:ext cx="3459480" cy="1325563"/>
          </a:xfrm>
        </p:spPr>
        <p:txBody>
          <a:bodyPr/>
          <a:lstStyle>
            <a:defPPr/>
          </a:lstStyle>
          <a:p>
            <a:pPr algn="ctr"/>
            <a:r>
              <a:rPr kumimoji="1" lang="en-US" altLang="zh-CN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论语</a:t>
            </a:r>
            <a:r>
              <a:rPr kumimoji="1" lang="en-US" altLang="zh-CN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br>
              <a:rPr kumimoji="1" lang="en-US" altLang="zh-CN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</a:br>
            <a:r>
              <a:rPr kumimoji="1" lang="zh-CN" altLang="en-US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十二章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FA51D77-58E3-A24B-A124-F2981C491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7520" y="243712"/>
            <a:ext cx="7604760" cy="5811203"/>
          </a:xfrm>
        </p:spPr>
        <p:txBody>
          <a:bodyPr>
            <a:noAutofit/>
          </a:bodyPr>
          <a:lstStyle>
            <a:defPPr/>
          </a:lstStyle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一、安贫乐道，就有道而正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二、礼、乐以仁为基础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三、执着追求“道”（真理）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四、君子重义轻利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五、虚心学习，自我反省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六、文质兼备，方为君子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七、“仁”为己任，要意志坚强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八、譬如为山平地，持之以恒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九、智、仁、勇成就完美人格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十、克己复礼为仁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十一、己所不欲，勿施于人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十二、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《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诗</a:t>
            </a:r>
            <a:r>
              <a:rPr kumimoji="1" lang="en-US" altLang="zh-CN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》</a:t>
            </a:r>
            <a:r>
              <a:rPr kumimoji="1" lang="zh-CN" altLang="en-US" sz="3200">
                <a:solidFill>
                  <a:schemeClr val="accent2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对人和社会的作用。</a:t>
            </a:r>
            <a:endParaRPr kumimoji="1" lang="en-US" altLang="zh-CN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endParaRPr kumimoji="1" lang="zh-CN" altLang="en-US" sz="3200">
              <a:solidFill>
                <a:schemeClr val="accent2">
                  <a:lumMod val="50000"/>
                </a:schemeClr>
              </a:solidFill>
              <a:latin typeface="STXinwei" panose="02010800040101010101" pitchFamily="2" charset="-122"/>
              <a:ea typeface="STXinwei" pitchFamily="2" charset="-122"/>
            </a:endParaRP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C2074033-E1BC-3945-9974-2DEA9662A67B}"/>
              </a:ext>
            </a:extLst>
          </p:cNvPr>
          <p:cNvSpPr/>
          <p:nvPr/>
        </p:nvSpPr>
        <p:spPr>
          <a:xfrm>
            <a:off x="2432304" y="621792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/>
          </a:p>
        </p:txBody>
      </p:sp>
      <p:sp>
        <p:nvSpPr>
          <p:cNvPr id="5" name="左大括号 4">
            <a:extLst>
              <a:ext uri="{FF2B5EF4-FFF2-40B4-BE49-F238E27FC236}">
                <a16:creationId xmlns:a16="http://schemas.microsoft.com/office/drawing/2014/main" id="{25F3C50D-62FD-7142-9006-9DEC9DBC4FD6}"/>
              </a:ext>
            </a:extLst>
          </p:cNvPr>
          <p:cNvSpPr/>
          <p:nvPr/>
        </p:nvSpPr>
        <p:spPr>
          <a:xfrm rot="10800000">
            <a:off x="9275066" y="566293"/>
            <a:ext cx="365760" cy="5614416"/>
          </a:xfrm>
          <a:prstGeom prst="leftBrace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C7EF70-BB61-B64E-BA68-7116805AB859}"/>
              </a:ext>
            </a:extLst>
          </p:cNvPr>
          <p:cNvSpPr txBox="1"/>
          <p:nvPr/>
        </p:nvSpPr>
        <p:spPr>
          <a:xfrm>
            <a:off x="10072294" y="2393506"/>
            <a:ext cx="1538883" cy="4572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君子之德</a:t>
            </a:r>
            <a:endParaRPr kumimoji="1" lang="en-US" altLang="zh-CN" sz="4400">
              <a:solidFill>
                <a:schemeClr val="accent1">
                  <a:lumMod val="50000"/>
                </a:schemeClr>
              </a:solidFill>
              <a:latin typeface="STXinwei" panose="02010800040101010101" pitchFamily="2" charset="-122"/>
              <a:ea typeface="STXinwei" pitchFamily="2" charset="-122"/>
            </a:endParaRPr>
          </a:p>
          <a:p>
            <a:pPr/>
            <a:r>
              <a:rPr kumimoji="1" lang="zh-CN" altLang="en-US" sz="4400">
                <a:solidFill>
                  <a:schemeClr val="accent1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修身养性</a:t>
            </a:r>
            <a:endParaRPr kumimoji="1" lang="en-US" altLang="zh-CN" sz="4400">
              <a:solidFill>
                <a:schemeClr val="accent1">
                  <a:lumMod val="50000"/>
                </a:schemeClr>
              </a:solidFill>
              <a:latin typeface="STXinwei" panose="02010800040101010101" pitchFamily="2" charset="-122"/>
              <a:ea typeface="STXinwei" panose="02010800040101010101" pitchFamily="2" charset="-122"/>
            </a:endParaRPr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3200" y="12026900"/>
            <a:ext cx="266700" cy="4318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53223873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944DDA4-AAA3-CC49-9DD8-79FB55CFF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53C36D7-0A3A-E448-9B74-E575A0395F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1542987"/>
            <a:ext cx="9144000" cy="2387600"/>
          </a:xfrm>
        </p:spPr>
        <p:txBody>
          <a:bodyPr>
            <a:normAutofit/>
          </a:bodyPr>
          <a:lstStyle>
            <a:defPPr/>
          </a:lstStyle>
          <a:p>
            <a:r>
              <a:rPr kumimoji="1" lang="en-US" altLang="zh-CN" sz="8800">
                <a:solidFill>
                  <a:schemeClr val="tx1">
                    <a:lumMod val="95000"/>
                    <a:lumOff val="5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《</a:t>
            </a:r>
            <a:r>
              <a:rPr kumimoji="1"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论语十二章</a:t>
            </a:r>
            <a:r>
              <a:rPr kumimoji="1" lang="en-US" altLang="zh-CN" sz="8800">
                <a:solidFill>
                  <a:schemeClr val="tx1">
                    <a:lumMod val="95000"/>
                    <a:lumOff val="5000"/>
                  </a:schemeClr>
                </a:solidFill>
                <a:latin typeface="STXingkai" panose="02010800040101010101" pitchFamily="2" charset="-122"/>
                <a:ea typeface="STXingkai" panose="02010800040101010101" pitchFamily="2" charset="-122"/>
              </a:rPr>
              <a:t>》</a:t>
            </a:r>
            <a:endParaRPr kumimoji="1" lang="zh-CN" altLang="en-US" sz="8800">
              <a:solidFill>
                <a:schemeClr val="tx1">
                  <a:lumMod val="95000"/>
                  <a:lumOff val="5000"/>
                </a:schemeClr>
              </a:solidFill>
              <a:latin typeface="STXingkai" pitchFamily="2" charset="-122"/>
              <a:ea typeface="STXingka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035134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2" name="Rectangle 2">
            <a:extLst>
              <a:ext uri="{FF2B5EF4-FFF2-40B4-BE49-F238E27FC236}">
                <a16:creationId xmlns:a16="http://schemas.microsoft.com/office/drawing/2014/main" id="{F6ACD156-5843-BD40-B050-887693D0F71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45243" y="5453918"/>
            <a:ext cx="27003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/>
            <a:lvl1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/>
            <a:r>
              <a:rPr lang="zh-CN" altLang="en-US" sz="6000">
                <a:ea typeface="华文隶书" panose="02010800040101010101" pitchFamily="2" charset="-122"/>
              </a:rPr>
              <a:t>孔子</a:t>
            </a:r>
          </a:p>
        </p:txBody>
      </p:sp>
      <p:sp>
        <p:nvSpPr>
          <p:cNvPr id="107523" name="Rectangle 3">
            <a:extLst>
              <a:ext uri="{FF2B5EF4-FFF2-40B4-BE49-F238E27FC236}">
                <a16:creationId xmlns:a16="http://schemas.microsoft.com/office/drawing/2014/main" id="{97AF95F8-ADA4-4D4B-910A-1EC615F7769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632010" y="531624"/>
            <a:ext cx="7490619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/>
            <a:lvl1pPr algn="ctr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3600"/>
              <a:t>　　</a:t>
            </a:r>
            <a:r>
              <a:rPr lang="zh-CN" altLang="en-US" sz="3600" b="1"/>
              <a:t>名</a:t>
            </a:r>
            <a:r>
              <a:rPr lang="zh-CN" altLang="en-US" sz="3600" b="1">
                <a:solidFill>
                  <a:schemeClr val="accent2"/>
                </a:solidFill>
              </a:rPr>
              <a:t>丘</a:t>
            </a:r>
            <a:r>
              <a:rPr lang="zh-CN" altLang="en-US" sz="3600" b="1"/>
              <a:t>，字</a:t>
            </a:r>
            <a:r>
              <a:rPr lang="zh-CN" altLang="en-US" sz="3600" b="1">
                <a:solidFill>
                  <a:schemeClr val="accent2"/>
                </a:solidFill>
              </a:rPr>
              <a:t>仲尼</a:t>
            </a:r>
            <a:r>
              <a:rPr lang="zh-CN" altLang="en-US" sz="3600" b="1"/>
              <a:t>，</a:t>
            </a:r>
            <a:r>
              <a:rPr lang="zh-CN" altLang="en-US" sz="3600" b="1">
                <a:solidFill>
                  <a:schemeClr val="accent2"/>
                </a:solidFill>
              </a:rPr>
              <a:t>春秋末期</a:t>
            </a:r>
            <a:r>
              <a:rPr lang="zh-CN" altLang="en-US" sz="3600" b="1"/>
              <a:t>鲁国人，</a:t>
            </a:r>
            <a:r>
              <a:rPr lang="zh-CN" altLang="en-US" sz="3600" b="1">
                <a:solidFill>
                  <a:schemeClr val="accent2"/>
                </a:solidFill>
              </a:rPr>
              <a:t>儒家学派</a:t>
            </a:r>
            <a:r>
              <a:rPr lang="zh-CN" altLang="en-US" sz="3600" b="1"/>
              <a:t>创始人，我国著名的思想家、教育家、政治家，被尊称为</a:t>
            </a:r>
            <a:r>
              <a:rPr lang="zh-CN" altLang="en-US" sz="3600" b="1">
                <a:solidFill>
                  <a:schemeClr val="accent2"/>
                </a:solidFill>
              </a:rPr>
              <a:t>圣人</a:t>
            </a:r>
            <a:r>
              <a:rPr lang="zh-CN" altLang="en-US" sz="3600" b="1"/>
              <a:t>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/>
              <a:t>　　思想核心是</a:t>
            </a:r>
            <a:r>
              <a:rPr lang="zh-CN" altLang="en-US" sz="3600" b="1">
                <a:solidFill>
                  <a:srgbClr val="FF0000"/>
                </a:solidFill>
              </a:rPr>
              <a:t>仁</a:t>
            </a:r>
            <a:r>
              <a:rPr lang="zh-CN" altLang="en-US" sz="3600" b="1"/>
              <a:t>，政治上主张</a:t>
            </a:r>
            <a:r>
              <a:rPr lang="zh-CN" altLang="en-US" sz="3600" b="1">
                <a:solidFill>
                  <a:srgbClr val="FF0000"/>
                </a:solidFill>
              </a:rPr>
              <a:t>礼治</a:t>
            </a:r>
            <a:r>
              <a:rPr lang="zh-CN" altLang="en-US" sz="3600" b="1"/>
              <a:t>，鼓励人们</a:t>
            </a:r>
            <a:r>
              <a:rPr lang="zh-CN" altLang="en-US" sz="3600" b="1">
                <a:solidFill>
                  <a:srgbClr val="FF0000"/>
                </a:solidFill>
              </a:rPr>
              <a:t>入仕</a:t>
            </a:r>
            <a:r>
              <a:rPr lang="zh-CN" altLang="en-US" sz="3600" b="1"/>
              <a:t>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/>
              <a:t>　　</a:t>
            </a:r>
            <a:r>
              <a:rPr lang="zh-CN" altLang="en-US" sz="3600" b="1">
                <a:solidFill>
                  <a:schemeClr val="accent2"/>
                </a:solidFill>
              </a:rPr>
              <a:t>汉代以后</a:t>
            </a:r>
            <a:r>
              <a:rPr lang="zh-CN" altLang="en-US" sz="3600" b="1"/>
              <a:t>，其学说成为两千余年封建社会的统治思想。</a:t>
            </a:r>
          </a:p>
        </p:txBody>
      </p:sp>
      <p:graphicFrame>
        <p:nvGraphicFramePr>
          <p:cNvPr id="107524" name="Object 4">
            <a:extLst>
              <a:ext uri="{FF2B5EF4-FFF2-40B4-BE49-F238E27FC236}">
                <a16:creationId xmlns:a16="http://schemas.microsoft.com/office/drawing/2014/main" id="{998D4F63-B275-244B-866F-20286F005F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371939"/>
              </p:ext>
            </p:extLst>
          </p:nvPr>
        </p:nvGraphicFramePr>
        <p:xfrm>
          <a:off x="302418" y="1527969"/>
          <a:ext cx="2443163" cy="38020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Photo Editor 照片" r:id="rId2" imgW="882650" imgH="1708150" progId="MSPhotoEd.3">
                  <p:embed/>
                </p:oleObj>
              </mc:Choice>
              <mc:Fallback>
                <p:oleObj name="Photo Editor 照片" r:id="rId2" imgW="882650" imgH="1708150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02418" y="1527969"/>
                        <a:ext cx="2443163" cy="380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525" name="Text Box 5">
            <a:extLst>
              <a:ext uri="{FF2B5EF4-FFF2-40B4-BE49-F238E27FC236}">
                <a16:creationId xmlns:a16="http://schemas.microsoft.com/office/drawing/2014/main" id="{BBF91DD0-4241-D84A-BDC7-F4DE0FF0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18" y="531624"/>
            <a:ext cx="40591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/>
            <a:lvl1pPr indent="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/>
            <a:r>
              <a:rPr lang="zh-CN" altLang="en-US" sz="4000" b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智者、仁者</a:t>
            </a:r>
            <a:r>
              <a:rPr lang="en-US" altLang="zh-CN" sz="4000" b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----</a:t>
            </a:r>
          </a:p>
        </p:txBody>
      </p:sp>
    </p:spTree>
    <p:extLst>
      <p:ext uri="{BB962C8B-B14F-4D97-AF65-F5344CB8AC3E}">
        <p14:creationId xmlns:p14="http://schemas.microsoft.com/office/powerpoint/2010/main" val="425979409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43" name="Rectangle 3">
            <a:extLst>
              <a:ext uri="{FF2B5EF4-FFF2-40B4-BE49-F238E27FC236}">
                <a16:creationId xmlns:a16="http://schemas.microsoft.com/office/drawing/2014/main" id="{179630DC-B112-E941-A252-42E06A33FC1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4337687" y="404812"/>
            <a:ext cx="7251064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/>
            <a:lvl1pPr algn="ctr">
              <a:spcBef>
                <a:spcPct val="20000"/>
              </a:spcBef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spcBef>
                <a:spcPct val="20000"/>
              </a:spcBef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spcBef>
                <a:spcPct val="2000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spcBef>
                <a:spcPct val="20000"/>
              </a:spcBef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40000"/>
              </a:lnSpc>
            </a:pPr>
            <a:r>
              <a:rPr lang="zh-CN" altLang="en-US" sz="3600">
                <a:latin typeface="SimSun" panose="02010600030101010101" pitchFamily="2" charset="-122"/>
                <a:ea typeface="SimSun" panose="02010600030101010101" pitchFamily="2" charset="-122"/>
              </a:rPr>
              <a:t>　　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一部</a:t>
            </a:r>
            <a:r>
              <a:rPr lang="zh-CN" altLang="en-US" sz="3600" b="1">
                <a:solidFill>
                  <a:schemeClr val="accent2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语录体的散文集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，是孔子的门人和再传弟子所辑录的</a:t>
            </a:r>
            <a:r>
              <a:rPr lang="zh-CN" altLang="en-US" sz="3600" b="1">
                <a:solidFill>
                  <a:schemeClr val="accent2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孔子的言行录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，全面反映了孔子的哲学、政治、文化和教育思想，是关于儒家思想的重要著作。</a:t>
            </a:r>
          </a:p>
          <a:p>
            <a:pPr algn="l">
              <a:lnSpc>
                <a:spcPct val="140000"/>
              </a:lnSpc>
            </a:pP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　　宋儒把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《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论语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》《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大学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》《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中庸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》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和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《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孟子</a:t>
            </a:r>
            <a:r>
              <a:rPr lang="en-US" altLang="zh-CN" sz="3600" b="1">
                <a:latin typeface="SimSun" panose="02010600030101010101" pitchFamily="2" charset="-122"/>
                <a:ea typeface="SimSun" panose="02010600030101010101" pitchFamily="2" charset="-122"/>
              </a:rPr>
              <a:t>》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全称为“</a:t>
            </a:r>
            <a:r>
              <a:rPr lang="zh-CN" altLang="en-US" sz="3600" b="1">
                <a:solidFill>
                  <a:schemeClr val="accent2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四书</a:t>
            </a:r>
            <a:r>
              <a:rPr lang="zh-CN" altLang="en-US" sz="3600" b="1">
                <a:latin typeface="SimSun" panose="02010600030101010101" pitchFamily="2" charset="-122"/>
                <a:ea typeface="SimSun" panose="02010600030101010101" pitchFamily="2" charset="-122"/>
              </a:rPr>
              <a:t>”</a:t>
            </a:r>
            <a:r>
              <a:rPr lang="zh-CN" altLang="en-US" sz="360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</a:p>
        </p:txBody>
      </p:sp>
      <p:pic>
        <p:nvPicPr>
          <p:cNvPr id="112644" name="Picture 4">
            <a:extLst>
              <a:ext uri="{FF2B5EF4-FFF2-40B4-BE49-F238E27FC236}">
                <a16:creationId xmlns:a16="http://schemas.microsoft.com/office/drawing/2014/main" id="{2DA7C90D-954B-8647-A26B-4A686E602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7705" y="1571625"/>
            <a:ext cx="2300288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45" name="Text Box 5">
            <a:extLst>
              <a:ext uri="{FF2B5EF4-FFF2-40B4-BE49-F238E27FC236}">
                <a16:creationId xmlns:a16="http://schemas.microsoft.com/office/drawing/2014/main" id="{F616352E-F37B-DD40-9BF5-7F0C14494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793" y="571120"/>
            <a:ext cx="248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/>
            <a:lvl1pPr indent="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/>
            <a:r>
              <a:rPr lang="zh-CN" altLang="en-US" sz="4000" b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思想宝库</a:t>
            </a:r>
          </a:p>
        </p:txBody>
      </p:sp>
    </p:spTree>
    <p:extLst>
      <p:ext uri="{BB962C8B-B14F-4D97-AF65-F5344CB8AC3E}">
        <p14:creationId xmlns:p14="http://schemas.microsoft.com/office/powerpoint/2010/main" val="654636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  <p:bldP spid="1126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3334" y="758825"/>
            <a:ext cx="5427134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子曰：“君子食无求饱，居无求安，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敏</a:t>
            </a:r>
            <a:r>
              <a:rPr lang="zh-CN" altLang="zh-CN" sz="4000" i="1">
                <a:latin typeface="SimHei" panose="02010609060101010101" pitchFamily="49" charset="-122"/>
                <a:ea typeface="SimHei" panose="02010609060101010101" pitchFamily="49" charset="-122"/>
              </a:rPr>
              <a:t>于事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而</a:t>
            </a:r>
            <a:r>
              <a:rPr lang="zh-CN" altLang="zh-CN" sz="4000" i="1">
                <a:latin typeface="SimHei" panose="02010609060101010101" pitchFamily="49" charset="-122"/>
                <a:ea typeface="SimHei" panose="02010609060101010101" pitchFamily="49" charset="-122"/>
              </a:rPr>
              <a:t>慎于言</a:t>
            </a:r>
            <a:r>
              <a:rPr lang="zh-CN" altLang="en-US" sz="2000" i="1">
                <a:latin typeface="SimHei" panose="02010609060101010101" pitchFamily="49" charset="-122"/>
                <a:ea typeface="SimHei" panose="02010609060101010101" pitchFamily="49" charset="-122"/>
              </a:rPr>
              <a:t>（状后）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，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就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有道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而正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焉，可谓好学也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已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。”（《学而》）</a:t>
            </a:r>
            <a:b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</a:br>
            <a:endParaRPr lang="zh-CN" altLang="en-US" sz="400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1533" y="758825"/>
            <a:ext cx="5681133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孔子说：“品德高尚的人吃东西不追求饱足，居住不追求舒适，做事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勤勉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，言谈谨慎，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到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有道的人那里去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匡正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自己，这样可以说是好学了。”</a:t>
            </a: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B239C7BD-713D-844E-8431-B15AE7F9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34" y="4261114"/>
            <a:ext cx="12090399" cy="2292086"/>
          </a:xfrm>
        </p:spPr>
        <p:txBody>
          <a:bodyPr>
            <a:noAutofit/>
          </a:bodyPr>
          <a:lstStyle>
            <a:defPPr/>
          </a:lstStyle>
          <a:p>
            <a:pPr/>
            <a:b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</a:b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而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：表并列         而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：表顺承</a:t>
            </a:r>
            <a:b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</a:b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正：使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…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匡正。      </a:t>
            </a:r>
            <a:b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</a:b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已：同“矣”，句尾语气词，表陈述，相当于“了”。</a:t>
            </a:r>
            <a:b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</a:br>
            <a:endParaRPr lang="zh-CN" altLang="en-US" sz="400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33900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929640" y="2367171"/>
            <a:ext cx="10040112" cy="3477875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君子要安贫乐道，克制物欲，把注意力放在塑造自己道德品质方面。做到“食无求饱，居无求安”、“敏于事而慎于言”、“就有道而正焉”才算达到“好学”的要求。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72147000-BD89-A94B-9989-1437B2CE5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868997"/>
            <a:ext cx="10515600" cy="1325563"/>
          </a:xfrm>
        </p:spPr>
        <p:txBody>
          <a:bodyPr/>
          <a:lstStyle>
            <a:defPPr/>
          </a:lstStyle>
          <a:p>
            <a:pPr/>
            <a:r>
              <a:rPr lang="zh-CN" altLang="en-US">
                <a:latin typeface="SimHei" panose="02010609060101010101" pitchFamily="49" charset="-122"/>
                <a:ea typeface="SimHei" panose="02010609060101010101" pitchFamily="49" charset="-122"/>
              </a:rPr>
              <a:t>孔子认为君子“好学”的标准是什么？</a:t>
            </a:r>
          </a:p>
        </p:txBody>
      </p:sp>
    </p:spTree>
    <p:extLst>
      <p:ext uri="{BB962C8B-B14F-4D97-AF65-F5344CB8AC3E}">
        <p14:creationId xmlns:p14="http://schemas.microsoft.com/office/powerpoint/2010/main" val="23946615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6D76981-84F7-9546-9391-7D4AC799E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7802" y="875242"/>
            <a:ext cx="5672666" cy="4351338"/>
          </a:xfrm>
        </p:spPr>
        <p:txBody>
          <a:bodyPr>
            <a:normAutofit/>
          </a:bodyPr>
          <a:lstStyle>
            <a:defPPr/>
          </a:lstStyle>
          <a:p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子曰：“人</a:t>
            </a:r>
            <a:r>
              <a:rPr lang="zh-CN" altLang="zh-CN" sz="400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而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不仁，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如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礼</a:t>
            </a:r>
            <a:r>
              <a:rPr lang="zh-CN" altLang="zh-CN" sz="4000" i="1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何</a:t>
            </a:r>
            <a:r>
              <a:rPr lang="zh-CN" altLang="zh-CN" sz="4000">
                <a:latin typeface="SimHei" panose="02010609060101010101" pitchFamily="49" charset="-122"/>
                <a:ea typeface="SimHei" panose="02010609060101010101" pitchFamily="49" charset="-122"/>
              </a:rPr>
              <a:t>？人而不仁，如乐何？”（《八佾》）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096DF1-012C-0544-935D-56EE121A2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1533" y="758825"/>
            <a:ext cx="5681133" cy="4351338"/>
          </a:xfrm>
        </p:spPr>
        <p:txBody>
          <a:bodyPr>
            <a:normAutofit/>
          </a:bodyPr>
          <a:lstStyle>
            <a:defPPr/>
          </a:lstStyle>
          <a:p>
            <a:pPr marL="0" indent="0">
              <a:buNone/>
            </a:pP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孔子说：“一个人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如果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没有仁德，他怎样对待礼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呢</a:t>
            </a:r>
            <a:r>
              <a:rPr lang="zh-CN" altLang="en-US" sz="4000">
                <a:solidFill>
                  <a:schemeClr val="accent5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？一个人如果没有仁德，他怎样对待乐呢？</a:t>
            </a: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id="{B239C7BD-713D-844E-8431-B15AE7F9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866" y="3807089"/>
            <a:ext cx="9076267" cy="2292086"/>
          </a:xfrm>
        </p:spPr>
        <p:txBody>
          <a:bodyPr>
            <a:no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而：表假设，如果。</a:t>
            </a:r>
            <a:b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</a:b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如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…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何：固定句式，译为：怎样</a:t>
            </a:r>
            <a:r>
              <a:rPr lang="en-US" altLang="zh-CN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…</a:t>
            </a:r>
            <a:r>
              <a:rPr lang="zh-CN" altLang="en-US" sz="400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呢？</a:t>
            </a:r>
          </a:p>
        </p:txBody>
      </p:sp>
    </p:spTree>
    <p:extLst>
      <p:ext uri="{BB962C8B-B14F-4D97-AF65-F5344CB8AC3E}">
        <p14:creationId xmlns:p14="http://schemas.microsoft.com/office/powerpoint/2010/main" val="3035528034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C94A3DC-25C0-FE42-8300-D887EBA31A89}"/>
              </a:ext>
            </a:extLst>
          </p:cNvPr>
          <p:cNvSpPr txBox="1"/>
          <p:nvPr/>
        </p:nvSpPr>
        <p:spPr>
          <a:xfrm>
            <a:off x="911352" y="1781955"/>
            <a:ext cx="10847832" cy="2800767"/>
          </a:xfrm>
          <a:prstGeom prst="rect">
            <a:avLst/>
          </a:prstGeom>
          <a:blipFill dpi="0" rotWithShape="1">
            <a:blip r:embed="rId2">
              <a:alphaModFix amt="73000"/>
            </a:blip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kumimoji="1" lang="zh-CN" altLang="en-US" sz="4400">
                <a:solidFill>
                  <a:schemeClr val="accent5">
                    <a:lumMod val="50000"/>
                  </a:schemeClr>
                </a:solidFill>
                <a:latin typeface="STXinwei" panose="02010800040101010101" pitchFamily="2" charset="-122"/>
                <a:ea typeface="STXinwei" panose="02010800040101010101" pitchFamily="2" charset="-122"/>
              </a:rPr>
              <a:t>“仁”与“礼、乐”的关系。孔子认为，仁是最重要的，是根本性的东西。礼、乐都是在仁的基础上形成的。没有仁，礼、乐都将失去意义。</a:t>
            </a:r>
          </a:p>
        </p:txBody>
      </p:sp>
    </p:spTree>
    <p:extLst>
      <p:ext uri="{BB962C8B-B14F-4D97-AF65-F5344CB8AC3E}">
        <p14:creationId xmlns:p14="http://schemas.microsoft.com/office/powerpoint/2010/main" val="203395492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83</Paragraphs>
  <Slides>26</Slides>
  <Notes>0</Notes>
  <TotalTime>2356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等线 Light</vt:lpstr>
      <vt:lpstr>等线</vt:lpstr>
      <vt:lpstr>STXingkai</vt:lpstr>
      <vt:lpstr>KaiTi</vt:lpstr>
      <vt:lpstr>SimHei</vt:lpstr>
      <vt:lpstr>SimSun</vt:lpstr>
      <vt:lpstr>Times New Roman</vt:lpstr>
      <vt:lpstr>宋体</vt:lpstr>
      <vt:lpstr>华文隶书</vt:lpstr>
      <vt:lpstr>STXinwei</vt:lpstr>
      <vt:lpstr>Office 主题​​</vt:lpstr>
      <vt:lpstr>单元导读</vt:lpstr>
      <vt:lpstr>先秦诸子散文</vt:lpstr>
      <vt:lpstr>《论语十二章》</vt:lpstr>
      <vt:lpstr>PowerPoint Presentation</vt:lpstr>
      <vt:lpstr>PowerPoint Presentation</vt:lpstr>
      <vt:lpstr>而1：表并列         而2：表顺承正：使…匡正。      已：同“矣”，句尾语气词，表陈述，相当于“了”。</vt:lpstr>
      <vt:lpstr>孔子认为君子“好学”的标准是什么？</vt:lpstr>
      <vt:lpstr>而：表假设，如果。如…何：固定句式，译为：怎样…呢？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“文”与“质”的关系是什么？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《论语》十二章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敏：勤勉</dc:title>
  <dc:creator>394832702@qq.com</dc:creator>
  <cp:lastModifiedBy>394832702@qq.com</cp:lastModifiedBy>
  <cp:revision>21</cp:revision>
  <dcterms:created xsi:type="dcterms:W3CDTF">2020-08-16T03:12:12Z</dcterms:created>
  <dcterms:modified xsi:type="dcterms:W3CDTF">2020-08-20T02:24:39Z</dcterms:modified>
</cp:coreProperties>
</file>