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8"/>
  </p:notesMasterIdLst>
  <p:sldIdLst>
    <p:sldId id="369" r:id="rId2"/>
    <p:sldId id="349" r:id="rId3"/>
    <p:sldId id="404" r:id="rId4"/>
    <p:sldId id="405" r:id="rId5"/>
    <p:sldId id="406" r:id="rId6"/>
    <p:sldId id="332" r:id="rId7"/>
    <p:sldId id="407" r:id="rId8"/>
    <p:sldId id="408" r:id="rId9"/>
    <p:sldId id="418" r:id="rId10"/>
    <p:sldId id="419" r:id="rId11"/>
    <p:sldId id="420" r:id="rId12"/>
    <p:sldId id="421" r:id="rId13"/>
    <p:sldId id="422" r:id="rId14"/>
    <p:sldId id="424" r:id="rId15"/>
    <p:sldId id="425" r:id="rId16"/>
    <p:sldId id="426" r:id="rId17"/>
    <p:sldId id="427" r:id="rId18"/>
    <p:sldId id="409" r:id="rId19"/>
    <p:sldId id="410" r:id="rId20"/>
    <p:sldId id="411" r:id="rId21"/>
    <p:sldId id="412" r:id="rId22"/>
    <p:sldId id="413" r:id="rId23"/>
    <p:sldId id="392" r:id="rId24"/>
    <p:sldId id="428" r:id="rId25"/>
    <p:sldId id="429" r:id="rId26"/>
    <p:sldId id="430" r:id="rId27"/>
    <p:sldId id="431" r:id="rId28"/>
    <p:sldId id="432" r:id="rId29"/>
    <p:sldId id="433" r:id="rId30"/>
    <p:sldId id="434" r:id="rId31"/>
    <p:sldId id="435" r:id="rId32"/>
    <p:sldId id="437" r:id="rId33"/>
    <p:sldId id="438" r:id="rId34"/>
    <p:sldId id="439" r:id="rId35"/>
    <p:sldId id="440" r:id="rId36"/>
    <p:sldId id="441" r:id="rId37"/>
    <p:sldId id="442" r:id="rId38"/>
    <p:sldId id="443" r:id="rId39"/>
    <p:sldId id="444" r:id="rId40"/>
    <p:sldId id="445" r:id="rId41"/>
    <p:sldId id="399" r:id="rId42"/>
    <p:sldId id="447" r:id="rId43"/>
    <p:sldId id="448" r:id="rId44"/>
    <p:sldId id="449" r:id="rId45"/>
    <p:sldId id="450" r:id="rId46"/>
    <p:sldId id="451" r:id="rId47"/>
    <p:sldId id="452" r:id="rId48"/>
    <p:sldId id="453" r:id="rId49"/>
    <p:sldId id="454" r:id="rId50"/>
    <p:sldId id="455" r:id="rId51"/>
    <p:sldId id="456" r:id="rId52"/>
    <p:sldId id="457" r:id="rId53"/>
    <p:sldId id="458" r:id="rId54"/>
    <p:sldId id="459" r:id="rId55"/>
    <p:sldId id="460" r:id="rId56"/>
    <p:sldId id="461" r:id="rId57"/>
    <p:sldId id="462" r:id="rId58"/>
    <p:sldId id="463" r:id="rId59"/>
    <p:sldId id="464" r:id="rId60"/>
    <p:sldId id="465" r:id="rId61"/>
    <p:sldId id="467" r:id="rId62"/>
    <p:sldId id="468" r:id="rId63"/>
    <p:sldId id="469" r:id="rId64"/>
    <p:sldId id="470" r:id="rId65"/>
    <p:sldId id="471" r:id="rId66"/>
    <p:sldId id="472" r:id="rId67"/>
    <p:sldId id="400" r:id="rId68"/>
    <p:sldId id="473" r:id="rId69"/>
    <p:sldId id="474" r:id="rId70"/>
    <p:sldId id="475" r:id="rId71"/>
    <p:sldId id="476" r:id="rId72"/>
    <p:sldId id="477" r:id="rId73"/>
    <p:sldId id="478" r:id="rId74"/>
    <p:sldId id="479" r:id="rId75"/>
    <p:sldId id="480" r:id="rId76"/>
    <p:sldId id="481" r:id="rId77"/>
    <p:sldId id="482" r:id="rId78"/>
    <p:sldId id="483" r:id="rId79"/>
    <p:sldId id="484" r:id="rId80"/>
    <p:sldId id="485" r:id="rId81"/>
    <p:sldId id="486" r:id="rId82"/>
    <p:sldId id="487" r:id="rId83"/>
    <p:sldId id="488" r:id="rId84"/>
    <p:sldId id="489" r:id="rId85"/>
    <p:sldId id="401" r:id="rId86"/>
    <p:sldId id="490" r:id="rId87"/>
    <p:sldId id="491" r:id="rId88"/>
    <p:sldId id="492" r:id="rId89"/>
    <p:sldId id="493" r:id="rId90"/>
    <p:sldId id="494" r:id="rId91"/>
    <p:sldId id="495" r:id="rId92"/>
    <p:sldId id="496" r:id="rId93"/>
    <p:sldId id="497" r:id="rId94"/>
    <p:sldId id="498" r:id="rId95"/>
    <p:sldId id="499" r:id="rId96"/>
    <p:sldId id="500" r:id="rId97"/>
    <p:sldId id="501" r:id="rId98"/>
    <p:sldId id="502" r:id="rId99"/>
    <p:sldId id="503" r:id="rId100"/>
    <p:sldId id="504" r:id="rId101"/>
    <p:sldId id="505" r:id="rId102"/>
    <p:sldId id="506" r:id="rId103"/>
    <p:sldId id="507" r:id="rId104"/>
    <p:sldId id="508" r:id="rId105"/>
    <p:sldId id="509" r:id="rId106"/>
    <p:sldId id="510" r:id="rId107"/>
    <p:sldId id="511" r:id="rId108"/>
    <p:sldId id="512" r:id="rId109"/>
    <p:sldId id="513" r:id="rId110"/>
    <p:sldId id="514" r:id="rId111"/>
    <p:sldId id="515" r:id="rId112"/>
    <p:sldId id="516" r:id="rId113"/>
    <p:sldId id="517" r:id="rId114"/>
    <p:sldId id="518" r:id="rId115"/>
    <p:sldId id="519" r:id="rId116"/>
    <p:sldId id="520" r:id="rId117"/>
    <p:sldId id="521" r:id="rId118"/>
    <p:sldId id="522" r:id="rId119"/>
    <p:sldId id="523" r:id="rId120"/>
    <p:sldId id="402" r:id="rId121"/>
    <p:sldId id="524" r:id="rId122"/>
    <p:sldId id="525" r:id="rId123"/>
    <p:sldId id="526" r:id="rId124"/>
    <p:sldId id="527" r:id="rId125"/>
    <p:sldId id="528" r:id="rId126"/>
    <p:sldId id="529" r:id="rId127"/>
    <p:sldId id="530" r:id="rId128"/>
    <p:sldId id="531" r:id="rId129"/>
    <p:sldId id="532" r:id="rId130"/>
    <p:sldId id="533" r:id="rId131"/>
    <p:sldId id="534" r:id="rId132"/>
    <p:sldId id="535" r:id="rId133"/>
    <p:sldId id="536" r:id="rId134"/>
    <p:sldId id="537" r:id="rId135"/>
    <p:sldId id="538" r:id="rId136"/>
    <p:sldId id="539" r:id="rId137"/>
    <p:sldId id="540" r:id="rId138"/>
    <p:sldId id="541" r:id="rId139"/>
    <p:sldId id="542" r:id="rId140"/>
    <p:sldId id="403" r:id="rId141"/>
    <p:sldId id="543" r:id="rId142"/>
    <p:sldId id="544" r:id="rId143"/>
    <p:sldId id="545" r:id="rId144"/>
    <p:sldId id="546" r:id="rId145"/>
    <p:sldId id="547" r:id="rId146"/>
    <p:sldId id="548" r:id="rId147"/>
    <p:sldId id="549" r:id="rId148"/>
    <p:sldId id="550" r:id="rId149"/>
    <p:sldId id="551" r:id="rId150"/>
    <p:sldId id="552" r:id="rId151"/>
    <p:sldId id="553" r:id="rId152"/>
    <p:sldId id="554" r:id="rId153"/>
    <p:sldId id="555" r:id="rId154"/>
    <p:sldId id="556" r:id="rId155"/>
    <p:sldId id="558" r:id="rId156"/>
    <p:sldId id="559" r:id="rId157"/>
    <p:sldId id="560" r:id="rId158"/>
    <p:sldId id="561" r:id="rId159"/>
    <p:sldId id="562" r:id="rId160"/>
    <p:sldId id="563" r:id="rId161"/>
    <p:sldId id="564" r:id="rId162"/>
    <p:sldId id="565" r:id="rId163"/>
    <p:sldId id="566" r:id="rId164"/>
    <p:sldId id="567" r:id="rId165"/>
    <p:sldId id="568" r:id="rId166"/>
    <p:sldId id="569" r:id="rId167"/>
    <p:sldId id="570" r:id="rId168"/>
    <p:sldId id="571" r:id="rId169"/>
    <p:sldId id="572" r:id="rId170"/>
    <p:sldId id="573" r:id="rId171"/>
    <p:sldId id="574" r:id="rId172"/>
    <p:sldId id="575" r:id="rId173"/>
    <p:sldId id="576" r:id="rId174"/>
    <p:sldId id="577" r:id="rId175"/>
    <p:sldId id="578" r:id="rId176"/>
    <p:sldId id="579" r:id="rId177"/>
    <p:sldId id="580" r:id="rId178"/>
    <p:sldId id="581" r:id="rId179"/>
    <p:sldId id="582" r:id="rId180"/>
    <p:sldId id="584" r:id="rId181"/>
    <p:sldId id="585" r:id="rId182"/>
    <p:sldId id="586" r:id="rId183"/>
    <p:sldId id="587" r:id="rId184"/>
    <p:sldId id="588" r:id="rId185"/>
    <p:sldId id="589" r:id="rId186"/>
    <p:sldId id="590" r:id="rId18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5E22"/>
    <a:srgbClr val="FFEDAB"/>
    <a:srgbClr val="E20000"/>
    <a:srgbClr val="FFE389"/>
    <a:srgbClr val="FC922C"/>
    <a:srgbClr val="CD242B"/>
    <a:srgbClr val="DEB203"/>
    <a:srgbClr val="5FBA0F"/>
    <a:srgbClr val="4F81B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50" autoAdjust="0"/>
  </p:normalViewPr>
  <p:slideViewPr>
    <p:cSldViewPr>
      <p:cViewPr varScale="1">
        <p:scale>
          <a:sx n="92" d="100"/>
          <a:sy n="92" d="100"/>
        </p:scale>
        <p:origin x="1344" y="84"/>
      </p:cViewPr>
      <p:guideLst>
        <p:guide orient="horz" pos="845"/>
        <p:guide pos="575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0"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t>2018-12-29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t>‹#›</a:t>
            </a:fld>
            <a:endParaRPr lang="zh-CN" altLang="en-US"/>
          </a:p>
        </p:txBody>
      </p:sp>
    </p:spTree>
    <p:extLst>
      <p:ext uri="{BB962C8B-B14F-4D97-AF65-F5344CB8AC3E}">
        <p14:creationId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2</a:t>
            </a:fld>
            <a:endParaRPr lang="zh-CN" altLang="en-US"/>
          </a:p>
        </p:txBody>
      </p:sp>
    </p:spTree>
    <p:extLst>
      <p:ext uri="{BB962C8B-B14F-4D97-AF65-F5344CB8AC3E}">
        <p14:creationId xmlns:p14="http://schemas.microsoft.com/office/powerpoint/2010/main" val="966498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3</a:t>
            </a:fld>
            <a:endParaRPr lang="zh-CN" altLang="en-US"/>
          </a:p>
        </p:txBody>
      </p:sp>
    </p:spTree>
    <p:extLst>
      <p:ext uri="{BB962C8B-B14F-4D97-AF65-F5344CB8AC3E}">
        <p14:creationId xmlns:p14="http://schemas.microsoft.com/office/powerpoint/2010/main" val="1994359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4</a:t>
            </a:fld>
            <a:endParaRPr lang="zh-CN" altLang="en-US"/>
          </a:p>
        </p:txBody>
      </p:sp>
    </p:spTree>
    <p:extLst>
      <p:ext uri="{BB962C8B-B14F-4D97-AF65-F5344CB8AC3E}">
        <p14:creationId xmlns:p14="http://schemas.microsoft.com/office/powerpoint/2010/main" val="3212475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t>5</a:t>
            </a:fld>
            <a:endParaRPr lang="zh-CN" altLang="en-US"/>
          </a:p>
        </p:txBody>
      </p:sp>
    </p:spTree>
    <p:extLst>
      <p:ext uri="{BB962C8B-B14F-4D97-AF65-F5344CB8AC3E}">
        <p14:creationId xmlns:p14="http://schemas.microsoft.com/office/powerpoint/2010/main" val="3034409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7369242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val="10710333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9144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标题 1"/>
          <p:cNvSpPr>
            <a:spLocks noGrp="1"/>
          </p:cNvSpPr>
          <p:nvPr>
            <p:ph type="ctrTitle"/>
          </p:nvPr>
        </p:nvSpPr>
        <p:spPr>
          <a:xfrm>
            <a:off x="0" y="2387600"/>
            <a:ext cx="9144000" cy="1841500"/>
          </a:xfrm>
          <a:prstGeom prst="rect">
            <a:avLst/>
          </a:prstGeom>
        </p:spPr>
        <p:txBody>
          <a:bodyPr anchor="ctr"/>
          <a:lstStyle>
            <a:lvl1pPr algn="ctr">
              <a:defRPr sz="3300">
                <a:solidFill>
                  <a:schemeClr val="bg1"/>
                </a:solidFill>
                <a:latin typeface="Adobe 黑体 Std R" panose="020B0400000000000000" pitchFamily="34" charset="-122"/>
                <a:ea typeface="Adobe 黑体 Std R" panose="020B0400000000000000" pitchFamily="34" charset="-122"/>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4123582509"/>
      </p:ext>
    </p:extLst>
  </p:cSld>
  <p:clrMapOvr>
    <a:masterClrMapping/>
  </p:clrMapOvr>
  <p:transition spd="slow">
    <p:wip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2504316"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考纲解读</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4" name="同侧圆角矩形 3"/>
          <p:cNvSpPr/>
          <p:nvPr userDrawn="1"/>
        </p:nvSpPr>
        <p:spPr>
          <a:xfrm>
            <a:off x="4109040"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考题分析</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703580" y="507713"/>
            <a:ext cx="1512168" cy="401315"/>
          </a:xfrm>
          <a:prstGeom prst="round2Same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1600" dirty="0" smtClean="0">
                <a:solidFill>
                  <a:srgbClr val="00B0F0"/>
                </a:solidFill>
                <a:latin typeface="微软雅黑" panose="020B0503020204020204" pitchFamily="34" charset="-122"/>
                <a:ea typeface="微软雅黑" panose="020B0503020204020204" pitchFamily="34" charset="-122"/>
              </a:rPr>
              <a:t>提分技法</a:t>
            </a:r>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757654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73782012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val="199975940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6.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矩形 12"/>
          <p:cNvSpPr/>
          <p:nvPr/>
        </p:nvSpPr>
        <p:spPr>
          <a:xfrm>
            <a:off x="1748108" y="467380"/>
            <a:ext cx="6392331"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4" y="0"/>
            <a:ext cx="1711621" cy="90872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第三模块</a:t>
            </a:r>
            <a:endParaRPr lang="zh-CN" altLang="en-US" b="1" dirty="0">
              <a:latin typeface="黑体" panose="02010600030101010101" pitchFamily="2" charset="-122"/>
              <a:ea typeface="黑体" panose="02010600030101010101" pitchFamily="2" charset="-122"/>
            </a:endParaRPr>
          </a:p>
        </p:txBody>
      </p:sp>
      <p:sp>
        <p:nvSpPr>
          <p:cNvPr id="26" name="矩形 25"/>
          <p:cNvSpPr/>
          <p:nvPr userDrawn="1"/>
        </p:nvSpPr>
        <p:spPr>
          <a:xfrm>
            <a:off x="-1" y="937527"/>
            <a:ext cx="9144000" cy="36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1799591" y="75617"/>
            <a:ext cx="7357444" cy="369332"/>
          </a:xfrm>
          <a:prstGeom prst="rect">
            <a:avLst/>
          </a:prstGeom>
          <a:noFill/>
        </p:spPr>
        <p:txBody>
          <a:bodyPr wrap="square" rtlCol="0">
            <a:spAutoFit/>
          </a:bodyPr>
          <a:lstStyle/>
          <a:p>
            <a:r>
              <a:rPr lang="zh-CN" altLang="zh-CN" sz="1800" b="1" kern="1200" smtClean="0">
                <a:solidFill>
                  <a:schemeClr val="tx1"/>
                </a:solidFill>
                <a:effectLst/>
                <a:latin typeface="+mn-lt"/>
                <a:ea typeface="+mn-ea"/>
                <a:cs typeface="+mn-cs"/>
              </a:rPr>
              <a:t>第</a:t>
            </a:r>
            <a:r>
              <a:rPr lang="en-US" altLang="zh-CN" sz="1800" kern="1200" smtClean="0">
                <a:solidFill>
                  <a:schemeClr val="tx1"/>
                </a:solidFill>
                <a:effectLst/>
                <a:latin typeface="+mn-lt"/>
                <a:ea typeface="+mn-ea"/>
                <a:cs typeface="+mn-cs"/>
              </a:rPr>
              <a:t>9</a:t>
            </a:r>
            <a:r>
              <a:rPr lang="zh-CN" altLang="zh-CN" sz="1800" b="1" kern="1200" smtClean="0">
                <a:solidFill>
                  <a:schemeClr val="tx1"/>
                </a:solidFill>
                <a:effectLst/>
                <a:latin typeface="+mn-lt"/>
                <a:ea typeface="+mn-ea"/>
                <a:cs typeface="+mn-cs"/>
              </a:rPr>
              <a:t>部分</a:t>
            </a:r>
            <a:r>
              <a:rPr lang="zh-CN" altLang="zh-CN" sz="1800" kern="1200" smtClean="0">
                <a:solidFill>
                  <a:schemeClr val="tx1"/>
                </a:solidFill>
                <a:effectLst/>
                <a:latin typeface="+mn-lt"/>
                <a:ea typeface="+mn-ea"/>
                <a:cs typeface="+mn-cs"/>
              </a:rPr>
              <a:t>　</a:t>
            </a:r>
            <a:r>
              <a:rPr lang="zh-CN" altLang="zh-CN" sz="1800" b="1" kern="1200" smtClean="0">
                <a:solidFill>
                  <a:schemeClr val="tx1"/>
                </a:solidFill>
                <a:effectLst/>
                <a:latin typeface="+mn-lt"/>
                <a:ea typeface="+mn-ea"/>
                <a:cs typeface="+mn-cs"/>
              </a:rPr>
              <a:t>作</a:t>
            </a:r>
            <a:r>
              <a:rPr lang="zh-CN" altLang="zh-CN" sz="1800" kern="1200" smtClean="0">
                <a:solidFill>
                  <a:schemeClr val="tx1"/>
                </a:solidFill>
                <a:effectLst/>
                <a:latin typeface="+mn-lt"/>
                <a:ea typeface="+mn-ea"/>
                <a:cs typeface="+mn-cs"/>
              </a:rPr>
              <a:t>　</a:t>
            </a:r>
            <a:r>
              <a:rPr lang="zh-CN" altLang="zh-CN" sz="1800" b="1" kern="1200" smtClean="0">
                <a:solidFill>
                  <a:schemeClr val="tx1"/>
                </a:solidFill>
                <a:effectLst/>
                <a:latin typeface="+mn-lt"/>
                <a:ea typeface="+mn-ea"/>
                <a:cs typeface="+mn-cs"/>
              </a:rPr>
              <a:t>文</a:t>
            </a:r>
            <a:endParaRPr lang="zh-CN" altLang="zh-CN" sz="1800" kern="1200">
              <a:solidFill>
                <a:schemeClr val="tx1"/>
              </a:solidFill>
              <a:effectLst/>
              <a:latin typeface="+mn-lt"/>
              <a:ea typeface="+mn-ea"/>
              <a:cs typeface="+mn-cs"/>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4" name="同侧圆角矩形 13">
            <a:hlinkClick r:id="rId16" action="ppaction://hlinksldjump" tooltip="点击进入"/>
          </p:cNvPr>
          <p:cNvSpPr/>
          <p:nvPr userDrawn="1"/>
        </p:nvSpPr>
        <p:spPr>
          <a:xfrm>
            <a:off x="2494042"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考纲解读</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8" name="同侧圆角矩形 17">
            <a:hlinkClick r:id="rId17" action="ppaction://hlinksldjump" tooltip="点击进入"/>
          </p:cNvPr>
          <p:cNvSpPr/>
          <p:nvPr userDrawn="1"/>
        </p:nvSpPr>
        <p:spPr>
          <a:xfrm>
            <a:off x="4092192"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考题分析</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19" name="同侧圆角矩形 18">
            <a:hlinkClick r:id="rId18" action="ppaction://hlinksldjump" tooltip="点击进入"/>
          </p:cNvPr>
          <p:cNvSpPr/>
          <p:nvPr userDrawn="1"/>
        </p:nvSpPr>
        <p:spPr>
          <a:xfrm>
            <a:off x="5690342" y="520414"/>
            <a:ext cx="1541384" cy="394068"/>
          </a:xfrm>
          <a:prstGeom prst="round2SameRect">
            <a:avLst/>
          </a:prstGeom>
          <a:gradFill>
            <a:gsLst>
              <a:gs pos="0">
                <a:schemeClr val="accent6">
                  <a:lumMod val="40000"/>
                  <a:lumOff val="60000"/>
                </a:schemeClr>
              </a:gs>
              <a:gs pos="35000">
                <a:schemeClr val="accent5">
                  <a:lumMod val="0"/>
                  <a:lumOff val="100000"/>
                </a:schemeClr>
              </a:gs>
              <a:gs pos="100000">
                <a:schemeClr val="accent5">
                  <a:lumMod val="100000"/>
                </a:schemeClr>
              </a:gs>
            </a:gsLst>
            <a:path path="circle">
              <a:fillToRect l="50000" t="-80000" r="50000" b="18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solidFill>
                <a:latin typeface="微软雅黑" panose="020B0503020204020204" pitchFamily="34" charset="-122"/>
                <a:ea typeface="微软雅黑" panose="020B0503020204020204" pitchFamily="34" charset="-122"/>
              </a:rPr>
              <a:t>提分技法</a:t>
            </a:r>
            <a:endParaRPr lang="zh-CN" altLang="en-US" sz="1600" dirty="0">
              <a:solidFill>
                <a:schemeClr val="tx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52772607"/>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63" r:id="rId3"/>
    <p:sldLayoutId id="2147483664" r:id="rId4"/>
    <p:sldLayoutId id="2147483665" r:id="rId5"/>
    <p:sldLayoutId id="2147483666" r:id="rId6"/>
    <p:sldLayoutId id="2147483667" r:id="rId7"/>
    <p:sldLayoutId id="2147483654" r:id="rId8"/>
    <p:sldLayoutId id="2147483655" r:id="rId9"/>
    <p:sldLayoutId id="2147483656" r:id="rId10"/>
    <p:sldLayoutId id="2147483657" r:id="rId11"/>
    <p:sldLayoutId id="2147483658" r:id="rId12"/>
    <p:sldLayoutId id="2147483659" r:id="rId13"/>
    <p:sldLayoutId id="2147483668"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Word___9.docx"/><Relationship Id="rId2" Type="http://schemas.openxmlformats.org/officeDocument/2006/relationships/slideLayout" Target="../slideLayouts/slideLayout4.xml"/><Relationship Id="rId1" Type="http://schemas.openxmlformats.org/officeDocument/2006/relationships/vmlDrawing" Target="../drawings/vmlDrawing9.vml"/><Relationship Id="rId4" Type="http://schemas.openxmlformats.org/officeDocument/2006/relationships/image" Target="../media/image9.emf"/></Relationships>
</file>

<file path=ppt/slides/_rels/slide10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0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10.docx"/><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image" Target="../media/image10.emf"/></Relationships>
</file>

<file path=ppt/slides/_rels/slide11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1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4.xml"/><Relationship Id="rId1" Type="http://schemas.openxmlformats.org/officeDocument/2006/relationships/vmlDrawing" Target="../drawings/vmlDrawing11.vml"/><Relationship Id="rId4" Type="http://schemas.openxmlformats.org/officeDocument/2006/relationships/image" Target="../media/image11.emf"/></Relationships>
</file>

<file path=ppt/slides/_rels/slide12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2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Word___12.docx"/><Relationship Id="rId2" Type="http://schemas.openxmlformats.org/officeDocument/2006/relationships/slideLayout" Target="../slideLayouts/slideLayout4.xml"/><Relationship Id="rId1" Type="http://schemas.openxmlformats.org/officeDocument/2006/relationships/vmlDrawing" Target="../drawings/vmlDrawing12.vml"/><Relationship Id="rId4" Type="http://schemas.openxmlformats.org/officeDocument/2006/relationships/image" Target="../media/image12.emf"/></Relationships>
</file>

<file path=ppt/slides/_rels/slide13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3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85.xml"/><Relationship Id="rId11" Type="http://schemas.openxmlformats.org/officeDocument/2006/relationships/slide" Target="slide155.xml"/><Relationship Id="rId5" Type="http://schemas.openxmlformats.org/officeDocument/2006/relationships/slide" Target="slide67.xml"/><Relationship Id="rId10" Type="http://schemas.openxmlformats.org/officeDocument/2006/relationships/image" Target="../media/image17.emf"/><Relationship Id="rId4" Type="http://schemas.openxmlformats.org/officeDocument/2006/relationships/slide" Target="slide41.xml"/><Relationship Id="rId9" Type="http://schemas.openxmlformats.org/officeDocument/2006/relationships/package" Target="../embeddings/Microsoft_Word___17.docx"/></Relationships>
</file>

<file path=ppt/slides/_rels/slide14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6.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85.xml"/><Relationship Id="rId11" Type="http://schemas.openxmlformats.org/officeDocument/2006/relationships/slide" Target="slide155.xml"/><Relationship Id="rId5" Type="http://schemas.openxmlformats.org/officeDocument/2006/relationships/slide" Target="slide67.xml"/><Relationship Id="rId10" Type="http://schemas.openxmlformats.org/officeDocument/2006/relationships/image" Target="../media/image18.emf"/><Relationship Id="rId4" Type="http://schemas.openxmlformats.org/officeDocument/2006/relationships/slide" Target="slide41.xml"/><Relationship Id="rId9" Type="http://schemas.openxmlformats.org/officeDocument/2006/relationships/package" Target="../embeddings/Microsoft_Word___18.docx"/></Relationships>
</file>

<file path=ppt/slides/_rels/slide14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4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5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6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7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8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2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3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3.emf"/><Relationship Id="rId4" Type="http://schemas.openxmlformats.org/officeDocument/2006/relationships/package" Target="../embeddings/Microsoft_Word___3.docx"/></Relationships>
</file>

<file path=ppt/slides/_rels/slide4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1.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85.xml"/><Relationship Id="rId11" Type="http://schemas.openxmlformats.org/officeDocument/2006/relationships/image" Target="../media/image13.emf"/><Relationship Id="rId5" Type="http://schemas.openxmlformats.org/officeDocument/2006/relationships/slide" Target="slide67.xml"/><Relationship Id="rId10" Type="http://schemas.openxmlformats.org/officeDocument/2006/relationships/package" Target="../embeddings/Microsoft_Word___13.docx"/><Relationship Id="rId4" Type="http://schemas.openxmlformats.org/officeDocument/2006/relationships/slide" Target="slide41.xml"/><Relationship Id="rId9" Type="http://schemas.openxmlformats.org/officeDocument/2006/relationships/slide" Target="slide155.xml"/></Relationships>
</file>

<file path=ppt/slides/_rels/slide4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4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4.emf"/><Relationship Id="rId4" Type="http://schemas.openxmlformats.org/officeDocument/2006/relationships/package" Target="../embeddings/Microsoft_Word___4.docx"/></Relationships>
</file>

<file path=ppt/slides/_rels/slide5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5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4.xml"/><Relationship Id="rId1" Type="http://schemas.openxmlformats.org/officeDocument/2006/relationships/vmlDrawing" Target="../drawings/vmlDrawing5.vml"/><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7.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85.xml"/><Relationship Id="rId11" Type="http://schemas.openxmlformats.org/officeDocument/2006/relationships/slide" Target="slide155.xml"/><Relationship Id="rId5" Type="http://schemas.openxmlformats.org/officeDocument/2006/relationships/slide" Target="slide67.xml"/><Relationship Id="rId10" Type="http://schemas.openxmlformats.org/officeDocument/2006/relationships/image" Target="../media/image14.emf"/><Relationship Id="rId4" Type="http://schemas.openxmlformats.org/officeDocument/2006/relationships/slide" Target="slide41.xml"/><Relationship Id="rId9" Type="http://schemas.openxmlformats.org/officeDocument/2006/relationships/package" Target="../embeddings/Microsoft_Word___14.docx"/></Relationships>
</file>

<file path=ppt/slides/_rels/slide6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6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6.docx"/><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image" Target="../media/image6.emf"/></Relationships>
</file>

<file path=ppt/slides/_rels/slide7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7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7.docx"/><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image" Target="../media/image7.emf"/></Relationships>
</file>

<file path=ppt/slides/_rels/slide8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5.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85.xml"/><Relationship Id="rId11" Type="http://schemas.openxmlformats.org/officeDocument/2006/relationships/image" Target="../media/image15.emf"/><Relationship Id="rId5" Type="http://schemas.openxmlformats.org/officeDocument/2006/relationships/slide" Target="slide67.xml"/><Relationship Id="rId10" Type="http://schemas.openxmlformats.org/officeDocument/2006/relationships/package" Target="../embeddings/Microsoft_Word___15.docx"/><Relationship Id="rId4" Type="http://schemas.openxmlformats.org/officeDocument/2006/relationships/slide" Target="slide41.xml"/><Relationship Id="rId9" Type="http://schemas.openxmlformats.org/officeDocument/2006/relationships/slide" Target="slide155.xml"/></Relationships>
</file>

<file path=ppt/slides/_rels/slide8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8.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8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__8.docx"/><Relationship Id="rId2" Type="http://schemas.openxmlformats.org/officeDocument/2006/relationships/slideLayout" Target="../slideLayouts/slideLayout4.xml"/><Relationship Id="rId1" Type="http://schemas.openxmlformats.org/officeDocument/2006/relationships/vmlDrawing" Target="../drawings/vmlDrawing8.vml"/><Relationship Id="rId4" Type="http://schemas.openxmlformats.org/officeDocument/2006/relationships/image" Target="../media/image8.emf"/></Relationships>
</file>

<file path=ppt/slides/_rels/slide90.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1.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2.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3.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4.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5.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6.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7.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_rels/slide98.xml.rels><?xml version="1.0" encoding="UTF-8" standalone="yes"?>
<Relationships xmlns="http://schemas.openxmlformats.org/package/2006/relationships"><Relationship Id="rId8" Type="http://schemas.openxmlformats.org/officeDocument/2006/relationships/slide" Target="slide140.xml"/><Relationship Id="rId3" Type="http://schemas.openxmlformats.org/officeDocument/2006/relationships/slide" Target="slide23.xml"/><Relationship Id="rId7" Type="http://schemas.openxmlformats.org/officeDocument/2006/relationships/slide" Target="slide120.xml"/><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85.xml"/><Relationship Id="rId11" Type="http://schemas.openxmlformats.org/officeDocument/2006/relationships/slide" Target="slide155.xml"/><Relationship Id="rId5" Type="http://schemas.openxmlformats.org/officeDocument/2006/relationships/slide" Target="slide67.xml"/><Relationship Id="rId10" Type="http://schemas.openxmlformats.org/officeDocument/2006/relationships/image" Target="../media/image16.emf"/><Relationship Id="rId4" Type="http://schemas.openxmlformats.org/officeDocument/2006/relationships/slide" Target="slide41.xml"/><Relationship Id="rId9" Type="http://schemas.openxmlformats.org/officeDocument/2006/relationships/package" Target="../embeddings/Microsoft_Word___16.docx"/></Relationships>
</file>

<file path=ppt/slides/_rels/slide99.xml.rels><?xml version="1.0" encoding="UTF-8" standalone="yes"?>
<Relationships xmlns="http://schemas.openxmlformats.org/package/2006/relationships"><Relationship Id="rId8" Type="http://schemas.openxmlformats.org/officeDocument/2006/relationships/slide" Target="slide155.xml"/><Relationship Id="rId3" Type="http://schemas.openxmlformats.org/officeDocument/2006/relationships/slide" Target="slide41.xml"/><Relationship Id="rId7" Type="http://schemas.openxmlformats.org/officeDocument/2006/relationships/slide" Target="slide140.xml"/><Relationship Id="rId2" Type="http://schemas.openxmlformats.org/officeDocument/2006/relationships/slide" Target="slide23.xml"/><Relationship Id="rId1" Type="http://schemas.openxmlformats.org/officeDocument/2006/relationships/slideLayout" Target="../slideLayouts/slideLayout5.xml"/><Relationship Id="rId6" Type="http://schemas.openxmlformats.org/officeDocument/2006/relationships/slide" Target="slide120.xml"/><Relationship Id="rId5" Type="http://schemas.openxmlformats.org/officeDocument/2006/relationships/slide" Target="slide85.xml"/><Relationship Id="rId4" Type="http://schemas.openxmlformats.org/officeDocument/2006/relationships/slide" Target="slide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b="1"/>
              <a:t>第</a:t>
            </a:r>
            <a:r>
              <a:rPr lang="en-US" altLang="zh-CN"/>
              <a:t>9</a:t>
            </a:r>
            <a:r>
              <a:rPr lang="zh-CN" altLang="zh-CN" b="1"/>
              <a:t>部分</a:t>
            </a:r>
            <a:r>
              <a:rPr lang="zh-CN" altLang="zh-CN"/>
              <a:t>　</a:t>
            </a:r>
            <a:r>
              <a:rPr lang="zh-CN" altLang="zh-CN" b="1"/>
              <a:t>作</a:t>
            </a:r>
            <a:r>
              <a:rPr lang="zh-CN" altLang="zh-CN"/>
              <a:t>　</a:t>
            </a:r>
            <a:r>
              <a:rPr lang="zh-CN" altLang="zh-CN" b="1"/>
              <a:t>文</a:t>
            </a:r>
            <a:endParaRPr lang="zh-CN" altLang="zh-CN"/>
          </a:p>
        </p:txBody>
      </p:sp>
    </p:spTree>
    <p:extLst>
      <p:ext uri="{BB962C8B-B14F-4D97-AF65-F5344CB8AC3E}">
        <p14:creationId xmlns:p14="http://schemas.microsoft.com/office/powerpoint/2010/main" val="1477825910"/>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079857217"/>
              </p:ext>
            </p:extLst>
          </p:nvPr>
        </p:nvGraphicFramePr>
        <p:xfrm>
          <a:off x="508000" y="1051386"/>
          <a:ext cx="8128000" cy="5946841"/>
        </p:xfrm>
        <a:graphic>
          <a:graphicData uri="http://schemas.openxmlformats.org/presentationml/2006/ole">
            <mc:AlternateContent xmlns:mc="http://schemas.openxmlformats.org/markup-compatibility/2006">
              <mc:Choice xmlns:v="urn:schemas-microsoft-com:vml" Requires="v">
                <p:oleObj spid="_x0000_s9225" name="文档" r:id="rId3" imgW="3957084" imgH="2895024" progId="Word.Document.12">
                  <p:embed/>
                </p:oleObj>
              </mc:Choice>
              <mc:Fallback>
                <p:oleObj name="文档" r:id="rId3" imgW="3957084" imgH="2895024" progId="Word.Document.12">
                  <p:embed/>
                  <p:pic>
                    <p:nvPicPr>
                      <p:cNvPr id="0" name=""/>
                      <p:cNvPicPr/>
                      <p:nvPr/>
                    </p:nvPicPr>
                    <p:blipFill>
                      <a:blip r:embed="rId4"/>
                      <a:stretch>
                        <a:fillRect/>
                      </a:stretch>
                    </p:blipFill>
                    <p:spPr>
                      <a:xfrm>
                        <a:off x="508000" y="1051386"/>
                        <a:ext cx="8128000" cy="5946841"/>
                      </a:xfrm>
                      <a:prstGeom prst="rect">
                        <a:avLst/>
                      </a:prstGeom>
                    </p:spPr>
                  </p:pic>
                </p:oleObj>
              </mc:Fallback>
            </mc:AlternateContent>
          </a:graphicData>
        </a:graphic>
      </p:graphicFrame>
    </p:spTree>
    <p:extLst>
      <p:ext uri="{BB962C8B-B14F-4D97-AF65-F5344CB8AC3E}">
        <p14:creationId xmlns:p14="http://schemas.microsoft.com/office/powerpoint/2010/main" val="7085271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面带微笑忆童年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童年是梦中的真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是现实中的梦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是梦里含泪的微笑。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栀子花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栀子花开</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beautiful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white</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美丽的栀子花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如此之洁白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引得我和外婆驻足观赏。年幼的我看到如此白皙的花儿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又看看自己黝黑的皮肤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不禁怯怯地问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你觉得我能变得像栀子花那样纯白吗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外婆安详地看着我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嘴角一翘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露出一个甜甜的微笑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并和蔼地对我说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不用担心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长大后就会变白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美丽的栀子花中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是外婆甜甜的微笑。在这甜甜的微笑中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我安然入梦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38667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魁拔也。老家门前有一排高大的杨柳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真是高不可攀啊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可那时的我偏偏想爬上去一探究竟。于是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我问爷爷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你说这些杨柳高吗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它们当然高了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爷爷不假思索地回答。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那我能不能爬上去呢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我急切地追问。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看着好探究的我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爷爷不禁笑了起来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微微地笑。我从他的双眼看出了他心底的快乐。许久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爷爷才边抚摸我的头边说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要想上树还要多吃几年饭哪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魁梧的杨柳哟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让我想起了爷爷的微笑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是那么快乐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那么自在。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0205426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树上蝉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一到夏天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聒躁的蝉声便阵阵传来。池塘边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到处有蝉的合唱歌声。我和小伙伴们来到一棵树下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循着声音仔细寻找蝉。一个伙伴突然高叫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有只蝉在这里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我们沿着他指的方向望去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果然看见一只鸣叫正酣的蝉。这时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小伙伴欢欣起舞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喃喃自语道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还是我的眼睛最明亮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那只蝉是我的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我们一伙看到他如此沾沾自喜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都暗自窃笑。大家一齐对他微笑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只有我忍不住爆发出咯咯的笑声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恭喜你呵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树上鸣叫的蝉啊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你唤醒了童年伙伴们的微笑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天真调皮的笑。对了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还有我那爽朗的笑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15614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尺水兴波法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短短篇幅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情节发展却能一波三折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这就是尺水兴波。其目的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是吸引读者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达到引人入胜的效果。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巧设悬念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设置悬念的关键在于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设置在适当之时、适当之处。此法的悬念可设置一处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也可以设置多处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当读者的欲穷其源之心达到一定程度时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方抖开谜团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文章也同时戛然而止。这会使文章结构曲折多姿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给人一种回味无穷之感。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060760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每座山都有自己的金顶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每所中学都有那么几位风云人物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他们要么才华横溢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要么风流倜傥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要么德才双馨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他们总是会受到全校师生的称赞。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小知是这一届的风云人物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和其他风云人物不同的是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小知没有出众的容貌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也没有一技之长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成绩也一直是不上不下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平日里还总受男生们欺负。这样的人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怎么会成为风云人物呢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8586399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事情还得从一个月前说起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那时我们社团准备举办一个调查活动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而我被分配到的任务就是调查班里每个人的优点及他们对自身优点的认识程度。我问了导师几个问题后便开始展开调查了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调查到的同学无非就是嘻嘻哈哈说自己帅气或羞羞答答说自己聪明。事情似乎进展得十分顺利。正当我想结束调查时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一个身影走进了我的视野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他就是小知。只见小知耷拉着脑袋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两眼无神地往前走着。不知这样的人身上还会有什么优点呢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带着这个疑问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我走近了他。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请问你认为你身上有什么优点啊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当听到这个问题时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小知愣了一下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然后带着浓浓的沮丧的语气小声地对我说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我好像没有什么优点。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8583283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怎么会没有优点呢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正当我准备说出这句话的时候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我看到了他满脸的难过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于是便收起自己的发问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让他悄悄地走了。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越看不出优点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悬念越悬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正当准备放弃他时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我突然想起导师说的话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每个人身上都一定会有他的闪光点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如果他不愿告诉你或者连他自己都没有发现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你就更应当想方设法去弄清楚。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我连忙朝着小知刚离去的方向跑去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暗暗点题。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8459741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我看见许多粗心的同学不小心将垃圾随手丢在地上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而小知不知从哪里拿来了扫把等工具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一个人默默地打扫起来。震撼之余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我连忙拿起相机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咔嚓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将小知的一举一动都给悄悄地定格了下来。接下来的两个星期的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让我发现小知竟然是一个默默无闻的活雷锋。比如说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看到低年级的小朋友被欺负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他总会加以制止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看到老人背东西时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他总会伸出援手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人物塑造有点有面。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8405738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当我把这些照片贴在学校宣传栏之后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小知立刻成了风云人物。小知也变得越来越自信、乐观了。我发现了小知最大的优点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我把这些整理成论文交给了导师。导师看了之后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夸赞了我一番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又给论文补了一个结尾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揭开悬念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冬日里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两只刺猬互相取暖。可靠得太近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会刺伤对方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靠得太远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又起不到取暖的效果。那么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怎么办呢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避开自己的缺点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寻找自己的优点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就像是每一座山都会有自己的金顶一样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总有那一刹那会因为这个金顶的闪耀而光芒万丈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73368373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欲扬先抑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欲扬先抑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又叫先抑后扬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指作者大力赞扬的对象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先贬抑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等到时机成熟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再颂扬。即作者对写作对象先有某种负面看法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后来又在原先基础上否定了看法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得出一个新结论的写法。这里的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更有力、更突出。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《阿长与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山海经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鲁迅先生采用先抑后扬的写法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使文章有起伏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人物情感不断变化。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363408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329065611"/>
              </p:ext>
            </p:extLst>
          </p:nvPr>
        </p:nvGraphicFramePr>
        <p:xfrm>
          <a:off x="508000" y="1196465"/>
          <a:ext cx="8128000" cy="5236089"/>
        </p:xfrm>
        <a:graphic>
          <a:graphicData uri="http://schemas.openxmlformats.org/presentationml/2006/ole">
            <mc:AlternateContent xmlns:mc="http://schemas.openxmlformats.org/markup-compatibility/2006">
              <mc:Choice xmlns:v="urn:schemas-microsoft-com:vml" Requires="v">
                <p:oleObj spid="_x0000_s10248"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96465"/>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8506295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误会法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由误会引起矛盾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推动故事情节的发生、发展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就是误会法。它求新、求意外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但又须真实有道理。只有符合情理的人和事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才能波澜曲折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揭示人物的内心世界和性格特征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使整个作品引人入胜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意味深长。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《驿路梨花》一文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作者在文章中写了三次误会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达到引人入胜的效果。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5139660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范文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阳光灿烂的日子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寒假开学后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我的座位调到了教室南部靠近窗户的位置。每当阳光灿烂的日子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我就沐浴在温暖的阳光里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感到心情格外舒畅。可是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这种好心情没过多久就被破坏了。那是因为一次数学考试</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我的数学成绩一直平平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有时甚至还考不及格。而我的同桌却是全班数学最棒的。在他的影响下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我的数学成绩也有所提高。而我们的数学老师是个性格沉静的人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除了上课讲解题目外</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很少有其他的话语</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包括赞美。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产生误会须有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数学老师的性格是原因之一。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688040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82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那次的数学考试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是期中考试。</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那时的阳光</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比春天更为灿烂。在阳光的照射下</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我感到一阵燥热。卷子发下没多久</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我被几道题难住了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脑门上竟然渗出了汗水。</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有人敲了敲我的桌子。我吃惊地抬起头来。数学老师指了指后边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坐到那边去。考完试再回来。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阳光灿烂导致燥热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我顺着他指的方向看去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原来那是教室最后边的一排空着的桌子。不知什么原因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教室内多余的那几张桌子一直排在最后边</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没有搬走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有空桌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我纳闷了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老师为什么要让我到那边去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我好像听到有同学在说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他数学成绩那么差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上次竟然考了</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肯定是抄同桌的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老师认为我作弊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偷看同桌的答卷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我难过极了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在全班同学的注目中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离开了我的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是非之地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身居是非之地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身处是非之时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带着是非嫌疑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原因四。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046871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终于让我意识到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一个成绩不够优秀的学生是多么可悲啊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我一改往日懒散的习惯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开始抓紧每一秒钟努力学习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我的成绩在飞速提高。有时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同桌解决不了的难题都会向我请教。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临近期末的时候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阳光更为灿烂。不过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阳光照进教室的面积已经非常小了</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只有我这个位置阳光停留的时间长久一些。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独一无二的情况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是令误会升格的最重要原因。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期末考试到了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我聚精会神地趴在桌上做着卷子。不知何时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阳光笼罩了我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使我额头沁出了汗珠。这时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数学老师又一次敲响了我的桌子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坐到那边去考试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7285000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0" name="矩形 9"/>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我愣住了。老师竟然对我如此不信任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老师对我的成见竟然有这么深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我再也忍耐不住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泪水就要冲出眼眶。老师也愣住了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他似乎明白了什么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这里太晒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影响你做题。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冲突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当一切达到巅峰之际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正是误会解开之时。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原来如此。原本以为老师误解了我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谁知却是我误解了老师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我的泪水不由得流了出来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3452241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一线贯串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好的记叙文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常用一条主线贯串全文。线索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可以有机地连缀内容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使内容多而不乱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前后浑然一体。根据文章的具体内容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线索可以是实体的物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也可以是感情的变化。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特定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一线串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以一个具体的实物来结构全文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将各种人或事集中到它的周围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以此巧妙地展开故事情节。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8425701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一线串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记叙文以叙事为主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因此以事件为线索是记叙文常用的线索安排方法。故事情节常包括开端、发展、高潮、结果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事情有起因、经过、结果。所以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交代事件时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要依其过程清楚地交代它的来龙去脉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以便给人完整的认识。如《走一步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再走一步》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全文是紧紧围绕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爬悬崖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这一核心事件展开的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具体线索脉络为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小伙伴提议爬悬崖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跟随伙伴爬悬崖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不幸被困于悬崖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父亲指导下悬崖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感悟爬悬崖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来构思全文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反映事件对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一生的重大意义。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再如《社戏》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盼看社戏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去看社戏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怀念社戏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这一中心事件来构思全文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再现一段儿时的美好生活。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这些作品构思别具匠心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富有艺术魅力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其中线索的安排起到了事半功倍的效果。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7734746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503573"/>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特定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一线串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以作者的思想感情来行文达意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这对一些没有中心事件和具体的故事情节的文章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尤其适用。如鲁迅的《阿长与</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山海经</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我对阿长的感情变化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为线索结构全文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把思想感情贯注于文章之中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其发展变化就构成了完整的结构。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合理布局对点训练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续写故事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运用悬念手法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尽量使故事有波澜。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一个军人把鞋放到修鞋铺去修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却一直没有去取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用巧设悬念的方法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构思一篇小小的记叙文</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7272530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546401"/>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一个月过去了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每当日落西山的时候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小鞋匠都忍不住要向路口张望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希望能从落日的余晖中看到那个高大的身影出现。但是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他没有看到。</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波澜欲起</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先</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伏</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一笔</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又是一个傍晚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一位瘦瘦的军人来到修鞋摊旁说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一个多月前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是不是有位大个子军人来这儿修过鞋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对呀。</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缓</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要付多少钱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小鞋匠略一沉思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修鞋费一块五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外加一个月的保管费五毛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您给两块钱得了。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5886542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军人把两块钱递给他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小鞋匠收好钱后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怎么大个子没来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上前线去了。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军人转身就走。</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再</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一点</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小鞋匠提起那只鞋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赶忙喊道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军人止住了脚步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用低沉的声音对小鞋匠说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他的双腿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已经在前线医院里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他特意来信嘱咐我把钱送给你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军人迈开大步走了。</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陡</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起</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dbl"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戛然而止</a:t>
            </a:r>
            <a:r>
              <a:rPr lang="en-US" altLang="zh-CN" sz="2200" u="dbl"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6974428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285605980"/>
              </p:ext>
            </p:extLst>
          </p:nvPr>
        </p:nvGraphicFramePr>
        <p:xfrm>
          <a:off x="508000" y="1206856"/>
          <a:ext cx="8128000" cy="5236089"/>
        </p:xfrm>
        <a:graphic>
          <a:graphicData uri="http://schemas.openxmlformats.org/presentationml/2006/ole">
            <mc:AlternateContent xmlns:mc="http://schemas.openxmlformats.org/markup-compatibility/2006">
              <mc:Choice xmlns:v="urn:schemas-microsoft-com:vml" Requires="v">
                <p:oleObj spid="_x0000_s11272"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206856"/>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4100955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第五节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生动细节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没有细节就不可能有艺术作品。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细节描写的核心是一个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就是把细小事物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如一个动作、一种表情、一个特点用特写镜头把它放大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通过准确、生动、细致的描绘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如见其人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如睹其物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细节描写是为主题服务的。以写人的记叙文为例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目的是表现人物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那么最能体现人物思想性格的情节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就应描写具体。人物性格丰满、活灵活现、惟妙惟肖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文章形象、生动和真实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这些都依赖好的细节描写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它是记叙文的血肉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一切形象、鲜明、生动都免谈。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9005868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一、细节描写的作用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使文章从枯燥走向生动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从模糊走向真实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从平淡走向深刻。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比较下列三个文章片段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感悟细节描写的作用。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缺乏细节描写的文章片段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初一刚住校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就打电话回家。接电话的是母亲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妈妈我想你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妈妈说她也想我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语言枯燥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感情平淡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形象模糊。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9985304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增添了心理细节、肖像细节描写的片段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初一刚住校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我是那么不适应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一切的一切都是那么陌生。陌生的同学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陌生的教师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陌生的教室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陌生的学习内容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连自来水里流出来的水都是陌生的。晚上醒来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想起妈妈的笑脸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爸爸的大手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奶奶的唠叨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爷爷的叮咛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泪水一下子就流了出来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肖像描写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增强语势的排比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真切地表现思家之情。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0400024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增添了心理、语言细节描写的片段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初一刚住校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就打电话回家。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我仿佛看见妈妈正在洗衣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听到铃声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她立即放下衣服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跌跌撞撞地奔向电话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嘴里还不停地说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别着急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她哪里知道我根本听不到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是你吗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是妈妈的声音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我的眼泪一下子流了出来。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我说不下去。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我感受到妈妈的颤抖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她一定是一边笑着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一边流着泪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心理、语言细节描写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生动传神的语言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更真实、生动、浓烈的母女相思之情。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8176031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二、人物细节描写的类型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刻画性格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塑造形象是人物细节描写的作用。传神的细节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犹如人体细胞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没有了它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就没有了生命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文章少了细节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人物就失去了血肉和神采。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人物细节描写类型主要有如下几种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服饰细节描写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穿的虽然是长衫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可是又脏又破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似乎十多年没有补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鲁迅《孔乙己》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这藤野先生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据说穿衣服太模胡了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有时竟会忘记带领结</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他们的话大概是真的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我就亲见他有一次上讲堂没有带领结。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鲁迅《藤野先生》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0113719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长衫脏、破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且长期不洗不补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说明孔乙己很穷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也很懒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但还不肯脱下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是唯恐失去读书人的身份。这个服饰的细节描写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揭示了孔乙己懒而死爱面子的特征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把孔乙己的社会地位、思想性格和所受教育揭示得十分深刻。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是留级学生讲藤野先生的掌故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既表现藤野先生生活俭朴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也说明他生活随和、不拘小节的性格特征。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244600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母亲也常常说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只要这个好心的于勒一回来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我们的情况就不同了。他可真算得一个有办法的人。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莫泊桑《我的叔叔于勒》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母亲于是很不痛快地说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我怕伤胃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你只给孩子们买几个好了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可别多吃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吃多了要生病的。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然后转过身对着我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至于若瑟夫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他就用不着吃这种东西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别把男孩子惯坏了。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莫泊桑《我的叔叔于勒》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7163201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听说于勒在外边发了财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菲利普夫妇改变了对他的看法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把改变家庭拮据局面的希望寄托在他身上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天天盼他早日归来。这充分表现了菲利普夫妇的自私、庸俗、唯利是图的性格特征。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全是母亲的冠冕堂皇之辞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在两个女孩和女婿面前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显得既爱惜自己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又关心别人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既疼爱孩子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又注意教育。实质却是顾及面子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又节省开支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这段语言细节描写将母亲虚伪、吝啬的心理暴露无遗。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808443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动作细节描写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孔乙己着了慌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伸开五指将碟子罩住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弯腰下去说道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我已经不多了。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鲁迅《孔乙己》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便排出九文大钱。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鲁迅《孔乙己》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我看见他蹒跚地走到铁道边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慢慢探身下去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尚不大难。可是他穿过铁道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要爬上那边月台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就不容易了。他用两手攀着上面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两脚再向上缩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他肥胖的身子向左微倾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显出努力的样子。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朱自清《背影》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8331816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字既迫不得已又无奈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表现出孔乙己心地的善良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因为茴香豆本来不多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他每个孩子一颗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孩子们吃完还不肯离开。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活灵活现地揭示了孔乙己明明穷得要命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却还要摆阔的迂腐性格。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句中的动作细节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体现父亲买橘子过程的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表现父对儿子的一片深情。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84069833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806152105"/>
              </p:ext>
            </p:extLst>
          </p:nvPr>
        </p:nvGraphicFramePr>
        <p:xfrm>
          <a:off x="508000" y="968352"/>
          <a:ext cx="8128000" cy="6328298"/>
        </p:xfrm>
        <a:graphic>
          <a:graphicData uri="http://schemas.openxmlformats.org/presentationml/2006/ole">
            <mc:AlternateContent xmlns:mc="http://schemas.openxmlformats.org/markup-compatibility/2006">
              <mc:Choice xmlns:v="urn:schemas-microsoft-com:vml" Requires="v">
                <p:oleObj spid="_x0000_s12296" name="文档" r:id="rId3" imgW="3957084" imgH="3080709" progId="Word.Document.12">
                  <p:embed/>
                </p:oleObj>
              </mc:Choice>
              <mc:Fallback>
                <p:oleObj name="文档" r:id="rId3" imgW="3957084" imgH="3080709" progId="Word.Document.12">
                  <p:embed/>
                  <p:pic>
                    <p:nvPicPr>
                      <p:cNvPr id="0" name=""/>
                      <p:cNvPicPr/>
                      <p:nvPr/>
                    </p:nvPicPr>
                    <p:blipFill>
                      <a:blip r:embed="rId4"/>
                      <a:stretch>
                        <a:fillRect/>
                      </a:stretch>
                    </p:blipFill>
                    <p:spPr>
                      <a:xfrm>
                        <a:off x="508000" y="968352"/>
                        <a:ext cx="8128000" cy="6328298"/>
                      </a:xfrm>
                      <a:prstGeom prst="rect">
                        <a:avLst/>
                      </a:prstGeom>
                    </p:spPr>
                  </p:pic>
                </p:oleObj>
              </mc:Fallback>
            </mc:AlternateContent>
          </a:graphicData>
        </a:graphic>
      </p:graphicFrame>
    </p:spTree>
    <p:extLst>
      <p:ext uri="{BB962C8B-B14F-4D97-AF65-F5344CB8AC3E}">
        <p14:creationId xmlns:p14="http://schemas.microsoft.com/office/powerpoint/2010/main" val="38502536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心理细节描写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他们该不会强迫这些鸽子也用德国话唱歌吧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都德《最后一课》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当小弗郎士听到学校屋顶上鸽子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咕咕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的叫声时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内心表现出对敌人禁教法语的卑劣行径的轻蔑、憎恨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和珍视祖国语言的深厚感情。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243769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语文课开始了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老师把批好的试卷发了下来。在拿到试卷之前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我紧张得要命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就怕自己考砸了。试卷拿到手以后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我一看不及格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很是伤心。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我不停地在心里念叨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阿弥陀佛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上帝啊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保佑我吧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我再也不听录音机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不看电视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不打游戏机了。唉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都怪我自己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老想着打游戏机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考试前一天还趁父母不在家偷看了一个小时的电视。老师啊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发发慈悲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手下留情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我以后上课一定好好听讲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千万别让我不及格啊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一系列的祈祷、发誓、自责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怕考砸的心理写得如在眼前。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1657755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神态细节描写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他们便接着说道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你怎么连半个秀才也捞不到呢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孔乙己立刻显出颓唐不安模样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脸上笼上了一层灰色。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科举失败是孔乙己的隐痛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不幸这隐痛又被别人戳到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他那点可怜的自尊簌簌跌落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这里的神态描写生动细腻地刻画出他内心隐痛被戳到时的痉挛、挣扎。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4470681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三、细节描写的方法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细化动作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延长过程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如果细节是一个动作过程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那么将其分解成一连串细微动作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运用最为精炼传神的句子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最为准确的动词和形容词来传达人物的精神风貌。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他在雪地里罩住了一只小鸟。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升格展示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他扫开一块雪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露出地面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用一枝短棒支起一面大的竹筛来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下面撒些秕谷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棒上系一条长绳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人远远地牵着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看鸟雀下来啄食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走到竹筛底下的时候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将绳子一拉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便罩住了。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566364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我微微睁开眼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妈妈果然站在我床前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她就那么站着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手里抱着毛毯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眼睛愣愣地看着我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那是什么样的眼神啊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世界上任何形容母亲的好词都加到上面也不为过。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升格展示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眼睛愣愣地看着我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我分明地感觉到她的目光在我的头发上抚摸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妈妈好长时间没有爱抚我的头发了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她在回忆那逝去的岁月吗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妈妈的目光抚上我的眉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漫上了我的眼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我的眼珠不自觉地转动了几下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她的目光便一如我儿时她那双温柔的手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轻轻地按摩着我的眼睑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我知道她想让我好好睡眠。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21589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0" name="矩形 9"/>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运用修辞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画其神韵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运用比喻、拟人、夸张等修辞手法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使语言生动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变抽象为具体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化无形为有形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综合运用各种修辞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能刻画出细节的神韵。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我战战兢兢地回答老师的提问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他夸奖我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说得非常好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并且向我递过一个赞许的眼神。这眼神让我从头到脚都感到暖洋洋的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我回敬老师一个微笑。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118695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升格展示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说的非常好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老师向我递过一个赞许的眼神。这眼神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如冬日里送来的一缕阳光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我从头到脚都感到暖洋洋的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又像沙漠里的一汪泉水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清澈、清凉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滋润我干涸的心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更像黑夜里拉开的一盏明灯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照亮了我整个心房。这个眼神让我充分感受到了关爱、勇敢和自信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嗅着这样的味道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我回敬给老师一个微笑。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093473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扩展句子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补充细节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需扩展的句子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她骂他混蛋。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扩展要求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尽最大的努力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将这句话的内容充实起来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运用联想和想象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恰当地添加动作、表情、神态、语言、心理、场景等。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参考示例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添加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她骂他道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你真是一个混蛋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添加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动作描写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她用手指着他的鼻子骂道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你真是一个混蛋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添加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神态描写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她早已被气得浑身颤抖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脸色铁青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于是怒睁杏目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用手指着他的鼻子骂道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你真是一个混蛋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2813966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添加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她早已被气得浑身颤抖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脸色铁青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但她还是在不断地告诫自己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不要失态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最终她实在是忍不住了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于是怒睁杏目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用手指着他的鼻子骂道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你真是一个混蛋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添加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场景描写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真是冤家路窄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他俩刚好在操场上不期而遇。由于上次她发现他抄别人的作业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便报告了老师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结果他被老师狠狠地批评了一顿。今天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当着这么多同学的面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他竟然嬉皮笑脸地拦住她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一个劲地说她是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小报告、克格勃、小内奸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她对他的挖苦、讽刺装作漫不经心的样子。其实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她早已被气得浑身颤抖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脸色铁青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但她还是在不断地告诫自己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不要失态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最终她实在是忍不住了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于是怒睁杏目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用手指着他的鼻子骂道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你真是一个混蛋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894842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第五节</a:t>
            </a: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生动细节对点训练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淑女的吃相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提示</a:t>
            </a:r>
            <a:r>
              <a:rPr lang="en-US" altLang="zh-CN" sz="2200" dirty="0">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加入自己的想象和联想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有点特色更好。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参考</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答案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她小心翼翼地端起碗</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挑了一片菜叶</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慢慢地送到嘴边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害羞似的张开樱桃小嘴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又迅速合上</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极小幅度地嚼着食物</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还不停地用餐巾纸擦拭唇角的余油。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粗汉的吃相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参考</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答案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他见菜上齐后</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便忙提起筷</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端起大碗</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对着菜就是一夹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合着饭</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呼呼</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地往嘴里送</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又掺和了汤水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撑得两腮鼓鼓的</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连粘在嘴角边的饭粒也顾不得擦。　</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6691001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wipe(down)">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wipe(down)">
                                      <p:cBhvr>
                                        <p:cTn id="1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二、命题分析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命题形式稳中有变。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在近十年中考作文中</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2012</a:t>
            </a:r>
            <a:r>
              <a:rPr lang="zh-CN" altLang="zh-CN" sz="2200" dirty="0">
                <a:solidFill>
                  <a:srgbClr val="000000"/>
                </a:solidFill>
                <a:latin typeface="Times New Roman" panose="02020603050405020304" pitchFamily="18" charset="0"/>
                <a:cs typeface="Times New Roman" panose="02020603050405020304" pitchFamily="18" charset="0"/>
              </a:rPr>
              <a:t>年考查限制性命题作文</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连续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年考半命题作文</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年考命题作文。另外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题目中一般都包含了提示语和作文要求。给考生写作提供了比较明确的写作思路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在一定程度上降低了立意和选材的难度。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82050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3" name="圆角矩形 2">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4"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988840"/>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第六节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规范语言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一、语言评分标准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067681529"/>
              </p:ext>
            </p:extLst>
          </p:nvPr>
        </p:nvGraphicFramePr>
        <p:xfrm>
          <a:off x="508000" y="2923992"/>
          <a:ext cx="8128000" cy="2470671"/>
        </p:xfrm>
        <a:graphic>
          <a:graphicData uri="http://schemas.openxmlformats.org/presentationml/2006/ole">
            <mc:AlternateContent xmlns:mc="http://schemas.openxmlformats.org/markup-compatibility/2006">
              <mc:Choice xmlns:v="urn:schemas-microsoft-com:vml" Requires="v">
                <p:oleObj spid="_x0000_s18440" name="文档" r:id="rId9" imgW="3838246" imgH="1166802" progId="Word.Document.12">
                  <p:embed/>
                </p:oleObj>
              </mc:Choice>
              <mc:Fallback>
                <p:oleObj name="文档" r:id="rId9" imgW="3838246" imgH="1166802" progId="Word.Document.12">
                  <p:embed/>
                  <p:pic>
                    <p:nvPicPr>
                      <p:cNvPr id="0" name=""/>
                      <p:cNvPicPr/>
                      <p:nvPr/>
                    </p:nvPicPr>
                    <p:blipFill>
                      <a:blip r:embed="rId10"/>
                      <a:stretch>
                        <a:fillRect/>
                      </a:stretch>
                    </p:blipFill>
                    <p:spPr>
                      <a:xfrm>
                        <a:off x="508000" y="2923992"/>
                        <a:ext cx="8128000" cy="2470671"/>
                      </a:xfrm>
                      <a:prstGeom prst="rect">
                        <a:avLst/>
                      </a:prstGeom>
                    </p:spPr>
                  </p:pic>
                </p:oleObj>
              </mc:Fallback>
            </mc:AlternateContent>
          </a:graphicData>
        </a:graphic>
      </p:graphicFrame>
      <p:sp>
        <p:nvSpPr>
          <p:cNvPr id="11" name="圆角矩形 10">
            <a:hlinkClick r:id="rId11"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7704832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二、语言存在的问题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生硬刻板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缺乏情趣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我们班共</a:t>
            </a:r>
            <a:r>
              <a:rPr lang="en-US" altLang="zh-CN" sz="2200" dirty="0">
                <a:solidFill>
                  <a:srgbClr val="000000"/>
                </a:solidFill>
                <a:latin typeface="Times New Roman" panose="02020603050405020304" pitchFamily="18" charset="0"/>
                <a:cs typeface="Times New Roman" panose="02020603050405020304" pitchFamily="18" charset="0"/>
              </a:rPr>
              <a:t>64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个男生</a:t>
            </a:r>
            <a:r>
              <a:rPr lang="en-US" altLang="zh-CN" sz="2200" dirty="0">
                <a:solidFill>
                  <a:srgbClr val="000000"/>
                </a:solidFill>
                <a:latin typeface="Times New Roman" panose="02020603050405020304" pitchFamily="18" charset="0"/>
                <a:cs typeface="Times New Roman" panose="02020603050405020304" pitchFamily="18" charset="0"/>
              </a:rPr>
              <a:t>,27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个女生。男女生之间总有一段距离。要是哪个男生敢和女生说几句话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准会被其他男生取笑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甚至会给你编上一段故事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说你和女生关系如何复杂。而要是哪个女生和男生说话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女生们总会想方设法孤立她。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这段文字很刻板。特别是第一句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平实得不能再平实了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简直是在填统计表。如果在呆板的叙述中增加一些风趣、幽默的成分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语言就会鲜活起来。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5754520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描写空洞、公式化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在描写人、物、事、景时也确实刻意修饰过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但并不给人生动感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关键是因为他们按一个公式去套用所有的人、事、物、景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犯了公式化的错误。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有位考生写《老师笑了》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其中有一段是这样写的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我们老师长得很精神。她高高的个子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方方的脸庞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浓浓的眉毛下面有一双炯炯有神的眼睛。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这段描写陈词滥调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似曾相识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令人生厌。因为缺少个性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这样的描写套在谁身上似乎都适用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但都不能给人留下深刻的印象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有千人一面的感觉。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4176742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考卷发下来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我的语文超过了</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我非常高兴。可有几个同学认为我是抄的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包括老师在内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有些同学在我面前说了不少的讽刺话。这些话对我刺激很大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更增强了我发奋学好语文的信心。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这段话叙述非常空洞。同学们怎么讽刺的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造成了怎样的刺激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的心态又怎样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没有具体的描写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也不会给人留下什么印象。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1577883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成绩公布了。哈</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我想叫想唱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想蹦想跳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想让所有我认识或不认识的人分享我的喜悦。几个同学走过来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我笑着迎上去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准备接受他们的祝贺。哪知钻进耳朵的是一串嘲讽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瞧那得意劲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麻雀变凤凰了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抄来的分也自豪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嘻嘻嘻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我头脑一炸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眼前暖融融的阳光一下变得冷飕飕的。我想哭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痛痛快快地哭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我要用更多的</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分向他们</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我这只麻雀能变成凤凰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这段改动后的文字有语言描写和心理描写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有环境的渲染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不再只是空泛的叙述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更具感染力。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7076907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语言平淡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缺乏韵味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我身体很不舒服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妈妈不让我到学校去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让我在家里好好休息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我不听妈妈的话跑到学校去了。在学校里我一直没有精神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只能在课桌上睡觉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放学回到家我也没有体力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倒在床上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妈妈马上去把医生叫来了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医生为我做了检查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而且还烧到了三十八度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那时妈妈吓了一跳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马上让我不要乱动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我在妈妈的照顾下好了。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这样的语言像干枯的头发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干瘪枯燥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缺少色泽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不含感情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平平淡淡也没有真情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让阅卷老师实在是读不下去。试想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陈旧的内容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再用平庸的语言表达出来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能有什么吸引力呢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83230310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圆角矩形 2">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4"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700808"/>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三、让语言生动起来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恰当运用形容词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恰当的形容词能使写作对象具体细腻、生动形象。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261892199"/>
              </p:ext>
            </p:extLst>
          </p:nvPr>
        </p:nvGraphicFramePr>
        <p:xfrm>
          <a:off x="508000" y="2973415"/>
          <a:ext cx="8128000" cy="1741234"/>
        </p:xfrm>
        <a:graphic>
          <a:graphicData uri="http://schemas.openxmlformats.org/presentationml/2006/ole">
            <mc:AlternateContent xmlns:mc="http://schemas.openxmlformats.org/markup-compatibility/2006">
              <mc:Choice xmlns:v="urn:schemas-microsoft-com:vml" Requires="v">
                <p:oleObj spid="_x0000_s19464" name="文档" r:id="rId9" imgW="3838246" imgH="821550" progId="Word.Document.12">
                  <p:embed/>
                </p:oleObj>
              </mc:Choice>
              <mc:Fallback>
                <p:oleObj name="文档" r:id="rId9" imgW="3838246" imgH="821550" progId="Word.Document.12">
                  <p:embed/>
                  <p:pic>
                    <p:nvPicPr>
                      <p:cNvPr id="0" name=""/>
                      <p:cNvPicPr/>
                      <p:nvPr/>
                    </p:nvPicPr>
                    <p:blipFill>
                      <a:blip r:embed="rId10"/>
                      <a:stretch>
                        <a:fillRect/>
                      </a:stretch>
                    </p:blipFill>
                    <p:spPr>
                      <a:xfrm>
                        <a:off x="508000" y="2973415"/>
                        <a:ext cx="8128000" cy="1741234"/>
                      </a:xfrm>
                      <a:prstGeom prst="rect">
                        <a:avLst/>
                      </a:prstGeom>
                    </p:spPr>
                  </p:pic>
                </p:oleObj>
              </mc:Fallback>
            </mc:AlternateContent>
          </a:graphicData>
        </a:graphic>
      </p:graphicFrame>
      <p:sp>
        <p:nvSpPr>
          <p:cNvPr id="11" name="矩形 10"/>
          <p:cNvSpPr>
            <a:spLocks noChangeAspect="1"/>
          </p:cNvSpPr>
          <p:nvPr/>
        </p:nvSpPr>
        <p:spPr>
          <a:xfrm>
            <a:off x="508000" y="473005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升格句在名词前加进了一些描写事物形状、数量、颜色、气味、质地、声音等方面的形容词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把草地和小河写得很具体。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11"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6766444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准确使用动词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准确形象、新鲜幽默的动词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能以形传神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使文章生动活泼、富有韵味。例如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注意括号中的词语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昨天的烦恼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今天的快乐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明天的幸福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永远的爱心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粘贴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美好的心情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醉人的风景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你的笑容和快乐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7201142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活用褒义词、贬义词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从感情色彩上看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词有褒义词和贬义词之分。在一般情况下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这两类词都必须坚守岗位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各司其职。至于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褒贬互换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褒词贬用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贬词褒用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那是一种特殊的语言现象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运用得当往往会收到独特、新颖的艺术效果。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活用过程中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褒词贬用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多用于设刺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贬词褒用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虽不常见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却更具表现力。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965638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贬词褒用。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魏巍《我的老师》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我用儿童的狡猾的眼光察觉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她爱我们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并没有真正要打的意思。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狡猾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是贬义词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诡计多端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但在此处则表现了儿童的活泼与聪明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也体现了师生间的和谐关系。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褒词贬用。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鲁迅《拿来主义》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活人替代了古董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我敢说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也可以算得显出一点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进步</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一词原本是褒义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这里却是贬用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有强烈的讽刺意味。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1452196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主题摇曳多姿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重体验。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通过对近十年的中考作文题分析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每一次考试的作文题目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其主题各有侧重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而且给人以耳目一新之感。但无论是立意还是选材都没有游离于中学生的生活现状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主题都围绕成长体验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的初步认识来设置。都与学生的成长经历、独特体验有关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侧重于引导考生正确的、积极的人生观和价值观。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选材、立意自由。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从立意和选材来看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没有设置障碍。让学生都有话可说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有事可写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有感可发。大部分题目都与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有关。写作内容都与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有必然的联系。记叙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的成长经历、表达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的成长体验、抒发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的真实情感。这样的设置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能够让学生写出真情实感。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11388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变概括为具体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运用语言水平的高低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在很大程度上就是看能不能写具体。在考生的作文中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却经常出现一些笼统的、表达平平的语言。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这里很静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语言就是笼统的、抽象的。如改为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这里很静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只听见笔和纸磨擦的沙沙声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这样写就具体些了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但给人的感觉不新鲜。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再如写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这个女人长得很胖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就很笼统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这个女人胖得就像刚刚发开的面团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就具体多了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但也不新鲜。再看看契诃夫是怎样写的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她的脸胖得发亮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皮肤已经不够用了。睁眼的时候必须把嘴闭上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张嘴的时候必须把眼闭上。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这样的描写就很具体了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具体到事物可闻可睹可摸可感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而且是新鲜的闻、睹、摸、感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语言的美感也就产生了。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331839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变叙述为描写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在写作中将叙述转化为描写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将抽象转化为具体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都能使语言更富有文采。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我和好朋友吵架了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他不再理我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我心里非常难过。但是为了尊严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我也忍着一直不去理他。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这种粗略概述在考场作文中颇具代表性。怎么吵架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心里怎么难过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大家互不理睬的情形有多折磨人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光叙述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语言显得苍白无力。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6484905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我和好朋友吵开了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虽不是仇人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却怎么眼红了呢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是因为我们彼此太了解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才这样一句句地你来我往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每一句都准确地直戳入对方心脏的正中央。吵完后我斜眼瞅着他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却只见他发了一会愣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然后抓起文具盒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猛地砸向地面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吓得全班都静默了三分钟。此后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我们就成了陌路。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改动后通过描写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生动地展示了好朋友吵架的情形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读来印象深刻。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93569256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善于运用修辞手法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写作善用修辞手法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可以增强文章的生动性和形象性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使读者通过联想、想象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达到身临其境的美妙境界。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我们每个人都应该有理想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理想对我们很有好处。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这样的句子读来乏味。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我们每个人都应该有理想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因为理想是人生的灯塔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它为我们的生活指明了方向。理想是人生的启明星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一直引导着我们向前去。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通过运用比喻的修辞手法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变为具体可感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增添了形象性和生动性。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492099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第六节</a:t>
            </a:r>
          </a:p>
        </p:txBody>
      </p:sp>
      <p:sp>
        <p:nvSpPr>
          <p:cNvPr id="9" name="矩形 8"/>
          <p:cNvSpPr>
            <a:spLocks noChangeAspect="1"/>
          </p:cNvSpPr>
          <p:nvPr/>
        </p:nvSpPr>
        <p:spPr>
          <a:xfrm>
            <a:off x="508000" y="1351159"/>
            <a:ext cx="8128000" cy="496751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规范语言对点训练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将下列这段文字改写得生动。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姐姐不算漂亮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还有一脸的青春痘。她总爱对着镜子边发牢骚边使劲地挤啊挤的。有时走在大街上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生怕别人看见她长了痘痘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总是躲躲闪闪的。一次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卖小菜的大叔凑过来对她说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把姐姐气得要命。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改写</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参考</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姐姐不算漂亮</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主要缘于那一脸的痘痘。她每天对着镜子挤呀挤</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时不时发几句感叹</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唉</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老了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我老了</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常言道</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红颜易逝</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可姐不过才十七岁啊</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她闹出来的笑话</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这都是有史料考证的</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一次</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姐走在街上</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卖小菜的大叔凑过来说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大姐</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买菜吗</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买</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买</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买你个头</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你怎么不叫我大妈</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老姐忿忿然地溜出了市场</a:t>
            </a:r>
            <a:r>
              <a:rPr lang="en-US"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00"/>
                </a:solidFill>
                <a:uFill>
                  <a:solidFill>
                    <a:srgbClr val="000000"/>
                  </a:solidFill>
                </a:uFill>
                <a:latin typeface="Times New Roman" panose="02020603050405020304" pitchFamily="18" charset="0"/>
                <a:cs typeface="Times New Roman" panose="02020603050405020304" pitchFamily="18" charset="0"/>
              </a:rPr>
              <a:t>留下一头雾水的大叔。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189717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wipe(down)">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第七节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一、作文开头结尾的要求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关于文章的开头结尾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在《四溟诗话》中有一种比较形象的说法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起句当如爆竹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骤响易彻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结句当如撞钟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清音有余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即文章开头要像放炮似的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使人耳目为之一震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而结尾要似撞钟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余音绕梁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三日不绝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的艺术效果。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0696546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二、作文开头结尾存在的问题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开头常见的问题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开头不点题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不少考生在写作文时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开头不点题。有些开头虽然文采飞扬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但就是与文章题目没有关系。这样的开头无法得到阅卷老师的青睐。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开头很啰嗦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古人论文章的开头与结尾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最妥当的当属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凤头豹尾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小巧而美丽。可是我们有些考生在写作文开头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洋洋洒洒不下</a:t>
            </a:r>
            <a:r>
              <a:rPr lang="en-US" altLang="zh-CN" sz="2200" dirty="0">
                <a:solidFill>
                  <a:srgbClr val="000000"/>
                </a:solidFill>
                <a:latin typeface="Times New Roman" panose="02020603050405020304" pitchFamily="18" charset="0"/>
                <a:cs typeface="Times New Roman" panose="02020603050405020304" pitchFamily="18" charset="0"/>
              </a:rPr>
              <a:t>300</a:t>
            </a:r>
            <a:r>
              <a:rPr lang="zh-CN" altLang="zh-CN" sz="2200" dirty="0">
                <a:solidFill>
                  <a:srgbClr val="000000"/>
                </a:solidFill>
                <a:latin typeface="Times New Roman" panose="02020603050405020304" pitchFamily="18" charset="0"/>
                <a:cs typeface="Times New Roman" panose="02020603050405020304" pitchFamily="18" charset="0"/>
              </a:rPr>
              <a:t>字。开头时绕来绕去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故弄玄虚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转弯抹角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不着边际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这样不但入题太慢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浪费许多笔墨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又影响表达效果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可谓得不偿失。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2" name="圆角矩形 11">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2207057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开头太简单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中考作文毕竟是要展示考生的写作功底和水平的。我们有些考生在写作文开头的时候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显得过于简单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有些仅仅是用一句简单的话来开头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点题的要求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但是往往显得过于朴素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而无法出众。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开头抄提示语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广东省中考作文往往设置了提示语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而且有些提示语写得非常有文采。我们不少考生在写作文开头的时候总是不可避免地去摘录或仿写其中一些句子来作为作文的开头。这种方法不是最好的作文开头方法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不可取。我们要尽量避免使用作文提示语来开头。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42189206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代替开头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式作文是很多考生的最爱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在考场上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有的考生甚至用题记来代替作文的开头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这种方法不可取。题记不能代替作文的开头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二者在文章中所承担的作用是不一样的。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5037828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8"/>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结尾常见的问题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结尾不呼应开头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有些考场作文的结尾与文章开头丝毫没有关联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首尾不呼应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这样使文章结构不紧致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不严谨。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结尾不点明主题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有些考场作文结尾虽然点到了文章的题目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但是没有点明文章的中心思想。不能起到收束全文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深化主旨的作用。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文章没有结尾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由于种种原因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作文来不及结尾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或用一句话硬断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或点上一串省略号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无论哪一种情况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都视为未完篇。即使你雕出了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猪肚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也会因为没有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而不成好文章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得不到高分。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2454781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三、阅卷现场传真。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从近几年的中考阅卷反馈的情况来看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考生在平时的作文备考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乃至考场上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我们应该注意以下八个方面。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卷面要整洁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切忌涂画。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人靠衣装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。其实考场作文也是如此。如果考场作文书写整齐、标点正确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好像一个人穿得整整齐齐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长得端端正正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阅卷老师对你的这篇作文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印象自然会很好。反之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如果作文卷面东涂一块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西抹一块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像个大花脸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字迹又难以辨认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这篇作文即便是写得再好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也会在得分上大打折扣。卷面要求要注意以下几点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51349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三、作文开头结尾技法指导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作文开头的常用方法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开门见山法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所谓开门见山法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指的是作文在开头的时候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单刀直入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直奔主题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不拖泥带水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简单明快地将读者引入文章主题。它的表达角度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可以是开头直叙本事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也可以起笔点题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可以开宗明义揭示主旨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也可以单刀直入点明敌论。由于这种写法干脆利落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入题快捷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不枝不蔓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所以应为考场作文开头的首选方法。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4468221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中考满分作文《阿婆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你看这日历》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阿婆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你看这日历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怎么不对呀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我站在日历边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故作奇怪地大声问道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嘴角有掩饰不住的笑意。紧接着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便听到阿婆踢踏踢踏的脚步声。阿婆朝日历看了一眼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马上明白了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伸出手来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轻轻拉拉我的小脸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你这个小鬼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又偷偷撕日历啦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笑再也忍不住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偷偷从我脸上奔腾而出。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以情境对话式开门见山导入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能快速激起读者的阅读兴趣。这既结合话题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日历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准确、深刻地把握住了题意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又暗含爱的主题。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1666596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张之路《羚羊木雕》开头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那只羚羊哪儿去啦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妈妈突然问我。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羚羊哪去啦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点出引发亲子冲突的矛盾核心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羚羊木雕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既抓住了读者的心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又引出了文章线索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便于展开下文。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6118012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设置悬念法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倒叙开头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目的是设置悬念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引起读者的关注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激发读者的兴趣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并同时增加文章的曲折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显示文章的布局之美。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宗璞《紫藤萝瀑布》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我不由得停住了脚步。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为什么停住脚步呢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这个开头非常简单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但人的好奇心就在这样简单的句子里被点燃了。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1755704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莫顿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亨特《走一步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再走一步》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那是费城七月里一个闷热的日子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虽然时隔五十七年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可那种闷热我至今还能感觉得到。当时和我一起的五个小男孩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因为玩弹子游戏玩厌了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都想找些新的花样来玩。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五十七年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还感觉得到那闷热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到底想玩什么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新花样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就设置了两处悬念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让人欲罢不能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后一个悬念还兼顾了交代故事起因的过渡作用。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9428207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引用法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名人名言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诗词歌赋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俗语谚语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往往具有很强的哲理意味和启示作用。在中考作文中选择与主题关系密切的名人名言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诗词歌赋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俗语谚语开头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可为点出文章主题营造一种哲理氛围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既能突出文章中心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又有耐人寻味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发人深思的效果。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中考优秀作文《大爱无声》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冰心曾说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爱在左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情在右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走在生命的两旁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随时开花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将这一径长途点缀得香花弥漫。使穿枝拂叶的行人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踏着荆棘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有泪可落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却不是悲凉。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让朱自清怆然涕下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让我满目泪水。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a:spLocks noChangeAspect="1"/>
          </p:cNvSpPr>
          <p:nvPr/>
        </p:nvSpPr>
        <p:spPr>
          <a:xfrm>
            <a:off x="508000" y="544547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开篇引用冰心的名句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切合主题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且文字读来情思飞扬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相当出色。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2" name="圆角矩形 11">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5325219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景物渲染法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一切景语皆情语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景是人眼中、心中的景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因而必然带有人的情感。如能以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带着情感的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景物开头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则一下就能将文章的情境调整到想要创设的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那个频道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可谓事半功倍。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周素珊《第一次真好》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路过人家的墙下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偶一抬头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看见一棵结实累累的柚子树。一颗颗硕大的黄绿色柚子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沉甸甸垂吊在枝头。这景色不见得很美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却是一幅秋日风情画。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开篇一幅画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渲染出第一次见结实累累的柚子树时的喜悦与新奇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便于引出主题。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6592558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885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巧用修辞法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比喻、拟人的作用就在于使语言形象、生动、活泼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富有表现力。排比修辞的优点在于句式整齐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给文章增加气势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加上优美的语言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会让读者产生愉悦感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犹如迎面吹来一股清新之风。再让修辞恰到好处地与话题相连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从而浑然一体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收到意想不到的效果。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【示例一】朱自清《春》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盼望着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春天的脚步近了。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一切都像刚睡醒的样子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欣欣然张开了眼。山朗润起来了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水涨起来了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太阳的脸红起来了。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开篇用比喻、拟人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反复描摹初春乍醒的样子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创设了一个美好、活力的春天情境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同时又便于下文细致绘春。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0449975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【示例二】中考优秀作文《诚信是什么》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诚信是荒原上流淌的一汪清泉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诚信是寒冬腊月交替傲放的一枝蜡梅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诚信是夜晚行路时前方如豆的不灭之灯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诚信是在浮浮沉沉漂泊不定的人海中导航的一座灯塔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设问之后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用一组比喻组成排比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将抽象的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拓展了诚信的内涵。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4267815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5124"/>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作文结尾的常用方法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照应式结尾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在结尾处照应开头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回归题目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是最常见的收尾方法之一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它使文章首尾圆合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能唤起读者阅读心理上的美感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同时深化文章主题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表达出更深一层的含义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以此带给读者思想和情感的触动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给人留下回味的余地。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Times New Roman" panose="02020603050405020304" pitchFamily="18" charset="0"/>
                <a:cs typeface="Times New Roman" panose="02020603050405020304" pitchFamily="18" charset="0"/>
              </a:rPr>
              <a:t>《紫藤萝瀑布》的开头结尾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我不由得停住了脚步。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在这浅紫色的光辉和浅紫色的芳香中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我不觉加快了脚步。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虽然是把文章开头的主要叙述内容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在结尾略加变化重新提及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从而达到首尾遥相呼应的效果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内容稍有不同。这样反复强调主要内容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不但令文章的主旨更加突出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且首尾结构也具有了一种回环之美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给读者留下了继续深思的空间。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819288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sp>
        <p:nvSpPr>
          <p:cNvPr id="3" name="矩形 2"/>
          <p:cNvSpPr>
            <a:spLocks noChangeAspect="1"/>
          </p:cNvSpPr>
          <p:nvPr/>
        </p:nvSpPr>
        <p:spPr>
          <a:xfrm>
            <a:off x="508000" y="1884774"/>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字必须写在方格内。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作文试卷是一张方格纸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那么就要求我们必须把字写在方格内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方方正正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大小适中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笔画要收紧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不要出格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不要把字写得张牙舞爪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影响阅卷老师整体审读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进而影响作文得分。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字体一定要舒展。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写字要做到最基本的一点就是字要让人容易辨认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有些同学经常把字写得很小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整个字缩成一团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让阅卷老师看起来很费劲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影响阅读情绪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作文很容易直接被打入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冷宫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后果可想而知</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21568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总结式结尾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总结式结尾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即在结尾处总结全文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从而直观地突出中心。作者的写作目的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文章的中心思想都因此一目了然。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【示例一】《走一步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再走一步》的结尾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我曾屡次发现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每当我感到前途茫茫而灰心丧气时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只要记起很久以前我在那座小悬崖上所学到的经验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我便能应付一切。我提醒自己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不要想着远在下面的岩石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而要着眼于那最初的一小步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走了这一步再走下一步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直到抵达我所要到的地方。这时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我便可以惊奇而自豪地回头看看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自己所走过的路程是多么漫长。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【示例二】《伟大的悲剧》的结尾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一个人虽然在同不可战胜的厄运的搏斗中毁灭了自己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但他的心灵却因此变得无比高尚。所有这些在一切时代都是最伟大的悲剧。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2036588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885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抒情议论式结尾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在全文叙述的基础上用一句抒情或议论的话来总结全文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起到画龙点睛的作用。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【示例一】《荷叶　母亲》中的结尾段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你是荷叶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我是红莲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心中的雨点来了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谁是我在无遮拦天空下的荫蔽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【示例二】《狼》的结尾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狼亦黠矣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而顷刻两毙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禽兽之变诈几何哉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止增笑耳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这些结尾用三言两语就表达了含义深刻、耐人回味的哲理或鞭策性的思想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既揭示了题意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点出了中心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又增强了文章的感染力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使之深深地刻印在读者的心中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而文章的结构也更显严谨。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1340490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呼告式结尾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即在文末发出切合主题的呐喊与呼吁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通过给人以启迪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来增强文章的深刻感。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中考优秀作文《给爱留一片天空》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给爱留一片天空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别让爱成为束缚我们的枷锁。给爱留一片天空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别让您付出的爱成为伤心的利器。给爱留一片天空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让您的心灵不再流泪。给爱留出一片天空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让您的心灵变得清澈生辉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【示例二】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中考优秀作文《愿一切重回美好》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火山爆发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她在发怒。感受到了吗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海啸来临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她在索取。感受到了吗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冰山融化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她在流泪。流到你的心里了吗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愿一切重回美好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点拨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都不是空洞的呐喊与呼吁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而是有实实在在的内容做支撑。此类结尾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最要紧的是这一点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呐喊和呼吁也要言之有物。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53784433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中考优秀作文点评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每个人都渴望成功。为成功而拼搏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就像奔向一个遥远的目标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道路是崎岖而漫长的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路上更是隐伏着各种险阻。物欲的诱惑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功利的驱使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游乐的招引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你抵抗的住吗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数载苦索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十年寒窗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乃至一生埋下头去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你承受的住吗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一些人退却了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只得半途而废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一些人气馁了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只得前功尽弃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一些人一曝十寒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只得一事无成。只有持之以恒的人迈着坚定不移的步伐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义无反顾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终于沐浴到胜利的光辉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品尝到成功的喜悦。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2211982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多少次的失败是由于缺乏持之以恒的精神和毅力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多少个遗憾是因为中途停步。儿时的我是那样迷恋画画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终日在彩色的图画中畅游。可是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正是由于我没有那份持之以恒的精神和毅力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我那双握笔的手僵住了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那曾给我带来无限快乐的彩色世界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渐渐离我而去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留下的仅有遗憾和悔恨。我只是一个失败者。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然而我所敬重的史蒂芬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霍金却是个成功者。谁不为他的事迹所感动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谁不为他的惊世之著《时间简史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从大爆炸到黑洞》而赞叹不已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这位因患肌萎缩性侧索硬化症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被终身禁锢在一张轮椅上的伟大物理学家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能取得这样的成功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靠的是什么呢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勇敢、坚持、自信固然不可少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但在其中最闪耀的便是坚定的信心和远大的理想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不懈的追求和顽强的毅力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以及毫不动摇的持之以恒的精神。正是由于持之以恒的精神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他驶向了智慧大海的彼岸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登上了文化的高峰。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1698864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个人的成功有赖于持之以恒的精神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革命和建设事业的成功和发展不同样也有赖于百折不挠的坚持精神吗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中国革命在党的领导下经过了</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年的艰苦卓绝的斗争终于取得了新民主主义革命的胜利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当今中国之所以能取得社会主义革命和建设事业的胜利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正是由于我们坚持改革开放而不懈奋斗的结果。这些事实也充分地证明了持之以恒是胜利的关键。只要我们拥有持之以恒的精神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我们就必将走向光辉的明天。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千百次的考验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是持之以恒把我们引向了胜利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而不坚持的结果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必然以失败告终。骐骥一跃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不能十步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驽马十驾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功在不舍。遥远的征程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单靠轻轻一跃是不可能达到目标的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必须以锲而不舍的精神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付出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方能谈得上成功。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5612874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82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原来春天一直都在我身边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一个诗情画意的季节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一个香气弥漫的季节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一个桃红柳绿的季节。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先天不全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随秋风入土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熬过一个寒冬。春来之际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暖意来袭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它便悄然破土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抽出三片爱心状的嫩叶。它与几个朋友立在一起。我历经一个孤独、寂寞的寒假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那熟悉的铃声再次回响在耳畔。兄弟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你可安好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入学考试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次次期待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等来失败。这是为何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蓦然回首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我的寒假以娱乐为主打调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学习为伴奏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得不偿失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以至退步。草丛中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刚刚露出头的它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叶子上颜色一深一浅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且有一片长出了三个瓣儿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朋友们排斥它。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我们该如何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40735444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嫩芽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它不卑不亢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心中有一个梦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成为一株四叶草。可是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此话一出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朋友们不但不帮助还去嘲笑它。笑声中夹杂着它的不安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他渴望奇迹。排名出来以后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班主任找到我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告诉我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我只考了两百多名。三天之后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班主任再次找到我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对我下了最后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如果我下一次月考还考不进年级前一百二十名的话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就让我父母回来陪读。我一听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吓坏了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立即发奋了起来。它每天都努力汲取泥土中的营养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接受雨水的洗礼。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我能成功吗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3310646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成绩发下来了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数学</a:t>
            </a:r>
            <a:r>
              <a:rPr lang="en-US" altLang="zh-CN" sz="2200" dirty="0">
                <a:solidFill>
                  <a:srgbClr val="000000"/>
                </a:solidFill>
                <a:latin typeface="Times New Roman" panose="02020603050405020304" pitchFamily="18" charset="0"/>
                <a:cs typeface="Times New Roman" panose="02020603050405020304" pitchFamily="18" charset="0"/>
              </a:rPr>
              <a:t>138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英语</a:t>
            </a:r>
            <a:r>
              <a:rPr lang="en-US" altLang="zh-CN" sz="2200" dirty="0">
                <a:solidFill>
                  <a:srgbClr val="000000"/>
                </a:solidFill>
                <a:latin typeface="Times New Roman" panose="02020603050405020304" pitchFamily="18" charset="0"/>
                <a:cs typeface="Times New Roman" panose="02020603050405020304" pitchFamily="18" charset="0"/>
              </a:rPr>
              <a:t>144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语文</a:t>
            </a:r>
            <a:r>
              <a:rPr lang="en-US" altLang="zh-CN" sz="2200" dirty="0">
                <a:solidFill>
                  <a:srgbClr val="000000"/>
                </a:solidFill>
                <a:latin typeface="Times New Roman" panose="02020603050405020304" pitchFamily="18" charset="0"/>
                <a:cs typeface="Times New Roman" panose="02020603050405020304" pitchFamily="18" charset="0"/>
              </a:rPr>
              <a:t>91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共计</a:t>
            </a:r>
            <a:r>
              <a:rPr lang="en-US" altLang="zh-CN" sz="2200" dirty="0">
                <a:solidFill>
                  <a:srgbClr val="000000"/>
                </a:solidFill>
                <a:latin typeface="Times New Roman" panose="02020603050405020304" pitchFamily="18" charset="0"/>
                <a:cs typeface="Times New Roman" panose="02020603050405020304" pitchFamily="18" charset="0"/>
              </a:rPr>
              <a:t>373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分。从班主任那里得来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喜讯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我年级总排名</a:t>
            </a:r>
            <a:r>
              <a:rPr lang="en-US" altLang="zh-CN" sz="2200" dirty="0">
                <a:solidFill>
                  <a:srgbClr val="000000"/>
                </a:solidFill>
                <a:latin typeface="Times New Roman" panose="02020603050405020304" pitchFamily="18" charset="0"/>
                <a:cs typeface="Times New Roman" panose="02020603050405020304" pitchFamily="18" charset="0"/>
              </a:rPr>
              <a:t>118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。挺过了一节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下一个目标</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发现自己成功了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受到了同伴们的认可。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她依然还在。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春花虽已谢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花香犹还在。活力在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春一直在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春天常在。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8957104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我真想变成天使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我心中一直埋藏着一个纯洁的愿望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变成天使。天使的英文名为</a:t>
            </a:r>
            <a:r>
              <a:rPr lang="en-US" altLang="zh-CN" sz="2200" dirty="0">
                <a:solidFill>
                  <a:srgbClr val="000000"/>
                </a:solidFill>
                <a:latin typeface="Times New Roman" panose="02020603050405020304" pitchFamily="18" charset="0"/>
                <a:cs typeface="Times New Roman" panose="02020603050405020304" pitchFamily="18" charset="0"/>
              </a:rPr>
              <a:t>Anger,</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无论在中国还是世界上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天使一向是以圣洁的人性魅力及幸运之神的姿态出现在人们心中。我以为天使是爱的象征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他的使命是为全世界带来和平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带来幸福。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
        <p:nvSpPr>
          <p:cNvPr id="12" name="矩形 11"/>
          <p:cNvSpPr>
            <a:spLocks noChangeAspect="1"/>
          </p:cNvSpPr>
          <p:nvPr/>
        </p:nvSpPr>
        <p:spPr>
          <a:xfrm>
            <a:off x="508000" y="3801370"/>
            <a:ext cx="8128000" cy="2936188"/>
          </a:xfrm>
          <a:prstGeom prst="rect">
            <a:avLst/>
          </a:prstGeom>
        </p:spPr>
        <p:txBody>
          <a:bodyPr>
            <a:spAutoFit/>
          </a:bodyPr>
          <a:lstStyle/>
          <a:p>
            <a:pPr>
              <a:lnSpc>
                <a:spcPct val="120000"/>
              </a:lnSpc>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的星球</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从未有一天平静</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战争的阴云、死亡的威胁依然存在。自从利库德集团领导人沙龙成为以色列总理后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中东地区和平进程一再受阻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巴以之间流血冲突不断。无辜的平民成了战争的牺牲品。美国总统布什上台后违背诺言</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全然不顾世界各国及美国国内反对的呼声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执意要部署</a:t>
            </a:r>
            <a:r>
              <a:rPr lang="en-US" altLang="zh-CN" sz="2200" dirty="0">
                <a:solidFill>
                  <a:srgbClr val="000000"/>
                </a:solidFill>
                <a:latin typeface="Times New Roman" panose="02020603050405020304" pitchFamily="18" charset="0"/>
              </a:rPr>
              <a:t>NMD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。这一举动必然招至世界范围的新一轮军备竞赛。还有</a:t>
            </a:r>
            <a:r>
              <a:rPr lang="en-US" altLang="zh-CN" sz="2200" dirty="0">
                <a:solidFill>
                  <a:srgbClr val="000000"/>
                </a:solidFill>
                <a:latin typeface="Times New Roman" panose="02020603050405020304" pitchFamily="18" charset="0"/>
              </a:rPr>
              <a:t>,1998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年以美国为首的北约对主权国家南斯拉夫进行了长达</a:t>
            </a:r>
            <a:r>
              <a:rPr lang="en-US" altLang="zh-CN" sz="2200" dirty="0">
                <a:solidFill>
                  <a:srgbClr val="000000"/>
                </a:solidFill>
                <a:latin typeface="Times New Roman" panose="02020603050405020304" pitchFamily="18" charset="0"/>
              </a:rPr>
              <a:t>74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天灭绝人性的轰炸</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众多事实</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不胜枚举。</a:t>
            </a:r>
            <a:endParaRPr lang="zh-CN" altLang="en-US" sz="2200" dirty="0"/>
          </a:p>
        </p:txBody>
      </p:sp>
    </p:spTree>
    <p:extLst>
      <p:ext uri="{BB962C8B-B14F-4D97-AF65-F5344CB8AC3E}">
        <p14:creationId xmlns:p14="http://schemas.microsoft.com/office/powerpoint/2010/main" val="10501396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改正错别字要用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有些考生写了错别字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便把整个字涂作一团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铁疙瘩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十分难看。如果卷面上出现很多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铁疙瘩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整个卷面看起来非常脏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很容易使阅卷老师感到厌烦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直接影响判分。所以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改正错别字的时候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划掉即可。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修改句子要用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许多考生在修改句子时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习惯在句子上随意勾涂画抹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画上很多条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再画上很多条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结果形成一个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栅栏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严重影响了卷面美观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给阅卷老师造成阅读障碍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最终导致失分。正确的做法是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在需要删除的句子中间画上一道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937075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一个有良心的世界人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我实在不愿看到冲突、流血、死亡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不愿看到我们的世界如此动荡。我急切地希望变成天使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头顶光环的天使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我要去造访沙龙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以上帝的名义与他谈判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让他清楚地了解自己在做什么。让他彻底觉醒自己已经残害了多少无辜生命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让他忏悔终身。我要去美国白宫与小布什会谈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让他从冷战思维中解脱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使他拥有一颗善良的心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用实际行动使世界第一大强国为世界人民造福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使我们的世界更加稳定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更加繁荣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41991273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人类从诞生之日起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便开始了征服旅程。如今全世界已被征服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人类文明也发展到了鼎盛时期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我们可以下深海潜水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上太空遨游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在世界每一个角落无不伸满了人类征服的触角。但是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我们的地球也付出了沉重的代价。看着地球母亲奄奄一息地呼救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看着动植物伙伴一天天地灭绝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我的心在流血。难道人类文明的发展一定要以环境的恶化和其他生物的灭绝为代价吗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如果继续下去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绿色将不复存在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大地会被沙漠侵占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各种与人类相生相伴的动植物朋友也将永远逝去。到那时人类只能自食苦果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走向终极毁灭。我急切地希望变成天使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用真情、用人性去唤醒人类的先知先觉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用母爱及温暖给即将逝去的动植物生存的力量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使它们顽强地活下去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用上帝的威严严惩那些残害生灵、破坏环境的凶手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用我的全部力量挽救人类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使大地永远郁郁葱葱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使天空永远纯净蔚蓝</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7337954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矩形 9"/>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我急切地希望自己变成天使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用天使的舞蹈、天使的歌声使更多的人与我并肩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使大家都成为维护世界和平、给人类带来幸福的天使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在朦胧中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我觉得两肩上慢慢长出一对雪白的翅膀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身上穿上了同样雪白的长衣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头顶着金色闪闪的光环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向天空飞去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作文贵在立意。中心是文章灵魂。作者有一颗关爱人类的心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愿望美好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叙述生动优美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引人深思。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2" name="圆角矩形 11">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39324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47811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特别的一朵花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春天还会远吗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一不小心看见了你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一不小心遇见了你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一不小心就走进了你。老师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我什么时候还能小心地看看你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当年你拿着那朵特别的花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给了我一段特别的回忆。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我还记得老师你拿着这朵花站在我对面的那天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那天的太阳是雨后的面庞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而我的脸上是下雨后的痕迹。那是一场失败的模拟考试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我哭得不知所措去找你。那时面对即将到来的中考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我很茫然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像一只受了伤的小兽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在青春的迷宫中跌跌撞撞。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16958265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你拿出那朵花。那是一朵金黄的雏菊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在美丽的季节中展开了最简单的美丽。那一朵一朵的花瓣上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还沾有早晨顽皮的露水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不肯离去。它是那么的柔软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像个刚出生的婴儿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乖乖地躺在怀抱中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酣然入睡。金黄的细纹印在你的脸上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好似授予你的光辉的勋章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在太阳下闪闪发光。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你轻轻地安抚着我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替我擦着眼泪。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我还在呢。你看这朵花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去年的冬天它也遍体鳞伤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它现在多漂亮啊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不回想那时的它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我都忘了它当时的模样。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你轻轻地抚摸着它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笑着对我说。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你就像当时的它一样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身处在自己的冬天当中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但是亲爱的孩子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你忘了吗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春天还会远吗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你把这朵花轻轻地放入我的手里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姑娘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这朵花送你了。切记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要好好地待它。老师相信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你的春天不远了。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2840550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我已经不记得自己是如何哭着把这朵花捧回家的。我一直把它放在家中最美丽的花瓶里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放置在阳光底下。它脸上的细纹在阳光的照耀下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发出最美丽的光芒。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春天还会远吗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不远了。现在坐在中考考场的我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想着老师你的眼神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和你送我的那朵最特别的花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浑身都充满了力量。我相信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属于我的春天终于就要来了。老师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我会小心地回忆你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在我奔向春天的路上</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4360695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淡淡的离别的忧伤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浓浓的感恩的情怀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在字里行间静静地流淌。这是一朵在美丽的季节中展开了最简单美丽的金黄的雏菊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也许现在外形并不独特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但因为去年的冬天它也曾遍体鳞伤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有过类似的经历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于是就有了特别的意义。第二人称的使用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让情感抒发更为直接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更为浓郁。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1" name="圆角矩形 10">
            <a:hlinkClick r:id="rId8" action="ppaction://hlinksldjump"/>
          </p:cNvPr>
          <p:cNvSpPr/>
          <p:nvPr/>
        </p:nvSpPr>
        <p:spPr>
          <a:xfrm>
            <a:off x="749181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第七节</a:t>
            </a:r>
            <a:endParaRPr lang="zh-CN" altLang="en-US" sz="1400" dirty="0">
              <a:solidFill>
                <a:schemeClr val="bg1"/>
              </a:solidFill>
              <a:latin typeface="+mj-ea"/>
              <a:ea typeface="+mj-ea"/>
            </a:endParaRPr>
          </a:p>
        </p:txBody>
      </p:sp>
    </p:spTree>
    <p:extLst>
      <p:ext uri="{BB962C8B-B14F-4D97-AF65-F5344CB8AC3E}">
        <p14:creationId xmlns:p14="http://schemas.microsoft.com/office/powerpoint/2010/main" val="9565931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审题要精准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切忌偏题。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出现偏题、跑题的情况主要是在审题这个环节中出现失误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审题失误将会导致全盘皆输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因为如果偏题、跑题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无论构思多么巧妙、语言多么优美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作文也只能是四类文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最多</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动笔之前一定要审清题意。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写真我风采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切忌套用。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有的同学在考前看过与考题接近的作文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或考前背了几篇范文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不看命题是否贴合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便机械地套用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以致形成宿构套作之文。这种文章一旦引起判卷老师的注意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打入低分作文是肯定的。所以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希望考生一定不要怀有投机侥幸的心理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不要套用宿构作文。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23220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val="2482622507"/>
              </p:ext>
            </p:extLst>
          </p:nvPr>
        </p:nvGraphicFramePr>
        <p:xfrm>
          <a:off x="508000" y="1104691"/>
          <a:ext cx="8128000" cy="5875825"/>
        </p:xfrm>
        <a:graphic>
          <a:graphicData uri="http://schemas.openxmlformats.org/presentationml/2006/ole">
            <mc:AlternateContent xmlns:mc="http://schemas.openxmlformats.org/markup-compatibility/2006">
              <mc:Choice xmlns:v="urn:schemas-microsoft-com:vml" Requires="v">
                <p:oleObj spid="_x0000_s1032" name="文档" r:id="rId4" imgW="3838246" imgH="2774260" progId="Word.Document.12">
                  <p:embed/>
                </p:oleObj>
              </mc:Choice>
              <mc:Fallback>
                <p:oleObj name="文档" r:id="rId4" imgW="3838246" imgH="2774260" progId="Word.Document.12">
                  <p:embed/>
                  <p:pic>
                    <p:nvPicPr>
                      <p:cNvPr id="0" name=""/>
                      <p:cNvPicPr/>
                      <p:nvPr/>
                    </p:nvPicPr>
                    <p:blipFill>
                      <a:blip r:embed="rId5"/>
                      <a:stretch>
                        <a:fillRect/>
                      </a:stretch>
                    </p:blipFill>
                    <p:spPr>
                      <a:xfrm>
                        <a:off x="508000" y="1104691"/>
                        <a:ext cx="8128000" cy="5875825"/>
                      </a:xfrm>
                      <a:prstGeom prst="rect">
                        <a:avLst/>
                      </a:prstGeom>
                    </p:spPr>
                  </p:pic>
                </p:oleObj>
              </mc:Fallback>
            </mc:AlternateContent>
          </a:graphicData>
        </a:graphic>
      </p:graphicFrame>
    </p:spTree>
    <p:extLst>
      <p:ext uri="{BB962C8B-B14F-4D97-AF65-F5344CB8AC3E}">
        <p14:creationId xmlns:p14="http://schemas.microsoft.com/office/powerpoint/2010/main" val="19872622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拟好文题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切忌无题。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《评分细则》中对标题这一项有明确规定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无标题扣</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分。按照规定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一篇不加题目的文章被认为是不完整的文章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所以往往被扣掉的不止是</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很有可能是</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分甚至</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重视字数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缺斤少两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《评分细则》明确规定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字数少于要求</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字以上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字扣</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分。在评分过程中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对字数不够或没有写完的作文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一般得分都在</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cs typeface="Times New Roman" panose="02020603050405020304" pitchFamily="18" charset="0"/>
              </a:rPr>
              <a:t>分以下。在考场上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因为各种原因导致字数不够的现象比比皆是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应引起考生的足够重视。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200983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3" name="矩形 2"/>
          <p:cNvSpPr>
            <a:spLocks noChangeAspect="1"/>
          </p:cNvSpPr>
          <p:nvPr/>
        </p:nvSpPr>
        <p:spPr>
          <a:xfrm>
            <a:off x="508000" y="1099206"/>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结尾不可少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没有结尾失分严重。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阅卷老师衡量一篇文章的好坏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首先是看其整体。古人写文章讲究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猪肚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这也是有一定道理的。有些考生由于种种原因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作文来不及结尾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或用一句话硬断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或点上一串省略号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无论哪一种情况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都视为未完篇。即使你雕出了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凤头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壮大了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猪肚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也会因为没有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豹尾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而不成好文章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得不到高分。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文题要突出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切忌四不像。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阅卷老师提醒考生一定要有强烈的文体意识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记叙文以记叙、描写为主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最好是用细节说话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当然也可以发表少而精的议论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点到为止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绝不要冲击到记叙文的主体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如果确定写议论文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文字表述必须以说理为主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不能用单纯的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绝不能用大量的描写冲击议论这个主体。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53662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不写错字不错用标点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切忌错字连连。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有的考生一些常用的字都会写错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有的考生通篇一点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逗号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没有一个句号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显得极不认真。《评分细则》中一般规定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错别字每</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个扣</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重复的错别字不计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最多扣</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不能正确使用标点扣</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分。平时不注意错别字和标点符号书写的考生需要格外注意了。建议考生在书写过程中要尽量避免错别字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标点要清楚、准确。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333391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93182"/>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第一节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精准审题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审题是决定作文成败的第一个重要环节。考试时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审题定位是否准确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是作文能否获得高分的重要保障。审题时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需将题目一个字一个字地解读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然后细心揣摩题意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把握题旨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以便对文题所显示的中心、范围和所暗示的体裁特点等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做全面审视。一般来说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只要理解了题目的含义及出题者的意图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写作是比较容易的。具体来说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我们审题时要做到以下几点。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审清限制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仔细阅读题目及相关的话题、材料、写作要求、提示语等。作文的限制就在这些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中有所体现。一般包括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文体、话题、人称、数量、时间、空间、中心等。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6328435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24</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分析《那天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我捡到了快乐的钥匙》这个作文题目的限制。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限制了写作对象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钥匙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限制了写作时间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那天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限制了文章中心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快乐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限制了文章体裁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记叙文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限制了写作的主体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我　</a:t>
            </a:r>
            <a:r>
              <a:rPr lang="zh-CN" altLang="zh-CN" sz="2200" dirty="0">
                <a:solidFill>
                  <a:srgbClr val="000000"/>
                </a:solidFill>
                <a:latin typeface="Times New Roman" panose="02020603050405020304" pitchFamily="18" charset="0"/>
                <a:cs typeface="Times New Roman" panose="02020603050405020304" pitchFamily="18" charset="0"/>
              </a:rPr>
              <a:t>。此外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还必须继续思考一个更重要的问题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钥匙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在此题中我们要取它的比喻义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应该理解为方法。结合题目的意思就是要寻找获得快乐的方法。言外之意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之前是不快乐的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但是经历了那天的事情之后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我终于找到了获取快乐的方法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使自己拥有了快乐。考生在动笔之前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必须把这些问题都考虑清楚。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
        <p:nvSpPr>
          <p:cNvPr id="12" name="矩形 11"/>
          <p:cNvSpPr/>
          <p:nvPr/>
        </p:nvSpPr>
        <p:spPr>
          <a:xfrm>
            <a:off x="3028659" y="2335327"/>
            <a:ext cx="8918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79410" y="2335327"/>
            <a:ext cx="891876" cy="3209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63900" y="2757328"/>
            <a:ext cx="89187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10401" y="2757328"/>
            <a:ext cx="1079170"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7504" y="3168232"/>
            <a:ext cx="86409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199873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25</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2.</a:t>
            </a:r>
            <a:r>
              <a:rPr lang="zh-CN" altLang="zh-CN" sz="2200" dirty="0">
                <a:latin typeface="Arial" panose="020B0604020202020204" pitchFamily="34" charset="0"/>
                <a:ea typeface="黑体" panose="02010609060101010101" pitchFamily="49" charset="-122"/>
                <a:cs typeface="Times New Roman" panose="02020603050405020304" pitchFamily="18" charset="0"/>
              </a:rPr>
              <a:t>找准题眼</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(1)</a:t>
            </a:r>
            <a:r>
              <a:rPr lang="zh-CN" altLang="zh-CN" sz="2200" dirty="0">
                <a:latin typeface="Times New Roman" panose="02020603050405020304" pitchFamily="18" charset="0"/>
                <a:cs typeface="Times New Roman" panose="02020603050405020304" pitchFamily="18" charset="0"/>
              </a:rPr>
              <a:t>捕捉、推敲题眼。</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uFill>
                  <a:solidFill>
                    <a:srgbClr val="000000"/>
                  </a:solidFill>
                </a:uFill>
                <a:latin typeface="NEU-BZ-S92"/>
                <a:cs typeface="宋体" panose="02010600030101010101" pitchFamily="2" charset="-122"/>
              </a:rPr>
              <a:t>①</a:t>
            </a:r>
            <a:r>
              <a:rPr lang="zh-CN" altLang="zh-CN" sz="2200" u="sng" dirty="0">
                <a:uFill>
                  <a:solidFill>
                    <a:srgbClr val="000000"/>
                  </a:solidFill>
                </a:uFill>
                <a:latin typeface="Times New Roman" panose="02020603050405020304" pitchFamily="18" charset="0"/>
                <a:cs typeface="Times New Roman" panose="02020603050405020304" pitchFamily="18" charset="0"/>
              </a:rPr>
              <a:t>如果题目是主谓句</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题眼往往在谓语或谓语中心词上。</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《他</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真美》的题眼是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我们在写作时必须抓住</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写出体现</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的事件或细节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明确</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在文中的含义</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揭示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的本质。</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uFill>
                  <a:solidFill>
                    <a:srgbClr val="000000"/>
                  </a:solidFill>
                </a:uFill>
                <a:latin typeface="NEU-BZ-S92"/>
                <a:cs typeface="宋体" panose="02010600030101010101" pitchFamily="2" charset="-122"/>
              </a:rPr>
              <a:t>②</a:t>
            </a:r>
            <a:r>
              <a:rPr lang="zh-CN" altLang="zh-CN" sz="2200" u="sng" dirty="0">
                <a:uFill>
                  <a:solidFill>
                    <a:srgbClr val="000000"/>
                  </a:solidFill>
                </a:uFill>
                <a:latin typeface="Times New Roman" panose="02020603050405020304" pitchFamily="18" charset="0"/>
                <a:cs typeface="Times New Roman" panose="02020603050405020304" pitchFamily="18" charset="0"/>
              </a:rPr>
              <a:t>如果题目是动宾短语</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题眼往往在动词上。</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《战胜自卑》的题眼是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战胜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写作时就必须交代是什么推动主人公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战胜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自卑的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战胜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的过程如何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战胜</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过程中有些什么感受</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获得怎样的启发。</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513578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26</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uFill>
                  <a:solidFill>
                    <a:srgbClr val="000000"/>
                  </a:solidFill>
                </a:uFill>
                <a:latin typeface="NEU-BZ-S92"/>
                <a:cs typeface="宋体" panose="02010600030101010101" pitchFamily="2" charset="-122"/>
              </a:rPr>
              <a:t>③</a:t>
            </a:r>
            <a:r>
              <a:rPr lang="zh-CN" altLang="zh-CN" sz="2200" u="sng" dirty="0">
                <a:uFill>
                  <a:solidFill>
                    <a:srgbClr val="000000"/>
                  </a:solidFill>
                </a:uFill>
                <a:latin typeface="Times New Roman" panose="02020603050405020304" pitchFamily="18" charset="0"/>
                <a:cs typeface="Times New Roman" panose="02020603050405020304" pitchFamily="18" charset="0"/>
              </a:rPr>
              <a:t>如果题目是偏正短语</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题眼往往在修饰语上</a:t>
            </a:r>
            <a:r>
              <a:rPr lang="zh-CN"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《不寻常的考试》的题眼是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不寻常</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说明这个</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考试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是与众不同的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并非一般意义上的考试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而是指在生活和学习中遇到的考验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因此要选好写作的对象和材料。</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再如</a:t>
            </a:r>
            <a:r>
              <a:rPr lang="en-US" altLang="zh-CN" sz="2200" dirty="0">
                <a:latin typeface="Times New Roman" panose="02020603050405020304" pitchFamily="18" charset="0"/>
                <a:cs typeface="Times New Roman" panose="02020603050405020304" pitchFamily="18" charset="0"/>
              </a:rPr>
              <a:t>2014</a:t>
            </a:r>
            <a:r>
              <a:rPr lang="zh-CN" altLang="zh-CN" sz="2200" dirty="0">
                <a:latin typeface="Times New Roman" panose="02020603050405020304" pitchFamily="18" charset="0"/>
                <a:cs typeface="Times New Roman" panose="02020603050405020304" pitchFamily="18" charset="0"/>
              </a:rPr>
              <a:t>年佛山市中考作文题《每座山都有自己的金顶》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整个题目虽不是偏正短语</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但其中</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自己的金顶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这个偏正短语是审题的重点</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其中的修饰词</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自己的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提醒我们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出题人是希望我们写出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内心的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独一无二的</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的体验、感悟、成长。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自己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领悟到的这些体验、感悟、成长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就犹如一座座山的山顶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是金光熠熠的。</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0869001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27</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审清修饰词的限定和要求。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等修饰词如果出现在题目中尤其要注意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它们都不是可有可无的点缀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而是体现着一定的要求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稍不注意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可能就成了一个容易忽略的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陷阱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Times New Roman" panose="02020603050405020304" pitchFamily="18" charset="0"/>
                <a:cs typeface="Times New Roman" panose="02020603050405020304" pitchFamily="18" charset="0"/>
              </a:rPr>
              <a:t>广东省中考题《最好的奖赏》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是文章的线索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它可以是实在的、物质的、可视的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也可以是抽象的、精神的、情感的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一句表扬、一种暗示、一份情意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个性心理的优化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良好习惯的养成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道德素养的提高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也都可成为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题目中在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字前用了副词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这就暗示了下列要求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避开物质性的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最好能亮出精神、情感或能力等抽象意义的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结合着写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以虚为最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741781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28</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4" name="矩形 3"/>
          <p:cNvSpPr>
            <a:spLocks noChangeAspect="1"/>
          </p:cNvSpPr>
          <p:nvPr/>
        </p:nvSpPr>
        <p:spPr>
          <a:xfrm>
            <a:off x="508000" y="14885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理解题目隐藏的含义。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语意双关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不能仅从字面上去理解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而要考虑其引申义、比喻义或象征意义。如审题时能考虑到题目的寓意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就可以展开丰富的联想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运用发散思维多角度选材。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比如《路》这个题目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可从字面意义看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指的是任何一条供人行走的路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也可从象征意义去分析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奋斗之路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青春之路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等等。如果取其象征意义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就可扣住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任重而路远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前途是光明的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道路是曲折的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等主题去发挥。例如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可从一条具体的崎岖小路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拓宽为拖拉机路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再发展为公路、铁路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以此反映家乡在改革中的变化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也可从无路到有路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暗示勇于开拓、勇于实践的重要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阐明只要思想正确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事就能办好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路就能走通。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6095118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29</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同类题目还有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《脚印》《足迹》《晨》《春》《灯》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对于这些题目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首先应研究这个词的本义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再考虑它的象征义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从而找到写深写透题目的突破口。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年广东省题《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是我制胜的魔杖》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此题就用了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魔杖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的比喻义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要注意体现这个含义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然后将写作的重心放在魔杖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法力无边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战无不胜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这是魔杖之所以成为魔杖的原因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而不是像一般理解的那样重点写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的过程和结果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的过程和结果略写或一笔带过就好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99444572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1810667" y="1505566"/>
            <a:ext cx="5522666"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广东省中考作文评分标准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满分为</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ea typeface="NEU-BZ-S9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2727387"/>
              </p:ext>
            </p:extLst>
          </p:nvPr>
        </p:nvGraphicFramePr>
        <p:xfrm>
          <a:off x="508000" y="2026138"/>
          <a:ext cx="8128000" cy="3704324"/>
        </p:xfrm>
        <a:graphic>
          <a:graphicData uri="http://schemas.openxmlformats.org/presentationml/2006/ole">
            <mc:AlternateContent xmlns:mc="http://schemas.openxmlformats.org/markup-compatibility/2006">
              <mc:Choice xmlns:v="urn:schemas-microsoft-com:vml" Requires="v">
                <p:oleObj spid="_x0000_s2056" name="文档" r:id="rId4" imgW="3838246" imgH="1749303" progId="Word.Document.12">
                  <p:embed/>
                </p:oleObj>
              </mc:Choice>
              <mc:Fallback>
                <p:oleObj name="文档" r:id="rId4" imgW="3838246" imgH="1749303" progId="Word.Document.12">
                  <p:embed/>
                  <p:pic>
                    <p:nvPicPr>
                      <p:cNvPr id="0" name=""/>
                      <p:cNvPicPr/>
                      <p:nvPr/>
                    </p:nvPicPr>
                    <p:blipFill>
                      <a:blip r:embed="rId5"/>
                      <a:stretch>
                        <a:fillRect/>
                      </a:stretch>
                    </p:blipFill>
                    <p:spPr>
                      <a:xfrm>
                        <a:off x="508000" y="2026138"/>
                        <a:ext cx="8128000" cy="3704324"/>
                      </a:xfrm>
                      <a:prstGeom prst="rect">
                        <a:avLst/>
                      </a:prstGeom>
                    </p:spPr>
                  </p:pic>
                </p:oleObj>
              </mc:Fallback>
            </mc:AlternateContent>
          </a:graphicData>
        </a:graphic>
      </p:graphicFrame>
    </p:spTree>
    <p:extLst>
      <p:ext uri="{BB962C8B-B14F-4D97-AF65-F5344CB8AC3E}">
        <p14:creationId xmlns:p14="http://schemas.microsoft.com/office/powerpoint/2010/main" val="3814592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30</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读懂提示语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近几年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广东中考作文题在命制过程中为了减小审题难度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常常加上一段提示性的文字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这段提示性的文字给考生或多或少地指出了写作的方向和内容。因此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在审题时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应注意对提示语的研究揣摩。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3603899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31</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latin typeface="Times New Roman" panose="02020603050405020304" pitchFamily="18" charset="0"/>
                <a:cs typeface="Times New Roman" panose="02020603050405020304" pitchFamily="18" charset="0"/>
              </a:rPr>
              <a:t>中考作文题</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uFill>
                  <a:solidFill>
                    <a:srgbClr val="000000"/>
                  </a:solidFill>
                </a:uFill>
                <a:latin typeface="Times New Roman" panose="02020603050405020304" pitchFamily="18" charset="0"/>
                <a:cs typeface="Times New Roman" panose="02020603050405020304" pitchFamily="18" charset="0"/>
              </a:rPr>
              <a:t>提示语</a:t>
            </a:r>
            <a:r>
              <a:rPr lang="en-US" altLang="zh-CN" sz="2200" u="sng" dirty="0">
                <a:uFill>
                  <a:solidFill>
                    <a:srgbClr val="000000"/>
                  </a:solidFill>
                </a:uFill>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这是一个爱的世界</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爱在生活中无处不在。父母对子女拳拳的爱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子女对父母眷眷的爱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老师对学生殷切的爱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学生对老师纯真的爱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朋友之间诚挚的爱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邻里之间融融的爱</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dirty="0">
                <a:uFill>
                  <a:solidFill>
                    <a:srgbClr val="000000"/>
                  </a:solidFill>
                </a:uFill>
                <a:latin typeface="Times New Roman" panose="02020603050405020304" pitchFamily="18" charset="0"/>
                <a:cs typeface="Times New Roman" panose="02020603050405020304" pitchFamily="18" charset="0"/>
              </a:rPr>
              <a:t>但是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并不是所有的爱都表现得轰轰烈烈</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惊天动地。在很多时候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爱就是一个温柔的眼神</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一个轻轻的手势</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一次安静的倾听</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一次不经意的回眸</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这才是生活中的大爱啊</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体悟出这样的爱</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才能真正地理解生活</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理解世界。</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请以《大爱无声》为题写一篇文章。</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
        <p:nvSpPr>
          <p:cNvPr id="12" name="矩形 11"/>
          <p:cNvSpPr>
            <a:spLocks noChangeAspect="1"/>
          </p:cNvSpPr>
          <p:nvPr/>
        </p:nvSpPr>
        <p:spPr>
          <a:xfrm>
            <a:off x="508000" y="540607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【审题点拨】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如果仅看题目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大爱无声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好像似曾相识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可能不少学生都觉得读过类似的以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但又一时无从下笔。因此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认真阅读作文题前面的提示语是非常重要的。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691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32</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88505"/>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面对这样的题目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有些考生刚读完第一自然段就开始匆匆动笔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甚至有的学生就用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眷眷的爱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殷切的爱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纯真的爱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诚挚的爱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融融的爱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作为小标题逐一描写。这当然偏了题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这种记叙描写或者大而无当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或者蜻蜓点水浅尝辄止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是不扎实的。其实稍稍用心阅读材料就会发现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审题的关键在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之后的内容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并不是所有的爱都表现得轰轰烈烈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惊天动地。在很多时候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爱就是一个温柔的眼神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一个轻轻的手势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一次安静的倾听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一次不经意的回眸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这才是生活中的大爱啊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体悟出这样的爱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才能真正地理解生活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从细微之处体悟大爱、体悟真爱才是本题的要求。认真审题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一要把握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二要把握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于无声处见大爱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143452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33</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还有许多考生只写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泛泛写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只写什么是爱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爱的种类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爱有哪些作用等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发空泛议论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毫无真情实感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或只写个人对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却将父母的爱作为陪衬。这些都是偏题跑题的表现。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对提示语部分推敲咀嚼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对其隐含的信息充分挖掘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这是审题时至关重要的一点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4019258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34</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3188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重视要求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有些题目对写作内容或文章体裁有限制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不注意就容易出问题。比如题目是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小议骨气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文章如果成段成篇地描写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就不符合该题目要求写议论文的暗示。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dirty="0">
                <a:solidFill>
                  <a:srgbClr val="000000"/>
                </a:solidFill>
                <a:latin typeface="Times New Roman" panose="02020603050405020304" pitchFamily="18" charset="0"/>
                <a:cs typeface="Times New Roman" panose="02020603050405020304" pitchFamily="18" charset="0"/>
              </a:rPr>
              <a:t>广东省中考作文题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春天的新绿、故乡的圆月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采菊东篱下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天生我材必有用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陌路上的相视一笑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危难时的义无反顾</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美随处可见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需要我们去发现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去感悟。最美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是美的升华。它令人刻骨铭心、灵魂震撼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令人心驰神往。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你一定有心中的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你一定也有感悟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请自拟一个包含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这个词语的标题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字的文章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文中不得出现真实的姓名和校名。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84850795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35</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【审题点拨】</a:t>
            </a:r>
            <a:r>
              <a:rPr lang="zh-CN" altLang="zh-CN" sz="2200" dirty="0">
                <a:solidFill>
                  <a:srgbClr val="000000"/>
                </a:solidFill>
                <a:latin typeface="Times New Roman" panose="02020603050405020304" pitchFamily="18" charset="0"/>
                <a:cs typeface="Times New Roman" panose="02020603050405020304" pitchFamily="18" charset="0"/>
              </a:rPr>
              <a:t>我们必须了解题目中有如下几个要求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要自拟一个题目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且题目中要包含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这个词语。</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你一定有心中的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考生务必要明白是指考生自己。</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你一定也有感悟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考生务必在作文中写出自己的感悟、体会。</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不得出现真实的姓名和校名。这些要求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考生在写作前和写作时要把握到位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若不细细咀嚼领会就匆忙着笔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可能会给考场作文带来无可挽回的损失。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26844920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36</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审题对点训练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水有三种状态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人生也有三种状态。水的三种状态是由水的温度决定的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人生的三种状态是由自己心灵的温度决定的。假如一个人对生活和人生的温度在</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那么这个人的生活状态就会是冰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他的世界也就是他双脚站的地方那么大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假如一个人对生活和人生的态度是常温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那么他就是一掬常态下的水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他就能流进大河、大海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但他永远离不开大地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假如一个人对生活和人生是</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的炽热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那么他就会成为水蒸气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成为云朵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他就不仅拥有大地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还能拥有天空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他的世界将和宇宙一样大。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049821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37</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但不得直接以话题为题目。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字。</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文中不得出现真实的地名、校名和人名。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请写出审题思路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9733390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38</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不能以《心灵的温度》为题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而要另拟题。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忠告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不必太多地引用导语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那样会显得我们有点不太智慧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没有理解清楚话题。导语只是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起辅助作用的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帮助导出正题的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它不能全部代表话题本身。话题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是我们自己的话题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我们理解的话题。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心灵的温度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就是人生的态度。所以文章应着重阐述内因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即当事人的心理状态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对其人生的影响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将二者的关系写够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才能表现好这种关系。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此文很适合用对比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也可以上楼梯式地同类比较。这取决于我们选用的材料。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警觉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此文很容易陷入大而不当、泛泛空谈的陷阱。建议选材的落点小些为好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但立意最好深远宏大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以小见大会比较合适。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8389704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39</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审题对点训练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人生路上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有太多令我们感动、欣赏的美好东西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在我们心底留下了深刻感人的记忆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让我们欣喜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一道风景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一份真情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让我们鼓舞</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他们都像一坛坛香醇的美酒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让我们回味无穷。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常驻心间》为题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写一篇作文。可以大胆想象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讲述故事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也可抒发感情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发表议论。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把题目补充完整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不少于</a:t>
            </a:r>
            <a:r>
              <a:rPr lang="en-US" altLang="zh-CN" sz="2200" dirty="0">
                <a:solidFill>
                  <a:srgbClr val="000000"/>
                </a:solidFill>
                <a:latin typeface="Times New Roman" panose="02020603050405020304" pitchFamily="18" charset="0"/>
                <a:cs typeface="Times New Roman" panose="02020603050405020304" pitchFamily="18" charset="0"/>
              </a:rPr>
              <a:t>600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文中不出现真实的人名、校名、地名。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1332345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val="1222532073"/>
              </p:ext>
            </p:extLst>
          </p:nvPr>
        </p:nvGraphicFramePr>
        <p:xfrm>
          <a:off x="508000" y="1484784"/>
          <a:ext cx="8128000" cy="4517797"/>
        </p:xfrm>
        <a:graphic>
          <a:graphicData uri="http://schemas.openxmlformats.org/presentationml/2006/ole">
            <mc:AlternateContent xmlns:mc="http://schemas.openxmlformats.org/markup-compatibility/2006">
              <mc:Choice xmlns:v="urn:schemas-microsoft-com:vml" Requires="v">
                <p:oleObj spid="_x0000_s3080" name="文档" r:id="rId4" imgW="3838246" imgH="2133077" progId="Word.Document.12">
                  <p:embed/>
                </p:oleObj>
              </mc:Choice>
              <mc:Fallback>
                <p:oleObj name="文档" r:id="rId4" imgW="3838246" imgH="2133077" progId="Word.Document.12">
                  <p:embed/>
                  <p:pic>
                    <p:nvPicPr>
                      <p:cNvPr id="0" name=""/>
                      <p:cNvPicPr/>
                      <p:nvPr/>
                    </p:nvPicPr>
                    <p:blipFill>
                      <a:blip r:embed="rId5"/>
                      <a:stretch>
                        <a:fillRect/>
                      </a:stretch>
                    </p:blipFill>
                    <p:spPr>
                      <a:xfrm>
                        <a:off x="508000" y="1484784"/>
                        <a:ext cx="8128000" cy="4517797"/>
                      </a:xfrm>
                      <a:prstGeom prst="rect">
                        <a:avLst/>
                      </a:prstGeom>
                    </p:spPr>
                  </p:pic>
                </p:oleObj>
              </mc:Fallback>
            </mc:AlternateContent>
          </a:graphicData>
        </a:graphic>
      </p:graphicFrame>
    </p:spTree>
    <p:extLst>
      <p:ext uri="{BB962C8B-B14F-4D97-AF65-F5344CB8AC3E}">
        <p14:creationId xmlns:p14="http://schemas.microsoft.com/office/powerpoint/2010/main" val="39095614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40</a:t>
            </a:fld>
            <a:r>
              <a:rPr lang="en-US" altLang="zh-CN" smtClean="0"/>
              <a:t>-</a:t>
            </a:r>
            <a:endParaRPr lang="zh-CN" altLang="en-US" dirty="0"/>
          </a:p>
        </p:txBody>
      </p:sp>
      <p:sp>
        <p:nvSpPr>
          <p:cNvPr id="7" name="圆角矩形 6">
            <a:hlinkClick r:id="rId2" action="ppaction://hlinksldjump"/>
          </p:cNvPr>
          <p:cNvSpPr/>
          <p:nvPr/>
        </p:nvSpPr>
        <p:spPr>
          <a:xfrm>
            <a:off x="495709"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mj-ea"/>
                <a:ea typeface="+mj-ea"/>
              </a:rPr>
              <a:t>第一节</a:t>
            </a:r>
            <a:endParaRPr lang="zh-CN" altLang="en-US" sz="1400" dirty="0">
              <a:solidFill>
                <a:schemeClr val="bg1"/>
              </a:solidFill>
              <a:latin typeface="+mj-ea"/>
              <a:ea typeface="+mj-ea"/>
            </a:endParaRPr>
          </a:p>
        </p:txBody>
      </p:sp>
      <p:sp>
        <p:nvSpPr>
          <p:cNvPr id="8" name="圆角矩形 7">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9" name="圆角矩形 8">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0" name="圆角矩形 9">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请写出你的审题思路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要求写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记忆必须是美好的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深刻感人的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让人回味无穷的。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最好写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不用太勤奋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如是是你心中的某一种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就特别扣题了。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既然是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常驻心间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说明这一记忆已经内化成你心中的一部分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你如何去表现这种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让我们欣喜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我们在生活中如何寻找和营建同样的翠绿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一道风景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如何去寻找和珍惜同样的风景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一份真情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以后如何用具体行动去感激和珍惜这样的真情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鼓舞过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如何以同样的信任去鼓舞值得的人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这样处理材料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能加深立意的深度。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才会合情合理。所以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请把重心放在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美好、深刻感人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5475569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41</a:t>
            </a:fld>
            <a:r>
              <a:rPr lang="en-US" altLang="zh-CN" smtClean="0"/>
              <a:t>-</a:t>
            </a:r>
            <a:endParaRPr lang="zh-CN" altLang="en-US" dirty="0"/>
          </a:p>
        </p:txBody>
      </p:sp>
      <p:sp>
        <p:nvSpPr>
          <p:cNvPr id="5" name="圆角矩形 4">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4"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5"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6"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8"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639191"/>
            <a:ext cx="8128000" cy="86600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快速立意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一、立意的要求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立意深刻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圆角矩形 12">
            <a:hlinkClick r:id="rId9"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827030124"/>
              </p:ext>
            </p:extLst>
          </p:nvPr>
        </p:nvGraphicFramePr>
        <p:xfrm>
          <a:off x="508000" y="2543331"/>
          <a:ext cx="8128000" cy="1708201"/>
        </p:xfrm>
        <a:graphic>
          <a:graphicData uri="http://schemas.openxmlformats.org/presentationml/2006/ole">
            <mc:AlternateContent xmlns:mc="http://schemas.openxmlformats.org/markup-compatibility/2006">
              <mc:Choice xmlns:v="urn:schemas-microsoft-com:vml" Requires="v">
                <p:oleObj spid="_x0000_s14344" name="文档" r:id="rId10" imgW="3905117" imgH="820827" progId="Word.Document.12">
                  <p:embed/>
                </p:oleObj>
              </mc:Choice>
              <mc:Fallback>
                <p:oleObj name="文档" r:id="rId10" imgW="3905117" imgH="820827" progId="Word.Document.12">
                  <p:embed/>
                  <p:pic>
                    <p:nvPicPr>
                      <p:cNvPr id="0" name=""/>
                      <p:cNvPicPr/>
                      <p:nvPr/>
                    </p:nvPicPr>
                    <p:blipFill>
                      <a:blip r:embed="rId11"/>
                      <a:stretch>
                        <a:fillRect/>
                      </a:stretch>
                    </p:blipFill>
                    <p:spPr>
                      <a:xfrm>
                        <a:off x="508000" y="2543331"/>
                        <a:ext cx="8128000" cy="1708201"/>
                      </a:xfrm>
                      <a:prstGeom prst="rect">
                        <a:avLst/>
                      </a:prstGeom>
                    </p:spPr>
                  </p:pic>
                </p:oleObj>
              </mc:Fallback>
            </mc:AlternateContent>
          </a:graphicData>
        </a:graphic>
      </p:graphicFrame>
      <p:sp>
        <p:nvSpPr>
          <p:cNvPr id="14" name="矩形 13"/>
          <p:cNvSpPr>
            <a:spLocks noChangeAspect="1"/>
          </p:cNvSpPr>
          <p:nvPr/>
        </p:nvSpPr>
        <p:spPr>
          <a:xfrm>
            <a:off x="508000" y="382987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二、立意的概念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通俗一点理解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就是我们常说的中心思想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或文章主旨。规范一点讲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就是我们通过一篇文章希望表达怎样的思想观点或情感。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07272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42</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4" name="矩形 3"/>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三、立意的原则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立意要准确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立意首先需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。所谓正确是指文章的主题要符合生活发展的客观规律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符合国家的政治原则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体现出积极向上的健康思想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不片面、不偏激、不灰色、没有低级情趣等。如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歌颂真、善、美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抨击假、恶、丑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提倡以人为本、爱国、无私奉献、诚信、环保等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不表现某些厌世消极的思想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或是为腐败、迷信者歌功颂德。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502122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43</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都写劳动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有人写通过尝试劳动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体验出劳动的艰辛、父母的辛劳、劳动的伟大、读书的重要等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从而激发起珍惜学习生活、发愤学习的思想感情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打工日当午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汗滴脚下土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谁知手中钱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厘厘皆辛苦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这是符合题意的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因而是正确的立意。如果得出的结论是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万般皆下品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唯有读书高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不吃苦中苦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难为人上人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并产生厌恶劳动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看不起劳动的思想感情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则显然是不健康的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因此也是不切题的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立意自然也不能说正确。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741557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44</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latin typeface="Times New Roman" panose="02020603050405020304" pitchFamily="18" charset="0"/>
                <a:cs typeface="Times New Roman" panose="02020603050405020304" pitchFamily="18" charset="0"/>
              </a:rPr>
              <a:t>2.</a:t>
            </a:r>
            <a:r>
              <a:rPr lang="zh-CN" altLang="zh-CN" sz="2200" dirty="0">
                <a:latin typeface="Arial" panose="020B0604020202020204" pitchFamily="34" charset="0"/>
                <a:ea typeface="黑体" panose="02010609060101010101" pitchFamily="49" charset="-122"/>
                <a:cs typeface="Times New Roman" panose="02020603050405020304" pitchFamily="18" charset="0"/>
              </a:rPr>
              <a:t>立意要简明</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简而明就是</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简约</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简约</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指思想内容的单一集中</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以便给人以鲜明突出的印象。两个以上的主题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或主题过大</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会使主题繁杂空洞</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都不能称之为</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简约</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题目</a:t>
            </a:r>
            <a:r>
              <a:rPr lang="en-US" altLang="zh-CN" sz="2200" dirty="0">
                <a:latin typeface="Times New Roman" panose="02020603050405020304" pitchFamily="18" charset="0"/>
                <a:cs typeface="Times New Roman" panose="02020603050405020304" pitchFamily="18" charset="0"/>
              </a:rPr>
              <a:t>:</a:t>
            </a:r>
            <a:r>
              <a:rPr lang="zh-CN" altLang="zh-CN" sz="2200" u="sng" dirty="0">
                <a:uFill>
                  <a:solidFill>
                    <a:srgbClr val="000000"/>
                  </a:solidFill>
                </a:uFill>
                <a:latin typeface="Times New Roman" panose="02020603050405020304" pitchFamily="18" charset="0"/>
                <a:cs typeface="Times New Roman" panose="02020603050405020304" pitchFamily="18" charset="0"/>
              </a:rPr>
              <a:t>　　　　　</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也是一种幸福</a:t>
            </a:r>
            <a:r>
              <a:rPr lang="en-US" altLang="zh-CN" sz="2200" dirty="0">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有考生这样立意</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生病和健康</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也是一种幸福》。我病了</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妈妈爸爸不上班陪着我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不用上学更不用做作业</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就像当小皇帝一样。原来生病也是一种幸福</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但我又想</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拥有健康的身体也是最重要的。</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这样立意不简明</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ea typeface="楷体" panose="02010609060101010101" pitchFamily="49" charset="-122"/>
                <a:cs typeface="Times New Roman" panose="02020603050405020304" pitchFamily="18" charset="0"/>
              </a:rPr>
              <a:t>让人不知所云。</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2034405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45</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立意要深刻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一篇文章单单立意正确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是远远不够的。从某种意义上说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文章得分高低与立意深浅是紧密相连的。就考场作文而言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立意正确绝大多数同学都能做到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但进一步做到立意深刻的就很少了。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甲文和乙文都写同样的题材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写化学实验失败了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以后就不敢尝试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后来在老师的鼓励下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尝试了第二次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终于成功了。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甲文的结尾就一句话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第二次尝试成功了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我很高兴。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乙文的结尾写道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初生牛犊不怕虎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的第一次尝试固然是可贵的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然而更可贵的是尝试着从失败中站起来。我想人生最美好的时刻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就是尝试着战胜自己的时刻了。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很显然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乙文的立意就要深远一些。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391068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46</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立意要新颖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所谓立意要新颖是指立意要紧跟时代的步伐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不甘于平庸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力求与众不同。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甲文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写过年热闹繁荣的景象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人们走访亲戚很高兴等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赞美过年真好。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乙文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父亲打麻将赌博输得一塌糊涂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全家人因此不开心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还因此大吵大闹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把热闹喜庆的春节搞得乌烟瘴气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批判了赌博之风。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甲文立意过于陈旧老套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乙文立意别具一格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让人耳目一新。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399221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47</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四、立意普遍存在的问题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抱残守缺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不求创新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不少考生写作文没有自己的主见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缺少自己的认识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总是写那几个陈旧的故事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说那几个别人都说的话题。有时看到一个作文题目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提示语中有什么就写什么。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9595002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48</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503573"/>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浮于表面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就是不做深入思考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不能由表及里、由浅入深、由果推因、由形观神地审察事物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不能透过表象看到真相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不能经由问题揭示原因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不能经由形式洞察内涵。这样一来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就只能停留在表面。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《春天在我心中》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好多考生仅仅局限于自然变换中的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认为草长莺飞、勃勃生机是春天。这个立意是正确的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但无疑是肤浅的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透过现象看本质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就应该立意为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生活中一切美好的人、事、物、美好的情感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等都是春天。如此立意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自然要比只把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当作季节要深刻得多。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8938518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49</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标新立异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哗众取宠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有些考生在写作时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剑走偏锋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总想着一鸣惊人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从而提出一些不遵守社会公德、不遵从国家法律法规的观点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以谋求他人的关注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哗众取宠。比如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有人讲诚信吃大亏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还是虚伪一些、实际一些好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有人认为牺牲自己去救人是犯傻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不如明哲保身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有人提出应该尊重个人自由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允许中学生谈恋爱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等等。这种思想认识上的偏差如果出现在考场作文上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即使文章结构完整、语言生动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也不会得到高分。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《不能没有你》。将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确定为自己的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恋人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宣扬恋爱至上、爱情甜蜜等与中学生身份不相符的思想。诸如此类的消极颓废、情绪低落、心理阴暗等问题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如果出现在考场作文上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即使有很好的文采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也不会得到高分。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85074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821163358"/>
              </p:ext>
            </p:extLst>
          </p:nvPr>
        </p:nvGraphicFramePr>
        <p:xfrm>
          <a:off x="508000" y="1113429"/>
          <a:ext cx="8128000" cy="5617548"/>
        </p:xfrm>
        <a:graphic>
          <a:graphicData uri="http://schemas.openxmlformats.org/presentationml/2006/ole">
            <mc:AlternateContent xmlns:mc="http://schemas.openxmlformats.org/markup-compatibility/2006">
              <mc:Choice xmlns:v="urn:schemas-microsoft-com:vml" Requires="v">
                <p:oleObj spid="_x0000_s4104" name="文档" r:id="rId4" imgW="3957084" imgH="2734889" progId="Word.Document.12">
                  <p:embed/>
                </p:oleObj>
              </mc:Choice>
              <mc:Fallback>
                <p:oleObj name="文档" r:id="rId4" imgW="3957084" imgH="2734889" progId="Word.Document.12">
                  <p:embed/>
                  <p:pic>
                    <p:nvPicPr>
                      <p:cNvPr id="0" name=""/>
                      <p:cNvPicPr/>
                      <p:nvPr/>
                    </p:nvPicPr>
                    <p:blipFill>
                      <a:blip r:embed="rId5"/>
                      <a:stretch>
                        <a:fillRect/>
                      </a:stretch>
                    </p:blipFill>
                    <p:spPr>
                      <a:xfrm>
                        <a:off x="508000" y="1113429"/>
                        <a:ext cx="8128000" cy="5617548"/>
                      </a:xfrm>
                      <a:prstGeom prst="rect">
                        <a:avLst/>
                      </a:prstGeom>
                    </p:spPr>
                  </p:pic>
                </p:oleObj>
              </mc:Fallback>
            </mc:AlternateContent>
          </a:graphicData>
        </a:graphic>
      </p:graphicFrame>
    </p:spTree>
    <p:extLst>
      <p:ext uri="{BB962C8B-B14F-4D97-AF65-F5344CB8AC3E}">
        <p14:creationId xmlns:p14="http://schemas.microsoft.com/office/powerpoint/2010/main" val="316873109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50</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贪多求全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表意不明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贪多求全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的误区。写作时不集中在某一个主题上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中途转向另一个主题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从而使已确立的中心不能贯串始终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让人也理不出头绪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读后如在云里雾里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不知所云。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《我有一个好习惯》。一位考生根据材料提示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一会儿写自己孝敬父母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帮助父母做家务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一会儿写自己尊敬师长、关心同学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在学校深受师生好评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一会儿又写自己爱好阅读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又说这也是一个好习惯。这哪里是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分明是好几个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主题模糊。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1105196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51</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五、立意的方法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以小见大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以小见大法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就是小处落笔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大处着眼。记叙的是小事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描写的是细节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剖析的是细小现象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表现的是深刻的主题。运用此法便于选取材料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使文章立意更加深刻。只要善于观察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耳闻目睹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琐屑小事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皆可作为写作的素材。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例如《散步》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莫怀戚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作者通过写一家人一起散步这件小事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来表达中年人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尊老爱幼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人到中年责任担当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这个大的主题。这就是以小见大的手法。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1036038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52</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由表及里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由表及里法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就是透过客观事物的表象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挖掘事物的深层意蕴。意蕴总是比直接显现的形象更为深远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需要认真分析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反复思索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才能获得。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去上学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父亲依依不舍地在后面跟着这件事。作者结尾写道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父亲在后面跟着我</a:t>
            </a:r>
            <a:r>
              <a:rPr lang="en-US" altLang="zh-CN" sz="2200" u="wavy"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wavy"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却又像是我在跟着父亲。我们俩都跟随着自己的目标。我们俩都跟着爱走。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写得最妙的还是这种欲言还休的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遮遮掩掩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揭示本质以升华主题。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1445731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53</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420888"/>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反弹琵琶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对于某一种现象或某一个问题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一般人都有着比较一致的看法。如果我们在认真深刻地思考后能提出与传统、世俗不同甚至相反的观点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这样的文章也无疑会因为独到的、新颖的立意而引起读者的关注。这种立意之法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即通常人们所谓的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反常立意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反弹琵琶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48827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一般人都认为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就要永远追求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而考生若偏偏提出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要取得成功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就要学会放弃。这里的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可以有两方面的含义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要实现目的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就要目标专一、信念坚定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就要放弃很多享受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当我们追求的目标不能实现时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就要反思我们所追求的目标是否与我们自身的条件和能力相差太远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也许再次审视我们的能力和实力的情况后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重新确定目标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就能成功。反向立意的例子数不胜数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也是一种关怀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同样可以温馨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更是一种表扬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485697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高瞻远瞩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要使立意高远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首先必须超越自我局限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努力追求更高的情感、价值、精神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尽量用大的眼光去看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要用世界的、长远的、人生的目光去审视生活、生命和人生。在超越中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由低级到高级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由浅到深的大致顺序是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集体、阶级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民族、国家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707712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例如《紫藤萝瀑布》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作者由紫藤萝花命运的变迁联系到生命。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花和人一样都会遇到各种各样的不幸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但生命的长河是无止境的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我们要坦然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要乐观地看待生命中的挫折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放眼未来。从一束花的兴衰上升到生命发展的高度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这样的立意不可谓不高远。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例如《最后一课》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作者通过叙写韩麦尔先生上的最后一课来表现法国人民对侵略者的仇恨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对自己国土的热爱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对法国的热爱。这样的立意不可谓不高远。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作者通过叙写父亲建一栋有高台阶的房屋一事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来表现对人生追求的思考。这样的立意不可谓不高远。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3677486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104160"/>
            <a:ext cx="8128000" cy="290368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与时俱进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考场作文立意要高远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还需要思索时代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用新发展、新变化、新生活展现时代主题。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文章合为时而著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歌诗合为事而作。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用这种方法立意其实就是要反映时代精神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展示时代风貌。写作时如能将写作的触角深入到时代的角落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勾画新时代人们构筑新生活的心灵憧憬和现实追求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必定能赢得阅卷老师的好评。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例如作文题《那一幕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146437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面对这样的一个题目</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我们很多考生都走常规思路。有写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难忘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的、有写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感动</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的、有写</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受启发</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等。这样的立意很显然让人觉得毫无新意。有一位考生却写《那一幕</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让我</a:t>
            </a:r>
            <a:r>
              <a:rPr lang="zh-CN" altLang="zh-CN" sz="2200" u="sng" dirty="0">
                <a:uFill>
                  <a:solidFill>
                    <a:srgbClr val="000000"/>
                  </a:solidFill>
                </a:uFill>
                <a:latin typeface="Times New Roman" panose="02020603050405020304" pitchFamily="18" charset="0"/>
                <a:cs typeface="Times New Roman" panose="02020603050405020304" pitchFamily="18" charset="0"/>
              </a:rPr>
              <a:t>的心灵笼罩雾霾</a:t>
            </a:r>
            <a:r>
              <a:rPr lang="zh-CN" altLang="zh-CN" sz="2200" dirty="0">
                <a:latin typeface="Times New Roman" panose="02020603050405020304" pitchFamily="18" charset="0"/>
                <a:cs typeface="Times New Roman" panose="02020603050405020304" pitchFamily="18" charset="0"/>
              </a:rPr>
              <a:t>》。首先题目就能闪亮读者的眼睛。其内容通过叙写一位年轻人在街上随意破坏共享单车一事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来表达对当今社会上某些人的精神状况的担忧。很显然</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这样的选材</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这样的立意都会高人一等。从选材来看</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共享单车</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的话题是当今一个时新的话题。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精神层面的问题</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也是现在大家共同关注的问题。这样的选材和立意</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不会轻易让读者有审美疲劳。因此</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我们写文章</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在立意的时候要与时俱进</a:t>
            </a:r>
            <a:r>
              <a:rPr lang="en-US" altLang="zh-CN" sz="2200" dirty="0">
                <a:latin typeface="Times New Roman" panose="02020603050405020304" pitchFamily="18" charset="0"/>
                <a:cs typeface="Times New Roman" panose="02020603050405020304" pitchFamily="18" charset="0"/>
              </a:rPr>
              <a:t>,</a:t>
            </a:r>
            <a:r>
              <a:rPr lang="zh-CN" altLang="zh-CN" sz="2200" dirty="0">
                <a:latin typeface="Times New Roman" panose="02020603050405020304" pitchFamily="18" charset="0"/>
                <a:cs typeface="Times New Roman" panose="02020603050405020304" pitchFamily="18" charset="0"/>
              </a:rPr>
              <a:t>这样往往能够在立意方面高人一等。</a:t>
            </a:r>
            <a:endParaRPr lang="zh-CN" altLang="zh-CN" sz="2200" dirty="0">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3885590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立意对点训练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原题回放</a:t>
            </a:r>
            <a:r>
              <a:rPr lang="zh-CN" altLang="zh-CN" sz="2200" dirty="0">
                <a:solidFill>
                  <a:srgbClr val="000000"/>
                </a:solidFill>
                <a:latin typeface="Times New Roman" panose="02020603050405020304" pitchFamily="18" charset="0"/>
                <a:cs typeface="Times New Roman" panose="02020603050405020304" pitchFamily="18" charset="0"/>
              </a:rPr>
              <a:t>　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游戏伴随着我们成长。游戏有规则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有快乐</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我们评判。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请以《游戏》为题目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诗歌除外</a:t>
            </a:r>
            <a:r>
              <a:rPr lang="en-US" altLang="zh-CN" sz="2200" dirty="0">
                <a:solidFill>
                  <a:srgbClr val="000000"/>
                </a:solidFill>
                <a:latin typeface="Times New Roman" panose="02020603050405020304" pitchFamily="18" charset="0"/>
                <a:cs typeface="Times New Roman" panose="02020603050405020304" pitchFamily="18" charset="0"/>
              </a:rPr>
              <a:t>);(2)600</a:t>
            </a:r>
            <a:r>
              <a:rPr lang="zh-CN" altLang="zh-CN" sz="2200" dirty="0">
                <a:solidFill>
                  <a:srgbClr val="000000"/>
                </a:solidFill>
                <a:latin typeface="Times New Roman" panose="02020603050405020304" pitchFamily="18" charset="0"/>
                <a:cs typeface="Times New Roman" panose="02020603050405020304" pitchFamily="18" charset="0"/>
              </a:rPr>
              <a:t>字以上</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文中不能出现考生的姓名和所在学校名称。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9150804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2174549" y="1484784"/>
            <a:ext cx="4794902"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一、近十年广东中考作文考查</a:t>
            </a:r>
            <a:r>
              <a:rPr lang="zh-CN" altLang="zh-CN" sz="2200" b="1" dirty="0" smtClean="0">
                <a:solidFill>
                  <a:srgbClr val="000000"/>
                </a:solidFill>
                <a:latin typeface="Times New Roman" panose="02020603050405020304" pitchFamily="18" charset="0"/>
                <a:cs typeface="Times New Roman" panose="02020603050405020304" pitchFamily="18" charset="0"/>
              </a:rPr>
              <a:t>明细表</a:t>
            </a:r>
            <a:r>
              <a:rPr lang="en-US" altLang="zh-CN" sz="2200" b="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023444535"/>
              </p:ext>
            </p:extLst>
          </p:nvPr>
        </p:nvGraphicFramePr>
        <p:xfrm>
          <a:off x="508000" y="2052296"/>
          <a:ext cx="8128000" cy="3814585"/>
        </p:xfrm>
        <a:graphic>
          <a:graphicData uri="http://schemas.openxmlformats.org/presentationml/2006/ole">
            <mc:AlternateContent xmlns:mc="http://schemas.openxmlformats.org/markup-compatibility/2006">
              <mc:Choice xmlns:v="urn:schemas-microsoft-com:vml" Requires="v">
                <p:oleObj spid="_x0000_s5128" name="文档" r:id="rId3" imgW="3957084" imgH="1857925" progId="Word.Document.12">
                  <p:embed/>
                </p:oleObj>
              </mc:Choice>
              <mc:Fallback>
                <p:oleObj name="文档" r:id="rId3" imgW="3957084" imgH="1857925" progId="Word.Document.12">
                  <p:embed/>
                  <p:pic>
                    <p:nvPicPr>
                      <p:cNvPr id="0" name=""/>
                      <p:cNvPicPr/>
                      <p:nvPr/>
                    </p:nvPicPr>
                    <p:blipFill>
                      <a:blip r:embed="rId4"/>
                      <a:stretch>
                        <a:fillRect/>
                      </a:stretch>
                    </p:blipFill>
                    <p:spPr>
                      <a:xfrm>
                        <a:off x="508000" y="2052296"/>
                        <a:ext cx="8128000" cy="3814585"/>
                      </a:xfrm>
                      <a:prstGeom prst="rect">
                        <a:avLst/>
                      </a:prstGeom>
                    </p:spPr>
                  </p:pic>
                </p:oleObj>
              </mc:Fallback>
            </mc:AlternateContent>
          </a:graphicData>
        </a:graphic>
      </p:graphicFrame>
    </p:spTree>
    <p:extLst>
      <p:ext uri="{BB962C8B-B14F-4D97-AF65-F5344CB8AC3E}">
        <p14:creationId xmlns:p14="http://schemas.microsoft.com/office/powerpoint/2010/main" val="23804515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50928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请分析题目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写出立意思路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体验游戏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享受快乐。游戏伴着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游戏带给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在游戏之中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学到了很多道理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也锻炼了各种能力。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经受挑战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感悟人生。记叙自己一次游戏的完整过程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这是一次极具挑战的游戏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最终获得了成功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感悟到人生只有敢于直面挑战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才能走向成功。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从沉迷到理性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摆脱游戏的诱惑。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曾经那样地沉迷于游戏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以致学业荒废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受到老师、父母的严厉批评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自己的精神也萎靡不振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经过自我的认识和长辈的教育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终于迷途知返。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感受规则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遵守规则。游戏中有许多规则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在规则中获得成功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联想到生活中的各种纪律制度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的素质得到了提高。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592637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佳作赏析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游</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太阳赤裸裸地散发着她的热情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带着得意的神情高高地挂在天空。知了受不住炎热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大声地发出了抗议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连树叶都纹丝不动地定在那儿。然而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被阳光照得金灿灿的河面却异常地汹涌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有惊涛拍岸之势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偶尔渗透出阵阵凉意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从远处渐渐传来呼唤我的声音。我马上扔下扇子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跑了出去。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什么事啊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我有气无力地对两位老友说。只见他们笑呵呵地对我说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我们去玩潜水游戏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239200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可是我妈不准我去玩潜水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因为她担心我会溺水的。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我惊讶地说道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耳边不时响起妈妈的唠叨和叮咛。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该不会是你怕了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不过是玩游戏。真胆小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还说自己是龙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我的老友哄笑道。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我听了不由得一气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想想去年我还在游泳馆里学过游泳、潜水什么的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我在那里早学会了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还可以在水里憋好长时间气呢。想到这里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我什么都抛到脑后了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谁怕谁啊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看谁潜水时间长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输了是小狗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我们跑到了河边。艳阳下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河面泛着闪闪的亮光。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好凉爽啊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在好友的催促下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我一下子就跳到了河里。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7796057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82791"/>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我们三个人开始了比赛。玩得正尽兴时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我被一阵水涡给卷了起来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我一下子惊慌了起来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还没来得及冒出水面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就被连呛了好几口水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我的脑子里顿时一片空白。潜意识中不停地在水里拼命招手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挣扎中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我接连又喝了好多口水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顿时失去了知觉。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飘飘然地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我感觉自己到了半空里。我看见了两位老友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他们也和我一样飘荡在半空。我突然看见地上已经有一群人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妈妈也来了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她的怀里还抱着一个孩子。那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那不是我吗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两位老友的爸爸妈妈也来了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他们的怀里也抱着老友呢。我突然惊觉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难道我已经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看着妈妈抱着我的尸体痛哭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伤心欲绝。我不由得心痛起来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飘过去说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对不起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我应该听你的才对。我错了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可是妈妈根本听不到。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6751697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我一阵悲痛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这场潜水游戏原来是一场夺命游戏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不是每个人都玩得起的。任何时候都不要认为自己是游戏高手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一不小心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你就是失败者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甚至会失去生命。悔恨的眼泪止不住地从我的眼角流下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流过我不甘心的嘴角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滴入河中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荡起阵阵涟漪。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妈妈的哭声我渐渐听不见了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我不知道自己归向了何处。河面依旧灿烂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依旧汹涌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荡起的波纹漂向远方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呜咽的水声仿佛在述说着什么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908735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482791"/>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精彩析评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本文是以立意取胜的考场佳作之一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考生透过一场潜水的游戏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告诉人们要珍惜生命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勿逞一时之强。这是一场闹剧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更是一场悲剧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给家庭带来了巨大的悲痛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还失去了自己幼小的生命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这样反面的事例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透过考生的视角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出人意料地得到阅卷老师的赞赏。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本文作者采用逆向立意法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突破传统立意的囹圄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入水前的逞强心理描写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为下文的悲剧提供了有力的证据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故事的叙述也带有神话色彩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对灵魂逝去后的幻觉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进行了大胆的描写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看到母亲的悲伤、家庭痛失孩子的悲痛。而把现实的场景转移到幻化的描写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这又是一种时尚立意。这两种立意方法有机结合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以深邃高远的视角赢得了阅卷老师的青睐。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50113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5" name="圆角矩形 4">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6" name="圆角矩形 5">
            <a:hlinkClick r:id="rId3" action="ppaction://hlinksldjump"/>
          </p:cNvPr>
          <p:cNvSpPr/>
          <p:nvPr/>
        </p:nvSpPr>
        <p:spPr>
          <a:xfrm>
            <a:off x="1661727"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第二节</a:t>
            </a:r>
          </a:p>
        </p:txBody>
      </p:sp>
      <p:sp>
        <p:nvSpPr>
          <p:cNvPr id="7" name="圆角矩形 6">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8" name="圆角矩形 7">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11" name="圆角矩形 10">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12" name="圆角矩形 11">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3" name="矩形 2"/>
          <p:cNvSpPr>
            <a:spLocks noChangeAspect="1"/>
          </p:cNvSpPr>
          <p:nvPr/>
        </p:nvSpPr>
        <p:spPr>
          <a:xfrm>
            <a:off x="508000" y="135115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立意对点训练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有人曾说世界上只有两种动物能到达金字塔顶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一种是老鹰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一种是蜗牛。请以这句话所蕴含的哲理为话题写一篇文章。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请分析题目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写出立意思路。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到达金字塔顶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即意味着取得成功或目标实现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老鹰到达顶端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归功于它有一双矫健、敏捷的翅膀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蜗牛能到达顶端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则归功于它的吃苦耐劳和执着精神。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latin typeface="Times New Roman" panose="02020603050405020304" pitchFamily="18" charset="0"/>
                <a:cs typeface="Times New Roman" panose="02020603050405020304" pitchFamily="18" charset="0"/>
              </a:rPr>
              <a:t>立意提示</a:t>
            </a:r>
            <a:r>
              <a:rPr lang="en-US" altLang="zh-CN" sz="2200" dirty="0">
                <a:latin typeface="Times New Roman" panose="02020603050405020304" pitchFamily="18" charset="0"/>
                <a:cs typeface="Times New Roman" panose="02020603050405020304" pitchFamily="18" charset="0"/>
              </a:rPr>
              <a:t>:</a:t>
            </a:r>
            <a:endParaRPr lang="zh-CN" altLang="zh-CN" sz="2200" dirty="0">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持之以恒的努力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能弥补先天的缺陷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成功离不开超群的实力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着眼于老鹰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如果你缺少优越的条件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你仍有成功的机会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只要你够勤奋而且有恒心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如果你拥有出众的天赋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也不排斥仍需要坚持不懈的毅力和勇气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着眼于老鹰和蜗牛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2538082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圆角矩形 2">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4"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6"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0808"/>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第三节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新颖选材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一、选材评分标准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2079187887"/>
              </p:ext>
            </p:extLst>
          </p:nvPr>
        </p:nvGraphicFramePr>
        <p:xfrm>
          <a:off x="508000" y="2593311"/>
          <a:ext cx="8128000" cy="1737872"/>
        </p:xfrm>
        <a:graphic>
          <a:graphicData uri="http://schemas.openxmlformats.org/presentationml/2006/ole">
            <mc:AlternateContent xmlns:mc="http://schemas.openxmlformats.org/markup-compatibility/2006">
              <mc:Choice xmlns:v="urn:schemas-microsoft-com:vml" Requires="v">
                <p:oleObj spid="_x0000_s15368" name="文档" r:id="rId9" imgW="3838246" imgH="821189" progId="Word.Document.12">
                  <p:embed/>
                </p:oleObj>
              </mc:Choice>
              <mc:Fallback>
                <p:oleObj name="文档" r:id="rId9" imgW="3838246" imgH="821189" progId="Word.Document.12">
                  <p:embed/>
                  <p:pic>
                    <p:nvPicPr>
                      <p:cNvPr id="0" name=""/>
                      <p:cNvPicPr/>
                      <p:nvPr/>
                    </p:nvPicPr>
                    <p:blipFill>
                      <a:blip r:embed="rId10"/>
                      <a:stretch>
                        <a:fillRect/>
                      </a:stretch>
                    </p:blipFill>
                    <p:spPr>
                      <a:xfrm>
                        <a:off x="508000" y="2593311"/>
                        <a:ext cx="8128000" cy="1737872"/>
                      </a:xfrm>
                      <a:prstGeom prst="rect">
                        <a:avLst/>
                      </a:prstGeom>
                    </p:spPr>
                  </p:pic>
                </p:oleObj>
              </mc:Fallback>
            </mc:AlternateContent>
          </a:graphicData>
        </a:graphic>
      </p:graphicFrame>
      <p:sp>
        <p:nvSpPr>
          <p:cNvPr id="11" name="矩形 10"/>
          <p:cNvSpPr>
            <a:spLocks noChangeAspect="1"/>
          </p:cNvSpPr>
          <p:nvPr/>
        </p:nvSpPr>
        <p:spPr>
          <a:xfrm>
            <a:off x="508000" y="388116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初中语文新课标明确了写作选材的重要性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多角度地观察生活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发现生活的丰富多彩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捕捉事物的特征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需要占有真实丰富的材料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而中考作文评分标准对选材也有同类表述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材料具体生动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11"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4449298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二、选材的概念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材料是提供文章内容和表达主题的事物和观念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材料好比文章的血肉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血肉为承载灵魂而服务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就是为了更好地表达文章的中心。选材得当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就犹如作文打好了坚实的地基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文章也就成功了一半。考试时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在充分审题的基础上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根据作文主题与中心选择自己印象最深、容易表达出真情实感、且能吸引读者、打动老师的材料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是考场高分作文的重要保证。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23782867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515228"/>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三、选材的原则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紧扣主题。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密切联系主题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并能有力地表现主题是选材的第一要义。如果不看材料是否对路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不分主次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拣到篮里便是菜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胡子眉毛一把抓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这样做的后果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轻则内容杂乱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喧宾夺主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不能很好地表现主题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跑题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劳而无功。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如写《我和我的老师》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可写这位老师对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全方位的关心与帮助。但如写老师和其他同学或老师之间的事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则切题不紧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如写老师在家里所做的事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尽管这些事也能表现出这位老师的优秀品质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但这些事却跟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没有什么关系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则属于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不对题。这样的文章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必败无疑。所以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选材必须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有的放矢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紧扣主题。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8678889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145728087"/>
              </p:ext>
            </p:extLst>
          </p:nvPr>
        </p:nvGraphicFramePr>
        <p:xfrm>
          <a:off x="508000" y="1196465"/>
          <a:ext cx="8128000" cy="5236089"/>
        </p:xfrm>
        <a:graphic>
          <a:graphicData uri="http://schemas.openxmlformats.org/presentationml/2006/ole">
            <mc:AlternateContent xmlns:mc="http://schemas.openxmlformats.org/markup-compatibility/2006">
              <mc:Choice xmlns:v="urn:schemas-microsoft-com:vml" Requires="v">
                <p:oleObj spid="_x0000_s6152" name="文档" r:id="rId3" imgW="3957084" imgH="2549205" progId="Word.Document.12">
                  <p:embed/>
                </p:oleObj>
              </mc:Choice>
              <mc:Fallback>
                <p:oleObj name="文档" r:id="rId3" imgW="3957084" imgH="2549205" progId="Word.Document.12">
                  <p:embed/>
                  <p:pic>
                    <p:nvPicPr>
                      <p:cNvPr id="0" name=""/>
                      <p:cNvPicPr/>
                      <p:nvPr/>
                    </p:nvPicPr>
                    <p:blipFill>
                      <a:blip r:embed="rId4"/>
                      <a:stretch>
                        <a:fillRect/>
                      </a:stretch>
                    </p:blipFill>
                    <p:spPr>
                      <a:xfrm>
                        <a:off x="508000" y="1196465"/>
                        <a:ext cx="8128000" cy="5236089"/>
                      </a:xfrm>
                      <a:prstGeom prst="rect">
                        <a:avLst/>
                      </a:prstGeom>
                    </p:spPr>
                  </p:pic>
                </p:oleObj>
              </mc:Fallback>
            </mc:AlternateContent>
          </a:graphicData>
        </a:graphic>
      </p:graphicFrame>
    </p:spTree>
    <p:extLst>
      <p:ext uri="{BB962C8B-B14F-4D97-AF65-F5344CB8AC3E}">
        <p14:creationId xmlns:p14="http://schemas.microsoft.com/office/powerpoint/2010/main" val="309230677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真实性。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合乎逻辑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或客观存在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就是真实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这是写一切记叙文的基础。事真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才能情真。编造的故事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虚假的人物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无论怎样写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总不自然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总会露出破绽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而且难动真情。好的文章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无不是人们传情表意、激情感慨之作。但从现实情况看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习作中存在的突出问题就是无话可说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无病呻吟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写出的文章胡编乱造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形成千人一面的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新八股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究其原因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一是因为生活内容单一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学校、家庭两点一线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学习几乎成了孩子们的全部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缺少真切而深刻的感受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优越的物质生活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百般的家庭呵护使同学们很难品味到生活的酸甜苦辣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枯燥、呆板、毫无活力的作文指导使同学们缺少兴趣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甚至容易产生厌恶、惧怕心理。针对这些情况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我们应多写见闻感受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选材时一定要在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上下功夫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以提升文章的真实性。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74078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新颖性。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选材要新颖而生动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人无我有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人有我新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人新我奇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换个角度想问题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可以老材出新意。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是老掉牙的材料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有一考生把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就使材料新颖了。有位中学生给一位带小孩的妇女让座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这位妇女教小孩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谢谢大哥哥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借孩子之口表达感激之情。到站了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这位妇女让孩子再次说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谢谢大哥哥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大哥哥再见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再一次借孩子之口表示谢意。作者于是从中感悟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得到的回报是一谢再谢。视角变成对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这就是旧材新用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0368388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选材最忌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陈旧乏味。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据说在宋代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主考官有次出了个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深山藏古寺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的题目。怎样把这古寺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更好更妙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又使人确见古寺呢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有人在崇山峻岭间画上一座古庙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有人在茂密丛林中伸出庙的一角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或露出一段残垣断壁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但主考大人都不甚满意。有位画家独辟蹊径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画面上有崇山、清泉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还有位老和尚正一瓢一瓢地将泉水舀进桶里。画和尚而不画庙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有和尚则必有庙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这就把一座古寺深深地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真是别出心裁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这令主考官拍案称绝。选材何尝不是如此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一个主题可有千万种表现的材料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要选到最新颖的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需多动动脑筋。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24318571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10" name="矩形 9"/>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在我们周围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新生事物不断涌现。对此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准确辨别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迅速地判断和表现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需独具慧眼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这是选材新颖的首要一点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能从众多的表现角度中选择一个新奇的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赋予那本来并不新鲜的材料以新的生命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是选材新颖的第二要点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扩大阅读视野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多读书报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多关心时事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勤摘录、善整理鲜活材料也是很好的途径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这等于复制了成千上万双眼睛去感受世界。比如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观看《焦点访谈》《实话实说》《东方时空》《今日说法》《新闻调查》《人与自然》等电视节目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这些都不失为积累新颖材料的好途径。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圆角矩形 10">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6838685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如何在选材上出奇制胜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言他人所未言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选他人所未选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再放弃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的思维活动过程。要放弃那些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你有我有大家有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撞车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抛弃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千篇一律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精心选择刻骨铭心的人和事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尽情抒发震撼心灵的感情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细致描写令人回味的故事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勤奋点击精彩多样的生活。一句话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突出自己的体验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自己的发明。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184803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233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典型性。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选材不求多而在精。典型、有代表性的材料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才最有力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才能用较少的材料反映相对丰富的内容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才能用个别事例说明较为普遍的问题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从而达到以点带面的效果。这样的文章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才能吸引读者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使读者倍感轻松。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时代感。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从去年到今年有什么新材料可写呢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选材的时候可以认真想想。现代社会信息交流畅达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其中有很多东西是我们必须关注的。所以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当这样的热点、焦点出现时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会吸引很多人的眼球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他们希望听到或读到更多的相关见解或感情的宣泄。这时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如果我们选中它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用我们自己个性的思维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思考、挖掘它们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提炼出我们自己独特的东西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寄予我们自己真善美的感情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也同样是一种极富生命力的文章。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5204257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选材的方法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从熟悉处寻找。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每位考生头脑中一定都储存了大量的资料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这些素材应作为首选材料入文。因为只有自己熟悉的材料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才有可能写得真切感人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也才有可能产生深刻的领悟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发掘其价值意义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从而深刻立意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下笔才能得心应手。真实是文章的根本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好文章的材料对作者来说应该是最真切、最熟悉、最个性化的。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4337701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从自身出发寻找。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选材贵独特。世上没有完全相同的两片树叶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更没有完全相同的两个人。我们的经历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我们的发现都是独特的。多从自身出发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挖掘宝藏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将会发现许多别人没有的珍宝。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比如一篇以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大家都在赞雪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有一个学生却写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雪中恨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。他写自己父亲在雪中丧生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写自己对雪的怨恨。这种经历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这种情感是这位同学独有的。这种选材就是独特的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6132199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怎样从自身出发去寻找属于自己的素材呢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所亲历的事情。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凡我们亲身经历、亲自体验的事情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回忆起来往往历历在目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写出来最有真情实感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用起来得心应手。比如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我望见了你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我们可以从自己的经历出发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采用内心独白的方式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对父爱的误解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对父爱的发现和感受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显得真实、自然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又强化了感情的宣泄。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1358342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所目睹的事情。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亲眼看到别人做的事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经过我们的审视和分析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会更加客观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更加理性。由于距离很近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往往看得清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写起来容易出彩。比如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对母亲满怀感激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我们不妨用心描绘在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遇到困难时母亲的眼神、步伐等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通过细小的地方表现母爱。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所听过的事情。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他人讲过的故事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不妨细化想象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生发开来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他们阐述过的观点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拿来谈谈己见。这样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化他人经历为我用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能有效地丰富我们的材料库。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98510410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3484179444"/>
              </p:ext>
            </p:extLst>
          </p:nvPr>
        </p:nvGraphicFramePr>
        <p:xfrm>
          <a:off x="508000" y="1284592"/>
          <a:ext cx="8128000" cy="4880712"/>
        </p:xfrm>
        <a:graphic>
          <a:graphicData uri="http://schemas.openxmlformats.org/presentationml/2006/ole">
            <mc:AlternateContent xmlns:mc="http://schemas.openxmlformats.org/markup-compatibility/2006">
              <mc:Choice xmlns:v="urn:schemas-microsoft-com:vml" Requires="v">
                <p:oleObj spid="_x0000_s7176" name="文档" r:id="rId3" imgW="3957084" imgH="2376475" progId="Word.Document.12">
                  <p:embed/>
                </p:oleObj>
              </mc:Choice>
              <mc:Fallback>
                <p:oleObj name="文档" r:id="rId3" imgW="3957084" imgH="2376475" progId="Word.Document.12">
                  <p:embed/>
                  <p:pic>
                    <p:nvPicPr>
                      <p:cNvPr id="0" name=""/>
                      <p:cNvPicPr/>
                      <p:nvPr/>
                    </p:nvPicPr>
                    <p:blipFill>
                      <a:blip r:embed="rId4"/>
                      <a:stretch>
                        <a:fillRect/>
                      </a:stretch>
                    </p:blipFill>
                    <p:spPr>
                      <a:xfrm>
                        <a:off x="508000" y="1284592"/>
                        <a:ext cx="8128000" cy="4880712"/>
                      </a:xfrm>
                      <a:prstGeom prst="rect">
                        <a:avLst/>
                      </a:prstGeom>
                    </p:spPr>
                  </p:pic>
                </p:oleObj>
              </mc:Fallback>
            </mc:AlternateContent>
          </a:graphicData>
        </a:graphic>
      </p:graphicFrame>
    </p:spTree>
    <p:extLst>
      <p:ext uri="{BB962C8B-B14F-4D97-AF65-F5344CB8AC3E}">
        <p14:creationId xmlns:p14="http://schemas.microsoft.com/office/powerpoint/2010/main" val="3051572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着眼于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所想过的人和事。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人的思想是不受时空限制的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围绕某个话题或主题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敢于穿越时空隧道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请出历史上的人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请出未来世界里的人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请出文学作品中的人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让他们登台唱戏或亲身去往他们那里神游一番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岂不给人以独特的感觉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我们可以写动物王国里的评奖会上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经过竞争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人们一致同意将金奖颁给小白兔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一个诚信的人。这样的材料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出自我们的想象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但这样的主题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却折射着现实生活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具有现实意义。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7308474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82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从感情的触发点着手。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真挚的情感最动人。现实生活中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有时一句话、一个动作、一个眼神都能让我们感动。抓住它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叙述出前因后果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描绘出它令你感动的具体细节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让自己感动了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也容易打动别人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引起别人的共鸣。这样的文章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对于我们自己来说也是一种财富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值得珍藏。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如朱自清先生的《背影》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父亲为我过铁道买橘子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使我感动得流泪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这一情感点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组织材料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构思成文的典范。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要选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忌写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犹如聆听一位老太太不停地唠叨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那过去的故事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波澜不惊而绵绵不绝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有谁愿意听呢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这种选材思路因其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用笔过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而往往很难出彩。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意思就是落脚点要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这样容易去粗取精、去旧取新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更方便用各种表达方式表现手法表现生活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抒写心曲。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552441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选材对点训练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根据选材要求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辨析下列文题选材之优劣。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初中生活琐忆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初一时老师多次找我谈话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我改掉了贪玩的毛病。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初二时我学习马虎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后经老师批评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我开始认真了。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初三时老师替我找薄弱环节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不断为我补课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我终于顺利毕业。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记自己被评为三好学生。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记自己加入共青团。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记自己考上了重点中学。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8885904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一堂体育课上老师辅导我跳山羊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培养了我的勇气和毅力。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一次物理实验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使我对电学产生了浓厚的兴趣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我开始暗暗确立自己的志愿。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语文老师的言谈举止对我潜移默化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我懂得了人生道理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树立起了自己的理想。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2391756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第三节</a:t>
            </a:r>
          </a:p>
        </p:txBody>
      </p:sp>
      <p:sp>
        <p:nvSpPr>
          <p:cNvPr id="6" name="圆角矩形 5">
            <a:hlinkClick r:id="rId5" action="ppaction://hlinksldjump"/>
          </p:cNvPr>
          <p:cNvSpPr/>
          <p:nvPr/>
        </p:nvSpPr>
        <p:spPr>
          <a:xfrm>
            <a:off x="3993763"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第四节</a:t>
            </a:r>
            <a:endParaRPr lang="zh-CN" altLang="en-US" sz="1400" dirty="0">
              <a:solidFill>
                <a:schemeClr val="bg1">
                  <a:lumMod val="85000"/>
                </a:schemeClr>
              </a:solidFill>
              <a:latin typeface="+mj-ea"/>
              <a:ea typeface="+mj-ea"/>
            </a:endParaRP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老师的教导帮助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选取几则相同类型的素材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虽然事件确实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但内容未免过于单一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那样的中学生活就太单调了。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组材料虽然很有意义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都是自己最光彩的瞬间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但也一样是同种类型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且有吹嘘的嫌疑。生活中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不可能总是阳光吧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组材料中的三个材料注重品格的培养、志向的树立、思想情操的熏陶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既典型又精当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能勾画出一个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教书育人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润物细无声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的中学生活环境对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更容易写出典型性和深度。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8392348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圆角矩形 2">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4"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27772"/>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第四节</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合理布局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一、结构评分标准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508000" y="4306578"/>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二、结构的概念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作文结构主要包括开头和结尾、段落和层次、过渡和照应等。它们在体现文章结构的总体设计中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各自承担着不同的任务。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圆角矩形 11">
            <a:hlinkClick r:id="rId9"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934235729"/>
              </p:ext>
            </p:extLst>
          </p:nvPr>
        </p:nvGraphicFramePr>
        <p:xfrm>
          <a:off x="508000" y="2650394"/>
          <a:ext cx="8128000" cy="2068345"/>
        </p:xfrm>
        <a:graphic>
          <a:graphicData uri="http://schemas.openxmlformats.org/presentationml/2006/ole">
            <mc:AlternateContent xmlns:mc="http://schemas.openxmlformats.org/markup-compatibility/2006">
              <mc:Choice xmlns:v="urn:schemas-microsoft-com:vml" Requires="v">
                <p:oleObj spid="_x0000_s16392" name="文档" r:id="rId10" imgW="3905117" imgH="993556" progId="Word.Document.12">
                  <p:embed/>
                </p:oleObj>
              </mc:Choice>
              <mc:Fallback>
                <p:oleObj name="文档" r:id="rId10" imgW="3905117" imgH="993556" progId="Word.Document.12">
                  <p:embed/>
                  <p:pic>
                    <p:nvPicPr>
                      <p:cNvPr id="0" name=""/>
                      <p:cNvPicPr/>
                      <p:nvPr/>
                    </p:nvPicPr>
                    <p:blipFill>
                      <a:blip r:embed="rId11"/>
                      <a:stretch>
                        <a:fillRect/>
                      </a:stretch>
                    </p:blipFill>
                    <p:spPr>
                      <a:xfrm>
                        <a:off x="508000" y="2650394"/>
                        <a:ext cx="8128000" cy="2068345"/>
                      </a:xfrm>
                      <a:prstGeom prst="rect">
                        <a:avLst/>
                      </a:prstGeom>
                    </p:spPr>
                  </p:pic>
                </p:oleObj>
              </mc:Fallback>
            </mc:AlternateContent>
          </a:graphicData>
        </a:graphic>
      </p:graphicFrame>
    </p:spTree>
    <p:extLst>
      <p:ext uri="{BB962C8B-B14F-4D97-AF65-F5344CB8AC3E}">
        <p14:creationId xmlns:p14="http://schemas.microsoft.com/office/powerpoint/2010/main" val="22332038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88505"/>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三、作文的一般结构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良好的开端是成功的一半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一篇文章的开头是很重要的。文章有了好的开头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不仅能带动全篇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使文章顺利展开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而且能抓住读者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引人入胜。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与开头一样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文章的结尾也是相当重要的。成功的结尾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能使读者更深入、更透彻地理解文章内容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进一步领会文章的中心思想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精彩的结尾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能唤起读者的思考与共鸣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增强文章的感染力。选择结尾的方法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必须从全局来考虑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要使记叙的事件完整清楚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使文章的结构首尾呼应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以求更好地表达中心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达到写作的目的。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5324763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过渡和照应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所谓过渡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实际起的是一种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粘合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它使文意不同的两个层次间前后紧密联结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从而共同为表现主题服务。一般地说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在写作过程中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遇到需要转换内容时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往往要使用过渡成分。这种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粘合剂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可以是词、句或段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它贯通文意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起桥梁作用。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词语过渡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当文章上下层次的内容比较单一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两层的意思相近时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或两层的意思转换、跳跃不大的地方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可用过渡词或者词组。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时间转换用时间词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地点转换用方位词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表示意思转折的用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表示结论的用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表示因果关系的用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表示总结的用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综上所述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4986165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8"/>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句子过渡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当上下两个层次内容比较复杂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层次跟层次之间意思有较大转换或跳跃时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可以用一个较简单的句子过渡。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《从百草园到三味书屋》第</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自然段第一句话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我不知道为什么家里的人要将我送进书塾里去了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而且还是全城中称为最严厉的书塾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。此句前写了百草园的生活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此句后转入书塾的生活。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段落过渡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当两个层次的意思相隔很远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有着很大的转换或跳跃时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就应该用过渡段。过渡段虽然自成段落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但一般是句子不多的小段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有的甚至只是一个短句子。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《藤野先生》第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到别的地方去看看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段落之前叙述清国留学生在东京的情况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段落之后写去仙台求学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中间就用一个独立成段的句子表示空间的转换。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0921859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11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为了使文章内容衔接紧凑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结构严谨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前面写到的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中间或结尾要有交代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后面提到的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前面要有所铺垫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这种安排设计叫作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。常见的照应方法有三种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文题照应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首尾照应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朱自清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文题照应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文中多次出现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与文章题目相照应。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我与父亲不相见已二年余了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我最不能忘记的是他的背影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这时我看见他的背影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我的泪很快地流下来了。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等他的背影混入来来往往的人里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再找不着了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我便进来坐下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我的眼泪又来了。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我读到此处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在晶莹的泪光中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又看见那肥胖的、青布棉袍黑布马褂的背影。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0424780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1203201580"/>
              </p:ext>
            </p:extLst>
          </p:nvPr>
        </p:nvGraphicFramePr>
        <p:xfrm>
          <a:off x="508000" y="1274201"/>
          <a:ext cx="8128000" cy="4880712"/>
        </p:xfrm>
        <a:graphic>
          <a:graphicData uri="http://schemas.openxmlformats.org/presentationml/2006/ole">
            <mc:AlternateContent xmlns:mc="http://schemas.openxmlformats.org/markup-compatibility/2006">
              <mc:Choice xmlns:v="urn:schemas-microsoft-com:vml" Requires="v">
                <p:oleObj spid="_x0000_s8200" name="文档" r:id="rId3" imgW="3957084" imgH="2376475" progId="Word.Document.12">
                  <p:embed/>
                </p:oleObj>
              </mc:Choice>
              <mc:Fallback>
                <p:oleObj name="文档" r:id="rId3" imgW="3957084" imgH="2376475" progId="Word.Document.12">
                  <p:embed/>
                  <p:pic>
                    <p:nvPicPr>
                      <p:cNvPr id="0" name=""/>
                      <p:cNvPicPr/>
                      <p:nvPr/>
                    </p:nvPicPr>
                    <p:blipFill>
                      <a:blip r:embed="rId4"/>
                      <a:stretch>
                        <a:fillRect/>
                      </a:stretch>
                    </p:blipFill>
                    <p:spPr>
                      <a:xfrm>
                        <a:off x="508000" y="1274201"/>
                        <a:ext cx="8128000" cy="4880712"/>
                      </a:xfrm>
                      <a:prstGeom prst="rect">
                        <a:avLst/>
                      </a:prstGeom>
                    </p:spPr>
                  </p:pic>
                </p:oleObj>
              </mc:Fallback>
            </mc:AlternateContent>
          </a:graphicData>
        </a:graphic>
      </p:graphicFrame>
    </p:spTree>
    <p:extLst>
      <p:ext uri="{BB962C8B-B14F-4D97-AF65-F5344CB8AC3E}">
        <p14:creationId xmlns:p14="http://schemas.microsoft.com/office/powerpoint/2010/main" val="2946004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231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首尾照应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我与父亲不相见已二年余了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我最不能忘记的是他的背影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结尾段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我读到此处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在晶莹的泪光中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又看见那肥胖的、青布棉袍黑布马褂的背影。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前后照应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《小橘灯》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自然段对房间陈设的描写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提到竹凳及墙上的电话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自然段写小姑娘登上凳子要打电话的动作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自然段提到朋友有事出去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自然段则交代朋友已经回来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自然段写小姑娘的话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我爸爸一定会回来的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自然段则呼应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那小姑娘的爸爸一定早回来了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7346102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要注意详略得当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文章的详写和略写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是对立统一、相辅相成的。文章的正文部分要详写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开头、结尾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过渡、照应部分要略写。例如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写与好友的一次争执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争执的具体过程要详细描写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而其他部分可以略写。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3989350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505471"/>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四、常见的结构问题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结构不匀称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比例失衡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中考作文结构失误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最普遍的就是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三段式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不起眼的开头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臃肿的身材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小小的结尾。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头重脚轻造成的比例失衡。有些考场作文开头语言形象生动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其中还不乏充满诗意的词句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但由于文字过长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挤压了文章主体的位置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造成文章主体无法展开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只好匆匆经营后草草结尾。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还有考生把大段原材料或作文的提示语全部照搬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开篇便古今中外慢慢道来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忽视了文章的整体布局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造成头重脚轻、主次不分的后果。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9912316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一篇</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段落以</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自然段为宜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开头、结尾段落字数</a:t>
            </a:r>
            <a:r>
              <a:rPr lang="en-US" altLang="zh-CN" sz="2200" dirty="0">
                <a:solidFill>
                  <a:srgbClr val="000000"/>
                </a:solidFill>
                <a:latin typeface="Times New Roman" panose="02020603050405020304" pitchFamily="18" charset="0"/>
                <a:cs typeface="Times New Roman" panose="02020603050405020304" pitchFamily="18" charset="0"/>
              </a:rPr>
              <a:t>50~150</a:t>
            </a:r>
            <a:r>
              <a:rPr lang="zh-CN" altLang="zh-CN" sz="2200" dirty="0">
                <a:solidFill>
                  <a:srgbClr val="000000"/>
                </a:solidFill>
                <a:latin typeface="Times New Roman" panose="02020603050405020304" pitchFamily="18" charset="0"/>
                <a:cs typeface="Times New Roman" panose="02020603050405020304" pitchFamily="18" charset="0"/>
              </a:rPr>
              <a:t>字为宜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中间主体部分既要层次分明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又要重点突出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切忌平均用力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与文章主旨相关的人与事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一定要用墨如泼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重点突出。由于字数和篇幅的限制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考试作文入题要快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应讲究开窗见日、简洁明快、一针见血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而最忌在开头大段引述命题的背景材料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使行文显得呆板空洞。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64297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35233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缺少通盘考虑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逻辑混乱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有良好写作习惯的考生都十分重视文章的整体构思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一般都会在审准题目之后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在草稿上列一个简单的写作提纲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选择哪些素材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哪里主哪里次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都会精心考虑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然后便可以一挥而就。有些考生虽没有列写作提纲的习惯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但事先会打好腹稿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胸中有数。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许多考生没有动笔之前先进行整体构思的习惯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往往是提笔就写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想到一点写一点。有时写几句就写不下去了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有时写了一段又去掉重来。大多的考生在开头都还能围绕着中心写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写着写着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中途就岔出了别的话题。这样的作文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多数都为离题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从结构上看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则是文章线索分散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笔力分散。有的考生不尊重客观事物的固有逻辑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导致言之无序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思路不明晰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这样的作文基本上都会被归入三类文、四类文之中。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0251247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情节没有波澜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一览无余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近几年各省市中考满分作文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虽然都能做到立意深远、语言优美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却少有故事情节摇曳多姿、细节刻画细腻精彩的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不少记叙文都日趋散文化。这折射出一个令人担忧的现状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它掩盖的是学生构思能力的弱化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刻画人物水平的虚化。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生活处处有矛盾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旧矛盾解决了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新矛盾又会产生。只要你留意生活中的矛盾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在作文中如实地表现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文章情节就一定会顾盼生姿。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文似看山不喜平。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别出心裁地制造一些出人意料的突变情节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可使文势产生腾挪跌宕、波澜起伏的魅力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在短短的</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就能给人柳暗花明、曲径通幽之感。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238065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忽视过渡照应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难于理解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过河要架桥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文章需过渡。离开了必要的过渡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段与段之间就会脱节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而过渡巧妙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则能使文章结构完整、周密。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在从一层意思到另一层意思的转折处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在由总到分、由分到总的衔接处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在由议入叙、由叙转议的变换处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在倒叙、插叙的起讫处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都必须有过渡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否则容易造成文章思路不连贯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行文不通畅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情节突兀、生硬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令人费解。还有些考场作文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前面提到的问题在后面就没着落了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在后面出现的内容又不见前面有所铺垫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让人摸不着头脑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这也很可能是缺乏过渡造成的。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4897285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五、布局的方法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片段组合法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片段组合法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就是在题目允许的范围内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选择几个生动、典型的生活片断、故事情节或景物描写等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把它们有机地组合起来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共同表现一个主题。它类似于电影镜头里的一种分切、组合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或者剪辑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把许多镜头剪辑连接起来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使之构成前后连贯、首尾完整、主题统一的影片。在中考作文中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有的同学利用这种手法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将那些时间或空间跨度大、线索或头绪纷繁的材料串联起来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灵活巧妙地诠释主题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体现了组材能力和写作的应变能力。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15544667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圆角矩形 2">
            <a:hlinkClick r:id="rId3"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4"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5"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6"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7"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8"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2348880"/>
            <a:ext cx="1653017"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a:t>
            </a:r>
            <a:r>
              <a:rPr lang="zh-CN" altLang="zh-CN" sz="2200" dirty="0" smtClean="0">
                <a:solidFill>
                  <a:srgbClr val="000000"/>
                </a:solidFill>
                <a:latin typeface="Times New Roman" panose="02020603050405020304" pitchFamily="18" charset="0"/>
                <a:cs typeface="Times New Roman" panose="02020603050405020304" pitchFamily="18" charset="0"/>
              </a:rPr>
              <a:t>格式</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937767961"/>
              </p:ext>
            </p:extLst>
          </p:nvPr>
        </p:nvGraphicFramePr>
        <p:xfrm>
          <a:off x="508000" y="2924944"/>
          <a:ext cx="8128000" cy="2097548"/>
        </p:xfrm>
        <a:graphic>
          <a:graphicData uri="http://schemas.openxmlformats.org/presentationml/2006/ole">
            <mc:AlternateContent xmlns:mc="http://schemas.openxmlformats.org/markup-compatibility/2006">
              <mc:Choice xmlns:v="urn:schemas-microsoft-com:vml" Requires="v">
                <p:oleObj spid="_x0000_s17416" name="文档" r:id="rId9" imgW="3838246" imgH="990756" progId="Word.Document.12">
                  <p:embed/>
                </p:oleObj>
              </mc:Choice>
              <mc:Fallback>
                <p:oleObj name="文档" r:id="rId9" imgW="3838246" imgH="990756" progId="Word.Document.12">
                  <p:embed/>
                  <p:pic>
                    <p:nvPicPr>
                      <p:cNvPr id="0" name=""/>
                      <p:cNvPicPr/>
                      <p:nvPr/>
                    </p:nvPicPr>
                    <p:blipFill>
                      <a:blip r:embed="rId10"/>
                      <a:stretch>
                        <a:fillRect/>
                      </a:stretch>
                    </p:blipFill>
                    <p:spPr>
                      <a:xfrm>
                        <a:off x="508000" y="2924944"/>
                        <a:ext cx="8128000" cy="2097548"/>
                      </a:xfrm>
                      <a:prstGeom prst="rect">
                        <a:avLst/>
                      </a:prstGeom>
                    </p:spPr>
                  </p:pic>
                </p:oleObj>
              </mc:Fallback>
            </mc:AlternateContent>
          </a:graphicData>
        </a:graphic>
      </p:graphicFrame>
      <p:sp>
        <p:nvSpPr>
          <p:cNvPr id="11" name="圆角矩形 10">
            <a:hlinkClick r:id="rId11"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348460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圆角矩形 2">
            <a:hlinkClick r:id="rId2" action="ppaction://hlinksldjump"/>
          </p:cNvPr>
          <p:cNvSpPr/>
          <p:nvPr/>
        </p:nvSpPr>
        <p:spPr>
          <a:xfrm>
            <a:off x="49570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第一节</a:t>
            </a:r>
          </a:p>
        </p:txBody>
      </p:sp>
      <p:sp>
        <p:nvSpPr>
          <p:cNvPr id="4" name="圆角矩形 3">
            <a:hlinkClick r:id="rId3" action="ppaction://hlinksldjump"/>
          </p:cNvPr>
          <p:cNvSpPr/>
          <p:nvPr/>
        </p:nvSpPr>
        <p:spPr>
          <a:xfrm>
            <a:off x="166172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第二节</a:t>
            </a:r>
            <a:endParaRPr lang="zh-CN" altLang="en-US" sz="1400" dirty="0">
              <a:solidFill>
                <a:schemeClr val="bg1">
                  <a:lumMod val="85000"/>
                </a:schemeClr>
              </a:solidFill>
              <a:latin typeface="+mj-ea"/>
              <a:ea typeface="+mj-ea"/>
            </a:endParaRPr>
          </a:p>
        </p:txBody>
      </p:sp>
      <p:sp>
        <p:nvSpPr>
          <p:cNvPr id="5" name="圆角矩形 4">
            <a:hlinkClick r:id="rId4" action="ppaction://hlinksldjump"/>
          </p:cNvPr>
          <p:cNvSpPr/>
          <p:nvPr/>
        </p:nvSpPr>
        <p:spPr>
          <a:xfrm>
            <a:off x="2827745"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第三节</a:t>
            </a:r>
            <a:endParaRPr lang="zh-CN" altLang="en-US" sz="1400" dirty="0">
              <a:solidFill>
                <a:schemeClr val="bg1">
                  <a:lumMod val="85000"/>
                </a:schemeClr>
              </a:solidFill>
              <a:latin typeface="+mj-ea"/>
              <a:ea typeface="+mj-ea"/>
            </a:endParaRPr>
          </a:p>
        </p:txBody>
      </p:sp>
      <p:sp>
        <p:nvSpPr>
          <p:cNvPr id="6" name="圆角矩形 5">
            <a:hlinkClick r:id="rId5" action="ppaction://hlinksldjump"/>
          </p:cNvPr>
          <p:cNvSpPr/>
          <p:nvPr/>
        </p:nvSpPr>
        <p:spPr>
          <a:xfrm>
            <a:off x="3993763" y="1052512"/>
            <a:ext cx="1123963" cy="28825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第四节</a:t>
            </a:r>
          </a:p>
        </p:txBody>
      </p:sp>
      <p:sp>
        <p:nvSpPr>
          <p:cNvPr id="7" name="圆角矩形 6">
            <a:hlinkClick r:id="rId6" action="ppaction://hlinksldjump"/>
          </p:cNvPr>
          <p:cNvSpPr/>
          <p:nvPr/>
        </p:nvSpPr>
        <p:spPr>
          <a:xfrm>
            <a:off x="5159781"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lumMod val="85000"/>
                  </a:schemeClr>
                </a:solidFill>
                <a:latin typeface="+mj-ea"/>
                <a:ea typeface="+mj-ea"/>
              </a:rPr>
              <a:t>第五节</a:t>
            </a:r>
            <a:endParaRPr lang="zh-CN" altLang="en-US" sz="1400" dirty="0">
              <a:solidFill>
                <a:schemeClr val="bg1">
                  <a:lumMod val="85000"/>
                </a:schemeClr>
              </a:solidFill>
              <a:latin typeface="+mj-ea"/>
              <a:ea typeface="+mj-ea"/>
            </a:endParaRPr>
          </a:p>
        </p:txBody>
      </p:sp>
      <p:sp>
        <p:nvSpPr>
          <p:cNvPr id="8" name="圆角矩形 7">
            <a:hlinkClick r:id="rId7" action="ppaction://hlinksldjump"/>
          </p:cNvPr>
          <p:cNvSpPr/>
          <p:nvPr/>
        </p:nvSpPr>
        <p:spPr>
          <a:xfrm>
            <a:off x="6325799"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第六节</a:t>
            </a:r>
          </a:p>
        </p:txBody>
      </p:sp>
      <p:sp>
        <p:nvSpPr>
          <p:cNvPr id="9" name="矩形 8"/>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运用这一结构模式应该注意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用的事例或画面不少于三个。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叙写事例或描绘画面时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力求语言老练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尽量做到含蓄丰富。人物刻画力求形象生动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但篇幅却不宜过长。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要有线索贯串其中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开头、结尾要扣题。看起来零散的片断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一定要有一条贯串的线索组合成为一个浑然一体的全新篇章。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恰当选用表达方式和修辞手法。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一般适用于记叙文、散文。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圆角矩形 9">
            <a:hlinkClick r:id="rId8" action="ppaction://hlinksldjump"/>
          </p:cNvPr>
          <p:cNvSpPr/>
          <p:nvPr/>
        </p:nvSpPr>
        <p:spPr>
          <a:xfrm>
            <a:off x="7491817" y="1052512"/>
            <a:ext cx="112396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第七节</a:t>
            </a:r>
            <a:endParaRPr lang="zh-CN" altLang="en-US" sz="1400" dirty="0">
              <a:solidFill>
                <a:schemeClr val="bg1">
                  <a:lumMod val="85000"/>
                </a:schemeClr>
              </a:solidFill>
              <a:latin typeface="+mj-ea"/>
              <a:ea typeface="+mj-ea"/>
            </a:endParaRPr>
          </a:p>
        </p:txBody>
      </p:sp>
    </p:spTree>
    <p:extLst>
      <p:ext uri="{BB962C8B-B14F-4D97-AF65-F5344CB8AC3E}">
        <p14:creationId xmlns:p14="http://schemas.microsoft.com/office/powerpoint/2010/main" val="269750381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419</TotalTime>
  <Words>25704</Words>
  <PresentationFormat>全屏显示(4:3)</PresentationFormat>
  <Paragraphs>1997</Paragraphs>
  <Slides>186</Slides>
  <Notes>4</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186</vt:i4>
      </vt:variant>
    </vt:vector>
  </HeadingPairs>
  <TitlesOfParts>
    <vt:vector size="200" baseType="lpstr">
      <vt:lpstr>Adobe 黑体 Std R</vt:lpstr>
      <vt:lpstr>NEU-BZ-S92</vt:lpstr>
      <vt:lpstr>方正书宋_GBK</vt:lpstr>
      <vt:lpstr>黑体</vt:lpstr>
      <vt:lpstr>楷体</vt:lpstr>
      <vt:lpstr>宋体</vt:lpstr>
      <vt:lpstr>微软雅黑</vt:lpstr>
      <vt:lpstr>Arial</vt:lpstr>
      <vt:lpstr>Calibri</vt:lpstr>
      <vt:lpstr>Cambria Math</vt:lpstr>
      <vt:lpstr>Times New Roman</vt:lpstr>
      <vt:lpstr>2014高优二轮模板</vt:lpstr>
      <vt:lpstr>文档</vt:lpstr>
      <vt:lpstr>Microsoft Word 文档</vt:lpstr>
      <vt:lpstr>第9部分　作　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2014-12-26T02:01:49Z</dcterms:created>
  <dcterms:modified xsi:type="dcterms:W3CDTF">2018-12-29T01:37:05Z</dcterms:modified>
</cp:coreProperties>
</file>