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8" r:id="rId3"/>
    <p:sldId id="480" r:id="rId4"/>
    <p:sldId id="650" r:id="rId5"/>
    <p:sldId id="593" r:id="rId6"/>
    <p:sldId id="476" r:id="rId7"/>
    <p:sldId id="341" r:id="rId8"/>
    <p:sldId id="342" r:id="rId9"/>
    <p:sldId id="343" r:id="rId10"/>
    <p:sldId id="472" r:id="rId11"/>
    <p:sldId id="473" r:id="rId12"/>
    <p:sldId id="683" r:id="rId13"/>
    <p:sldId id="506" r:id="rId14"/>
    <p:sldId id="444" r:id="rId15"/>
    <p:sldId id="445" r:id="rId16"/>
    <p:sldId id="446" r:id="rId17"/>
    <p:sldId id="447" r:id="rId18"/>
    <p:sldId id="415" r:id="rId19"/>
    <p:sldId id="478" r:id="rId20"/>
    <p:sldId id="709" r:id="rId21"/>
    <p:sldId id="565" r:id="rId22"/>
    <p:sldId id="374" r:id="rId23"/>
    <p:sldId id="635" r:id="rId24"/>
    <p:sldId id="286" r:id="rId25"/>
    <p:sldId id="710" r:id="rId26"/>
    <p:sldId id="380" r:id="rId27"/>
    <p:sldId id="545" r:id="rId28"/>
    <p:sldId id="547" r:id="rId29"/>
    <p:sldId id="637" r:id="rId30"/>
    <p:sldId id="262" r:id="rId31"/>
    <p:sldId id="549" r:id="rId32"/>
    <p:sldId id="638" r:id="rId33"/>
    <p:sldId id="277" r:id="rId34"/>
    <p:sldId id="550" r:id="rId35"/>
    <p:sldId id="551" r:id="rId36"/>
    <p:sldId id="484" r:id="rId37"/>
    <p:sldId id="711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  <a:srgbClr val="CC0000"/>
    <a:srgbClr val="339933"/>
    <a:srgbClr val="996633"/>
    <a:srgbClr val="FF5050"/>
    <a:srgbClr val="CC00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2129E-90CA-430E-851C-FB3F2C6D5A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8634A-1BED-497A-875D-D155AD91F0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5E998-2FA6-47E6-9C30-98CFB0BA3F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19872-AF59-440A-B41C-E2DC1AEBAD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A61B2-B591-4CA1-9309-21D8DA0384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D1D31-9502-4051-839D-5382511B8B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D4C4-F382-4DD1-8CE1-C320162805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7096E-3529-4197-BCEC-70B60B91CFF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8F4D2-234F-4591-BF69-CF375E3215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0875-254F-49C1-8784-78409E88CE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00902-5F69-456F-AD63-746C2A1543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smtClean="0">
                <a:ea typeface="+mn-ea"/>
              </a:defRPr>
            </a:lvl1pPr>
          </a:lstStyle>
          <a:p>
            <a:pPr>
              <a:defRPr/>
            </a:pPr>
            <a:fld id="{79916C6D-B072-40D5-B113-9D56863461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http://www.sz.chinanews.com.cn/suzhou/images/pic58.jpg" TargetMode="Externa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8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36.jpeg"/><Relationship Id="rId3" Type="http://schemas.openxmlformats.org/officeDocument/2006/relationships/slide" Target="slide1.xml"/><Relationship Id="rId2" Type="http://schemas.openxmlformats.org/officeDocument/2006/relationships/image" Target="../media/image35.jpeg"/><Relationship Id="rId1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back01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</p:pic>
      <p:sp>
        <p:nvSpPr>
          <p:cNvPr id="91139" name="WordArt 3"/>
          <p:cNvSpPr>
            <a:spLocks noChangeArrowheads="1" noChangeShapeType="1" noTextEdit="1"/>
          </p:cNvSpPr>
          <p:nvPr/>
        </p:nvSpPr>
        <p:spPr bwMode="auto">
          <a:xfrm rot="5476208">
            <a:off x="-531812" y="3492500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/>
              </a:rPr>
              <a:t>上有天堂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/>
            </a:endParaRPr>
          </a:p>
        </p:txBody>
      </p:sp>
      <p:pic>
        <p:nvPicPr>
          <p:cNvPr id="91140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6035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zhuozhe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24384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WordArt 6"/>
          <p:cNvSpPr>
            <a:spLocks noChangeArrowheads="1" noChangeShapeType="1" noTextEdit="1"/>
          </p:cNvSpPr>
          <p:nvPr/>
        </p:nvSpPr>
        <p:spPr bwMode="auto">
          <a:xfrm rot="5476208">
            <a:off x="6237288" y="3635375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</a:ln>
                <a:solidFill>
                  <a:srgbClr val="FF3399"/>
                </a:solidFill>
                <a:latin typeface="华文新魏"/>
              </a:rPr>
              <a:t>下有苏杭</a:t>
            </a:r>
            <a:endParaRPr lang="zh-CN" altLang="en-US" sz="3600" kern="10">
              <a:ln w="9525">
                <a:noFill/>
                <a:round/>
              </a:ln>
              <a:solidFill>
                <a:srgbClr val="FF3399"/>
              </a:solidFill>
              <a:latin typeface="华文新魏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B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981075"/>
            <a:ext cx="8281988" cy="488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850187" cy="453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301" name="图片 55300" descr="C7A71CA8CBA89B72EF0BD6637FFA4D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0"/>
            <a:ext cx="51482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4" name="文本框 55303"/>
          <p:cNvSpPr txBox="1"/>
          <p:nvPr/>
        </p:nvSpPr>
        <p:spPr>
          <a:xfrm>
            <a:off x="427038" y="0"/>
            <a:ext cx="360045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拙政园，是苏州园林的代表，苏州园林中面积最大的古典山水园林。位于苏州市东北街一百七十八号，始建于明朝正德年间今园辖地面积约八十三点五亩，开放面积约七十三亩，其中园林中部、西部及晚清张之万住宅为晚清建筑园林遗产，约三十八亩。与北京的颐和园，承德避暑山庄，苏州留园并称中国四大古典园林 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cover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07488" cy="5084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900113" y="692150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华文新魏" pitchFamily="2" charset="-122"/>
              </a:rPr>
              <a:t>留  园</a:t>
            </a:r>
            <a:endParaRPr lang="zh-CN" altLang="en-US" sz="4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827088" y="5300663"/>
            <a:ext cx="71405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0" y="5013325"/>
            <a:ext cx="8964613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华文新魏" pitchFamily="2" charset="-122"/>
              </a:rPr>
              <a:t>留园始建于明嘉靖年间，厅堂红利轩敞，风景明静清幽，以其建筑的合理位于苏州园林之首 </a:t>
            </a:r>
            <a:endParaRPr lang="zh-CN" altLang="en-US" sz="36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cover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6676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10242"/>
          <p:cNvGrpSpPr>
            <a:grpSpLocks noChangeAspect="1"/>
          </p:cNvGrpSpPr>
          <p:nvPr/>
        </p:nvGrpSpPr>
        <p:grpSpPr>
          <a:xfrm>
            <a:off x="9467850" y="5949950"/>
            <a:ext cx="719138" cy="719138"/>
            <a:chOff x="0" y="0"/>
            <a:chExt cx="2858" cy="2858"/>
          </a:xfrm>
        </p:grpSpPr>
        <p:sp>
          <p:nvSpPr>
            <p:cNvPr id="10244" name="矩形 10243"/>
            <p:cNvSpPr>
              <a:spLocks noChangeAspect="1" noTextEdit="1"/>
            </p:cNvSpPr>
            <p:nvPr/>
          </p:nvSpPr>
          <p:spPr>
            <a:xfrm>
              <a:off x="0" y="0"/>
              <a:ext cx="2858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0251" name="文本框 10250"/>
          <p:cNvSpPr txBox="1"/>
          <p:nvPr/>
        </p:nvSpPr>
        <p:spPr>
          <a:xfrm>
            <a:off x="5940425" y="2708275"/>
            <a:ext cx="23034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52" name="矩形 10251"/>
          <p:cNvSpPr/>
          <p:nvPr/>
        </p:nvSpPr>
        <p:spPr>
          <a:xfrm rot="-10316590" flipV="1">
            <a:off x="2700338" y="5248275"/>
            <a:ext cx="31686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狮 子 林</a:t>
            </a:r>
            <a:endParaRPr lang="zh-CN" altLang="en-US" sz="4000" b="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7805738" y="0"/>
            <a:ext cx="1158875" cy="6858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狮子林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itchFamily="2" charset="-122"/>
              </a:rPr>
              <a:t>，一般所指为苏州园林中的狮子林，狮子林为苏州四大名园之一，至今已有</a:t>
            </a:r>
            <a:r>
              <a:rPr lang="en-US" altLang="zh-CN" sz="2000" b="1">
                <a:latin typeface="Times New Roman" panose="02020603050405020304" pitchFamily="18" charset="0"/>
                <a:ea typeface="华文新魏" pitchFamily="2" charset="-122"/>
              </a:rPr>
              <a:t>650</a:t>
            </a:r>
            <a:r>
              <a:rPr lang="zh-CN" altLang="en-US" sz="2000" b="1" dirty="0">
                <a:latin typeface="Times New Roman" panose="02020603050405020304" pitchFamily="18" charset="0"/>
                <a:ea typeface="华文新魏" pitchFamily="2" charset="-122"/>
              </a:rPr>
              <a:t>多年的历史。因园内“林有竹万，竹下多怪石，状如狻猊（狮子）者” 而得名。</a:t>
            </a:r>
            <a:endParaRPr lang="en-US" altLang="zh-CN" sz="2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43438" cy="348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4859338" y="549275"/>
            <a:ext cx="2520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20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787900" y="0"/>
            <a:ext cx="4176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0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网 师 园 </a:t>
            </a:r>
            <a:endParaRPr lang="en-US" altLang="zh-CN" sz="4000" b="0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11269" name="图片 11268" descr="狮子林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482975"/>
            <a:ext cx="4500562" cy="3375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200701291129588810016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57200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文本框 11271"/>
          <p:cNvSpPr txBox="1"/>
          <p:nvPr/>
        </p:nvSpPr>
        <p:spPr>
          <a:xfrm>
            <a:off x="4643438" y="692150"/>
            <a:ext cx="4500562" cy="2647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网师园占地面积很小，不及拙政园的六分之一，院内主次分明，错落有致，是苏州园林中以少胜多的典范。曾有诗写道：“寒花瘦竹岸边生，小阁回廊叠画屏。我欲踱桥还却步，一池倒影怕人惊。”</a:t>
            </a:r>
            <a:endParaRPr lang="en-US" altLang="zh-CN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9125" y="325755"/>
            <a:ext cx="847852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自学指导一：整体感知</a:t>
            </a:r>
            <a:endParaRPr lang="zh-CN" altLang="en-US" sz="4000"/>
          </a:p>
          <a:p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621030" y="1636395"/>
            <a:ext cx="71266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1.</a:t>
            </a:r>
            <a:r>
              <a:rPr lang="zh-CN" altLang="en-US" sz="3200"/>
              <a:t>作者对苏州园林的总的印象是什么？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681355" y="2651760"/>
            <a:ext cx="712851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是我国各地园林的</a:t>
            </a:r>
            <a:r>
              <a:rPr lang="zh-CN" altLang="en-US" sz="3200">
                <a:solidFill>
                  <a:srgbClr val="FF0000"/>
                </a:solidFill>
              </a:rPr>
              <a:t>标本</a:t>
            </a:r>
            <a:r>
              <a:rPr lang="en-US" altLang="zh-CN" sz="3200">
                <a:solidFill>
                  <a:srgbClr val="FF0000"/>
                </a:solidFill>
              </a:rPr>
              <a:t>,</a:t>
            </a:r>
            <a:r>
              <a:rPr lang="zh-CN" altLang="en-US" sz="3200">
                <a:solidFill>
                  <a:schemeClr val="tx1"/>
                </a:solidFill>
              </a:rPr>
              <a:t>各地园林或多或少都受到它的影响。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1355" y="3877310"/>
            <a:ext cx="6714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2</a:t>
            </a:r>
            <a:r>
              <a:rPr lang="zh-CN" altLang="en-US" sz="3200"/>
              <a:t>、苏州园林的总体特征是什么呢？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601345" y="4688205"/>
            <a:ext cx="7940675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务必使游览者</a:t>
            </a:r>
            <a:r>
              <a:rPr lang="zh-CN" altLang="en-US" sz="3200">
                <a:solidFill>
                  <a:srgbClr val="FF0000"/>
                </a:solidFill>
              </a:rPr>
              <a:t>无论</a:t>
            </a:r>
            <a:r>
              <a:rPr lang="zh-CN" altLang="en-US" sz="3200"/>
              <a:t>站在哪个点上，眼前总是</a:t>
            </a:r>
            <a:endParaRPr lang="zh-CN" altLang="en-US" sz="3200"/>
          </a:p>
          <a:p>
            <a:r>
              <a:rPr lang="zh-CN" altLang="en-US" sz="3200"/>
              <a:t>一幅完美的</a:t>
            </a:r>
            <a:r>
              <a:rPr lang="zh-CN" altLang="en-US" sz="3200">
                <a:solidFill>
                  <a:srgbClr val="FF0000"/>
                </a:solidFill>
              </a:rPr>
              <a:t>图画</a:t>
            </a:r>
            <a:r>
              <a:rPr lang="zh-CN" altLang="en-US" sz="3200"/>
              <a:t>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文本框 114689"/>
          <p:cNvSpPr txBox="1"/>
          <p:nvPr/>
        </p:nvSpPr>
        <p:spPr>
          <a:xfrm>
            <a:off x="1219200" y="14478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1" name="文本框 114690"/>
          <p:cNvSpPr txBox="1"/>
          <p:nvPr/>
        </p:nvSpPr>
        <p:spPr>
          <a:xfrm>
            <a:off x="172720" y="1402080"/>
            <a:ext cx="8811895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1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 2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、为了说明这幅美丽的“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图画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”，作者是按怎样的顺序来说明苏州园林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图画美</a:t>
            </a: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的特征的？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2720" y="298450"/>
            <a:ext cx="92221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/>
              <a:t>自学指导二：把握结构，理清顺序</a:t>
            </a:r>
            <a:endParaRPr lang="zh-CN" altLang="zh-CN" sz="400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469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57345"/>
          <p:cNvSpPr txBox="1"/>
          <p:nvPr/>
        </p:nvSpPr>
        <p:spPr>
          <a:xfrm>
            <a:off x="304800" y="2438400"/>
            <a:ext cx="1752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完美的图   画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grpSp>
        <p:nvGrpSpPr>
          <p:cNvPr id="57347" name="组合 57346"/>
          <p:cNvGrpSpPr/>
          <p:nvPr/>
        </p:nvGrpSpPr>
        <p:grpSpPr>
          <a:xfrm>
            <a:off x="2438400" y="1447800"/>
            <a:ext cx="228600" cy="3429000"/>
            <a:chOff x="1536" y="912"/>
            <a:chExt cx="144" cy="2160"/>
          </a:xfrm>
        </p:grpSpPr>
        <p:sp>
          <p:nvSpPr>
            <p:cNvPr id="57348" name="直接连接符 57347"/>
            <p:cNvSpPr/>
            <p:nvPr/>
          </p:nvSpPr>
          <p:spPr>
            <a:xfrm>
              <a:off x="1536" y="912"/>
              <a:ext cx="144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49" name="直接连接符 57348"/>
            <p:cNvSpPr/>
            <p:nvPr/>
          </p:nvSpPr>
          <p:spPr>
            <a:xfrm>
              <a:off x="1536" y="912"/>
              <a:ext cx="0" cy="216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50" name="直接连接符 57349"/>
            <p:cNvSpPr/>
            <p:nvPr/>
          </p:nvSpPr>
          <p:spPr>
            <a:xfrm>
              <a:off x="1536" y="3072"/>
              <a:ext cx="115" cy="0"/>
            </a:xfrm>
            <a:prstGeom prst="line">
              <a:avLst/>
            </a:prstGeom>
            <a:ln w="571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351" name="文本框 57350"/>
          <p:cNvSpPr txBox="1"/>
          <p:nvPr/>
        </p:nvSpPr>
        <p:spPr>
          <a:xfrm>
            <a:off x="2667000" y="1143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讲究亭台轩榭的布局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2667000" y="2286000"/>
            <a:ext cx="342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讲究假山池沼的配合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3" name="文本框 57352"/>
          <p:cNvSpPr txBox="1"/>
          <p:nvPr/>
        </p:nvSpPr>
        <p:spPr>
          <a:xfrm>
            <a:off x="2743200" y="34290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讲究花草树木的映衬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2667000" y="4495800"/>
            <a:ext cx="342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华文中宋" pitchFamily="2" charset="-122"/>
              </a:rPr>
              <a:t>讲究近景远景的层次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中宋" pitchFamily="2" charset="-122"/>
            </a:endParaRPr>
          </a:p>
        </p:txBody>
      </p:sp>
      <p:sp>
        <p:nvSpPr>
          <p:cNvPr id="57355" name="直接连接符 57354"/>
          <p:cNvSpPr/>
          <p:nvPr/>
        </p:nvSpPr>
        <p:spPr>
          <a:xfrm>
            <a:off x="2057400" y="3124200"/>
            <a:ext cx="3810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6" name="直接连接符 57355"/>
          <p:cNvSpPr/>
          <p:nvPr/>
        </p:nvSpPr>
        <p:spPr>
          <a:xfrm>
            <a:off x="2438400" y="36576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7" name="直接连接符 57356"/>
          <p:cNvSpPr/>
          <p:nvPr/>
        </p:nvSpPr>
        <p:spPr>
          <a:xfrm>
            <a:off x="2438400" y="2590800"/>
            <a:ext cx="3048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58" name="文本框 57357"/>
          <p:cNvSpPr txBox="1"/>
          <p:nvPr/>
        </p:nvSpPr>
        <p:spPr>
          <a:xfrm>
            <a:off x="6172200" y="1158240"/>
            <a:ext cx="13550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3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6171565" y="2205355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4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6171565" y="443738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6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1" name="文本框 57360"/>
          <p:cNvSpPr txBox="1"/>
          <p:nvPr/>
        </p:nvSpPr>
        <p:spPr>
          <a:xfrm>
            <a:off x="6171565" y="3429000"/>
            <a:ext cx="14916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5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2" name="文本框 57361"/>
          <p:cNvSpPr txBox="1"/>
          <p:nvPr/>
        </p:nvSpPr>
        <p:spPr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3" name="文本框 57362"/>
          <p:cNvSpPr txBox="1"/>
          <p:nvPr/>
        </p:nvSpPr>
        <p:spPr>
          <a:xfrm>
            <a:off x="3733800" y="5334000"/>
            <a:ext cx="1905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4" name="矩形 57363"/>
          <p:cNvSpPr/>
          <p:nvPr/>
        </p:nvSpPr>
        <p:spPr>
          <a:xfrm>
            <a:off x="457200" y="5334000"/>
            <a:ext cx="16954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54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54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7365" name="直接连接符 57364"/>
          <p:cNvSpPr/>
          <p:nvPr/>
        </p:nvSpPr>
        <p:spPr>
          <a:xfrm>
            <a:off x="2057400" y="5867400"/>
            <a:ext cx="1600200" cy="0"/>
          </a:xfrm>
          <a:prstGeom prst="line">
            <a:avLst/>
          </a:prstGeom>
          <a:ln w="5715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7366" name="文本框 57365"/>
          <p:cNvSpPr txBox="1"/>
          <p:nvPr/>
        </p:nvSpPr>
        <p:spPr>
          <a:xfrm>
            <a:off x="8243570" y="1312545"/>
            <a:ext cx="731520" cy="42329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内容上一一对应</a:t>
            </a:r>
            <a:endParaRPr lang="zh-CN" altLang="en-US" sz="36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7367" name="矩形 57366"/>
          <p:cNvSpPr/>
          <p:nvPr/>
        </p:nvSpPr>
        <p:spPr>
          <a:xfrm>
            <a:off x="381000" y="3886200"/>
            <a:ext cx="170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32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32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98" name="右大括号 24597"/>
          <p:cNvSpPr/>
          <p:nvPr/>
        </p:nvSpPr>
        <p:spPr>
          <a:xfrm>
            <a:off x="7298690" y="2019300"/>
            <a:ext cx="228600" cy="2286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89" name="矩形 24588"/>
          <p:cNvSpPr/>
          <p:nvPr/>
        </p:nvSpPr>
        <p:spPr>
          <a:xfrm>
            <a:off x="7663180" y="2332990"/>
            <a:ext cx="69024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四个讲究</a:t>
            </a:r>
            <a:endParaRPr lang="zh-CN" altLang="en-US" sz="32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" y="147955"/>
            <a:ext cx="9588500" cy="179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dirty="0"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1</a:t>
            </a:r>
            <a:r>
              <a:rPr lang="zh-CN" altLang="en-US" sz="3200" dirty="0"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苏州园林为了达到图画美这个目的，具体设计主要表现在哪几个方面？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en-US" altLang="zh-CN" sz="3200" dirty="0">
                <a:ea typeface="宋体" panose="02010600030101010101" pitchFamily="2" charset="-122"/>
                <a:sym typeface="+mn-ea"/>
              </a:rPr>
              <a:t> 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73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3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73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735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" fill="hold"/>
                                        <p:tgtEl>
                                          <p:spTgt spid="573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" fill="hold"/>
                                        <p:tgtEl>
                                          <p:spTgt spid="573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build="p"/>
      <p:bldP spid="57352" grpId="0" build="p"/>
      <p:bldP spid="57353" grpId="0" build="p"/>
      <p:bldP spid="57354" grpId="0" build="p"/>
      <p:bldP spid="57358" grpId="0"/>
      <p:bldP spid="57359" grpId="0"/>
      <p:bldP spid="57360" grpId="0"/>
      <p:bldP spid="57361" grpId="0"/>
      <p:bldP spid="57363" grpId="0"/>
      <p:bldP spid="57364" grpId="0"/>
      <p:bldP spid="57366" grpId="0"/>
      <p:bldP spid="24598" grpId="0" bldLvl="0" animBg="1"/>
      <p:bldP spid="24589" grpId="0"/>
      <p:bldP spid="4" grpId="0"/>
      <p:bldP spid="57346" grpId="0"/>
      <p:bldP spid="57367" grpId="0"/>
      <p:bldP spid="5736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39" name="图片 12083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7" name="文本框 120836"/>
          <p:cNvSpPr txBox="1"/>
          <p:nvPr/>
        </p:nvSpPr>
        <p:spPr>
          <a:xfrm>
            <a:off x="2124075" y="333375"/>
            <a:ext cx="4660900" cy="14335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8800" b="1" dirty="0">
                <a:solidFill>
                  <a:srgbClr val="3366CC"/>
                </a:solidFill>
                <a:latin typeface="Times New Roman" panose="02020603050405020304" pitchFamily="18" charset="0"/>
                <a:ea typeface="楷体_GB2312" pitchFamily="49" charset="-122"/>
              </a:rPr>
              <a:t>苏州园林</a:t>
            </a:r>
            <a:endParaRPr lang="zh-CN" altLang="en-US" sz="8800" b="1" dirty="0">
              <a:solidFill>
                <a:srgbClr val="3366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0840" name="文本框 120839"/>
          <p:cNvSpPr txBox="1"/>
          <p:nvPr/>
        </p:nvSpPr>
        <p:spPr>
          <a:xfrm>
            <a:off x="3255963" y="181768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叶圣陶</a:t>
            </a:r>
            <a:endParaRPr lang="zh-CN" altLang="en-US" sz="4800" b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  <p:bldP spid="1208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9195" y="2950210"/>
            <a:ext cx="5200650" cy="2286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注意角落的图画美（</a:t>
            </a:r>
            <a:r>
              <a:rPr lang="en-US" altLang="zh-CN" sz="3600">
                <a:sym typeface="+mn-ea"/>
              </a:rPr>
              <a:t>7</a:t>
            </a:r>
            <a:r>
              <a:rPr lang="zh-CN" altLang="en-US" sz="3600">
                <a:sym typeface="+mn-ea"/>
              </a:rPr>
              <a:t>段）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注意门窗的图案美（</a:t>
            </a:r>
            <a:r>
              <a:rPr lang="en-US" altLang="zh-CN" sz="3600">
                <a:sym typeface="+mn-ea"/>
              </a:rPr>
              <a:t>8</a:t>
            </a:r>
            <a:r>
              <a:rPr lang="zh-CN" altLang="en-US" sz="3600">
                <a:sym typeface="+mn-ea"/>
              </a:rPr>
              <a:t>段）</a:t>
            </a:r>
            <a:endParaRPr lang="zh-CN" altLang="en-US" sz="3600"/>
          </a:p>
          <a:p>
            <a:pPr>
              <a:spcBef>
                <a:spcPct val="50000"/>
              </a:spcBef>
            </a:pPr>
            <a:r>
              <a:rPr lang="zh-CN" altLang="en-US" sz="3600">
                <a:sym typeface="+mn-ea"/>
              </a:rPr>
              <a:t>注意色彩的搭配（</a:t>
            </a:r>
            <a:r>
              <a:rPr lang="en-US" altLang="zh-CN" sz="3600">
                <a:sym typeface="+mn-ea"/>
              </a:rPr>
              <a:t>9</a:t>
            </a:r>
            <a:r>
              <a:rPr lang="zh-CN" altLang="en-US" sz="3600">
                <a:sym typeface="+mn-ea"/>
              </a:rPr>
              <a:t>段</a:t>
            </a:r>
            <a:r>
              <a:rPr lang="en-US" altLang="zh-CN" sz="3600">
                <a:sym typeface="+mn-ea"/>
              </a:rPr>
              <a:t>)</a:t>
            </a:r>
            <a:endParaRPr lang="en-US" altLang="zh-CN" sz="36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4085" y="411480"/>
            <a:ext cx="727646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2</a:t>
            </a:r>
            <a:r>
              <a:rPr lang="zh-CN" altLang="en-US" sz="3600"/>
              <a:t>、作者除了从以上</a:t>
            </a:r>
            <a:r>
              <a:rPr lang="en-US" altLang="zh-CN" sz="3600"/>
              <a:t>4</a:t>
            </a:r>
            <a:r>
              <a:rPr lang="zh-CN" altLang="zh-CN" sz="3600"/>
              <a:t>个讲究主要说明苏州园林的特点外，有没有从哪些细节方面补充说明苏州园林的图画美呢？</a:t>
            </a:r>
            <a:endParaRPr lang="zh-CN" altLang="zh-CN" sz="3600"/>
          </a:p>
        </p:txBody>
      </p:sp>
      <p:sp>
        <p:nvSpPr>
          <p:cNvPr id="24599" name="右大括号 24598"/>
          <p:cNvSpPr/>
          <p:nvPr/>
        </p:nvSpPr>
        <p:spPr>
          <a:xfrm>
            <a:off x="6884035" y="3102610"/>
            <a:ext cx="114300" cy="1889760"/>
          </a:xfrm>
          <a:prstGeom prst="rightBrace">
            <a:avLst>
              <a:gd name="adj1" fmla="val 0"/>
              <a:gd name="adj2" fmla="val 50000"/>
            </a:avLst>
          </a:prstGeom>
          <a:noFill/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96" name="矩形 24595"/>
          <p:cNvSpPr/>
          <p:nvPr/>
        </p:nvSpPr>
        <p:spPr>
          <a:xfrm>
            <a:off x="7327265" y="2950210"/>
            <a:ext cx="727710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三个注意</a:t>
            </a:r>
            <a:endParaRPr lang="zh-CN" altLang="en-US" sz="32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6" grpId="0"/>
      <p:bldP spid="3" grpId="0"/>
      <p:bldP spid="2" grpId="0"/>
      <p:bldP spid="245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501650" y="2195513"/>
            <a:ext cx="685800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完美的图画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1447800" y="1201738"/>
            <a:ext cx="4852988" cy="2443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讲究亭台轩榭的布局（</a:t>
            </a:r>
            <a:r>
              <a:rPr lang="en-US" altLang="zh-CN" sz="2800"/>
              <a:t>3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讲究假山池沼的配合（</a:t>
            </a:r>
            <a:r>
              <a:rPr lang="en-US" altLang="zh-CN" sz="2800"/>
              <a:t>4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讲究花草树木的映衬（</a:t>
            </a:r>
            <a:r>
              <a:rPr lang="en-US" altLang="zh-CN" sz="2800"/>
              <a:t>5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讲究近景远景的层次（</a:t>
            </a:r>
            <a:r>
              <a:rPr lang="en-US" altLang="zh-CN" sz="2800"/>
              <a:t>6</a:t>
            </a:r>
            <a:r>
              <a:rPr lang="zh-CN" altLang="en-US" sz="2800"/>
              <a:t>段）</a:t>
            </a:r>
            <a:endParaRPr lang="zh-CN" altLang="en-US" sz="2800"/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1476375" y="3787775"/>
            <a:ext cx="4572000" cy="1798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注意角落的图画美（</a:t>
            </a:r>
            <a:r>
              <a:rPr lang="en-US" altLang="zh-CN" sz="2800"/>
              <a:t>7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注意门窗的图案美（</a:t>
            </a:r>
            <a:r>
              <a:rPr lang="en-US" altLang="zh-CN" sz="2800"/>
              <a:t>8</a:t>
            </a:r>
            <a:r>
              <a:rPr lang="zh-CN" altLang="en-US" sz="2800"/>
              <a:t>段）</a:t>
            </a: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注意色彩的搭配（</a:t>
            </a:r>
            <a:r>
              <a:rPr lang="en-US" altLang="zh-CN" sz="2800"/>
              <a:t>9</a:t>
            </a:r>
            <a:r>
              <a:rPr lang="zh-CN" altLang="en-US" sz="2800"/>
              <a:t>段）</a:t>
            </a:r>
            <a:endParaRPr lang="zh-CN" altLang="en-US" sz="2800"/>
          </a:p>
        </p:txBody>
      </p:sp>
      <p:sp>
        <p:nvSpPr>
          <p:cNvPr id="24581" name="AutoShape 21"/>
          <p:cNvSpPr/>
          <p:nvPr/>
        </p:nvSpPr>
        <p:spPr bwMode="auto">
          <a:xfrm>
            <a:off x="1219200" y="1482725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22"/>
          <p:cNvSpPr/>
          <p:nvPr/>
        </p:nvSpPr>
        <p:spPr bwMode="auto">
          <a:xfrm>
            <a:off x="5943600" y="1484313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23"/>
          <p:cNvSpPr/>
          <p:nvPr/>
        </p:nvSpPr>
        <p:spPr bwMode="auto">
          <a:xfrm>
            <a:off x="5867400" y="4005263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6227763" y="1930400"/>
            <a:ext cx="609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5050"/>
                </a:solidFill>
              </a:rPr>
              <a:t>整体</a:t>
            </a:r>
            <a:endParaRPr lang="zh-CN" altLang="zh-CN" sz="3200" dirty="0">
              <a:solidFill>
                <a:srgbClr val="FF5050"/>
              </a:solidFill>
            </a:endParaRP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6227763" y="4221163"/>
            <a:ext cx="533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</a:rPr>
              <a:t>局部</a:t>
            </a:r>
            <a:endParaRPr lang="zh-CN" altLang="en-US" sz="3200">
              <a:solidFill>
                <a:srgbClr val="FF5050"/>
              </a:solidFill>
            </a:endParaRPr>
          </a:p>
        </p:txBody>
      </p:sp>
      <p:sp>
        <p:nvSpPr>
          <p:cNvPr id="24586" name="AutoShape 26"/>
          <p:cNvSpPr/>
          <p:nvPr/>
        </p:nvSpPr>
        <p:spPr bwMode="auto">
          <a:xfrm>
            <a:off x="7740650" y="2060575"/>
            <a:ext cx="228600" cy="2751138"/>
          </a:xfrm>
          <a:prstGeom prst="rightBrace">
            <a:avLst>
              <a:gd name="adj1" fmla="val 10028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2" name="Line 30"/>
          <p:cNvSpPr>
            <a:spLocks noChangeShapeType="1"/>
          </p:cNvSpPr>
          <p:nvPr/>
        </p:nvSpPr>
        <p:spPr bwMode="auto">
          <a:xfrm>
            <a:off x="6516688" y="32845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6819781" y="2159000"/>
            <a:ext cx="800219" cy="30097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       次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7959964" y="2205038"/>
            <a:ext cx="861774" cy="2317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逻辑顺序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00034" y="285728"/>
            <a:ext cx="571504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本文的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说明顺序</a:t>
            </a:r>
            <a:r>
              <a:rPr lang="zh-CN" altLang="en-US" sz="3200" dirty="0" smtClean="0"/>
              <a:t>是什么？</a:t>
            </a:r>
            <a:endParaRPr lang="zh-CN" altLang="en-US" sz="3200" dirty="0"/>
          </a:p>
        </p:txBody>
      </p:sp>
      <p:sp>
        <p:nvSpPr>
          <p:cNvPr id="17" name="下箭头 16"/>
          <p:cNvSpPr/>
          <p:nvPr/>
        </p:nvSpPr>
        <p:spPr bwMode="auto">
          <a:xfrm>
            <a:off x="7143768" y="3357562"/>
            <a:ext cx="142876" cy="64294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6" grpId="0" autoUpdateAnimBg="0" build="p"/>
      <p:bldP spid="59417" grpId="0" autoUpdateAnimBg="0" build="p"/>
      <p:bldP spid="59422" grpId="0" animBg="1"/>
      <p:bldP spid="59425" grpId="0"/>
      <p:bldP spid="594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685800" y="10668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、亭台轩榭的布局有什么特点？（用文中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的话回答）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矩形 23554"/>
          <p:cNvSpPr/>
          <p:nvPr/>
        </p:nvSpPr>
        <p:spPr>
          <a:xfrm>
            <a:off x="914400" y="2335213"/>
            <a:ext cx="2622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绝不讲究对称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685800" y="2971800"/>
            <a:ext cx="814387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、该段中哪句话紧扣“图画美”这一特征？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685800" y="3657600"/>
            <a:ext cx="7772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我想，用图画来比方，对称的建筑是图案画，不是美术画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762000" y="4876800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、这段用了什么说明方法？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914400" y="5257800"/>
            <a:ext cx="71135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打比方（图案画和美术画）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290" y="426720"/>
            <a:ext cx="637984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/>
              <a:t>讲究亭台轩榭的布局（第</a:t>
            </a:r>
            <a:r>
              <a:rPr lang="en-US" altLang="zh-CN" sz="3600"/>
              <a:t>3</a:t>
            </a:r>
            <a:r>
              <a:rPr lang="zh-CN" altLang="en-US" sz="3600"/>
              <a:t>段）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6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0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  <p:bldP spid="2356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8" name="WordArt 26"/>
          <p:cNvSpPr>
            <a:spLocks noChangeArrowheads="1" noChangeShapeType="1" noTextEdit="1"/>
          </p:cNvSpPr>
          <p:nvPr/>
        </p:nvSpPr>
        <p:spPr bwMode="auto">
          <a:xfrm>
            <a:off x="1000100" y="428604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1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、讲究亭台轩榭的布局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/>
                </a:outerShdw>
              </a:effectLst>
              <a:latin typeface="隶书"/>
            </a:endParaRPr>
          </a:p>
        </p:txBody>
      </p:sp>
      <p:pic>
        <p:nvPicPr>
          <p:cNvPr id="27651" name="Picture 27" descr="苏州园林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8" descr="g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838200" y="2514600"/>
            <a:ext cx="350520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绝不讲究对称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好像故意避免似的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endParaRPr lang="en-US" altLang="zh-CN" sz="2800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4953000" y="4572000"/>
            <a:ext cx="3810000" cy="1676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对称的建筑是图案画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不是美术画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而园林是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美术画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，美术画要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求自然之趣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，是不讲究对称的。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7655" name="AutoShape 3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287337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887845" y="5852160"/>
            <a:ext cx="25533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（自然之趣）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autoUpdateAnimBg="0" build="p"/>
      <p:bldP spid="2" grpId="0"/>
      <p:bldP spid="338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61441"/>
          <p:cNvSpPr/>
          <p:nvPr/>
        </p:nvSpPr>
        <p:spPr>
          <a:xfrm>
            <a:off x="381000" y="344488"/>
            <a:ext cx="6812280" cy="6788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讲究假山、池沼的配合（第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61443" name="左大括号 61442"/>
          <p:cNvSpPr/>
          <p:nvPr/>
        </p:nvSpPr>
        <p:spPr>
          <a:xfrm>
            <a:off x="1066800" y="1524000"/>
            <a:ext cx="381000" cy="49530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44" name="文本框 61443"/>
          <p:cNvSpPr txBox="1"/>
          <p:nvPr/>
        </p:nvSpPr>
        <p:spPr>
          <a:xfrm>
            <a:off x="1447800" y="1752600"/>
            <a:ext cx="24384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假山的堆叠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1403350" y="4581525"/>
            <a:ext cx="2362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池沼的配合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6" name="左大括号 61445"/>
          <p:cNvSpPr/>
          <p:nvPr/>
        </p:nvSpPr>
        <p:spPr>
          <a:xfrm>
            <a:off x="3779838" y="836613"/>
            <a:ext cx="533400" cy="2514600"/>
          </a:xfrm>
          <a:prstGeom prst="leftBrace">
            <a:avLst>
              <a:gd name="adj1" fmla="val 39285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47" name="文本框 61446"/>
          <p:cNvSpPr txBox="1"/>
          <p:nvPr/>
        </p:nvSpPr>
        <p:spPr>
          <a:xfrm>
            <a:off x="4140200" y="836613"/>
            <a:ext cx="5003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是一项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艺术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而不仅是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技术</a:t>
            </a:r>
            <a:endParaRPr lang="zh-CN" altLang="en-US" sz="32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hlinkClick r:id="rId1" action="ppaction://hlinksldjump"/>
            </a:endParaRPr>
          </a:p>
        </p:txBody>
      </p:sp>
      <p:sp>
        <p:nvSpPr>
          <p:cNvPr id="61448" name="矩形 61447"/>
          <p:cNvSpPr/>
          <p:nvPr/>
        </p:nvSpPr>
        <p:spPr>
          <a:xfrm>
            <a:off x="3886200" y="1680845"/>
            <a:ext cx="479107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生平多阅历，胸中有丘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壑”与“忘却苏州城市，只觉身在山间”照应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9" name="左大括号 61448"/>
          <p:cNvSpPr/>
          <p:nvPr/>
        </p:nvSpPr>
        <p:spPr>
          <a:xfrm>
            <a:off x="3779838" y="3644900"/>
            <a:ext cx="685800" cy="2667000"/>
          </a:xfrm>
          <a:prstGeom prst="leftBrace">
            <a:avLst>
              <a:gd name="adj1" fmla="val 32407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450" name="文本框 61449"/>
          <p:cNvSpPr txBox="1"/>
          <p:nvPr/>
        </p:nvSpPr>
        <p:spPr>
          <a:xfrm>
            <a:off x="4139883" y="3512503"/>
            <a:ext cx="464343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两种：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一种宽畅，一种成河道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51" name="矩形 61450"/>
          <p:cNvSpPr/>
          <p:nvPr/>
        </p:nvSpPr>
        <p:spPr>
          <a:xfrm>
            <a:off x="4140200" y="4824095"/>
            <a:ext cx="46482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相同点：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总是高低屈曲任其自然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9005" y="6224905"/>
            <a:ext cx="85070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ym typeface="+mn-ea"/>
              </a:rPr>
              <a:t>问：该段中哪句话紧扣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图画美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这一特征？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444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44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144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44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144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448">
                                            <p:txEl>
                                              <p:charRg st="12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1450">
                                            <p:txEl>
                                              <p:charRg st="4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145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451">
                                            <p:txEl>
                                              <p:charRg st="5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4" grpId="0" build="p"/>
      <p:bldP spid="61445" grpId="0" build="p"/>
      <p:bldP spid="61447" grpId="0" uiExpand="1" build="p"/>
      <p:bldP spid="61448" grpId="0" uiExpand="1" build="p"/>
      <p:bldP spid="61450" grpId="0" build="p"/>
      <p:bldP spid="61451" grpId="0" uiExpand="1" build="p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312391" y="357166"/>
            <a:ext cx="7767662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endParaRPr lang="zh-CN" altLang="en-US" sz="3600" kern="10" dirty="0">
              <a:ln w="12700">
                <a:solidFill>
                  <a:srgbClr val="B2B2B2"/>
                </a:solidFill>
                <a:round/>
              </a:ln>
              <a:solidFill>
                <a:srgbClr val="003366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35" name="Picture 3" descr="liuyuan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789363"/>
            <a:ext cx="3851275" cy="2824162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kumimoji="1" lang="zh-CN" altLang="zh-CN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44037" name="Picture 5" descr="狮 子 林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08425" y="1828800"/>
            <a:ext cx="3832225" cy="2160588"/>
          </a:xfrm>
          <a:prstGeom prst="rect">
            <a:avLst/>
          </a:prstGeom>
          <a:noFill/>
        </p:spPr>
      </p:pic>
      <p:pic>
        <p:nvPicPr>
          <p:cNvPr id="44038" name="Picture 6" descr="耦 园 假 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4076700"/>
            <a:ext cx="3025775" cy="2398713"/>
          </a:xfrm>
          <a:prstGeom prst="rect">
            <a:avLst/>
          </a:prstGeom>
          <a:noFill/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827088" y="1819275"/>
            <a:ext cx="27368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   </a:t>
            </a:r>
            <a:r>
              <a:rPr kumimoji="1"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假山的堆叠，是一项艺术而不仅是技术。</a:t>
            </a:r>
            <a:endParaRPr kumimoji="1" lang="zh-CN" altLang="en-US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563938" y="4464050"/>
            <a:ext cx="2363787" cy="1920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池沼或河道的边沿很少砌齐整的石岸，总是高低屈曲任其</a:t>
            </a:r>
            <a:r>
              <a:rPr kumimoji="1" lang="zh-CN" altLang="en-US" sz="2400" b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自然。</a:t>
            </a:r>
            <a:endParaRPr kumimoji="1" lang="zh-CN" altLang="en-US" sz="32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7460" y="478790"/>
            <a:ext cx="660908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>
                <a:solidFill>
                  <a:srgbClr val="FF0000"/>
                </a:solidFill>
              </a:rPr>
              <a:t>2</a:t>
            </a:r>
            <a:r>
              <a:rPr lang="zh-CN" altLang="en-US" sz="4800">
                <a:solidFill>
                  <a:srgbClr val="FF0000"/>
                </a:solidFill>
              </a:rPr>
              <a:t>、讲究假山池沼的配合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50640" y="5805170"/>
            <a:ext cx="20770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（自然美）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utoUpdateAnimBg="0" build="p"/>
      <p:bldP spid="44040" grpId="0" autoUpdateAnimBg="0" uiExpand="1" build="p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B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图片 97281" descr="B0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7649"/>
          <p:cNvSpPr/>
          <p:nvPr/>
        </p:nvSpPr>
        <p:spPr>
          <a:xfrm>
            <a:off x="457200" y="457200"/>
            <a:ext cx="8446770" cy="874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en-US" altLang="zh-CN" sz="4800" b="0">
                <a:solidFill>
                  <a:srgbClr val="FF33CC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讲究花草树木的映衬（第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5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838200" y="1627188"/>
            <a:ext cx="60769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、花草树木的映衬有什么特点？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0">
              <a:solidFill>
                <a:srgbClr val="FF99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1371600" y="2335213"/>
            <a:ext cx="2216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着眼在画意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837883" y="2914333"/>
            <a:ext cx="617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、本段用了哪些说明方法？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1371600" y="3493770"/>
            <a:ext cx="67818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作比较：与松柏，道旁树比较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举例子：“古老的藤萝”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打比方：把藤萝比作一幅画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8835" y="5537200"/>
            <a:ext cx="838327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3</a:t>
            </a:r>
            <a:r>
              <a:rPr lang="zh-CN" altLang="en-US" sz="3200"/>
              <a:t>、该段中哪句话体现了</a:t>
            </a:r>
            <a:r>
              <a:rPr lang="en-US" altLang="zh-CN" sz="3200"/>
              <a:t>“</a:t>
            </a:r>
            <a:r>
              <a:rPr lang="zh-CN" altLang="en-US" sz="3200"/>
              <a:t>图画美</a:t>
            </a:r>
            <a:r>
              <a:rPr lang="en-US" altLang="zh-CN" sz="3200"/>
              <a:t>”</a:t>
            </a:r>
            <a:r>
              <a:rPr lang="zh-CN" altLang="en-US" sz="3200"/>
              <a:t>这一特征？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698287" y="2023737"/>
            <a:ext cx="56388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505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ea typeface="宋体" panose="02010600030101010101" pitchFamily="2" charset="-122"/>
              </a:rPr>
              <a:t>讲究花草树木的映衬</a:t>
            </a:r>
            <a:endParaRPr lang="zh-CN" altLang="en-US" sz="4000" dirty="0">
              <a:solidFill>
                <a:srgbClr val="FFFF00"/>
              </a:solidFill>
              <a:effectDag name="">
                <a:cont type="tree" name="">
                  <a:effect ref="fillLine"/>
                  <a:outerShdw dist="38100" dir="13500000" algn="br">
                    <a:srgbClr val="7FE57F"/>
                  </a:outerShdw>
                </a:cont>
                <a:cont type="tree" name="">
                  <a:effect ref="fillLine"/>
                  <a:outerShdw dist="38100" dir="2700000" algn="tl">
                    <a:srgbClr val="1E5B1E"/>
                  </a:outerShdw>
                </a:cont>
                <a:effect ref="fillLine"/>
              </a:effectDag>
              <a:ea typeface="宋体" panose="02010600030101010101" pitchFamily="2" charset="-122"/>
            </a:endParaRPr>
          </a:p>
        </p:txBody>
      </p:sp>
      <p:pic>
        <p:nvPicPr>
          <p:cNvPr id="29699" name="Picture 3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33528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0" name="Group 18"/>
          <p:cNvGrpSpPr/>
          <p:nvPr/>
        </p:nvGrpSpPr>
        <p:grpSpPr bwMode="auto">
          <a:xfrm>
            <a:off x="4500563" y="4724400"/>
            <a:ext cx="3276600" cy="1747838"/>
            <a:chOff x="2976" y="2736"/>
            <a:chExt cx="2064" cy="1296"/>
          </a:xfrm>
        </p:grpSpPr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2" name="Picture 4" descr="P402000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1" name="Group 17"/>
          <p:cNvGrpSpPr/>
          <p:nvPr/>
        </p:nvGrpSpPr>
        <p:grpSpPr bwMode="auto">
          <a:xfrm>
            <a:off x="395288" y="4724400"/>
            <a:ext cx="3200400" cy="1824038"/>
            <a:chOff x="528" y="2736"/>
            <a:chExt cx="2016" cy="1344"/>
          </a:xfrm>
        </p:grpSpPr>
        <p:sp>
          <p:nvSpPr>
            <p:cNvPr id="29709" name="Rectangle 14"/>
            <p:cNvSpPr>
              <a:spLocks noChangeArrowheads="1"/>
            </p:cNvSpPr>
            <p:nvPr/>
          </p:nvSpPr>
          <p:spPr bwMode="auto"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0" name="Picture 5" descr="GH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2" name="Group 16"/>
          <p:cNvGrpSpPr/>
          <p:nvPr/>
        </p:nvGrpSpPr>
        <p:grpSpPr bwMode="auto">
          <a:xfrm>
            <a:off x="4643438" y="188913"/>
            <a:ext cx="3124200" cy="1905000"/>
            <a:chOff x="3072" y="192"/>
            <a:chExt cx="1968" cy="1296"/>
          </a:xfrm>
        </p:grpSpPr>
        <p:sp>
          <p:nvSpPr>
            <p:cNvPr id="29707" name="Rectangle 13"/>
            <p:cNvSpPr>
              <a:spLocks noChangeArrowheads="1"/>
            </p:cNvSpPr>
            <p:nvPr/>
          </p:nvSpPr>
          <p:spPr bwMode="auto"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08" name="Picture 10" descr="P40200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79388" y="3196273"/>
            <a:ext cx="8675687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lang="zh-CN" altLang="en-US" sz="32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高树与低树俯仰生姿，</a:t>
            </a:r>
            <a:r>
              <a:rPr lang="zh-CN" altLang="en-US" sz="3200" i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anose="02010600030101010101" pitchFamily="2" charset="-122"/>
              </a:rPr>
              <a:t>落叶树和常绿树相间，花时不同的多种花树相间。</a:t>
            </a:r>
            <a:endParaRPr lang="zh-CN" altLang="en-US" sz="3200" i="1" dirty="0"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71488" y="2734945"/>
            <a:ext cx="4537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着眼在</a:t>
            </a:r>
            <a:r>
              <a:rPr lang="zh-CN" altLang="en-US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画意</a:t>
            </a:r>
            <a:r>
              <a:rPr lang="en-US" altLang="zh-CN" sz="3200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200"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AutoShape 2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471805" y="4275455"/>
            <a:ext cx="774827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古老的藤萝就是一幅</a:t>
            </a:r>
            <a:r>
              <a:rPr lang="zh-CN" altLang="en-US" sz="3600">
                <a:solidFill>
                  <a:srgbClr val="FF5050"/>
                </a:solidFill>
              </a:rPr>
              <a:t>好画</a:t>
            </a:r>
            <a:r>
              <a:rPr lang="zh-CN" altLang="en-US" sz="3600"/>
              <a:t>。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8330" y="4305935"/>
            <a:ext cx="18415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（图画美）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autoUpdateAnimBg="0" build="p"/>
      <p:bldP spid="8211" grpId="0" autoUpdateAnimBg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2"/>
          <p:cNvSpPr txBox="1"/>
          <p:nvPr/>
        </p:nvSpPr>
        <p:spPr>
          <a:xfrm>
            <a:off x="2690178" y="134303"/>
            <a:ext cx="3763962" cy="1097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学习目标 </a:t>
            </a:r>
            <a:endParaRPr lang="zh-CN" altLang="en-US" sz="3200" b="1" dirty="0">
              <a:solidFill>
                <a:srgbClr val="33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154623" y="1075690"/>
            <a:ext cx="8283575" cy="55194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、学习本文围绕说明对象的特征，先总后分，由整体到局部条理清晰地说明事物的写作方法。</a:t>
            </a:r>
            <a:endParaRPr lang="en-US" altLang="zh-CN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en-US" altLang="zh-CN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、感受苏州园林的图画美，了解我国园林建筑的成就。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  <a:p>
            <a:pPr lvl="0" indent="0">
              <a:lnSpc>
                <a:spcPct val="120000"/>
              </a:lnSpc>
              <a:spcBef>
                <a:spcPct val="50000"/>
              </a:spcBef>
            </a:pP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9" name="图片 96258" descr="P4020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9697"/>
          <p:cNvSpPr/>
          <p:nvPr/>
        </p:nvSpPr>
        <p:spPr>
          <a:xfrm>
            <a:off x="457200" y="457200"/>
            <a:ext cx="7193280" cy="8743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近景远景的层次（第</a:t>
            </a:r>
            <a:r>
              <a:rPr lang="en-US" altLang="zh-CN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6</a:t>
            </a:r>
            <a:r>
              <a:rPr lang="zh-CN" altLang="en-US" sz="4800" b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段）</a:t>
            </a:r>
            <a:endParaRPr lang="zh-CN" altLang="en-US" sz="4800" b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699" name="矩形 29698"/>
          <p:cNvSpPr/>
          <p:nvPr/>
        </p:nvSpPr>
        <p:spPr>
          <a:xfrm>
            <a:off x="827088" y="1196975"/>
            <a:ext cx="7321550" cy="30162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、近景远景的层次如何安排？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利用花墙、廊子或镜子为苏州园林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增加景致的层次和深度。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“隔而不隔，界而未界”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是什么意思？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250825" y="3284538"/>
            <a:ext cx="8351838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意思是：尽管猛看上去花墙和廊子把景致分开了，但因为</a:t>
            </a:r>
            <a:r>
              <a:rPr lang="zh-CN" altLang="en-US" sz="3200" b="1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墙壁是镂空的，廊子两边无所依傍，所以景致并没有被真正隔开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华文新魏" pitchFamily="2" charset="-122"/>
              </a:rPr>
              <a:t>，而只是缓冲了一下视线，使得景物不是一览无余地呈现在游览者眼前，而是逐次展开，这样就使游览者在心理上觉得园林中景致有层次了。</a:t>
            </a:r>
            <a:endParaRPr lang="zh-CN" altLang="en-US" sz="3200" b="1">
              <a:solidFill>
                <a:srgbClr val="CC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9">
                                            <p:txEl>
                                              <p:charRg st="3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3"/>
          <p:cNvGrpSpPr/>
          <p:nvPr/>
        </p:nvGrpSpPr>
        <p:grpSpPr bwMode="auto">
          <a:xfrm>
            <a:off x="323850" y="2492375"/>
            <a:ext cx="3105150" cy="1944688"/>
            <a:chOff x="480" y="1488"/>
            <a:chExt cx="1632" cy="1152"/>
          </a:xfrm>
        </p:grpSpPr>
        <p:sp>
          <p:nvSpPr>
            <p:cNvPr id="30729" name="Rectangle 8"/>
            <p:cNvSpPr>
              <a:spLocks noChangeArrowheads="1"/>
            </p:cNvSpPr>
            <p:nvPr/>
          </p:nvSpPr>
          <p:spPr bwMode="auto"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0730" name="Picture 4" descr="TN_B03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563938" y="2276475"/>
            <a:ext cx="5181600" cy="27736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      </a:t>
            </a: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苏州园林的墙壁上有砖砌的镂空图案，增加了景致的深度。</a:t>
            </a:r>
            <a:endParaRPr lang="zh-CN" altLang="en-US" sz="4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563938" y="4982845"/>
            <a:ext cx="5181600" cy="1188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廊子是隔而不隔，界而未界。</a:t>
            </a:r>
            <a:endParaRPr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4143372" y="428604"/>
            <a:ext cx="4648200" cy="827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讲究近景远景的层次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6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7" name="Picture 18" descr="B0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652963"/>
            <a:ext cx="33131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19" descr="B0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188913"/>
            <a:ext cx="32893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4973955" y="5633085"/>
            <a:ext cx="27355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（景致美）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bldLvl="0" animBg="1" autoUpdateAnimBg="0"/>
      <p:bldP spid="24587" grpId="0" bldLvl="0" animBg="1" autoUpdateAnimBg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图片 51201" descr="B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图片 50177" descr="B0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2" name="文本框 117761"/>
          <p:cNvSpPr txBox="1"/>
          <p:nvPr/>
        </p:nvSpPr>
        <p:spPr>
          <a:xfrm>
            <a:off x="755968" y="639763"/>
            <a:ext cx="7631112" cy="5577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课堂练习：</a:t>
            </a:r>
            <a:endParaRPr lang="zh-CN" altLang="en-US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ym typeface="+mn-ea"/>
              </a:rPr>
              <a:t>欣赏完苏州园林后</a:t>
            </a:r>
            <a:r>
              <a:rPr lang="en-US" altLang="zh-CN" sz="4000">
                <a:sym typeface="+mn-ea"/>
              </a:rPr>
              <a:t>,</a:t>
            </a:r>
            <a:r>
              <a:rPr lang="zh-CN" altLang="en-US" sz="4000">
                <a:sym typeface="+mn-ea"/>
              </a:rPr>
              <a:t>如果让你用一句比喻句来形容它的美，你会怎么说？</a:t>
            </a:r>
            <a:endParaRPr lang="zh-CN" altLang="en-US" sz="4000"/>
          </a:p>
          <a:p>
            <a:pPr lvl="0">
              <a:spcBef>
                <a:spcPct val="50000"/>
              </a:spcBef>
            </a:pPr>
            <a:endParaRPr lang="zh-CN" altLang="en-US" sz="4000"/>
          </a:p>
          <a:p>
            <a:pPr lvl="0">
              <a:spcBef>
                <a:spcPct val="50000"/>
              </a:spcBef>
            </a:pPr>
            <a:endParaRPr lang="zh-CN" altLang="en-US" sz="4000" dirty="0">
              <a:solidFill>
                <a:srgbClr val="33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000">
              <a:solidFill>
                <a:srgbClr val="33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285" y="3777615"/>
            <a:ext cx="8407400" cy="14325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>
                <a:sym typeface="+mn-ea"/>
              </a:rPr>
              <a:t>我觉得</a:t>
            </a:r>
            <a:r>
              <a:rPr lang="en-US" altLang="zh-CN" sz="4400">
                <a:sym typeface="+mn-ea"/>
              </a:rPr>
              <a:t>--------</a:t>
            </a:r>
            <a:r>
              <a:rPr lang="zh-CN" altLang="en-US" sz="4400">
                <a:sym typeface="+mn-ea"/>
              </a:rPr>
              <a:t>苏州园林就像一幅幅</a:t>
            </a:r>
            <a:endParaRPr lang="zh-CN" altLang="en-US" sz="4400">
              <a:sym typeface="+mn-ea"/>
            </a:endParaRPr>
          </a:p>
          <a:p>
            <a:pPr algn="l"/>
            <a:r>
              <a:rPr lang="zh-CN" altLang="en-US" sz="4400">
                <a:solidFill>
                  <a:srgbClr val="FF0000"/>
                </a:solidFill>
                <a:sym typeface="+mn-ea"/>
              </a:rPr>
              <a:t>优美的图画。</a:t>
            </a:r>
            <a:endParaRPr lang="zh-CN" altLang="en-US" sz="440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9" name="矩形 70658"/>
          <p:cNvSpPr/>
          <p:nvPr/>
        </p:nvSpPr>
        <p:spPr>
          <a:xfrm>
            <a:off x="1447800" y="990600"/>
            <a:ext cx="4852988" cy="243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讲究亭台轩榭的布局（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讲究假山池沼的配合（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讲究花草树木的映衬（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讲究近景远景的层次（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1524000" y="3505200"/>
            <a:ext cx="4572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讲究角落的图画美（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讲究门窗的图案美（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讲究色彩的搭配（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</a:rPr>
              <a:t>9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1" name="矩形 70660"/>
          <p:cNvSpPr/>
          <p:nvPr/>
        </p:nvSpPr>
        <p:spPr>
          <a:xfrm>
            <a:off x="381000" y="2133600"/>
            <a:ext cx="6858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完美的图画</a:t>
            </a:r>
            <a:endParaRPr lang="zh-CN" altLang="en-US" sz="32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2" name="左大括号 70661"/>
          <p:cNvSpPr/>
          <p:nvPr/>
        </p:nvSpPr>
        <p:spPr>
          <a:xfrm>
            <a:off x="1219200" y="1219200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3" name="右大括号 70662"/>
          <p:cNvSpPr/>
          <p:nvPr/>
        </p:nvSpPr>
        <p:spPr>
          <a:xfrm>
            <a:off x="5943600" y="1219200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4" name="右大括号 70663"/>
          <p:cNvSpPr/>
          <p:nvPr/>
        </p:nvSpPr>
        <p:spPr>
          <a:xfrm>
            <a:off x="5867400" y="3657600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5" name="矩形 70664"/>
          <p:cNvSpPr/>
          <p:nvPr/>
        </p:nvSpPr>
        <p:spPr>
          <a:xfrm>
            <a:off x="6400800" y="1600200"/>
            <a:ext cx="6096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整体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6" name="矩形 70665"/>
          <p:cNvSpPr/>
          <p:nvPr/>
        </p:nvSpPr>
        <p:spPr>
          <a:xfrm>
            <a:off x="6400800" y="3962400"/>
            <a:ext cx="533400" cy="1068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局部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7" name="矩形 70666"/>
          <p:cNvSpPr/>
          <p:nvPr/>
        </p:nvSpPr>
        <p:spPr>
          <a:xfrm>
            <a:off x="7467600" y="2743200"/>
            <a:ext cx="1143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</a:rPr>
              <a:t>不止这些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68" name="右大括号 70667"/>
          <p:cNvSpPr/>
          <p:nvPr/>
        </p:nvSpPr>
        <p:spPr>
          <a:xfrm>
            <a:off x="7162800" y="1752600"/>
            <a:ext cx="228600" cy="2895600"/>
          </a:xfrm>
          <a:prstGeom prst="rightBrace">
            <a:avLst>
              <a:gd name="adj1" fmla="val 105555"/>
              <a:gd name="adj2" fmla="val 50000"/>
            </a:avLst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0669" name="矩形 70668"/>
          <p:cNvSpPr/>
          <p:nvPr/>
        </p:nvSpPr>
        <p:spPr>
          <a:xfrm>
            <a:off x="228600" y="556260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0" name="矩形 70669"/>
          <p:cNvSpPr/>
          <p:nvPr/>
        </p:nvSpPr>
        <p:spPr>
          <a:xfrm>
            <a:off x="3779838" y="5589588"/>
            <a:ext cx="10398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分说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1" name="矩形 70670"/>
          <p:cNvSpPr/>
          <p:nvPr/>
        </p:nvSpPr>
        <p:spPr>
          <a:xfrm>
            <a:off x="7235825" y="5516563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总说</a:t>
            </a:r>
            <a:endParaRPr lang="zh-CN" altLang="en-US" sz="32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72" name="直接连接符 70671"/>
          <p:cNvSpPr/>
          <p:nvPr/>
        </p:nvSpPr>
        <p:spPr>
          <a:xfrm>
            <a:off x="6705600" y="2895600"/>
            <a:ext cx="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3" name="直接连接符 70672"/>
          <p:cNvSpPr/>
          <p:nvPr/>
        </p:nvSpPr>
        <p:spPr>
          <a:xfrm>
            <a:off x="1547813" y="5876925"/>
            <a:ext cx="20161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4" name="直接连接符 70673"/>
          <p:cNvSpPr/>
          <p:nvPr/>
        </p:nvSpPr>
        <p:spPr>
          <a:xfrm flipV="1">
            <a:off x="5219700" y="5876925"/>
            <a:ext cx="2089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0675" name="矩形 70674"/>
          <p:cNvSpPr/>
          <p:nvPr/>
        </p:nvSpPr>
        <p:spPr>
          <a:xfrm>
            <a:off x="-180975" y="4508500"/>
            <a:ext cx="15478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（</a:t>
            </a:r>
            <a:r>
              <a:rPr lang="en-US" altLang="zh-CN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2 </a:t>
            </a:r>
            <a:r>
              <a:rPr lang="zh-CN" altLang="en-US" sz="2800" b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段）</a:t>
            </a:r>
            <a:endParaRPr lang="zh-CN" altLang="en-US" sz="2800" b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228600"/>
            <a:ext cx="201930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小结：</a:t>
            </a:r>
            <a:endParaRPr lang="zh-CN" altLang="en-US" sz="4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66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6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" fill="hold"/>
                                        <p:tgtEl>
                                          <p:spTgt spid="706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" fill="hold"/>
                                        <p:tgtEl>
                                          <p:spTgt spid="706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" fill="hold"/>
                                        <p:tgtEl>
                                          <p:spTgt spid="706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" fill="hold"/>
                                        <p:tgtEl>
                                          <p:spTgt spid="706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" fill="hold"/>
                                        <p:tgtEl>
                                          <p:spTgt spid="706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" fill="hold"/>
                                        <p:tgtEl>
                                          <p:spTgt spid="706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706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build="p"/>
      <p:bldP spid="70666" grpId="0" build="p"/>
      <p:bldP spid="70667" grpId="0"/>
      <p:bldP spid="70669" grpId="0"/>
      <p:bldP spid="70670" grpId="0"/>
      <p:bldP spid="706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 anchor="ctr"/>
          <a:p>
            <a:r>
              <a:rPr lang="zh-CN" altLang="en-US" sz="5400" b="1" dirty="0">
                <a:solidFill>
                  <a:schemeClr val="accent2"/>
                </a:solidFill>
                <a:ea typeface="华文行楷" pitchFamily="2" charset="-122"/>
              </a:rPr>
              <a:t>苏州四大园林</a:t>
            </a:r>
            <a:endParaRPr lang="zh-CN" altLang="en-US" sz="5400" b="1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97283" name="文本占位符 97282"/>
          <p:cNvSpPr>
            <a:spLocks noGrp="1"/>
          </p:cNvSpPr>
          <p:nvPr>
            <p:ph type="body" idx="1"/>
          </p:nvPr>
        </p:nvSpPr>
        <p:spPr>
          <a:xfrm>
            <a:off x="2700338" y="3716338"/>
            <a:ext cx="7772400" cy="4114800"/>
          </a:xfrm>
        </p:spPr>
        <p:txBody>
          <a:bodyPr/>
          <a:p>
            <a:endParaRPr lang="en-US" altLang="zh-CN" sz="4800" b="1" dirty="0">
              <a:solidFill>
                <a:srgbClr val="FF3300"/>
              </a:solidFill>
              <a:ea typeface="隶书" pitchFamily="49" charset="-122"/>
            </a:endParaRPr>
          </a:p>
          <a:p>
            <a:endParaRPr lang="en-US" altLang="zh-CN" sz="4800" b="1" dirty="0">
              <a:solidFill>
                <a:srgbClr val="FF3300"/>
              </a:solidFill>
              <a:ea typeface="隶书" pitchFamily="49" charset="-122"/>
            </a:endParaRPr>
          </a:p>
          <a:p>
            <a:endParaRPr lang="en-US" altLang="zh-CN" sz="4800" b="1">
              <a:solidFill>
                <a:srgbClr val="FF3300"/>
              </a:solidFill>
              <a:ea typeface="隶书" pitchFamily="49" charset="-122"/>
            </a:endParaRPr>
          </a:p>
        </p:txBody>
      </p:sp>
      <p:grpSp>
        <p:nvGrpSpPr>
          <p:cNvPr id="97284" name="组合 97283"/>
          <p:cNvGrpSpPr/>
          <p:nvPr/>
        </p:nvGrpSpPr>
        <p:grpSpPr>
          <a:xfrm>
            <a:off x="1781175" y="469900"/>
            <a:ext cx="5581650" cy="5919788"/>
            <a:chOff x="0" y="0"/>
            <a:chExt cx="3516" cy="3729"/>
          </a:xfrm>
        </p:grpSpPr>
        <p:grpSp>
          <p:nvGrpSpPr>
            <p:cNvPr id="97285" name="组合 97284"/>
            <p:cNvGrpSpPr/>
            <p:nvPr/>
          </p:nvGrpSpPr>
          <p:grpSpPr>
            <a:xfrm>
              <a:off x="0" y="0"/>
              <a:ext cx="3516" cy="3729"/>
              <a:chOff x="0" y="0"/>
              <a:chExt cx="3516" cy="3729"/>
            </a:xfrm>
          </p:grpSpPr>
          <p:grpSp>
            <p:nvGrpSpPr>
              <p:cNvPr id="97286" name="组合 97285"/>
              <p:cNvGrpSpPr/>
              <p:nvPr/>
            </p:nvGrpSpPr>
            <p:grpSpPr>
              <a:xfrm>
                <a:off x="0" y="0"/>
                <a:ext cx="3516" cy="3729"/>
                <a:chOff x="0" y="3729"/>
                <a:chExt cx="3516" cy="3729"/>
              </a:xfrm>
            </p:grpSpPr>
            <p:sp>
              <p:nvSpPr>
                <p:cNvPr id="97287" name="矩形 97286"/>
                <p:cNvSpPr/>
                <p:nvPr/>
              </p:nvSpPr>
              <p:spPr>
                <a:xfrm>
                  <a:off x="0" y="3729"/>
                  <a:ext cx="3516" cy="372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7288" name="矩形 97287"/>
                <p:cNvSpPr/>
                <p:nvPr/>
              </p:nvSpPr>
              <p:spPr>
                <a:xfrm>
                  <a:off x="0" y="3729"/>
                  <a:ext cx="3516" cy="126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/>
                <a:p>
                  <a:pPr lvl="0" algn="ctr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108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</a:t>
                  </a: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r>
                    <a:rPr lang="en-US" altLang="zh-CN" sz="900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 </a:t>
                  </a: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  <a:p>
                  <a:pPr lvl="0" algn="ctr" eaLnBrk="0" hangingPunct="0">
                    <a:spcBef>
                      <a:spcPct val="0"/>
                    </a:spcBef>
                  </a:pPr>
                  <a:endParaRPr lang="en-US" altLang="zh-CN" sz="900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97289" name="矩形 97288"/>
              <p:cNvSpPr/>
              <p:nvPr/>
            </p:nvSpPr>
            <p:spPr>
              <a:xfrm>
                <a:off x="0" y="0"/>
                <a:ext cx="3516" cy="3729"/>
              </a:xfrm>
              <a:prstGeom prst="rect">
                <a:avLst/>
              </a:prstGeom>
              <a:noFill/>
              <a:ln w="7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7290" name="矩形 97289"/>
            <p:cNvSpPr/>
            <p:nvPr/>
          </p:nvSpPr>
          <p:spPr>
            <a:xfrm>
              <a:off x="0" y="0"/>
              <a:ext cx="3516" cy="3729"/>
            </a:xfrm>
            <a:prstGeom prst="rect">
              <a:avLst/>
            </a:prstGeom>
            <a:noFill/>
            <a:ln w="1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97299" name="组合 97298"/>
          <p:cNvGrpSpPr/>
          <p:nvPr/>
        </p:nvGrpSpPr>
        <p:grpSpPr>
          <a:xfrm>
            <a:off x="539750" y="990600"/>
            <a:ext cx="7766050" cy="5697538"/>
            <a:chOff x="340" y="624"/>
            <a:chExt cx="4892" cy="3589"/>
          </a:xfrm>
        </p:grpSpPr>
        <p:pic>
          <p:nvPicPr>
            <p:cNvPr id="97291" name="图片 97290" descr="CLT004"/>
            <p:cNvPicPr>
              <a:picLocks noChangeAspect="1"/>
            </p:cNvPicPr>
            <p:nvPr/>
          </p:nvPicPr>
          <p:blipFill>
            <a:blip r:embed="rId1">
              <a:lum contrast="28000"/>
            </a:blip>
            <a:stretch>
              <a:fillRect/>
            </a:stretch>
          </p:blipFill>
          <p:spPr>
            <a:xfrm>
              <a:off x="340" y="709"/>
              <a:ext cx="1728" cy="1296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3" name="图片 97292" descr="wmg.jpg (16264 bytes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0" y="624"/>
              <a:ext cx="2064" cy="1380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5" name="图片 97294" descr="zz2"/>
            <p:cNvPicPr>
              <a:picLocks noChangeAspect="1"/>
            </p:cNvPicPr>
            <p:nvPr/>
          </p:nvPicPr>
          <p:blipFill>
            <a:blip r:embed="rId3">
              <a:lum contrast="20000"/>
            </a:blip>
            <a:stretch>
              <a:fillRect/>
            </a:stretch>
          </p:blipFill>
          <p:spPr>
            <a:xfrm>
              <a:off x="432" y="2832"/>
              <a:ext cx="1632" cy="1224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97297" name="图片 97296" descr="ly_xbsz_tu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6" y="2688"/>
              <a:ext cx="2016" cy="1525"/>
            </a:xfrm>
            <a:prstGeom prst="rect">
              <a:avLst/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97300" name="组合 97299"/>
          <p:cNvGrpSpPr/>
          <p:nvPr/>
        </p:nvGrpSpPr>
        <p:grpSpPr>
          <a:xfrm>
            <a:off x="990600" y="3200400"/>
            <a:ext cx="7789863" cy="1770063"/>
            <a:chOff x="624" y="2016"/>
            <a:chExt cx="4907" cy="1115"/>
          </a:xfrm>
        </p:grpSpPr>
        <p:sp>
          <p:nvSpPr>
            <p:cNvPr id="97292" name="文本框 97291"/>
            <p:cNvSpPr txBox="1"/>
            <p:nvPr/>
          </p:nvSpPr>
          <p:spPr>
            <a:xfrm>
              <a:off x="624" y="2064"/>
              <a:ext cx="15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宋代沧浪亭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4" name="文本框 97293"/>
            <p:cNvSpPr txBox="1"/>
            <p:nvPr/>
          </p:nvSpPr>
          <p:spPr>
            <a:xfrm>
              <a:off x="3408" y="2016"/>
              <a:ext cx="139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元代狮子林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6" name="文本框 97295"/>
            <p:cNvSpPr txBox="1"/>
            <p:nvPr/>
          </p:nvSpPr>
          <p:spPr>
            <a:xfrm>
              <a:off x="624" y="2400"/>
              <a:ext cx="1488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2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明代拙政园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  <a:p>
              <a:pPr lvl="0" algn="l">
                <a:spcBef>
                  <a:spcPct val="50000"/>
                </a:spcBef>
              </a:pP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97298" name="文本框 97297"/>
            <p:cNvSpPr txBox="1"/>
            <p:nvPr/>
          </p:nvSpPr>
          <p:spPr>
            <a:xfrm>
              <a:off x="3515" y="2341"/>
              <a:ext cx="2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itchFamily="49" charset="-122"/>
                </a:rPr>
                <a:t>清代留园</a:t>
              </a:r>
              <a:endPara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2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2000"/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2000"/>
                                        <p:tgtEl>
                                          <p:spTgt spid="97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2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2" grpId="1"/>
      <p:bldP spid="9728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1908175" y="620713"/>
            <a:ext cx="4076700" cy="15843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请你欣赏</a:t>
            </a:r>
            <a:endParaRPr lang="zh-CN" altLang="en-US" sz="80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2700338" y="3068638"/>
            <a:ext cx="4205287" cy="1924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苏州园林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留圆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533400"/>
            <a:ext cx="85344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耦园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533400"/>
            <a:ext cx="8610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狮子林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" y="685800"/>
            <a:ext cx="86106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anose="020B0604020202020204" pitchFamily="34" charset="0"/>
                <a:ea typeface="隶书" pitchFamily="49" charset="-122"/>
              </a:rPr>
              <a:t>欣赏美</a:t>
            </a:r>
            <a:endParaRPr kumimoji="0" lang="zh-CN" altLang="en-US" sz="4800">
              <a:solidFill>
                <a:srgbClr val="FFFF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B0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华文新魏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2185</Words>
  <Application>WPS 演示</Application>
  <PresentationFormat>全屏显示(4:3)</PresentationFormat>
  <Paragraphs>269</Paragraphs>
  <Slides>36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华文新魏</vt:lpstr>
      <vt:lpstr>华文新魏</vt:lpstr>
      <vt:lpstr>楷体_GB2312</vt:lpstr>
      <vt:lpstr>隶书</vt:lpstr>
      <vt:lpstr>华文行楷</vt:lpstr>
      <vt:lpstr>华文中宋</vt:lpstr>
      <vt:lpstr>黑体</vt:lpstr>
      <vt:lpstr>隶书</vt:lpstr>
      <vt:lpstr>华文楷体</vt:lpstr>
      <vt:lpstr>Segoe Print</vt:lpstr>
      <vt:lpstr>微软雅黑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苏州四大园林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xzlujie</dc:creator>
  <cp:lastModifiedBy>Administrator</cp:lastModifiedBy>
  <cp:revision>203</cp:revision>
  <dcterms:created xsi:type="dcterms:W3CDTF">2001-12-04T06:56:00Z</dcterms:created>
  <dcterms:modified xsi:type="dcterms:W3CDTF">2016-11-16T12:42:19Z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