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0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307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13004800" cy="9753600"/>
  <p:notesSz cx="13004800" cy="9753600"/>
  <p:custDataLst>
    <p:tags r:id="rId52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5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75360" y="3023616"/>
            <a:ext cx="11054080" cy="2048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950720" y="5462016"/>
            <a:ext cx="9103360" cy="2438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3001625" cy="9753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50240" y="2243328"/>
            <a:ext cx="5657088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697472" y="2243328"/>
            <a:ext cx="5657088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3001625" cy="9753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72430" y="2610738"/>
            <a:ext cx="2059940" cy="632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0" i="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80415" y="2481135"/>
            <a:ext cx="11619865" cy="66230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421632" y="9070848"/>
            <a:ext cx="4161536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50240" y="9070848"/>
            <a:ext cx="2991104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363456" y="9070848"/>
            <a:ext cx="2991104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78000" y="2590800"/>
            <a:ext cx="9237980" cy="220154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2021年辽宁省沈阳市中考语文总复习</a:t>
            </a:r>
            <a:br>
              <a:rPr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作文</a:t>
            </a:r>
            <a:r>
              <a:rPr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专题</a:t>
            </a:r>
            <a:r>
              <a:rPr 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－－</a:t>
            </a:r>
            <a:r>
              <a:rPr lang="zh-CN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立意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92225" y="4040441"/>
            <a:ext cx="1787525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要实事求是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27476" y="4040441"/>
            <a:ext cx="178816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要坚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持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真理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62600" y="4040441"/>
            <a:ext cx="1787525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要不畏强暴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0430" y="2963481"/>
            <a:ext cx="412496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35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、对镜子（赞颂的态度）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0430" y="5678487"/>
            <a:ext cx="11198860" cy="23018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35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、对镜子（同情、惋惜的态度）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800">
              <a:latin typeface="Times New Roman" panose="02020603050405020304"/>
              <a:cs typeface="Times New Roman" panose="02020603050405020304"/>
            </a:endParaRPr>
          </a:p>
          <a:p>
            <a:pPr marL="548005" marR="5080">
              <a:lnSpc>
                <a:spcPct val="155000"/>
              </a:lnSpc>
              <a:spcBef>
                <a:spcPts val="5"/>
              </a:spcBef>
            </a:pP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敢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真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话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的人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应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受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打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击报</a:t>
            </a:r>
            <a:r>
              <a:rPr sz="2750" spc="170">
                <a:latin typeface="宋体" panose="02010600030101010101" pitchFamily="2" charset="-122"/>
                <a:cs typeface="宋体" panose="02010600030101010101" pitchFamily="2" charset="-122"/>
              </a:rPr>
              <a:t>复（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呼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吁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保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护检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举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良</a:t>
            </a:r>
            <a:r>
              <a:rPr sz="2750" spc="165">
                <a:latin typeface="宋体" panose="02010600030101010101" pitchFamily="2" charset="-122"/>
                <a:cs typeface="宋体" panose="02010600030101010101" pitchFamily="2" charset="-122"/>
              </a:rPr>
              <a:t>现象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750" spc="15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）  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现代社会需要敢于直言</a:t>
            </a:r>
            <a:r>
              <a:rPr sz="2750" spc="4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111125" rIns="0" bIns="0" rtlCol="0">
            <a:spAutoFit/>
          </a:bodyPr>
          <a:lstStyle/>
          <a:p>
            <a:pPr marL="251460" algn="ctr">
              <a:lnSpc>
                <a:spcPct val="100000"/>
              </a:lnSpc>
              <a:spcBef>
                <a:spcPts val="875"/>
              </a:spcBef>
            </a:pPr>
            <a:r>
              <a:rPr sz="3600">
                <a:solidFill>
                  <a:srgbClr val="FF953E"/>
                </a:solidFill>
              </a:rPr>
              <a:t>从镜子角度立意</a:t>
            </a:r>
            <a:endParaRPr sz="360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789429" y="2605468"/>
            <a:ext cx="4492625" cy="5803265"/>
          </a:xfrm>
          <a:prstGeom prst="rect">
            <a:avLst/>
          </a:prstGeom>
        </p:spPr>
        <p:txBody>
          <a:bodyPr vert="horz" wrap="square" lIns="0" tIns="241300" rIns="0" bIns="0" rtlCol="0">
            <a:spAutoFit/>
          </a:bodyPr>
          <a:lstStyle/>
          <a:p>
            <a:pPr marL="252095" indent="-240030">
              <a:lnSpc>
                <a:spcPct val="100000"/>
              </a:lnSpc>
              <a:spcBef>
                <a:spcPts val="1900"/>
              </a:spcBef>
              <a:buSzPct val="96000"/>
              <a:buAutoNum type="arabicPeriod"/>
              <a:tabLst>
                <a:tab pos="252095" algn="l"/>
              </a:tabLst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走自己的路让别人去说吧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52095" indent="-240030">
              <a:lnSpc>
                <a:spcPct val="100000"/>
              </a:lnSpc>
              <a:spcBef>
                <a:spcPts val="1805"/>
              </a:spcBef>
              <a:buSzPct val="96000"/>
              <a:buAutoNum type="arabicPeriod"/>
              <a:tabLst>
                <a:tab pos="252095" algn="l"/>
              </a:tabLst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凡事不要冲动，做事要忍耐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52095" indent="-240030">
              <a:lnSpc>
                <a:spcPct val="100000"/>
              </a:lnSpc>
              <a:spcBef>
                <a:spcPts val="1730"/>
              </a:spcBef>
              <a:buSzPct val="96000"/>
              <a:buAutoNum type="arabicPeriod"/>
              <a:tabLst>
                <a:tab pos="252095" algn="l"/>
              </a:tabLst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大丈夫应该能屈能伸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52095" indent="-240030">
              <a:lnSpc>
                <a:spcPct val="100000"/>
              </a:lnSpc>
              <a:spcBef>
                <a:spcPts val="1730"/>
              </a:spcBef>
              <a:buSzPct val="96000"/>
              <a:buAutoNum type="arabicPeriod"/>
              <a:tabLst>
                <a:tab pos="252095" algn="l"/>
              </a:tabLst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善意的谎言不等于欺骗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52095" indent="-240030">
              <a:lnSpc>
                <a:spcPct val="100000"/>
              </a:lnSpc>
              <a:spcBef>
                <a:spcPts val="1730"/>
              </a:spcBef>
              <a:buSzPct val="96000"/>
              <a:buAutoNum type="arabicPeriod"/>
              <a:tabLst>
                <a:tab pos="252095" algn="l"/>
              </a:tabLst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爱美之心人人有之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52095" indent="-240030">
              <a:lnSpc>
                <a:spcPct val="100000"/>
              </a:lnSpc>
              <a:spcBef>
                <a:spcPts val="1725"/>
              </a:spcBef>
              <a:buSzPct val="96000"/>
              <a:buAutoNum type="arabicPeriod"/>
              <a:tabLst>
                <a:tab pos="252095" algn="l"/>
              </a:tabLst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多一份宽容，少一分暴力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52095" indent="-240030">
              <a:lnSpc>
                <a:spcPct val="100000"/>
              </a:lnSpc>
              <a:spcBef>
                <a:spcPts val="1805"/>
              </a:spcBef>
              <a:buSzPct val="96000"/>
              <a:buAutoNum type="arabicPeriod"/>
              <a:tabLst>
                <a:tab pos="252095" algn="l"/>
              </a:tabLst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理解万岁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52095" indent="-240030">
              <a:lnSpc>
                <a:spcPct val="100000"/>
              </a:lnSpc>
              <a:spcBef>
                <a:spcPts val="1730"/>
              </a:spcBef>
              <a:buSzPct val="96000"/>
              <a:buAutoNum type="arabicPeriod"/>
              <a:tabLst>
                <a:tab pos="252095" algn="l"/>
              </a:tabLst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心灵美比外貌美重要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52095" indent="-240030">
              <a:lnSpc>
                <a:spcPct val="100000"/>
              </a:lnSpc>
              <a:spcBef>
                <a:spcPts val="1730"/>
              </a:spcBef>
              <a:buSzPct val="96000"/>
              <a:buAutoNum type="arabicPeriod"/>
              <a:tabLst>
                <a:tab pos="252095" algn="l"/>
              </a:tabLst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不要以美丑论“英雄”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111125" rIns="0" bIns="0" rtlCol="0">
            <a:spAutoFit/>
          </a:bodyPr>
          <a:lstStyle/>
          <a:p>
            <a:pPr marL="251460" algn="ctr">
              <a:lnSpc>
                <a:spcPct val="100000"/>
              </a:lnSpc>
              <a:spcBef>
                <a:spcPts val="875"/>
              </a:spcBef>
            </a:pPr>
            <a:r>
              <a:rPr sz="3600">
                <a:solidFill>
                  <a:srgbClr val="FF953E"/>
                </a:solidFill>
              </a:rPr>
              <a:t>不恰当立意示例</a:t>
            </a:r>
            <a:endParaRPr sz="3600"/>
          </a:p>
        </p:txBody>
      </p:sp>
      <p:sp>
        <p:nvSpPr>
          <p:cNvPr id="5" name="object 5"/>
          <p:cNvSpPr/>
          <p:nvPr/>
        </p:nvSpPr>
        <p:spPr>
          <a:xfrm>
            <a:off x="4707597" y="1953625"/>
            <a:ext cx="7289165" cy="435609"/>
          </a:xfrm>
          <a:custGeom>
            <a:avLst/>
            <a:gdLst/>
            <a:ahLst/>
            <a:cxnLst/>
            <a:rect l="l" t="t" r="r" b="b"/>
            <a:pathLst>
              <a:path w="7289165" h="435609">
                <a:moveTo>
                  <a:pt x="0" y="435345"/>
                </a:moveTo>
                <a:lnTo>
                  <a:pt x="7288872" y="435345"/>
                </a:lnTo>
                <a:lnTo>
                  <a:pt x="7288872" y="0"/>
                </a:lnTo>
                <a:lnTo>
                  <a:pt x="0" y="0"/>
                </a:lnTo>
                <a:lnTo>
                  <a:pt x="0" y="435345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701247" y="1966427"/>
            <a:ext cx="72898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立意一定要顺着材料的导向来，不要反其意而为之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00476" y="1581150"/>
            <a:ext cx="6324600" cy="689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6670">
              <a:lnSpc>
                <a:spcPct val="100000"/>
              </a:lnSpc>
              <a:spcBef>
                <a:spcPts val="130"/>
              </a:spcBef>
            </a:pPr>
            <a:r>
              <a:rPr spc="25"/>
              <a:t>内容详解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10528" y="3414331"/>
            <a:ext cx="98298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[ </a:t>
            </a:r>
            <a:r>
              <a:rPr sz="4800" spc="37" baseline="-5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4800" spc="-944" baseline="-5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sz="3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35400" y="4876800"/>
            <a:ext cx="6397625" cy="9366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000" b="1" spc="7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什么是</a:t>
            </a:r>
            <a:r>
              <a:rPr sz="6000" b="1" spc="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好的立意</a:t>
            </a:r>
            <a:endParaRPr sz="6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43070" y="3199574"/>
            <a:ext cx="1282700" cy="332422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633730" algn="just">
              <a:lnSpc>
                <a:spcPct val="151000"/>
              </a:lnSpc>
              <a:spcBef>
                <a:spcPts val="115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准确 唯一 鲜明 深刻 新颖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00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格调高昂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什么是好的立意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785366" y="3738816"/>
          <a:ext cx="1436370" cy="39663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8185"/>
                <a:gridCol w="718185"/>
              </a:tblGrid>
              <a:tr h="519484">
                <a:tc>
                  <a:txBody>
                    <a:bodyPr/>
                    <a:lstStyle/>
                    <a:p>
                      <a:pPr marR="37465" algn="ctr">
                        <a:lnSpc>
                          <a:spcPts val="2540"/>
                        </a:lnSpc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钥匙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540"/>
                        </a:lnSpc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</a:p>
                  </a:txBody>
                  <a:tcPr marL="0" marR="0" marT="0" marB="0"/>
                </a:tc>
              </a:tr>
              <a:tr h="734272">
                <a:tc>
                  <a:txBody>
                    <a:bodyPr/>
                    <a:lstStyle/>
                    <a:p>
                      <a:pPr marR="37465" algn="ctr">
                        <a:lnSpc>
                          <a:spcPct val="100000"/>
                        </a:lnSpc>
                        <a:spcBef>
                          <a:spcPts val="1355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电灯</a:t>
                      </a:r>
                    </a:p>
                  </a:txBody>
                  <a:tcPr marL="0" marR="0" marT="17208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1355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</a:p>
                  </a:txBody>
                  <a:tcPr marL="0" marR="0" marT="172085" marB="0"/>
                </a:tc>
              </a:tr>
              <a:tr h="729297">
                <a:tc>
                  <a:txBody>
                    <a:bodyPr/>
                    <a:lstStyle/>
                    <a:p>
                      <a:pPr marR="37465" algn="ct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镜子</a:t>
                      </a:r>
                    </a:p>
                  </a:txBody>
                  <a:tcPr marL="0" marR="0" marT="17145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</a:p>
                  </a:txBody>
                  <a:tcPr marL="0" marR="0" marT="171450" marB="0"/>
                </a:tc>
              </a:tr>
              <a:tr h="729297">
                <a:tc>
                  <a:txBody>
                    <a:bodyPr/>
                    <a:lstStyle/>
                    <a:p>
                      <a:pPr marR="37465" algn="ctr">
                        <a:lnSpc>
                          <a:spcPct val="100000"/>
                        </a:lnSpc>
                        <a:spcBef>
                          <a:spcPts val="1315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火柴</a:t>
                      </a:r>
                    </a:p>
                  </a:txBody>
                  <a:tcPr marL="0" marR="0" marT="16700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1315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</a:p>
                  </a:txBody>
                  <a:tcPr marL="0" marR="0" marT="167005" marB="0"/>
                </a:tc>
              </a:tr>
              <a:tr h="734250">
                <a:tc>
                  <a:txBody>
                    <a:bodyPr/>
                    <a:lstStyle/>
                    <a:p>
                      <a:pPr marR="37465" algn="ct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棉被</a:t>
                      </a:r>
                    </a:p>
                  </a:txBody>
                  <a:tcPr marL="0" marR="0" marT="17145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</a:p>
                  </a:txBody>
                  <a:tcPr marL="0" marR="0" marT="171450" marB="0"/>
                </a:tc>
              </a:tr>
              <a:tr h="519779">
                <a:tc>
                  <a:txBody>
                    <a:bodyPr/>
                    <a:lstStyle/>
                    <a:p>
                      <a:pPr marR="37465" algn="ctr">
                        <a:lnSpc>
                          <a:spcPts val="2640"/>
                        </a:lnSpc>
                        <a:spcBef>
                          <a:spcPts val="1355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筛子</a:t>
                      </a:r>
                    </a:p>
                  </a:txBody>
                  <a:tcPr marL="0" marR="0" marT="17208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640"/>
                        </a:lnSpc>
                        <a:spcBef>
                          <a:spcPts val="1355"/>
                        </a:spcBef>
                      </a:pPr>
                      <a:r>
                        <a:rPr sz="24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</a:p>
                  </a:txBody>
                  <a:tcPr marL="0" marR="0" marT="172085" marB="0"/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1804416" y="2805366"/>
            <a:ext cx="769048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135" indent="-306070">
              <a:lnSpc>
                <a:spcPct val="100000"/>
              </a:lnSpc>
              <a:spcBef>
                <a:spcPts val="100"/>
              </a:spcBef>
              <a:buSzPct val="96000"/>
              <a:buChar char="●"/>
              <a:tabLst>
                <a:tab pos="318770" algn="l"/>
              </a:tabLst>
            </a:pP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审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内涵，立意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高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远（求“深</a:t>
            </a:r>
            <a:r>
              <a:rPr sz="2400" b="1" spc="25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新”“聚</a:t>
            </a:r>
            <a:r>
              <a:rPr sz="2400" b="1" spc="25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正”）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什么是好的立意</a:t>
            </a:r>
          </a:p>
        </p:txBody>
      </p:sp>
      <p:sp>
        <p:nvSpPr>
          <p:cNvPr id="6" name="object 6"/>
          <p:cNvSpPr/>
          <p:nvPr/>
        </p:nvSpPr>
        <p:spPr>
          <a:xfrm>
            <a:off x="7708518" y="5576989"/>
            <a:ext cx="47625" cy="448309"/>
          </a:xfrm>
          <a:custGeom>
            <a:avLst/>
            <a:gdLst/>
            <a:ahLst/>
            <a:cxnLst/>
            <a:rect l="l" t="t" r="r" b="b"/>
            <a:pathLst>
              <a:path w="47625" h="448309">
                <a:moveTo>
                  <a:pt x="0" y="448233"/>
                </a:moveTo>
                <a:lnTo>
                  <a:pt x="47141" y="448233"/>
                </a:lnTo>
                <a:lnTo>
                  <a:pt x="47141" y="0"/>
                </a:lnTo>
                <a:lnTo>
                  <a:pt x="0" y="0"/>
                </a:lnTo>
                <a:lnTo>
                  <a:pt x="0" y="448233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621491" y="1815760"/>
            <a:ext cx="5338445" cy="52197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好利益：深刻、清新、聚意、正能量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804416" y="2805366"/>
            <a:ext cx="7690484" cy="5293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135" indent="-306070">
              <a:lnSpc>
                <a:spcPct val="100000"/>
              </a:lnSpc>
              <a:spcBef>
                <a:spcPts val="100"/>
              </a:spcBef>
              <a:buSzPct val="96000"/>
              <a:buChar char="●"/>
              <a:tabLst>
                <a:tab pos="318770" algn="l"/>
              </a:tabLst>
            </a:pP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审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内涵，立意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高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远（求“深</a:t>
            </a:r>
            <a:r>
              <a:rPr sz="2400" b="1" spc="25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新”“聚</a:t>
            </a:r>
            <a:r>
              <a:rPr sz="2400" b="1" spc="25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正”）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ts val="287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钥匙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</a:p>
          <a:p>
            <a:pPr marL="1232535">
              <a:lnSpc>
                <a:spcPts val="287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有了准确的目标，才能开启封闭的心灵。</a:t>
            </a:r>
          </a:p>
          <a:p>
            <a:pPr marL="12700">
              <a:lnSpc>
                <a:spcPts val="2865"/>
              </a:lnSpc>
              <a:spcBef>
                <a:spcPts val="50"/>
              </a:spcBef>
              <a:tabLst>
                <a:tab pos="77470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电灯	——</a:t>
            </a:r>
          </a:p>
          <a:p>
            <a:pPr marL="12700" marR="2177415" indent="1219835">
              <a:lnSpc>
                <a:spcPts val="2930"/>
              </a:lnSpc>
              <a:spcBef>
                <a:spcPts val="40"/>
              </a:spcBef>
              <a:tabLst>
                <a:tab pos="77470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没有电，你哪里能称得上灯啊！ 镜子	——</a:t>
            </a:r>
          </a:p>
          <a:p>
            <a:pPr marL="1232535">
              <a:lnSpc>
                <a:spcPts val="273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经历过各样事物，却不曾留下任何记忆。</a:t>
            </a:r>
          </a:p>
          <a:p>
            <a:pPr marL="12700">
              <a:lnSpc>
                <a:spcPts val="2865"/>
              </a:lnSpc>
              <a:tabLst>
                <a:tab pos="77470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火柴	——</a:t>
            </a:r>
          </a:p>
          <a:p>
            <a:pPr marL="12700" marR="1262380" indent="1219835">
              <a:lnSpc>
                <a:spcPts val="2850"/>
              </a:lnSpc>
              <a:spcBef>
                <a:spcPts val="165"/>
              </a:spcBef>
              <a:tabLst>
                <a:tab pos="77470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忍着被擦伤的苦痛，为别人带来光明。 棉被	——</a:t>
            </a:r>
          </a:p>
          <a:p>
            <a:pPr marL="1232535">
              <a:lnSpc>
                <a:spcPts val="283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温暖了别人的同时，也温暖了自己。</a:t>
            </a:r>
          </a:p>
          <a:p>
            <a:pPr marL="12700">
              <a:lnSpc>
                <a:spcPts val="2855"/>
              </a:lnSpc>
              <a:tabLst>
                <a:tab pos="77470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筛子	——</a:t>
            </a:r>
          </a:p>
          <a:p>
            <a:pPr marL="1080135">
              <a:lnSpc>
                <a:spcPts val="2865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我虽多心，但目标只有一个：取出精华。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什么是好的立意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什么是好的立意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04416" y="2805366"/>
            <a:ext cx="7690484" cy="3531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135" indent="-306070">
              <a:lnSpc>
                <a:spcPct val="100000"/>
              </a:lnSpc>
              <a:spcBef>
                <a:spcPts val="100"/>
              </a:spcBef>
              <a:buSzPct val="96000"/>
              <a:buChar char="●"/>
              <a:tabLst>
                <a:tab pos="318770" algn="l"/>
              </a:tabLst>
            </a:pP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审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内涵，立意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高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远（求“深</a:t>
            </a:r>
            <a:r>
              <a:rPr sz="2400" b="1" spc="25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新”“聚</a:t>
            </a:r>
            <a:r>
              <a:rPr sz="2400" b="1" spc="25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正”）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1815"/>
              </a:spcBef>
              <a:tabLst>
                <a:tab pos="77470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篮球	——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大海</a:t>
            </a:r>
            <a:r>
              <a:rPr sz="2400" spc="-1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tabLst>
                <a:tab pos="77470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粉笔	——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4416" y="3752278"/>
            <a:ext cx="7195820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865"/>
              </a:lnSpc>
              <a:spcBef>
                <a:spcPts val="100"/>
              </a:spcBef>
              <a:tabLst>
                <a:tab pos="77470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篮球	——</a:t>
            </a:r>
          </a:p>
          <a:p>
            <a:pPr marL="1385570" marR="5080">
              <a:lnSpc>
                <a:spcPts val="2930"/>
              </a:lnSpc>
              <a:spcBef>
                <a:spcPts val="4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当别人为你喝彩的时候，你却落入了圈套。 一生追求的只是一个小小的圆圈。</a:t>
            </a:r>
          </a:p>
          <a:p>
            <a:pPr marL="12700">
              <a:lnSpc>
                <a:spcPts val="2745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大海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04416" y="5220652"/>
            <a:ext cx="10246995" cy="1850389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385570" marR="1835785">
              <a:lnSpc>
                <a:spcPts val="2850"/>
              </a:lnSpc>
              <a:spcBef>
                <a:spcPts val="22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你之所以吸纳百川，是因为你总是把自己放得最低。 纳百川的胸怀，让自己变得广阔深邃。</a:t>
            </a:r>
          </a:p>
          <a:p>
            <a:pPr marL="12700">
              <a:lnSpc>
                <a:spcPts val="2765"/>
              </a:lnSpc>
              <a:tabLst>
                <a:tab pos="77470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粉笔	——</a:t>
            </a:r>
          </a:p>
          <a:p>
            <a:pPr marL="1385570">
              <a:lnSpc>
                <a:spcPts val="2865"/>
              </a:lnSpc>
              <a:spcBef>
                <a:spcPts val="5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失去自我，却留下生命美丽的痕迹。</a:t>
            </a:r>
          </a:p>
          <a:p>
            <a:pPr marL="1385570">
              <a:lnSpc>
                <a:spcPts val="2865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前路黑暗重重，但你勇往直前，脚下留下的是一行行洁白的脚印。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什么是好的立意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04416" y="2805366"/>
            <a:ext cx="769048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135" indent="-306070">
              <a:lnSpc>
                <a:spcPct val="100000"/>
              </a:lnSpc>
              <a:spcBef>
                <a:spcPts val="100"/>
              </a:spcBef>
              <a:buSzPct val="96000"/>
              <a:buChar char="●"/>
              <a:tabLst>
                <a:tab pos="318770" algn="l"/>
              </a:tabLst>
            </a:pP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审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内涵，立意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高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远（求“深</a:t>
            </a:r>
            <a:r>
              <a:rPr sz="2400" b="1" spc="25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新”“聚</a:t>
            </a:r>
            <a:r>
              <a:rPr sz="2400" b="1" spc="25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正”）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271089" y="4142155"/>
            <a:ext cx="1434465" cy="452755"/>
          </a:xfrm>
          <a:custGeom>
            <a:avLst/>
            <a:gdLst/>
            <a:ahLst/>
            <a:cxnLst/>
            <a:rect l="l" t="t" r="r" b="b"/>
            <a:pathLst>
              <a:path w="1434465" h="452754">
                <a:moveTo>
                  <a:pt x="0" y="452577"/>
                </a:moveTo>
                <a:lnTo>
                  <a:pt x="1433842" y="452577"/>
                </a:lnTo>
                <a:lnTo>
                  <a:pt x="1433842" y="0"/>
                </a:lnTo>
                <a:lnTo>
                  <a:pt x="0" y="0"/>
                </a:lnTo>
                <a:lnTo>
                  <a:pt x="0" y="452577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264739" y="4154957"/>
            <a:ext cx="13462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反弹琵琶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00476" y="1581150"/>
            <a:ext cx="6324600" cy="689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6670">
              <a:lnSpc>
                <a:spcPct val="100000"/>
              </a:lnSpc>
              <a:spcBef>
                <a:spcPts val="130"/>
              </a:spcBef>
            </a:pPr>
            <a:r>
              <a:rPr spc="25"/>
              <a:t>内容详解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10528" y="3414331"/>
            <a:ext cx="98298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[ </a:t>
            </a:r>
            <a:r>
              <a:rPr sz="4800" spc="37" baseline="-5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sz="4800" spc="-944" baseline="-5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sz="3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68725" y="4815840"/>
            <a:ext cx="6066155" cy="9366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000" b="1" spc="7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提升立</a:t>
            </a:r>
            <a:r>
              <a:rPr sz="6000" b="1" spc="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意的角度</a:t>
            </a:r>
            <a:endParaRPr sz="6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z="3950" spc="2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提升立意的角度</a:t>
            </a:r>
            <a:endParaRPr sz="39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18915" y="3815778"/>
            <a:ext cx="3236595" cy="2593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b="1" spc="-3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开宗明义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b="1" spc="-3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主旨贯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穿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全文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6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b="1" spc="-3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结尾深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化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/升华主旨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793703" y="1643441"/>
            <a:ext cx="5343525" cy="901065"/>
          </a:xfrm>
          <a:custGeom>
            <a:avLst/>
            <a:gdLst/>
            <a:ahLst/>
            <a:cxnLst/>
            <a:rect l="l" t="t" r="r" b="b"/>
            <a:pathLst>
              <a:path w="5343525" h="901064">
                <a:moveTo>
                  <a:pt x="0" y="900623"/>
                </a:moveTo>
                <a:lnTo>
                  <a:pt x="5342940" y="900623"/>
                </a:lnTo>
                <a:lnTo>
                  <a:pt x="5342940" y="0"/>
                </a:lnTo>
                <a:lnTo>
                  <a:pt x="0" y="0"/>
                </a:lnTo>
                <a:lnTo>
                  <a:pt x="0" y="900623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87353" y="1616948"/>
            <a:ext cx="5251450" cy="896619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285750" indent="-273685">
              <a:lnSpc>
                <a:spcPct val="100000"/>
              </a:lnSpc>
              <a:spcBef>
                <a:spcPts val="410"/>
              </a:spcBef>
              <a:buSzPct val="96000"/>
              <a:buAutoNum type="arabicPeriod"/>
              <a:tabLst>
                <a:tab pos="28638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立意只是开始，行文过程才最重要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85750" indent="-273685">
              <a:lnSpc>
                <a:spcPct val="100000"/>
              </a:lnSpc>
              <a:spcBef>
                <a:spcPts val="305"/>
              </a:spcBef>
              <a:buSzPct val="96000"/>
              <a:buAutoNum type="arabicPeriod"/>
              <a:tabLst>
                <a:tab pos="28638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开宗明义，阐发宗旨，说明意思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98294" y="3076003"/>
            <a:ext cx="9319260" cy="471995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452120" indent="-430530">
              <a:lnSpc>
                <a:spcPct val="100000"/>
              </a:lnSpc>
              <a:spcBef>
                <a:spcPts val="125"/>
              </a:spcBef>
              <a:buSzPct val="96000"/>
              <a:buAutoNum type="arabicParenBoth"/>
              <a:tabLst>
                <a:tab pos="452755" algn="l"/>
              </a:tabLst>
            </a:pPr>
            <a:r>
              <a:rPr sz="2750" spc="25" dirty="0" err="1">
                <a:latin typeface="宋体" panose="02010600030101010101" pitchFamily="2" charset="-122"/>
                <a:cs typeface="宋体" panose="02010600030101010101" pitchFamily="2" charset="-122"/>
              </a:rPr>
              <a:t>审题不准或者脱离题意的</a:t>
            </a:r>
            <a:r>
              <a:rPr sz="2750" spc="25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75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AutoNum type="arabicParenBoth"/>
            </a:pPr>
            <a:endParaRPr sz="3000" dirty="0">
              <a:latin typeface="Times New Roman" panose="02020603050405020304"/>
              <a:cs typeface="Times New Roman" panose="02020603050405020304"/>
            </a:endParaRPr>
          </a:p>
          <a:p>
            <a:pPr marL="452120" indent="-430530">
              <a:lnSpc>
                <a:spcPct val="100000"/>
              </a:lnSpc>
              <a:buSzPct val="96000"/>
              <a:buAutoNum type="arabicParenBoth"/>
              <a:tabLst>
                <a:tab pos="452755" algn="l"/>
              </a:tabLst>
            </a:pPr>
            <a:r>
              <a:rPr sz="2750" spc="25" dirty="0" err="1">
                <a:latin typeface="宋体" panose="02010600030101010101" pitchFamily="2" charset="-122"/>
                <a:cs typeface="宋体" panose="02010600030101010101" pitchFamily="2" charset="-122"/>
              </a:rPr>
              <a:t>思想缺乏深度或者不积极向上</a:t>
            </a:r>
            <a:r>
              <a:rPr sz="2750" spc="95" dirty="0" err="1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750" spc="25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75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2225" marR="5080">
              <a:lnSpc>
                <a:spcPts val="6760"/>
              </a:lnSpc>
              <a:spcBef>
                <a:spcPts val="725"/>
              </a:spcBef>
              <a:buSzPct val="96000"/>
              <a:buAutoNum type="arabicParenBoth"/>
              <a:tabLst>
                <a:tab pos="452755" algn="l"/>
              </a:tabLst>
            </a:pPr>
            <a:r>
              <a:rPr sz="2750" spc="25" dirty="0" err="1">
                <a:latin typeface="宋体" panose="02010600030101010101" pitchFamily="2" charset="-122"/>
                <a:cs typeface="宋体" panose="02010600030101010101" pitchFamily="2" charset="-122"/>
              </a:rPr>
              <a:t>语言不讲技巧，不会用修辞，</a:t>
            </a:r>
            <a:r>
              <a:rPr sz="2750" spc="95" dirty="0" err="1">
                <a:latin typeface="宋体" panose="02010600030101010101" pitchFamily="2" charset="-122"/>
                <a:cs typeface="宋体" panose="02010600030101010101" pitchFamily="2" charset="-122"/>
              </a:rPr>
              <a:t>平</a:t>
            </a:r>
            <a:r>
              <a:rPr sz="2750" spc="25" dirty="0" err="1">
                <a:latin typeface="宋体" panose="02010600030101010101" pitchFamily="2" charset="-122"/>
                <a:cs typeface="宋体" panose="02010600030101010101" pitchFamily="2" charset="-122"/>
              </a:rPr>
              <a:t>铺直</a:t>
            </a:r>
            <a:r>
              <a:rPr sz="2750" spc="95" dirty="0" err="1">
                <a:latin typeface="宋体" panose="02010600030101010101" pitchFamily="2" charset="-122"/>
                <a:cs typeface="宋体" panose="02010600030101010101" pitchFamily="2" charset="-122"/>
              </a:rPr>
              <a:t>叙</a:t>
            </a:r>
            <a:r>
              <a:rPr sz="2750" spc="25" dirty="0" err="1">
                <a:latin typeface="宋体" panose="02010600030101010101" pitchFamily="2" charset="-122"/>
                <a:cs typeface="宋体" panose="02010600030101010101" pitchFamily="2" charset="-122"/>
              </a:rPr>
              <a:t>，内</a:t>
            </a:r>
            <a:r>
              <a:rPr sz="2750" spc="95" dirty="0" err="1">
                <a:latin typeface="宋体" panose="02010600030101010101" pitchFamily="2" charset="-122"/>
                <a:cs typeface="宋体" panose="02010600030101010101" pitchFamily="2" charset="-122"/>
              </a:rPr>
              <a:t>容</a:t>
            </a:r>
            <a:r>
              <a:rPr sz="2750" spc="25" dirty="0" err="1">
                <a:latin typeface="宋体" panose="02010600030101010101" pitchFamily="2" charset="-122"/>
                <a:cs typeface="宋体" panose="02010600030101010101" pitchFamily="2" charset="-122"/>
              </a:rPr>
              <a:t>空洞</a:t>
            </a:r>
            <a:r>
              <a:rPr sz="2750" spc="95" dirty="0" err="1">
                <a:latin typeface="宋体" panose="02010600030101010101" pitchFamily="2" charset="-122"/>
                <a:cs typeface="宋体" panose="02010600030101010101" pitchFamily="2" charset="-122"/>
              </a:rPr>
              <a:t>乏</a:t>
            </a:r>
            <a:r>
              <a:rPr sz="2750" spc="20" dirty="0" err="1">
                <a:latin typeface="宋体" panose="02010600030101010101" pitchFamily="2" charset="-122"/>
                <a:cs typeface="宋体" panose="02010600030101010101" pitchFamily="2" charset="-122"/>
              </a:rPr>
              <a:t>味</a:t>
            </a:r>
            <a:r>
              <a:rPr sz="2750" spc="20" dirty="0">
                <a:latin typeface="宋体" panose="02010600030101010101" pitchFamily="2" charset="-122"/>
                <a:cs typeface="宋体" panose="02010600030101010101" pitchFamily="2" charset="-122"/>
              </a:rPr>
              <a:t>。  </a:t>
            </a:r>
            <a:r>
              <a:rPr sz="2750" spc="-254" dirty="0">
                <a:latin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sz="2750" spc="25" dirty="0" err="1">
                <a:latin typeface="宋体" panose="02010600030101010101" pitchFamily="2" charset="-122"/>
                <a:cs typeface="宋体" panose="02010600030101010101" pitchFamily="2" charset="-122"/>
              </a:rPr>
              <a:t>文章字数不足、没有结构等等</a:t>
            </a:r>
            <a:r>
              <a:rPr sz="2750" spc="25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75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4636770">
              <a:lnSpc>
                <a:spcPts val="6680"/>
              </a:lnSpc>
              <a:spcBef>
                <a:spcPts val="55"/>
              </a:spcBef>
            </a:pPr>
            <a:r>
              <a:rPr sz="2750" spc="-250" dirty="0">
                <a:latin typeface="宋体" panose="02010600030101010101" pitchFamily="2" charset="-122"/>
                <a:cs typeface="宋体" panose="02010600030101010101" pitchFamily="2" charset="-122"/>
              </a:rPr>
              <a:t>(5</a:t>
            </a:r>
            <a:r>
              <a:rPr sz="2750" spc="-265" dirty="0"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sz="2750" spc="25" dirty="0" err="1">
                <a:latin typeface="宋体" panose="02010600030101010101" pitchFamily="2" charset="-122"/>
                <a:cs typeface="宋体" panose="02010600030101010101" pitchFamily="2" charset="-122"/>
              </a:rPr>
              <a:t>写作信马由缰，没有条理</a:t>
            </a:r>
            <a:r>
              <a:rPr sz="2750" spc="25" dirty="0">
                <a:latin typeface="宋体" panose="02010600030101010101" pitchFamily="2" charset="-122"/>
                <a:cs typeface="宋体" panose="02010600030101010101" pitchFamily="2" charset="-122"/>
              </a:rPr>
              <a:t>。  </a:t>
            </a:r>
            <a:r>
              <a:rPr sz="2750" spc="-250" dirty="0">
                <a:latin typeface="宋体" panose="02010600030101010101" pitchFamily="2" charset="-122"/>
                <a:cs typeface="宋体" panose="02010600030101010101" pitchFamily="2" charset="-122"/>
              </a:rPr>
              <a:t>(6</a:t>
            </a:r>
            <a:r>
              <a:rPr sz="2750" spc="-265" dirty="0"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sz="2750" spc="25" dirty="0" err="1">
                <a:latin typeface="宋体" panose="02010600030101010101" pitchFamily="2" charset="-122"/>
                <a:cs typeface="宋体" panose="02010600030101010101" pitchFamily="2" charset="-122"/>
              </a:rPr>
              <a:t>文体不突出或者文体杂糅</a:t>
            </a:r>
            <a:r>
              <a:rPr sz="2750" spc="25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75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680" y="1636407"/>
            <a:ext cx="4537075" cy="864235"/>
          </a:xfrm>
          <a:custGeom>
            <a:avLst/>
            <a:gdLst/>
            <a:ahLst/>
            <a:cxnLst/>
            <a:rect l="l" t="t" r="r" b="b"/>
            <a:pathLst>
              <a:path w="4537075" h="864235">
                <a:moveTo>
                  <a:pt x="0" y="864095"/>
                </a:moveTo>
                <a:lnTo>
                  <a:pt x="4536567" y="864095"/>
                </a:lnTo>
                <a:lnTo>
                  <a:pt x="4536567" y="0"/>
                </a:lnTo>
                <a:lnTo>
                  <a:pt x="0" y="0"/>
                </a:lnTo>
                <a:lnTo>
                  <a:pt x="0" y="864095"/>
                </a:lnTo>
                <a:close/>
              </a:path>
            </a:pathLst>
          </a:custGeom>
          <a:ln w="12700">
            <a:solidFill>
              <a:srgbClr val="FFC9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030" y="1706880"/>
            <a:ext cx="4547235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27965" algn="ctr">
              <a:lnSpc>
                <a:spcPct val="100000"/>
              </a:lnSpc>
              <a:spcBef>
                <a:spcPts val="130"/>
              </a:spcBef>
            </a:pPr>
            <a:r>
              <a:rPr spc="25">
                <a:solidFill>
                  <a:srgbClr val="FF953E"/>
                </a:solidFill>
              </a:rPr>
              <a:t>低</a:t>
            </a:r>
            <a:r>
              <a:rPr spc="30">
                <a:solidFill>
                  <a:srgbClr val="FF953E"/>
                </a:solidFill>
              </a:rPr>
              <a:t>分</a:t>
            </a:r>
            <a:r>
              <a:rPr spc="25">
                <a:solidFill>
                  <a:srgbClr val="FF953E"/>
                </a:solidFill>
              </a:rPr>
              <a:t>作文</a:t>
            </a:r>
          </a:p>
        </p:txBody>
      </p:sp>
      <p:sp>
        <p:nvSpPr>
          <p:cNvPr id="5" name="object 5"/>
          <p:cNvSpPr/>
          <p:nvPr/>
        </p:nvSpPr>
        <p:spPr>
          <a:xfrm>
            <a:off x="4604270" y="1574506"/>
            <a:ext cx="6479540" cy="918210"/>
          </a:xfrm>
          <a:custGeom>
            <a:avLst/>
            <a:gdLst/>
            <a:ahLst/>
            <a:cxnLst/>
            <a:rect l="l" t="t" r="r" b="b"/>
            <a:pathLst>
              <a:path w="6479540" h="918210">
                <a:moveTo>
                  <a:pt x="0" y="917855"/>
                </a:moveTo>
                <a:lnTo>
                  <a:pt x="6479501" y="917855"/>
                </a:lnTo>
                <a:lnTo>
                  <a:pt x="6479501" y="0"/>
                </a:lnTo>
                <a:lnTo>
                  <a:pt x="0" y="0"/>
                </a:lnTo>
                <a:lnTo>
                  <a:pt x="0" y="917855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587608" y="1548014"/>
            <a:ext cx="6490335" cy="896619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295910" indent="-273685">
              <a:lnSpc>
                <a:spcPct val="100000"/>
              </a:lnSpc>
              <a:spcBef>
                <a:spcPts val="410"/>
              </a:spcBef>
              <a:buSzPct val="96000"/>
              <a:buAutoNum type="arabicPeriod"/>
              <a:tabLst>
                <a:tab pos="29654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步骤：审题</a:t>
            </a:r>
            <a:r>
              <a:rPr sz="2600" spc="-5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-立意-选材-结构（布局）-写作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95910" indent="-273685">
              <a:lnSpc>
                <a:spcPct val="100000"/>
              </a:lnSpc>
              <a:spcBef>
                <a:spcPts val="305"/>
              </a:spcBef>
              <a:buSzPct val="96000"/>
              <a:buAutoNum type="arabicPeriod"/>
              <a:tabLst>
                <a:tab pos="29654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处理好立意是取得高分的保证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提升立意的角度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17420" y="3342703"/>
            <a:ext cx="6125845" cy="2593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b="1" spc="-3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开宗明义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650">
              <a:latin typeface="Times New Roman" panose="02020603050405020304"/>
              <a:cs typeface="Times New Roman" panose="02020603050405020304"/>
            </a:endParaRPr>
          </a:p>
          <a:p>
            <a:pPr marL="622300">
              <a:lnSpc>
                <a:spcPct val="100000"/>
              </a:lnSpc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开宗：阐发宗旨；明义：说明意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622300">
              <a:lnSpc>
                <a:spcPct val="100000"/>
              </a:lnSpc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指说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话、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写文章一开始就讲明主要意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490" y="1066812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319405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在咀嚼生活的真味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625600" y="1981199"/>
            <a:ext cx="10121265" cy="51815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00" u="heavy" spc="-59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有一种力量，无所不能有一种营养，人人需要</a:t>
            </a:r>
            <a:r>
              <a:rPr sz="2400" u="heavy" spc="-1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这就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3200" b="1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sz="3200" b="1" u="heavy" spc="-1570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u="heavy" spc="-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3200" b="1" spc="8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是生活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3200" b="1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真</a:t>
            </a:r>
            <a:endParaRPr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026400" y="2438527"/>
            <a:ext cx="1333500" cy="0"/>
          </a:xfrm>
          <a:custGeom>
            <a:avLst/>
            <a:gdLst/>
            <a:ahLst/>
            <a:cxnLst/>
            <a:rect l="l" t="t" r="r" b="b"/>
            <a:pathLst>
              <a:path w="1333500">
                <a:moveTo>
                  <a:pt x="0" y="0"/>
                </a:moveTo>
                <a:lnTo>
                  <a:pt x="133350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626600" y="2438527"/>
            <a:ext cx="2057400" cy="0"/>
          </a:xfrm>
          <a:custGeom>
            <a:avLst/>
            <a:gdLst/>
            <a:ahLst/>
            <a:cxnLst/>
            <a:rect l="l" t="t" r="r" b="b"/>
            <a:pathLst>
              <a:path w="2057400">
                <a:moveTo>
                  <a:pt x="0" y="0"/>
                </a:moveTo>
                <a:lnTo>
                  <a:pt x="205740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15949" y="2438717"/>
            <a:ext cx="4717415" cy="5175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200" b="1" u="heavy" spc="-80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3200" b="1" u="heavy" spc="85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味</a:t>
            </a:r>
            <a:r>
              <a:rPr sz="2400" u="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，用爱导航人生，将亮丽一生。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1604625" y="5624321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19050">
            <a:solidFill>
              <a:srgbClr val="11111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92149" y="2952311"/>
            <a:ext cx="11046460" cy="221932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3335" marR="40640" indent="609600" algn="just">
              <a:lnSpc>
                <a:spcPct val="150000"/>
              </a:lnSpc>
              <a:spcBef>
                <a:spcPts val="6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有这么一家人，都不是“左撇子”，习惯于右手使筷子吃饭。谁知儿子出生不 久就被宣布为右臂残疾，现已三岁。为了小孩子能够不感到自己的缺陷，适应用自 己唯一的左手生活，一家人毅然决然地改弦更张，用左手吃饭，并坚持了下来</a:t>
            </a:r>
            <a:r>
              <a:rPr sz="2400" spc="-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75"/>
              </a:spcBef>
            </a:pPr>
            <a:r>
              <a:rPr sz="2400" u="heavy" spc="-600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 u="heavy" spc="-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 b="1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sz="2400" b="1" u="heavy" spc="-120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养成的习惯，我们有理由相信这家人找到</a:t>
            </a:r>
            <a:r>
              <a:rPr sz="2400" u="heavy" spc="-1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b="1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生活的</a:t>
            </a:r>
            <a:r>
              <a:rPr sz="2400" b="1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真味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，孩子在这个家庭里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01800" y="5105526"/>
            <a:ext cx="314325" cy="0"/>
          </a:xfrm>
          <a:custGeom>
            <a:avLst/>
            <a:gdLst/>
            <a:ahLst/>
            <a:cxnLst/>
            <a:rect l="l" t="t" r="r" b="b"/>
            <a:pathLst>
              <a:path w="314325">
                <a:moveTo>
                  <a:pt x="0" y="0"/>
                </a:moveTo>
                <a:lnTo>
                  <a:pt x="314325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74000" y="5105526"/>
            <a:ext cx="1552575" cy="0"/>
          </a:xfrm>
          <a:custGeom>
            <a:avLst/>
            <a:gdLst/>
            <a:ahLst/>
            <a:cxnLst/>
            <a:rect l="l" t="t" r="r" b="b"/>
            <a:pathLst>
              <a:path w="1552575">
                <a:moveTo>
                  <a:pt x="0" y="0"/>
                </a:moveTo>
                <a:lnTo>
                  <a:pt x="1552575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359900" y="5105526"/>
            <a:ext cx="2743200" cy="0"/>
          </a:xfrm>
          <a:custGeom>
            <a:avLst/>
            <a:gdLst/>
            <a:ahLst/>
            <a:cxnLst/>
            <a:rect l="l" t="t" r="r" b="b"/>
            <a:pathLst>
              <a:path w="2743200">
                <a:moveTo>
                  <a:pt x="0" y="0"/>
                </a:moveTo>
                <a:lnTo>
                  <a:pt x="2743200" y="0"/>
                </a:lnTo>
              </a:path>
            </a:pathLst>
          </a:custGeom>
          <a:ln w="19050">
            <a:solidFill>
              <a:srgbClr val="11111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92149" y="5233288"/>
            <a:ext cx="24676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spc="-59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生活是很幸运的。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73763" y="2486469"/>
            <a:ext cx="1382395" cy="452755"/>
          </a:xfrm>
          <a:custGeom>
            <a:avLst/>
            <a:gdLst/>
            <a:ahLst/>
            <a:cxnLst/>
            <a:rect l="l" t="t" r="r" b="b"/>
            <a:pathLst>
              <a:path w="1382395" h="452754">
                <a:moveTo>
                  <a:pt x="0" y="452577"/>
                </a:moveTo>
                <a:lnTo>
                  <a:pt x="1382179" y="452577"/>
                </a:lnTo>
                <a:lnTo>
                  <a:pt x="1382179" y="0"/>
                </a:lnTo>
                <a:lnTo>
                  <a:pt x="0" y="0"/>
                </a:lnTo>
                <a:lnTo>
                  <a:pt x="0" y="452577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773763" y="2517686"/>
            <a:ext cx="13462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开宗明义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606749" y="5181413"/>
            <a:ext cx="1675130" cy="504825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事例</a:t>
            </a:r>
            <a:r>
              <a:rPr sz="2600" spc="-5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+</a:t>
            </a: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议论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932944" y="7848385"/>
            <a:ext cx="1365250" cy="452755"/>
          </a:xfrm>
          <a:custGeom>
            <a:avLst/>
            <a:gdLst/>
            <a:ahLst/>
            <a:cxnLst/>
            <a:rect l="l" t="t" r="r" b="b"/>
            <a:pathLst>
              <a:path w="1365250" h="452754">
                <a:moveTo>
                  <a:pt x="0" y="452577"/>
                </a:moveTo>
                <a:lnTo>
                  <a:pt x="1364957" y="452577"/>
                </a:lnTo>
                <a:lnTo>
                  <a:pt x="1364957" y="0"/>
                </a:lnTo>
                <a:lnTo>
                  <a:pt x="0" y="0"/>
                </a:lnTo>
                <a:lnTo>
                  <a:pt x="0" y="452577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010920" y="5624258"/>
            <a:ext cx="11092180" cy="265620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 indent="609600" algn="just">
              <a:lnSpc>
                <a:spcPct val="150000"/>
              </a:lnSpc>
              <a:spcBef>
                <a:spcPts val="5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记得上周六去舅舅家玩，傍晚时舅舅开车送我回家。舅舅开的车很快，钻小巷 子也不减速，这是他的开车风格。车子又拐进一个胡同，走着走着，车却突然慢了 下来。</a:t>
            </a:r>
            <a:r>
              <a:rPr sz="2400" b="1" spc="6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我发现车</a:t>
            </a:r>
            <a:r>
              <a:rPr sz="2400" b="1" spc="-1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慢的不及人</a:t>
            </a:r>
            <a:r>
              <a:rPr sz="2400" b="1" spc="65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b="1" spc="-1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步行，已有</a:t>
            </a:r>
            <a:r>
              <a:rPr sz="2400" b="1" spc="65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几</a:t>
            </a:r>
            <a:r>
              <a:rPr sz="2400" b="1" spc="-1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个人从我们</a:t>
            </a:r>
            <a:r>
              <a:rPr sz="2400" b="1" spc="65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车</a:t>
            </a:r>
            <a:r>
              <a:rPr sz="2400" b="1" spc="-1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的两边走过</a:t>
            </a:r>
            <a:r>
              <a:rPr sz="2400" b="1" spc="65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400" b="1" spc="-1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了，显然把 </a:t>
            </a:r>
            <a:r>
              <a:rPr sz="2400" b="1" spc="6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我们的车</a:t>
            </a:r>
            <a:r>
              <a:rPr sz="2400" b="1" spc="-1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丢在了后面</a:t>
            </a:r>
            <a:r>
              <a:rPr sz="2400" b="1" spc="65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一向开车如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飞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的舅舅怎么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时的车却像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蜗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牛蠕动了</a:t>
            </a:r>
            <a:r>
              <a:rPr sz="2400" b="1" spc="5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正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想开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R="255905" algn="ctr">
              <a:lnSpc>
                <a:spcPct val="100000"/>
              </a:lnSpc>
              <a:spcBef>
                <a:spcPts val="325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细节描写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319405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在咀嚼生活的真味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68705" y="2734949"/>
            <a:ext cx="11016615" cy="442023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11430" algn="just">
              <a:lnSpc>
                <a:spcPct val="150000"/>
              </a:lnSpc>
              <a:spcBef>
                <a:spcPts val="13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口问舅舅，他示意我仔细往前看，原来车子的前面，有一位拄着拐杖的老人，正在 蹒跚前行。显然耳背的老人，并没有留意身后的动静，他一直按照自己的节奏，缓 缓举步，悠然自得。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609600">
              <a:lnSpc>
                <a:spcPct val="150000"/>
              </a:lnSpc>
              <a:spcBef>
                <a:spcPts val="3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小巷不宽，但是找个空当，车子还是可以擦身而过的。或许是怕惊扰了老人的 悠然，舅舅的车子既没有鸣喇叭，也没有超道，如同老人的影子，随着他的节奏，  亦步亦趋地跟在后面，无声无息。我心中顿时感到暖暖地，向舅舅竖起了大拇指。 数分钟后，老人拐进了一条岔巷，走了。于是，这车一提速，忽的一下，向前驰 去，舅舅又恢复了自己的开车风格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这与</a:t>
            </a:r>
            <a:r>
              <a:rPr sz="2400" b="1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sz="2400" b="1" u="heavy" spc="-1180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同行的感觉真好，让我再</a:t>
            </a:r>
            <a:r>
              <a:rPr sz="2400" u="heavy" spc="-10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咀嚼到了生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57442" y="7112254"/>
            <a:ext cx="609600" cy="0"/>
          </a:xfrm>
          <a:custGeom>
            <a:avLst/>
            <a:gdLst/>
            <a:ahLst/>
            <a:cxnLst/>
            <a:rect l="l" t="t" r="r" b="b"/>
            <a:pathLst>
              <a:path w="609600">
                <a:moveTo>
                  <a:pt x="0" y="0"/>
                </a:moveTo>
                <a:lnTo>
                  <a:pt x="609599" y="0"/>
                </a:lnTo>
              </a:path>
            </a:pathLst>
          </a:custGeom>
          <a:ln w="19050">
            <a:solidFill>
              <a:srgbClr val="11111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67043" y="7112254"/>
            <a:ext cx="314325" cy="0"/>
          </a:xfrm>
          <a:custGeom>
            <a:avLst/>
            <a:gdLst/>
            <a:ahLst/>
            <a:cxnLst/>
            <a:rect l="l" t="t" r="r" b="b"/>
            <a:pathLst>
              <a:path w="314325">
                <a:moveTo>
                  <a:pt x="0" y="0"/>
                </a:moveTo>
                <a:lnTo>
                  <a:pt x="314325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538968" y="7112254"/>
            <a:ext cx="1524000" cy="0"/>
          </a:xfrm>
          <a:custGeom>
            <a:avLst/>
            <a:gdLst/>
            <a:ahLst/>
            <a:cxnLst/>
            <a:rect l="l" t="t" r="r" b="b"/>
            <a:pathLst>
              <a:path w="1524000">
                <a:moveTo>
                  <a:pt x="0" y="0"/>
                </a:moveTo>
                <a:lnTo>
                  <a:pt x="152400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67892" y="7316152"/>
            <a:ext cx="155194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spc="-595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u="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活的真</a:t>
            </a:r>
            <a:r>
              <a:rPr sz="2400" u="heavy" spc="-5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味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299842" y="7664704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19050">
            <a:solidFill>
              <a:srgbClr val="11111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38242" y="8217154"/>
            <a:ext cx="1219200" cy="0"/>
          </a:xfrm>
          <a:custGeom>
            <a:avLst/>
            <a:gdLst/>
            <a:ahLst/>
            <a:cxnLst/>
            <a:rect l="l" t="t" r="r" b="b"/>
            <a:pathLst>
              <a:path w="1219200">
                <a:moveTo>
                  <a:pt x="0" y="0"/>
                </a:moveTo>
                <a:lnTo>
                  <a:pt x="121920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957442" y="8217154"/>
            <a:ext cx="6096000" cy="0"/>
          </a:xfrm>
          <a:custGeom>
            <a:avLst/>
            <a:gdLst/>
            <a:ahLst/>
            <a:cxnLst/>
            <a:rect l="l" t="t" r="r" b="b"/>
            <a:pathLst>
              <a:path w="6096000">
                <a:moveTo>
                  <a:pt x="0" y="0"/>
                </a:moveTo>
                <a:lnTo>
                  <a:pt x="6096000" y="0"/>
                </a:lnTo>
              </a:path>
            </a:pathLst>
          </a:custGeom>
          <a:ln w="19050">
            <a:solidFill>
              <a:srgbClr val="11111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67892" y="7692574"/>
            <a:ext cx="11160125" cy="1111885"/>
          </a:xfrm>
          <a:prstGeom prst="rect">
            <a:avLst/>
          </a:prstGeom>
        </p:spPr>
        <p:txBody>
          <a:bodyPr vert="horz" wrap="square" lIns="0" tIns="189230" rIns="0" bIns="0" rtlCol="0">
            <a:spAutoFit/>
          </a:bodyPr>
          <a:lstStyle/>
          <a:p>
            <a:pPr marL="622300">
              <a:lnSpc>
                <a:spcPct val="100000"/>
              </a:lnSpc>
              <a:spcBef>
                <a:spcPts val="1490"/>
              </a:spcBef>
            </a:pPr>
            <a:r>
              <a:rPr sz="2400" u="heavy" spc="-59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事实上，能让我们尝</a:t>
            </a:r>
            <a:r>
              <a:rPr sz="2400" u="heavy" spc="-10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生活真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味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的事件还有很多很多。可以说在我们身边触手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00"/>
              </a:spcBef>
            </a:pPr>
            <a:r>
              <a:rPr sz="2400" u="heavy" spc="-59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可及，“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最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美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”的身影从未消失过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的接力比比皆是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年7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月，“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最美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妈妈”吴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299842" y="8760129"/>
            <a:ext cx="609600" cy="0"/>
          </a:xfrm>
          <a:custGeom>
            <a:avLst/>
            <a:gdLst/>
            <a:ahLst/>
            <a:cxnLst/>
            <a:rect l="l" t="t" r="r" b="b"/>
            <a:pathLst>
              <a:path w="609600">
                <a:moveTo>
                  <a:pt x="0" y="0"/>
                </a:moveTo>
                <a:lnTo>
                  <a:pt x="60960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09442" y="8760129"/>
            <a:ext cx="3048000" cy="0"/>
          </a:xfrm>
          <a:custGeom>
            <a:avLst/>
            <a:gdLst/>
            <a:ahLst/>
            <a:cxnLst/>
            <a:rect l="l" t="t" r="r" b="b"/>
            <a:pathLst>
              <a:path w="3048000">
                <a:moveTo>
                  <a:pt x="0" y="0"/>
                </a:moveTo>
                <a:lnTo>
                  <a:pt x="3047999" y="0"/>
                </a:lnTo>
              </a:path>
            </a:pathLst>
          </a:custGeom>
          <a:ln w="19050">
            <a:solidFill>
              <a:srgbClr val="11111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957442" y="8760129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262242" y="8760129"/>
            <a:ext cx="2438400" cy="0"/>
          </a:xfrm>
          <a:custGeom>
            <a:avLst/>
            <a:gdLst/>
            <a:ahLst/>
            <a:cxnLst/>
            <a:rect l="l" t="t" r="r" b="b"/>
            <a:pathLst>
              <a:path w="2438400">
                <a:moveTo>
                  <a:pt x="0" y="0"/>
                </a:moveTo>
                <a:lnTo>
                  <a:pt x="2438399" y="0"/>
                </a:lnTo>
              </a:path>
            </a:pathLst>
          </a:custGeom>
          <a:ln w="19050">
            <a:solidFill>
              <a:srgbClr val="11111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016371" y="7261237"/>
            <a:ext cx="1640839" cy="452755"/>
          </a:xfrm>
          <a:custGeom>
            <a:avLst/>
            <a:gdLst/>
            <a:ahLst/>
            <a:cxnLst/>
            <a:rect l="l" t="t" r="r" b="b"/>
            <a:pathLst>
              <a:path w="1640839" h="452754">
                <a:moveTo>
                  <a:pt x="0" y="452577"/>
                </a:moveTo>
                <a:lnTo>
                  <a:pt x="1640484" y="452577"/>
                </a:lnTo>
                <a:lnTo>
                  <a:pt x="1640484" y="0"/>
                </a:lnTo>
                <a:lnTo>
                  <a:pt x="0" y="0"/>
                </a:lnTo>
                <a:lnTo>
                  <a:pt x="0" y="452577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010021" y="7274038"/>
            <a:ext cx="15913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议论</a:t>
            </a:r>
            <a:r>
              <a:rPr sz="2600" spc="-5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+抒情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319405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在咀嚼生活的真味</a:t>
            </a:r>
          </a:p>
        </p:txBody>
      </p:sp>
      <p:sp>
        <p:nvSpPr>
          <p:cNvPr id="3" name="object 3"/>
          <p:cNvSpPr/>
          <p:nvPr/>
        </p:nvSpPr>
        <p:spPr>
          <a:xfrm>
            <a:off x="2227833" y="5555234"/>
            <a:ext cx="419100" cy="0"/>
          </a:xfrm>
          <a:custGeom>
            <a:avLst/>
            <a:gdLst/>
            <a:ahLst/>
            <a:cxnLst/>
            <a:rect l="l" t="t" r="r" b="b"/>
            <a:pathLst>
              <a:path w="419100">
                <a:moveTo>
                  <a:pt x="0" y="0"/>
                </a:moveTo>
                <a:lnTo>
                  <a:pt x="41910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33333" y="5555234"/>
            <a:ext cx="819150" cy="0"/>
          </a:xfrm>
          <a:custGeom>
            <a:avLst/>
            <a:gdLst/>
            <a:ahLst/>
            <a:cxnLst/>
            <a:rect l="l" t="t" r="r" b="b"/>
            <a:pathLst>
              <a:path w="819150">
                <a:moveTo>
                  <a:pt x="0" y="0"/>
                </a:moveTo>
                <a:lnTo>
                  <a:pt x="81915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52483" y="5555234"/>
            <a:ext cx="3048000" cy="0"/>
          </a:xfrm>
          <a:custGeom>
            <a:avLst/>
            <a:gdLst/>
            <a:ahLst/>
            <a:cxnLst/>
            <a:rect l="l" t="t" r="r" b="b"/>
            <a:pathLst>
              <a:path w="3048000">
                <a:moveTo>
                  <a:pt x="0" y="0"/>
                </a:moveTo>
                <a:lnTo>
                  <a:pt x="3048000" y="0"/>
                </a:lnTo>
              </a:path>
            </a:pathLst>
          </a:custGeom>
          <a:ln w="19050">
            <a:solidFill>
              <a:srgbClr val="11111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95883" y="2682175"/>
            <a:ext cx="11161395" cy="350520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3335" marR="5080">
              <a:lnSpc>
                <a:spcPct val="150000"/>
              </a:lnSpc>
              <a:spcBef>
                <a:spcPts val="12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菊萍徒手接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住10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楼掉下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的2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岁女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孩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;一个月前，“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最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美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老师”张丽莉用自己的双腿保 住了学生免遭车轮碾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压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;6月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3日，“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最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美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路人”“托举哥”周冲爬上防盗网，用双手 托住卡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在4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楼阳台花架上的小女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孩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;6月8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日，“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最美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孕妇”彭伟平，身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怀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个月大的双 胞胎仍旧勇敢跳进深水中抢救落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儿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童</a:t>
            </a:r>
            <a:r>
              <a:rPr sz="2400" spc="12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„„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300">
              <a:lnSpc>
                <a:spcPct val="100000"/>
              </a:lnSpc>
              <a:spcBef>
                <a:spcPts val="1725"/>
              </a:spcBef>
            </a:pPr>
            <a:r>
              <a:rPr sz="2400" u="heavy" spc="-59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这些</a:t>
            </a:r>
            <a:r>
              <a:rPr sz="3200" b="1" spc="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sz="3200" b="1" u="heavy" spc="-1600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的举动无不绽放出缕缕的光芒，让我们</a:t>
            </a:r>
            <a:r>
              <a:rPr sz="2400" u="heavy" spc="-1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32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32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活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越来越有信心，甜美的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615"/>
              </a:spcBef>
            </a:pPr>
            <a:r>
              <a:rPr sz="2400" u="heavy" spc="-59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生活属于你我</a:t>
            </a:r>
            <a:r>
              <a:rPr sz="2400" u="heavy" spc="-5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 u="heavy">
                <a:solidFill>
                  <a:srgbClr val="111111"/>
                </a:solidFill>
                <a:uFill>
                  <a:solidFill>
                    <a:srgbClr val="111111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提升立意的角度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93127" y="3041332"/>
            <a:ext cx="11205845" cy="4842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2150">
              <a:lnSpc>
                <a:spcPct val="100000"/>
              </a:lnSpc>
              <a:spcBef>
                <a:spcPts val="100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b="1" spc="-3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主旨贯</a:t>
            </a:r>
            <a:r>
              <a:rPr sz="2400" b="1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穿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全文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8249285">
              <a:lnSpc>
                <a:spcPct val="151000"/>
              </a:lnSpc>
              <a:spcBef>
                <a:spcPts val="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文学作品主旨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理解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(1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)从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文章标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入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手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470535" indent="-458470">
              <a:lnSpc>
                <a:spcPct val="100000"/>
              </a:lnSpc>
              <a:spcBef>
                <a:spcPts val="1395"/>
              </a:spcBef>
              <a:buSzPct val="96000"/>
              <a:buAutoNum type="arabicParenBoth" startAt="2"/>
              <a:tabLst>
                <a:tab pos="47117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点明或暗示中心思想的作用，有的文章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篇末点明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或深化中</a:t>
            </a:r>
            <a:r>
              <a:rPr sz="2400" b="1" spc="-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12700" marR="5080">
              <a:lnSpc>
                <a:spcPct val="150000"/>
              </a:lnSpc>
              <a:spcBef>
                <a:spcPts val="40"/>
              </a:spcBef>
              <a:buSzPct val="96000"/>
              <a:buAutoNum type="arabicParenBoth" startAt="2"/>
              <a:tabLst>
                <a:tab pos="47117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从分析文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议论、抒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400" b="1" spc="-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入手。有的文中的议论、抒情句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画龙点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睛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功效。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从概括段意或分析人物事件入手。有些文章的中心思</a:t>
            </a:r>
            <a:r>
              <a:rPr sz="2400" spc="-20">
                <a:latin typeface="宋体" panose="02010600030101010101" pitchFamily="2" charset="-122"/>
                <a:cs typeface="宋体" panose="02010600030101010101" pitchFamily="2" charset="-122"/>
              </a:rPr>
              <a:t>想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隐含在人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物事件或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章各 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部分之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，要作综合归纳，才能突出中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心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12700" marR="12065">
              <a:lnSpc>
                <a:spcPct val="149000"/>
              </a:lnSpc>
              <a:spcBef>
                <a:spcPts val="75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(5)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从分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析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文章的背</a:t>
            </a:r>
            <a:r>
              <a:rPr sz="2400" b="1" spc="-1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景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入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手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。分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析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有关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时代背</a:t>
            </a:r>
            <a:r>
              <a:rPr sz="2400" b="1" spc="-1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景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，弄清文章内容与时代背景的关系，  了解文中的事件和人物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在什么背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景下产生、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活</a:t>
            </a:r>
            <a:r>
              <a:rPr sz="2400" b="1" spc="-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的，写作的意图是什么。</a:t>
            </a:r>
          </a:p>
        </p:txBody>
      </p:sp>
      <p:sp>
        <p:nvSpPr>
          <p:cNvPr id="4" name="object 4"/>
          <p:cNvSpPr/>
          <p:nvPr/>
        </p:nvSpPr>
        <p:spPr>
          <a:xfrm>
            <a:off x="4621491" y="2039784"/>
            <a:ext cx="4809490" cy="435609"/>
          </a:xfrm>
          <a:custGeom>
            <a:avLst/>
            <a:gdLst/>
            <a:ahLst/>
            <a:cxnLst/>
            <a:rect l="l" t="t" r="r" b="b"/>
            <a:pathLst>
              <a:path w="4809490" h="435609">
                <a:moveTo>
                  <a:pt x="0" y="435344"/>
                </a:moveTo>
                <a:lnTo>
                  <a:pt x="4809096" y="435344"/>
                </a:lnTo>
                <a:lnTo>
                  <a:pt x="4809096" y="0"/>
                </a:lnTo>
                <a:lnTo>
                  <a:pt x="0" y="0"/>
                </a:lnTo>
                <a:lnTo>
                  <a:pt x="0" y="435344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15141" y="2052585"/>
            <a:ext cx="46482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以做阅读理主旨的方法写出主旨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在路上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24560" y="2520378"/>
            <a:ext cx="11043920" cy="66236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 indent="609600">
              <a:lnSpc>
                <a:spcPct val="150000"/>
              </a:lnSpc>
              <a:spcBef>
                <a:spcPts val="125"/>
              </a:spcBef>
            </a:pPr>
            <a:r>
              <a:rPr sz="2400" b="1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人生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就像一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旅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，不必在乎目的地；要在乎的，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沿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途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的风景，以及看风景 的心情。让我们怀揣着一张纸上路，管它是泛黄的，还是新的呢？</a:t>
            </a:r>
            <a:r>
              <a:rPr sz="2400" spc="-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b="1" spc="6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云舒云卷</a:t>
            </a:r>
            <a:r>
              <a:rPr sz="2400" b="1" spc="-1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，花 </a:t>
            </a:r>
            <a:r>
              <a:rPr sz="2400" b="1" spc="65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开花落</a:t>
            </a:r>
            <a:r>
              <a:rPr sz="2400" b="1" spc="6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记得录下旅途的点点滴滴，还有那些曾经温暖过我们的，感动过我们的 人，所有的这一切，都会成为生命中一道无法磨灭的美丽的风景。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0795" indent="609600" algn="just">
              <a:lnSpc>
                <a:spcPct val="150000"/>
              </a:lnSpc>
              <a:spcBef>
                <a:spcPts val="3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我们并不孤单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一路</a:t>
            </a:r>
            <a:r>
              <a:rPr sz="2400" b="1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总有人同行。怀念那些纯真朴实的岁月，那些翻过围墙 溜进学校的日子，那些摇着铃铛哼唱童谣的日子，那些午休时躲在被子里玩耍的日 子。那些日子，我们曾经手拉手一起走过。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indent="609600">
              <a:lnSpc>
                <a:spcPct val="100000"/>
              </a:lnSpc>
              <a:spcBef>
                <a:spcPts val="14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记得那些个盛夏的日子里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们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站在树荫下大口喝着冰镇的汽水。水甜甜的，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22860">
              <a:lnSpc>
                <a:spcPct val="151000"/>
              </a:lnSpc>
              <a:spcBef>
                <a:spcPts val="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凉丝丝的，一直流进了心底。头发有几缕因为汁水的缘故粘在额头上</a:t>
            </a:r>
            <a:r>
              <a:rPr sz="2400" spc="-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们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碰着瓶 子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开心地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着，连鸣蝉的聒噪也抛在了脑后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多么简单的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幸</a:t>
            </a:r>
            <a:r>
              <a:rPr sz="2400" b="1" spc="-1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20955" indent="609600">
              <a:lnSpc>
                <a:spcPts val="4350"/>
              </a:lnSpc>
              <a:spcBef>
                <a:spcPts val="32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因为学校的大门关着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我们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就从旁边的矮墙翻过去，一不小心把手给划破了， 殷红的血一下子就渗了出来。即便如此，我还是咬牙说一点儿也不疼</a:t>
            </a:r>
            <a:r>
              <a:rPr sz="2400" spc="-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当时一定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在路上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24560" y="2672269"/>
            <a:ext cx="11045190" cy="6070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1000"/>
              </a:lnSpc>
              <a:spcBef>
                <a:spcPts val="9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话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我了吧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明明那副咧嘴龇牙的模样还非要装做男子汉。然后</a:t>
            </a:r>
            <a:r>
              <a:rPr sz="2400" spc="-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不由分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要拉着 我去医务室上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药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300">
              <a:lnSpc>
                <a:spcPct val="100000"/>
              </a:lnSpc>
              <a:spcBef>
                <a:spcPts val="14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下午的时光是最快乐也是最短暂的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们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摆好了衣服当做球门，就开始了满场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7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的奔跑。不大的球场上，回荡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我们的笑</a:t>
            </a:r>
            <a:r>
              <a:rPr sz="2400" b="1" spc="-1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声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609600" algn="just">
              <a:lnSpc>
                <a:spcPct val="149000"/>
              </a:lnSpc>
              <a:spcBef>
                <a:spcPts val="5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一道短线急促地划过天空，紧接着就是第二条，第三条。然后就听见“啪”的 一声，是雨点打在叶子上的声音。迟钝的我这才感觉到是下雨了</a:t>
            </a:r>
            <a:r>
              <a:rPr sz="2400" spc="-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你拉着我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的手飞 奔，就是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下一秒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钟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的事。好几次我都差点摔倒，但还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紧</a:t>
            </a:r>
            <a:r>
              <a:rPr sz="2400" b="1" spc="-1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紧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抓着你的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手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b="1" spc="-1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放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。终 于，我们一路狂奔到了屋檐下，看着早已经淋成落汤鸡的对方</a:t>
            </a:r>
            <a:r>
              <a:rPr sz="2400" spc="-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开心地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3335" indent="609600" algn="just">
              <a:lnSpc>
                <a:spcPct val="150000"/>
              </a:lnSpc>
              <a:spcBef>
                <a:spcPts val="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虽然我与这些日子已经渐行渐远，但是在不经意间的回头的一瞬，风景依旧。 你们都不曾离开。感谢你们陪伴我走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过</a:t>
            </a:r>
            <a:r>
              <a:rPr sz="2400" b="1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那段</a:t>
            </a:r>
            <a:r>
              <a:rPr sz="2400" b="1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。是你们，给了我力量，让我今后不 管遇到多么险峻的高山，多么泥泞崎岖的路途，多么湍急的河流，不再彷徨！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在路上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24560" y="2865818"/>
            <a:ext cx="11055350" cy="332422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13970" indent="609600" algn="just">
              <a:lnSpc>
                <a:spcPct val="150000"/>
              </a:lnSpc>
              <a:spcBef>
                <a:spcPts val="13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所有的温暖，我都会把它们小心地收藏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400" b="1" spc="6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心中最柔</a:t>
            </a:r>
            <a:r>
              <a:rPr sz="2400" b="1" spc="-1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软的角</a:t>
            </a:r>
            <a:r>
              <a:rPr sz="2400" b="1" spc="-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落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，或许将来有一天 当我遇到人生的冬季时，我会把它们唤醒，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让</a:t>
            </a:r>
            <a:r>
              <a:rPr sz="2400" b="1" spc="6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曾经的感</a:t>
            </a:r>
            <a:r>
              <a:rPr sz="2400" b="1" spc="-1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动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再次在心头荡漾，化了这 一季的冰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霜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609600">
              <a:lnSpc>
                <a:spcPct val="151000"/>
              </a:lnSpc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收拾好我的行囊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pc="6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挥手告别</a:t>
            </a:r>
            <a:r>
              <a:rPr sz="2400" b="1" spc="-10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了满天的云</a:t>
            </a:r>
            <a:r>
              <a:rPr sz="2400" b="1" spc="65">
                <a:solidFill>
                  <a:srgbClr val="00AFE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彩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，我又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sz="2400" b="1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b="1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b="1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人生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踽踽，我会珍惜 在路上的每一分、每一秒，留恋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400" b="1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旅</a:t>
            </a:r>
            <a:r>
              <a:rPr sz="2400" b="1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途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中旖旎的风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景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300">
              <a:lnSpc>
                <a:spcPct val="100000"/>
              </a:lnSpc>
              <a:spcBef>
                <a:spcPts val="139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哪里会是我的下一站呢？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00476" y="1581150"/>
            <a:ext cx="6324600" cy="689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6670">
              <a:lnSpc>
                <a:spcPct val="100000"/>
              </a:lnSpc>
              <a:spcBef>
                <a:spcPts val="130"/>
              </a:spcBef>
            </a:pPr>
            <a:r>
              <a:rPr spc="25"/>
              <a:t>内容详解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10528" y="3414331"/>
            <a:ext cx="98298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[ </a:t>
            </a:r>
            <a:r>
              <a:rPr sz="4800" spc="37" baseline="-5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sz="4800" spc="-944" baseline="-5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sz="3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68978" y="4816094"/>
            <a:ext cx="538924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000" b="1" spc="7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提升立</a:t>
            </a:r>
            <a:r>
              <a:rPr sz="6000" b="1" spc="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意的方法</a:t>
            </a:r>
            <a:endParaRPr sz="6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5082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开宗明义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37385" y="2759138"/>
            <a:ext cx="23514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方法：点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+解题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37385" y="3855402"/>
            <a:ext cx="18942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范例赏析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73700" y="3855402"/>
            <a:ext cx="157988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改变了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37385" y="4784407"/>
            <a:ext cx="9662160" cy="1112520"/>
          </a:xfrm>
          <a:prstGeom prst="rect">
            <a:avLst/>
          </a:prstGeom>
        </p:spPr>
        <p:txBody>
          <a:bodyPr vert="horz" wrap="square" lIns="0" tIns="189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95"/>
              </a:spcBef>
            </a:pPr>
            <a:r>
              <a:rPr sz="2400" b="1" spc="-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《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淡</a:t>
            </a:r>
            <a:r>
              <a:rPr sz="2400" b="1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淡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水墨香改变</a:t>
            </a:r>
            <a:r>
              <a:rPr sz="2400" b="1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了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我》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>
              <a:lnSpc>
                <a:spcPct val="100000"/>
              </a:lnSpc>
              <a:spcBef>
                <a:spcPts val="1400"/>
              </a:spcBef>
            </a:pP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我喜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欢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水墨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画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淡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淡的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墨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色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勾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勒出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片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片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风</a:t>
            </a:r>
            <a:r>
              <a:rPr sz="2400" spc="8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景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让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人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陶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醉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但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让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迷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12850" y="6057836"/>
            <a:ext cx="46107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是那淡淡的水墨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香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b="1" spc="-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（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点</a:t>
            </a:r>
            <a:r>
              <a:rPr sz="2400" b="1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题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）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12850" y="6414960"/>
            <a:ext cx="10385425" cy="1130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4535">
              <a:lnSpc>
                <a:spcPct val="151000"/>
              </a:lnSpc>
              <a:spcBef>
                <a:spcPts val="100"/>
              </a:spcBef>
            </a:pP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水墨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香，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没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有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花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草的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馨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香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也不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似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香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水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般浓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郁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是一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种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恬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淡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而独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特 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的味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道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。香远益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清，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令人回味无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穷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正是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这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淡淡水墨香在悄无声息中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改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变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了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12850" y="7707312"/>
            <a:ext cx="186563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我。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（解</a:t>
            </a:r>
            <a:r>
              <a:rPr sz="2400" b="1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题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）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64707" y="6089425"/>
            <a:ext cx="4344670" cy="504825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大头作文不好看，开头要简练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26625" y="7657584"/>
            <a:ext cx="3035935" cy="52197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适当引用，点明主旨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75129" y="3397630"/>
            <a:ext cx="9585960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000" spc="5">
                <a:solidFill>
                  <a:srgbClr val="00AF50"/>
                </a:solidFill>
              </a:rPr>
              <a:t>意</a:t>
            </a:r>
            <a:r>
              <a:rPr sz="3600" spc="-5">
                <a:solidFill>
                  <a:srgbClr val="000000"/>
                </a:solidFill>
              </a:rPr>
              <a:t>犹</a:t>
            </a:r>
            <a:r>
              <a:rPr sz="4400" spc="25">
                <a:solidFill>
                  <a:srgbClr val="00AF50"/>
                </a:solidFill>
              </a:rPr>
              <a:t>帅</a:t>
            </a:r>
            <a:r>
              <a:rPr sz="3600">
                <a:solidFill>
                  <a:srgbClr val="000000"/>
                </a:solidFill>
              </a:rPr>
              <a:t>也，无帅之兵，谓之乌合。要写出有质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1002664" y="4385702"/>
            <a:ext cx="10835005" cy="2542540"/>
          </a:xfrm>
          <a:prstGeom prst="rect">
            <a:avLst/>
          </a:prstGeom>
        </p:spPr>
        <p:txBody>
          <a:bodyPr vert="horz" wrap="square" lIns="0" tIns="340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80"/>
              </a:spcBef>
            </a:pPr>
            <a:r>
              <a:rPr sz="3600">
                <a:latin typeface="宋体" panose="02010600030101010101" pitchFamily="2" charset="-122"/>
                <a:cs typeface="宋体" panose="02010600030101010101" pitchFamily="2" charset="-122"/>
              </a:rPr>
              <a:t>量的好文章</a:t>
            </a:r>
            <a:r>
              <a:rPr sz="3600" spc="-68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3600">
                <a:latin typeface="宋体" panose="02010600030101010101" pitchFamily="2" charset="-122"/>
                <a:cs typeface="宋体" panose="02010600030101010101" pitchFamily="2" charset="-122"/>
              </a:rPr>
              <a:t>须花大力气确立文章的“</a:t>
            </a:r>
            <a:r>
              <a:rPr sz="480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主心</a:t>
            </a:r>
            <a:r>
              <a:rPr sz="4800" spc="5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骨</a:t>
            </a:r>
            <a:r>
              <a:rPr sz="3600" spc="-340">
                <a:latin typeface="宋体" panose="02010600030101010101" pitchFamily="2" charset="-122"/>
                <a:cs typeface="宋体" panose="02010600030101010101" pitchFamily="2" charset="-122"/>
              </a:rPr>
              <a:t>”,</a:t>
            </a:r>
            <a:r>
              <a:rPr sz="3600">
                <a:latin typeface="宋体" panose="02010600030101010101" pitchFamily="2" charset="-122"/>
                <a:cs typeface="宋体" panose="02010600030101010101" pitchFamily="2" charset="-122"/>
              </a:rPr>
              <a:t>力求</a:t>
            </a:r>
          </a:p>
          <a:p>
            <a:pPr marL="12700">
              <a:lnSpc>
                <a:spcPct val="100000"/>
              </a:lnSpc>
              <a:spcBef>
                <a:spcPts val="3555"/>
              </a:spcBef>
            </a:pPr>
            <a:r>
              <a:rPr sz="3600">
                <a:latin typeface="宋体" panose="02010600030101010101" pitchFamily="2" charset="-122"/>
                <a:cs typeface="宋体" panose="02010600030101010101" pitchFamily="2" charset="-122"/>
              </a:rPr>
              <a:t>在“</a:t>
            </a:r>
            <a:r>
              <a:rPr sz="6600">
                <a:solidFill>
                  <a:srgbClr val="00AF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36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3600" spc="-5"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3600">
                <a:latin typeface="宋体" panose="02010600030101010101" pitchFamily="2" charset="-122"/>
                <a:cs typeface="宋体" panose="02010600030101010101" pitchFamily="2" charset="-122"/>
              </a:rPr>
              <a:t>取胜。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51460" algn="ctr">
              <a:lnSpc>
                <a:spcPct val="100000"/>
              </a:lnSpc>
              <a:spcBef>
                <a:spcPts val="685"/>
              </a:spcBef>
            </a:pPr>
            <a:r>
              <a:rPr sz="3950" spc="2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立意</a:t>
            </a:r>
            <a:endParaRPr sz="39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主题词串联全文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81276" y="2847597"/>
            <a:ext cx="9567545" cy="2780665"/>
          </a:xfrm>
          <a:prstGeom prst="rect">
            <a:avLst/>
          </a:prstGeom>
        </p:spPr>
        <p:txBody>
          <a:bodyPr vert="horz" wrap="square" lIns="0" tIns="1987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65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方法：1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、以主题词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造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排比句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946785">
              <a:lnSpc>
                <a:spcPct val="100000"/>
              </a:lnSpc>
              <a:spcBef>
                <a:spcPts val="1475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拆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散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排比句串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联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全文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范例赏析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《心中的</a:t>
            </a:r>
            <a:r>
              <a:rPr sz="2400" b="1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风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景》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>
              <a:lnSpc>
                <a:spcPct val="100000"/>
              </a:lnSpc>
              <a:spcBef>
                <a:spcPts val="1475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一个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人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总是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在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行走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中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频频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回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头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看过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那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些曾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打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动过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他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的事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才有勇气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050144" y="5779452"/>
            <a:ext cx="12458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—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—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题记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56994" y="6155499"/>
            <a:ext cx="10300970" cy="2218055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 indent="723900" algn="just">
              <a:lnSpc>
                <a:spcPct val="150000"/>
              </a:lnSpc>
              <a:spcBef>
                <a:spcPts val="45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记得小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学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六年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级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的那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个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夏天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毕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业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典礼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过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后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大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家彼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此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交换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了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拥抱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笑 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过之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后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哭着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转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身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，那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一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刻定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格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就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成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了心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中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抹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风</a:t>
            </a:r>
            <a:r>
              <a:rPr sz="2400" spc="8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景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此时才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明白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有 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时候一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转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身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就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是一辈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子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，时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间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不给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你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机会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回</a:t>
            </a:r>
            <a:r>
              <a:rPr sz="2400" spc="8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头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即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使回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头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，看到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的也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是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别 人离开的背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影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86126" y="5744771"/>
            <a:ext cx="5377815" cy="487045"/>
          </a:xfrm>
          <a:custGeom>
            <a:avLst/>
            <a:gdLst/>
            <a:ahLst/>
            <a:cxnLst/>
            <a:rect l="l" t="t" r="r" b="b"/>
            <a:pathLst>
              <a:path w="5377815" h="487045">
                <a:moveTo>
                  <a:pt x="0" y="487042"/>
                </a:moveTo>
                <a:lnTo>
                  <a:pt x="5377383" y="487042"/>
                </a:lnTo>
                <a:lnTo>
                  <a:pt x="5377383" y="0"/>
                </a:lnTo>
                <a:lnTo>
                  <a:pt x="0" y="0"/>
                </a:lnTo>
                <a:lnTo>
                  <a:pt x="0" y="487042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356994" y="5757572"/>
            <a:ext cx="643191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aseline="10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前</a:t>
            </a:r>
            <a:r>
              <a:rPr sz="3600" spc="-7" baseline="10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行</a:t>
            </a:r>
            <a:r>
              <a:rPr sz="3600" baseline="10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3600" spc="517" baseline="10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 </a:t>
            </a: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题记要适当，不要为了写题记而题记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主题词串联全文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6994" y="2592768"/>
            <a:ext cx="10243820" cy="6070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3495" indent="723900">
              <a:lnSpc>
                <a:spcPct val="151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那一刻转身的风</a:t>
            </a:r>
            <a:r>
              <a:rPr sz="2400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景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，伫立在我的记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忆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中。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如今又是离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别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，却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教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我懂得如 何面对人生每一次转</a:t>
            </a:r>
            <a:r>
              <a:rPr sz="2400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身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，每一次伤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别。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转身</a:t>
            </a:r>
            <a:r>
              <a:rPr sz="2400" b="1" spc="6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之</a:t>
            </a:r>
            <a:r>
              <a:rPr sz="2400" b="1" spc="-15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后，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心中的</a:t>
            </a:r>
            <a:r>
              <a:rPr sz="2400" b="1" spc="6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风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景叫珍</a:t>
            </a:r>
            <a:r>
              <a:rPr sz="2400" b="1" spc="-15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惜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 marR="24765" indent="723900">
              <a:lnSpc>
                <a:spcPts val="4350"/>
              </a:lnSpc>
              <a:spcBef>
                <a:spcPts val="320"/>
              </a:spcBef>
            </a:pP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有的人牵你的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手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，是给你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一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生的承诺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；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有的人牵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你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1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手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，却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是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人世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之 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末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最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后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祈</a:t>
            </a:r>
            <a:r>
              <a:rPr sz="2400" spc="1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愿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牵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着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外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祖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母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1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手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无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端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联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想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到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爷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爷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在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临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终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前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伸给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 marR="24130">
              <a:lnSpc>
                <a:spcPts val="4280"/>
              </a:lnSpc>
              <a:spcBef>
                <a:spcPts val="60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手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没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有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牵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遗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憾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便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是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七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年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今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又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是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一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个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老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人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垂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暮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我握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着她 干瘪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手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她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甚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至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已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经没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有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力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气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回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握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只能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嗫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嚅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嘴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用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她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尖尖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的食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指在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 marR="24130">
              <a:lnSpc>
                <a:spcPts val="4280"/>
              </a:lnSpc>
              <a:spcBef>
                <a:spcPts val="75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我手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心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比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画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下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一下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从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她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浑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浊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眼神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中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读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到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饱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含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期望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。我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只是 更用力的握紧她的</a:t>
            </a:r>
            <a:r>
              <a:rPr sz="2400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手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用我手心的温度告诉</a:t>
            </a:r>
            <a:r>
              <a:rPr sz="2400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她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懂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 indent="723900">
              <a:lnSpc>
                <a:spcPct val="100000"/>
              </a:lnSpc>
              <a:spcBef>
                <a:spcPts val="1100"/>
              </a:spcBef>
            </a:pP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那一刻牵手的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风</a:t>
            </a:r>
            <a:r>
              <a:rPr sz="2400" spc="9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景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定格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在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我的记忆</a:t>
            </a:r>
            <a:r>
              <a:rPr sz="2400" spc="1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中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，让我明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白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不要给逝</a:t>
            </a:r>
            <a:r>
              <a:rPr sz="2400" spc="1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者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留下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遗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 marR="5080">
              <a:lnSpc>
                <a:spcPct val="149000"/>
              </a:lnSpc>
              <a:spcBef>
                <a:spcPts val="70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憾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即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使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牵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过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手已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经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分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记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忆一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样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可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以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带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回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到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过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去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领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悟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真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情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b="1" spc="65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牵手 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之</a:t>
            </a:r>
            <a:r>
              <a:rPr sz="2400" b="1" spc="-15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后</a:t>
            </a:r>
            <a:r>
              <a:rPr sz="2400" b="1" spc="6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心中的风景</a:t>
            </a:r>
            <a:r>
              <a:rPr sz="2400" b="1" spc="6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叫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承</a:t>
            </a:r>
            <a:r>
              <a:rPr sz="2400" b="1" spc="-15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诺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主题词串联全文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27428" y="2915983"/>
            <a:ext cx="9919335" cy="49739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13335" indent="723900" algn="just">
              <a:lnSpc>
                <a:spcPct val="151000"/>
              </a:lnSpc>
              <a:spcBef>
                <a:spcPts val="120"/>
              </a:spcBef>
            </a:pP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从葬礼上走下来的</a:t>
            </a:r>
            <a:r>
              <a:rPr sz="2400" spc="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，疲惫不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堪，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抬头看见弟弟在昏黄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路灯</a:t>
            </a:r>
            <a:r>
              <a:rPr sz="2400" spc="2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下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，焦 灼的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看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着</a:t>
            </a:r>
            <a:r>
              <a:rPr sz="2400" spc="8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。他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中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途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溜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出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害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得大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家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好</a:t>
            </a:r>
            <a:r>
              <a:rPr sz="2400" spc="1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找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本想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指</a:t>
            </a:r>
            <a:r>
              <a:rPr sz="2400" spc="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责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话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到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嘴边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却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先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红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了 眼眶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他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轻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轻走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上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前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抱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住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 spc="2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：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“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姐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姐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别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难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过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”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终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于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明</a:t>
            </a:r>
            <a:r>
              <a:rPr sz="2400" spc="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白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他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用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他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自 己的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方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式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去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怀念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位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老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人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逝</a:t>
            </a:r>
            <a:r>
              <a:rPr sz="2400" spc="3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去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他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已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经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长</a:t>
            </a:r>
            <a:r>
              <a:rPr sz="2400" spc="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大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以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后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一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定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可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以保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护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他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姐 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姐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他的家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人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 indent="723900">
              <a:lnSpc>
                <a:spcPct val="100000"/>
              </a:lnSpc>
              <a:spcBef>
                <a:spcPts val="1400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那一刻拥抱的风</a:t>
            </a:r>
            <a:r>
              <a:rPr sz="2400" spc="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景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，扎根在我的脑海</a:t>
            </a:r>
            <a:r>
              <a:rPr sz="2400" spc="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中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，让我懂得成长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可</a:t>
            </a:r>
            <a:r>
              <a:rPr sz="2400" spc="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贵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。一个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 marR="5080">
              <a:lnSpc>
                <a:spcPct val="149000"/>
              </a:lnSpc>
              <a:spcBef>
                <a:spcPts val="70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新的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生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命的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成</a:t>
            </a:r>
            <a:r>
              <a:rPr sz="2400" spc="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熟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会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代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替死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亡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压</a:t>
            </a:r>
            <a:r>
              <a:rPr sz="2400" spc="2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抑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会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掩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盖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死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亡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的恐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惧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悲</a:t>
            </a:r>
            <a:r>
              <a:rPr sz="2400" spc="3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痛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b="1" spc="6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拥抱之 </a:t>
            </a:r>
            <a:r>
              <a:rPr sz="2400" b="1" spc="-15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后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b="1" spc="55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心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中的</a:t>
            </a:r>
            <a:r>
              <a:rPr sz="2400" b="1" spc="-2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风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景叫</a:t>
            </a:r>
            <a:r>
              <a:rPr sz="2400" b="1" spc="5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成</a:t>
            </a:r>
            <a:r>
              <a:rPr sz="2400" b="1" spc="5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熟</a:t>
            </a:r>
            <a:r>
              <a:rPr sz="2400" b="1" spc="-10">
                <a:solidFill>
                  <a:srgbClr val="FF0000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736600">
              <a:lnSpc>
                <a:spcPct val="100000"/>
              </a:lnSpc>
              <a:spcBef>
                <a:spcPts val="1475"/>
              </a:spcBef>
            </a:pPr>
            <a:r>
              <a:rPr sz="2400" spc="12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„„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51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陪伴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7044" y="2509837"/>
            <a:ext cx="12230100" cy="607060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indent="610235">
              <a:lnSpc>
                <a:spcPct val="150000"/>
              </a:lnSpc>
              <a:spcBef>
                <a:spcPts val="135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一轮明月，携一缕清风，品一盏香茗，手捧一卷书，任思绪畅游其中。千年的兼葭散 发着晚香，细品纯朴的民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风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杨柳岸晓风残月的美景，铭刻着分手的惆</a:t>
            </a:r>
            <a:r>
              <a:rPr sz="2400" spc="-20">
                <a:latin typeface="宋体" panose="02010600030101010101" pitchFamily="2" charset="-122"/>
                <a:cs typeface="宋体" panose="02010600030101010101" pitchFamily="2" charset="-122"/>
              </a:rPr>
              <a:t>怅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;花落人亡红楼梦 断，感慨有情无缘的爱情。一路走来，有书陪伴，于是丰满了青涩的青</a:t>
            </a:r>
            <a:r>
              <a:rPr sz="2400" spc="-25">
                <a:latin typeface="宋体" panose="02010600030101010101" pitchFamily="2" charset="-122"/>
                <a:cs typeface="宋体" panose="02010600030101010101" pitchFamily="2" charset="-122"/>
              </a:rPr>
              <a:t>春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622935">
              <a:lnSpc>
                <a:spcPct val="100000"/>
              </a:lnSpc>
              <a:spcBef>
                <a:spcPts val="1475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兼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葭苍苍，曲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哀</a:t>
            </a:r>
          </a:p>
          <a:p>
            <a:pPr marL="12700" marR="5080" indent="610235">
              <a:lnSpc>
                <a:spcPct val="150000"/>
              </a:lnSpc>
              <a:spcBef>
                <a:spcPts val="3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秋更深了，寒露更浓了，河边一丛丛芦苇迎风招展，白色的花絮上有晶莹的露珠在闪 烁，好似少年盛开的心事，纷乱而又单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纯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——远处俏丽的身影飘然而过，少年沿河追溯，可 是河水汹涌阻隔，只能朦朦胧胧地看到她的裙裾飘在风中，转眼间她隐约在河的中央。河水 无语，岸边伫立着一个期盼的身影，任凭冬去春来，日复一日，年复一年，甘愿化为河底柔 柔的青荐，守候在她脚下的柔波中，伴随着日出日落，潮涨潮汐，始终守望着心中的那份美 丽。</a:t>
            </a:r>
          </a:p>
          <a:p>
            <a:pPr marL="775335">
              <a:lnSpc>
                <a:spcPct val="100000"/>
              </a:lnSpc>
              <a:spcBef>
                <a:spcPts val="14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晓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风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残月，更与何人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</a:p>
        </p:txBody>
      </p:sp>
      <p:sp>
        <p:nvSpPr>
          <p:cNvPr id="5" name="object 5"/>
          <p:cNvSpPr/>
          <p:nvPr/>
        </p:nvSpPr>
        <p:spPr>
          <a:xfrm>
            <a:off x="5120894" y="1884695"/>
            <a:ext cx="4436745" cy="487045"/>
          </a:xfrm>
          <a:custGeom>
            <a:avLst/>
            <a:gdLst/>
            <a:ahLst/>
            <a:cxnLst/>
            <a:rect l="l" t="t" r="r" b="b"/>
            <a:pathLst>
              <a:path w="4436745" h="487044">
                <a:moveTo>
                  <a:pt x="0" y="487042"/>
                </a:moveTo>
                <a:lnTo>
                  <a:pt x="4436592" y="487042"/>
                </a:lnTo>
                <a:lnTo>
                  <a:pt x="4436592" y="0"/>
                </a:lnTo>
                <a:lnTo>
                  <a:pt x="0" y="0"/>
                </a:lnTo>
                <a:lnTo>
                  <a:pt x="0" y="487042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114544" y="1897496"/>
            <a:ext cx="43180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开头与文章的每一部分相对应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51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陪伴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0415" y="2629345"/>
            <a:ext cx="11769725" cy="607060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154305" algn="just">
              <a:lnSpc>
                <a:spcPct val="150000"/>
              </a:lnSpc>
              <a:spcBef>
                <a:spcPts val="12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晓风习习，疏柳萧萧，一弯残月高挂杨柳梢头。这是哪</a:t>
            </a:r>
            <a:r>
              <a:rPr sz="2400" spc="-20"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我身处何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处?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一丝蝉鸣，是那 样的无力，对了，我已离开了京城，昨日已经告别了朋友，此处已是异地他乡。寒蝉声 再起，这个冷落的清秋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啊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何时才执子之手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呢?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从此天涯永隔，美好的年华只有在长久的 空寂与思念中度过。“杨柳依依，今我别昔”，离别的绝唱唯有“晓风残月</a:t>
            </a:r>
            <a:r>
              <a:rPr sz="2400" spc="-25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622300">
              <a:lnSpc>
                <a:spcPct val="100000"/>
              </a:lnSpc>
              <a:spcBef>
                <a:spcPts val="147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红楼梦断，何处是香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丘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</a:p>
          <a:p>
            <a:pPr marL="12700" indent="609600">
              <a:lnSpc>
                <a:spcPct val="100000"/>
              </a:lnSpc>
              <a:spcBef>
                <a:spcPts val="139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妮紫嫣红的大观园，隔断了世俗与肮脏。可贾府的衰落是不可逆转的，小小一园不</a:t>
            </a:r>
          </a:p>
          <a:p>
            <a:pPr marL="12700" marR="5080">
              <a:lnSpc>
                <a:spcPct val="150000"/>
              </a:lnSpc>
              <a:spcBef>
                <a:spcPts val="3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可能避免悲剧的上演。十二女伶的“离乡怨”，林黛玉的“潇湘馆”，薛宝钗的“恨无 缘”，直至贾宝玉悬崖撒手遗红怨。理想与现实在此冲突，现实多弊却根深蒂</a:t>
            </a:r>
            <a:r>
              <a:rPr sz="2400" spc="-25">
                <a:latin typeface="宋体" panose="02010600030101010101" pitchFamily="2" charset="-122"/>
                <a:cs typeface="宋体" panose="02010600030101010101" pitchFamily="2" charset="-122"/>
              </a:rPr>
              <a:t>固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理想难 行却矢志不渝。可柔弱的理想如何改变黑暗的现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?“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质本洁来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还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洁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去”吧，“一枉净土 掩风流”，何处是香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丘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手捧一卷空余满腹惆怅，唯有掬一把热泪洒于闺阁之中。</a:t>
            </a:r>
          </a:p>
          <a:p>
            <a:pPr marL="622300">
              <a:lnSpc>
                <a:spcPct val="100000"/>
              </a:lnSpc>
              <a:spcBef>
                <a:spcPts val="14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有书陪伴，不仅是装点的青涩，更让我走向成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熟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5328920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505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结尾深</a:t>
            </a:r>
            <a:r>
              <a:rPr spc="30">
                <a:solidFill>
                  <a:srgbClr val="FF953E"/>
                </a:solidFill>
              </a:rPr>
              <a:t>化</a:t>
            </a:r>
            <a:r>
              <a:rPr spc="425">
                <a:solidFill>
                  <a:srgbClr val="FF953E"/>
                </a:solidFill>
              </a:rPr>
              <a:t>/</a:t>
            </a:r>
            <a:r>
              <a:rPr spc="25">
                <a:solidFill>
                  <a:srgbClr val="FF953E"/>
                </a:solidFill>
              </a:rPr>
              <a:t>升华主旨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297429" y="3319081"/>
            <a:ext cx="29603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法1：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化思想为行动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97429" y="4416171"/>
            <a:ext cx="28086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范例赏析</a:t>
            </a:r>
            <a:r>
              <a:rPr sz="2400" b="1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《忍不住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43979" y="4416171"/>
            <a:ext cx="330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97429" y="5521642"/>
            <a:ext cx="27806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《忍</a:t>
            </a:r>
            <a:r>
              <a:rPr sz="2400" b="1" spc="5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不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住烧</a:t>
            </a:r>
            <a:r>
              <a:rPr sz="2400" b="1" spc="-2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香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拜</a:t>
            </a:r>
            <a:r>
              <a:rPr sz="2400" b="1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佛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》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73149" y="5879088"/>
            <a:ext cx="9660890" cy="222694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5080" indent="723900" algn="just">
              <a:lnSpc>
                <a:spcPct val="150000"/>
              </a:lnSpc>
              <a:spcBef>
                <a:spcPts val="130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结尾：现</a:t>
            </a:r>
            <a:r>
              <a:rPr sz="2400" spc="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在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爷爷还在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医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院</a:t>
            </a:r>
            <a:r>
              <a:rPr sz="2400" spc="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每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当我早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晨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起</a:t>
            </a:r>
            <a:r>
              <a:rPr sz="2400" spc="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来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，走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到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阳</a:t>
            </a:r>
            <a:r>
              <a:rPr sz="2400" spc="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台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，看到 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高悬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佛</a:t>
            </a:r>
            <a:r>
              <a:rPr sz="2400" spc="8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像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就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忍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不住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拈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出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一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束</a:t>
            </a:r>
            <a:r>
              <a:rPr sz="2400" spc="1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香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插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入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香炉</a:t>
            </a:r>
            <a:r>
              <a:rPr sz="2400" spc="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中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手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合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十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看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到我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白 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白胖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胖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8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手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眼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泪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忍不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住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涌</a:t>
            </a:r>
            <a:r>
              <a:rPr sz="2400" spc="2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出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口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中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忍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不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住念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叨</a:t>
            </a:r>
            <a:r>
              <a:rPr sz="2400" spc="4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：“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保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佑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爷爷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早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日康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复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>
              <a:lnSpc>
                <a:spcPct val="100000"/>
              </a:lnSpc>
              <a:spcBef>
                <a:spcPts val="1475"/>
              </a:spcBef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，保佑爷爷一生平</a:t>
            </a:r>
            <a:r>
              <a:rPr sz="2400" spc="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安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，保佑</a:t>
            </a:r>
            <a:r>
              <a:rPr sz="2400" spc="8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„„”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379211" y="5434596"/>
            <a:ext cx="2673985" cy="452755"/>
          </a:xfrm>
          <a:custGeom>
            <a:avLst/>
            <a:gdLst/>
            <a:ahLst/>
            <a:cxnLst/>
            <a:rect l="l" t="t" r="r" b="b"/>
            <a:pathLst>
              <a:path w="2673984" h="452754">
                <a:moveTo>
                  <a:pt x="0" y="452577"/>
                </a:moveTo>
                <a:lnTo>
                  <a:pt x="2673731" y="452577"/>
                </a:lnTo>
                <a:lnTo>
                  <a:pt x="2673731" y="0"/>
                </a:lnTo>
                <a:lnTo>
                  <a:pt x="0" y="0"/>
                </a:lnTo>
                <a:lnTo>
                  <a:pt x="0" y="452577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372861" y="5447398"/>
            <a:ext cx="26670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将思想转化为行动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6090" y="1600212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忍不住烧香拜佛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9600">
              <a:lnSpc>
                <a:spcPct val="151000"/>
              </a:lnSpc>
              <a:spcBef>
                <a:spcPts val="100"/>
              </a:spcBef>
            </a:pPr>
            <a:r>
              <a:rPr/>
              <a:t>爷爷是个老迷信，每天早晨都要烧香拜佛。我对他的老迷信不屑一顾，每次他要求 我拜佛时，我总以“我是无神论者”的借口跑开。</a:t>
            </a:r>
          </a:p>
          <a:p>
            <a:pPr marL="622300" marR="5080">
              <a:lnSpc>
                <a:spcPts val="4350"/>
              </a:lnSpc>
              <a:spcBef>
                <a:spcPts val="315"/>
              </a:spcBef>
            </a:pPr>
            <a:r>
              <a:rPr/>
              <a:t>但是，那场事故之后，我也变得迷信了。 “阳阳，快来拜菩萨。”爷爷喊道。我慢吞吞地走到佛像前，说了一句：“我是无</a:t>
            </a:r>
          </a:p>
          <a:p>
            <a:pPr marL="12700" marR="5080">
              <a:lnSpc>
                <a:spcPts val="4280"/>
              </a:lnSpc>
              <a:spcBef>
                <a:spcPts val="65"/>
              </a:spcBef>
            </a:pPr>
            <a:r>
              <a:rPr/>
              <a:t>神论者。”就坐在一边了。爷爷拿我没奈何，叹了口气，他面向佛像，双手合十，嘴中 念念有词：“保佑我孙子一生平安，保</a:t>
            </a:r>
            <a:r>
              <a:rPr spc="-15"/>
              <a:t>佑</a:t>
            </a:r>
            <a:r>
              <a:rPr spc="800"/>
              <a:t>„„”</a:t>
            </a:r>
            <a:r>
              <a:rPr/>
              <a:t>我看爷爷那黝黑的双手，像老枯木一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80415" y="5934011"/>
            <a:ext cx="27717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般，心里满是不屑。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80415" y="6290881"/>
            <a:ext cx="11619865" cy="27813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22300" marR="1530350">
              <a:lnSpc>
                <a:spcPct val="151000"/>
              </a:lnSpc>
              <a:spcBef>
                <a:spcPts val="9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“好了没有啊？”我催促道。 “快好了，再拜下灶王爷。”爷爷嘴里又念叨起“保佑”之类的话来。</a:t>
            </a:r>
          </a:p>
          <a:p>
            <a:pPr marL="12700" marR="5080" indent="609600">
              <a:lnSpc>
                <a:spcPct val="150000"/>
              </a:lnSpc>
              <a:spcBef>
                <a:spcPts val="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一切完毕，我们祖孙俩出去到超市买东西。刚推开门，一股冷意扑面而来。好像下 雾了，好大的雾啊，外面白茫茫一片，十米之外就看不清了。我隐隐感觉今天不应出 门。“拜托，我是无神论者，有什么好怕的。”便跃上爷爷的电瓶车。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674364" y="5865397"/>
            <a:ext cx="1348105" cy="504825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欲扬先抑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6490" y="1066812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忍不住烧香拜佛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711200" y="1981390"/>
            <a:ext cx="11619865" cy="6671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2300" marR="6718300">
              <a:lnSpc>
                <a:spcPct val="151000"/>
              </a:lnSpc>
              <a:spcBef>
                <a:spcPts val="100"/>
              </a:spcBef>
            </a:pPr>
            <a:r>
              <a:rPr/>
              <a:t>雾越下越大，能见度越来越</a:t>
            </a:r>
            <a:r>
              <a:rPr spc="-10"/>
              <a:t>低</a:t>
            </a:r>
            <a:r>
              <a:rPr/>
              <a:t>。 我们买好东西时，意外发生</a:t>
            </a:r>
            <a:r>
              <a:rPr spc="-10"/>
              <a:t>了</a:t>
            </a:r>
            <a:r>
              <a:rPr/>
              <a:t>：</a:t>
            </a:r>
          </a:p>
          <a:p>
            <a:pPr marL="12700" marR="5080" indent="609600">
              <a:lnSpc>
                <a:spcPts val="4360"/>
              </a:lnSpc>
              <a:spcBef>
                <a:spcPts val="310"/>
              </a:spcBef>
            </a:pPr>
            <a:r>
              <a:rPr/>
              <a:t>一连串的车鸣在身后响起，爷爷习惯性地掉头看看，这时，一辆摩托车从左边的大 雾中突然蹿出来，爷爷吓了一跳，手那么一抖，车子向右边倒了下</a:t>
            </a:r>
            <a:r>
              <a:rPr spc="-25"/>
              <a:t>去</a:t>
            </a:r>
            <a:r>
              <a:rPr/>
              <a:t>。</a:t>
            </a:r>
          </a:p>
          <a:p>
            <a:pPr marL="12700" marR="5080" indent="609600">
              <a:lnSpc>
                <a:spcPts val="4280"/>
              </a:lnSpc>
              <a:spcBef>
                <a:spcPts val="55"/>
              </a:spcBef>
            </a:pPr>
            <a:r>
              <a:rPr/>
              <a:t>“咣当”一声，电瓶车轰然倒下，我反应较快，没有大碍；爷爷反应不及，被重重 压在电瓶车下面。我吓呆了，一时不知所措。那骑摩托车的喊着：“愣着干嘛，赶紧来</a:t>
            </a:r>
          </a:p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/>
              <a:t>帮忙啊。”我才回过神</a:t>
            </a:r>
            <a:r>
              <a:rPr spc="-10"/>
              <a:t>来</a:t>
            </a:r>
            <a:r>
              <a:rPr/>
              <a:t>。</a:t>
            </a:r>
          </a:p>
          <a:p>
            <a:pPr marL="12700" marR="313055" indent="609600">
              <a:lnSpc>
                <a:spcPts val="4350"/>
              </a:lnSpc>
              <a:spcBef>
                <a:spcPts val="320"/>
              </a:spcBef>
            </a:pPr>
            <a:r>
              <a:rPr/>
              <a:t>爷爷被抬起来了，嘴里还在口齿不清地念叨：“还好，佛祖保佑，我孙子</a:t>
            </a:r>
            <a:r>
              <a:rPr spc="-25"/>
              <a:t>没</a:t>
            </a:r>
            <a:r>
              <a:rPr spc="1200"/>
              <a:t>„„ </a:t>
            </a:r>
            <a:r>
              <a:rPr/>
              <a:t>事</a:t>
            </a:r>
            <a:r>
              <a:rPr spc="800"/>
              <a:t>„„”</a:t>
            </a:r>
            <a:r>
              <a:rPr/>
              <a:t>便昏了过去。我心如刀绞，狂喊着爷爷，一路跟到医</a:t>
            </a:r>
            <a:r>
              <a:rPr spc="-20"/>
              <a:t>院</a:t>
            </a:r>
            <a:r>
              <a:rPr/>
              <a:t>。</a:t>
            </a:r>
          </a:p>
          <a:p>
            <a:pPr marL="12700" marR="309880" indent="609600">
              <a:lnSpc>
                <a:spcPts val="4280"/>
              </a:lnSpc>
              <a:spcBef>
                <a:spcPts val="65"/>
              </a:spcBef>
            </a:pPr>
            <a:r>
              <a:rPr/>
              <a:t>现在，爷爷还在医院里。每当我早晨起来，看到高悬的佛像，就忍不住拈出一束 香，插入香炉中，双手合十，看到我白白胖胖的手，眼泪忍不住涌出，口中忍不住念</a:t>
            </a:r>
          </a:p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/>
              <a:t>叨：“保佑爷爷早日康复，保佑爷爷一生平安，保</a:t>
            </a:r>
            <a:r>
              <a:rPr spc="-20"/>
              <a:t>佑</a:t>
            </a:r>
            <a:r>
              <a:rPr spc="800"/>
              <a:t>”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5328920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361315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结尾深</a:t>
            </a:r>
            <a:r>
              <a:rPr spc="30">
                <a:solidFill>
                  <a:srgbClr val="FF953E"/>
                </a:solidFill>
              </a:rPr>
              <a:t>化</a:t>
            </a:r>
            <a:r>
              <a:rPr spc="420">
                <a:solidFill>
                  <a:srgbClr val="FF953E"/>
                </a:solidFill>
              </a:rPr>
              <a:t>/</a:t>
            </a:r>
            <a:r>
              <a:rPr spc="25">
                <a:solidFill>
                  <a:srgbClr val="FF953E"/>
                </a:solidFill>
              </a:rPr>
              <a:t>升华主旨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9003" y="2488881"/>
            <a:ext cx="10101580" cy="6070600"/>
          </a:xfrm>
          <a:prstGeom prst="rect">
            <a:avLst/>
          </a:prstGeom>
        </p:spPr>
        <p:txBody>
          <a:bodyPr vert="horz" wrap="square" lIns="0" tIns="200025" rIns="0" bIns="0" rtlCol="0">
            <a:spAutoFit/>
          </a:bodyPr>
          <a:lstStyle/>
          <a:p>
            <a:pPr marL="736600">
              <a:lnSpc>
                <a:spcPct val="100000"/>
              </a:lnSpc>
              <a:spcBef>
                <a:spcPts val="1575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2：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多角</a:t>
            </a:r>
            <a:r>
              <a:rPr sz="2400" b="1" spc="-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度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讨论</a:t>
            </a:r>
            <a:r>
              <a:rPr sz="2400" b="1" spc="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旨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527810" indent="-791845">
              <a:lnSpc>
                <a:spcPct val="100000"/>
              </a:lnSpc>
              <a:spcBef>
                <a:spcPts val="1475"/>
              </a:spcBef>
              <a:buSzPct val="96000"/>
              <a:buAutoNum type="arabicPlain"/>
              <a:tabLst>
                <a:tab pos="1528445" algn="l"/>
              </a:tabLst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产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的原因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527810" indent="-791845">
              <a:lnSpc>
                <a:spcPct val="100000"/>
              </a:lnSpc>
              <a:spcBef>
                <a:spcPts val="1395"/>
              </a:spcBef>
              <a:buSzPct val="96000"/>
              <a:buAutoNum type="arabicPlain"/>
              <a:tabLst>
                <a:tab pos="1528445" algn="l"/>
              </a:tabLst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使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的方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式、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方法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527810" indent="-791845">
              <a:lnSpc>
                <a:spcPct val="100000"/>
              </a:lnSpc>
              <a:spcBef>
                <a:spcPts val="1475"/>
              </a:spcBef>
              <a:buSzPct val="96000"/>
              <a:buAutoNum type="arabicPlain"/>
              <a:tabLst>
                <a:tab pos="1528445" algn="l"/>
              </a:tabLst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带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的意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义、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价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值</a:t>
            </a:r>
            <a:r>
              <a:rPr sz="2400" b="1" spc="118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„„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736600">
              <a:lnSpc>
                <a:spcPct val="100000"/>
              </a:lnSpc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范例赏析</a:t>
            </a:r>
            <a:r>
              <a:rPr sz="2400" b="1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b="1" spc="-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《那一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刻</a:t>
            </a:r>
            <a:r>
              <a:rPr sz="2400" b="1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我的</a:t>
            </a:r>
            <a:r>
              <a:rPr sz="2400" b="1" spc="-2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世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界春</a:t>
            </a:r>
            <a:r>
              <a:rPr sz="2400" b="1" spc="5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暖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花</a:t>
            </a:r>
            <a:r>
              <a:rPr sz="2400" b="1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开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》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R="5080" algn="r">
              <a:lnSpc>
                <a:spcPct val="100000"/>
              </a:lnSpc>
              <a:spcBef>
                <a:spcPts val="1475"/>
              </a:spcBef>
            </a:pP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结尾：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就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在这一</a:t>
            </a:r>
            <a:r>
              <a:rPr sz="2400" spc="2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刻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分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明看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见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：天</a:t>
            </a:r>
            <a:r>
              <a:rPr sz="2400" spc="1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空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——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很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蓝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阳光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洒</a:t>
            </a:r>
            <a:r>
              <a:rPr sz="2400" spc="6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在我身</a:t>
            </a:r>
            <a:r>
              <a:rPr sz="2400" spc="9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上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—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R="16510" algn="r">
              <a:lnSpc>
                <a:spcPct val="100000"/>
              </a:lnSpc>
              <a:spcBef>
                <a:spcPts val="1400"/>
              </a:spcBef>
            </a:pP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—很温</a:t>
            </a:r>
            <a:r>
              <a:rPr sz="2400" spc="8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暖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！我突然意识到：生命中会有太多的遗</a:t>
            </a:r>
            <a:r>
              <a:rPr sz="2400" spc="1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憾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但人要学会坚</a:t>
            </a:r>
            <a:r>
              <a:rPr sz="2400" spc="8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强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学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 marR="5080" algn="just">
              <a:lnSpc>
                <a:spcPct val="150000"/>
              </a:lnSpc>
              <a:spcBef>
                <a:spcPts val="35"/>
              </a:spcBef>
            </a:pP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会长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大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，对于困苦和迷</a:t>
            </a:r>
            <a:r>
              <a:rPr sz="2400" spc="8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惘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，我们应该微笑面</a:t>
            </a:r>
            <a:r>
              <a:rPr sz="2400" spc="8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对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。我相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信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，成功是通过一步 步努力得到</a:t>
            </a:r>
            <a:r>
              <a:rPr sz="2400" spc="8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！只要努力</a:t>
            </a:r>
            <a:r>
              <a:rPr sz="2400" spc="8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过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，即使失败又有何</a:t>
            </a:r>
            <a:r>
              <a:rPr sz="2400" spc="8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妨</a:t>
            </a:r>
            <a:r>
              <a:rPr sz="2400" spc="3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——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蓦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地，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那一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刻，</a:t>
            </a:r>
            <a:r>
              <a:rPr sz="2400" spc="15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我的 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世界春暖花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开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，洒满阳</a:t>
            </a:r>
            <a:r>
              <a:rPr sz="2400" spc="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光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。我的心怦然一动：明</a:t>
            </a:r>
            <a:r>
              <a:rPr sz="2400" spc="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天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，我不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怕。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63690" y="1066812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221615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252095" algn="ctr">
              <a:lnSpc>
                <a:spcPct val="100000"/>
              </a:lnSpc>
              <a:spcBef>
                <a:spcPts val="1745"/>
              </a:spcBef>
            </a:pPr>
            <a:r>
              <a:rPr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那一刻，我的世界春暖花开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2635" y="2564130"/>
            <a:ext cx="11281410" cy="5193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10235">
              <a:lnSpc>
                <a:spcPct val="151000"/>
              </a:lnSpc>
              <a:spcBef>
                <a:spcPts val="100"/>
              </a:spcBef>
            </a:pP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阵雨过后，空气也像被雨冲洗了一般，格外清新，如茵的草地上，点点露珠挂在草叶 上，像一个个晶莹的水晶灯笼，太阳光照在上面，映出了青的蓝，赤的红，紫的</a:t>
            </a:r>
            <a:r>
              <a:rPr sz="2000" spc="-25">
                <a:latin typeface="宋体" panose="02010600030101010101" pitchFamily="2" charset="-122"/>
                <a:cs typeface="宋体" panose="02010600030101010101" pitchFamily="2" charset="-122"/>
              </a:rPr>
              <a:t>绿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12700" indent="610235">
              <a:lnSpc>
                <a:spcPct val="100000"/>
              </a:lnSpc>
              <a:spcBef>
                <a:spcPts val="1400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明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天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就是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号，要中考了，我的心中掠过一丝迷惘与担忧：三年的奋斗即将体现在这三</a:t>
            </a:r>
          </a:p>
          <a:p>
            <a:pPr marL="12700" marR="7620">
              <a:lnSpc>
                <a:spcPct val="151000"/>
              </a:lnSpc>
              <a:spcBef>
                <a:spcPts val="5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天，三年的等待只为这一战，万一考不上重点，万一临场失</a:t>
            </a:r>
            <a:r>
              <a:rPr sz="2000" spc="-20">
                <a:latin typeface="宋体" panose="02010600030101010101" pitchFamily="2" charset="-122"/>
                <a:cs typeface="宋体" panose="02010600030101010101" pitchFamily="2" charset="-122"/>
              </a:rPr>
              <a:t>常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??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带着忧虑和不安，我走出了 家门，——出去散散心吧！</a:t>
            </a:r>
          </a:p>
          <a:p>
            <a:pPr marL="12700" indent="610235">
              <a:lnSpc>
                <a:spcPct val="100000"/>
              </a:lnSpc>
              <a:spcBef>
                <a:spcPts val="1400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路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边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的花儿被风雨打折了，想要站起来重新开放，似乎不可能了</a:t>
            </a:r>
            <a:r>
              <a:rPr sz="2000" spc="-2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——这是不祥的预兆</a:t>
            </a:r>
          </a:p>
          <a:p>
            <a:pPr marL="12700" marR="5080" algn="just">
              <a:lnSpc>
                <a:spcPct val="150000"/>
              </a:lnSpc>
              <a:spcBef>
                <a:spcPts val="35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吗？明天，后天，大后天，我会失败吗？泪水不知不觉地滑过我的脸颊。迷蒙中，我看到了 一个小小的、白色的身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影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——是纸吗？不，现在没有风，它却在微微颤动。走近一看，哦，  是一只白蝴蝶，只见它全身湿湿的，显然是被雨淋的，两只触角极细微地颤动着，身上芝麻 大的黑点依然可见。它停在花瓣上，似乎观察着周围的动静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，——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就算周围有什么敌害，小 白蝶也力反抗，它太虚弱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！</a:t>
            </a:r>
          </a:p>
          <a:p>
            <a:pPr marL="622935">
              <a:lnSpc>
                <a:spcPct val="100000"/>
              </a:lnSpc>
              <a:spcBef>
                <a:spcPts val="1475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此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，我仿佛看到它在雨中挣扎的情景：大雨哗哗地下着，显示着它的淫威，小白</a:t>
            </a:r>
            <a:r>
              <a:rPr sz="2000" spc="-25">
                <a:latin typeface="宋体" panose="02010600030101010101" pitchFamily="2" charset="-122"/>
                <a:cs typeface="宋体" panose="02010600030101010101" pitchFamily="2" charset="-122"/>
              </a:rPr>
              <a:t>蝶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想</a:t>
            </a:r>
          </a:p>
        </p:txBody>
      </p:sp>
      <p:sp>
        <p:nvSpPr>
          <p:cNvPr id="5" name="object 5"/>
          <p:cNvSpPr/>
          <p:nvPr/>
        </p:nvSpPr>
        <p:spPr>
          <a:xfrm>
            <a:off x="4655934" y="1970851"/>
            <a:ext cx="3087370" cy="487045"/>
          </a:xfrm>
          <a:custGeom>
            <a:avLst/>
            <a:gdLst/>
            <a:ahLst/>
            <a:cxnLst/>
            <a:rect l="l" t="t" r="r" b="b"/>
            <a:pathLst>
              <a:path w="3087370" h="487044">
                <a:moveTo>
                  <a:pt x="0" y="487042"/>
                </a:moveTo>
                <a:lnTo>
                  <a:pt x="3087027" y="487042"/>
                </a:lnTo>
                <a:lnTo>
                  <a:pt x="3087027" y="0"/>
                </a:lnTo>
                <a:lnTo>
                  <a:pt x="0" y="0"/>
                </a:lnTo>
                <a:lnTo>
                  <a:pt x="0" y="487042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649584" y="1983653"/>
            <a:ext cx="29972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以小见大‘进行立意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51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立意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800" y="2579052"/>
            <a:ext cx="11065510" cy="59232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71120">
              <a:lnSpc>
                <a:spcPct val="100000"/>
              </a:lnSpc>
              <a:spcBef>
                <a:spcPts val="125"/>
              </a:spcBef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要求</a:t>
            </a:r>
            <a:r>
              <a:rPr sz="2750" spc="-49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1120" marR="5080" indent="686435" algn="just">
              <a:lnSpc>
                <a:spcPct val="101000"/>
              </a:lnSpc>
              <a:spcBef>
                <a:spcPts val="40"/>
              </a:spcBef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全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理解材料，但可从一个侧面、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个角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度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构思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文。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自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主确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定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立 意，自拟标题；不要脱离材料内容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其含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范围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文，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要套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，不得 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抄袭。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indent="619125">
              <a:lnSpc>
                <a:spcPct val="100000"/>
              </a:lnSpc>
              <a:spcBef>
                <a:spcPts val="2795"/>
              </a:spcBef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猪八戒拾到一面镜子，洋洋自得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照了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起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来。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是他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镜子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看到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63500" algn="just">
              <a:lnSpc>
                <a:spcPct val="204000"/>
              </a:lnSpc>
              <a:spcBef>
                <a:spcPts val="25"/>
              </a:spcBef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的是一个朝天鼻子大耳朵，核桃眼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睛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尖嘴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巴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的丑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八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怪，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顿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时火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冒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三丈：  “你这妖镜，竟敢把我老猪丑化成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此模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样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，真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狗胆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包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天。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说完， 举起九齿钉耙将镜子砸得粉碎。当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八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戒再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地上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镜片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，镜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片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无论大 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小，每个镜片里都有一个丑陋的猪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八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戒。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793703" y="1660676"/>
            <a:ext cx="6927850" cy="918210"/>
          </a:xfrm>
          <a:custGeom>
            <a:avLst/>
            <a:gdLst/>
            <a:ahLst/>
            <a:cxnLst/>
            <a:rect l="l" t="t" r="r" b="b"/>
            <a:pathLst>
              <a:path w="6927850" h="918210">
                <a:moveTo>
                  <a:pt x="0" y="917855"/>
                </a:moveTo>
                <a:lnTo>
                  <a:pt x="6927240" y="917855"/>
                </a:lnTo>
                <a:lnTo>
                  <a:pt x="6927240" y="0"/>
                </a:lnTo>
                <a:lnTo>
                  <a:pt x="0" y="0"/>
                </a:lnTo>
                <a:lnTo>
                  <a:pt x="0" y="917855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787353" y="1634183"/>
            <a:ext cx="6902450" cy="896619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285750" indent="-273685">
              <a:lnSpc>
                <a:spcPct val="100000"/>
              </a:lnSpc>
              <a:spcBef>
                <a:spcPts val="410"/>
              </a:spcBef>
              <a:buSzPct val="96000"/>
              <a:buAutoNum type="arabicPeriod"/>
              <a:tabLst>
                <a:tab pos="28638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立意不是简单的产生想法，而是要树立起观点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85750" indent="-273685">
              <a:lnSpc>
                <a:spcPct val="100000"/>
              </a:lnSpc>
              <a:spcBef>
                <a:spcPts val="305"/>
              </a:spcBef>
              <a:buSzPct val="96000"/>
              <a:buAutoNum type="arabicPeriod"/>
              <a:tabLst>
                <a:tab pos="28638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上当的放大材料即可，不要完全扩写材料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object 2"/>
          <p:cNvSpPr txBox="1"/>
          <p:nvPr/>
        </p:nvSpPr>
        <p:spPr>
          <a:xfrm>
            <a:off x="419825" y="1143012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221615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252095" algn="ctr">
              <a:lnSpc>
                <a:spcPct val="100000"/>
              </a:lnSpc>
              <a:spcBef>
                <a:spcPts val="1745"/>
              </a:spcBef>
            </a:pPr>
            <a:r>
              <a:rPr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那一刻，我的世界春暖花开</a:t>
            </a:r>
          </a:p>
        </p:txBody>
      </p:sp>
      <p:sp>
        <p:nvSpPr>
          <p:cNvPr id="5" name="object 3"/>
          <p:cNvSpPr txBox="1"/>
          <p:nvPr/>
        </p:nvSpPr>
        <p:spPr>
          <a:xfrm>
            <a:off x="848995" y="2057400"/>
            <a:ext cx="11231245" cy="56813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8255">
              <a:lnSpc>
                <a:spcPct val="150000"/>
              </a:lnSpc>
              <a:spcBef>
                <a:spcPts val="135"/>
              </a:spcBef>
            </a:pP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找个地方躲起来，却被一个大雨点给打在了地上，它抖着翅膀想要飞起来，可</a:t>
            </a:r>
            <a:r>
              <a:rPr sz="2000" spc="-25">
                <a:latin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那细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弱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的脚 连站都站不稳。第一次，它没有站起来，第二次，它又倒下了，第三次，第四次，第五</a:t>
            </a:r>
            <a:r>
              <a:rPr sz="2000" spc="-30">
                <a:latin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?  啊，它终于站起来了，爬出了水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洼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??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我的心坪然一动，多勇敢的小白蝶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啊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！</a:t>
            </a:r>
          </a:p>
          <a:p>
            <a:pPr marL="12700" marR="5080" indent="610235" algn="just">
              <a:lnSpc>
                <a:spcPct val="150000"/>
              </a:lnSpc>
              <a:spcBef>
                <a:spcPts val="25"/>
              </a:spcBef>
            </a:pP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轻轻捉住它的翅膀，小心翼翼地把它放在朝阳的地方，让它感受一下阳光的温暖，它 的身体又抖起来了，是怕我吗？噢，不要怕，我的小勇士，我微笑着离去。刚走不远，我突 然想到我怎么可以把这么弱小的生灵放在那里呢，我又跑了回去，令人震惊的是，小白蝶飞 向了天空。飞去之前，它在我的身边转了一圈，似乎感谢我，然后又飞走了，飞向了天</a:t>
            </a:r>
          </a:p>
          <a:p>
            <a:pPr marL="12700">
              <a:lnSpc>
                <a:spcPct val="100000"/>
              </a:lnSpc>
              <a:spcBef>
                <a:spcPts val="1400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空。——多顽强的小生命啊！</a:t>
            </a:r>
          </a:p>
          <a:p>
            <a:pPr marL="12700" marR="8255" indent="610235">
              <a:lnSpc>
                <a:spcPct val="150000"/>
              </a:lnSpc>
              <a:spcBef>
                <a:spcPts val="25"/>
              </a:spcBef>
            </a:pP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在这一刻，我分明看见：天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空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——很蓝，阳光洒在我身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——很温暖！我忽然意识 到：生命中会有太多的遗憾，但人要学会坚强，学会长大，对于困苦和迷惘</a:t>
            </a:r>
            <a:r>
              <a:rPr sz="2000" spc="-3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我们应该微笑 面对。我相信，成功是通过一步步努力得到的！只要努力过，即使失败又有何</a:t>
            </a:r>
            <a:r>
              <a:rPr sz="2000" spc="-25">
                <a:latin typeface="宋体" panose="02010600030101010101" pitchFamily="2" charset="-122"/>
                <a:cs typeface="宋体" panose="02010600030101010101" pitchFamily="2" charset="-122"/>
              </a:rPr>
              <a:t>妨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——蓦地，  那一刻，我的世界春暖花开，洒满阳光。我的心怦然一动：明天，我不</a:t>
            </a:r>
            <a:r>
              <a:rPr sz="2000" spc="-25">
                <a:latin typeface="宋体" panose="02010600030101010101" pitchFamily="2" charset="-122"/>
                <a:cs typeface="宋体" panose="02010600030101010101" pitchFamily="2" charset="-122"/>
              </a:rPr>
              <a:t>怕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5328920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505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结尾深</a:t>
            </a:r>
            <a:r>
              <a:rPr spc="30">
                <a:solidFill>
                  <a:srgbClr val="FF953E"/>
                </a:solidFill>
              </a:rPr>
              <a:t>化</a:t>
            </a:r>
            <a:r>
              <a:rPr spc="425">
                <a:solidFill>
                  <a:srgbClr val="FF953E"/>
                </a:solidFill>
              </a:rPr>
              <a:t>/</a:t>
            </a:r>
            <a:r>
              <a:rPr spc="25">
                <a:solidFill>
                  <a:srgbClr val="FF953E"/>
                </a:solidFill>
              </a:rPr>
              <a:t>升华主旨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81276" y="2590930"/>
            <a:ext cx="3581400" cy="1674495"/>
          </a:xfrm>
          <a:prstGeom prst="rect">
            <a:avLst/>
          </a:prstGeom>
        </p:spPr>
        <p:txBody>
          <a:bodyPr vert="horz" wrap="square" lIns="0" tIns="1987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65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方法3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由点到面扩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主旨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803910" indent="-791210">
              <a:lnSpc>
                <a:spcPct val="100000"/>
              </a:lnSpc>
              <a:spcBef>
                <a:spcPts val="1475"/>
              </a:spcBef>
              <a:buSzPct val="96000"/>
              <a:buAutoNum type="arabicPlain"/>
              <a:tabLst>
                <a:tab pos="803910" algn="l"/>
              </a:tabLst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个人——一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类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803910" indent="-791210">
              <a:lnSpc>
                <a:spcPct val="100000"/>
              </a:lnSpc>
              <a:spcBef>
                <a:spcPts val="1400"/>
              </a:spcBef>
              <a:buSzPct val="96000"/>
              <a:buAutoNum type="arabicPlain"/>
              <a:tabLst>
                <a:tab pos="803910" algn="l"/>
              </a:tabLst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——一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种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现象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70245" y="4979606"/>
            <a:ext cx="3308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81276" y="4802441"/>
            <a:ext cx="2504440" cy="1112520"/>
          </a:xfrm>
          <a:prstGeom prst="rect">
            <a:avLst/>
          </a:prstGeom>
        </p:spPr>
        <p:txBody>
          <a:bodyPr vert="horz" wrap="square" lIns="0" tIns="189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95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范例赏析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：《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传递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00"/>
              </a:spcBef>
            </a:pPr>
            <a:r>
              <a:rPr sz="2400" b="1" spc="-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《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传</a:t>
            </a:r>
            <a:r>
              <a:rPr sz="2400" b="1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递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那份醇</a:t>
            </a:r>
            <a:r>
              <a:rPr sz="2400" b="1" spc="-1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香</a:t>
            </a:r>
            <a:r>
              <a:rPr sz="2400" b="1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》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56994" y="5898959"/>
            <a:ext cx="10177780" cy="2218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3900">
              <a:lnSpc>
                <a:spcPct val="149000"/>
              </a:lnSpc>
              <a:spcBef>
                <a:spcPts val="100"/>
              </a:spcBef>
            </a:pP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结尾：爷爷用爱将这一份醇香传递给</a:t>
            </a:r>
            <a:r>
              <a:rPr sz="2400" spc="6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，这不仅是一份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醇</a:t>
            </a:r>
            <a:r>
              <a:rPr sz="2400" spc="8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香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，更是一 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种坚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持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，是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在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平凡中磨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练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之后凸显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精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彩，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是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爷爷那溶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在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酒香中的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浓浓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的爱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  <a:p>
            <a:pPr marL="12700" marR="24130">
              <a:lnSpc>
                <a:spcPct val="151000"/>
              </a:lnSpc>
            </a:pP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，或许爷爷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自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己就是一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壶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最醇的</a:t>
            </a:r>
            <a:r>
              <a:rPr sz="2400" spc="-1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酒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我要将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这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份“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醇香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”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传递下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去</a:t>
            </a:r>
            <a:r>
              <a:rPr sz="2400" spc="7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让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更多 人品</a:t>
            </a:r>
            <a:r>
              <a:rPr sz="2400" spc="-5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尝</a:t>
            </a:r>
            <a:r>
              <a:rPr sz="2400">
                <a:solidFill>
                  <a:srgbClr val="111111"/>
                </a:solidFill>
                <a:latin typeface="新宋体" panose="02010609030101010101" charset="-122"/>
                <a:cs typeface="新宋体" panose="02010609030101010101" charset="-122"/>
              </a:rPr>
              <a:t>。</a:t>
            </a:r>
            <a:endParaRPr sz="2400">
              <a:latin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897030" y="5589689"/>
            <a:ext cx="5498465" cy="452755"/>
          </a:xfrm>
          <a:custGeom>
            <a:avLst/>
            <a:gdLst/>
            <a:ahLst/>
            <a:cxnLst/>
            <a:rect l="l" t="t" r="r" b="b"/>
            <a:pathLst>
              <a:path w="5498465" h="452754">
                <a:moveTo>
                  <a:pt x="0" y="452577"/>
                </a:moveTo>
                <a:lnTo>
                  <a:pt x="5497918" y="452577"/>
                </a:lnTo>
                <a:lnTo>
                  <a:pt x="5497918" y="0"/>
                </a:lnTo>
                <a:lnTo>
                  <a:pt x="0" y="0"/>
                </a:lnTo>
                <a:lnTo>
                  <a:pt x="0" y="452577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890680" y="5602490"/>
            <a:ext cx="545020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结尾发出号召，唱高调深化</a:t>
            </a:r>
            <a:r>
              <a:rPr sz="2600" spc="-5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/升华主旨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5328920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505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深化升华主旨技巧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6632" y="2761551"/>
            <a:ext cx="11007090" cy="2228215"/>
          </a:xfrm>
          <a:prstGeom prst="rect">
            <a:avLst/>
          </a:prstGeom>
        </p:spPr>
        <p:txBody>
          <a:bodyPr vert="horz" wrap="square" lIns="0" tIns="1993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70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一、由表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sz="2400" b="1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,通过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揭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示本质升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华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主题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609600" algn="just">
              <a:lnSpc>
                <a:spcPct val="150000"/>
              </a:lnSpc>
              <a:spcBef>
                <a:spcPts val="3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例如：到了一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,我蹲下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背起了母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,妻子也蹲下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背起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儿子。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的母亲 虽然高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然而很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瘦,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自然不算重；儿子虽然很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胖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毕竟幼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自然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轻。但我和妻子 都是慢慢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稳稳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走得很仔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细,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好像我背上的同她背上的加起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就是整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世界。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518268" y="5150548"/>
            <a:ext cx="277114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（莫怀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戚《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散步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84007" y="5365666"/>
            <a:ext cx="5704840" cy="52197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从背人这一现象提炼出中年人尊老爱幼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5328920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505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深化升华主旨技巧</a:t>
            </a:r>
          </a:p>
        </p:txBody>
      </p:sp>
      <p:sp>
        <p:nvSpPr>
          <p:cNvPr id="3" name="object 3"/>
          <p:cNvSpPr/>
          <p:nvPr/>
        </p:nvSpPr>
        <p:spPr>
          <a:xfrm>
            <a:off x="1935073" y="4659121"/>
            <a:ext cx="4361815" cy="469900"/>
          </a:xfrm>
          <a:custGeom>
            <a:avLst/>
            <a:gdLst/>
            <a:ahLst/>
            <a:cxnLst/>
            <a:rect l="l" t="t" r="r" b="b"/>
            <a:pathLst>
              <a:path w="4361815" h="469900">
                <a:moveTo>
                  <a:pt x="0" y="469811"/>
                </a:moveTo>
                <a:lnTo>
                  <a:pt x="4361357" y="469811"/>
                </a:lnTo>
                <a:lnTo>
                  <a:pt x="4361357" y="0"/>
                </a:lnTo>
                <a:lnTo>
                  <a:pt x="0" y="0"/>
                </a:lnTo>
                <a:lnTo>
                  <a:pt x="0" y="469811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01139" y="2935668"/>
            <a:ext cx="9937750" cy="2158365"/>
          </a:xfrm>
          <a:prstGeom prst="rect">
            <a:avLst/>
          </a:prstGeom>
        </p:spPr>
        <p:txBody>
          <a:bodyPr vert="horz" wrap="square" lIns="0" tIns="200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75"/>
              </a:spcBef>
            </a:pP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sz="2400" b="1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、由点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sz="2400" b="1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通过</a:t>
            </a:r>
            <a:r>
              <a:rPr sz="2400" b="1" spc="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揭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示普</a:t>
            </a:r>
            <a:r>
              <a:rPr sz="2400" b="1" spc="-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遍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性升</a:t>
            </a:r>
            <a:r>
              <a:rPr sz="2400" b="1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华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主题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300">
              <a:lnSpc>
                <a:spcPct val="100000"/>
              </a:lnSpc>
              <a:spcBef>
                <a:spcPts val="1475"/>
              </a:spcBef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例如：生命中的第一次愈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,生命也就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愈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多姿多彩。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愿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你珍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重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第一次。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395"/>
              </a:spcBef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（周素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珊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《第一次真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40055">
              <a:lnSpc>
                <a:spcPct val="100000"/>
              </a:lnSpc>
              <a:spcBef>
                <a:spcPts val="685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推己过人，用普遍性进行升华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5328920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505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深化升华主旨技巧</a:t>
            </a:r>
          </a:p>
        </p:txBody>
      </p:sp>
      <p:sp>
        <p:nvSpPr>
          <p:cNvPr id="3" name="object 3"/>
          <p:cNvSpPr/>
          <p:nvPr/>
        </p:nvSpPr>
        <p:spPr>
          <a:xfrm>
            <a:off x="1366786" y="5830940"/>
            <a:ext cx="3982720" cy="487045"/>
          </a:xfrm>
          <a:custGeom>
            <a:avLst/>
            <a:gdLst/>
            <a:ahLst/>
            <a:cxnLst/>
            <a:rect l="l" t="t" r="r" b="b"/>
            <a:pathLst>
              <a:path w="3982720" h="487045">
                <a:moveTo>
                  <a:pt x="0" y="487042"/>
                </a:moveTo>
                <a:lnTo>
                  <a:pt x="3982504" y="487042"/>
                </a:lnTo>
                <a:lnTo>
                  <a:pt x="3982504" y="0"/>
                </a:lnTo>
                <a:lnTo>
                  <a:pt x="0" y="0"/>
                </a:lnTo>
                <a:lnTo>
                  <a:pt x="0" y="487042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77875" y="2841053"/>
            <a:ext cx="11617325" cy="3424554"/>
          </a:xfrm>
          <a:prstGeom prst="rect">
            <a:avLst/>
          </a:prstGeom>
        </p:spPr>
        <p:txBody>
          <a:bodyPr vert="horz" wrap="square" lIns="0" tIns="200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75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、由此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及彼,通过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触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类旁通升华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b="1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主题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300">
              <a:lnSpc>
                <a:spcPct val="100000"/>
              </a:lnSpc>
              <a:spcBef>
                <a:spcPts val="147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例如：信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赖,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往往创造出美好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境界。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冯骥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才《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珍珠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鸟》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609600">
              <a:lnSpc>
                <a:spcPts val="4360"/>
              </a:lnSpc>
              <a:spcBef>
                <a:spcPts val="30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说明：事物之间总是相类似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有些在其他事物间的规律也同样适用于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类社会。 如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果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在描写其他事物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能发现其中的规律并把它提炼出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用于规范人与人之间的行为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这就是一种由此及彼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升华。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94995">
              <a:lnSpc>
                <a:spcPct val="100000"/>
              </a:lnSpc>
              <a:spcBef>
                <a:spcPts val="1945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触类旁通，巧妙地进行类比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5328920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505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深化升华主旨技巧</a:t>
            </a:r>
          </a:p>
        </p:txBody>
      </p:sp>
      <p:sp>
        <p:nvSpPr>
          <p:cNvPr id="3" name="object 3"/>
          <p:cNvSpPr/>
          <p:nvPr/>
        </p:nvSpPr>
        <p:spPr>
          <a:xfrm>
            <a:off x="1108475" y="5245036"/>
            <a:ext cx="3982720" cy="452755"/>
          </a:xfrm>
          <a:custGeom>
            <a:avLst/>
            <a:gdLst/>
            <a:ahLst/>
            <a:cxnLst/>
            <a:rect l="l" t="t" r="r" b="b"/>
            <a:pathLst>
              <a:path w="3982720" h="452754">
                <a:moveTo>
                  <a:pt x="0" y="452577"/>
                </a:moveTo>
                <a:lnTo>
                  <a:pt x="3982504" y="452577"/>
                </a:lnTo>
                <a:lnTo>
                  <a:pt x="3982504" y="0"/>
                </a:lnTo>
                <a:lnTo>
                  <a:pt x="0" y="0"/>
                </a:lnTo>
                <a:lnTo>
                  <a:pt x="0" y="452577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52487" y="2715831"/>
            <a:ext cx="11378565" cy="296418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5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、由具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体的人事向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人处世的一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般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道理升华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71755" indent="609600">
              <a:lnSpc>
                <a:spcPts val="3750"/>
              </a:lnSpc>
              <a:spcBef>
                <a:spcPts val="2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例如：我曾屡次发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现,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每当我感到前途茫茫而灰心丧气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只要记起很久以前我在 那座小悬崖上所学到的经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验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我便能应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付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一切。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提醒自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己,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不要想着远在下面的岩石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,而要着眼于那最初的一小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步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,走了这一步再走下一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步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,直到抵达我所要到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地方。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484620">
              <a:lnSpc>
                <a:spcPct val="100000"/>
              </a:lnSpc>
              <a:spcBef>
                <a:spcPts val="79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（莫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顿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·亨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特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《走一步再走一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步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62255">
              <a:lnSpc>
                <a:spcPct val="100000"/>
              </a:lnSpc>
              <a:spcBef>
                <a:spcPts val="155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合理分解，安排好各个部分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5328920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505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深化升华主旨技巧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6632" y="3051868"/>
            <a:ext cx="7260590" cy="3324860"/>
          </a:xfrm>
          <a:prstGeom prst="rect">
            <a:avLst/>
          </a:prstGeom>
        </p:spPr>
        <p:txBody>
          <a:bodyPr vert="horz" wrap="square" lIns="0" tIns="200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75"/>
              </a:spcBef>
            </a:pP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五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、由个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人联系国家</a:t>
            </a:r>
            <a:r>
              <a:rPr sz="2400" b="1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从个人命运</a:t>
            </a:r>
            <a:r>
              <a:rPr sz="2400" b="1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国家民族命</a:t>
            </a:r>
            <a:r>
              <a:rPr sz="2400" b="1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运</a:t>
            </a:r>
            <a:r>
              <a:rPr sz="2400" b="1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升华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300">
              <a:lnSpc>
                <a:spcPct val="100000"/>
              </a:lnSpc>
              <a:spcBef>
                <a:spcPts val="147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例如：而现在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300" marR="3579495">
              <a:lnSpc>
                <a:spcPts val="4360"/>
              </a:lnSpc>
              <a:spcBef>
                <a:spcPts val="31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乡愁是一湾浅浅的海峡 我在这头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300">
              <a:lnSpc>
                <a:spcPct val="100000"/>
              </a:lnSpc>
              <a:spcBef>
                <a:spcPts val="108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大陆在那头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22300">
              <a:lnSpc>
                <a:spcPct val="100000"/>
              </a:lnSpc>
              <a:spcBef>
                <a:spcPts val="139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（余光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中《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乡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愁》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00476" y="1581150"/>
            <a:ext cx="6324600" cy="689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6670">
              <a:lnSpc>
                <a:spcPct val="100000"/>
              </a:lnSpc>
              <a:spcBef>
                <a:spcPts val="130"/>
              </a:spcBef>
            </a:pPr>
            <a:r>
              <a:rPr spc="25"/>
              <a:t>内容详解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10528" y="3414331"/>
            <a:ext cx="98298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[ </a:t>
            </a:r>
            <a:r>
              <a:rPr sz="4800" spc="37" baseline="-5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</a:t>
            </a:r>
            <a:r>
              <a:rPr sz="4800" spc="-944" baseline="-5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sz="3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14646" y="4816094"/>
            <a:ext cx="3112770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000" b="1" spc="7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课堂训练</a:t>
            </a:r>
            <a:endParaRPr sz="6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1135380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课堂训练一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75076" y="3073653"/>
            <a:ext cx="3990975" cy="2593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65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难忘的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决</a:t>
            </a:r>
            <a:r>
              <a:rPr sz="2400" b="1" spc="-5">
                <a:latin typeface="宋体" panose="02010600030101010101" pitchFamily="2" charset="-122"/>
                <a:cs typeface="宋体" panose="02010600030101010101" pitchFamily="2" charset="-122"/>
              </a:rPr>
              <a:t>定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要求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：1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、开篇点明主旨</a:t>
            </a:r>
          </a:p>
          <a:p>
            <a:pPr marL="927100">
              <a:lnSpc>
                <a:spcPct val="100000"/>
              </a:lnSpc>
              <a:spcBef>
                <a:spcPts val="147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2、主题词线索</a:t>
            </a:r>
          </a:p>
          <a:p>
            <a:pPr marL="927100">
              <a:lnSpc>
                <a:spcPct val="100000"/>
              </a:lnSpc>
              <a:spcBef>
                <a:spcPts val="1475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、结尾深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化/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升华主旨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1135380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课堂训练二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75076" y="3073653"/>
            <a:ext cx="4029075" cy="2593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10940" algn="l"/>
              </a:tabLst>
            </a:pPr>
            <a:r>
              <a:rPr sz="2400" b="1" spc="65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曾经错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过的</a:t>
            </a:r>
            <a:r>
              <a:rPr sz="2400" b="1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要求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：1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、开篇点明主旨</a:t>
            </a:r>
          </a:p>
          <a:p>
            <a:pPr marL="927100">
              <a:lnSpc>
                <a:spcPct val="100000"/>
              </a:lnSpc>
              <a:spcBef>
                <a:spcPts val="147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2、主题词线索</a:t>
            </a:r>
          </a:p>
          <a:p>
            <a:pPr marL="927100">
              <a:lnSpc>
                <a:spcPct val="100000"/>
              </a:lnSpc>
              <a:spcBef>
                <a:spcPts val="1475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、结尾深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化/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升华主旨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51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立意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69644" y="3398837"/>
            <a:ext cx="8138159" cy="30137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46075" indent="-334010">
              <a:lnSpc>
                <a:spcPct val="100000"/>
              </a:lnSpc>
              <a:spcBef>
                <a:spcPts val="125"/>
              </a:spcBef>
              <a:buSzPct val="96000"/>
              <a:buAutoNum type="arabicPeriod"/>
              <a:tabLst>
                <a:tab pos="346710" algn="l"/>
              </a:tabLst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理清对象，涉及并列关系的对象，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多角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度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命题。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AutoNum type="arabicPeriod"/>
            </a:pPr>
            <a:endParaRPr sz="3000">
              <a:latin typeface="Times New Roman" panose="02020603050405020304"/>
              <a:cs typeface="Times New Roman" panose="02020603050405020304"/>
            </a:endParaRPr>
          </a:p>
          <a:p>
            <a:pPr marL="346075" indent="-334010">
              <a:lnSpc>
                <a:spcPct val="100000"/>
              </a:lnSpc>
              <a:buSzPct val="96000"/>
              <a:buAutoNum type="arabicPeriod"/>
              <a:tabLst>
                <a:tab pos="346710" algn="l"/>
              </a:tabLst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分清主次，从主要对象入手，避免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偏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题。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815340">
              <a:lnSpc>
                <a:spcPts val="6760"/>
              </a:lnSpc>
              <a:spcBef>
                <a:spcPts val="725"/>
              </a:spcBef>
              <a:buSzPct val="96000"/>
              <a:buAutoNum type="arabicPeriod"/>
              <a:tabLst>
                <a:tab pos="460375" algn="l"/>
              </a:tabLst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弄清主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事件，辨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对象特点</a:t>
            </a:r>
            <a:r>
              <a:rPr sz="2750" spc="-229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，联想话题。 </a:t>
            </a:r>
            <a:r>
              <a:rPr sz="2750" spc="-65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析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含义，考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虑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命题者的思想、感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倾向。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04270" y="1746837"/>
            <a:ext cx="6014720" cy="504825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理清材料内容，可以按不同对象进行梳理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1135380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课堂训练三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75076" y="3073653"/>
            <a:ext cx="3990975" cy="2593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65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2400" b="1" spc="60">
                <a:latin typeface="宋体" panose="02010600030101010101" pitchFamily="2" charset="-122"/>
                <a:cs typeface="宋体" panose="02010600030101010101" pitchFamily="2" charset="-122"/>
              </a:rPr>
              <a:t>我们一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起走</a:t>
            </a:r>
            <a:r>
              <a:rPr sz="2400" b="1">
                <a:latin typeface="宋体" panose="02010600030101010101" pitchFamily="2" charset="-122"/>
                <a:cs typeface="宋体" panose="02010600030101010101" pitchFamily="2" charset="-122"/>
              </a:rPr>
              <a:t>过</a:t>
            </a:r>
            <a:r>
              <a:rPr sz="2400" b="1" spc="-1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要求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：1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、开篇点明主旨</a:t>
            </a:r>
          </a:p>
          <a:p>
            <a:pPr marL="927100">
              <a:lnSpc>
                <a:spcPct val="100000"/>
              </a:lnSpc>
              <a:spcBef>
                <a:spcPts val="147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2、主题词线索</a:t>
            </a:r>
          </a:p>
          <a:p>
            <a:pPr marL="927100">
              <a:lnSpc>
                <a:spcPct val="100000"/>
              </a:lnSpc>
              <a:spcBef>
                <a:spcPts val="1475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、结尾深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化/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升华主旨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55400" y="109728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31190" y="2560763"/>
            <a:ext cx="11721465" cy="57899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indent="715010" algn="just">
              <a:lnSpc>
                <a:spcPct val="121000"/>
              </a:lnSpc>
              <a:spcBef>
                <a:spcPts val="75"/>
              </a:spcBef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材料：猪八戒拾到一面镜子，洋洋自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得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地照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起来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可是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从镜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里看 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到的是一个朝天鼻子大耳朵，核桃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眼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睛尖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嘴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巴的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丑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八怪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顿时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火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冒三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丈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：“ 你这妖镜，竟敢把我老猪丑化成如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此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模样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狗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胆包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天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。”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完，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举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起九 齿钉耙将镜子砸得粉碎。当八戒再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地上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镜片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，镜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片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无论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小，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每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个镜 片里都有一个丑陋的猪八戒。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95300" indent="-334010">
              <a:lnSpc>
                <a:spcPct val="100000"/>
              </a:lnSpc>
              <a:spcBef>
                <a:spcPts val="1925"/>
              </a:spcBef>
              <a:buSzPct val="96000"/>
              <a:buAutoNum type="arabicPeriod"/>
              <a:tabLst>
                <a:tab pos="495300" algn="l"/>
              </a:tabLst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材料中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对象：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95300" indent="-334010">
              <a:lnSpc>
                <a:spcPct val="100000"/>
              </a:lnSpc>
              <a:spcBef>
                <a:spcPts val="1805"/>
              </a:spcBef>
              <a:buSzPct val="96000"/>
              <a:buAutoNum type="arabicPeriod"/>
              <a:tabLst>
                <a:tab pos="495300" algn="l"/>
              </a:tabLst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材料中的主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对象：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95300" indent="-334010">
              <a:lnSpc>
                <a:spcPct val="100000"/>
              </a:lnSpc>
              <a:spcBef>
                <a:spcPts val="1730"/>
              </a:spcBef>
              <a:buSzPct val="96000"/>
              <a:buAutoNum type="arabicPeriod"/>
              <a:tabLst>
                <a:tab pos="495300" algn="l"/>
              </a:tabLst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材料含义，考虑命题者的思想、感</a:t>
            </a:r>
            <a:r>
              <a:rPr sz="2750" spc="90"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倾向：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buAutoNum type="arabicPeriod"/>
            </a:pPr>
            <a:endParaRPr sz="3700">
              <a:latin typeface="Times New Roman" panose="02020603050405020304"/>
              <a:cs typeface="Times New Roman" panose="02020603050405020304"/>
            </a:endParaRPr>
          </a:p>
          <a:p>
            <a:pPr marL="495300" indent="-334010">
              <a:lnSpc>
                <a:spcPct val="100000"/>
              </a:lnSpc>
              <a:spcBef>
                <a:spcPts val="2505"/>
              </a:spcBef>
              <a:buSzPct val="96000"/>
              <a:buAutoNum type="arabicPeriod"/>
              <a:tabLst>
                <a:tab pos="495300" algn="l"/>
              </a:tabLst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材料中的主要事件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对象特点，联</a:t>
            </a:r>
            <a:r>
              <a:rPr sz="2750" spc="95">
                <a:latin typeface="宋体" panose="02010600030101010101" pitchFamily="2" charset="-122"/>
                <a:cs typeface="宋体" panose="02010600030101010101" pitchFamily="2" charset="-122"/>
              </a:rPr>
              <a:t>想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话题：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251460" algn="ctr">
              <a:lnSpc>
                <a:spcPct val="100000"/>
              </a:lnSpc>
              <a:spcBef>
                <a:spcPts val="685"/>
              </a:spcBef>
            </a:pPr>
            <a:r>
              <a:rPr spc="25">
                <a:solidFill>
                  <a:srgbClr val="FF953E"/>
                </a:solidFill>
              </a:rPr>
              <a:t>立意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580514" y="3507041"/>
            <a:ext cx="3551554" cy="42913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不承认自己</a:t>
            </a:r>
            <a:r>
              <a:rPr sz="2750" spc="3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不足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37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2505"/>
              </a:spcBef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不能勇于接受批</a:t>
            </a:r>
            <a:r>
              <a:rPr sz="2750" spc="35">
                <a:latin typeface="宋体" panose="02010600030101010101" pitchFamily="2" charset="-122"/>
                <a:cs typeface="宋体" panose="02010600030101010101" pitchFamily="2" charset="-122"/>
              </a:rPr>
              <a:t>评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意见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360045">
              <a:lnSpc>
                <a:spcPct val="305000"/>
              </a:lnSpc>
              <a:spcBef>
                <a:spcPts val="80"/>
              </a:spcBef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出现问题就推卸责任 打击报复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039484" y="7432040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79"/>
                </a:lnTo>
                <a:lnTo>
                  <a:pt x="0" y="81279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19"/>
                </a:lnTo>
                <a:lnTo>
                  <a:pt x="822960" y="162559"/>
                </a:lnTo>
                <a:lnTo>
                  <a:pt x="579119" y="0"/>
                </a:lnTo>
                <a:close/>
              </a:path>
            </a:pathLst>
          </a:custGeom>
          <a:solidFill>
            <a:srgbClr val="0364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5978525" y="7513319"/>
            <a:ext cx="0" cy="162560"/>
          </a:xfrm>
          <a:custGeom>
            <a:avLst/>
            <a:gdLst/>
            <a:ahLst/>
            <a:cxnLst/>
            <a:rect l="l" t="t" r="r" b="b"/>
            <a:pathLst>
              <a:path h="162559">
                <a:moveTo>
                  <a:pt x="0" y="0"/>
                </a:moveTo>
                <a:lnTo>
                  <a:pt x="0" y="162559"/>
                </a:lnTo>
              </a:path>
            </a:pathLst>
          </a:custGeom>
          <a:ln w="60960">
            <a:solidFill>
              <a:srgbClr val="0364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 flipH="1">
            <a:off x="5902325" y="7513319"/>
            <a:ext cx="0" cy="162560"/>
          </a:xfrm>
          <a:custGeom>
            <a:avLst/>
            <a:gdLst/>
            <a:ahLst/>
            <a:cxnLst/>
            <a:rect l="l" t="t" r="r" b="b"/>
            <a:pathLst>
              <a:path h="162559">
                <a:moveTo>
                  <a:pt x="0" y="0"/>
                </a:moveTo>
                <a:lnTo>
                  <a:pt x="0" y="162559"/>
                </a:lnTo>
              </a:path>
            </a:pathLst>
          </a:custGeom>
          <a:ln w="30479">
            <a:solidFill>
              <a:srgbClr val="0364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39484" y="7432040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79"/>
                </a:lnTo>
                <a:lnTo>
                  <a:pt x="0" y="81279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19"/>
                </a:lnTo>
                <a:lnTo>
                  <a:pt x="822960" y="162559"/>
                </a:lnTo>
                <a:lnTo>
                  <a:pt x="579119" y="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948045" y="7513319"/>
            <a:ext cx="60960" cy="162560"/>
          </a:xfrm>
          <a:custGeom>
            <a:avLst/>
            <a:gdLst/>
            <a:ahLst/>
            <a:cxnLst/>
            <a:rect l="l" t="t" r="r" b="b"/>
            <a:pathLst>
              <a:path w="60960" h="162559">
                <a:moveTo>
                  <a:pt x="0" y="162559"/>
                </a:moveTo>
                <a:lnTo>
                  <a:pt x="60960" y="162559"/>
                </a:lnTo>
                <a:lnTo>
                  <a:pt x="60960" y="0"/>
                </a:lnTo>
                <a:lnTo>
                  <a:pt x="0" y="0"/>
                </a:lnTo>
                <a:lnTo>
                  <a:pt x="0" y="162559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887084" y="7513319"/>
            <a:ext cx="30480" cy="162560"/>
          </a:xfrm>
          <a:custGeom>
            <a:avLst/>
            <a:gdLst/>
            <a:ahLst/>
            <a:cxnLst/>
            <a:rect l="l" t="t" r="r" b="b"/>
            <a:pathLst>
              <a:path w="30478" h="162559">
                <a:moveTo>
                  <a:pt x="0" y="162559"/>
                </a:moveTo>
                <a:lnTo>
                  <a:pt x="30479" y="162559"/>
                </a:lnTo>
                <a:lnTo>
                  <a:pt x="30479" y="0"/>
                </a:lnTo>
                <a:lnTo>
                  <a:pt x="0" y="0"/>
                </a:lnTo>
                <a:lnTo>
                  <a:pt x="0" y="162559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111125" rIns="0" bIns="0" rtlCol="0">
            <a:spAutoFit/>
          </a:bodyPr>
          <a:lstStyle/>
          <a:p>
            <a:pPr marL="250825" algn="ctr">
              <a:lnSpc>
                <a:spcPct val="100000"/>
              </a:lnSpc>
              <a:spcBef>
                <a:spcPts val="875"/>
              </a:spcBef>
            </a:pPr>
            <a:r>
              <a:rPr sz="3600">
                <a:solidFill>
                  <a:srgbClr val="FF953E"/>
                </a:solidFill>
              </a:rPr>
              <a:t>从猪八戒角度立意</a:t>
            </a:r>
            <a:endParaRPr sz="3600"/>
          </a:p>
        </p:txBody>
      </p:sp>
      <p:sp>
        <p:nvSpPr>
          <p:cNvPr id="11" name="object 11"/>
          <p:cNvSpPr/>
          <p:nvPr/>
        </p:nvSpPr>
        <p:spPr>
          <a:xfrm>
            <a:off x="6039484" y="6135878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80"/>
                </a:lnTo>
                <a:lnTo>
                  <a:pt x="0" y="81280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20"/>
                </a:lnTo>
                <a:lnTo>
                  <a:pt x="822960" y="162560"/>
                </a:lnTo>
                <a:lnTo>
                  <a:pt x="579119" y="0"/>
                </a:lnTo>
                <a:close/>
              </a:path>
            </a:pathLst>
          </a:custGeom>
          <a:solidFill>
            <a:srgbClr val="0364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 flipH="1">
            <a:off x="5978525" y="6217158"/>
            <a:ext cx="0" cy="162560"/>
          </a:xfrm>
          <a:custGeom>
            <a:avLst/>
            <a:gdLst/>
            <a:ahLst/>
            <a:cxnLst/>
            <a:rect l="l" t="t" r="r" b="b"/>
            <a:pathLst>
              <a:path h="162560">
                <a:moveTo>
                  <a:pt x="0" y="0"/>
                </a:moveTo>
                <a:lnTo>
                  <a:pt x="0" y="162560"/>
                </a:lnTo>
              </a:path>
            </a:pathLst>
          </a:custGeom>
          <a:ln w="60960">
            <a:solidFill>
              <a:srgbClr val="0364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 flipH="1">
            <a:off x="5902325" y="6217158"/>
            <a:ext cx="0" cy="162560"/>
          </a:xfrm>
          <a:custGeom>
            <a:avLst/>
            <a:gdLst/>
            <a:ahLst/>
            <a:cxnLst/>
            <a:rect l="l" t="t" r="r" b="b"/>
            <a:pathLst>
              <a:path h="162560">
                <a:moveTo>
                  <a:pt x="0" y="0"/>
                </a:moveTo>
                <a:lnTo>
                  <a:pt x="0" y="162560"/>
                </a:lnTo>
              </a:path>
            </a:pathLst>
          </a:custGeom>
          <a:ln w="30479">
            <a:solidFill>
              <a:srgbClr val="0364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39484" y="6135878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80"/>
                </a:lnTo>
                <a:lnTo>
                  <a:pt x="0" y="81280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20"/>
                </a:lnTo>
                <a:lnTo>
                  <a:pt x="822960" y="162560"/>
                </a:lnTo>
                <a:lnTo>
                  <a:pt x="579119" y="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948045" y="6217158"/>
            <a:ext cx="60960" cy="162560"/>
          </a:xfrm>
          <a:custGeom>
            <a:avLst/>
            <a:gdLst/>
            <a:ahLst/>
            <a:cxnLst/>
            <a:rect l="l" t="t" r="r" b="b"/>
            <a:pathLst>
              <a:path w="60960" h="162560">
                <a:moveTo>
                  <a:pt x="0" y="162560"/>
                </a:moveTo>
                <a:lnTo>
                  <a:pt x="60960" y="162560"/>
                </a:lnTo>
                <a:lnTo>
                  <a:pt x="60960" y="0"/>
                </a:lnTo>
                <a:lnTo>
                  <a:pt x="0" y="0"/>
                </a:lnTo>
                <a:lnTo>
                  <a:pt x="0" y="16256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887084" y="6217158"/>
            <a:ext cx="30480" cy="162560"/>
          </a:xfrm>
          <a:custGeom>
            <a:avLst/>
            <a:gdLst/>
            <a:ahLst/>
            <a:cxnLst/>
            <a:rect l="l" t="t" r="r" b="b"/>
            <a:pathLst>
              <a:path w="30478" h="162560">
                <a:moveTo>
                  <a:pt x="0" y="162560"/>
                </a:moveTo>
                <a:lnTo>
                  <a:pt x="30479" y="162560"/>
                </a:lnTo>
                <a:lnTo>
                  <a:pt x="30479" y="0"/>
                </a:lnTo>
                <a:lnTo>
                  <a:pt x="0" y="0"/>
                </a:lnTo>
                <a:lnTo>
                  <a:pt x="0" y="16256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039484" y="4839715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80"/>
                </a:lnTo>
                <a:lnTo>
                  <a:pt x="0" y="81280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20"/>
                </a:lnTo>
                <a:lnTo>
                  <a:pt x="822960" y="162560"/>
                </a:lnTo>
                <a:lnTo>
                  <a:pt x="579119" y="0"/>
                </a:lnTo>
                <a:close/>
              </a:path>
            </a:pathLst>
          </a:custGeom>
          <a:solidFill>
            <a:srgbClr val="0364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 flipH="1">
            <a:off x="5978525" y="4920996"/>
            <a:ext cx="0" cy="162560"/>
          </a:xfrm>
          <a:custGeom>
            <a:avLst/>
            <a:gdLst/>
            <a:ahLst/>
            <a:cxnLst/>
            <a:rect l="l" t="t" r="r" b="b"/>
            <a:pathLst>
              <a:path h="162560">
                <a:moveTo>
                  <a:pt x="0" y="0"/>
                </a:moveTo>
                <a:lnTo>
                  <a:pt x="0" y="162560"/>
                </a:lnTo>
              </a:path>
            </a:pathLst>
          </a:custGeom>
          <a:ln w="60960">
            <a:solidFill>
              <a:srgbClr val="0364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 flipH="1">
            <a:off x="5902325" y="4920996"/>
            <a:ext cx="0" cy="162560"/>
          </a:xfrm>
          <a:custGeom>
            <a:avLst/>
            <a:gdLst/>
            <a:ahLst/>
            <a:cxnLst/>
            <a:rect l="l" t="t" r="r" b="b"/>
            <a:pathLst>
              <a:path h="162560">
                <a:moveTo>
                  <a:pt x="0" y="0"/>
                </a:moveTo>
                <a:lnTo>
                  <a:pt x="0" y="162560"/>
                </a:lnTo>
              </a:path>
            </a:pathLst>
          </a:custGeom>
          <a:ln w="30479">
            <a:solidFill>
              <a:srgbClr val="0364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39484" y="4839715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80"/>
                </a:lnTo>
                <a:lnTo>
                  <a:pt x="0" y="81280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20"/>
                </a:lnTo>
                <a:lnTo>
                  <a:pt x="822960" y="162560"/>
                </a:lnTo>
                <a:lnTo>
                  <a:pt x="579119" y="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948045" y="4920996"/>
            <a:ext cx="60960" cy="162560"/>
          </a:xfrm>
          <a:custGeom>
            <a:avLst/>
            <a:gdLst/>
            <a:ahLst/>
            <a:cxnLst/>
            <a:rect l="l" t="t" r="r" b="b"/>
            <a:pathLst>
              <a:path w="60960" h="162560">
                <a:moveTo>
                  <a:pt x="0" y="162560"/>
                </a:moveTo>
                <a:lnTo>
                  <a:pt x="60960" y="162560"/>
                </a:lnTo>
                <a:lnTo>
                  <a:pt x="60960" y="0"/>
                </a:lnTo>
                <a:lnTo>
                  <a:pt x="0" y="0"/>
                </a:lnTo>
                <a:lnTo>
                  <a:pt x="0" y="16256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887084" y="4920996"/>
            <a:ext cx="30480" cy="162560"/>
          </a:xfrm>
          <a:custGeom>
            <a:avLst/>
            <a:gdLst/>
            <a:ahLst/>
            <a:cxnLst/>
            <a:rect l="l" t="t" r="r" b="b"/>
            <a:pathLst>
              <a:path w="30478" h="162560">
                <a:moveTo>
                  <a:pt x="0" y="162560"/>
                </a:moveTo>
                <a:lnTo>
                  <a:pt x="30479" y="162560"/>
                </a:lnTo>
                <a:lnTo>
                  <a:pt x="30479" y="0"/>
                </a:lnTo>
                <a:lnTo>
                  <a:pt x="0" y="0"/>
                </a:lnTo>
                <a:lnTo>
                  <a:pt x="0" y="16256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039484" y="3605910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79"/>
                </a:lnTo>
                <a:lnTo>
                  <a:pt x="0" y="81279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19"/>
                </a:lnTo>
                <a:lnTo>
                  <a:pt x="822960" y="162560"/>
                </a:lnTo>
                <a:lnTo>
                  <a:pt x="579119" y="0"/>
                </a:lnTo>
                <a:close/>
              </a:path>
            </a:pathLst>
          </a:custGeom>
          <a:solidFill>
            <a:srgbClr val="0364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 flipH="1">
            <a:off x="5978525" y="3687190"/>
            <a:ext cx="0" cy="162560"/>
          </a:xfrm>
          <a:custGeom>
            <a:avLst/>
            <a:gdLst/>
            <a:ahLst/>
            <a:cxnLst/>
            <a:rect l="l" t="t" r="r" b="b"/>
            <a:pathLst>
              <a:path h="162560">
                <a:moveTo>
                  <a:pt x="0" y="0"/>
                </a:moveTo>
                <a:lnTo>
                  <a:pt x="0" y="162560"/>
                </a:lnTo>
              </a:path>
            </a:pathLst>
          </a:custGeom>
          <a:ln w="60960">
            <a:solidFill>
              <a:srgbClr val="0364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 flipH="1">
            <a:off x="5902325" y="3687190"/>
            <a:ext cx="0" cy="162560"/>
          </a:xfrm>
          <a:custGeom>
            <a:avLst/>
            <a:gdLst/>
            <a:ahLst/>
            <a:cxnLst/>
            <a:rect l="l" t="t" r="r" b="b"/>
            <a:pathLst>
              <a:path h="162560">
                <a:moveTo>
                  <a:pt x="0" y="0"/>
                </a:moveTo>
                <a:lnTo>
                  <a:pt x="0" y="162560"/>
                </a:lnTo>
              </a:path>
            </a:pathLst>
          </a:custGeom>
          <a:ln w="30479">
            <a:solidFill>
              <a:srgbClr val="0364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39484" y="3605910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79"/>
                </a:lnTo>
                <a:lnTo>
                  <a:pt x="0" y="81279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19"/>
                </a:lnTo>
                <a:lnTo>
                  <a:pt x="822960" y="162560"/>
                </a:lnTo>
                <a:lnTo>
                  <a:pt x="579119" y="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948045" y="3687190"/>
            <a:ext cx="60960" cy="162560"/>
          </a:xfrm>
          <a:custGeom>
            <a:avLst/>
            <a:gdLst/>
            <a:ahLst/>
            <a:cxnLst/>
            <a:rect l="l" t="t" r="r" b="b"/>
            <a:pathLst>
              <a:path w="60960" h="162560">
                <a:moveTo>
                  <a:pt x="0" y="162560"/>
                </a:moveTo>
                <a:lnTo>
                  <a:pt x="60960" y="162560"/>
                </a:lnTo>
                <a:lnTo>
                  <a:pt x="60960" y="0"/>
                </a:lnTo>
                <a:lnTo>
                  <a:pt x="0" y="0"/>
                </a:lnTo>
                <a:lnTo>
                  <a:pt x="0" y="16256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887084" y="3687190"/>
            <a:ext cx="30480" cy="162560"/>
          </a:xfrm>
          <a:custGeom>
            <a:avLst/>
            <a:gdLst/>
            <a:ahLst/>
            <a:cxnLst/>
            <a:rect l="l" t="t" r="r" b="b"/>
            <a:pathLst>
              <a:path w="30478" h="162560">
                <a:moveTo>
                  <a:pt x="0" y="162560"/>
                </a:moveTo>
                <a:lnTo>
                  <a:pt x="30479" y="162560"/>
                </a:lnTo>
                <a:lnTo>
                  <a:pt x="30479" y="0"/>
                </a:lnTo>
                <a:lnTo>
                  <a:pt x="0" y="0"/>
                </a:lnTo>
                <a:lnTo>
                  <a:pt x="0" y="16256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object 2"/>
          <p:cNvSpPr txBox="1"/>
          <p:nvPr/>
        </p:nvSpPr>
        <p:spPr>
          <a:xfrm>
            <a:off x="1580514" y="3507041"/>
            <a:ext cx="3551554" cy="42913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不承认自己</a:t>
            </a:r>
            <a:r>
              <a:rPr sz="2750" spc="3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不足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37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2505"/>
              </a:spcBef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不能勇于接受批</a:t>
            </a:r>
            <a:r>
              <a:rPr sz="2750" spc="35">
                <a:latin typeface="宋体" panose="02010600030101010101" pitchFamily="2" charset="-122"/>
                <a:cs typeface="宋体" panose="02010600030101010101" pitchFamily="2" charset="-122"/>
              </a:rPr>
              <a:t>评</a:t>
            </a: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意见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360045">
              <a:lnSpc>
                <a:spcPct val="305000"/>
              </a:lnSpc>
              <a:spcBef>
                <a:spcPts val="80"/>
              </a:spcBef>
            </a:pPr>
            <a:r>
              <a:rPr sz="2750" spc="20">
                <a:latin typeface="宋体" panose="02010600030101010101" pitchFamily="2" charset="-122"/>
                <a:cs typeface="宋体" panose="02010600030101010101" pitchFamily="2" charset="-122"/>
              </a:rPr>
              <a:t>出现问题就推卸责任 打击报复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7720330" y="3463607"/>
            <a:ext cx="3906520" cy="42830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人贵有自知之明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3600">
              <a:latin typeface="Times New Roman" panose="02020603050405020304"/>
              <a:cs typeface="Times New Roman" panose="02020603050405020304"/>
            </a:endParaRPr>
          </a:p>
          <a:p>
            <a:pPr marL="13335">
              <a:lnSpc>
                <a:spcPct val="100000"/>
              </a:lnSpc>
              <a:spcBef>
                <a:spcPts val="2320"/>
              </a:spcBef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胸怀宽广才能集思广益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3335" marR="5080">
              <a:lnSpc>
                <a:spcPct val="310000"/>
              </a:lnSpc>
              <a:spcBef>
                <a:spcPts val="5"/>
              </a:spcBef>
            </a:pP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推卸责任无益于解决问题 权势无法改变事实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039484" y="7432040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79"/>
                </a:lnTo>
                <a:lnTo>
                  <a:pt x="0" y="81279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19"/>
                </a:lnTo>
                <a:lnTo>
                  <a:pt x="822960" y="162559"/>
                </a:lnTo>
                <a:lnTo>
                  <a:pt x="579119" y="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/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111125" rIns="0" bIns="0" rtlCol="0">
            <a:spAutoFit/>
          </a:bodyPr>
          <a:lstStyle>
            <a:lvl1pPr>
              <a:defRPr sz="3950" b="0" i="0">
                <a:solidFill>
                  <a:srgbClr val="FF7400"/>
                </a:solidFill>
                <a:latin typeface="宋体" panose="02010600030101010101" pitchFamily="2" charset="-122"/>
                <a:ea typeface="+mj-ea"/>
                <a:cs typeface="宋体" panose="02010600030101010101" pitchFamily="2" charset="-122"/>
              </a:defRPr>
            </a:lvl1pPr>
          </a:lstStyle>
          <a:p>
            <a:pPr marL="250825" algn="ctr">
              <a:lnSpc>
                <a:spcPct val="100000"/>
              </a:lnSpc>
              <a:spcBef>
                <a:spcPts val="875"/>
              </a:spcBef>
            </a:pPr>
            <a:r>
              <a:rPr sz="3600">
                <a:solidFill>
                  <a:srgbClr val="FF953E"/>
                </a:solidFill>
              </a:rPr>
              <a:t>从猪八戒角度立意</a:t>
            </a:r>
            <a:endParaRPr sz="3600"/>
          </a:p>
        </p:txBody>
      </p:sp>
      <p:sp>
        <p:nvSpPr>
          <p:cNvPr id="20" name="object 20"/>
          <p:cNvSpPr/>
          <p:nvPr/>
        </p:nvSpPr>
        <p:spPr>
          <a:xfrm>
            <a:off x="6039484" y="4839715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80"/>
                </a:lnTo>
                <a:lnTo>
                  <a:pt x="0" y="81280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20"/>
                </a:lnTo>
                <a:lnTo>
                  <a:pt x="822960" y="162560"/>
                </a:lnTo>
                <a:lnTo>
                  <a:pt x="579119" y="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39484" y="3605910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79"/>
                </a:lnTo>
                <a:lnTo>
                  <a:pt x="0" y="81279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19"/>
                </a:lnTo>
                <a:lnTo>
                  <a:pt x="822960" y="162560"/>
                </a:lnTo>
                <a:lnTo>
                  <a:pt x="579119" y="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950595" y="4127246"/>
            <a:ext cx="11054080" cy="2048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0" i="0">
                <a:solidFill>
                  <a:srgbClr val="FF7400"/>
                </a:solidFill>
                <a:latin typeface="宋体" panose="02010600030101010101" pitchFamily="2" charset="-122"/>
                <a:ea typeface="+mj-ea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object 20"/>
          <p:cNvSpPr/>
          <p:nvPr/>
        </p:nvSpPr>
        <p:spPr>
          <a:xfrm>
            <a:off x="6014719" y="5943345"/>
            <a:ext cx="822960" cy="325120"/>
          </a:xfrm>
          <a:custGeom>
            <a:avLst/>
            <a:gdLst/>
            <a:ahLst/>
            <a:cxnLst/>
            <a:rect l="l" t="t" r="r" b="b"/>
            <a:pathLst>
              <a:path w="822959" h="325120">
                <a:moveTo>
                  <a:pt x="579119" y="0"/>
                </a:moveTo>
                <a:lnTo>
                  <a:pt x="579119" y="81280"/>
                </a:lnTo>
                <a:lnTo>
                  <a:pt x="0" y="81280"/>
                </a:lnTo>
                <a:lnTo>
                  <a:pt x="0" y="243839"/>
                </a:lnTo>
                <a:lnTo>
                  <a:pt x="579119" y="243839"/>
                </a:lnTo>
                <a:lnTo>
                  <a:pt x="579119" y="325120"/>
                </a:lnTo>
                <a:lnTo>
                  <a:pt x="822960" y="162560"/>
                </a:lnTo>
                <a:lnTo>
                  <a:pt x="579119" y="0"/>
                </a:lnTo>
                <a:close/>
              </a:path>
            </a:pathLst>
          </a:custGeom>
          <a:ln w="95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00430" y="2963481"/>
            <a:ext cx="412496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35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、对镜子（赞颂的态度）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0430" y="5678487"/>
            <a:ext cx="5183505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35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750" spc="25">
                <a:latin typeface="宋体" panose="02010600030101010101" pitchFamily="2" charset="-122"/>
                <a:cs typeface="宋体" panose="02010600030101010101" pitchFamily="2" charset="-122"/>
              </a:rPr>
              <a:t>、对镜子（同情、惋惜的态度）</a:t>
            </a:r>
            <a:endParaRPr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680" y="1636407"/>
            <a:ext cx="4537075" cy="864235"/>
          </a:xfrm>
          <a:prstGeom prst="rect">
            <a:avLst/>
          </a:prstGeom>
          <a:ln w="12700">
            <a:solidFill>
              <a:srgbClr val="FFC9AE"/>
            </a:solidFill>
          </a:ln>
        </p:spPr>
        <p:txBody>
          <a:bodyPr vert="horz" wrap="square" lIns="0" tIns="111125" rIns="0" bIns="0" rtlCol="0">
            <a:spAutoFit/>
          </a:bodyPr>
          <a:lstStyle/>
          <a:p>
            <a:pPr marL="251460" algn="ctr">
              <a:lnSpc>
                <a:spcPct val="100000"/>
              </a:lnSpc>
              <a:spcBef>
                <a:spcPts val="875"/>
              </a:spcBef>
            </a:pPr>
            <a:r>
              <a:rPr sz="3600">
                <a:solidFill>
                  <a:srgbClr val="FF953E"/>
                </a:solidFill>
              </a:rPr>
              <a:t>从镜子角度立意</a:t>
            </a:r>
            <a:endParaRPr sz="3600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2165</Words>
  <Application>Microsoft Office PowerPoint</Application>
  <PresentationFormat>自定义</PresentationFormat>
  <Paragraphs>346</Paragraphs>
  <Slides>50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Office Theme</vt:lpstr>
      <vt:lpstr>2021年辽宁省沈阳市中考语文总复习  作文专题－－立意</vt:lpstr>
      <vt:lpstr>低分作文</vt:lpstr>
      <vt:lpstr>意犹帅也，无帅之兵，谓之乌合。要写出有质</vt:lpstr>
      <vt:lpstr>立意</vt:lpstr>
      <vt:lpstr>立意</vt:lpstr>
      <vt:lpstr>立意</vt:lpstr>
      <vt:lpstr>从猪八戒角度立意</vt:lpstr>
      <vt:lpstr>PowerPoint 演示文稿</vt:lpstr>
      <vt:lpstr>从镜子角度立意</vt:lpstr>
      <vt:lpstr>从镜子角度立意</vt:lpstr>
      <vt:lpstr>不恰当立意示例</vt:lpstr>
      <vt:lpstr>内容详解</vt:lpstr>
      <vt:lpstr>什么是好的立意</vt:lpstr>
      <vt:lpstr>什么是好的立意</vt:lpstr>
      <vt:lpstr>什么是好的立意</vt:lpstr>
      <vt:lpstr>什么是好的立意</vt:lpstr>
      <vt:lpstr>什么是好的立意</vt:lpstr>
      <vt:lpstr>内容详解</vt:lpstr>
      <vt:lpstr>立意只是开始，行文过程才最重要 开宗明义，阐发宗旨，说明意思</vt:lpstr>
      <vt:lpstr>提升立意的角度</vt:lpstr>
      <vt:lpstr>在咀嚼生活的真味</vt:lpstr>
      <vt:lpstr>在咀嚼生活的真味</vt:lpstr>
      <vt:lpstr>在咀嚼生活的真味</vt:lpstr>
      <vt:lpstr>提升立意的角度</vt:lpstr>
      <vt:lpstr>在路上</vt:lpstr>
      <vt:lpstr>在路上</vt:lpstr>
      <vt:lpstr>在路上</vt:lpstr>
      <vt:lpstr>内容详解</vt:lpstr>
      <vt:lpstr>开宗明义</vt:lpstr>
      <vt:lpstr>主题词串联全文</vt:lpstr>
      <vt:lpstr>主题词串联全文</vt:lpstr>
      <vt:lpstr>主题词串联全文</vt:lpstr>
      <vt:lpstr>陪伴</vt:lpstr>
      <vt:lpstr>陪伴</vt:lpstr>
      <vt:lpstr>结尾深化/升华主旨</vt:lpstr>
      <vt:lpstr>忍不住烧香拜佛</vt:lpstr>
      <vt:lpstr>忍不住烧香拜佛</vt:lpstr>
      <vt:lpstr>结尾深化/升华主旨</vt:lpstr>
      <vt:lpstr>以小见大‘进行立意</vt:lpstr>
      <vt:lpstr>PowerPoint 演示文稿</vt:lpstr>
      <vt:lpstr>结尾深化/升华主旨</vt:lpstr>
      <vt:lpstr>深化升华主旨技巧</vt:lpstr>
      <vt:lpstr>深化升华主旨技巧</vt:lpstr>
      <vt:lpstr>深化升华主旨技巧</vt:lpstr>
      <vt:lpstr>深化升华主旨技巧</vt:lpstr>
      <vt:lpstr>深化升华主旨技巧</vt:lpstr>
      <vt:lpstr>内容详解</vt:lpstr>
      <vt:lpstr>课堂训练一</vt:lpstr>
      <vt:lpstr>课堂训练二</vt:lpstr>
      <vt:lpstr>课堂训练三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2021年辽宁省沈阳市中考语文总复习  作文专题－－立意</dc:title>
  <dc:creator>rbm.xkw.com</dc:creator>
  <cp:lastModifiedBy>hj</cp:lastModifiedBy>
  <cp:revision>3</cp:revision>
  <cp:lastPrinted>2021-08-02T21:15:07Z</cp:lastPrinted>
  <dcterms:created xsi:type="dcterms:W3CDTF">2021-08-02T21:15:07Z</dcterms:created>
  <dcterms:modified xsi:type="dcterms:W3CDTF">2021-08-13T02:14:14Z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