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2.emf"/><Relationship Id="rId3" Type="http://schemas.microsoft.com/office/2007/relationships/media" Target="file:///C:\Users\Administrator\Desktop\&#32431;&#38899;&#20048;%20-%20&#21476;&#29748;&#28487;&#28248;&#27700;&#20113;&#29748;&#29791;&#21644;&#40483;%20-%20&#32431;&#38899;&#20048;&#29256;.mp3" TargetMode="External"/><Relationship Id="rId2" Type="http://schemas.openxmlformats.org/officeDocument/2006/relationships/audio" Target="file:///C:\Users\Administrator\Desktop\&#32431;&#38899;&#20048;%20-%20&#21476;&#29748;&#28487;&#28248;&#27700;&#20113;&#29748;&#29791;&#21644;&#40483;%20-%20&#32431;&#38899;&#20048;&#29256;.mp3" TargetMode="External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5.emf"/><Relationship Id="rId3" Type="http://schemas.microsoft.com/office/2007/relationships/media" Target="file:///C:\Users\Administrator\Desktop\&#35799;&#27468;&#36175;&#26512;%20-%20&#24402;&#22253;&#30000;&#23621;&#20854;&#19968;&#38518;&#28170;&#26126;.mp3" TargetMode="External"/><Relationship Id="rId2" Type="http://schemas.openxmlformats.org/officeDocument/2006/relationships/audio" Target="file:///C:\Users\Administrator\Desktop\&#35799;&#27468;&#36175;&#26512;%20-%20&#24402;&#22253;&#30000;&#23621;&#20854;&#19968;&#38518;&#28170;&#26126;.mp3" TargetMode="External"/><Relationship Id="rId1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wmf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u=2014111831,2742811285&amp;fm=21&amp;gp=0"/>
          <p:cNvPicPr>
            <a:picLocks noChangeAspect="1"/>
          </p:cNvPicPr>
          <p:nvPr/>
        </p:nvPicPr>
        <p:blipFill>
          <a:blip r:embed="rId1">
            <a:clrChange>
              <a:clrFrom>
                <a:srgbClr val="FBEABF">
                  <a:alpha val="100000"/>
                </a:srgbClr>
              </a:clrFrom>
              <a:clrTo>
                <a:srgbClr val="FBEABF">
                  <a:alpha val="100000"/>
                  <a:alpha val="0"/>
                </a:srgbClr>
              </a:clrTo>
            </a:clrChange>
            <a:grayscl/>
            <a:lum bright="70000" contrast="-70000"/>
          </a:blip>
          <a:srcRect/>
          <a:stretch>
            <a:fillRect/>
          </a:stretch>
        </p:blipFill>
        <p:spPr>
          <a:xfrm>
            <a:off x="-8255" y="92710"/>
            <a:ext cx="12033885" cy="677862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053715" y="1337310"/>
            <a:ext cx="5669280" cy="40252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600" b="1">
                <a:latin typeface="华文楷体" charset="0"/>
                <a:ea typeface="华文楷体" charset="0"/>
              </a:rPr>
              <a:t>结庐在人境，</a:t>
            </a:r>
            <a:endParaRPr lang="zh-CN" altLang="en-US" sz="3600" b="1">
              <a:latin typeface="华文楷体" charset="0"/>
              <a:ea typeface="华文楷体" charset="0"/>
            </a:endParaRPr>
          </a:p>
          <a:p>
            <a:r>
              <a:rPr lang="zh-CN" altLang="en-US" sz="3600" b="1">
                <a:latin typeface="华文楷体" charset="0"/>
                <a:ea typeface="华文楷体" charset="0"/>
              </a:rPr>
              <a:t>而无车马喧。</a:t>
            </a:r>
            <a:endParaRPr lang="zh-CN" altLang="en-US" sz="3600" b="1">
              <a:latin typeface="华文楷体" charset="0"/>
              <a:ea typeface="华文楷体" charset="0"/>
            </a:endParaRPr>
          </a:p>
          <a:p>
            <a:r>
              <a:rPr lang="zh-CN" altLang="en-US" sz="3600" b="1">
                <a:latin typeface="华文楷体" charset="0"/>
                <a:ea typeface="华文楷体" charset="0"/>
              </a:rPr>
              <a:t>问君何能尔？</a:t>
            </a:r>
            <a:endParaRPr lang="zh-CN" altLang="en-US" sz="3600" b="1">
              <a:latin typeface="华文楷体" charset="0"/>
              <a:ea typeface="华文楷体" charset="0"/>
            </a:endParaRPr>
          </a:p>
          <a:p>
            <a:r>
              <a:rPr lang="zh-CN" altLang="en-US" sz="3600" b="1">
                <a:latin typeface="华文楷体" charset="0"/>
                <a:ea typeface="华文楷体" charset="0"/>
              </a:rPr>
              <a:t>心远地自偏。</a:t>
            </a:r>
            <a:endParaRPr lang="zh-CN" altLang="en-US" sz="3600" b="1">
              <a:latin typeface="华文楷体" charset="0"/>
              <a:ea typeface="华文楷体" charset="0"/>
            </a:endParaRPr>
          </a:p>
          <a:p>
            <a:r>
              <a:rPr lang="zh-CN" altLang="en-US" sz="3600" b="1">
                <a:latin typeface="华文楷体" charset="0"/>
                <a:ea typeface="华文楷体" charset="0"/>
              </a:rPr>
              <a:t>采菊东篱下，</a:t>
            </a:r>
            <a:endParaRPr lang="zh-CN" altLang="en-US" sz="3600" b="1">
              <a:latin typeface="华文楷体" charset="0"/>
              <a:ea typeface="华文楷体" charset="0"/>
            </a:endParaRPr>
          </a:p>
          <a:p>
            <a:r>
              <a:rPr lang="zh-CN" altLang="en-US" sz="3600" b="1">
                <a:latin typeface="华文楷体" charset="0"/>
                <a:ea typeface="华文楷体" charset="0"/>
              </a:rPr>
              <a:t>悠然见南山。</a:t>
            </a:r>
            <a:endParaRPr lang="zh-CN" altLang="en-US" sz="3600" b="1">
              <a:latin typeface="华文楷体" charset="0"/>
              <a:ea typeface="华文楷体" charset="0"/>
            </a:endParaRPr>
          </a:p>
          <a:p>
            <a:r>
              <a:rPr lang="zh-CN" altLang="en-US" sz="3600" b="1">
                <a:latin typeface="华文楷体" charset="0"/>
                <a:ea typeface="华文楷体" charset="0"/>
              </a:rPr>
              <a:t>山气日夕佳，</a:t>
            </a:r>
            <a:endParaRPr lang="zh-CN" altLang="en-US" sz="3600" b="1">
              <a:latin typeface="华文楷体" charset="0"/>
              <a:ea typeface="华文楷体" charset="0"/>
            </a:endParaRPr>
          </a:p>
          <a:p>
            <a:r>
              <a:rPr lang="zh-CN" altLang="en-US" sz="3600" b="1">
                <a:latin typeface="华文楷体" charset="0"/>
                <a:ea typeface="华文楷体" charset="0"/>
              </a:rPr>
              <a:t>飞鸟相与还。</a:t>
            </a:r>
            <a:endParaRPr lang="zh-CN" altLang="en-US" sz="3600" b="1">
              <a:latin typeface="华文楷体" charset="0"/>
              <a:ea typeface="华文楷体" charset="0"/>
            </a:endParaRPr>
          </a:p>
          <a:p>
            <a:r>
              <a:rPr lang="zh-CN" altLang="en-US" sz="3600" b="1">
                <a:latin typeface="华文楷体" charset="0"/>
                <a:ea typeface="华文楷体" charset="0"/>
              </a:rPr>
              <a:t>此中有真意，</a:t>
            </a:r>
            <a:endParaRPr lang="zh-CN" altLang="en-US" sz="3600" b="1">
              <a:latin typeface="华文楷体" charset="0"/>
              <a:ea typeface="华文楷体" charset="0"/>
            </a:endParaRPr>
          </a:p>
          <a:p>
            <a:r>
              <a:rPr lang="zh-CN" altLang="en-US" sz="3600" b="1">
                <a:latin typeface="华文楷体" charset="0"/>
                <a:ea typeface="华文楷体" charset="0"/>
              </a:rPr>
              <a:t>欲辨已忘言</a:t>
            </a:r>
            <a:r>
              <a:rPr lang="zh-CN" altLang="en-US" b="1">
                <a:latin typeface="华文楷体" charset="0"/>
                <a:ea typeface="华文楷体" charset="0"/>
              </a:rPr>
              <a:t>。</a:t>
            </a:r>
            <a:endParaRPr lang="zh-CN" altLang="en-US" b="1">
              <a:latin typeface="华文楷体" charset="0"/>
              <a:ea typeface="华文楷体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29090" y="1561465"/>
            <a:ext cx="1584960" cy="31661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6000">
                <a:latin typeface="华文行楷" charset="0"/>
                <a:ea typeface="华文行楷" charset="0"/>
              </a:rPr>
              <a:t>饮酒</a:t>
            </a:r>
            <a:r>
              <a:rPr lang="zh-CN" altLang="en-US" sz="3200">
                <a:latin typeface="华文行楷" charset="0"/>
                <a:ea typeface="华文行楷" charset="0"/>
              </a:rPr>
              <a:t> </a:t>
            </a:r>
            <a:endParaRPr lang="zh-CN" altLang="en-US" sz="3200">
              <a:latin typeface="华文行楷" charset="0"/>
              <a:ea typeface="华文行楷" charset="0"/>
            </a:endParaRPr>
          </a:p>
          <a:p>
            <a:r>
              <a:rPr lang="zh-CN" altLang="en-US" sz="3200">
                <a:latin typeface="华文行楷" charset="0"/>
                <a:ea typeface="华文行楷" charset="0"/>
              </a:rPr>
              <a:t>             陶渊明</a:t>
            </a:r>
            <a:endParaRPr lang="zh-CN" altLang="en-US" sz="3200"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2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8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2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2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0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2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6" dur="2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0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1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2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3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4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5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6" dur="2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8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9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0" dur="2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1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2" dur="2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3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4" dur="2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5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6" dur="20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8" dur="2000" fill="hold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ppt335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-44450" y="-635"/>
            <a:ext cx="12283440" cy="68592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96670" y="838200"/>
            <a:ext cx="841248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/>
              <a:t>回顾这首诗，诗人的创作风格是怎样的？</a:t>
            </a:r>
            <a:endParaRPr lang="zh-CN" altLang="en-US" sz="3600" b="1"/>
          </a:p>
        </p:txBody>
      </p:sp>
      <p:sp>
        <p:nvSpPr>
          <p:cNvPr id="4" name="文本框 3"/>
          <p:cNvSpPr txBox="1"/>
          <p:nvPr/>
        </p:nvSpPr>
        <p:spPr>
          <a:xfrm>
            <a:off x="656590" y="2697480"/>
            <a:ext cx="11460480" cy="15544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 b="1"/>
              <a:t>他的田园诗写的是平淡的田园风光和日常的农村生活，反映的是恬淡的心情与情趣。</a:t>
            </a:r>
            <a:endParaRPr lang="zh-CN" altLang="en-US" sz="2400" b="1"/>
          </a:p>
          <a:p>
            <a:pPr algn="l"/>
            <a:r>
              <a:rPr lang="zh-CN" altLang="en-US" sz="2400" b="1"/>
              <a:t>表达方法上，多用白描手法，语言朴素自然，含蓄委婉。在田园诗平淡的描写中蕴</a:t>
            </a:r>
            <a:endParaRPr lang="zh-CN" altLang="en-US" sz="2400" b="1"/>
          </a:p>
          <a:p>
            <a:pPr algn="l"/>
            <a:r>
              <a:rPr lang="zh-CN" altLang="en-US" sz="2400" b="1"/>
              <a:t>含着陶渊明对生活的热爱和对自然的热爱，表现出他美好的人格和崇高的理想。他</a:t>
            </a:r>
            <a:endParaRPr lang="zh-CN" altLang="en-US" sz="2400" b="1"/>
          </a:p>
          <a:p>
            <a:pPr algn="l"/>
            <a:r>
              <a:rPr lang="zh-CN" altLang="en-US" sz="2400" b="1"/>
              <a:t>还开创了田园诗一派，为古典诗歌开辟了一个新境界。</a:t>
            </a:r>
            <a:endParaRPr lang="zh-CN" altLang="en-US" sz="2400" b="1"/>
          </a:p>
        </p:txBody>
      </p:sp>
      <p:pic>
        <p:nvPicPr>
          <p:cNvPr id="6" name="纯音乐 - 古琴潇湘水云琴瑟和鸣 - 纯音乐版.mp3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rcRect/>
          <a:stretch>
            <a:fillRect/>
          </a:stretch>
        </p:blipFill>
        <p:spPr>
          <a:xfrm>
            <a:off x="7798435" y="4445635"/>
            <a:ext cx="103060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2" dur="59262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ppt335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5240" y="-635"/>
            <a:ext cx="12252960" cy="68592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4320" y="655320"/>
            <a:ext cx="5059680" cy="15544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9600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</a:rPr>
              <a:t>小试牛刀</a:t>
            </a:r>
            <a:endParaRPr lang="zh-CN" altLang="en-US" sz="9600"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57200" y="2865120"/>
            <a:ext cx="706310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>
                <a:solidFill>
                  <a:srgbClr val="FF0000"/>
                </a:solidFill>
              </a:rPr>
              <a:t>模仿陶渊明的风格写一段话（200-300左右）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ppt3023"/>
          <p:cNvPicPr>
            <a:picLocks noChangeAspect="1"/>
          </p:cNvPicPr>
          <p:nvPr/>
        </p:nvPicPr>
        <p:blipFill>
          <a:blip r:embed="rId1">
            <a:lum bright="-6000"/>
          </a:blip>
          <a:srcRect/>
          <a:stretch>
            <a:fillRect/>
          </a:stretch>
        </p:blipFill>
        <p:spPr>
          <a:xfrm>
            <a:off x="-14605" y="-635"/>
            <a:ext cx="12252960" cy="68592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47560" y="3947160"/>
            <a:ext cx="3840480" cy="15544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9600">
                <a:solidFill>
                  <a:schemeClr val="accent2"/>
                </a:solidFill>
                <a:effectLst>
                  <a:reflection blurRad="6350" stA="53000" endA="300" endPos="35500" dir="5400000" sy="-90000" algn="bl" rotWithShape="0"/>
                </a:effectLst>
              </a:rPr>
              <a:t>谢谢！</a:t>
            </a:r>
            <a:endParaRPr lang="zh-CN" altLang="en-US" sz="9600">
              <a:solidFill>
                <a:schemeClr val="accent2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4" name="诗歌赏析 - 归园田居其一陶渊明.mp3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link="rId3"/>
              </p:ext>
            </p:extLst>
          </p:nvPr>
        </p:nvPicPr>
        <p:blipFill>
          <a:blip r:embed="rId4"/>
          <a:srcRect/>
          <a:stretch>
            <a:fillRect/>
          </a:stretch>
        </p:blipFill>
        <p:spPr>
          <a:xfrm>
            <a:off x="8026400" y="2646680"/>
            <a:ext cx="6191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20856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u=2014111831,2742811285&amp;fm=21&amp;gp=0"/>
          <p:cNvPicPr>
            <a:picLocks noChangeAspect="1"/>
          </p:cNvPicPr>
          <p:nvPr/>
        </p:nvPicPr>
        <p:blipFill>
          <a:blip r:embed="rId1">
            <a:clrChange>
              <a:clrFrom>
                <a:srgbClr val="FBEABF">
                  <a:alpha val="100000"/>
                </a:srgbClr>
              </a:clrFrom>
              <a:clrTo>
                <a:srgbClr val="FBEABF">
                  <a:alpha val="100000"/>
                  <a:alpha val="0"/>
                </a:srgbClr>
              </a:clrTo>
            </a:clrChange>
            <a:grayscl/>
            <a:lum bright="70000" contrast="-70000"/>
          </a:blip>
          <a:srcRect/>
          <a:stretch>
            <a:fillRect/>
          </a:stretch>
        </p:blipFill>
        <p:spPr>
          <a:xfrm>
            <a:off x="6350" y="78105"/>
            <a:ext cx="12033885" cy="67786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99440" y="1114425"/>
            <a:ext cx="4490085" cy="2499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华文行楷" charset="0"/>
                <a:ea typeface="华文行楷" charset="0"/>
              </a:rPr>
              <a:t>少无适俗韵，性本爱丘山。                  　　</a:t>
            </a:r>
            <a:endParaRPr lang="zh-CN" altLang="en-US" sz="2800">
              <a:latin typeface="华文行楷" charset="0"/>
              <a:ea typeface="华文行楷" charset="0"/>
            </a:endParaRPr>
          </a:p>
          <a:p>
            <a:r>
              <a:rPr lang="zh-CN" altLang="en-US" sz="2800">
                <a:latin typeface="华文行楷" charset="0"/>
                <a:ea typeface="华文行楷" charset="0"/>
              </a:rPr>
              <a:t>误落尘网中，一去三十年。 　　</a:t>
            </a:r>
            <a:endParaRPr lang="zh-CN" altLang="en-US" sz="2800">
              <a:latin typeface="华文行楷" charset="0"/>
              <a:ea typeface="华文行楷" charset="0"/>
            </a:endParaRPr>
          </a:p>
          <a:p>
            <a:r>
              <a:rPr lang="zh-CN" altLang="en-US" sz="2800">
                <a:latin typeface="华文行楷" charset="0"/>
                <a:ea typeface="华文行楷" charset="0"/>
              </a:rPr>
              <a:t>羁鸟恋旧林，池鱼思故渊。 　　</a:t>
            </a:r>
            <a:endParaRPr lang="zh-CN" altLang="en-US" sz="2800">
              <a:latin typeface="华文行楷" charset="0"/>
              <a:ea typeface="华文行楷" charset="0"/>
            </a:endParaRPr>
          </a:p>
          <a:p>
            <a:r>
              <a:rPr lang="zh-CN" altLang="en-US" sz="2800">
                <a:latin typeface="华文行楷" charset="0"/>
                <a:ea typeface="华文行楷" charset="0"/>
              </a:rPr>
              <a:t>开荒南野际，守拙归园田。 　　</a:t>
            </a:r>
            <a:endParaRPr lang="zh-CN" altLang="en-US" sz="2800">
              <a:latin typeface="华文行楷" charset="0"/>
              <a:ea typeface="华文行楷" charset="0"/>
            </a:endParaRPr>
          </a:p>
          <a:p>
            <a:r>
              <a:rPr lang="zh-CN" altLang="en-US" sz="2800">
                <a:latin typeface="华文行楷" charset="0"/>
                <a:ea typeface="华文行楷" charset="0"/>
              </a:rPr>
              <a:t>方宅十余亩，草屋八九间。</a:t>
            </a:r>
            <a:r>
              <a:rPr lang="zh-CN" altLang="en-US"/>
              <a:t> 　　</a:t>
            </a:r>
            <a:endParaRPr lang="zh-CN" altLang="en-US"/>
          </a:p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191885" y="3287395"/>
            <a:ext cx="4644390" cy="2225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华文行楷" charset="0"/>
                <a:ea typeface="华文行楷" charset="0"/>
                <a:sym typeface="+mn-ea"/>
              </a:rPr>
              <a:t>榆柳荫后檐，桃李罗堂前。 　　</a:t>
            </a:r>
            <a:endParaRPr lang="zh-CN" altLang="en-US" sz="2800">
              <a:latin typeface="华文行楷" charset="0"/>
              <a:ea typeface="华文行楷" charset="0"/>
            </a:endParaRPr>
          </a:p>
          <a:p>
            <a:r>
              <a:rPr lang="zh-CN" altLang="en-US" sz="2800">
                <a:latin typeface="华文行楷" charset="0"/>
                <a:ea typeface="华文行楷" charset="0"/>
                <a:sym typeface="+mn-ea"/>
              </a:rPr>
              <a:t>暧暧远人村，依依墟里烟。 　　</a:t>
            </a:r>
            <a:endParaRPr lang="zh-CN" altLang="en-US" sz="2800">
              <a:latin typeface="华文行楷" charset="0"/>
              <a:ea typeface="华文行楷" charset="0"/>
            </a:endParaRPr>
          </a:p>
          <a:p>
            <a:r>
              <a:rPr lang="zh-CN" altLang="en-US" sz="2800">
                <a:latin typeface="华文行楷" charset="0"/>
                <a:ea typeface="华文行楷" charset="0"/>
                <a:sym typeface="+mn-ea"/>
              </a:rPr>
              <a:t>狗吠深巷中，鸡鸣桑树颠。 　　</a:t>
            </a:r>
            <a:endParaRPr lang="zh-CN" altLang="en-US" sz="2800">
              <a:latin typeface="华文行楷" charset="0"/>
              <a:ea typeface="华文行楷" charset="0"/>
            </a:endParaRPr>
          </a:p>
          <a:p>
            <a:r>
              <a:rPr lang="zh-CN" altLang="en-US" sz="2800">
                <a:latin typeface="华文行楷" charset="0"/>
                <a:ea typeface="华文行楷" charset="0"/>
                <a:sym typeface="+mn-ea"/>
              </a:rPr>
              <a:t>户庭无尘杂，虚室有余闲。 　　</a:t>
            </a:r>
            <a:endParaRPr lang="zh-CN" altLang="en-US" sz="2800">
              <a:latin typeface="华文行楷" charset="0"/>
              <a:ea typeface="华文行楷" charset="0"/>
            </a:endParaRPr>
          </a:p>
          <a:p>
            <a:r>
              <a:rPr lang="zh-CN" altLang="en-US" sz="2800">
                <a:latin typeface="华文行楷" charset="0"/>
                <a:ea typeface="华文行楷" charset="0"/>
                <a:sym typeface="+mn-ea"/>
              </a:rPr>
              <a:t>久在樊笼里，复得返自然。</a:t>
            </a:r>
            <a:endParaRPr lang="zh-CN" altLang="en-US" sz="2800">
              <a:latin typeface="华文行楷" charset="0"/>
              <a:ea typeface="华文行楷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59880" y="1038225"/>
            <a:ext cx="262128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>
                <a:latin typeface="华文琥珀" charset="0"/>
                <a:ea typeface="华文琥珀" charset="0"/>
              </a:rPr>
              <a:t>归园田居其一</a:t>
            </a:r>
            <a:endParaRPr lang="zh-CN" altLang="en-US" sz="3200">
              <a:latin typeface="华文琥珀" charset="0"/>
              <a:ea typeface="华文琥珀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78230" y="3893820"/>
            <a:ext cx="1910080" cy="15544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9600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华文琥珀" charset="0"/>
                <a:ea typeface="华文琥珀" charset="0"/>
              </a:rPr>
              <a:t>读</a:t>
            </a:r>
            <a:endParaRPr lang="zh-CN" altLang="en-US" sz="9600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华文琥珀" charset="0"/>
              <a:ea typeface="华文琥珀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78a7669d2412fbac3c3be1db68f9b1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-48260" y="-22225"/>
            <a:ext cx="12198985" cy="67913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321435" y="822960"/>
            <a:ext cx="6031865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/>
              <a:t>重点字词。</a:t>
            </a:r>
            <a:endParaRPr lang="zh-CN" altLang="en-US" sz="2800" b="1"/>
          </a:p>
          <a:p>
            <a:pPr algn="l"/>
            <a:r>
              <a:rPr lang="zh-CN" altLang="en-US"/>
              <a:t>      </a:t>
            </a:r>
            <a:endParaRPr lang="zh-CN" altLang="en-US"/>
          </a:p>
          <a:p>
            <a:pPr algn="l"/>
            <a:r>
              <a:rPr lang="zh-CN" altLang="en-US"/>
              <a:t>      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84630" y="967105"/>
            <a:ext cx="8411845" cy="135699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245870" y="2391410"/>
            <a:ext cx="231648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/>
              <a:t>节奏和韵律？</a:t>
            </a:r>
            <a:endParaRPr lang="zh-CN" altLang="en-US" sz="2800" b="1"/>
          </a:p>
        </p:txBody>
      </p:sp>
      <p:sp>
        <p:nvSpPr>
          <p:cNvPr id="10" name="文本框 9"/>
          <p:cNvSpPr txBox="1"/>
          <p:nvPr/>
        </p:nvSpPr>
        <p:spPr>
          <a:xfrm>
            <a:off x="1394460" y="2941320"/>
            <a:ext cx="8037830" cy="82613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/>
              <a:t>节奏：基本上是二三节奏，如榆柳/荫后檐，桃李/罗堂前。</a:t>
            </a:r>
            <a:endParaRPr lang="zh-CN" altLang="en-US" sz="2400"/>
          </a:p>
          <a:p>
            <a:pPr algn="l"/>
            <a:r>
              <a:rPr lang="zh-CN" altLang="en-US" sz="2400"/>
              <a:t>韵律：此诗押韵，韵脚为an。</a:t>
            </a:r>
            <a:endParaRPr lang="zh-CN" altLang="en-US" sz="2400"/>
          </a:p>
        </p:txBody>
      </p:sp>
      <p:sp>
        <p:nvSpPr>
          <p:cNvPr id="11" name="文本框 10"/>
          <p:cNvSpPr txBox="1"/>
          <p:nvPr/>
        </p:nvSpPr>
        <p:spPr>
          <a:xfrm>
            <a:off x="1336040" y="3834130"/>
            <a:ext cx="196088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/>
              <a:t>感情基调？</a:t>
            </a:r>
            <a:endParaRPr lang="zh-CN" altLang="en-US" sz="2800" b="1"/>
          </a:p>
        </p:txBody>
      </p:sp>
      <p:sp>
        <p:nvSpPr>
          <p:cNvPr id="12" name="文本框 11"/>
          <p:cNvSpPr txBox="1"/>
          <p:nvPr/>
        </p:nvSpPr>
        <p:spPr>
          <a:xfrm>
            <a:off x="1513205" y="4339590"/>
            <a:ext cx="1706880" cy="4572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400"/>
              <a:t>恬淡，闲适</a:t>
            </a:r>
            <a:endParaRPr lang="zh-CN" altLang="en-US" sz="2400"/>
          </a:p>
        </p:txBody>
      </p:sp>
      <p:sp>
        <p:nvSpPr>
          <p:cNvPr id="13" name="文本框 12"/>
          <p:cNvSpPr txBox="1"/>
          <p:nvPr/>
        </p:nvSpPr>
        <p:spPr>
          <a:xfrm>
            <a:off x="1349375" y="4935855"/>
            <a:ext cx="1960880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2800" b="1"/>
              <a:t>诗歌内容？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ppt335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-23495" y="-635"/>
            <a:ext cx="12269470" cy="68592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40790" y="1061085"/>
            <a:ext cx="8310880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/>
              <a:t>诗眼是什么？看到题目有什么疑问？</a:t>
            </a:r>
            <a:endParaRPr lang="zh-CN" altLang="en-US" sz="4000" b="1"/>
          </a:p>
        </p:txBody>
      </p:sp>
      <p:sp>
        <p:nvSpPr>
          <p:cNvPr id="4" name="矩形 3"/>
          <p:cNvSpPr/>
          <p:nvPr/>
        </p:nvSpPr>
        <p:spPr>
          <a:xfrm>
            <a:off x="1551940" y="2733675"/>
            <a:ext cx="1198880" cy="131064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8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归</a:t>
            </a:r>
            <a:endParaRPr lang="zh-CN" altLang="en-US" sz="8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144010" y="1880235"/>
            <a:ext cx="3992880" cy="10058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6000" b="1"/>
              <a:t>从何而归？</a:t>
            </a:r>
            <a:endParaRPr lang="zh-CN" altLang="en-US" sz="6000" b="1"/>
          </a:p>
        </p:txBody>
      </p:sp>
      <p:sp>
        <p:nvSpPr>
          <p:cNvPr id="6" name="文本框 5"/>
          <p:cNvSpPr txBox="1"/>
          <p:nvPr/>
        </p:nvSpPr>
        <p:spPr>
          <a:xfrm>
            <a:off x="4128770" y="3070225"/>
            <a:ext cx="457327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/>
              <a:t>归向何处？</a:t>
            </a:r>
            <a:endParaRPr lang="zh-CN" altLang="en-US" sz="6000" b="1"/>
          </a:p>
        </p:txBody>
      </p:sp>
      <p:sp>
        <p:nvSpPr>
          <p:cNvPr id="7" name="文本框 6"/>
          <p:cNvSpPr txBox="1"/>
          <p:nvPr/>
        </p:nvSpPr>
        <p:spPr>
          <a:xfrm>
            <a:off x="4173855" y="4187825"/>
            <a:ext cx="3992880" cy="10058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6000" b="1"/>
              <a:t>为何而归？</a:t>
            </a:r>
            <a:endParaRPr lang="zh-CN" altLang="en-US" sz="6000" b="1"/>
          </a:p>
        </p:txBody>
      </p:sp>
      <p:sp>
        <p:nvSpPr>
          <p:cNvPr id="8" name="文本框 7"/>
          <p:cNvSpPr txBox="1"/>
          <p:nvPr/>
        </p:nvSpPr>
        <p:spPr>
          <a:xfrm>
            <a:off x="4203700" y="5363845"/>
            <a:ext cx="4752975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/>
              <a:t>归后如何？</a:t>
            </a:r>
            <a:endParaRPr lang="zh-CN" altLang="en-US" sz="60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ppt4019"/>
          <p:cNvPicPr>
            <a:picLocks noChangeAspect="1"/>
          </p:cNvPicPr>
          <p:nvPr/>
        </p:nvPicPr>
        <p:blipFill>
          <a:blip r:embed="rId1">
            <a:grayscl/>
          </a:blip>
          <a:srcRect/>
          <a:stretch>
            <a:fillRect/>
          </a:stretch>
        </p:blipFill>
        <p:spPr>
          <a:xfrm>
            <a:off x="-6350" y="-43815"/>
            <a:ext cx="12119610" cy="690308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70990" y="415290"/>
            <a:ext cx="3992880" cy="10058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6000" b="1">
                <a:sym typeface="+mn-ea"/>
              </a:rPr>
              <a:t>从何而归？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840230" y="1487170"/>
            <a:ext cx="211391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>
                <a:solidFill>
                  <a:srgbClr val="FF0000"/>
                </a:solidFill>
              </a:rPr>
              <a:t>尘网，樊笼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41145" y="2364740"/>
            <a:ext cx="7294880" cy="944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/>
              <a:t>尘网和樊笼指代什么？为什么要用着一比喻？</a:t>
            </a:r>
            <a:endParaRPr lang="zh-CN" altLang="en-US" sz="2800" b="1"/>
          </a:p>
          <a:p>
            <a:pPr algn="l"/>
            <a:r>
              <a:rPr lang="zh-CN" altLang="en-US" sz="2800" b="1"/>
              <a:t>表达了诗人什么样的情感？</a:t>
            </a:r>
            <a:endParaRPr lang="zh-CN" altLang="en-US" sz="2800" b="1"/>
          </a:p>
        </p:txBody>
      </p:sp>
      <p:sp>
        <p:nvSpPr>
          <p:cNvPr id="7" name="文本框 6"/>
          <p:cNvSpPr txBox="1"/>
          <p:nvPr/>
        </p:nvSpPr>
        <p:spPr>
          <a:xfrm>
            <a:off x="1308100" y="3645535"/>
            <a:ext cx="10495280" cy="13716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>
                <a:solidFill>
                  <a:srgbClr val="FF0000"/>
                </a:solidFill>
              </a:rPr>
              <a:t>官场。</a:t>
            </a:r>
            <a:endParaRPr lang="zh-CN" altLang="en-US" sz="2800">
              <a:solidFill>
                <a:srgbClr val="FF0000"/>
              </a:solidFill>
            </a:endParaRPr>
          </a:p>
          <a:p>
            <a:pPr algn="l"/>
            <a:r>
              <a:rPr lang="zh-CN" altLang="en-US" sz="2800">
                <a:solidFill>
                  <a:srgbClr val="FF0000"/>
                </a:solidFill>
              </a:rPr>
              <a:t>尘网与樊笼都是束缚人自由的物体，可见诗人厌恶官场，渴望获得</a:t>
            </a:r>
            <a:endParaRPr lang="zh-CN" altLang="en-US" sz="2800">
              <a:solidFill>
                <a:srgbClr val="FF0000"/>
              </a:solidFill>
            </a:endParaRPr>
          </a:p>
          <a:p>
            <a:pPr algn="l"/>
            <a:r>
              <a:rPr lang="zh-CN" altLang="en-US" sz="2800">
                <a:solidFill>
                  <a:srgbClr val="FF0000"/>
                </a:solidFill>
              </a:rPr>
              <a:t>自由，逃离官场的黑暗。同时“误落”这一词也表达了作者悔恨。</a:t>
            </a:r>
            <a:endParaRPr lang="zh-CN" altLang="en-US" sz="28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=908606302,1349363067&amp;fm=21&amp;gp=0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8069580" y="1807210"/>
            <a:ext cx="4096385" cy="503999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90855" y="503555"/>
            <a:ext cx="7289165" cy="5212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400" b="1">
                <a:latin typeface="华文楷体" charset="0"/>
                <a:ea typeface="华文楷体" charset="0"/>
              </a:rPr>
              <a:t>       </a:t>
            </a:r>
            <a:r>
              <a:rPr lang="zh-CN" altLang="en-US" sz="2400" b="1">
                <a:latin typeface="华文楷体" charset="0"/>
                <a:ea typeface="华文楷体" charset="0"/>
              </a:rPr>
              <a:t>陶渊明（352或365年—427年），字元亮，又名潜，私谥“靖节”，世称靖节先生。浔阳柴桑人。东晋末至南朝宋初期伟大的诗人、辞赋家。曾任江州祭酒、建威参军、镇军参军、彭泽县令等职，最末一次出仕为彭泽县令，八十多天便弃职而去，从此归隐田园。他是中国第一位田园诗人，被称为“古今隐逸诗人之宗 ”，陶渊明传世作品共有诗125首，文12篇，被后人编为《陶渊明集》。</a:t>
            </a:r>
            <a:endParaRPr lang="zh-CN" altLang="en-US" sz="2400" b="1">
              <a:latin typeface="华文楷体" charset="0"/>
              <a:ea typeface="华文楷体" charset="0"/>
            </a:endParaRPr>
          </a:p>
          <a:p>
            <a:pPr algn="l"/>
            <a:r>
              <a:rPr lang="zh-CN" altLang="en-US" sz="2400" b="1">
                <a:latin typeface="华文楷体" charset="0"/>
                <a:ea typeface="华文楷体" charset="0"/>
              </a:rPr>
              <a:t>      公元405年（东晋安帝义熙元年）,陶渊明在江西彭泽做县令,不过八十多天,便声称不愿“为五斗米折腰向乡里小儿”,挂印回家.从此结束了时隐时仕、身不由己的生活,终老田园.归来后,作《归园田居》诗一组,共五首,描绘田园风光的美好与农村生活的淳朴可爱,抒发归隐后愉悦的心情.</a:t>
            </a:r>
            <a:endParaRPr lang="zh-CN" altLang="en-US" sz="2400" b="1">
              <a:latin typeface="华文楷体" charset="0"/>
              <a:ea typeface="华文楷体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36330" y="1604645"/>
            <a:ext cx="1005840" cy="21488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p>
            <a:r>
              <a:rPr lang="zh-CN" altLang="en-US" sz="5400" b="1">
                <a:latin typeface="华文行楷" charset="0"/>
                <a:ea typeface="华文行楷" charset="0"/>
              </a:rPr>
              <a:t>陶渊明</a:t>
            </a:r>
            <a:endParaRPr lang="zh-CN" altLang="en-US" sz="5400" b="1"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ppt4019"/>
          <p:cNvPicPr>
            <a:picLocks noChangeAspect="1"/>
          </p:cNvPicPr>
          <p:nvPr/>
        </p:nvPicPr>
        <p:blipFill>
          <a:blip r:embed="rId1">
            <a:grayscl/>
          </a:blip>
          <a:srcRect/>
          <a:stretch>
            <a:fillRect/>
          </a:stretch>
        </p:blipFill>
        <p:spPr>
          <a:xfrm>
            <a:off x="15875" y="-635"/>
            <a:ext cx="12161520" cy="68592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15440" y="693420"/>
            <a:ext cx="3992880" cy="10058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6000" b="1">
                <a:sym typeface="+mn-ea"/>
              </a:rPr>
              <a:t>归向何处？</a:t>
            </a:r>
            <a:endParaRPr lang="zh-CN" altLang="en-US" sz="6000" b="1"/>
          </a:p>
        </p:txBody>
      </p:sp>
      <p:sp>
        <p:nvSpPr>
          <p:cNvPr id="7" name="文本框 6"/>
          <p:cNvSpPr txBox="1"/>
          <p:nvPr/>
        </p:nvSpPr>
        <p:spPr>
          <a:xfrm>
            <a:off x="1524635" y="1866900"/>
            <a:ext cx="505841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FF0000"/>
                </a:solidFill>
              </a:rPr>
              <a:t>田园（自然），旧林，故池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15440" y="2766060"/>
            <a:ext cx="7802880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/>
              <a:t>可以看出诗人什么样的思想感情？</a:t>
            </a:r>
            <a:endParaRPr lang="zh-CN" altLang="en-US" sz="4000" b="1"/>
          </a:p>
        </p:txBody>
      </p:sp>
      <p:sp>
        <p:nvSpPr>
          <p:cNvPr id="9" name="文本框 8"/>
          <p:cNvSpPr txBox="1"/>
          <p:nvPr/>
        </p:nvSpPr>
        <p:spPr>
          <a:xfrm>
            <a:off x="1647825" y="3771900"/>
            <a:ext cx="865060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>
                <a:solidFill>
                  <a:srgbClr val="FF0000"/>
                </a:solidFill>
              </a:rPr>
              <a:t>急切渴望自由，渴望回归自然，过朴实简单的生活。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ppt401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29845" y="-635"/>
            <a:ext cx="12299950" cy="68592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569720" y="579120"/>
            <a:ext cx="3992880" cy="10058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6000" b="1">
                <a:sym typeface="+mn-ea"/>
              </a:rPr>
              <a:t>为何而归？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590040" y="1727200"/>
            <a:ext cx="960437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>
                <a:solidFill>
                  <a:srgbClr val="FF0000"/>
                </a:solidFill>
              </a:rPr>
              <a:t>少无适俗韵，性本爱丘山。           羁鸟恋旧林，池鱼思故渊。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47800" y="2407920"/>
            <a:ext cx="10771505" cy="33832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600" b="1"/>
              <a:t>“少无”一句，可以看出作者是个怎样的人？</a:t>
            </a:r>
            <a:endParaRPr lang="zh-CN" altLang="en-US" sz="3600" b="1"/>
          </a:p>
          <a:p>
            <a:pPr algn="l"/>
            <a:r>
              <a:rPr lang="zh-CN" altLang="en-US">
                <a:solidFill>
                  <a:srgbClr val="FF0000"/>
                </a:solidFill>
              </a:rPr>
              <a:t> </a:t>
            </a:r>
            <a:r>
              <a:rPr lang="zh-CN" altLang="en-US" sz="2800">
                <a:solidFill>
                  <a:srgbClr val="FF0000"/>
                </a:solidFill>
              </a:rPr>
              <a:t> </a:t>
            </a:r>
            <a:r>
              <a:rPr lang="zh-CN" altLang="en-US" sz="2800" b="1">
                <a:solidFill>
                  <a:srgbClr val="FF0000"/>
                </a:solidFill>
              </a:rPr>
              <a:t> 诗人向往热爱田园生活，无心于官场。</a:t>
            </a:r>
            <a:endParaRPr lang="zh-CN" altLang="en-US" sz="2800" b="1">
              <a:solidFill>
                <a:srgbClr val="FF0000"/>
              </a:solidFill>
            </a:endParaRPr>
          </a:p>
          <a:p>
            <a:pPr algn="l"/>
            <a:r>
              <a:rPr lang="zh-CN" altLang="en-US"/>
              <a:t>  </a:t>
            </a:r>
            <a:r>
              <a:rPr lang="zh-CN" altLang="en-US" sz="3200" b="1"/>
              <a:t>“羁鸟”一句运用了什么修辞手法？表达了诗人什么样的</a:t>
            </a:r>
            <a:endParaRPr lang="zh-CN" altLang="en-US" sz="3200" b="1"/>
          </a:p>
          <a:p>
            <a:pPr algn="l"/>
            <a:r>
              <a:rPr lang="zh-CN" altLang="en-US" sz="3200" b="1"/>
              <a:t>思想感情？</a:t>
            </a:r>
            <a:endParaRPr lang="zh-CN" altLang="en-US" sz="3200" b="1"/>
          </a:p>
          <a:p>
            <a:pPr algn="l"/>
            <a:r>
              <a:rPr lang="zh-CN" altLang="en-US" sz="3200" b="1"/>
              <a:t>   </a:t>
            </a:r>
            <a:r>
              <a:rPr lang="zh-CN" altLang="en-US" sz="2800" b="1">
                <a:solidFill>
                  <a:srgbClr val="FF0000"/>
                </a:solidFill>
              </a:rPr>
              <a:t>比喻与拟人。将自己比喻成羁鸟与池鱼，表明自己久处官场的疲惫</a:t>
            </a:r>
            <a:endParaRPr lang="zh-CN" altLang="en-US" sz="2800" b="1">
              <a:solidFill>
                <a:srgbClr val="FF0000"/>
              </a:solidFill>
            </a:endParaRPr>
          </a:p>
          <a:p>
            <a:pPr algn="l"/>
            <a:r>
              <a:rPr lang="zh-CN" altLang="en-US" sz="2800" b="1">
                <a:solidFill>
                  <a:srgbClr val="FF0000"/>
                </a:solidFill>
              </a:rPr>
              <a:t>与厌恶。同时将羁鸟与池鱼拟人化，用“恋”与“思”两个字赋予</a:t>
            </a:r>
            <a:endParaRPr lang="zh-CN" altLang="en-US" sz="2800" b="1">
              <a:solidFill>
                <a:srgbClr val="FF0000"/>
              </a:solidFill>
            </a:endParaRPr>
          </a:p>
          <a:p>
            <a:pPr algn="l"/>
            <a:r>
              <a:rPr lang="zh-CN" altLang="en-US" sz="2800" b="1">
                <a:solidFill>
                  <a:srgbClr val="FF0000"/>
                </a:solidFill>
              </a:rPr>
              <a:t>他们情感，表达诗人对自由的渴望。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ppt401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270" y="-635"/>
            <a:ext cx="12222480" cy="685927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53440" y="762000"/>
            <a:ext cx="3992880" cy="10058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6000" b="1">
                <a:sym typeface="+mn-ea"/>
              </a:rPr>
              <a:t>归后如何？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97915" y="1828800"/>
            <a:ext cx="678116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800" b="1">
                <a:solidFill>
                  <a:srgbClr val="FF0000"/>
                </a:solidFill>
              </a:rPr>
              <a:t>从“方宅十余亩”到“虚室有余闲”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60120" y="2423160"/>
            <a:ext cx="871728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/>
              <a:t>这几句诗歌描绘了一幅什么画面，有什么特点？</a:t>
            </a:r>
            <a:endParaRPr lang="zh-CN" altLang="en-US" sz="3200" b="1"/>
          </a:p>
        </p:txBody>
      </p:sp>
      <p:sp>
        <p:nvSpPr>
          <p:cNvPr id="6" name="文本框 5"/>
          <p:cNvSpPr txBox="1"/>
          <p:nvPr/>
        </p:nvSpPr>
        <p:spPr>
          <a:xfrm>
            <a:off x="960120" y="3002280"/>
            <a:ext cx="10342880" cy="10668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/>
              <a:t>作者如何把这样一幅优美的画面用几句话来表现出来的？</a:t>
            </a:r>
            <a:endParaRPr lang="zh-CN" altLang="en-US" sz="3200" b="1"/>
          </a:p>
          <a:p>
            <a:pPr algn="l"/>
            <a:r>
              <a:rPr lang="zh-CN" altLang="en-US" sz="3200" b="1"/>
              <a:t>提示：可从表现手法和用词两方面来思考。</a:t>
            </a:r>
            <a:endParaRPr lang="zh-CN" altLang="en-US" sz="3200" b="1"/>
          </a:p>
        </p:txBody>
      </p:sp>
      <p:sp>
        <p:nvSpPr>
          <p:cNvPr id="7" name="文本框 6"/>
          <p:cNvSpPr txBox="1"/>
          <p:nvPr/>
        </p:nvSpPr>
        <p:spPr>
          <a:xfrm>
            <a:off x="1005840" y="4114800"/>
            <a:ext cx="635635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>
                <a:solidFill>
                  <a:srgbClr val="FF0000"/>
                </a:solidFill>
              </a:rPr>
              <a:t>由远及近  动静结合   数词和动词的使用 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90600" y="4632960"/>
            <a:ext cx="912368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3200" b="1"/>
              <a:t>诗人生活在这样恬静淡雅的环境，他的心境如何？</a:t>
            </a:r>
            <a:endParaRPr lang="zh-CN" altLang="en-US" sz="3200" b="1"/>
          </a:p>
        </p:txBody>
      </p:sp>
      <p:sp>
        <p:nvSpPr>
          <p:cNvPr id="9" name="文本框 8"/>
          <p:cNvSpPr txBox="1"/>
          <p:nvPr/>
        </p:nvSpPr>
        <p:spPr>
          <a:xfrm>
            <a:off x="1066800" y="5318760"/>
            <a:ext cx="10139680" cy="9448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2800" b="1">
                <a:solidFill>
                  <a:srgbClr val="FF0000"/>
                </a:solidFill>
              </a:rPr>
              <a:t>户庭无尘杂，虚室有余闲。表明了诗人对田园生活的喜爱，对摆</a:t>
            </a:r>
            <a:endParaRPr lang="zh-CN" altLang="en-US" sz="2800" b="1">
              <a:solidFill>
                <a:srgbClr val="FF0000"/>
              </a:solidFill>
            </a:endParaRPr>
          </a:p>
          <a:p>
            <a:pPr algn="l"/>
            <a:r>
              <a:rPr lang="zh-CN" altLang="en-US" sz="2800" b="1">
                <a:solidFill>
                  <a:srgbClr val="FF0000"/>
                </a:solidFill>
              </a:rPr>
              <a:t>脱官场羁绊的欣喜愉悦。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1390</Words>
  <Application>Kingsoft Office WPP</Application>
  <PresentationFormat>宽屏</PresentationFormat>
  <Paragraphs>123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</cp:revision>
  <dcterms:created xsi:type="dcterms:W3CDTF">2015-11-04T16:08:00Z</dcterms:created>
  <dcterms:modified xsi:type="dcterms:W3CDTF">2015-11-04T23:47:57Z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2052-10.1.0.5345</vt:lpwstr>
  </property>
</Properties>
</file>