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9" r:id="rId4"/>
    <p:sldId id="276" r:id="rId5"/>
    <p:sldId id="275" r:id="rId6"/>
    <p:sldId id="264" r:id="rId7"/>
    <p:sldId id="277" r:id="rId8"/>
    <p:sldId id="269" r:id="rId9"/>
    <p:sldId id="273" r:id="rId10"/>
    <p:sldId id="265" r:id="rId11"/>
    <p:sldId id="267" r:id="rId12"/>
    <p:sldId id="266" r:id="rId13"/>
    <p:sldId id="271" r:id="rId14"/>
    <p:sldId id="270" r:id="rId15"/>
    <p:sldId id="272" r:id="rId16"/>
    <p:sldId id="260" r:id="rId17"/>
    <p:sldId id="279" r:id="rId18"/>
    <p:sldId id="280" r:id="rId19"/>
    <p:sldId id="278" r:id="rId20"/>
  </p:sldIdLst>
  <p:sldSz cx="9144000" cy="6858000" type="screen4x3"/>
  <p:notesSz cx="6858000" cy="9144000"/>
  <p:custShowLst>
    <p:custShow name="自定义放映 1" id="0">
      <p:sldLst>
        <p:sld r:id="rId13"/>
      </p:sldLst>
    </p:custShow>
    <p:custShow name="自定义放映 2" id="1">
      <p:sldLst>
        <p:sld r:id="rId15"/>
      </p:sldLst>
    </p:custShow>
    <p:custShow name="自定义放映 3" id="2">
      <p:sldLst>
        <p:sld r:id="rId10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4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zh.wikipedia.org/wiki/Image:Hu4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572264" y="3500438"/>
            <a:ext cx="2786082" cy="1600200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胡适</a:t>
            </a:r>
            <a:endParaRPr lang="zh-CN" altLang="en-US" sz="4000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1428736"/>
            <a:ext cx="8715404" cy="1643074"/>
          </a:xfrm>
        </p:spPr>
        <p:txBody>
          <a:bodyPr>
            <a:normAutofit/>
          </a:bodyPr>
          <a:lstStyle/>
          <a:p>
            <a:r>
              <a:rPr lang="zh-CN" altLang="en-US" sz="6600" dirty="0" smtClean="0"/>
              <a:t>我的母亲</a:t>
            </a:r>
            <a:endParaRPr lang="zh-CN" altLang="en-US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3143248"/>
            <a:ext cx="461665" cy="285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" name="Picture 3" descr="胡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000372"/>
            <a:ext cx="3571868" cy="3857628"/>
          </a:xfrm>
          <a:prstGeom prst="rect">
            <a:avLst/>
          </a:prstGeom>
          <a:noFill/>
        </p:spPr>
      </p:pic>
      <p:pic>
        <p:nvPicPr>
          <p:cNvPr id="7" name="Picture 3" descr="胡适像">
            <a:hlinkClick r:id="rId3" tooltip="胡适像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24200"/>
            <a:ext cx="3000364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/>
          <a:lstStyle/>
          <a:p>
            <a:r>
              <a:rPr lang="zh-CN" altLang="en-US" b="1" dirty="0" smtClean="0"/>
              <a:t>赞美母亲</a:t>
            </a:r>
            <a:r>
              <a:rPr lang="en-US" altLang="zh-CN" b="1" dirty="0" smtClean="0"/>
              <a:t>:</a:t>
            </a:r>
            <a:endParaRPr lang="zh-CN" altLang="en-US" b="1" dirty="0"/>
          </a:p>
        </p:txBody>
      </p:sp>
      <p:sp>
        <p:nvSpPr>
          <p:cNvPr id="6" name="Text Box 6"/>
          <p:cNvSpPr txBox="1">
            <a:spLocks noGrp="1" noChangeArrowheads="1"/>
          </p:cNvSpPr>
          <p:nvPr>
            <p:ph sz="quarter" idx="1"/>
          </p:nvPr>
        </p:nvSpPr>
        <p:spPr bwMode="auto">
          <a:xfrm>
            <a:off x="642910" y="1643050"/>
            <a:ext cx="7772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>
            <a:sp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dirty="0"/>
              <a:t>      </a:t>
            </a:r>
            <a:r>
              <a:rPr lang="zh-CN" altLang="en-US" sz="3600" b="1" dirty="0"/>
              <a:t>假如有一个活动，评选二十世纪最</a:t>
            </a:r>
            <a:r>
              <a:rPr lang="zh-CN" altLang="en-US" sz="3600" b="1" dirty="0" smtClean="0"/>
              <a:t>伟大</a:t>
            </a:r>
            <a:r>
              <a:rPr lang="zh-CN" altLang="en-US" sz="3600" b="1" dirty="0"/>
              <a:t>的母亲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胡适的母亲能不能入选</a:t>
            </a:r>
            <a:r>
              <a:rPr lang="en-US" altLang="zh-CN" sz="3600" b="1" dirty="0"/>
              <a:t>?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/>
              <a:t>    </a:t>
            </a:r>
            <a:r>
              <a:rPr lang="zh-CN" altLang="en-US" sz="3600" b="1" dirty="0"/>
              <a:t>若入选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请你给这位可敬的母亲写颁奖词。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57224" y="785794"/>
            <a:ext cx="7772400" cy="5715008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 姚厚芝   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【</a:t>
            </a:r>
            <a:r>
              <a:rPr lang="zh-CN" altLang="en-US" sz="3600" b="1" dirty="0" smtClean="0"/>
              <a:t>简历</a:t>
            </a:r>
            <a:r>
              <a:rPr lang="en-US" altLang="zh-CN" sz="3600" b="1" dirty="0" smtClean="0"/>
              <a:t>】</a:t>
            </a:r>
            <a:r>
              <a:rPr lang="zh-CN" altLang="en-US" sz="3600" b="1" dirty="0" smtClean="0"/>
              <a:t>为子女筹学费，耗时</a:t>
            </a: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年绣出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清明上河图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的重病母亲   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【</a:t>
            </a:r>
            <a:r>
              <a:rPr lang="zh-CN" altLang="en-US" sz="3600" b="1" dirty="0" smtClean="0"/>
              <a:t>获奖名片</a:t>
            </a:r>
            <a:r>
              <a:rPr lang="en-US" altLang="zh-CN" sz="3600" b="1" dirty="0" smtClean="0"/>
              <a:t>】</a:t>
            </a:r>
            <a:r>
              <a:rPr lang="zh-CN" altLang="en-US" sz="3600" b="1" dirty="0" smtClean="0"/>
              <a:t>寸草春晖   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【</a:t>
            </a:r>
            <a:r>
              <a:rPr lang="zh-CN" altLang="en-US" sz="3600" b="1" dirty="0" smtClean="0"/>
              <a:t>颁奖词</a:t>
            </a:r>
            <a:r>
              <a:rPr lang="en-US" altLang="zh-CN" sz="3600" b="1" dirty="0" smtClean="0"/>
              <a:t>】</a:t>
            </a:r>
            <a:r>
              <a:rPr lang="zh-CN" altLang="en-US" sz="3600" b="1" dirty="0" smtClean="0"/>
              <a:t>病压垮了身体，但不能摧毁母爱。草根母亲呕心沥血，为孩子缝补梦想，而深厚的爱，更铺就孩子精神的未来。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       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</a:rPr>
              <a:t>胡适母亲颁奖词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57224" y="1357298"/>
            <a:ext cx="7772400" cy="4572000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800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</a:rPr>
              <a:t>她出身贫苦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命运多舛</a:t>
            </a:r>
            <a:r>
              <a:rPr lang="en-US" altLang="zh-CN" sz="3600" b="1" dirty="0">
                <a:solidFill>
                  <a:srgbClr val="0000FF"/>
                </a:solidFill>
              </a:rPr>
              <a:t>;</a:t>
            </a:r>
            <a:r>
              <a:rPr lang="zh-CN" altLang="en-US" sz="3600" b="1" dirty="0">
                <a:solidFill>
                  <a:srgbClr val="0000FF"/>
                </a:solidFill>
              </a:rPr>
              <a:t>她教子有方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舐犊情深</a:t>
            </a:r>
            <a:r>
              <a:rPr lang="en-US" altLang="zh-CN" sz="3600" b="1" dirty="0">
                <a:solidFill>
                  <a:srgbClr val="0000FF"/>
                </a:solidFill>
              </a:rPr>
              <a:t>;</a:t>
            </a:r>
            <a:r>
              <a:rPr lang="zh-CN" altLang="en-US" sz="3600" b="1" dirty="0">
                <a:solidFill>
                  <a:srgbClr val="0000FF"/>
                </a:solidFill>
              </a:rPr>
              <a:t>她包容坚忍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与人为善。她以柔弱的身躯书写了一个母亲的刚强，她成就了自己的儿子，也谱写了自己的人生传奇。她是母亲的典范，人生的楷模。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-357214"/>
            <a:ext cx="8186766" cy="1143000"/>
          </a:xfrm>
        </p:spPr>
        <p:txBody>
          <a:bodyPr/>
          <a:lstStyle/>
          <a:p>
            <a:r>
              <a:rPr lang="zh-CN" altLang="en-US" b="1" dirty="0" smtClean="0">
                <a:latin typeface="+mn-ea"/>
                <a:ea typeface="+mn-ea"/>
              </a:rPr>
              <a:t>真情流露：说说“我”的母亲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857232"/>
            <a:ext cx="8929718" cy="5857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1600" b="1" dirty="0" smtClean="0"/>
              <a:t>                                                       总有一段回忆，让人难忘</a:t>
            </a:r>
            <a:r>
              <a:rPr lang="en-US" sz="1600" b="1" dirty="0" smtClean="0"/>
              <a:t>                   2012-2-6 00:02 </a:t>
            </a:r>
            <a:r>
              <a:rPr lang="zh-CN" altLang="en-US" sz="1600" b="1" dirty="0" smtClean="0"/>
              <a:t>阅读</a:t>
            </a:r>
            <a:r>
              <a:rPr lang="en-US" sz="1600" b="1" dirty="0" smtClean="0"/>
              <a:t>(68)</a:t>
            </a:r>
            <a:endParaRPr lang="zh-CN" altLang="en-US" sz="1600" dirty="0" smtClean="0"/>
          </a:p>
          <a:p>
            <a:pPr>
              <a:buNone/>
            </a:pPr>
            <a:r>
              <a:rPr lang="en-US" sz="1100" dirty="0" smtClean="0"/>
              <a:t> </a:t>
            </a:r>
            <a:r>
              <a:rPr lang="en-US" sz="1200" dirty="0" smtClean="0"/>
              <a:t>             </a:t>
            </a:r>
            <a:r>
              <a:rPr lang="en-US" sz="1400" dirty="0" smtClean="0"/>
              <a:t> </a:t>
            </a:r>
            <a:r>
              <a:rPr lang="zh-CN" altLang="en-US" sz="1400" dirty="0" smtClean="0"/>
              <a:t>这个寒假，终于度过了快乐的</a:t>
            </a:r>
            <a:r>
              <a:rPr lang="en-US" sz="1400" dirty="0" smtClean="0"/>
              <a:t>7</a:t>
            </a:r>
            <a:r>
              <a:rPr lang="zh-CN" altLang="en-US" sz="1400" dirty="0" smtClean="0"/>
              <a:t>天！</a:t>
            </a:r>
          </a:p>
          <a:p>
            <a:pPr>
              <a:buNone/>
            </a:pPr>
            <a:r>
              <a:rPr lang="zh-CN" altLang="en-US" sz="1400" dirty="0" smtClean="0"/>
              <a:t>               正月初六我抱着</a:t>
            </a:r>
            <a:r>
              <a:rPr lang="en-US" sz="1400" dirty="0" smtClean="0"/>
              <a:t>3</a:t>
            </a:r>
            <a:r>
              <a:rPr lang="zh-CN" altLang="en-US" sz="1400" dirty="0" smtClean="0"/>
              <a:t>个月的小外甥果果，还有六一，妹妹开车，一起回娘家小住几天，真是惬意！不再是那个一天围着家人转的女主妇，不再每天想着每天做饭、收拾屋子，又回了在母亲面前永远是个需要妈妈照顾的孩子时候了。</a:t>
            </a:r>
          </a:p>
          <a:p>
            <a:pPr>
              <a:buNone/>
            </a:pPr>
            <a:r>
              <a:rPr lang="en-US" sz="1400" dirty="0" smtClean="0"/>
              <a:t>               </a:t>
            </a:r>
            <a:r>
              <a:rPr lang="zh-CN" altLang="en-US" sz="1400" dirty="0" smtClean="0"/>
              <a:t>妈妈是个典型的一心为孩子的母亲！家里冷，母亲怕小果果受不了，她和父亲搬到隔壁，让我们在他们屋住，因为这还有电褥子。年前母亲给果果做的几件棉衣不太合适， ，我本来说我来缝，可母亲还是坚持自己缝，我在旁边陪着她，和她认个线，一直快到晚上</a:t>
            </a:r>
            <a:r>
              <a:rPr lang="en-US" sz="1400" dirty="0" smtClean="0"/>
              <a:t>12</a:t>
            </a:r>
            <a:r>
              <a:rPr lang="zh-CN" altLang="en-US" sz="1400" dirty="0" smtClean="0"/>
              <a:t>点。</a:t>
            </a:r>
            <a:endParaRPr lang="en-US" altLang="zh-CN" sz="1400" dirty="0" smtClean="0"/>
          </a:p>
          <a:p>
            <a:pPr>
              <a:buNone/>
            </a:pPr>
            <a:r>
              <a:rPr lang="en-US" sz="1400" dirty="0" smtClean="0"/>
              <a:t>               </a:t>
            </a:r>
            <a:r>
              <a:rPr lang="zh-CN" altLang="en-US" sz="1400" dirty="0" smtClean="0"/>
              <a:t>母亲从早晨</a:t>
            </a:r>
            <a:r>
              <a:rPr lang="en-US" sz="1400" dirty="0" smtClean="0"/>
              <a:t>7</a:t>
            </a:r>
            <a:r>
              <a:rPr lang="zh-CN" altLang="en-US" sz="1400" dirty="0" smtClean="0"/>
              <a:t>点多醒来就没有闲的时候，因为回到家没什么事，我们睡个懒觉，每天都是母亲做好早饭，我们才起来。母亲有点空闲时间就抱抱果果，让她歇会也不肯！每天晚上洗果果的尿布，我要洗可她不让。住了</a:t>
            </a:r>
            <a:r>
              <a:rPr lang="en-US" sz="1400" dirty="0" smtClean="0"/>
              <a:t>7</a:t>
            </a:r>
            <a:r>
              <a:rPr lang="zh-CN" altLang="en-US" sz="1400" dirty="0" smtClean="0"/>
              <a:t>天，我没涮几次锅。母亲总说：你在家总干了，来到这还干！看来我真是来休假的！</a:t>
            </a:r>
          </a:p>
          <a:p>
            <a:pPr>
              <a:buNone/>
            </a:pPr>
            <a:r>
              <a:rPr lang="en-US" sz="1400" dirty="0" smtClean="0"/>
              <a:t>                </a:t>
            </a:r>
            <a:r>
              <a:rPr lang="zh-CN" altLang="en-US" sz="1400" dirty="0" smtClean="0"/>
              <a:t>在家呆了几天，本来说十三吃完午饭回来，可我临时有点事，早晨吃完饭就快</a:t>
            </a:r>
            <a:r>
              <a:rPr lang="en-US" sz="1400" dirty="0" smtClean="0"/>
              <a:t>10</a:t>
            </a:r>
            <a:r>
              <a:rPr lang="zh-CN" altLang="en-US" sz="1400" dirty="0" smtClean="0"/>
              <a:t>点了，刚吃完早饭也不饿，就决定上午回来。她早晨给果果收拾的棉裤还没弄好，恰好有个嫂子过来，她帮着收拾，母亲在旁边指导。嫂子手很利索，一会儿就弄好了，时间也快</a:t>
            </a:r>
            <a:r>
              <a:rPr lang="en-US" sz="1400" dirty="0" smtClean="0"/>
              <a:t>11</a:t>
            </a:r>
            <a:r>
              <a:rPr lang="zh-CN" altLang="en-US" sz="1400" dirty="0" smtClean="0"/>
              <a:t>点多。母亲极力劝我们吃完饭再回。嫂子一句话触动了我：你们还是吃完午饭再走吧，不然母亲会着急的！天下最亲的还是自己的母亲呀！于是决定还是吃完午饭再走吧！母亲听了很高兴，就赶紧开始炖菜（她知道我们姐俩最喜欢吃炖菜），看到母亲忙碌的身影，我的心里酸酸的。</a:t>
            </a:r>
          </a:p>
          <a:p>
            <a:pPr>
              <a:buNone/>
            </a:pPr>
            <a:r>
              <a:rPr lang="en-US" sz="1400" dirty="0" smtClean="0"/>
              <a:t>               </a:t>
            </a:r>
            <a:r>
              <a:rPr lang="zh-CN" altLang="en-US" sz="1400" dirty="0" smtClean="0"/>
              <a:t>在家几天感受最多是母亲匆忙的身影！她从这个院子走到东边那个院子，一天不知要走上几十趟。有的老人每天中午睡一会，而母亲我也只是在夏天见她休息一会，平时只要我们几个回家，就是母亲最忙碌的时候！在家的几天，心情很放松，没有工作的烦恼，有的只是一种惬意的心情！回娘家的感觉真好！</a:t>
            </a:r>
          </a:p>
          <a:p>
            <a:pPr>
              <a:buNone/>
            </a:pPr>
            <a:r>
              <a:rPr lang="en-US" sz="1400" dirty="0" smtClean="0"/>
              <a:t>             </a:t>
            </a:r>
            <a:r>
              <a:rPr lang="zh-CN" altLang="en-US" sz="1400" dirty="0" smtClean="0"/>
              <a:t>在新的一年里，母亲可能还会很忙碌，因为她还要看果果！希望她身体健健康康！相信母亲会长寿</a:t>
            </a:r>
            <a:r>
              <a:rPr lang="en-US" sz="1400" dirty="0" smtClean="0"/>
              <a:t>---</a:t>
            </a:r>
            <a:r>
              <a:rPr lang="zh-CN" altLang="en-US" sz="1400" dirty="0" smtClean="0"/>
              <a:t>因为她有一个善良宽容的心！好人有好报！</a:t>
            </a:r>
            <a:r>
              <a:rPr lang="en-US" sz="1400" dirty="0" smtClean="0"/>
              <a:t> </a:t>
            </a:r>
            <a:r>
              <a:rPr lang="zh-CN" altLang="en-US" sz="1400" dirty="0" smtClean="0"/>
              <a:t>祝天下所有的父母安康、幸福！</a:t>
            </a:r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62" y="0"/>
            <a:ext cx="77724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</a:rPr>
              <a:t>        真情寄语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1000108"/>
            <a:ext cx="8643998" cy="5500726"/>
          </a:xfrm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altLang="zh-CN" sz="2800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处在青春期的我们，有着太多的梦想，与父母之间的隔膜也越来越深，面对他们的唠叨我们似乎只是一种叛逆。而父母永远只是静静的藏在一个角落里。一个声音总是再说：现在还早，等我实现了这个再去对父母尽孝也不迟。只是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树欲静而风不止，子欲养而亲不待，往而不可得见者，亲也</a:t>
            </a:r>
            <a:r>
              <a:rPr lang="zh-CN" altLang="en-US" sz="2800" b="1" dirty="0" smtClean="0">
                <a:solidFill>
                  <a:srgbClr val="0000FF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，我们有太多的抱负要去施展，而不知不觉间曾经是我们避风港的父母却已经老了。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我们用行动来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报得三春晖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吧！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8543956" cy="1143000"/>
          </a:xfrm>
        </p:spPr>
        <p:txBody>
          <a:bodyPr/>
          <a:lstStyle/>
          <a:p>
            <a:r>
              <a:rPr lang="zh-CN" altLang="en-US" b="1" dirty="0" smtClean="0">
                <a:latin typeface="+mn-ea"/>
                <a:ea typeface="+mn-ea"/>
              </a:rPr>
              <a:t>给加点</a:t>
            </a:r>
            <a:r>
              <a:rPr lang="zh-CN" altLang="en-US" b="1" smtClean="0">
                <a:latin typeface="+mn-ea"/>
                <a:ea typeface="+mn-ea"/>
              </a:rPr>
              <a:t>字注音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14282" y="1142984"/>
            <a:ext cx="8472518" cy="5429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 </a:t>
            </a:r>
          </a:p>
          <a:p>
            <a:pPr>
              <a:buNone/>
            </a:pPr>
            <a:r>
              <a:rPr lang="en-US" sz="4000" dirty="0" smtClean="0"/>
              <a:t> </a:t>
            </a:r>
            <a:r>
              <a:rPr lang="zh-CN" altLang="en-US" sz="4000" dirty="0" smtClean="0"/>
              <a:t>眼</a:t>
            </a:r>
            <a:r>
              <a:rPr lang="zh-CN" altLang="en-US" sz="4000" b="1" u="sng" dirty="0" smtClean="0"/>
              <a:t>翳</a:t>
            </a:r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sz="4000" b="1" dirty="0" smtClean="0"/>
              <a:t>  </a:t>
            </a:r>
            <a:r>
              <a:rPr lang="zh-CN" altLang="en-US" sz="4000" b="1" u="sng" dirty="0" smtClean="0"/>
              <a:t>佃 </a:t>
            </a:r>
            <a:r>
              <a:rPr lang="zh-CN" altLang="en-US" sz="4000" dirty="0" smtClean="0"/>
              <a:t>户</a:t>
            </a:r>
            <a:r>
              <a:rPr lang="en-US" sz="4000" dirty="0" smtClean="0"/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di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/>
                <a:ea typeface="黑体" pitchFamily="2" charset="-122"/>
              </a:rPr>
              <a:t>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n</a:t>
            </a:r>
            <a:r>
              <a:rPr lang="en-US" sz="4000" dirty="0" smtClean="0"/>
              <a:t>     </a:t>
            </a:r>
            <a:r>
              <a:rPr lang="zh-CN" altLang="en-US" sz="4000" b="1" u="sng" dirty="0" smtClean="0"/>
              <a:t>庶</a:t>
            </a:r>
            <a:r>
              <a:rPr lang="zh-CN" altLang="en-US" sz="4000" dirty="0" smtClean="0"/>
              <a:t>祖母</a:t>
            </a:r>
            <a:r>
              <a:rPr lang="en-US" sz="4000" dirty="0" smtClean="0"/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ea typeface="楷体_GB2312" pitchFamily="49" charset="-122"/>
              </a:rPr>
              <a:t>shù</a:t>
            </a:r>
            <a:endParaRPr lang="en-US" altLang="zh-CN" sz="40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buNone/>
            </a:pPr>
            <a:r>
              <a:rPr lang="en-US" sz="4000" dirty="0" smtClean="0"/>
              <a:t>                                   </a:t>
            </a:r>
          </a:p>
          <a:p>
            <a:pPr>
              <a:buNone/>
            </a:pPr>
            <a:endParaRPr lang="en-US" altLang="zh-CN" sz="4000" b="1" u="sng" dirty="0" smtClean="0"/>
          </a:p>
          <a:p>
            <a:pPr>
              <a:buNone/>
            </a:pPr>
            <a:r>
              <a:rPr lang="zh-CN" altLang="en-US" sz="4000" b="1" u="sng" dirty="0" smtClean="0"/>
              <a:t>穈</a:t>
            </a:r>
            <a:r>
              <a:rPr lang="zh-CN" altLang="en-US" sz="4000" dirty="0" smtClean="0"/>
              <a:t>先生</a:t>
            </a:r>
            <a:r>
              <a:rPr lang="en-US" sz="4000" dirty="0" smtClean="0"/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méi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sz="4000" dirty="0" smtClean="0"/>
              <a:t>    </a:t>
            </a:r>
            <a:r>
              <a:rPr lang="zh-CN" altLang="en-US" sz="4000" b="1" u="sng" dirty="0" smtClean="0"/>
              <a:t>绰</a:t>
            </a:r>
            <a:r>
              <a:rPr lang="zh-CN" altLang="en-US" sz="4000" dirty="0" smtClean="0"/>
              <a:t>号</a:t>
            </a:r>
            <a:r>
              <a:rPr lang="en-US" sz="4000" dirty="0" smtClean="0"/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  <a:ea typeface="楷体_GB2312" pitchFamily="49" charset="-122"/>
              </a:rPr>
              <a:t>chuò</a:t>
            </a:r>
            <a:r>
              <a:rPr lang="en-US" altLang="zh-CN" sz="4000" b="1" dirty="0" smtClean="0">
                <a:solidFill>
                  <a:schemeClr val="accent2"/>
                </a:solidFill>
                <a:ea typeface="楷体_GB2312" pitchFamily="49" charset="-122"/>
              </a:rPr>
              <a:t>   </a:t>
            </a:r>
            <a:r>
              <a:rPr lang="en-US" sz="4000" dirty="0" smtClean="0"/>
              <a:t> </a:t>
            </a:r>
            <a:r>
              <a:rPr lang="zh-CN" altLang="en-US" sz="4000" dirty="0" smtClean="0"/>
              <a:t>宽</a:t>
            </a:r>
            <a:r>
              <a:rPr lang="zh-CN" altLang="en-US" sz="4000" b="1" u="sng" dirty="0" smtClean="0"/>
              <a:t>恕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shù</a:t>
            </a:r>
            <a:endParaRPr lang="zh-CN" altLang="en-US" sz="4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4000" dirty="0" smtClean="0"/>
              <a:t> </a:t>
            </a:r>
          </a:p>
          <a:p>
            <a:pPr>
              <a:buNone/>
            </a:pPr>
            <a:r>
              <a:rPr lang="zh-CN" altLang="en-US" sz="4000" dirty="0" smtClean="0"/>
              <a:t>抽</a:t>
            </a:r>
            <a:r>
              <a:rPr lang="zh-CN" altLang="en-US" sz="4000" b="1" u="sng" dirty="0" smtClean="0"/>
              <a:t>屉</a:t>
            </a:r>
            <a:r>
              <a:rPr lang="en-US" sz="4000" dirty="0" smtClean="0"/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tì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sz="4000" dirty="0" smtClean="0"/>
              <a:t>     </a:t>
            </a:r>
            <a:r>
              <a:rPr lang="zh-CN" altLang="en-US" sz="4000" dirty="0" smtClean="0"/>
              <a:t>文</a:t>
            </a:r>
            <a:r>
              <a:rPr lang="zh-CN" altLang="en-US" sz="4000" b="1" u="sng" dirty="0" smtClean="0"/>
              <a:t>绉绉</a:t>
            </a:r>
            <a:r>
              <a:rPr lang="en-US" sz="4000" dirty="0" smtClean="0"/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zhōu</a:t>
            </a:r>
            <a:r>
              <a:rPr lang="en-US" sz="4000" dirty="0" smtClean="0"/>
              <a:t>        </a:t>
            </a:r>
            <a:r>
              <a:rPr lang="en-US" sz="4000" b="1" u="sng" dirty="0" smtClean="0"/>
              <a:t> </a:t>
            </a:r>
            <a:r>
              <a:rPr lang="zh-CN" altLang="en-US" sz="4000" b="1" u="sng" dirty="0" smtClean="0"/>
              <a:t>廿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niàn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sz="4000" dirty="0" smtClean="0"/>
              <a:t>            </a:t>
            </a:r>
          </a:p>
          <a:p>
            <a:pPr>
              <a:buNone/>
            </a:pPr>
            <a:endParaRPr lang="en-US" altLang="zh-CN" sz="4000" b="1" u="sng" dirty="0" smtClean="0"/>
          </a:p>
          <a:p>
            <a:pPr>
              <a:buNone/>
            </a:pPr>
            <a:r>
              <a:rPr lang="zh-CN" altLang="en-US" sz="4000" b="1" u="sng" dirty="0" smtClean="0"/>
              <a:t>摩</a:t>
            </a:r>
            <a:r>
              <a:rPr lang="zh-CN" altLang="en-US" sz="4000" dirty="0" smtClean="0"/>
              <a:t>画</a:t>
            </a:r>
            <a:r>
              <a:rPr lang="en-US" sz="4000" dirty="0" smtClean="0"/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mó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000" b="1" dirty="0" smtClean="0">
                <a:solidFill>
                  <a:schemeClr val="accent2"/>
                </a:solidFill>
                <a:ea typeface="楷体_GB2312" pitchFamily="49" charset="-122"/>
              </a:rPr>
              <a:t>   </a:t>
            </a:r>
            <a:r>
              <a:rPr lang="en-US" sz="4000" dirty="0" smtClean="0"/>
              <a:t>    </a:t>
            </a:r>
            <a:r>
              <a:rPr lang="zh-CN" altLang="en-US" sz="4000" dirty="0" smtClean="0"/>
              <a:t>轻</a:t>
            </a:r>
            <a:r>
              <a:rPr lang="zh-CN" altLang="en-US" sz="4000" b="1" u="sng" dirty="0" smtClean="0"/>
              <a:t>薄</a:t>
            </a:r>
            <a:r>
              <a:rPr lang="en-US" sz="4000" b="1" dirty="0" smtClean="0"/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 ó     </a:t>
            </a:r>
            <a:r>
              <a:rPr lang="zh-CN" altLang="en-US" sz="4000" b="1" u="sng" dirty="0" smtClean="0"/>
              <a:t>遂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suì</a:t>
            </a:r>
            <a:endParaRPr lang="zh-CN" altLang="en-US" sz="4000" dirty="0" smtClean="0">
              <a:solidFill>
                <a:srgbClr val="FF0000"/>
              </a:solidFill>
            </a:endParaRPr>
          </a:p>
          <a:p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1643042" y="1571612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9B2D1F"/>
                </a:solidFill>
                <a:latin typeface="Franklin Gothic Book"/>
                <a:ea typeface="楷体_GB2312" pitchFamily="49" charset="-122"/>
                <a:cs typeface="+mj-cs"/>
              </a:rPr>
              <a:t>yì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资料链接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4157666" cy="4572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胡适的母亲冯顺弟，安徽绩溪人，出身贫寒。</a:t>
            </a:r>
            <a:r>
              <a:rPr lang="en-US" altLang="zh-CN" sz="3600" b="1" dirty="0" smtClean="0"/>
              <a:t>16</a:t>
            </a:r>
            <a:r>
              <a:rPr lang="zh-CN" altLang="en-US" sz="3600" b="1" dirty="0" smtClean="0"/>
              <a:t>岁嫁给胡适的父亲胡传。</a:t>
            </a:r>
            <a:r>
              <a:rPr lang="en-US" altLang="zh-CN" sz="3600" b="1" dirty="0" smtClean="0"/>
              <a:t>23</a:t>
            </a:r>
            <a:r>
              <a:rPr lang="zh-CN" altLang="en-US" sz="3600" b="1" dirty="0" smtClean="0"/>
              <a:t>岁时丈夫胡传去世，当时胡适仅有</a:t>
            </a: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岁。其后一直寡居，直至</a:t>
            </a:r>
            <a:r>
              <a:rPr lang="en-US" altLang="zh-CN" sz="3600" b="1" dirty="0" smtClean="0"/>
              <a:t>46</a:t>
            </a:r>
            <a:r>
              <a:rPr lang="zh-CN" altLang="en-US" sz="3600" b="1" dirty="0" smtClean="0"/>
              <a:t>岁去世。</a:t>
            </a:r>
            <a:endParaRPr lang="zh-CN" altLang="en-US" sz="3600" b="1" dirty="0"/>
          </a:p>
        </p:txBody>
      </p:sp>
      <p:pic>
        <p:nvPicPr>
          <p:cNvPr id="1026" name="Picture 2" descr="E:\A语文\高二\散文选读\我的母亲胡适\b64543a98226cffc671b0bd3b8014a90f703738da97732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57364"/>
            <a:ext cx="3929090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71472" y="642918"/>
            <a:ext cx="8115328" cy="5376882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 smtClean="0"/>
              <a:t>蒋介石给胡适写得挽联：</a:t>
            </a:r>
            <a:endParaRPr lang="en-US" altLang="zh-CN" sz="4400" b="1" dirty="0" smtClean="0"/>
          </a:p>
          <a:p>
            <a:pPr>
              <a:buNone/>
            </a:pP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     “</a:t>
            </a:r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新文化中旧道德的楷模，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    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          </a:t>
            </a:r>
            <a:r>
              <a:rPr lang="zh-CN" altLang="en-US" sz="4000" b="1" dirty="0" smtClean="0"/>
              <a:t>旧伦理中新思想的师表。</a:t>
            </a:r>
            <a:r>
              <a:rPr lang="en-US" sz="4000" b="1" dirty="0" smtClean="0"/>
              <a:t>”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329642" cy="2643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dirty="0" smtClean="0"/>
              <a:t>           </a:t>
            </a:r>
            <a:r>
              <a:rPr lang="zh-CN" altLang="en-US" sz="4000" b="1" dirty="0" smtClean="0"/>
              <a:t>但这九年的生活，除了读书看书之外，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究竟</a:t>
            </a:r>
            <a:r>
              <a:rPr lang="zh-CN" altLang="en-US" sz="4000" b="1" dirty="0" smtClean="0"/>
              <a:t>给了我一点儿做人的训练。在这一点上，我的恩师就是我的慈母。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258204" cy="5662634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                </a:t>
            </a:r>
            <a:r>
              <a:rPr lang="zh-CN" altLang="en-US" sz="4400" dirty="0" smtClean="0"/>
              <a:t> 胡适的墓志铭</a:t>
            </a:r>
          </a:p>
          <a:p>
            <a:pPr>
              <a:buNone/>
            </a:pPr>
            <a:r>
              <a:rPr lang="zh-CN" altLang="en-US" sz="3600" b="1" dirty="0" smtClean="0"/>
              <a:t>           </a:t>
            </a:r>
            <a:endParaRPr lang="en-US" altLang="zh-CN" sz="3600" b="1" dirty="0" smtClean="0"/>
          </a:p>
          <a:p>
            <a:pPr>
              <a:buNone/>
            </a:pPr>
            <a:r>
              <a:rPr lang="en-US" altLang="zh-CN" sz="3600" b="1" dirty="0" smtClean="0"/>
              <a:t>           </a:t>
            </a:r>
            <a:r>
              <a:rPr lang="zh-CN" altLang="en-US" sz="3600" b="1" dirty="0" smtClean="0"/>
              <a:t> 这个为学术和文化进步，为思想和言论自由，为民族的尊荣，为人类的幸福而苦心焦思，敝精劳神以致身死的人，现在在这里安息了</a:t>
            </a:r>
            <a:r>
              <a:rPr lang="en-US" sz="3600" b="1" dirty="0" smtClean="0"/>
              <a:t>……</a:t>
            </a:r>
            <a:r>
              <a:rPr lang="zh-CN" altLang="en-US" sz="3600" b="1" dirty="0" smtClean="0"/>
              <a:t>形骸终会化灭，陵谷也会变易，但现在墓中这位哲人所给予世界的光明，将永远存在。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4612" y="0"/>
            <a:ext cx="2857520" cy="1143000"/>
          </a:xfrm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学习目标</a:t>
            </a:r>
            <a:endParaRPr lang="zh-CN" altLang="en-US" sz="44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8429684" cy="5000628"/>
          </a:xfrm>
        </p:spPr>
        <p:txBody>
          <a:bodyPr>
            <a:normAutofit fontScale="92500" lnSpcReduction="10000"/>
          </a:bodyPr>
          <a:lstStyle/>
          <a:p>
            <a:r>
              <a:rPr lang="en-US" sz="4400" dirty="0" smtClean="0"/>
              <a:t>1</a:t>
            </a:r>
            <a:r>
              <a:rPr lang="zh-CN" altLang="en-US" sz="4400" dirty="0" smtClean="0"/>
              <a:t>、概括文章中的具体事件，分析母亲优秀的性格品质，感受母亲的人物形象；</a:t>
            </a:r>
          </a:p>
          <a:p>
            <a:r>
              <a:rPr lang="en-US" sz="4400" dirty="0" smtClean="0"/>
              <a:t>2</a:t>
            </a:r>
            <a:r>
              <a:rPr lang="zh-CN" altLang="en-US" sz="4400" dirty="0" smtClean="0"/>
              <a:t>、理解母亲对“我”的做人训练，感受母亲那无比深挚的爱子之情；</a:t>
            </a:r>
          </a:p>
          <a:p>
            <a:r>
              <a:rPr lang="en-US" sz="4400" dirty="0" smtClean="0"/>
              <a:t>3</a:t>
            </a:r>
            <a:r>
              <a:rPr lang="zh-CN" altLang="en-US" sz="4400" dirty="0" smtClean="0"/>
              <a:t>、联系自身的生活经验，再次体会母爱的无私与伟大，培养孝敬母亲的情感。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143000"/>
          </a:xfrm>
        </p:spPr>
        <p:txBody>
          <a:bodyPr/>
          <a:lstStyle/>
          <a:p>
            <a:r>
              <a:rPr lang="zh-CN" altLang="en-US" b="1" dirty="0" smtClean="0"/>
              <a:t>整体感知母亲：初识母亲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14282" y="1447800"/>
            <a:ext cx="8472518" cy="1123944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在作者家里，母亲扮演着怎样的角色？</a:t>
            </a:r>
            <a:endParaRPr lang="zh-CN" altLang="en-US" sz="3600" b="1" dirty="0"/>
          </a:p>
        </p:txBody>
      </p:sp>
      <p:sp>
        <p:nvSpPr>
          <p:cNvPr id="4" name="椭圆 3"/>
          <p:cNvSpPr/>
          <p:nvPr/>
        </p:nvSpPr>
        <p:spPr>
          <a:xfrm>
            <a:off x="785786" y="2500306"/>
            <a:ext cx="164307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母亲</a:t>
            </a:r>
            <a:endParaRPr lang="zh-CN" altLang="en-US" sz="3200" b="1" dirty="0"/>
          </a:p>
        </p:txBody>
      </p:sp>
      <p:sp>
        <p:nvSpPr>
          <p:cNvPr id="5" name="椭圆 4"/>
          <p:cNvSpPr/>
          <p:nvPr/>
        </p:nvSpPr>
        <p:spPr>
          <a:xfrm>
            <a:off x="2857488" y="2500306"/>
            <a:ext cx="278608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后母后婆</a:t>
            </a:r>
            <a:endParaRPr lang="zh-CN" altLang="en-US" sz="3200" b="1" dirty="0"/>
          </a:p>
        </p:txBody>
      </p:sp>
      <p:sp>
        <p:nvSpPr>
          <p:cNvPr id="6" name="椭圆 5"/>
          <p:cNvSpPr/>
          <p:nvPr/>
        </p:nvSpPr>
        <p:spPr>
          <a:xfrm>
            <a:off x="5929322" y="2500306"/>
            <a:ext cx="157163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寡妇</a:t>
            </a:r>
            <a:endParaRPr lang="zh-CN" altLang="en-US" sz="3200" b="1" dirty="0"/>
          </a:p>
        </p:txBody>
      </p:sp>
      <p:sp>
        <p:nvSpPr>
          <p:cNvPr id="7" name="椭圆 6"/>
          <p:cNvSpPr/>
          <p:nvPr/>
        </p:nvSpPr>
        <p:spPr>
          <a:xfrm>
            <a:off x="1643042" y="4500570"/>
            <a:ext cx="564360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母亲的命真</a:t>
            </a:r>
            <a:r>
              <a:rPr lang="en-US" altLang="zh-CN" sz="3200" b="1" dirty="0" smtClean="0"/>
              <a:t>------ </a:t>
            </a:r>
            <a:r>
              <a:rPr lang="zh-CN" altLang="en-US" sz="3200" b="1" dirty="0" smtClean="0"/>
              <a:t>啊！</a:t>
            </a:r>
            <a:endParaRPr lang="zh-CN" altLang="en-US" sz="3200" b="1" dirty="0"/>
          </a:p>
        </p:txBody>
      </p:sp>
      <p:sp>
        <p:nvSpPr>
          <p:cNvPr id="9" name="椭圆 8"/>
          <p:cNvSpPr/>
          <p:nvPr/>
        </p:nvSpPr>
        <p:spPr>
          <a:xfrm>
            <a:off x="4572000" y="4572008"/>
            <a:ext cx="107157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苦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329642" cy="1131910"/>
          </a:xfrm>
        </p:spPr>
        <p:txBody>
          <a:bodyPr/>
          <a:lstStyle/>
          <a:p>
            <a:r>
              <a:rPr lang="zh-CN" altLang="en-US" b="1" dirty="0" smtClean="0"/>
              <a:t>品读母亲：感知母亲性格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258204" cy="1714512"/>
          </a:xfrm>
        </p:spPr>
        <p:txBody>
          <a:bodyPr/>
          <a:lstStyle/>
          <a:p>
            <a:pPr>
              <a:buNone/>
            </a:pPr>
            <a:r>
              <a:rPr lang="zh-CN" altLang="en-US" sz="4000" dirty="0" smtClean="0"/>
              <a:t>在文中勾画出表现母亲品性的语句、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词语，感知母亲形象。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42844" y="285728"/>
            <a:ext cx="8543956" cy="5734072"/>
          </a:xfrm>
        </p:spPr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．有时候她对我说父亲的种种好处，她说：</a:t>
            </a:r>
            <a:r>
              <a:rPr lang="en-US" dirty="0" smtClean="0"/>
              <a:t>“</a:t>
            </a:r>
            <a:r>
              <a:rPr lang="zh-CN" altLang="en-US" dirty="0" smtClean="0"/>
              <a:t>你总要踏上你老子的脚步。我一生只晓得这一个完全的人，你要学他，不要跌他的股。</a:t>
            </a:r>
            <a:r>
              <a:rPr lang="en-US" dirty="0" smtClean="0"/>
              <a:t>”</a:t>
            </a:r>
            <a:r>
              <a:rPr lang="zh-CN" altLang="en-US" dirty="0" smtClean="0"/>
              <a:t>她说到伤心处，往往掉下泪来。</a:t>
            </a:r>
            <a:endParaRPr lang="en-US" altLang="zh-CN" dirty="0" smtClean="0"/>
          </a:p>
          <a:p>
            <a:pPr>
              <a:buNone/>
            </a:pPr>
            <a:r>
              <a:rPr lang="en-US" dirty="0" smtClean="0"/>
              <a:t>  </a:t>
            </a:r>
            <a:endParaRPr lang="zh-CN" altLang="en-US" dirty="0" smtClean="0"/>
          </a:p>
          <a:p>
            <a:r>
              <a:rPr lang="en-US" dirty="0" smtClean="0"/>
              <a:t>2</a:t>
            </a:r>
            <a:r>
              <a:rPr lang="zh-CN" altLang="en-US" dirty="0" smtClean="0"/>
              <a:t>．我母亲只忍耐着，忍到实在不可再忍的一天，她也有她的法子。这一天的天明时，她就不起床，轻轻地哭一场。她不骂一个人，只哭她的丈夫，哭她自己苦命，留不住她丈夫来照管她。她刚哭时，声音很低，渐渐哭出声来。我醒了起来劝她，她不肯住。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dirty="0" smtClean="0"/>
              <a:t>3</a:t>
            </a:r>
            <a:r>
              <a:rPr lang="zh-CN" altLang="en-US" dirty="0" smtClean="0"/>
              <a:t>．这句话传到了我母亲耳朵里，她气得大哭，请了几位本家来，把五叔喊来，她当面质问他她给了某人什么好处。直到五叔当众认错赔罪，她才罢休。</a:t>
            </a:r>
            <a:r>
              <a:rPr lang="en-US" dirty="0" smtClean="0"/>
              <a:t>  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品读母亲：感知母亲性格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zh-CN" altLang="en-US" sz="3600" dirty="0" smtClean="0"/>
          </a:p>
          <a:p>
            <a:endParaRPr lang="zh-CN" altLang="en-US" sz="3600" dirty="0" smtClean="0"/>
          </a:p>
          <a:p>
            <a:pPr>
              <a:buNone/>
            </a:pPr>
            <a:r>
              <a:rPr lang="en-US" sz="3600" dirty="0" smtClean="0"/>
              <a:t> </a:t>
            </a:r>
            <a:endParaRPr lang="zh-CN" altLang="en-US" sz="3600" dirty="0" smtClean="0"/>
          </a:p>
          <a:p>
            <a:endParaRPr lang="zh-CN" altLang="en-US" sz="3600" b="1" dirty="0"/>
          </a:p>
        </p:txBody>
      </p:sp>
      <p:sp>
        <p:nvSpPr>
          <p:cNvPr id="4" name="圆角矩形 3"/>
          <p:cNvSpPr/>
          <p:nvPr/>
        </p:nvSpPr>
        <p:spPr>
          <a:xfrm>
            <a:off x="1142976" y="2071678"/>
            <a:ext cx="200026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严中有爱</a:t>
            </a:r>
            <a:endParaRPr lang="zh-CN" altLang="en-US" sz="3200" dirty="0"/>
          </a:p>
        </p:txBody>
      </p:sp>
      <p:sp>
        <p:nvSpPr>
          <p:cNvPr id="5" name="圆角矩形 4"/>
          <p:cNvSpPr/>
          <p:nvPr/>
        </p:nvSpPr>
        <p:spPr>
          <a:xfrm>
            <a:off x="3929058" y="4214818"/>
            <a:ext cx="1928826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气量大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500826" y="4214818"/>
            <a:ext cx="1857388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有刚气</a:t>
            </a:r>
            <a:endParaRPr lang="zh-CN" altLang="en-US" sz="3200" dirty="0"/>
          </a:p>
        </p:txBody>
      </p:sp>
      <p:sp>
        <p:nvSpPr>
          <p:cNvPr id="7" name="圆角矩形 6"/>
          <p:cNvSpPr/>
          <p:nvPr/>
        </p:nvSpPr>
        <p:spPr>
          <a:xfrm>
            <a:off x="1000100" y="4143380"/>
            <a:ext cx="200026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容忍</a:t>
            </a:r>
            <a:endParaRPr lang="zh-CN" altLang="en-US" sz="3200" dirty="0"/>
          </a:p>
        </p:txBody>
      </p:sp>
      <p:sp>
        <p:nvSpPr>
          <p:cNvPr id="9" name="圆角矩形 8"/>
          <p:cNvSpPr/>
          <p:nvPr/>
        </p:nvSpPr>
        <p:spPr>
          <a:xfrm>
            <a:off x="3857620" y="2000240"/>
            <a:ext cx="200026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仁慈温和</a:t>
            </a:r>
            <a:endParaRPr lang="zh-CN" altLang="en-US" sz="3200" dirty="0"/>
          </a:p>
        </p:txBody>
      </p:sp>
      <p:sp>
        <p:nvSpPr>
          <p:cNvPr id="10" name="圆角矩形 9"/>
          <p:cNvSpPr/>
          <p:nvPr/>
        </p:nvSpPr>
        <p:spPr>
          <a:xfrm>
            <a:off x="6429388" y="2000240"/>
            <a:ext cx="200026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性子好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976" y="0"/>
            <a:ext cx="7772400" cy="1143000"/>
          </a:xfrm>
        </p:spPr>
        <p:txBody>
          <a:bodyPr/>
          <a:lstStyle/>
          <a:p>
            <a:r>
              <a:rPr lang="zh-CN" altLang="en-US" b="1" dirty="0" smtClean="0">
                <a:latin typeface="+mn-ea"/>
                <a:ea typeface="+mn-ea"/>
              </a:rPr>
              <a:t>探究母亲对我的影响：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501122" cy="44481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200" b="1" dirty="0" smtClean="0"/>
              <a:t>       我在我母亲的教训之下度过了少年时代，受了她的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极大极深</a:t>
            </a:r>
            <a:r>
              <a:rPr lang="zh-CN" altLang="en-US" sz="3200" b="1" dirty="0" smtClean="0"/>
              <a:t>的影响。我十四岁（其实只有十二零两三个月）便离开她了，在这广漠的人海里独自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混</a:t>
            </a:r>
            <a:r>
              <a:rPr lang="zh-CN" altLang="en-US" sz="3200" b="1" dirty="0" smtClean="0"/>
              <a:t>了二十多年，没有一个人管束过我。如果我学得了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一丝一毫</a:t>
            </a:r>
            <a:r>
              <a:rPr lang="zh-CN" altLang="en-US" sz="3200" b="1" dirty="0" smtClean="0"/>
              <a:t>的好脾气，如果我学得了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一点点</a:t>
            </a:r>
            <a:r>
              <a:rPr lang="zh-CN" altLang="en-US" sz="3200" b="1" dirty="0" smtClean="0"/>
              <a:t>待人接物的和气，如果我能宽恕人，体谅人</a:t>
            </a:r>
            <a:r>
              <a:rPr lang="en-US" altLang="zh-CN" sz="3200" b="1" dirty="0" smtClean="0"/>
              <a:t>——</a:t>
            </a:r>
            <a:r>
              <a:rPr lang="zh-CN" altLang="en-US" sz="3200" b="1" dirty="0" smtClean="0"/>
              <a:t>我都得感谢我的慈母。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资料链接：  胡适其人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981596"/>
          </a:xfrm>
        </p:spPr>
        <p:txBody>
          <a:bodyPr>
            <a:noAutofit/>
          </a:bodyPr>
          <a:lstStyle/>
          <a:p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 </a:t>
            </a:r>
            <a:r>
              <a:rPr lang="en-US" altLang="zh-CN" sz="3200" b="1" dirty="0" smtClean="0"/>
              <a:t>27</a:t>
            </a:r>
            <a:r>
              <a:rPr lang="zh-CN" altLang="en-US" sz="3200" b="1" dirty="0" smtClean="0"/>
              <a:t>岁的胡适从美国哥伦比亚大学毕业，任北京大学教授，一生得过</a:t>
            </a:r>
            <a:r>
              <a:rPr lang="en-US" altLang="zh-CN" sz="3200" b="1" dirty="0" smtClean="0"/>
              <a:t>35</a:t>
            </a:r>
            <a:r>
              <a:rPr lang="zh-CN" altLang="en-US" sz="3200" b="1" dirty="0" smtClean="0"/>
              <a:t>个博士学位。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他曾历任北京大学教授、北京大学文学院院长、中华民国驻美利坚合众国特命全权大使、美国国会图书馆东方部名誉顾问、北京大学校长、中央研究院院士、普林斯顿大学教授、台湾中央研究院院长等职。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    胡适《先母行述》节选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4000" b="1" dirty="0" smtClean="0">
                <a:ea typeface="楷体_GB2312" pitchFamily="49" charset="-122"/>
              </a:rPr>
              <a:t>            先母所生，只适一人，徒以爱子故，幼岁即令远出游学；十五年中，侍膝下仅四五月耳。生未能养，病未有侍，毕世勤劳未能丝毫分任，生死永诀亦未能见一面。平生惨痛，何以如此。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1129</TotalTime>
  <Words>1104</Words>
  <PresentationFormat>全屏显示(4:3)</PresentationFormat>
  <Paragraphs>83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  <vt:variant>
        <vt:lpstr>自定义放映</vt:lpstr>
      </vt:variant>
      <vt:variant>
        <vt:i4>3</vt:i4>
      </vt:variant>
    </vt:vector>
  </HeadingPairs>
  <TitlesOfParts>
    <vt:vector size="23" baseType="lpstr">
      <vt:lpstr>平衡</vt:lpstr>
      <vt:lpstr>我的母亲</vt:lpstr>
      <vt:lpstr>学习目标</vt:lpstr>
      <vt:lpstr>整体感知母亲：初识母亲</vt:lpstr>
      <vt:lpstr>品读母亲：感知母亲性格</vt:lpstr>
      <vt:lpstr>幻灯片 5</vt:lpstr>
      <vt:lpstr>品读母亲：感知母亲性格</vt:lpstr>
      <vt:lpstr>探究母亲对我的影响：</vt:lpstr>
      <vt:lpstr>资料链接：  胡适其人</vt:lpstr>
      <vt:lpstr>    胡适《先母行述》节选</vt:lpstr>
      <vt:lpstr>赞美母亲:</vt:lpstr>
      <vt:lpstr>幻灯片 11</vt:lpstr>
      <vt:lpstr>             胡适母亲颁奖词</vt:lpstr>
      <vt:lpstr>真情流露：说说“我”的母亲</vt:lpstr>
      <vt:lpstr>        真情寄语</vt:lpstr>
      <vt:lpstr>给加点字注音</vt:lpstr>
      <vt:lpstr>资料链接</vt:lpstr>
      <vt:lpstr>幻灯片 17</vt:lpstr>
      <vt:lpstr>幻灯片 18</vt:lpstr>
      <vt:lpstr>幻灯片 19</vt:lpstr>
      <vt:lpstr>自定义放映 1</vt:lpstr>
      <vt:lpstr>自定义放映 2</vt:lpstr>
      <vt:lpstr>自定义放映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我的母亲</dc:title>
  <dc:creator>孔德萍</dc:creator>
  <cp:lastModifiedBy>张艳涛</cp:lastModifiedBy>
  <cp:revision>77</cp:revision>
  <dcterms:created xsi:type="dcterms:W3CDTF">2014-02-26T03:15:38Z</dcterms:created>
  <dcterms:modified xsi:type="dcterms:W3CDTF">2015-01-30T00:21:42Z</dcterms:modified>
</cp:coreProperties>
</file>