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13" r:id="rId4"/>
    <p:sldId id="436" r:id="rId5"/>
    <p:sldId id="273" r:id="rId6"/>
    <p:sldId id="333" r:id="rId7"/>
    <p:sldId id="468" r:id="rId8"/>
    <p:sldId id="334" r:id="rId9"/>
    <p:sldId id="379" r:id="rId10"/>
    <p:sldId id="563" r:id="rId11"/>
    <p:sldId id="567" r:id="rId12"/>
    <p:sldId id="565" r:id="rId13"/>
    <p:sldId id="569" r:id="rId14"/>
    <p:sldId id="571" r:id="rId15"/>
    <p:sldId id="335" r:id="rId16"/>
    <p:sldId id="499" r:id="rId17"/>
    <p:sldId id="500" r:id="rId18"/>
    <p:sldId id="502" r:id="rId19"/>
    <p:sldId id="504" r:id="rId20"/>
    <p:sldId id="506" r:id="rId21"/>
    <p:sldId id="496" r:id="rId22"/>
    <p:sldId id="381" r:id="rId23"/>
    <p:sldId id="532" r:id="rId24"/>
    <p:sldId id="535" r:id="rId25"/>
    <p:sldId id="537" r:id="rId26"/>
    <p:sldId id="539" r:id="rId27"/>
    <p:sldId id="383" r:id="rId28"/>
    <p:sldId id="533" r:id="rId29"/>
    <p:sldId id="344" r:id="rId30"/>
    <p:sldId id="340" r:id="rId31"/>
    <p:sldId id="429" r:id="rId32"/>
    <p:sldId id="592" r:id="rId33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>
          <p15:clr>
            <a:srgbClr val="A4A3A4"/>
          </p15:clr>
        </p15:guide>
        <p15:guide id="2" pos="291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6404"/>
    <p:restoredTop sz="94252"/>
  </p:normalViewPr>
  <p:slideViewPr>
    <p:cSldViewPr showGuides="1">
      <p:cViewPr varScale="1">
        <p:scale>
          <a:sx n="89" d="100"/>
          <a:sy n="89" d="100"/>
        </p:scale>
        <p:origin x="378" y="126"/>
      </p:cViewPr>
      <p:guideLst>
        <p:guide orient="horz" pos="2179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B00ECDE-B9E2-421B-B3B6-FCEB50993E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728D3C-6D01-4E17-8B60-9479A524B35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08347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A8C615C-730F-423B-BF2E-EAC875CF460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8631126-F6A9-4846-A69A-5DB0D66FB9B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161493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3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6987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12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02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13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174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14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023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115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16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036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17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2047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18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9475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20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9898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21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3964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22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661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4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7045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23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5983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24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4000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4235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26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7092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29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6594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30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493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764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126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6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199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7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264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8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586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9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6117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10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5004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11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23331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7F4DA-7E8C-4C04-A04B-8FC5637B05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63581F-2BA6-4A6E-A166-997A781F1A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2.jpeg" /><Relationship Id="rId4" Type="http://schemas.openxmlformats.org/officeDocument/2006/relationships/image" Target="../media/image6.png" /><Relationship Id="rId5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http://www.910club.cn/kjsc/UploadFiles20081888/201101/20110111211139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5720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116013" y="0"/>
            <a:ext cx="8229600" cy="7651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1" u="sng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古诗词欣赏专题</a:t>
            </a:r>
          </a:p>
        </p:txBody>
      </p:sp>
      <p:sp>
        <p:nvSpPr>
          <p:cNvPr id="4100" name="Rectangle 3"/>
          <p:cNvSpPr>
            <a:spLocks noGrp="1"/>
          </p:cNvSpPr>
          <p:nvPr>
            <p:ph idx="1"/>
          </p:nvPr>
        </p:nvSpPr>
        <p:spPr>
          <a:xfrm>
            <a:off x="899795" y="1916430"/>
            <a:ext cx="7374255" cy="1269365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r>
              <a:rPr lang="en-US" altLang="zh-CN" sz="4000" b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诗歌赏读中景物考查题型集锦</a:t>
            </a:r>
          </a:p>
          <a:p>
            <a:pPr>
              <a:buNone/>
            </a:pPr>
            <a:endParaRPr lang="zh-CN" altLang="en-US" sz="5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endParaRPr lang="zh-CN" altLang="en-US" b="1">
              <a:solidFill>
                <a:srgbClr val="00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83260" y="1196975"/>
            <a:ext cx="8333740" cy="452564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写景方法鉴赏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写景方法：</a:t>
            </a:r>
            <a:r>
              <a:rPr 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古代写景诗往往是“诗中有画，画中有诗”，意随景生，如何写景，诗人一般都是匠心独运。具体来说，有以下几种方法。</a:t>
            </a:r>
            <a:endParaRPr lang="en-US" sz="2400" b="1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24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1、 修辞</a:t>
            </a:r>
            <a:r>
              <a:rPr lang="zh-CN" altLang="en-US" sz="24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角度</a:t>
            </a:r>
            <a:r>
              <a:rPr lang="en-US" sz="24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使诗歌所描绘的意象更加形象生动外，还可体现出意象的情态特征。 如：比喻、拟人、夸张、对比等。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24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2、 </a:t>
            </a:r>
            <a:r>
              <a:rPr lang="zh-CN" altLang="en-US" sz="24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表现手法</a:t>
            </a:r>
            <a:r>
              <a:rPr lang="en-US" sz="24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衬托：</a:t>
            </a:r>
            <a:r>
              <a:rPr 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如，动静结合，以动衬静或以声衬静；明暗对比；色彩搭配（一般来说，暖色调的词，如红、黄、绿，表现热烈的画面，而冷色调的词，如青、白、黑、灰，表现冷郁画面）等。</a:t>
            </a:r>
          </a:p>
          <a:p>
            <a:pPr>
              <a:buNone/>
            </a:pP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513080" y="1196975"/>
            <a:ext cx="8514080" cy="452564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 latinLnBrk="0">
              <a:lnSpc>
                <a:spcPts val="29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4.空间角度:</a:t>
            </a:r>
            <a:r>
              <a:rPr 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凡写景总有一个顺序，高低、上下、内外，无论怎样，总是层次分明。苏轼《鹧鸪天》，上片写景，由远到近、由高到低，层次分明。“林断山明竹隐墙，乱蝉衰草小池塘”先写远处林尽头，高山清晰可见，再写近处翠竹遮隐墙头，小池塘旁长满枯草，蝉声四起，井然有序。可见空间顺序是写景诗句鉴赏的一个角度。       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     </a:t>
            </a:r>
            <a:r>
              <a:rPr lang="en-US" altLang="zh-CN" sz="2400">
                <a:solidFill>
                  <a:srgbClr val="3333FF"/>
                </a:solidFill>
                <a:sym typeface="+mn-ea"/>
              </a:rPr>
              <a:t> </a:t>
            </a:r>
          </a:p>
          <a:p>
            <a:pPr marL="0" indent="0" algn="l" defTabSz="914400" latinLnBrk="0">
              <a:lnSpc>
                <a:spcPts val="29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solidFill>
                  <a:srgbClr val="3333FF"/>
                </a:solidFill>
                <a:sym typeface="+mn-ea"/>
              </a:rPr>
              <a:t>   </a:t>
            </a:r>
            <a:r>
              <a:rPr lang="en-US" altLang="zh-CN" sz="2400" b="1">
                <a:solidFill>
                  <a:srgbClr val="990033"/>
                </a:solidFill>
              </a:rPr>
              <a:t>  5.</a:t>
            </a:r>
            <a:r>
              <a:rPr lang="zh-CN" altLang="en-US" sz="2400" b="1">
                <a:solidFill>
                  <a:srgbClr val="990033"/>
                </a:solidFill>
              </a:rPr>
              <a:t>色彩角度</a:t>
            </a:r>
            <a:r>
              <a:rPr lang="en-US" altLang="zh-CN" sz="2400" b="1">
                <a:solidFill>
                  <a:srgbClr val="990033"/>
                </a:solidFill>
              </a:rPr>
              <a:t>:</a:t>
            </a:r>
            <a:r>
              <a:rPr lang="zh-CN" altLang="en-US" sz="2400" b="1">
                <a:solidFill>
                  <a:srgbClr val="3333FF"/>
                </a:solidFill>
              </a:rPr>
              <a:t>诗歌中把不同色彩的景物组合到一个画面中，就收到诗中有画的效果，鉴赏时可以从景物色彩角度分析写景特色</a:t>
            </a:r>
            <a:r>
              <a:rPr lang="en-US" altLang="zh-CN" sz="2400" b="1">
                <a:solidFill>
                  <a:srgbClr val="3333FF"/>
                </a:solidFill>
              </a:rPr>
              <a:t>.</a:t>
            </a:r>
            <a:r>
              <a:rPr lang="zh-CN" altLang="en-US" sz="2400" b="1">
                <a:solidFill>
                  <a:srgbClr val="3333FF"/>
                </a:solidFill>
              </a:rPr>
              <a:t>王维《田园乐》中“桃红复含宿雨，柳绿更带朝烟”两句诗，红绿相映，色彩分明，让人联想到一夜春雨过后鲜艳的桃花盛开，碧绿的柳丝笼罩在若有若无的水烟之中的迷人景象。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513080" y="1196975"/>
            <a:ext cx="8514080" cy="452564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 latinLnBrk="0">
              <a:lnSpc>
                <a:spcPts val="29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5.感觉器官角度赏析:</a:t>
            </a:r>
            <a:r>
              <a:rPr lang="zh-CN" altLang="en-US" sz="2400" b="1">
                <a:solidFill>
                  <a:srgbClr val="3333FF"/>
                </a:solidFill>
              </a:rPr>
              <a:t>诗歌中作者写景，往往从自身的听觉、视觉、嗅觉等角度去写，这就要求我们在赏析时，把诗人所见所闻所感的内容品析到位。比如白居易《夜雪》这首诗：已讶衾枕冷，复见窗户明。夜深知雪重，时闻折竹声。描写对象是雪，诗中句句写雪，可作者依次从自己的感觉、视觉和听觉写来，突出了雪之大。作者的感觉是又一个鉴赏角度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82943" y="1196658"/>
            <a:ext cx="8229600" cy="4525962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zh-CN" sz="24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题型一：</a:t>
            </a:r>
            <a:r>
              <a:rPr 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2400">
                <a:sym typeface="+mn-ea"/>
              </a:rPr>
              <a:t> </a:t>
            </a:r>
            <a:r>
              <a:rPr lang="en-US" altLang="zh-CN" sz="2400">
                <a:solidFill>
                  <a:srgbClr val="990033"/>
                </a:solidFill>
                <a:sym typeface="+mn-ea"/>
              </a:rPr>
              <a:t>     </a:t>
            </a:r>
            <a:r>
              <a:rPr lang="en-US" altLang="zh-CN" sz="2400" b="1">
                <a:solidFill>
                  <a:srgbClr val="990033"/>
                </a:solidFill>
                <a:sym typeface="+mn-ea"/>
              </a:rPr>
              <a:t>        </a:t>
            </a:r>
            <a:r>
              <a:rPr lang="zh-CN" altLang="en-US" sz="2400" b="1">
                <a:solidFill>
                  <a:srgbClr val="990033"/>
                </a:solidFill>
                <a:sym typeface="+mn-ea"/>
              </a:rPr>
              <a:t>约客</a:t>
            </a:r>
            <a:endParaRPr lang="zh-CN" altLang="en-US" sz="2400" b="1">
              <a:solidFill>
                <a:srgbClr val="990033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990033"/>
                </a:solidFill>
                <a:sym typeface="+mn-ea"/>
              </a:rPr>
              <a:t>                                                 赵师秀</a:t>
            </a:r>
            <a:endParaRPr lang="zh-CN" altLang="en-US" sz="2400" b="1">
              <a:solidFill>
                <a:srgbClr val="990033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990033"/>
                </a:solidFill>
                <a:sym typeface="+mn-ea"/>
              </a:rPr>
              <a:t>               </a:t>
            </a:r>
            <a:r>
              <a:rPr lang="en-US" altLang="zh-CN" sz="2400" b="1">
                <a:solidFill>
                  <a:srgbClr val="990033"/>
                </a:solidFill>
                <a:sym typeface="+mn-ea"/>
              </a:rPr>
              <a:t>     </a:t>
            </a:r>
            <a:r>
              <a:rPr lang="zh-CN" altLang="en-US" sz="2400" b="1">
                <a:solidFill>
                  <a:srgbClr val="990033"/>
                </a:solidFill>
                <a:sym typeface="+mn-ea"/>
              </a:rPr>
              <a:t>黄梅时节家家雨，青草池塘处处蛙。</a:t>
            </a:r>
            <a:endParaRPr lang="zh-CN" altLang="en-US" sz="2400" b="1">
              <a:solidFill>
                <a:srgbClr val="990033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990033"/>
                </a:solidFill>
                <a:sym typeface="+mn-ea"/>
              </a:rPr>
              <a:t>              </a:t>
            </a:r>
            <a:r>
              <a:rPr lang="en-US" altLang="zh-CN" sz="2400" b="1">
                <a:solidFill>
                  <a:srgbClr val="990033"/>
                </a:solidFill>
                <a:sym typeface="+mn-ea"/>
              </a:rPr>
              <a:t>     </a:t>
            </a:r>
            <a:r>
              <a:rPr lang="zh-CN" altLang="en-US" sz="2400" b="1">
                <a:solidFill>
                  <a:srgbClr val="990033"/>
                </a:solidFill>
                <a:sym typeface="+mn-ea"/>
              </a:rPr>
              <a:t> 有约不来过夜半，闲敲棋子落灯花。</a:t>
            </a:r>
            <a:endParaRPr lang="zh-CN" altLang="en-US" sz="2400" b="1">
              <a:solidFill>
                <a:srgbClr val="990033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sym typeface="+mn-ea"/>
              </a:rPr>
              <a:t>1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、概括诗歌前两句写了哪些景物？</a:t>
            </a:r>
            <a:endParaRPr lang="zh-CN" altLang="en-US" sz="2400" b="1">
              <a:solidFill>
                <a:srgbClr val="3333FF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解析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诗歌前两句写了雨、青草、池塘、蛙等景物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 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 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  <a:sym typeface="+mn-ea"/>
              </a:rPr>
              <a:t>题型</a:t>
            </a:r>
            <a:r>
              <a:rPr lang="zh-CN" altLang="en-US" sz="28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  <a:sym typeface="+mn-ea"/>
              </a:rPr>
              <a:t>一：找（根据特征）找景物</a:t>
            </a:r>
            <a:endParaRPr lang="zh-CN" altLang="en-US" sz="2800" b="1" kern="1200" baseline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>
              <a:buNone/>
            </a:pPr>
            <a:endParaRPr lang="zh-CN" altLang="en-US"/>
          </a:p>
          <a:p>
            <a:pPr>
              <a:buNone/>
            </a:pPr>
            <a:endParaRPr lang="zh-CN" altLang="en-US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82943" y="1196658"/>
            <a:ext cx="8229600" cy="4525962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解题思路</a:t>
            </a: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1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、直接从诗句中寻找景物</a:t>
            </a:r>
            <a:endParaRPr lang="zh-CN" altLang="en-US" sz="2400" b="1">
              <a:solidFill>
                <a:srgbClr val="3333FF"/>
              </a:solidFill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rgbClr val="3333FF"/>
                </a:solidFill>
                <a:sym typeface="+mn-ea"/>
              </a:rPr>
              <a:t>       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2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、诗句中作为季节或地点出现的景物不能误认为是景物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3333FF"/>
                </a:solidFill>
                <a:sym typeface="+mn-ea"/>
              </a:rPr>
              <a:t>       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、根据特征从诗句中找出能够体现这一特征的景物</a:t>
            </a:r>
            <a:endParaRPr lang="zh-CN" altLang="en-US" sz="2400" b="1">
              <a:solidFill>
                <a:srgbClr val="3333FF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知识梳理：</a:t>
            </a:r>
            <a:endParaRPr lang="en-US" sz="24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景物：自然界或社会环境中可供观赏的风景、物体。主要包括景色、器物和建筑物。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              </a:t>
            </a:r>
            <a:endParaRPr lang="zh-CN" altLang="en-US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4000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83260" y="1196975"/>
            <a:ext cx="8229600" cy="471741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zh-CN" sz="24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题型二：</a:t>
            </a:r>
            <a:r>
              <a:rPr 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2400">
                <a:sym typeface="+mn-ea"/>
              </a:rPr>
              <a:t> </a:t>
            </a:r>
            <a:r>
              <a:rPr lang="en-US" altLang="zh-CN" sz="2400">
                <a:solidFill>
                  <a:srgbClr val="990033"/>
                </a:solidFill>
                <a:sym typeface="+mn-ea"/>
              </a:rPr>
              <a:t>     </a:t>
            </a:r>
            <a:r>
              <a:rPr lang="en-US" altLang="zh-CN" sz="2400" b="1">
                <a:solidFill>
                  <a:srgbClr val="990033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sym typeface="+mn-ea"/>
              </a:rPr>
              <a:t>山房春事</a:t>
            </a:r>
            <a:endParaRPr lang="zh-CN" altLang="en-US" sz="2400" b="1">
              <a:solidFill>
                <a:srgbClr val="C00000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C00000"/>
                </a:solidFill>
                <a:sym typeface="+mn-ea"/>
              </a:rPr>
              <a:t>                                      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     </a:t>
            </a:r>
            <a:r>
              <a:rPr lang="zh-CN" altLang="en-US" sz="2400" b="1">
                <a:solidFill>
                  <a:srgbClr val="C00000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rgbClr val="C00000"/>
                </a:solidFill>
                <a:sym typeface="+mn-ea"/>
              </a:rPr>
              <a:t>唐）岑参</a:t>
            </a:r>
            <a:endParaRPr lang="zh-CN" altLang="en-US" sz="2400" b="1">
              <a:solidFill>
                <a:srgbClr val="C00000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C00000"/>
                </a:solidFill>
                <a:sym typeface="+mn-ea"/>
              </a:rPr>
              <a:t>               梁园日暮乱飞鸦，极目萧条三两家。</a:t>
            </a:r>
            <a:endParaRPr lang="zh-CN" altLang="en-US" sz="2400" b="1">
              <a:solidFill>
                <a:srgbClr val="C00000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C00000"/>
                </a:solidFill>
                <a:sym typeface="+mn-ea"/>
              </a:rPr>
              <a:t>               庭树不知人尽去，春来还发旧时花。</a:t>
            </a:r>
            <a:endParaRPr lang="zh-CN" altLang="en-US" sz="2400" b="1">
              <a:solidFill>
                <a:srgbClr val="C00000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sym typeface="+mn-ea"/>
              </a:rPr>
              <a:t>1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、诗歌前两句描绘了怎样的景物？（概括诗歌前两句景物的特点）</a:t>
            </a:r>
            <a:endParaRPr lang="zh-CN" altLang="en-US" sz="2400" b="1">
              <a:solidFill>
                <a:srgbClr val="3333FF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解析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:梁园笼罩着暮色，天空中稀疏地飞着几只乌鸦。极目望去，远远近近的横陈着两三户人家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，描写了一幅萧条冷落的景物。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 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    </a:t>
            </a:r>
            <a:r>
              <a:rPr lang="en-US" altLang="zh-CN" sz="2400" b="1">
                <a:solidFill>
                  <a:srgbClr val="990033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  <a:sym typeface="+mn-ea"/>
              </a:rPr>
              <a:t>题型二：概括景物特征</a:t>
            </a:r>
            <a:endParaRPr lang="zh-CN" altLang="en-US" sz="2400" b="1" kern="1200" baseline="0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>
              <a:buNone/>
            </a:pPr>
            <a:endParaRPr lang="zh-CN" altLang="en-US" sz="2400" b="1">
              <a:solidFill>
                <a:srgbClr val="990033"/>
              </a:solidFill>
            </a:endParaRPr>
          </a:p>
          <a:p>
            <a:pPr>
              <a:buNone/>
            </a:pPr>
            <a:endParaRPr lang="zh-CN" altLang="en-US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83260" y="1196975"/>
            <a:ext cx="8343900" cy="452564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解题思路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400" b="1">
                <a:solidFill>
                  <a:srgbClr val="800000"/>
                </a:solidFill>
                <a:sym typeface="+mn-ea"/>
              </a:rPr>
              <a:t> 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 1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、先找出诗句中的景物</a:t>
            </a:r>
            <a:endParaRPr lang="zh-CN" altLang="en-US" sz="2400" b="1">
              <a:solidFill>
                <a:srgbClr val="3333FF"/>
              </a:solidFill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rgbClr val="3333FF"/>
                </a:solidFill>
                <a:sym typeface="+mn-ea"/>
              </a:rPr>
              <a:t>             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2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、再找出描写景物的修饰词（重点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)</a:t>
            </a:r>
            <a:endParaRPr lang="en-US" altLang="zh-CN" sz="2400" b="1">
              <a:solidFill>
                <a:srgbClr val="3333FF"/>
              </a:solidFill>
            </a:endParaRPr>
          </a:p>
          <a:p>
            <a:pPr marL="0" indent="0">
              <a:buNone/>
            </a:pPr>
            <a:r>
              <a:rPr lang="en-US" altLang="zh-CN" sz="2400" b="1">
                <a:solidFill>
                  <a:srgbClr val="3333FF"/>
                </a:solidFill>
                <a:sym typeface="+mn-ea"/>
              </a:rPr>
              <a:t>              3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、根据景物和修饰词概括出特征</a:t>
            </a:r>
            <a:endParaRPr lang="zh-CN" altLang="en-US" sz="2400" b="1">
              <a:solidFill>
                <a:srgbClr val="3333FF"/>
              </a:solidFill>
            </a:endParaRPr>
          </a:p>
          <a:p>
            <a:pPr marL="0" indent="0">
              <a:buNone/>
            </a:pPr>
            <a:endParaRPr lang="zh-CN" altLang="en-US" sz="2400" b="1">
              <a:solidFill>
                <a:srgbClr val="800000"/>
              </a:solidFill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rgbClr val="800000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rgbClr val="800000"/>
                </a:solidFill>
                <a:sym typeface="+mn-ea"/>
              </a:rPr>
              <a:t>        </a:t>
            </a:r>
            <a:r>
              <a:rPr lang="en-US" altLang="zh-CN" sz="24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小知识：</a:t>
            </a:r>
            <a:r>
              <a:rPr lang="zh-CN" altLang="en-US" sz="2400" b="1">
                <a:solidFill>
                  <a:srgbClr val="800000"/>
                </a:solidFill>
                <a:sym typeface="+mn-ea"/>
              </a:rPr>
              <a:t>诗歌中景物有特定的含义，平时要注意积累归纳。</a:t>
            </a:r>
            <a:r>
              <a:rPr lang="en-US" altLang="zh-CN" sz="2400" b="1">
                <a:solidFill>
                  <a:srgbClr val="800000"/>
                </a:solidFill>
                <a:sym typeface="+mn-ea"/>
              </a:rPr>
              <a:t>  </a:t>
            </a:r>
            <a:r>
              <a:rPr lang="zh-CN" altLang="en-US" sz="2400" b="1">
                <a:solidFill>
                  <a:srgbClr val="800000"/>
                </a:solidFill>
                <a:sym typeface="+mn-ea"/>
              </a:rPr>
              <a:t>如：表现萧条凄凉的有：鸦、西风、夕阳、枯藤等</a:t>
            </a:r>
            <a:endParaRPr lang="zh-CN" altLang="en-US" sz="2400" b="1">
              <a:solidFill>
                <a:srgbClr val="800000"/>
              </a:solidFill>
            </a:endParaRPr>
          </a:p>
          <a:p>
            <a:pPr marL="0" indent="0">
              <a:buNone/>
            </a:pPr>
            <a:r>
              <a:rPr lang="en-US" altLang="zh-CN" sz="2400" b="1">
                <a:solidFill>
                  <a:srgbClr val="800000"/>
                </a:solidFill>
                <a:sym typeface="+mn-ea"/>
              </a:rPr>
              <a:t>           </a:t>
            </a:r>
            <a:endParaRPr lang="zh-CN" altLang="en-US" b="1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4000" b="1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582930" y="1196975"/>
            <a:ext cx="8424545" cy="471741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zh-CN" sz="24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题型三：</a:t>
            </a:r>
            <a:r>
              <a:rPr 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2400">
                <a:sym typeface="+mn-ea"/>
              </a:rPr>
              <a:t> </a:t>
            </a:r>
            <a:r>
              <a:rPr lang="en-US" altLang="zh-CN" sz="2400">
                <a:solidFill>
                  <a:srgbClr val="990033"/>
                </a:solidFill>
                <a:sym typeface="+mn-ea"/>
              </a:rPr>
              <a:t>    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400">
                <a:sym typeface="+mn-ea"/>
              </a:rPr>
              <a:t>       </a:t>
            </a:r>
            <a:r>
              <a:rPr lang="en-US" altLang="zh-CN" sz="2400">
                <a:solidFill>
                  <a:srgbClr val="990033"/>
                </a:solidFill>
                <a:sym typeface="+mn-ea"/>
              </a:rPr>
              <a:t>  </a:t>
            </a:r>
            <a:r>
              <a:rPr lang="zh-CN" altLang="en-US" sz="2400" b="1">
                <a:solidFill>
                  <a:srgbClr val="990033"/>
                </a:solidFill>
                <a:sym typeface="+mn-ea"/>
              </a:rPr>
              <a:t>登高</a:t>
            </a:r>
            <a:r>
              <a:rPr lang="en-US" altLang="zh-CN" sz="2400" b="1">
                <a:solidFill>
                  <a:srgbClr val="990033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990033"/>
                </a:solidFill>
                <a:sym typeface="+mn-ea"/>
              </a:rPr>
              <a:t>（杜甫）</a:t>
            </a:r>
            <a:endParaRPr lang="zh-CN" altLang="en-US" sz="2400" b="1">
              <a:solidFill>
                <a:srgbClr val="990033"/>
              </a:solidFill>
            </a:endParaRP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rgbClr val="990033"/>
                </a:solidFill>
                <a:sym typeface="+mn-ea"/>
              </a:rPr>
              <a:t>                            风急天高猿啸哀，渚清沙白鸟飞回。</a:t>
            </a: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sym typeface="+mn-ea"/>
              </a:rPr>
              <a:t>                           </a:t>
            </a:r>
            <a:r>
              <a:rPr lang="zh-CN" altLang="en-US" sz="2400" b="1">
                <a:solidFill>
                  <a:srgbClr val="990033"/>
                </a:solidFill>
                <a:sym typeface="+mn-ea"/>
              </a:rPr>
              <a:t>无边落木萧萧下，不尽长江滚滚来。</a:t>
            </a:r>
            <a:endParaRPr lang="zh-CN" altLang="en-US" sz="2400" b="1">
              <a:solidFill>
                <a:srgbClr val="990033"/>
              </a:solidFill>
            </a:endParaRP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rgbClr val="990033"/>
                </a:solidFill>
                <a:sym typeface="+mn-ea"/>
              </a:rPr>
              <a:t>                   </a:t>
            </a:r>
            <a:r>
              <a:rPr lang="en-US" altLang="zh-CN" sz="2400" b="1">
                <a:solidFill>
                  <a:srgbClr val="990033"/>
                </a:solidFill>
                <a:sym typeface="+mn-ea"/>
              </a:rPr>
              <a:t>        </a:t>
            </a:r>
            <a:r>
              <a:rPr lang="zh-CN" altLang="en-US" sz="2400" b="1">
                <a:solidFill>
                  <a:srgbClr val="990033"/>
                </a:solidFill>
                <a:sym typeface="+mn-ea"/>
              </a:rPr>
              <a:t>万里悲秋常作客，百年多病独登台。</a:t>
            </a:r>
            <a:endParaRPr lang="zh-CN" altLang="en-US" sz="2400" b="1">
              <a:solidFill>
                <a:srgbClr val="990033"/>
              </a:solidFill>
            </a:endParaRP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rgbClr val="990033"/>
                </a:solidFill>
                <a:sym typeface="+mn-ea"/>
              </a:rPr>
              <a:t>                  </a:t>
            </a:r>
            <a:r>
              <a:rPr lang="en-US" altLang="zh-CN" sz="2400" b="1">
                <a:solidFill>
                  <a:srgbClr val="990033"/>
                </a:solidFill>
                <a:sym typeface="+mn-ea"/>
              </a:rPr>
              <a:t>         </a:t>
            </a:r>
            <a:r>
              <a:rPr lang="zh-CN" altLang="en-US" sz="2400" b="1">
                <a:solidFill>
                  <a:srgbClr val="990033"/>
                </a:solidFill>
                <a:sym typeface="+mn-ea"/>
              </a:rPr>
              <a:t> 艰难苦恨繁霜鬓，潦倒新停浊酒杯。</a:t>
            </a:r>
            <a:endParaRPr lang="zh-CN" altLang="en-US" sz="2400" b="1">
              <a:solidFill>
                <a:srgbClr val="990033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sym typeface="+mn-ea"/>
              </a:rPr>
              <a:t>1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、展开合理想象，用生动形象的语言描绘诗歌颔联展现的画面。</a:t>
            </a:r>
            <a:endParaRPr lang="zh-CN" altLang="en-US" sz="2400" b="1">
              <a:solidFill>
                <a:srgbClr val="3333FF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解析：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无边无尽的落叶，纷纷扬扬飘落而下，奔流不尽的长江，汹涌澎湃，滚滚东流。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</a:t>
            </a:r>
            <a:r>
              <a:rPr lang="en-US" altLang="zh-CN" sz="2400" b="1">
                <a:solidFill>
                  <a:srgbClr val="990033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   </a:t>
            </a:r>
            <a:r>
              <a:rPr lang="zh-CN" altLang="en-US" sz="24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  <a:sym typeface="+mn-ea"/>
              </a:rPr>
              <a:t>题型三：描绘景物画面</a:t>
            </a:r>
            <a:endParaRPr lang="zh-CN" altLang="en-US" sz="2400" b="1" kern="1200" baseline="0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>
              <a:buNone/>
            </a:pPr>
            <a:endParaRPr lang="zh-CN" altLang="en-US" sz="2400" b="1">
              <a:solidFill>
                <a:srgbClr val="990033"/>
              </a:solidFill>
            </a:endParaRPr>
          </a:p>
          <a:p>
            <a:pPr>
              <a:buNone/>
            </a:pPr>
            <a:endParaRPr lang="zh-CN" altLang="en-US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83260" y="1196975"/>
            <a:ext cx="8343900" cy="452564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解题思路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800000"/>
                </a:solidFill>
                <a:sym typeface="+mn-ea"/>
              </a:rPr>
              <a:t>          </a:t>
            </a:r>
            <a:endParaRPr lang="zh-CN" altLang="en-US" b="1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2800">
                <a:sym typeface="+mn-ea"/>
              </a:rPr>
              <a:t>              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1</a:t>
            </a:r>
            <a:r>
              <a:rPr lang="zh-CN" altLang="en-US" sz="2800" b="1">
                <a:solidFill>
                  <a:srgbClr val="3333FF"/>
                </a:solidFill>
                <a:sym typeface="+mn-ea"/>
              </a:rPr>
              <a:t>、找出诗句中的景物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  <a:sym typeface="+mn-ea"/>
              </a:rPr>
              <a:t>              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2</a:t>
            </a:r>
            <a:r>
              <a:rPr lang="zh-CN" altLang="en-US" sz="2800" b="1">
                <a:solidFill>
                  <a:srgbClr val="3333FF"/>
                </a:solidFill>
                <a:sym typeface="+mn-ea"/>
              </a:rPr>
              <a:t>、找出修饰景物的词语并进行适当的扩写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  <a:sym typeface="+mn-ea"/>
              </a:rPr>
              <a:t>              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3</a:t>
            </a:r>
            <a:r>
              <a:rPr lang="zh-CN" altLang="en-US" sz="2800" b="1">
                <a:solidFill>
                  <a:srgbClr val="3333FF"/>
                </a:solidFill>
                <a:sym typeface="+mn-ea"/>
              </a:rPr>
              <a:t>、结合诗句进行合理的想象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  <a:sym typeface="+mn-ea"/>
              </a:rPr>
              <a:t>             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4</a:t>
            </a:r>
            <a:r>
              <a:rPr lang="zh-CN" altLang="en-US" sz="2800" b="1">
                <a:solidFill>
                  <a:srgbClr val="3333FF"/>
                </a:solidFill>
                <a:sym typeface="+mn-ea"/>
              </a:rPr>
              <a:t>、连接成句</a:t>
            </a:r>
            <a:endParaRPr lang="zh-CN" altLang="en-US" sz="2800" b="1">
              <a:solidFill>
                <a:srgbClr val="3333FF"/>
              </a:solidFill>
            </a:endParaRPr>
          </a:p>
          <a:p>
            <a:pPr>
              <a:buNone/>
            </a:pPr>
            <a:endParaRPr lang="zh-CN" altLang="en-US" sz="2800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975" y="0"/>
            <a:ext cx="9645650" cy="722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12" descr="2">
            <a:hlinkClick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6300" y="6248400"/>
            <a:ext cx="6477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1196975"/>
            <a:ext cx="2465070" cy="662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611188" y="1628775"/>
            <a:ext cx="8137525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律诗和绝句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 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律诗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一般每首八句，每句五个字的律诗叫五言律诗，简称五律（如孟浩然的《过故人庄》）；每句七个字的律诗叫七言律诗，简称七律（如陆游的《游山西村》）。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律诗</a:t>
            </a:r>
            <a:r>
              <a:rPr lang="zh-CN" altLang="en-US" sz="24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两句为一联：首联、颈联、颔联、尾联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 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绝句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每首四句，每句五个字的叫五言绝句，简称五绝（如李白的《静夜思》）；每句七个字的叫七言绝句，简称七绝（如王安石的《书湖阴先生壁》）。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http://www.910club.cn/kjsc/UploadFiles20081888/201101/20110111211139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5720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116013" y="0"/>
            <a:ext cx="8229600" cy="7651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1" u="sng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古诗词欣赏专题</a:t>
            </a:r>
          </a:p>
        </p:txBody>
      </p:sp>
      <p:sp>
        <p:nvSpPr>
          <p:cNvPr id="4100" name="Rectangle 3"/>
          <p:cNvSpPr>
            <a:spLocks noGrp="1"/>
          </p:cNvSpPr>
          <p:nvPr>
            <p:ph idx="1"/>
          </p:nvPr>
        </p:nvSpPr>
        <p:spPr>
          <a:xfrm>
            <a:off x="899795" y="996315"/>
            <a:ext cx="7209790" cy="4149725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r>
              <a:rPr lang="en-US" altLang="zh-CN" sz="4000" b="1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2" charset="-122"/>
                <a:sym typeface="+mn-ea"/>
              </a:rPr>
              <a:t>            </a:t>
            </a:r>
            <a:r>
              <a:rPr lang="zh-CN" altLang="en-US" b="1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2" charset="-122"/>
                <a:sym typeface="+mn-ea"/>
              </a:rPr>
              <a:t>景物在诗歌中</a:t>
            </a:r>
            <a:r>
              <a:rPr lang="en-US" altLang="zh-CN" b="1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2" charset="-122"/>
                <a:sym typeface="+mn-ea"/>
              </a:rPr>
              <a:t>是意与象的融合，是外在景象与诗人内在情思的统一，是主观心意与客观物象在语言文字的融合与表现</a:t>
            </a:r>
            <a:r>
              <a:rPr lang="zh-CN" altLang="en-US" b="1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2" charset="-122"/>
                <a:sym typeface="+mn-ea"/>
              </a:rPr>
              <a:t>。</a:t>
            </a:r>
          </a:p>
          <a:p>
            <a:pPr>
              <a:buNone/>
            </a:pPr>
            <a:r>
              <a:rPr lang="en-US" altLang="zh-CN" b="1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r>
              <a:rPr lang="zh-CN" altLang="en-US" b="1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景物在诗歌中就不再是单纯的景物，而是作者精心选择和塑造的艺术形象。</a:t>
            </a:r>
          </a:p>
        </p:txBody>
      </p:sp>
    </p:spTree>
  </p:cSld>
  <p:clrMapOvr>
    <a:masterClrMapping/>
  </p:clrMapOvr>
  <p:transition>
    <p:dissolv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60400" y="1125220"/>
            <a:ext cx="8229600" cy="491807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zh-CN" sz="24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题型四：</a:t>
            </a:r>
            <a:r>
              <a:rPr 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入若耶溪</a:t>
            </a: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 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王籍</a:t>
            </a: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2400" b="1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艅艎何泛泛，空水共悠悠。阴霞生远岫，阳景逐回流。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蝉噪林逾静，鸟鸣山更幽。此地动归念，长年悲倦游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3333FF"/>
                </a:solidFill>
                <a:sym typeface="+mn-ea"/>
              </a:rPr>
              <a:t>1、本诗颈联被成为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“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文外独绝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”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，一直备受称道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,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请你赏析它的妙处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.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解析：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蝉噪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”“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鸟鸣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笼罩着若耶的山林更显幽静、深沉。这里运用以动衬静的手法，渲染了山林的幽静，表现了作者安适、淡然的心境。</a:t>
            </a:r>
            <a:endParaRPr lang="zh-CN" altLang="en-US" sz="24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</a:t>
            </a:r>
            <a:r>
              <a:rPr lang="en-US" altLang="zh-CN" sz="28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题型四：景物赏析</a:t>
            </a:r>
            <a:endParaRPr lang="zh-CN" altLang="en-US" sz="2800" b="1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 defTabSz="914400">
              <a:buClrTx/>
              <a:buSzTx/>
              <a:buFontTx/>
              <a:buNone/>
            </a:pPr>
            <a:endParaRPr lang="zh-CN" altLang="en-US"/>
          </a:p>
          <a:p>
            <a:pPr>
              <a:buNone/>
            </a:pPr>
            <a:endParaRPr lang="zh-CN" altLang="en-US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83260" y="1196975"/>
            <a:ext cx="8343900" cy="452564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解题思路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800000"/>
                </a:solidFill>
                <a:sym typeface="+mn-ea"/>
              </a:rPr>
              <a:t>          </a:t>
            </a:r>
            <a:endParaRPr lang="zh-CN" altLang="en-US" b="1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2800">
                <a:sym typeface="+mn-ea"/>
              </a:rPr>
              <a:t>           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1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、明确三步赏析法</a:t>
            </a:r>
            <a:endParaRPr lang="zh-CN" altLang="en-US" sz="24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400" b="1">
                <a:solidFill>
                  <a:srgbClr val="3333FF"/>
                </a:solidFill>
                <a:sym typeface="+mn-ea"/>
              </a:rPr>
              <a:t>            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2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、第一步：分析选择赏析的角度（修辞手法、生动词语、表现手法）</a:t>
            </a:r>
            <a:endParaRPr lang="zh-CN" altLang="en-US" sz="24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400" b="1">
                <a:solidFill>
                  <a:srgbClr val="3333FF"/>
                </a:solidFill>
                <a:sym typeface="+mn-ea"/>
              </a:rPr>
              <a:t>            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、第二部：分析写出了景物的什么特征、场景等</a:t>
            </a:r>
            <a:endParaRPr lang="zh-CN" altLang="en-US" sz="24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400" b="1">
                <a:solidFill>
                  <a:srgbClr val="3333FF"/>
                </a:solidFill>
                <a:sym typeface="+mn-ea"/>
              </a:rPr>
              <a:t>           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4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、第三步：分析写景中蕴含诗人的情感或哲理。</a:t>
            </a:r>
            <a:endParaRPr lang="zh-CN" altLang="en-US" sz="2400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en-US" altLang="zh-CN" sz="24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一般答题格式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400" b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诗句运用</a:t>
            </a:r>
            <a:r>
              <a:rPr lang="zh-CN" altLang="en-US" sz="2400" b="1" u="sng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（手法）</a:t>
            </a:r>
            <a:r>
              <a:rPr lang="zh-CN" altLang="en-US" sz="2400" b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，生动形象写出</a:t>
            </a:r>
            <a:r>
              <a:rPr lang="en-US" altLang="zh-CN" sz="2400" b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____________(</a:t>
            </a:r>
            <a:r>
              <a:rPr lang="zh-CN" altLang="en-US" sz="2400" b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景物特征）抒发了</a:t>
            </a:r>
            <a:r>
              <a:rPr lang="en-US" altLang="zh-CN" sz="2400" b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</a:t>
            </a:r>
            <a:r>
              <a:rPr lang="zh-CN" altLang="en-US" sz="2400" b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情感。</a:t>
            </a:r>
            <a:endParaRPr lang="en-US" altLang="zh-CN" sz="2400" b="1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491490" y="1196975"/>
            <a:ext cx="8806180" cy="471741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zh-CN" sz="24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题型五：</a:t>
            </a:r>
            <a:r>
              <a:rPr 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altLang="zh-CN" sz="2400">
                <a:solidFill>
                  <a:srgbClr val="990033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rgbClr val="800000"/>
                </a:solidFill>
                <a:sym typeface="+mn-ea"/>
              </a:rPr>
              <a:t>清平乐•独宿博山王氏庵</a:t>
            </a:r>
            <a:r>
              <a:rPr lang="zh-CN" altLang="en-US" sz="2400" b="1">
                <a:solidFill>
                  <a:srgbClr val="800000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rgbClr val="800000"/>
                </a:solidFill>
                <a:sym typeface="+mn-ea"/>
              </a:rPr>
              <a:t>辛弃疾</a:t>
            </a:r>
            <a:r>
              <a:rPr lang="zh-CN" altLang="en-US" sz="2400" b="1">
                <a:solidFill>
                  <a:srgbClr val="800000"/>
                </a:solidFill>
                <a:sym typeface="+mn-ea"/>
              </a:rPr>
              <a:t>）</a:t>
            </a:r>
            <a:endParaRPr lang="en-US" altLang="zh-CN" sz="2400" b="1">
              <a:solidFill>
                <a:srgbClr val="800000"/>
              </a:solidFill>
              <a:sym typeface="+mn-ea"/>
            </a:endParaRP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800000"/>
                </a:solidFill>
                <a:sym typeface="+mn-ea"/>
              </a:rPr>
              <a:t>    绕床饥鼠，蝙蝠翻灯舞。屋上松凤吹急雨，破纸窗间自语。</a:t>
            </a: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800000"/>
                </a:solidFill>
                <a:sym typeface="+mn-ea"/>
              </a:rPr>
              <a:t>平生塞北江南，归来华发苍颜。布被秋宵梦觉，眼前万里江山。</a:t>
            </a:r>
            <a:endParaRPr lang="en-US" altLang="zh-CN" sz="2400" b="1">
              <a:solidFill>
                <a:srgbClr val="3333FF"/>
              </a:solidFill>
              <a:sym typeface="+mn-ea"/>
            </a:endParaRP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[注]这首词为辛弃疾赋闲隐居江西上饶一带时所作，</a:t>
            </a: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sym typeface="+mn-ea"/>
              </a:rPr>
              <a:t>8.简要概括“屋上松风吹急雨，破纸窗间自语”渲染了什么气氛。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</a:t>
            </a: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解析：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词人通过“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送风、急雨、破纸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写出了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环境的萧索破败，渲染了荒凉孤独的气氛 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</a:t>
            </a:r>
            <a:r>
              <a:rPr lang="en-US" altLang="zh-CN" sz="2400" b="1">
                <a:solidFill>
                  <a:srgbClr val="990033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 </a:t>
            </a: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zh-CN" sz="2400" b="1">
              <a:solidFill>
                <a:srgbClr val="990033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indent="0" algn="l" defTabSz="914400" latinLnBrk="0">
              <a:lnSpc>
                <a:spcPts val="288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      </a:t>
            </a:r>
            <a:r>
              <a:rPr lang="zh-CN" altLang="en-US" sz="24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  <a:sym typeface="+mn-ea"/>
              </a:rPr>
              <a:t>题型五：景物描写的作用</a:t>
            </a:r>
            <a:endParaRPr lang="zh-CN" altLang="en-US" sz="2400" b="1">
              <a:solidFill>
                <a:srgbClr val="990033"/>
              </a:solidFill>
            </a:endParaRPr>
          </a:p>
          <a:p>
            <a:pPr>
              <a:buNone/>
            </a:pPr>
            <a:endParaRPr lang="zh-CN" altLang="en-US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33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知识梳理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595630" y="1196975"/>
            <a:ext cx="8431530" cy="452564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诗歌中景物描写的作用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800000"/>
                </a:solidFill>
                <a:sym typeface="+mn-ea"/>
              </a:rPr>
              <a:t>          </a:t>
            </a:r>
            <a:endParaRPr lang="zh-CN" altLang="en-US" b="1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2800">
                <a:sym typeface="+mn-ea"/>
              </a:rPr>
              <a:t>       </a:t>
            </a:r>
            <a:r>
              <a:rPr lang="en-US" altLang="zh-CN" sz="2400">
                <a:sym typeface="+mn-ea"/>
              </a:rPr>
              <a:t> </a:t>
            </a:r>
            <a:r>
              <a:rPr lang="en-US" altLang="zh-CN" sz="2400" b="1">
                <a:solidFill>
                  <a:srgbClr val="800000"/>
                </a:solidFill>
                <a:sym typeface="+mn-ea"/>
              </a:rPr>
              <a:t> 1.渲染气氛，为主题服务。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李珣的《南乡子》“烟漠漠，雨凄凄，岸花零落鹧鸪啼。远客扁舟临野渡，思乡处，潮退水平春色暮”。词的前三句主要是写景，用烟、雨、落花以及鹧鸪的叫声来渲染一种凄凉、孤寂的氛围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。</a:t>
            </a:r>
            <a:endParaRPr lang="en-US" altLang="zh-CN" sz="2400" b="1">
              <a:solidFill>
                <a:srgbClr val="3333FF"/>
              </a:solidFill>
              <a:sym typeface="+mn-ea"/>
            </a:endParaRPr>
          </a:p>
          <a:p>
            <a:pPr>
              <a:buNone/>
            </a:pPr>
            <a:r>
              <a:rPr lang="en-US" altLang="zh-CN" sz="2400">
                <a:sym typeface="+mn-ea"/>
              </a:rPr>
              <a:t>        </a:t>
            </a:r>
            <a:r>
              <a:rPr lang="en-US" altLang="zh-CN" sz="2400" b="1">
                <a:sym typeface="+mn-ea"/>
              </a:rPr>
              <a:t> </a:t>
            </a:r>
            <a:r>
              <a:rPr lang="en-US" altLang="zh-CN" sz="2400" b="1">
                <a:solidFill>
                  <a:srgbClr val="990033"/>
                </a:solidFill>
                <a:sym typeface="+mn-ea"/>
              </a:rPr>
              <a:t>2.营造氛围，烘托心境。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岳飞的《小重山》上阕：“昨夜寒蛩不住鸣。惊回千里梦，已三更。起来独自绕阶行。人悄悄，帘外月胧明，白首为功名”中，“寒蛩不住鸣”“人悄悄，帘外月胧明”用这些景物描写首先营造了一种静谧，凄清的的氛围，从而烘托出作者内心的孤寂之情，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知识梳理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83260" y="1196975"/>
            <a:ext cx="8343900" cy="452564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en-US" altLang="zh-CN" sz="2400" b="1">
                <a:solidFill>
                  <a:srgbClr val="800000"/>
                </a:solidFill>
                <a:sym typeface="+mn-ea"/>
              </a:rPr>
              <a:t>含蓄蕴藉，意味无穷。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如王昌龄的《从军行七首》“琵琶起舞换新声，总是关山旧别情。撩乱边愁听不尽，高高秋月照长城。”最后以景结情，仿佛在军中置酒饮乐的场面之后，忽然出现一个月照长城的莽莽苍苍的景象，你会产生什么感想呢？是无限的乡愁还是立功边塞的雄心和对于现实的忧怨呢？给人以无穷的遐想，可谓含蓄蕴藉，意味无穷。</a:t>
            </a:r>
          </a:p>
          <a:p>
            <a:pPr>
              <a:buNone/>
            </a:pPr>
            <a:r>
              <a:rPr lang="en-US" altLang="zh-CN" sz="2400">
                <a:sym typeface="+mn-ea"/>
              </a:rPr>
              <a:t> </a:t>
            </a:r>
            <a:r>
              <a:rPr lang="en-US" altLang="zh-CN" sz="2400">
                <a:solidFill>
                  <a:srgbClr val="990033"/>
                </a:solidFill>
                <a:sym typeface="+mn-ea"/>
              </a:rPr>
              <a:t> </a:t>
            </a:r>
          </a:p>
          <a:p>
            <a:pPr>
              <a:buNone/>
            </a:pPr>
            <a:r>
              <a:rPr lang="en-US" altLang="zh-CN" sz="2400">
                <a:solidFill>
                  <a:srgbClr val="990033"/>
                </a:solidFill>
                <a:sym typeface="+mn-ea"/>
              </a:rPr>
              <a:t>  </a:t>
            </a:r>
            <a:r>
              <a:rPr lang="en-US" altLang="zh-CN" sz="2400" b="1">
                <a:solidFill>
                  <a:srgbClr val="990033"/>
                </a:solidFill>
                <a:sym typeface="+mn-ea"/>
              </a:rPr>
              <a:t>4.交待时间、季节及天气情况等。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欧阳修《踏莎行》“候馆梅残，溪桥柳细，草熏风暖摇征辔”中“梅残“柳细”在写景的同时也交代了季节是初春。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60400" y="1125220"/>
            <a:ext cx="8229600" cy="491807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zh-CN" sz="24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题型六：</a:t>
            </a:r>
            <a:r>
              <a:rPr 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江畔独步寻花</a:t>
            </a: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(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杜甫</a:t>
            </a: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黄四娘家花满蹊，千朵万朵压枝低。     </a:t>
            </a:r>
            <a:endParaRPr lang="zh-CN" altLang="en-US" sz="2400" b="1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留连戏蝶时时舞，自在娇莺恰恰啼</a:t>
            </a:r>
            <a:endParaRPr lang="zh-CN" altLang="en-US" sz="2400" b="1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1.找出诗歌中的景物描写,结合意象分析诗歌表达的诗人的情感.</a:t>
            </a:r>
            <a:endParaRPr lang="zh-CN" altLang="en-US" sz="2400" b="1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解析：诗歌中的景物有：盛开的花、翻飞的蝴蝶、声音婉转的黄莺，这些景物都是乐景，所以情感也应该是乐情。所以诗歌表达作者对农村田园风光的喜爱之情和闲适自得的心境。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题型六：分析</a:t>
            </a: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意象</a:t>
            </a:r>
            <a:r>
              <a:rPr lang="en-US" altLang="zh-CN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景物所包含的情感</a:t>
            </a:r>
            <a:endParaRPr lang="zh-CN" altLang="en-US" sz="2400" b="1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 defTabSz="914400">
              <a:buClrTx/>
              <a:buSzTx/>
              <a:buFontTx/>
              <a:buNone/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endParaRPr lang="zh-CN" altLang="en-US" sz="2400" b="1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83260" y="1196975"/>
            <a:ext cx="8343900" cy="4525645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sz="240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解题思路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800000"/>
                </a:solidFill>
                <a:sym typeface="+mn-ea"/>
              </a:rPr>
              <a:t>          </a:t>
            </a:r>
            <a:endParaRPr lang="zh-CN" altLang="en-US" b="1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2800">
                <a:sym typeface="+mn-ea"/>
              </a:rPr>
              <a:t>         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1.</a:t>
            </a:r>
            <a:r>
              <a:rPr lang="zh-CN" altLang="en-US" sz="2400" b="1">
                <a:solidFill>
                  <a:srgbClr val="990033"/>
                </a:solidFill>
                <a:sym typeface="+mn-ea"/>
              </a:rPr>
              <a:t>抓典型意象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，这些意象往往带有特定的象征意味，如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“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月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”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往往蕴含孤独、思念等情感。</a:t>
            </a:r>
          </a:p>
          <a:p>
            <a:pPr>
              <a:buNone/>
            </a:pPr>
            <a:r>
              <a:rPr lang="en-US" altLang="zh-CN" sz="2400" b="1">
                <a:solidFill>
                  <a:srgbClr val="3333FF"/>
                </a:solidFill>
                <a:sym typeface="+mn-ea"/>
              </a:rPr>
              <a:t>          2.</a:t>
            </a:r>
            <a:r>
              <a:rPr lang="zh-CN" altLang="en-US" sz="2400" b="1">
                <a:solidFill>
                  <a:srgbClr val="800000"/>
                </a:solidFill>
                <a:sym typeface="+mn-ea"/>
              </a:rPr>
              <a:t>抓修饰意象的动词、形容词等修饰性词语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，分析景物的特征。如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“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寒鸦飞尽水悠悠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”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中，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“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悠悠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”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写出水的连绵不断，也象征诗人内心不尽的忧愁。</a:t>
            </a:r>
          </a:p>
          <a:p>
            <a:pPr>
              <a:buNone/>
            </a:pPr>
            <a:r>
              <a:rPr lang="en-US" altLang="zh-CN" sz="2400" b="1">
                <a:solidFill>
                  <a:srgbClr val="3333FF"/>
                </a:solidFill>
                <a:sym typeface="+mn-ea"/>
              </a:rPr>
              <a:t>         3.</a:t>
            </a:r>
            <a:r>
              <a:rPr lang="zh-CN" altLang="en-US" sz="2400" b="1">
                <a:solidFill>
                  <a:srgbClr val="990033"/>
                </a:solidFill>
                <a:sym typeface="+mn-ea"/>
              </a:rPr>
              <a:t>抓整体的景物，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如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“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留恋戏蝶时时舞，自在娇莺恰恰啼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”</a:t>
            </a:r>
            <a:r>
              <a:rPr lang="zh-CN" altLang="en-US" sz="2400" b="1">
                <a:solidFill>
                  <a:srgbClr val="3333FF"/>
                </a:solidFill>
                <a:sym typeface="+mn-ea"/>
              </a:rPr>
              <a:t>诗句整体描绘了一幅春光明媚、蝶飞莺啼的明丽画面。这里是移情于物的写法，反映诗人内心的愉悦。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38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2"/>
          <p:cNvSpPr>
            <a:spLocks noGrp="1"/>
          </p:cNvSpPr>
          <p:nvPr>
            <p:ph type="title"/>
          </p:nvPr>
        </p:nvSpPr>
        <p:spPr>
          <a:xfrm>
            <a:off x="683895" y="260350"/>
            <a:ext cx="2486025" cy="707390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zh-CN" altLang="en-US" sz="3600" b="1" i="1">
                <a:solidFill>
                  <a:srgbClr val="006600"/>
                </a:solidFill>
                <a:ea typeface="黑体" panose="02010609060101010101" pitchFamily="2" charset="-122"/>
              </a:rPr>
              <a:t>真题训练</a:t>
            </a:r>
          </a:p>
        </p:txBody>
      </p:sp>
      <p:sp>
        <p:nvSpPr>
          <p:cNvPr id="18436" name="Text Box 5"/>
          <p:cNvSpPr>
            <a:spLocks noGrp="1"/>
          </p:cNvSpPr>
          <p:nvPr>
            <p:ph idx="1"/>
          </p:nvPr>
        </p:nvSpPr>
        <p:spPr>
          <a:xfrm>
            <a:off x="641985" y="1278255"/>
            <a:ext cx="8361045" cy="5344160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r>
              <a:rPr lang="en-US" altLang="zh-CN" sz="2400" b="1">
                <a:solidFill>
                  <a:srgbClr val="006600"/>
                </a:solidFill>
              </a:rPr>
              <a:t>【2021</a:t>
            </a:r>
            <a:r>
              <a:rPr lang="zh-CN" altLang="en-US" sz="2400" b="1">
                <a:solidFill>
                  <a:srgbClr val="006600"/>
                </a:solidFill>
              </a:rPr>
              <a:t>年盐城</a:t>
            </a:r>
            <a:r>
              <a:rPr lang="en-US" altLang="zh-CN" sz="24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    </a:t>
            </a:r>
            <a:r>
              <a:rPr lang="en-US" altLang="zh-CN" sz="18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                                          </a:t>
            </a:r>
            <a:r>
              <a:rPr lang="en-US" altLang="zh-CN" sz="20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      </a:t>
            </a: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  瓜洲渡 (王士禛)</a:t>
            </a:r>
            <a:endParaRPr lang="en-US" altLang="zh-CN" sz="2400" b="1">
              <a:solidFill>
                <a:srgbClr val="990033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                    昨上京江北固楼，微茫风日见瓜洲。</a:t>
            </a:r>
            <a:endParaRPr lang="en-US" altLang="zh-CN" sz="2400" b="1">
              <a:solidFill>
                <a:srgbClr val="990033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                   层层远树浮青荠①，叶叶轻帆起白鸥。</a:t>
            </a:r>
            <a:endParaRPr lang="en-US" altLang="zh-CN" sz="2400" b="1">
              <a:solidFill>
                <a:srgbClr val="990033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【注释】①荠：荠菜。</a:t>
            </a:r>
            <a:endParaRPr lang="en-US" altLang="zh-CN" sz="2400" b="1">
              <a:solidFill>
                <a:srgbClr val="990033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sym typeface="+mn-ea"/>
              </a:rPr>
              <a:t>５、诗歌一、二两句写诗人登楼眺望，视线由______向_________推移.(２分)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sym typeface="+mn-ea"/>
              </a:rPr>
              <a:t>６．请从炼字角度赏析诗歌三、四两句。(４分)</a:t>
            </a:r>
            <a:r>
              <a:rPr lang="en-US" altLang="zh-CN" sz="2400">
                <a:solidFill>
                  <a:srgbClr val="3333FF"/>
                </a:solidFill>
                <a:latin typeface="Arial" panose="020b0604020202020204" pitchFamily="34" charset="0"/>
                <a:sym typeface="+mn-ea"/>
              </a:rPr>
              <a:t>        </a:t>
            </a:r>
            <a:endParaRPr lang="en-US" altLang="zh-CN" sz="240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088" y="4509135"/>
            <a:ext cx="76422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５．近景北固楼    远景瓜洲 </a:t>
            </a:r>
          </a:p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６．示例:：浮”“起”二字,生动形象地描绘出远景层层的树木如同漂浮的荠菜，江面上航行的帆船如同飞翔的白鸥，表达出诗人对眼前景色的喜爱之情，同时表达了诗人内心的淡泊。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3"/>
          <p:cNvSpPr>
            <a:spLocks noGrp="1"/>
          </p:cNvSpPr>
          <p:nvPr>
            <p:ph type="title"/>
          </p:nvPr>
        </p:nvSpPr>
        <p:spPr>
          <a:xfrm>
            <a:off x="683895" y="188595"/>
            <a:ext cx="2143760" cy="492760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zh-CN" altLang="en-US" sz="3600" b="1" i="1">
                <a:solidFill>
                  <a:srgbClr val="006600"/>
                </a:solidFill>
                <a:ea typeface="黑体" panose="02010609060101010101" pitchFamily="2" charset="-122"/>
              </a:rPr>
              <a:t>真题训练</a:t>
            </a:r>
          </a:p>
        </p:txBody>
      </p:sp>
      <p:sp>
        <p:nvSpPr>
          <p:cNvPr id="19460" name="Rectangle 4"/>
          <p:cNvSpPr>
            <a:spLocks noGrp="1"/>
          </p:cNvSpPr>
          <p:nvPr>
            <p:ph idx="1"/>
          </p:nvPr>
        </p:nvSpPr>
        <p:spPr>
          <a:xfrm>
            <a:off x="611505" y="1179195"/>
            <a:ext cx="8440420" cy="4615815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buNone/>
            </a:pPr>
            <a:r>
              <a:rPr lang="en-US" altLang="zh-CN" sz="2400" b="1">
                <a:solidFill>
                  <a:srgbClr val="006600"/>
                </a:solidFill>
              </a:rPr>
              <a:t>【2021</a:t>
            </a:r>
            <a:r>
              <a:rPr lang="zh-CN" altLang="en-US" sz="2400" b="1">
                <a:solidFill>
                  <a:srgbClr val="006600"/>
                </a:solidFill>
              </a:rPr>
              <a:t>宿迁</a:t>
            </a:r>
            <a:r>
              <a:rPr lang="en-US" altLang="zh-CN" sz="18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r>
              <a:rPr lang="en-US" altLang="zh-CN" sz="18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    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                                              </a:t>
            </a:r>
            <a:r>
              <a:rPr lang="en-US" altLang="zh-CN" sz="20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小园（其一）①陆游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                            小园烟草接邻家，桑柘②阴阴一径斜。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                             卧读陶诗未终卷，又乘微雨去□□。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[注]①这是淳熙八年（1181）四月陆游在浙江山阴三山居住时，写的一首田园诗。②柘（zhè）：树名，其叶可养蚕。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3333FF"/>
                </a:solidFill>
                <a:latin typeface="Arial" panose="020b0604020202020204" pitchFamily="34" charset="0"/>
                <a:sym typeface="+mn-ea"/>
              </a:rPr>
              <a:t>4、这首诗前两句通过写“烟草”“ _________  ”“斜径”等景物，营造一种 ________________     的氛围。（2分）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3333FF"/>
                </a:solidFill>
                <a:latin typeface="Arial" panose="020b0604020202020204" pitchFamily="34" charset="0"/>
                <a:sym typeface="+mn-ea"/>
              </a:rPr>
              <a:t>5、“卧读陶诗未终卷“中“卧”字历来为人称道，请简要赏析其妙处。（3分）</a:t>
            </a:r>
            <a:endParaRPr lang="en-US" altLang="zh-CN" sz="2000" b="1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marL="0" indent="0" eaLnBrk="1" hangingPunct="1"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4．桑柘  清丽宁静</a:t>
            </a:r>
          </a:p>
          <a:p>
            <a:pPr marL="0" indent="0" eaLnBrk="1" hangingPunct="1"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、“卧”写出诗人生活的闲适，悠闲地躺着读着陶渊明的诗作，这是作者心情闲适的表现。陶渊明的许多田园诗颇能引起陆游的共鸣，因此他闲居期间特别爱读陶渊明的诗。一个“卧”字更显出他悠闲自得的情态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1505" y="4724718"/>
            <a:ext cx="84693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540875" cy="7343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标题 1"/>
          <p:cNvSpPr>
            <a:spLocks noGrp="1"/>
          </p:cNvSpPr>
          <p:nvPr>
            <p:ph type="title"/>
          </p:nvPr>
        </p:nvSpPr>
        <p:spPr>
          <a:xfrm>
            <a:off x="755650" y="44450"/>
            <a:ext cx="2193290" cy="739775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 i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真题训练</a:t>
            </a:r>
          </a:p>
        </p:txBody>
      </p:sp>
      <p:sp>
        <p:nvSpPr>
          <p:cNvPr id="21508" name="Rectangle 4"/>
          <p:cNvSpPr>
            <a:spLocks noGrp="1"/>
          </p:cNvSpPr>
          <p:nvPr>
            <p:ph idx="1"/>
          </p:nvPr>
        </p:nvSpPr>
        <p:spPr>
          <a:xfrm>
            <a:off x="663575" y="1600200"/>
            <a:ext cx="8229600" cy="4525963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endParaRPr lang="zh-CN" altLang="en-US"/>
          </a:p>
          <a:p>
            <a:pPr>
              <a:buNone/>
            </a:pPr>
            <a:endParaRPr lang="zh-CN" altLang="en-US" sz="4000"/>
          </a:p>
        </p:txBody>
      </p:sp>
      <p:sp>
        <p:nvSpPr>
          <p:cNvPr id="21509" name="Text Box 6"/>
          <p:cNvSpPr txBox="1"/>
          <p:nvPr/>
        </p:nvSpPr>
        <p:spPr>
          <a:xfrm>
            <a:off x="683260" y="1196658"/>
            <a:ext cx="8351838" cy="3446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en-US" altLang="zh-CN" sz="18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2021</a:t>
            </a:r>
            <a:r>
              <a:rPr lang="zh-CN" altLang="zh-CN" sz="18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年大连中考】</a:t>
            </a:r>
            <a:r>
              <a:rPr lang="en-US" altLang="zh-CN" sz="18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endParaRPr lang="en-US" altLang="zh-CN" sz="1800" b="1">
              <a:solidFill>
                <a:srgbClr val="990033"/>
              </a:solidFill>
              <a:latin typeface="Arial" panose="020b0604020202020204" pitchFamily="34" charset="0"/>
              <a:sym typeface="+mn-ea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                              游东田 谢眺 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                    戚戚苦无悰①，携手共行乐。 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                   寻云陟累榭②，随山望菌阁。 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                   远树暖阡阡③，生烟纷漠漠。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                                鱼戏新荷动，   鸟散余花落。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                   不对芳春酒，  还望青山郭。 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[注]①悰（cóng）：快乐。②陟（zhì）累榭：登上多层的台榭。③阡阡：通“芊芊”，草木茂盛的样子。</a:t>
            </a:r>
          </a:p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>
                <a:latin typeface="Arial" panose="020b0604020202020204" pitchFamily="34" charset="0"/>
              </a:rPr>
              <a:t> 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11．请描绘诗中画线句呈现的景象，并写出全诗所表现的诗人情感的变化。</a:t>
            </a:r>
            <a:r>
              <a:rPr lang="en-US" altLang="zh-CN" sz="2400">
                <a:solidFill>
                  <a:srgbClr val="3333FF"/>
                </a:solidFill>
                <a:latin typeface="Arial" panose="020b0604020202020204" pitchFamily="34" charset="0"/>
              </a:rPr>
              <a:t>（3分）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7405" y="4725035"/>
            <a:ext cx="81534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鱼儿追逐嬉戏，触动了水中新荷；鸟儿四处飞散，摇动了树枝，枝上的余花纷纷飘落。诗人的情感从愁苦（忧愁）到快乐（愉悦）</a:t>
            </a:r>
            <a:endParaRPr lang="zh-CN" altLang="zh-CN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标题 1"/>
          <p:cNvSpPr>
            <a:spLocks noGrp="1"/>
          </p:cNvSpPr>
          <p:nvPr>
            <p:ph type="title"/>
          </p:nvPr>
        </p:nvSpPr>
        <p:spPr>
          <a:xfrm>
            <a:off x="611188" y="-242887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经典例题</a:t>
            </a:r>
          </a:p>
        </p:txBody>
      </p:sp>
      <p:sp>
        <p:nvSpPr>
          <p:cNvPr id="6148" name="Text Box 7"/>
          <p:cNvSpPr txBox="1"/>
          <p:nvPr/>
        </p:nvSpPr>
        <p:spPr>
          <a:xfrm>
            <a:off x="610235" y="1155065"/>
            <a:ext cx="842327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6600"/>
                </a:solidFill>
                <a:latin typeface="Arial" panose="020b0604020202020204" pitchFamily="34" charset="0"/>
              </a:rPr>
              <a:t>【2021</a:t>
            </a:r>
            <a:r>
              <a:rPr lang="zh-CN" altLang="en-US" sz="2400" b="1">
                <a:solidFill>
                  <a:srgbClr val="006600"/>
                </a:solidFill>
                <a:latin typeface="Arial" panose="020b0604020202020204" pitchFamily="34" charset="0"/>
              </a:rPr>
              <a:t>年盐城</a:t>
            </a:r>
            <a:r>
              <a:rPr lang="en-US" altLang="zh-CN" sz="2400" b="1">
                <a:solidFill>
                  <a:srgbClr val="006600"/>
                </a:solidFill>
                <a:latin typeface="Arial" panose="020b0604020202020204" pitchFamily="34" charset="0"/>
              </a:rPr>
              <a:t>】</a:t>
            </a:r>
            <a:r>
              <a:rPr lang="en-US" altLang="zh-CN" sz="2400">
                <a:latin typeface="Arial" panose="020b0604020202020204" pitchFamily="34" charset="0"/>
              </a:rPr>
              <a:t>          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</a:rPr>
              <a:t>阅读下面这首诗,完成下列各题。(６分)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</a:rPr>
              <a:t>                                        瓜洲渡 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</a:rPr>
              <a:t>                                               王士禛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</a:rPr>
              <a:t>                     昨上京江北固楼，微茫风日见瓜洲。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</a:rPr>
              <a:t>                   层层远树浮青荠①，叶叶轻帆起白鸥。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</a:rPr>
              <a:t>【注释】①荠：荠菜。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５、诗歌一、二两句写诗人登楼眺望，视线由______向_________推移.(２分)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６．请从炼字角度赏析诗歌三、四两句。(４分)</a:t>
            </a:r>
            <a:r>
              <a:rPr lang="en-US" altLang="zh-CN" sz="2400">
                <a:solidFill>
                  <a:srgbClr val="3333FF"/>
                </a:solidFill>
                <a:latin typeface="Arial" panose="020b0604020202020204" pitchFamily="34" charset="0"/>
              </a:rPr>
              <a:t>        </a:t>
            </a:r>
            <a:endParaRPr lang="en-US" altLang="zh-CN" sz="200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endParaRPr lang="en-US" altLang="zh-CN" sz="2000" b="1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540875" cy="7343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Rectangle 4"/>
          <p:cNvSpPr>
            <a:spLocks noGrp="1"/>
          </p:cNvSpPr>
          <p:nvPr>
            <p:ph idx="1"/>
          </p:nvPr>
        </p:nvSpPr>
        <p:spPr>
          <a:xfrm>
            <a:off x="663575" y="1600200"/>
            <a:ext cx="8229600" cy="4525963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endParaRPr lang="zh-CN" altLang="en-US"/>
          </a:p>
          <a:p>
            <a:pPr>
              <a:buNone/>
            </a:pP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971550" y="2493010"/>
            <a:ext cx="66274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8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谢谢观赏</a:t>
            </a:r>
            <a:r>
              <a:rPr lang="en-US" altLang="zh-CN" sz="8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!</a:t>
            </a:r>
          </a:p>
        </p:txBody>
      </p:sp>
      <p:pic>
        <p:nvPicPr>
          <p:cNvPr id="2150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896600" y="10871200"/>
            <a:ext cx="368300" cy="266700"/>
          </a:xfrm>
          <a:prstGeom prst="cube">
            <a:avLst/>
          </a:prstGeom>
        </p:spPr>
      </p:pic>
      <p:pic>
        <p:nvPicPr>
          <p:cNvPr id="21510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912600" y="11099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dissolv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标题 1"/>
          <p:cNvSpPr>
            <a:spLocks noGrp="1"/>
          </p:cNvSpPr>
          <p:nvPr>
            <p:ph type="title" idx="4294967295"/>
          </p:nvPr>
        </p:nvSpPr>
        <p:spPr>
          <a:xfrm>
            <a:off x="611188" y="-99377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经典例题</a:t>
            </a:r>
          </a:p>
        </p:txBody>
      </p:sp>
      <p:sp>
        <p:nvSpPr>
          <p:cNvPr id="8196" name="Text Box 4"/>
          <p:cNvSpPr txBox="1"/>
          <p:nvPr/>
        </p:nvSpPr>
        <p:spPr>
          <a:xfrm>
            <a:off x="611505" y="1196975"/>
            <a:ext cx="847979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6600"/>
                </a:solidFill>
                <a:latin typeface="Arial" panose="020b0604020202020204" pitchFamily="34" charset="0"/>
              </a:rPr>
              <a:t>【21</a:t>
            </a:r>
            <a:r>
              <a:rPr lang="zh-CN" altLang="en-US" sz="2400" b="1">
                <a:solidFill>
                  <a:srgbClr val="006600"/>
                </a:solidFill>
                <a:latin typeface="Arial" panose="020b0604020202020204" pitchFamily="34" charset="0"/>
              </a:rPr>
              <a:t>年宿迁中考题</a:t>
            </a:r>
            <a:r>
              <a:rPr lang="en-US" altLang="zh-CN" sz="2400" b="1">
                <a:solidFill>
                  <a:srgbClr val="006600"/>
                </a:solidFill>
                <a:latin typeface="Arial" panose="020b0604020202020204" pitchFamily="34" charset="0"/>
              </a:rPr>
              <a:t>】</a:t>
            </a:r>
            <a:endParaRPr lang="zh-CN" altLang="en-US" sz="2400" b="1">
              <a:solidFill>
                <a:srgbClr val="006600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阅读下面这首古诗，完成4--6题。（9分）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                                  小园（其一）①陆游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                   小园烟草接邻家，桑柘②阴阴一径斜。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                  卧读陶诗未终卷，又乘微雨去□□。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[注]①这是淳熙八年（1181）四月陆游在浙江山阴三山居住时，写的一首田园诗。②柘（zhè）：树名，其叶可养蚕。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sym typeface="+mn-ea"/>
              </a:rPr>
              <a:t>4、这首诗前两句通过写“烟草”“ _________  ”“斜径”等景物，营造一种 ________________     的氛围。（2分）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sym typeface="+mn-ea"/>
              </a:rPr>
              <a:t>5、“卧读陶诗未终卷“中“卧”字历来为人称道，请简要赏析其妙处。（3分）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标题 1"/>
          <p:cNvSpPr>
            <a:spLocks noGrp="1"/>
          </p:cNvSpPr>
          <p:nvPr>
            <p:ph type="title" idx="4294967295"/>
          </p:nvPr>
        </p:nvSpPr>
        <p:spPr>
          <a:xfrm>
            <a:off x="611188" y="-99377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经典例题</a:t>
            </a:r>
          </a:p>
        </p:txBody>
      </p:sp>
      <p:sp>
        <p:nvSpPr>
          <p:cNvPr id="8196" name="Text Box 4"/>
          <p:cNvSpPr txBox="1"/>
          <p:nvPr/>
        </p:nvSpPr>
        <p:spPr>
          <a:xfrm>
            <a:off x="611505" y="1125220"/>
            <a:ext cx="8479790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6600"/>
                </a:solidFill>
                <a:latin typeface="Arial" panose="020b0604020202020204" pitchFamily="34" charset="0"/>
              </a:rPr>
              <a:t>【21</a:t>
            </a:r>
            <a:r>
              <a:rPr lang="zh-CN" altLang="en-US" sz="2400" b="1">
                <a:solidFill>
                  <a:srgbClr val="006600"/>
                </a:solidFill>
                <a:latin typeface="Arial" panose="020b0604020202020204" pitchFamily="34" charset="0"/>
              </a:rPr>
              <a:t>年大连中考题</a:t>
            </a:r>
            <a:r>
              <a:rPr lang="en-US" altLang="zh-CN" sz="2400" b="1">
                <a:solidFill>
                  <a:srgbClr val="006600"/>
                </a:solidFill>
                <a:latin typeface="Arial" panose="020b0604020202020204" pitchFamily="34" charset="0"/>
              </a:rPr>
              <a:t>】</a:t>
            </a:r>
            <a:endParaRPr lang="zh-CN" altLang="en-US" sz="2400" b="1">
              <a:solidFill>
                <a:srgbClr val="006600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sym typeface="+mn-ea"/>
              </a:rPr>
              <a:t>阅读下面这首诗，完成11题。（3分） 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                      游东田 谢眺 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           戚戚苦无悰①，携手共行乐。 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          寻云陟累榭②，随山望菌阁。 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          远树暖阡阡③，生烟纷漠漠。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                        鱼戏新荷动，鸟散余花落。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         不对芳春酒，还望青山郭。 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[注]①悰（cóng）：快乐。②陟（zhì）累榭：登上多层的台榭。③阡阡：通“芊芊”，草木茂盛的样子。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 11．请描绘诗中画线句呈现的景象，并写出全诗所表现的诗人情感的变化。（3分）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标题 1"/>
          <p:cNvSpPr>
            <a:spLocks noGrp="1"/>
          </p:cNvSpPr>
          <p:nvPr>
            <p:ph type="title" idx="4294967295"/>
          </p:nvPr>
        </p:nvSpPr>
        <p:spPr>
          <a:xfrm>
            <a:off x="611188" y="-242887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考点设置</a:t>
            </a:r>
          </a:p>
        </p:txBody>
      </p:sp>
      <p:sp>
        <p:nvSpPr>
          <p:cNvPr id="10244" name="Text Box 4"/>
          <p:cNvSpPr txBox="1"/>
          <p:nvPr/>
        </p:nvSpPr>
        <p:spPr>
          <a:xfrm>
            <a:off x="630555" y="1341120"/>
            <a:ext cx="8406130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6600"/>
                </a:solidFill>
                <a:latin typeface="Arial" panose="020b0604020202020204" pitchFamily="34" charset="0"/>
              </a:rPr>
              <a:t>【2021</a:t>
            </a:r>
            <a:r>
              <a:rPr lang="zh-CN" altLang="en-US" sz="2400" b="1">
                <a:solidFill>
                  <a:srgbClr val="006600"/>
                </a:solidFill>
                <a:latin typeface="Arial" panose="020b0604020202020204" pitchFamily="34" charset="0"/>
              </a:rPr>
              <a:t>年盐城中考题</a:t>
            </a:r>
            <a:r>
              <a:rPr lang="en-US" altLang="zh-CN" sz="2400" b="1">
                <a:solidFill>
                  <a:srgbClr val="006600"/>
                </a:solidFill>
                <a:latin typeface="Arial" panose="020b0604020202020204" pitchFamily="34" charset="0"/>
              </a:rPr>
              <a:t>】</a:t>
            </a:r>
            <a:endParaRPr lang="zh-CN" altLang="en-US" sz="2400" b="1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sym typeface="+mn-ea"/>
              </a:rPr>
              <a:t>５、诗歌一、二两句写诗人登楼眺望，视线由______向_________推移.(２分)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en-US" altLang="zh-CN" sz="2400" b="1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【2021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年宿迁中考题</a:t>
            </a:r>
            <a:r>
              <a:rPr lang="en-US" altLang="zh-CN" sz="24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sym typeface="+mn-ea"/>
              </a:rPr>
              <a:t>4、这首诗前两句通过写“烟草”“ _________  ”“斜径”等景物，营造一种 ________________     的氛围。（</a:t>
            </a:r>
            <a:endParaRPr lang="en-US" altLang="zh-CN" sz="2400" b="1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【2021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年大连中考题</a:t>
            </a:r>
            <a:r>
              <a:rPr lang="en-US" altLang="zh-CN" sz="24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en-US" altLang="zh-CN" sz="240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11．请描绘诗中画线句呈现的景象，并写出全诗所表现的诗人情感的变化。</a:t>
            </a:r>
            <a:endParaRPr lang="en-US" altLang="zh-CN" sz="1800" b="1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en-US" altLang="zh-CN" sz="1800" b="1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zh-CN" altLang="en-US" sz="1800" b="1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6" name="AutoShape 6"/>
          <p:cNvSpPr/>
          <p:nvPr/>
        </p:nvSpPr>
        <p:spPr>
          <a:xfrm>
            <a:off x="4859338" y="1052513"/>
            <a:ext cx="1871662" cy="609600"/>
          </a:xfrm>
          <a:prstGeom prst="wedgeRoundRectCallout">
            <a:avLst>
              <a:gd name="adj1" fmla="val -67472"/>
              <a:gd name="adj2" fmla="val 5729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0248" name="AutoShape 8"/>
          <p:cNvSpPr/>
          <p:nvPr/>
        </p:nvSpPr>
        <p:spPr>
          <a:xfrm>
            <a:off x="2915920" y="2780983"/>
            <a:ext cx="1871663" cy="503237"/>
          </a:xfrm>
          <a:prstGeom prst="wedgeRoundRectCallout">
            <a:avLst>
              <a:gd name="adj1" fmla="val 116157"/>
              <a:gd name="adj2" fmla="val 2097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5076825" y="1052513"/>
            <a:ext cx="1582738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写景顺序</a:t>
            </a:r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2771775" y="2708593"/>
            <a:ext cx="1582738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特征概括</a:t>
            </a:r>
          </a:p>
        </p:txBody>
      </p:sp>
      <p:sp>
        <p:nvSpPr>
          <p:cNvPr id="2" name="AutoShape 5"/>
          <p:cNvSpPr/>
          <p:nvPr/>
        </p:nvSpPr>
        <p:spPr>
          <a:xfrm>
            <a:off x="6876098" y="4725353"/>
            <a:ext cx="1871662" cy="609600"/>
          </a:xfrm>
          <a:prstGeom prst="wedgeRoundRectCallout">
            <a:avLst>
              <a:gd name="adj1" fmla="val -103435"/>
              <a:gd name="adj2" fmla="val 2994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endParaRPr lang="zh-CN" altLang="en-US" sz="2800" b="1">
              <a:highlight>
                <a:srgbClr val="FFFF00"/>
              </a:highlight>
              <a:latin typeface="Arial" panose="020b0604020202020204" pitchFamily="34" charset="0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7091998" y="4941570"/>
            <a:ext cx="1582738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描绘景物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8" grpId="0"/>
      <p:bldP spid="65547" grpId="0"/>
      <p:bldP spid="65548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标题 1"/>
          <p:cNvSpPr>
            <a:spLocks noGrp="1"/>
          </p:cNvSpPr>
          <p:nvPr>
            <p:ph type="title"/>
          </p:nvPr>
        </p:nvSpPr>
        <p:spPr>
          <a:xfrm>
            <a:off x="610235" y="-242570"/>
            <a:ext cx="823087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题型分析</a:t>
            </a:r>
          </a:p>
        </p:txBody>
      </p:sp>
      <p:sp>
        <p:nvSpPr>
          <p:cNvPr id="6148" name="Text Box 7"/>
          <p:cNvSpPr txBox="1"/>
          <p:nvPr/>
        </p:nvSpPr>
        <p:spPr>
          <a:xfrm>
            <a:off x="610235" y="1155065"/>
            <a:ext cx="8423275" cy="38461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336600"/>
                </a:solidFill>
                <a:latin typeface="Arial" panose="020b0604020202020204" pitchFamily="34" charset="0"/>
              </a:rPr>
              <a:t>考题分析</a:t>
            </a:r>
            <a:r>
              <a:rPr lang="en-US" altLang="zh-CN" sz="2800" b="1">
                <a:solidFill>
                  <a:srgbClr val="3366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400" b="1">
                <a:solidFill>
                  <a:srgbClr val="00B050"/>
                </a:solidFill>
                <a:latin typeface="Arial" panose="020b0604020202020204" pitchFamily="34" charset="0"/>
              </a:rPr>
              <a:t>      </a:t>
            </a:r>
            <a:endParaRPr lang="en-US" altLang="zh-CN" sz="2000">
              <a:latin typeface="Arial" panose="020b060402020202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分析归纳诗歌中关于景物的题型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</a:p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根据特征诗句找景物</a:t>
            </a:r>
          </a:p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2.</a:t>
            </a:r>
            <a:r>
              <a:rPr lang="zh-CN" altLang="en-US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结合景物概括特征</a:t>
            </a:r>
          </a:p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3.</a:t>
            </a:r>
            <a:r>
              <a:rPr lang="zh-CN" altLang="en-US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描绘景物</a:t>
            </a:r>
          </a:p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4.</a:t>
            </a:r>
            <a:r>
              <a:rPr lang="zh-CN" altLang="en-US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景物赏析</a:t>
            </a:r>
            <a:endParaRPr lang="zh-CN" altLang="en-US" sz="2800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5.</a:t>
            </a:r>
            <a:r>
              <a:rPr lang="zh-CN" altLang="en-US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景物描写的作用</a:t>
            </a:r>
            <a:endParaRPr lang="en-US" altLang="zh-CN" sz="2800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6.</a:t>
            </a:r>
            <a:r>
              <a:rPr lang="zh-CN" altLang="en-US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结合景物分析情感</a:t>
            </a:r>
            <a:endParaRPr lang="zh-CN" altLang="en-US" sz="2800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写景诗歌阅读分析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82943" y="1196658"/>
            <a:ext cx="8229600" cy="4525962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zh-CN" sz="24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写景诗歌分析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36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类型一</a:t>
            </a:r>
            <a:r>
              <a:rPr lang="en-US" altLang="zh-CN" sz="36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:</a:t>
            </a:r>
            <a:r>
              <a:rPr lang="en-US" sz="36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6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全篇写景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</a:t>
            </a:r>
            <a:r>
              <a:rPr lang="en-US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《绝句》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</a:t>
            </a:r>
            <a:r>
              <a:rPr lang="zh-CN" altLang="en-US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杜甫</a:t>
            </a:r>
            <a:endParaRPr lang="en-US" b="1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两个黄鹂鸣翠柳，一行白鹭上青天。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窗含西岭千秋雪，门泊东吴万里船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en-US" sz="28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全诗描写了草堂周围清新明丽的春天景色</a:t>
            </a:r>
            <a:r>
              <a:rPr lang="en-US" altLang="zh-CN" sz="28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3600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3600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http://www.xxjxsj.cn/article/UploadPic/2010-6/201068181330616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44063" cy="723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660400" y="-100012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写景诗歌阅读分析</a:t>
            </a:r>
          </a:p>
        </p:txBody>
      </p:sp>
      <p:sp>
        <p:nvSpPr>
          <p:cNvPr id="12292" name="Rectangle 5"/>
          <p:cNvSpPr>
            <a:spLocks noGrp="1"/>
          </p:cNvSpPr>
          <p:nvPr>
            <p:ph idx="1"/>
          </p:nvPr>
        </p:nvSpPr>
        <p:spPr>
          <a:xfrm>
            <a:off x="682943" y="1196658"/>
            <a:ext cx="8229600" cy="4525962"/>
          </a:xfrm>
        </p:spPr>
        <p:txBody>
          <a:bodyPr vert="horz" wrap="square" lIns="91440" tIns="45720" rIns="91440" bIns="45720" anchor="t" anchorCtr="0"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zh-CN" sz="24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写景诗歌分析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36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类型二</a:t>
            </a:r>
            <a:r>
              <a:rPr lang="en-US" altLang="zh-CN" sz="36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:</a:t>
            </a:r>
            <a:r>
              <a:rPr lang="en-US" sz="36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6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景情结合</a:t>
            </a:r>
          </a:p>
          <a:p>
            <a:pPr marL="0" indent="0" algn="l" defTabSz="914400" latinLnBrk="0">
              <a:spcBef>
                <a:spcPct val="0"/>
              </a:spcBef>
              <a:buClrTx/>
              <a:buSzTx/>
              <a:buFontTx/>
              <a:buNone/>
            </a:pPr>
            <a:r>
              <a:rPr 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sz="36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《绝句》</a:t>
            </a:r>
          </a:p>
          <a:p>
            <a:pPr marL="0" indent="0" algn="l" defTabSz="914400" latinLnBrk="0">
              <a:spcBef>
                <a:spcPct val="0"/>
              </a:spcBef>
              <a:buClrTx/>
              <a:buSzTx/>
              <a:buFontTx/>
              <a:buNone/>
            </a:pPr>
            <a:r>
              <a:rPr lang="en-US" sz="36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</a:t>
            </a:r>
            <a:r>
              <a:rPr lang="zh-CN" altLang="en-US" sz="36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杜甫</a:t>
            </a:r>
            <a:endParaRPr lang="en-US" sz="3600" b="1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36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江碧鸟逾白，山青花欲燃。</a:t>
            </a: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36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今春看又过，何日是归年。  </a:t>
            </a:r>
            <a:endParaRPr lang="en-US" b="1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</a:t>
            </a:r>
            <a:r>
              <a:rPr lang="zh-CN" alt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歌前两句</a:t>
            </a:r>
            <a:r>
              <a:rPr 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，描绘出在初春灿烂阳光的照耀下，浣花溪一带明净绚丽的春景，用笔简洁而色彩浓艳</a:t>
            </a:r>
            <a:r>
              <a:rPr lang="zh-CN" alt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。后两句转为抒情，抒发思归之情。</a:t>
            </a:r>
            <a:r>
              <a:rPr 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400" b="1">
                <a:solidFill>
                  <a:srgbClr val="3333FF"/>
                </a:solidFill>
                <a:sym typeface="+mn-ea"/>
              </a:rPr>
              <a:t>      </a:t>
            </a:r>
            <a:endParaRPr lang="zh-CN" altLang="en-US" sz="3600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3600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214</Paragraphs>
  <Slides>30</Slides>
  <Notes>25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9">
      <vt:lpstr>Arial</vt:lpstr>
      <vt:lpstr>Calibri</vt:lpstr>
      <vt:lpstr>宋体</vt:lpstr>
      <vt:lpstr>黑体</vt:lpstr>
      <vt:lpstr>楷体</vt:lpstr>
      <vt:lpstr>仿宋</vt:lpstr>
      <vt:lpstr>Wingdings</vt:lpstr>
      <vt:lpstr>华文新魏</vt:lpstr>
      <vt:lpstr>Office 主题</vt:lpstr>
      <vt:lpstr>古诗词欣赏专题</vt:lpstr>
      <vt:lpstr>古诗词欣赏专题</vt:lpstr>
      <vt:lpstr>经典例题</vt:lpstr>
      <vt:lpstr>经典例题</vt:lpstr>
      <vt:lpstr>经典例题</vt:lpstr>
      <vt:lpstr>考点设置</vt:lpstr>
      <vt:lpstr>题型分析</vt:lpstr>
      <vt:lpstr>写景诗歌阅读分析</vt:lpstr>
      <vt:lpstr>写景诗歌阅读分析</vt:lpstr>
      <vt:lpstr>题型分析</vt:lpstr>
      <vt:lpstr>题型分析</vt:lpstr>
      <vt:lpstr>题型分析</vt:lpstr>
      <vt:lpstr>题型分析</vt:lpstr>
      <vt:lpstr>题型分析</vt:lpstr>
      <vt:lpstr>题型分析</vt:lpstr>
      <vt:lpstr>题型分析</vt:lpstr>
      <vt:lpstr>题型分析</vt:lpstr>
      <vt:lpstr>题型分析</vt:lpstr>
      <vt:lpstr>PowerPoint Presentation</vt:lpstr>
      <vt:lpstr>题型分析</vt:lpstr>
      <vt:lpstr>题型分析</vt:lpstr>
      <vt:lpstr>PowerPoint Presentation</vt:lpstr>
      <vt:lpstr>知识梳理</vt:lpstr>
      <vt:lpstr>知识梳理</vt:lpstr>
      <vt:lpstr>题型分析</vt:lpstr>
      <vt:lpstr>题型分析</vt:lpstr>
      <vt:lpstr>真题训练</vt:lpstr>
      <vt:lpstr>真题训练</vt:lpstr>
      <vt:lpstr>真题训练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2021-11-23T20:53:28.691</cp:lastPrinted>
  <dcterms:created xsi:type="dcterms:W3CDTF">2021-11-23T20:53:28Z</dcterms:created>
  <dcterms:modified xsi:type="dcterms:W3CDTF">2021-11-23T12:53:29Z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