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600" r:id="rId8"/>
    <p:sldId id="289" r:id="rId9"/>
    <p:sldId id="571" r:id="rId10"/>
    <p:sldId id="648" r:id="rId11"/>
    <p:sldId id="299" r:id="rId12"/>
    <p:sldId id="300" r:id="rId13"/>
    <p:sldId id="602" r:id="rId14"/>
    <p:sldId id="471" r:id="rId15"/>
    <p:sldId id="649" r:id="rId16"/>
    <p:sldId id="305" r:id="rId17"/>
    <p:sldId id="549" r:id="rId18"/>
    <p:sldId id="650" r:id="rId19"/>
    <p:sldId id="651" r:id="rId20"/>
    <p:sldId id="670" r:id="rId21"/>
    <p:sldId id="652" r:id="rId22"/>
    <p:sldId id="653" r:id="rId23"/>
    <p:sldId id="654" r:id="rId24"/>
    <p:sldId id="655" r:id="rId25"/>
    <p:sldId id="656" r:id="rId26"/>
    <p:sldId id="657" r:id="rId27"/>
    <p:sldId id="658" r:id="rId28"/>
    <p:sldId id="659" r:id="rId29"/>
    <p:sldId id="660" r:id="rId30"/>
    <p:sldId id="661" r:id="rId31"/>
    <p:sldId id="662" r:id="rId32"/>
    <p:sldId id="663" r:id="rId33"/>
    <p:sldId id="664" r:id="rId34"/>
    <p:sldId id="665" r:id="rId35"/>
    <p:sldId id="666" r:id="rId36"/>
    <p:sldId id="312" r:id="rId37"/>
    <p:sldId id="317" r:id="rId38"/>
    <p:sldId id="319" r:id="rId39"/>
    <p:sldId id="436" r:id="rId40"/>
    <p:sldId id="667" r:id="rId41"/>
    <p:sldId id="668" r:id="rId42"/>
    <p:sldId id="669" r:id="rId43"/>
    <p:sldId id="647" r:id="rId44"/>
    <p:sldId id="483" r:id="rId45"/>
    <p:sldId id="538" r:id="rId46"/>
    <p:sldId id="567" r:id="rId47"/>
    <p:sldId id="624" r:id="rId48"/>
    <p:sldId id="625" r:id="rId49"/>
    <p:sldId id="467" r:id="rId50"/>
    <p:sldId id="265" r:id="rId51"/>
  </p:sldIdLst>
  <p:sldSz cx="12192000" cy="6858000"/>
  <p:notesSz cx="7103745" cy="10234295"/>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61" autoAdjust="0"/>
    <p:restoredTop sz="95329"/>
  </p:normalViewPr>
  <p:slideViewPr>
    <p:cSldViewPr snapToGrid="0">
      <p:cViewPr varScale="1">
        <p:scale>
          <a:sx n="73" d="100"/>
          <a:sy n="73" d="100"/>
        </p:scale>
        <p:origin x="224" y="6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1.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49</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1"/>
          <a:stretch>
            <a:fillRect/>
          </a:stretch>
        </p:blipFill>
        <p:spPr>
          <a:xfrm>
            <a:off x="10259060" y="0"/>
            <a:ext cx="1932940" cy="7867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png" /><Relationship Id="rId4" Type="http://schemas.openxmlformats.org/officeDocument/2006/relationships/image" Target="../media/image1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623455" y="2372344"/>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部编版高中语文选择性必修上册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第三单元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1194459" y="3015178"/>
            <a:ext cx="547254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09</a:t>
            </a:r>
            <a:r>
              <a:rPr lang="zh-CN" altLang="en-US" sz="3200" b="1">
                <a:solidFill>
                  <a:schemeClr val="bg1"/>
                </a:solidFill>
                <a:latin typeface="微软雅黑" panose="020b0503020204020204" pitchFamily="34" charset="-122"/>
                <a:ea typeface="微软雅黑" panose="020b0503020204020204" pitchFamily="34" charset="-122"/>
              </a:rPr>
              <a:t>课     老人与海（节选）</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924261" y="812611"/>
            <a:ext cx="6877467"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latin typeface="微软雅黑" panose="020b0503020204020204" pitchFamily="34" charset="-122"/>
                <a:ea typeface="微软雅黑" panose="020b0503020204020204" pitchFamily="34" charset="-122"/>
              </a:rPr>
              <a:t>莽莽撞撞（</a:t>
            </a:r>
            <a:r>
              <a:rPr lang="en-US" altLang="zh-CN" sz="2400" b="1" err="1">
                <a:solidFill>
                  <a:srgbClr val="C00000"/>
                </a:solidFill>
                <a:latin typeface="微软雅黑" panose="020b0503020204020204" pitchFamily="34" charset="-122"/>
                <a:ea typeface="微软雅黑" panose="020b0503020204020204" pitchFamily="34" charset="-122"/>
              </a:rPr>
              <a:t>mǎng</a:t>
            </a:r>
            <a:r>
              <a:rPr lang="zh-CN" altLang="en-US" sz="2400">
                <a:latin typeface="微软雅黑" panose="020b0503020204020204" pitchFamily="34" charset="-122"/>
                <a:ea typeface="微软雅黑" panose="020b0503020204020204" pitchFamily="34" charset="-122"/>
              </a:rPr>
              <a:t>）    豁然（</a:t>
            </a:r>
            <a:r>
              <a:rPr lang="en-US" altLang="zh-CN" sz="2400" b="1" err="1">
                <a:solidFill>
                  <a:srgbClr val="C00000"/>
                </a:solidFill>
                <a:latin typeface="微软雅黑" panose="020b0503020204020204" pitchFamily="34" charset="-122"/>
                <a:ea typeface="微软雅黑" panose="020b0503020204020204" pitchFamily="34" charset="-122"/>
              </a:rPr>
              <a:t>huò</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灰鲭鲨（</a:t>
            </a:r>
            <a:r>
              <a:rPr lang="en-US" altLang="zh-CN" sz="2400" b="1" err="1">
                <a:solidFill>
                  <a:srgbClr val="C00000"/>
                </a:solidFill>
                <a:latin typeface="微软雅黑" panose="020b0503020204020204" pitchFamily="34" charset="-122"/>
                <a:ea typeface="微软雅黑" panose="020b0503020204020204" pitchFamily="34" charset="-122"/>
              </a:rPr>
              <a:t>qīng</a:t>
            </a:r>
            <a:r>
              <a:rPr lang="zh-CN" altLang="en-US" sz="2400">
                <a:latin typeface="微软雅黑" panose="020b0503020204020204" pitchFamily="34" charset="-122"/>
                <a:ea typeface="微软雅黑" panose="020b0503020204020204" pitchFamily="34" charset="-122"/>
              </a:rPr>
              <a:t>）     蜷曲（</a:t>
            </a:r>
            <a:r>
              <a:rPr lang="en-US" altLang="zh-CN" sz="2400" b="1" err="1">
                <a:solidFill>
                  <a:srgbClr val="C00000"/>
                </a:solidFill>
                <a:latin typeface="微软雅黑" panose="020b0503020204020204" pitchFamily="34" charset="-122"/>
                <a:ea typeface="微软雅黑" panose="020b0503020204020204" pitchFamily="34" charset="-122"/>
              </a:rPr>
              <a:t>quán qū</a:t>
            </a:r>
            <a:r>
              <a:rPr lang="zh-CN" altLang="en-US" sz="2400">
                <a:latin typeface="微软雅黑" panose="020b0503020204020204" pitchFamily="34" charset="-122"/>
                <a:ea typeface="微软雅黑" panose="020b0503020204020204" pitchFamily="34" charset="-122"/>
              </a:rPr>
              <a:t>）  </a:t>
            </a:r>
          </a:p>
          <a:p>
            <a:pPr>
              <a:lnSpc>
                <a:spcPct val="150000"/>
              </a:lnSpc>
            </a:pPr>
            <a:r>
              <a:rPr lang="zh-CN" altLang="en-US" sz="2400">
                <a:latin typeface="微软雅黑" panose="020b0503020204020204" pitchFamily="34" charset="-122"/>
                <a:ea typeface="微软雅黑" panose="020b0503020204020204" pitchFamily="34" charset="-122"/>
              </a:rPr>
              <a:t>咔嚓（</a:t>
            </a:r>
            <a:r>
              <a:rPr lang="en-US" altLang="zh-CN" sz="2400" b="1" err="1">
                <a:solidFill>
                  <a:srgbClr val="C00000"/>
                </a:solidFill>
                <a:latin typeface="微软雅黑" panose="020b0503020204020204" pitchFamily="34" charset="-122"/>
                <a:ea typeface="微软雅黑" panose="020b0503020204020204" pitchFamily="34" charset="-122"/>
              </a:rPr>
              <a:t>kā chā</a:t>
            </a:r>
            <a:r>
              <a:rPr lang="zh-CN" altLang="en-US" sz="2400">
                <a:latin typeface="微软雅黑" panose="020b0503020204020204" pitchFamily="34" charset="-122"/>
                <a:ea typeface="微软雅黑" panose="020b0503020204020204" pitchFamily="34" charset="-122"/>
              </a:rPr>
              <a:t>）      魟鱼（</a:t>
            </a:r>
            <a:r>
              <a:rPr lang="en-US" altLang="zh-CN" sz="2400" b="1" err="1">
                <a:solidFill>
                  <a:srgbClr val="C00000"/>
                </a:solidFill>
                <a:latin typeface="微软雅黑" panose="020b0503020204020204" pitchFamily="34" charset="-122"/>
                <a:ea typeface="微软雅黑" panose="020b0503020204020204" pitchFamily="34" charset="-122"/>
              </a:rPr>
              <a:t>hóng</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强劲（</a:t>
            </a:r>
            <a:r>
              <a:rPr lang="en-US" altLang="zh-CN" sz="2400" b="1" err="1">
                <a:solidFill>
                  <a:srgbClr val="C00000"/>
                </a:solidFill>
                <a:latin typeface="微软雅黑" panose="020b0503020204020204" pitchFamily="34" charset="-122"/>
                <a:ea typeface="微软雅黑" panose="020b0503020204020204" pitchFamily="34" charset="-122"/>
              </a:rPr>
              <a:t>jìng</a:t>
            </a:r>
            <a:r>
              <a:rPr lang="zh-CN" altLang="en-US" sz="2400">
                <a:latin typeface="微软雅黑" panose="020b0503020204020204" pitchFamily="34" charset="-122"/>
                <a:ea typeface="微软雅黑" panose="020b0503020204020204" pitchFamily="34" charset="-122"/>
              </a:rPr>
              <a:t>）       攥起手（</a:t>
            </a:r>
            <a:r>
              <a:rPr lang="en-US" altLang="zh-CN" sz="2400" b="1" err="1">
                <a:solidFill>
                  <a:srgbClr val="C00000"/>
                </a:solidFill>
                <a:latin typeface="微软雅黑" panose="020b0503020204020204" pitchFamily="34" charset="-122"/>
                <a:ea typeface="微软雅黑" panose="020b0503020204020204" pitchFamily="34" charset="-122"/>
              </a:rPr>
              <a:t>zuàn</a:t>
            </a:r>
            <a:r>
              <a:rPr lang="zh-CN" altLang="en-US" sz="2400">
                <a:latin typeface="微软雅黑" panose="020b0503020204020204" pitchFamily="34" charset="-122"/>
                <a:ea typeface="微软雅黑" panose="020b0503020204020204" pitchFamily="34" charset="-122"/>
              </a:rPr>
              <a:t>）    </a:t>
            </a:r>
          </a:p>
          <a:p>
            <a:pPr>
              <a:lnSpc>
                <a:spcPct val="150000"/>
              </a:lnSpc>
            </a:pPr>
            <a:r>
              <a:rPr lang="zh-CN" altLang="en-US" sz="2400">
                <a:latin typeface="微软雅黑" panose="020b0503020204020204" pitchFamily="34" charset="-122"/>
                <a:ea typeface="微软雅黑" panose="020b0503020204020204" pitchFamily="34" charset="-122"/>
              </a:rPr>
              <a:t>戳不进去（</a:t>
            </a:r>
            <a:r>
              <a:rPr lang="en-US" altLang="zh-CN" sz="2400" b="1" err="1">
                <a:solidFill>
                  <a:srgbClr val="C00000"/>
                </a:solidFill>
                <a:latin typeface="微软雅黑" panose="020b0503020204020204" pitchFamily="34" charset="-122"/>
                <a:ea typeface="微软雅黑" panose="020b0503020204020204" pitchFamily="34" charset="-122"/>
              </a:rPr>
              <a:t>chuō</a:t>
            </a:r>
            <a:r>
              <a:rPr lang="zh-CN" altLang="en-US" sz="2400">
                <a:latin typeface="微软雅黑" panose="020b0503020204020204" pitchFamily="34" charset="-122"/>
                <a:ea typeface="微软雅黑" panose="020b0503020204020204" pitchFamily="34" charset="-122"/>
              </a:rPr>
              <a:t>）    糟蹋（</a:t>
            </a:r>
            <a:r>
              <a:rPr lang="en-US" altLang="zh-CN" sz="2400" b="1" err="1">
                <a:solidFill>
                  <a:srgbClr val="C00000"/>
                </a:solidFill>
                <a:latin typeface="微软雅黑" panose="020b0503020204020204" pitchFamily="34" charset="-122"/>
                <a:ea typeface="微软雅黑" panose="020b0503020204020204" pitchFamily="34" charset="-122"/>
              </a:rPr>
              <a:t>zāo tà</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抡起（</a:t>
            </a:r>
            <a:r>
              <a:rPr lang="en-US" altLang="zh-CN" sz="2400" b="1" err="1">
                <a:solidFill>
                  <a:srgbClr val="C00000"/>
                </a:solidFill>
                <a:latin typeface="微软雅黑" panose="020b0503020204020204" pitchFamily="34" charset="-122"/>
                <a:ea typeface="微软雅黑" panose="020b0503020204020204" pitchFamily="34" charset="-122"/>
              </a:rPr>
              <a:t>lūn</a:t>
            </a:r>
            <a:r>
              <a:rPr lang="zh-CN" altLang="en-US" sz="2400">
                <a:latin typeface="微软雅黑" panose="020b0503020204020204" pitchFamily="34" charset="-122"/>
                <a:ea typeface="微软雅黑" panose="020b0503020204020204" pitchFamily="34" charset="-122"/>
              </a:rPr>
              <a:t>）        游弋（</a:t>
            </a:r>
            <a:r>
              <a:rPr lang="en-US" altLang="zh-CN" sz="2400" b="1" err="1">
                <a:solidFill>
                  <a:srgbClr val="C00000"/>
                </a:solidFill>
                <a:latin typeface="微软雅黑" panose="020b0503020204020204" pitchFamily="34" charset="-122"/>
                <a:ea typeface="微软雅黑" panose="020b0503020204020204" pitchFamily="34" charset="-122"/>
              </a:rPr>
              <a:t>yì</a:t>
            </a:r>
            <a:r>
              <a:rPr lang="zh-CN" altLang="en-US" sz="2400">
                <a:latin typeface="微软雅黑" panose="020b0503020204020204" pitchFamily="34" charset="-122"/>
                <a:ea typeface="微软雅黑" panose="020b0503020204020204" pitchFamily="34" charset="-122"/>
              </a:rPr>
              <a:t>）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14751" y="871947"/>
            <a:ext cx="2368149"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a:t>
            </a:r>
          </a:p>
          <a:p>
            <a:pPr>
              <a:lnSpc>
                <a:spcPct val="150000"/>
              </a:lnSpc>
            </a:pPr>
            <a:r>
              <a:rPr lang="zh-CN" altLang="en-US" sz="2400">
                <a:latin typeface="微软雅黑" panose="020b0503020204020204" pitchFamily="34" charset="-122"/>
                <a:ea typeface="微软雅黑" panose="020b0503020204020204" pitchFamily="34" charset="-122"/>
              </a:rPr>
              <a:t>所向无敌：</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肆意妄为：</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听天由命：</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手无寸铁：</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乐在其中：</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一物降一物：</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2098622" y="1979942"/>
            <a:ext cx="9674278" cy="3351046"/>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力量强大，无往不胜。</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指毫无顾忌地胡作非为。</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听任事态自然发展变化，不做主观努力。</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手里没有任何武器。</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喜欢做某事，并在其中获得乐趣。</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   比喻宇宙万物相生相克，有一种事物，就会有另一种事物来制服它。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500"/>
                                        <p:tgtEl>
                                          <p:spTgt spid="6">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wipe(left)">
                                      <p:cBhvr>
                                        <p:cTn id="22" dur="500"/>
                                        <p:tgtEl>
                                          <p:spTgt spid="6">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wipe(left)">
                                      <p:cBhvr>
                                        <p:cTn id="28" dur="500"/>
                                        <p:tgtEl>
                                          <p:spTgt spid="6">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wipe(left)">
                                      <p:cBhvr>
                                        <p:cTn id="34" dur="500"/>
                                        <p:tgtEl>
                                          <p:spTgt spid="6">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wipe(left)">
                                      <p:cBhvr>
                                        <p:cTn id="4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1" uiExpand="1" build="p"/>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28587" y="683681"/>
            <a:ext cx="11763413" cy="113505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快速浏览课文，完成下面的表格。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p:cNvGraphicFramePr>
            <a:graphicFrameLocks noGrp="1"/>
          </p:cNvGraphicFramePr>
          <p:nvPr/>
        </p:nvGraphicFramePr>
        <p:xfrm>
          <a:off x="1363564" y="2194288"/>
          <a:ext cx="9030737" cy="2743200"/>
        </p:xfrm>
        <a:graphic>
          <a:graphicData uri="http://schemas.openxmlformats.org/drawingml/2006/table">
            <a:tbl>
              <a:tblPr>
                <a:tableStyleId>{5940675A-B579-460E-94D1-54222C63F5DA}</a:tableStyleId>
              </a:tblPr>
              <a:tblGrid>
                <a:gridCol w="1632809"/>
                <a:gridCol w="1376010"/>
                <a:gridCol w="1504410"/>
                <a:gridCol w="1504410"/>
                <a:gridCol w="1506549"/>
                <a:gridCol w="1506549"/>
              </a:tblGrid>
              <a:tr h="441960">
                <a:tc>
                  <a:txBody>
                    <a:bodyPr/>
                    <a:lstStyle/>
                    <a:p>
                      <a:pPr indent="26670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zh-CN" sz="2400" kern="100">
                          <a:effectLst/>
                        </a:rPr>
                        <a:t>第一次</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zh-CN" sz="2400" kern="100">
                          <a:effectLst/>
                        </a:rPr>
                        <a:t>第二次</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zh-CN" sz="2400" kern="100">
                          <a:effectLst/>
                        </a:rPr>
                        <a:t>第三次</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133350" algn="just">
                        <a:lnSpc>
                          <a:spcPct val="150000"/>
                        </a:lnSpc>
                      </a:pPr>
                      <a:r>
                        <a:rPr lang="zh-CN" sz="2400" kern="100">
                          <a:effectLst/>
                        </a:rPr>
                        <a:t>第四次</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133350" algn="just">
                        <a:lnSpc>
                          <a:spcPct val="150000"/>
                        </a:lnSpc>
                      </a:pPr>
                      <a:r>
                        <a:rPr lang="zh-CN" sz="2400" kern="100">
                          <a:effectLst/>
                        </a:rPr>
                        <a:t>第五次</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r>
              <a:tr h="340360">
                <a:tc>
                  <a:txBody>
                    <a:bodyPr/>
                    <a:lstStyle/>
                    <a:p>
                      <a:pPr algn="ctr">
                        <a:lnSpc>
                          <a:spcPct val="150000"/>
                        </a:lnSpc>
                      </a:pPr>
                      <a:r>
                        <a:rPr lang="zh-CN" sz="2400" kern="100">
                          <a:effectLst/>
                        </a:rPr>
                        <a:t>攻击者</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00025"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13335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13335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r>
              <a:tr h="264160">
                <a:tc>
                  <a:txBody>
                    <a:bodyPr/>
                    <a:lstStyle/>
                    <a:p>
                      <a:pPr algn="ctr">
                        <a:lnSpc>
                          <a:spcPct val="150000"/>
                        </a:lnSpc>
                      </a:pPr>
                      <a:r>
                        <a:rPr lang="zh-CN" sz="2400" kern="100">
                          <a:effectLst/>
                        </a:rPr>
                        <a:t>数量</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00025"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13335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r>
              <a:tr h="232410">
                <a:tc>
                  <a:txBody>
                    <a:bodyPr/>
                    <a:lstStyle/>
                    <a:p>
                      <a:pPr algn="ctr">
                        <a:lnSpc>
                          <a:spcPct val="150000"/>
                        </a:lnSpc>
                      </a:pPr>
                      <a:r>
                        <a:rPr lang="zh-CN" sz="2400" kern="100">
                          <a:effectLst/>
                        </a:rPr>
                        <a:t>工具</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indent="133350"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r>
              <a:tr h="201295">
                <a:tc>
                  <a:txBody>
                    <a:bodyPr/>
                    <a:lstStyle/>
                    <a:p>
                      <a:pPr indent="266700" algn="just">
                        <a:lnSpc>
                          <a:spcPct val="150000"/>
                        </a:lnSpc>
                      </a:pPr>
                      <a:r>
                        <a:rPr lang="zh-CN" sz="2400" kern="100">
                          <a:effectLst/>
                        </a:rPr>
                        <a:t>结局</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 </a:t>
                      </a:r>
                      <a:endParaRPr lang="zh-CN" sz="2400" kern="100">
                        <a:effectLst/>
                        <a:latin typeface="等线"/>
                        <a:ea typeface="等线" panose="02010600030101010101" charset="-122"/>
                        <a:cs typeface="Times New Roman" panose="02020603050405020304" pitchFamily="18" charset="0"/>
                      </a:endParaRPr>
                    </a:p>
                  </a:txBody>
                  <a:tcPr marL="68580" marR="68580" marT="0" marB="0" anchor="ctr"/>
                </a:tc>
              </a:tr>
            </a:tbl>
          </a:graphicData>
        </a:graphic>
      </p:graphicFrame>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3" name="表格 2"/>
          <p:cNvGraphicFramePr>
            <a:graphicFrameLocks noGrp="1"/>
          </p:cNvGraphicFramePr>
          <p:nvPr/>
        </p:nvGraphicFramePr>
        <p:xfrm>
          <a:off x="550927" y="1021238"/>
          <a:ext cx="11058478" cy="4516120"/>
        </p:xfrm>
        <a:graphic>
          <a:graphicData uri="http://schemas.openxmlformats.org/drawingml/2006/table">
            <a:tbl>
              <a:tblPr>
                <a:tableStyleId>{2D5ABB26-0587-4C30-8999-92F81FD0307C}</a:tableStyleId>
              </a:tblPr>
              <a:tblGrid>
                <a:gridCol w="1105848"/>
                <a:gridCol w="1590278"/>
                <a:gridCol w="2115489"/>
                <a:gridCol w="2348946"/>
                <a:gridCol w="2053531"/>
                <a:gridCol w="1844386"/>
              </a:tblGrid>
              <a:tr h="410845">
                <a:tc>
                  <a:txBody>
                    <a:bodyPr/>
                    <a:lstStyle/>
                    <a:p>
                      <a:pPr indent="266700" algn="ctr">
                        <a:lnSpc>
                          <a:spcPct val="150000"/>
                        </a:lnSpc>
                      </a:pPr>
                      <a:r>
                        <a:rPr lang="en-US" sz="2400" kern="100">
                          <a:effectLst/>
                          <a:latin typeface="微软雅黑" panose="020b0503020204020204" pitchFamily="34" charset="-122"/>
                          <a:ea typeface="微软雅黑" panose="020b0503020204020204" pitchFamily="34" charset="-122"/>
                        </a:rPr>
                        <a:t> </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00025" algn="ctr">
                        <a:lnSpc>
                          <a:spcPct val="150000"/>
                        </a:lnSpc>
                      </a:pPr>
                      <a:r>
                        <a:rPr lang="zh-CN" sz="2400" kern="100">
                          <a:effectLst/>
                          <a:latin typeface="微软雅黑" panose="020b0503020204020204" pitchFamily="34" charset="-122"/>
                          <a:ea typeface="微软雅黑" panose="020b0503020204020204" pitchFamily="34" charset="-122"/>
                        </a:rPr>
                        <a:t>第一次</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00025" algn="ctr">
                        <a:lnSpc>
                          <a:spcPct val="150000"/>
                        </a:lnSpc>
                      </a:pPr>
                      <a:r>
                        <a:rPr lang="zh-CN" sz="2400" kern="100">
                          <a:effectLst/>
                          <a:latin typeface="微软雅黑" panose="020b0503020204020204" pitchFamily="34" charset="-122"/>
                          <a:ea typeface="微软雅黑" panose="020b0503020204020204" pitchFamily="34" charset="-122"/>
                        </a:rPr>
                        <a:t>第二次</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第三次</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33350" algn="ctr">
                        <a:lnSpc>
                          <a:spcPct val="150000"/>
                        </a:lnSpc>
                      </a:pPr>
                      <a:r>
                        <a:rPr lang="zh-CN" sz="2400" kern="100">
                          <a:effectLst/>
                          <a:latin typeface="微软雅黑" panose="020b0503020204020204" pitchFamily="34" charset="-122"/>
                          <a:ea typeface="微软雅黑" panose="020b0503020204020204" pitchFamily="34" charset="-122"/>
                        </a:rPr>
                        <a:t>第四次</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33350" algn="ctr">
                        <a:lnSpc>
                          <a:spcPct val="150000"/>
                        </a:lnSpc>
                      </a:pPr>
                      <a:r>
                        <a:rPr lang="zh-CN" sz="2400" kern="100">
                          <a:effectLst/>
                          <a:latin typeface="微软雅黑" panose="020b0503020204020204" pitchFamily="34" charset="-122"/>
                          <a:ea typeface="微软雅黑" panose="020b0503020204020204" pitchFamily="34" charset="-122"/>
                        </a:rPr>
                        <a:t>第五次</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845">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攻击者</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00025"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灰鲭鲨</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3335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加拉诺鲨</a:t>
                      </a:r>
                    </a:p>
                    <a:p>
                      <a:pPr indent="13335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铲鼻鲨</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33375"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铲鼻鲨</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3335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加拉诺鲨</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鲨鱼</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845">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数量</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一条</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两条</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333375"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一条</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两条</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成群结队</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5640">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工具</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鱼叉</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绑着刀子的桨</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绑着刀子的桨</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棍子</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棍子、舵把</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7390">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结局</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杀死鲭鲨，大鱼被吃掉四十磅</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杀死两条星鲨，大鱼被吃掉四分之一</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杀死铲鼻鲨，刀子被折断</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鲨鱼受重伤，剩下半条鱼</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sz="2400" kern="100">
                          <a:solidFill>
                            <a:srgbClr val="C00000"/>
                          </a:solidFill>
                          <a:effectLst/>
                          <a:latin typeface="微软雅黑" panose="020b0503020204020204" pitchFamily="34" charset="-122"/>
                          <a:ea typeface="微软雅黑" panose="020b0503020204020204" pitchFamily="34" charset="-122"/>
                        </a:rPr>
                        <a:t>老人被打败了，大鱼只剩下残骸</a:t>
                      </a:r>
                      <a:endParaRPr lang="zh-CN" sz="24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337490"/>
            <a:ext cx="7280706"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作者多次对鲨鱼进行描写的目的何在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写鲨鱼游得快</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身子强健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武器好</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凶残嗜杀</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会去咬桨或船舵</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趁海龟在水面上睡觉时就把它们的腿和鳍状肢咬掉。这样描写鲨鱼是为了反衬老人坚强的决心和十足的自信</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突出“一个人可以被毁灭</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但不能被打败”的硬汉形象。</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398389" y="1473509"/>
            <a:ext cx="11395222"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找出五次搏斗前后的老人的内心独白，并分析这些独白在文中的作用。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如：这简直像是做梦一样，他想。我没法阻止它攻击我，但我也许能制服它。</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作用  ①这些独白忠实地记录了圣地亚哥的内心活动，写出他在海上漂泊的这几天的心态，通过自由联想的方式，真实地再现了老人的思想与感受。</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②这些内心独白不仅深刻揭示了主人公内心的自豪感、坚毅以及寻求援助的孤独感，而且闪烁着深邃丰富的哲理光彩，丰富了小说的思想，构成了小说的重要特色。</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740" y="57123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337490"/>
            <a:ext cx="72807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作者在塑造圣地亚哥这一形象时，笔力主要集中在老人与鲨鱼搏斗的场景上。那么，作者是通过什么手法再现这一场景的？</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主要运用了动作描写和心理独白的手法。作者善于从感觉、视觉、触觉着手去刻画形象，在简单、迅速的动作描写中塑造人物。</a:t>
            </a:r>
          </a:p>
          <a:p>
            <a:pPr>
              <a:lnSpc>
                <a:spcPct val="150000"/>
              </a:lnSpc>
            </a:pP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337490"/>
            <a:ext cx="7280706"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文章中出现了马林鱼、老人、大海、鲨鱼这些意象，有什么样的象征意味？</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马林鱼</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人生理想</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老  人</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硬汉精神</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大  海</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人生舞台</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鲨  鱼</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悲剧命运</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5" end="5"/>
                                            </p:txEl>
                                          </p:spTgt>
                                        </p:tgtEl>
                                        <p:attrNameLst>
                                          <p:attrName>style.visibility</p:attrName>
                                        </p:attrNameLst>
                                      </p:cBhvr>
                                      <p:to>
                                        <p:strVal val="visible"/>
                                      </p:to>
                                    </p:set>
                                    <p:animEffect transition="in" filter="dissolve">
                                      <p:cBhvr>
                                        <p:cTn id="25"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749446" y="2027507"/>
            <a:ext cx="5874707" cy="2797048"/>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当现实的狂风骤雨猛烈的吹打着我们的生活之时，当为了生计，我们不得不乘风踏浪，扬帆远航之时，我们该用怎样的姿态面对风雨呢？今天，就让我们走近海明威的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老人与海</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，一起寻找答案。</a:t>
            </a:r>
          </a:p>
        </p:txBody>
      </p:sp>
      <p:sp>
        <p:nvSpPr>
          <p:cNvPr id="82" name="文本框 81"/>
          <p:cNvSpPr txBox="1"/>
          <p:nvPr/>
        </p:nvSpPr>
        <p:spPr>
          <a:xfrm>
            <a:off x="2125980" y="706293"/>
            <a:ext cx="2928620" cy="523220"/>
          </a:xfrm>
          <a:prstGeom prst="rect">
            <a:avLst/>
          </a:prstGeom>
          <a:noFill/>
          <a:effectLst>
            <a:reflection blurRad="6350" stA="50000" endA="300" endPos="55000" dir="5400000" sy="-100000" algn="bl" rotWithShape="0"/>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激趣导入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249" y="1874751"/>
            <a:ext cx="4075285" cy="303661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12" presetClass="entr" presetSubtype="4" fill="hold" nodeType="afterEffec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par>
                          <p:cTn id="15" fill="hold" nodeType="withGroup">
                            <p:stCondLst>
                              <p:cond delay="1000"/>
                            </p:stCondLst>
                            <p:childTnLst>
                              <p:par>
                                <p:cTn id="16" presetID="42" presetClass="entr" presetSubtype="0" fill="hold" grpId="0" nodeType="afterEffec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分析语言</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分析下列句子的语言特点和效果。</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这条鲨鱼的出现并不是一个偶然。当那一大片暗沉沉的血渐渐下沉，扩散到一英里深的海水里的时候，它就从深处游了上来。鲨鱼莽莽撞撞地一下子冲过来，划破了蓝色的水面，豁然出现在太阳底下。</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这段描写鲨鱼刚出现时的情景，语言平实自然，主要借助一系列的动词，就把鲨鱼来势的凶猛快捷、形势的紧迫立刻展示在读者面前，使人读来有身临其境之感。</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分析语言</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分析下列句子的语言特点和效果。</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两条鲨鱼一齐紧逼而来，他一看见离他最近的一条张开嘴，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趁鲨鱼从大鱼身上往下溜的时候，他又狠狠地打在鲨鱼的鼻尖上。</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这段文字写老人与鲨鱼搏斗的情景，多用动词，鲜明生动，给人以惊惧、紧张感，但这种感情不直露，而是凝结在简单迅速的动作中，蕴含在自然的行文中，由读者自己去体会，增强了语言的表现力。</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分析语言</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分析下列句子的语言特点和效果。</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但人不是为失败而生的，”他说，“一个人可以被毁灭，但不能被打败。”</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这句话生动地揭示了圣地亚哥的内心世界和人生追求。小说中的老渔夫圣地亚哥虽然最终没能保住大鱼，但在与鲨鱼搏斗的过程中，他表现出无与伦比的力量和勇气，不失人的尊严，是精神上的胜利者。</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分析情节和内容</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你如何看待圣地亚哥的结局</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这是一场人与自然搏斗的惊心动魄的悲剧。老人每取得一点胜利都付出了惨重的代价</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最后遭到无可挽救的失败。但是</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从另外一种意义上来说</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他又是一个胜利者。因为</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他不屈服于命运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无论在多么艰苦卓绝的环境里</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他都凭着自己的勇气、毅力和智慧进行了奋勇的抗争。大马林鱼虽然没有保住</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但他却捍卫了人的尊严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显示了一个人的能耐可以达到什么程度</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是一个胜利的失败者</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一个失败的英雄。</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00668" y="1223583"/>
            <a:ext cx="11390664"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分析人物形象</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在与鲨鱼的搏斗过程中，我们会发觉老人的性格似乎比较矛盾，他经常会自我否定，找到相关语句，说说你的理解。</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老人认为自己给打败了，是因为他的马林鱼仅剩一副空骨架，因为他的身体、精神疲劳到了极点，他甚至后悔捕到这条鱼。这些看似消极的心理描写，并没有削弱对老头儿形象的塑造。我们可以看到作者正试图塑造一位真正的老人、一个真正的孩子、一片真正的大海、一条真正的鱼和真正的鲨鱼。 这样的描写也正是突出了“真实性”。</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同时，老头儿是作者笔下最典型的“硬汉子”形象，他能面对险恶形势毫不气馁，不屈不挠地斗争下去，在精神上压倒敌人。在与鲨鱼搏斗时，老头儿有短暂的犹豫甚至是畏惧心理，这是正常的，这是几乎为战斗而耗尽精力的战斗者的本能想法，但是，当情势危急时，老人又毫不犹豫地投入了战斗，这样，不但没有削弱老人的“硬汉”形象，反而使这个形象更丰满、更真实。</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461162"/>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你认为桑地亚哥是一个什么样的人？</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勇敢、坚强、果断、善良、幽默、乐观</a:t>
            </a:r>
            <a:r>
              <a:rPr lang="en-US" altLang="zh-CN" sz="2400">
                <a:solidFill>
                  <a:srgbClr val="C00000"/>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面对险恶形势毫不气馁，不屈不挠地斗争下去，在精神上压倒敌人。一个面临厄运甚至绝境永不屈服永不放弃的 “硬汉子”形象。他是一个胜利的失败者，一个失败了的英雄。</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分析艺术特色</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人们称海明威的作品有“电报式风格”。在本文中，这种特点有哪些体现？</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结构上的单纯性，人物少到不能再少，情节不枝不蔓，主人公性格单一而鲜明。本文中直接出场的人物只有老渔夫桑地亚哥一个，情节也主要是围绕大马林鱼的捕获以及因此而引来的与鲨鱼之间的搏斗，可谓单纯而集中。</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46249" y="1614487"/>
            <a:ext cx="7280706" cy="3351046"/>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避免使用过多的描写手法，避免过多地使用形容词，特别是华丽的辞藻，尽量采用直截了当的叙述和生动鲜明的对话，因此，句子简短，语汇准确生动。在塑造桑地亚哥这一形象时，他的笔力主要集中在真实而生动地再现老人与鲨鱼搏斗的场景上。鲨鱼的来势凶猛，老人的沉着迎战，机敏矫捷，都写得生动逼真。</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00695" y="1473509"/>
            <a:ext cx="7280706" cy="3905043"/>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鲜明生动的动作描写和简洁的对话。海明威善于从感觉、视觉、触觉着手去刻画形象，将作者、形象与读者的距离缩短到最低限度，而且很少直接表露感情，他总是把它们凝结在简单、迅速的动作中，蕴涵在自然的行文或者简洁的对话中，由读者自己去体会。如 “老头儿用鱼叉攮到鲨鱼头上的时候，他听得出那条大鱼身上皮开肉绽的声音。”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614487"/>
            <a:ext cx="7280706" cy="3351046"/>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着力追求一种含蓄、凝练的意境。海明威曾经以冰山来比喻创作，说创作要像海上的冰山，八分之一露在上面，八分之七应该隐含在水下。露出水面的是形象，隐藏在水下的是思想感情，形象越集中鲜明，感情越深沉含蓄。另外，为使“水下”的部分深厚阔大，他还借助于象征的手法，使作品蕴涵深意。</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615820" y="1059644"/>
            <a:ext cx="11092085"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你认为老人是成功了还是失败了？人生的成败到底应该如何衡量？</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在世俗的眼光看来，老人也许是一个失败者，但在海明威笔下，他却是一个不向命运低头的“硬汉子”，是一个无论在怎样艰苦卓绝的环境里，都凭着自己的勇气、毅力和智慧进行奋勇抗争的勇士，是一个捍卫了“人的灵魂的尊严”的人。他是一个失败者，却是一个失败的英雄，老人的价值在追捕马林鱼、与大海、鲨鱼的抗争中得到了充分体现。</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人生的道路是艰难的、充满坎坷的，不要向困难和厄运屈服，需要的是勇敢、顽强战斗的精神。人性中最宝贵的英雄主义精神。这也是老人身上所蕴涵的能够打动不同时代人们心灵的地方。</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55448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本文为什么以“老人与海”为题</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海”在文中有什么作用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本文写的是老人捕获大马林鱼后在海上独自与鲨鱼搏斗的全过程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让我们感受了一场大海与风浪的洗礼</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也充分领略到大海中壮阔、美丽、富饶、仁慈、凶险、残忍的种种场景。因此以“老人与海”为题。</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作用  以“海”作为背景</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更能烘托出老人在厄运险境中的坚韧不拔、永不服输的硬汉精神。</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主题探究</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400" b="1">
                <a:solidFill>
                  <a:srgbClr val="C00000"/>
                </a:solidFill>
                <a:latin typeface="微软雅黑" panose="020b0503020204020204" pitchFamily="34" charset="-122"/>
                <a:ea typeface="微软雅黑" panose="020b0503020204020204" pitchFamily="34" charset="-122"/>
              </a:rPr>
              <a:t>①人与自然的和谐共存 </a:t>
            </a:r>
            <a:b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b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海明威，他用大量的篇幅，在作品中详细地描写了大自然的美丽景象，借景抒情，深入说明了人与自然之间的关系。老人面对的是海洋的挑战，而海洋面对的则是老人的极限。老人对海洋存有敬畏，也相互依存，这也可以理解为，海明威用一种独特的思维手法，向人们呈现出人和自然的和谐共存。 </a:t>
            </a:r>
            <a:b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b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6121035"/>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②人与现实的不屈抗争 </a:t>
            </a:r>
            <a:b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b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在圣地亚哥的身上，凝聚着一种特殊的人格魅力。当他认定自己想要做的事情是出海捕鱼时，他孤身一人驾驶着小船，在三个月的毫无收获中不屈坚守。凭借着这样的执着，捍卫着自己的尊严和人格。因此，为了战胜大马林鱼，也为了战胜这片神圣的海洋，圣地亚哥说：“人是打不败的，除非你把他毁灭。”而从这一句话中，不难看出，海明威将个人的价值和自身的价值相互融合在一起，体现出了人格的无限崇高。 </a:t>
            </a:r>
            <a:b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b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059644"/>
            <a:ext cx="7280706"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③人与文明的苦苦坚守 </a:t>
            </a:r>
            <a:br>
              <a:rPr lang="zh-CN" altLang="en-US" sz="2400" b="1">
                <a:solidFill>
                  <a:srgbClr val="C00000"/>
                </a:solidFill>
                <a:latin typeface="微软雅黑" panose="020b0503020204020204" pitchFamily="34" charset="-122"/>
                <a:ea typeface="微软雅黑" panose="020b0503020204020204" pitchFamily="34" charset="-122"/>
              </a:rPr>
            </a:br>
            <a:r>
              <a:rPr lang="zh-CN" altLang="en-US" sz="2400" b="1">
                <a:solidFill>
                  <a:srgbClr val="C00000"/>
                </a:solidFill>
                <a:latin typeface="微软雅黑" panose="020b0503020204020204" pitchFamily="34" charset="-122"/>
                <a:ea typeface="微软雅黑" panose="020b0503020204020204" pitchFamily="34" charset="-122"/>
              </a:rPr>
              <a:t>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于圣地亚哥来说，他费尽千辛万苦，捕捉到了这条鱼。但是，这条大鱼却在老人归去时被鲨鱼撕咬殆尽。这也反映出，海明威借此无奈地说明，在现实中存在着人类无法跳脱的悲剧命运。这种无法挣脱的命运枷锁所要证明的是人类的文明价值和精神力量。不管是老人、小孩、大鱼、海洋，都运用一种特殊的隐喻，披露出了当权者的虚伪和社会生活的动荡。</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34" y="1929730"/>
            <a:ext cx="3799666" cy="27205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 name="文本框 21"/>
          <p:cNvSpPr txBox="1"/>
          <p:nvPr/>
        </p:nvSpPr>
        <p:spPr>
          <a:xfrm>
            <a:off x="1064869" y="1545517"/>
            <a:ext cx="10356897" cy="1955151"/>
          </a:xfrm>
          <a:prstGeom prst="rect">
            <a:avLst/>
          </a:prstGeom>
          <a:solidFill>
            <a:schemeClr val="bg1"/>
          </a:solidFill>
          <a:effectLst/>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sym typeface="+mn-ea"/>
              </a:rPr>
              <a:t>      这一部分通过老人智斗鲨鱼、勇斗鲨鱼、百折不挠斗鲨鱼的过程</a:t>
            </a:r>
            <a:r>
              <a:rPr lang="en-US" altLang="zh-CN" sz="2800">
                <a:latin typeface="微软雅黑" panose="020b0503020204020204" pitchFamily="34" charset="-122"/>
                <a:ea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sym typeface="+mn-ea"/>
              </a:rPr>
              <a:t>塑造了一个铁骨铮铮的硬汉形象</a:t>
            </a:r>
            <a:r>
              <a:rPr lang="en-US" altLang="zh-CN" sz="2800">
                <a:latin typeface="微软雅黑" panose="020b0503020204020204" pitchFamily="34" charset="-122"/>
                <a:ea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sym typeface="+mn-ea"/>
              </a:rPr>
              <a:t>歌颂了圣地亚哥英勇顽强的精神</a:t>
            </a:r>
            <a:r>
              <a:rPr lang="en-US" altLang="zh-CN" sz="2800">
                <a:latin typeface="微软雅黑" panose="020b0503020204020204" pitchFamily="34" charset="-122"/>
                <a:ea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sym typeface="+mn-ea"/>
              </a:rPr>
              <a:t>体现了人要顽强斗争夺取胜利</a:t>
            </a:r>
            <a:r>
              <a:rPr lang="en-US" altLang="zh-CN" sz="2800">
                <a:latin typeface="微软雅黑" panose="020b0503020204020204" pitchFamily="34" charset="-122"/>
                <a:ea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sym typeface="+mn-ea"/>
              </a:rPr>
              <a:t>并勇敢地面对失败的态度。</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95074" y="533204"/>
            <a:ext cx="738664"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600" b="1" spc="600">
                <a:solidFill>
                  <a:schemeClr val="tx1">
                    <a:lumMod val="50000"/>
                    <a:lumOff val="50000"/>
                  </a:schemeClr>
                </a:solidFill>
                <a:latin typeface="仿宋" panose="02010609060101010101" pitchFamily="49" charset="-122"/>
                <a:ea typeface="仿宋" panose="02010609060101010101" pitchFamily="49" charset="-122"/>
              </a:rPr>
              <a:t>独白式心理描写 </a:t>
            </a:r>
          </a:p>
        </p:txBody>
      </p:sp>
      <p:sp>
        <p:nvSpPr>
          <p:cNvPr id="7" name="文本框 6"/>
          <p:cNvSpPr txBox="1"/>
          <p:nvPr/>
        </p:nvSpPr>
        <p:spPr>
          <a:xfrm>
            <a:off x="1552416" y="3460478"/>
            <a:ext cx="10158609" cy="2797048"/>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小说在行文中运用了大量的人物内心独白</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不仅忠实地记录了圣地亚哥的内心活动</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写出他在海上漂泊的心态</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而且通过自由联想的方式</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真实地再现了老人的思想与感受。这些内心独白不仅深刻揭示了主人公内心战胜对手的自豪、面对困难的坚毅以及无法获得援助的孤独感</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而且闪烁着深邃丰富的哲理光彩</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丰富了小说的思想。这是这篇小说的重要特色。</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33458"/>
            <a:ext cx="7275384" cy="5013039"/>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技法指导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（一）分类：</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①直接内心独白</a:t>
            </a:r>
          </a:p>
          <a:p>
            <a:pPr>
              <a:lnSpc>
                <a:spcPct val="150000"/>
              </a:lnSpc>
            </a:pPr>
            <a:r>
              <a:rPr lang="zh-CN" altLang="en-US" sz="2400">
                <a:latin typeface="微软雅黑" panose="020b0503020204020204" pitchFamily="34" charset="-122"/>
                <a:ea typeface="微软雅黑" panose="020b0503020204020204" pitchFamily="34" charset="-122"/>
              </a:rPr>
              <a:t>直接内心独白是这样一种独白，在描写这样的独白时既无作者介入其中，也无假设的听众，它可以将意识直接展示给读者，而无需作者作为中介来向读者说这说那，也就是说，作者连同他的那</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他说</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他想</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之类的引导性词句和他的那些解释性论述都从书页中消失了或近于消失了。</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741257" cy="461665"/>
          </a:xfrm>
          <a:prstGeom prst="rect">
            <a:avLst/>
          </a:prstGeom>
          <a:noFill/>
        </p:spPr>
        <p:txBody>
          <a:bodyPr wrap="square" rtlCol="0">
            <a:spAutoFit/>
          </a:bodyPr>
          <a:lstStyle/>
          <a:p>
            <a:r>
              <a:rPr kumimoji="1" lang="zh-CN" altLang="en-US" sz="2400" b="1"/>
              <a:t>独白式心理描写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33458"/>
            <a:ext cx="7275384" cy="3905043"/>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技法指导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（一）分类：</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②间接内心独白</a:t>
            </a:r>
          </a:p>
          <a:p>
            <a:pPr>
              <a:lnSpc>
                <a:spcPct val="150000"/>
              </a:lnSpc>
            </a:pPr>
            <a:r>
              <a:rPr lang="zh-CN" altLang="en-US" sz="2400">
                <a:latin typeface="微软雅黑" panose="020b0503020204020204" pitchFamily="34" charset="-122"/>
                <a:ea typeface="微软雅黑" panose="020b0503020204020204" pitchFamily="34" charset="-122"/>
              </a:rPr>
              <a:t>间接内心独白则以一位无所不知的作者在其间展示着一些未及于言表的素材，好像它们是直接从人物的意识中流出来的一样；作者则通过评论和描述来为读者阅读独白提供向导。</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741257" cy="461665"/>
          </a:xfrm>
          <a:prstGeom prst="rect">
            <a:avLst/>
          </a:prstGeom>
          <a:noFill/>
        </p:spPr>
        <p:txBody>
          <a:bodyPr wrap="square" rtlCol="0">
            <a:spAutoFit/>
          </a:bodyPr>
          <a:lstStyle/>
          <a:p>
            <a:r>
              <a:rPr kumimoji="1" lang="zh-CN" altLang="en-US" sz="2400" b="1"/>
              <a:t>独白式心理描写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33458"/>
            <a:ext cx="7275384" cy="5567037"/>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技法指导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（一）分类：</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③无所不知的描写</a:t>
            </a:r>
          </a:p>
          <a:p>
            <a:pPr>
              <a:lnSpc>
                <a:spcPct val="150000"/>
              </a:lnSpc>
            </a:pPr>
            <a:r>
              <a:rPr lang="zh-CN" altLang="en-US" sz="2400">
                <a:latin typeface="微软雅黑" panose="020b0503020204020204" pitchFamily="34" charset="-122"/>
                <a:ea typeface="微软雅黑" panose="020b0503020204020204" pitchFamily="34" charset="-122"/>
              </a:rPr>
              <a:t>无所不知的描写是有一位无所不知的作家介入描写人物的精神内容和意识活动的过程中，通过运用传统的叙事和描写方法对这种意识进行描述。</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④戏剧性独白</a:t>
            </a:r>
          </a:p>
          <a:p>
            <a:pPr>
              <a:lnSpc>
                <a:spcPct val="150000"/>
              </a:lnSpc>
            </a:pPr>
            <a:r>
              <a:rPr lang="zh-CN" altLang="en-US" sz="2400">
                <a:latin typeface="微软雅黑" panose="020b0503020204020204" pitchFamily="34" charset="-122"/>
                <a:ea typeface="微软雅黑" panose="020b0503020204020204" pitchFamily="34" charset="-122"/>
              </a:rPr>
              <a:t>戏剧式独白直接从人物到读者，无须作者介入其间，但却有一批假想的听众。它所表现的意识深度是有限的，也不像内心独白那样毫无保留。</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741257" cy="461665"/>
          </a:xfrm>
          <a:prstGeom prst="rect">
            <a:avLst/>
          </a:prstGeom>
          <a:noFill/>
        </p:spPr>
        <p:txBody>
          <a:bodyPr wrap="square" rtlCol="0">
            <a:spAutoFit/>
          </a:bodyPr>
          <a:lstStyle/>
          <a:p>
            <a:r>
              <a:rPr kumimoji="1" lang="zh-CN" altLang="en-US" sz="2400" b="1"/>
              <a:t>独白式心理描写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33458"/>
            <a:ext cx="7275384" cy="3905043"/>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技法指导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（二）运用独白式心理描写的三原则：</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①应写特定人物在特定环境中产生的特定的内心独白。</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②只有在关键的情节、动作出现时</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才伴之以必要的内心独白。</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③内心独白</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要努力表现人物细微的感情波澜和复杂的变化过程。</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741257" cy="461665"/>
          </a:xfrm>
          <a:prstGeom prst="rect">
            <a:avLst/>
          </a:prstGeom>
          <a:noFill/>
        </p:spPr>
        <p:txBody>
          <a:bodyPr wrap="square" rtlCol="0">
            <a:spAutoFit/>
          </a:bodyPr>
          <a:lstStyle/>
          <a:p>
            <a:r>
              <a:rPr kumimoji="1" lang="zh-CN" altLang="en-US" sz="2400" b="1"/>
              <a:t>独白式心理描写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355096" y="919511"/>
            <a:ext cx="11674608" cy="5013039"/>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迁移运用</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b="1">
                <a:latin typeface="微软雅黑" panose="020b0503020204020204" pitchFamily="34" charset="-122"/>
                <a:ea typeface="微软雅黑" panose="020b0503020204020204" pitchFamily="34" charset="-122"/>
              </a:rPr>
              <a:t>针对生活中的一件事或某种现象</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写一段文字</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阐述自己的看法</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要求运用独白式心理描写。</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示例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在很长一段时间里</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我迷惑于中国实际运行的应试教育和高举的口头素质教育。我不知道应该怎样去处理这种关系。应试教育的实用主义和功利色彩像幽灵一般拂之不去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对素质教育的憧憬在向我招手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让我心潮澎湃。我失去了教育的理念</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我也因此失去了教育的目标取向。如果这个社会将延续应试教育</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我有足够的办法帮助孩子通过这一关</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如果完全实施素质教育</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我也有足够的办法帮助孩子成为高素质的人。但我所处的时代不是这样一个时代</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这是一个比较复杂、瞬息万变的时代。我茫然了</a:t>
            </a:r>
            <a:r>
              <a:rPr lang="en-US" altLang="zh-CN" sz="2400">
                <a:solidFill>
                  <a:srgbClr val="C00000"/>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8" y="869293"/>
            <a:ext cx="11496560" cy="5170646"/>
          </a:xfrm>
          <a:prstGeom prst="rect">
            <a:avLst/>
          </a:prstGeom>
          <a:noFill/>
        </p:spPr>
        <p:txBody>
          <a:bodyPr wrap="square" rtlCol="0">
            <a:spAutoFit/>
          </a:bodyPr>
          <a:lstStyle/>
          <a:p>
            <a:pPr algn="ctr" fontAlgn="ctr">
              <a:lnSpc>
                <a:spcPct val="150000"/>
              </a:lnSpc>
            </a:pPr>
            <a:r>
              <a:rPr lang="zh-CN" altLang="en-US" sz="2000">
                <a:latin typeface="微软雅黑" panose="020b0503020204020204" pitchFamily="34" charset="-122"/>
                <a:ea typeface="微软雅黑" panose="020b0503020204020204" pitchFamily="34" charset="-122"/>
              </a:rPr>
              <a:t>硬汉海明威</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1899</a:t>
            </a:r>
            <a:r>
              <a:rPr lang="zh-CN" altLang="en-US" sz="2000">
                <a:latin typeface="微软雅黑" panose="020b0503020204020204" pitchFamily="34" charset="-122"/>
                <a:ea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rPr>
              <a:t>月</a:t>
            </a:r>
            <a:r>
              <a:rPr lang="en-US" altLang="zh-CN" sz="2000">
                <a:latin typeface="微软雅黑" panose="020b0503020204020204" pitchFamily="34" charset="-122"/>
                <a:ea typeface="微软雅黑" panose="020b0503020204020204" pitchFamily="34" charset="-122"/>
              </a:rPr>
              <a:t>21</a:t>
            </a:r>
            <a:r>
              <a:rPr lang="zh-CN" altLang="en-US" sz="2000">
                <a:latin typeface="微软雅黑" panose="020b0503020204020204" pitchFamily="34" charset="-122"/>
                <a:ea typeface="微软雅黑" panose="020b0503020204020204" pitchFamily="34" charset="-122"/>
              </a:rPr>
              <a:t>日，欧内斯特</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海明威出生在世界五大湖之一的密执安湖南岸，一个叫橡树园的小镇。家里一共有六个孩子，海明威是第二个。父亲的影响使海明威终生充满了对捕鱼和狩猎的热爱。海明威</a:t>
            </a:r>
            <a:r>
              <a:rPr lang="en-US" altLang="zh-CN" sz="2000">
                <a:latin typeface="微软雅黑" panose="020b0503020204020204" pitchFamily="34" charset="-122"/>
                <a:ea typeface="微软雅黑" panose="020b0503020204020204" pitchFamily="34" charset="-122"/>
              </a:rPr>
              <a:t>29</a:t>
            </a:r>
            <a:r>
              <a:rPr lang="zh-CN" altLang="en-US" sz="2000">
                <a:latin typeface="微软雅黑" panose="020b0503020204020204" pitchFamily="34" charset="-122"/>
                <a:ea typeface="微软雅黑" panose="020b0503020204020204" pitchFamily="34" charset="-122"/>
              </a:rPr>
              <a:t>岁时，父亲因为糖尿病和经济困难，用手枪自杀了。</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14</a:t>
            </a:r>
            <a:r>
              <a:rPr lang="zh-CN" altLang="en-US" sz="2000">
                <a:latin typeface="微软雅黑" panose="020b0503020204020204" pitchFamily="34" charset="-122"/>
                <a:ea typeface="微软雅黑" panose="020b0503020204020204" pitchFamily="34" charset="-122"/>
              </a:rPr>
              <a:t>岁时海明威在父亲支持下报名学习拳击。第一次训练，他被职业拳手打伤，第二天裹着纱布仍跳上拳台。</a:t>
            </a:r>
            <a:r>
              <a:rPr lang="en-US" altLang="zh-CN" sz="2000">
                <a:latin typeface="微软雅黑" panose="020b0503020204020204" pitchFamily="34" charset="-122"/>
                <a:ea typeface="微软雅黑" panose="020b0503020204020204" pitchFamily="34" charset="-122"/>
              </a:rPr>
              <a:t>20</a:t>
            </a:r>
            <a:r>
              <a:rPr lang="zh-CN" altLang="en-US" sz="2000">
                <a:latin typeface="微软雅黑" panose="020b0503020204020204" pitchFamily="34" charset="-122"/>
                <a:ea typeface="微软雅黑" panose="020b0503020204020204" pitchFamily="34" charset="-122"/>
              </a:rPr>
              <a:t>个月之后，海明威在一次训练中被击中头部，左眼受伤。</a:t>
            </a:r>
          </a:p>
          <a:p>
            <a:pPr fontAlgn="ctr">
              <a:lnSpc>
                <a:spcPct val="150000"/>
              </a:lnSpc>
            </a:pPr>
            <a:r>
              <a:rPr lang="zh-CN" altLang="en-US" sz="2000">
                <a:latin typeface="微软雅黑" panose="020b0503020204020204" pitchFamily="34" charset="-122"/>
                <a:ea typeface="微软雅黑" panose="020b0503020204020204" pitchFamily="34" charset="-122"/>
              </a:rPr>
              <a:t>    中学毕业以后，在堪萨斯明星报做了见习记者。在这里，海明威专心致志，很快掌握了新闻写作的技巧，并形成了自己的文字风格。</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1918</a:t>
            </a:r>
            <a:r>
              <a:rPr lang="zh-CN" altLang="en-US" sz="2000">
                <a:latin typeface="微软雅黑" panose="020b0503020204020204" pitchFamily="34" charset="-122"/>
                <a:ea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月，加入了美国红十字战地服务队，来到第一次世界大战的意大利战场。</a:t>
            </a:r>
            <a:r>
              <a:rPr lang="en-US" altLang="zh-CN" sz="2000">
                <a:latin typeface="微软雅黑" panose="020b0503020204020204" pitchFamily="34" charset="-122"/>
                <a:ea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rPr>
              <a:t>月初的一天夜里，海明威被炸成重伤，一个膝盖被打碎了，身上中的炮弹片和机枪弹头多达</a:t>
            </a:r>
            <a:r>
              <a:rPr lang="en-US" altLang="zh-CN" sz="2000">
                <a:latin typeface="微软雅黑" panose="020b0503020204020204" pitchFamily="34" charset="-122"/>
                <a:ea typeface="微软雅黑" panose="020b0503020204020204" pitchFamily="34" charset="-122"/>
              </a:rPr>
              <a:t>230</a:t>
            </a:r>
            <a:r>
              <a:rPr lang="zh-CN" altLang="en-US" sz="2000">
                <a:latin typeface="微软雅黑" panose="020b0503020204020204" pitchFamily="34" charset="-122"/>
                <a:ea typeface="微软雅黑" panose="020b0503020204020204" pitchFamily="34" charset="-122"/>
              </a:rPr>
              <a:t>余块，一共做了</a:t>
            </a:r>
            <a:r>
              <a:rPr lang="en-US" altLang="zh-CN" sz="2000">
                <a:latin typeface="微软雅黑" panose="020b0503020204020204" pitchFamily="34" charset="-122"/>
                <a:ea typeface="微软雅黑" panose="020b0503020204020204" pitchFamily="34" charset="-122"/>
              </a:rPr>
              <a:t>13</a:t>
            </a:r>
            <a:r>
              <a:rPr lang="zh-CN" altLang="en-US" sz="2000">
                <a:latin typeface="微软雅黑" panose="020b0503020204020204" pitchFamily="34" charset="-122"/>
                <a:ea typeface="微软雅黑" panose="020b0503020204020204" pitchFamily="34" charset="-122"/>
              </a:rPr>
              <a:t>次手术，换上了一块白金做的膝盖骨。有些弹片没有取出来，到死都留在体内。那年他刚</a:t>
            </a:r>
            <a:r>
              <a:rPr lang="en-US" altLang="zh-CN" sz="2000">
                <a:latin typeface="微软雅黑" panose="020b0503020204020204" pitchFamily="34" charset="-122"/>
                <a:ea typeface="微软雅黑" panose="020b0503020204020204" pitchFamily="34" charset="-122"/>
              </a:rPr>
              <a:t>19</a:t>
            </a:r>
            <a:r>
              <a:rPr lang="zh-CN" altLang="en-US" sz="2000">
                <a:latin typeface="微软雅黑" panose="020b0503020204020204" pitchFamily="34" charset="-122"/>
                <a:ea typeface="微软雅黑" panose="020b0503020204020204" pitchFamily="34" charset="-122"/>
              </a:rPr>
              <a:t>岁。</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fade">
                                      <p:cBhvr>
                                        <p:cTn id="8" dur="500"/>
                                        <p:tgtEl>
                                          <p:spTgt spid="4"/>
                                        </p:tgtEl>
                                      </p:cBhvr>
                                    </p:animEffect>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764024"/>
            <a:ext cx="11615793" cy="609397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大战后海明威回到美国，海明威依旧勤奋写作。</a:t>
            </a:r>
            <a:r>
              <a:rPr lang="en-US" altLang="zh-CN" sz="2000">
                <a:latin typeface="微软雅黑" panose="020b0503020204020204" pitchFamily="34" charset="-122"/>
                <a:ea typeface="微软雅黑" panose="020b0503020204020204" pitchFamily="34" charset="-122"/>
              </a:rPr>
              <a:t>1919</a:t>
            </a:r>
            <a:r>
              <a:rPr lang="zh-CN" altLang="en-US" sz="2000">
                <a:latin typeface="微软雅黑" panose="020b0503020204020204" pitchFamily="34" charset="-122"/>
                <a:ea typeface="微软雅黑" panose="020b0503020204020204" pitchFamily="34" charset="-122"/>
              </a:rPr>
              <a:t>年夏秋，他写了</a:t>
            </a:r>
            <a:r>
              <a:rPr lang="en-US" altLang="zh-CN" sz="2000">
                <a:latin typeface="微软雅黑" panose="020b0503020204020204" pitchFamily="34" charset="-122"/>
                <a:ea typeface="微软雅黑" panose="020b0503020204020204" pitchFamily="34" charset="-122"/>
              </a:rPr>
              <a:t>12</a:t>
            </a:r>
            <a:r>
              <a:rPr lang="zh-CN" altLang="en-US" sz="2000">
                <a:latin typeface="微软雅黑" panose="020b0503020204020204" pitchFamily="34" charset="-122"/>
                <a:ea typeface="微软雅黑" panose="020b0503020204020204" pitchFamily="34" charset="-122"/>
              </a:rPr>
              <a:t>个短篇，寄给报社被全部退回。母亲警告他：要么找一个固定的工作，要么搬出去。海明威从家里搬了出去，因为什么也改变不了他献身于文学事业的决心。他只想做第一流的、最出色的作家。</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1922</a:t>
            </a:r>
            <a:r>
              <a:rPr lang="zh-CN" altLang="en-US" sz="2000">
                <a:latin typeface="微软雅黑" panose="020b0503020204020204" pitchFamily="34" charset="-122"/>
                <a:ea typeface="微软雅黑" panose="020b0503020204020204" pitchFamily="34" charset="-122"/>
              </a:rPr>
              <a:t>年冬天，他承受了自己全部手稿丢失的痛苦。</a:t>
            </a:r>
            <a:r>
              <a:rPr lang="en-US" altLang="zh-CN" sz="2000">
                <a:latin typeface="微软雅黑" panose="020b0503020204020204" pitchFamily="34" charset="-122"/>
                <a:ea typeface="微软雅黑" panose="020b0503020204020204" pitchFamily="34" charset="-122"/>
              </a:rPr>
              <a:t>1923</a:t>
            </a:r>
            <a:r>
              <a:rPr lang="zh-CN" altLang="en-US" sz="2000">
                <a:latin typeface="微软雅黑" panose="020b0503020204020204" pitchFamily="34" charset="-122"/>
                <a:ea typeface="微软雅黑" panose="020b0503020204020204" pitchFamily="34" charset="-122"/>
              </a:rPr>
              <a:t>年，海明威的第一部著作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三个短篇和十首诗</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在法国的一个非正式出版社出版。总共只印了</a:t>
            </a:r>
            <a:r>
              <a:rPr lang="en-US" altLang="zh-CN" sz="2000">
                <a:latin typeface="微软雅黑" panose="020b0503020204020204" pitchFamily="34" charset="-122"/>
                <a:ea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rPr>
              <a:t>册，在社会上毫无影响。</a:t>
            </a:r>
          </a:p>
          <a:p>
            <a:pPr fontAlgn="ctr">
              <a:lnSpc>
                <a:spcPct val="150000"/>
              </a:lnSpc>
            </a:pPr>
            <a:r>
              <a:rPr lang="zh-CN" altLang="en-US" sz="2000">
                <a:latin typeface="微软雅黑" panose="020b0503020204020204" pitchFamily="34" charset="-122"/>
                <a:ea typeface="微软雅黑" panose="020b0503020204020204" pitchFamily="34" charset="-122"/>
              </a:rPr>
              <a:t>    作为记者，海明威很受欢迎。但他呕心沥血写成的小说，却没有报刊肯用。尤其令他伤心的是，退稿信上总是称他的作品为“速写录”“短文”，甚至说是“轶事”，根本就不把他的稿件看成是文学创作。</a:t>
            </a:r>
            <a:r>
              <a:rPr lang="en-US" altLang="zh-CN" sz="2000">
                <a:latin typeface="微软雅黑" panose="020b0503020204020204" pitchFamily="34" charset="-122"/>
                <a:ea typeface="微软雅黑" panose="020b0503020204020204" pitchFamily="34" charset="-122"/>
              </a:rPr>
              <a:t>1924</a:t>
            </a:r>
            <a:r>
              <a:rPr lang="zh-CN" altLang="en-US" sz="2000">
                <a:latin typeface="微软雅黑" panose="020b0503020204020204" pitchFamily="34" charset="-122"/>
                <a:ea typeface="微软雅黑" panose="020b0503020204020204" pitchFamily="34" charset="-122"/>
              </a:rPr>
              <a:t>年，海明威辞去记者工作，专门从事文学创作。在这艰难的时候他的妻子带着儿子走了。他除了通宵达旦地写作，只能把看斗牛当作娱乐。</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1925</a:t>
            </a:r>
            <a:r>
              <a:rPr lang="zh-CN" altLang="en-US" sz="2000">
                <a:latin typeface="微软雅黑" panose="020b0503020204020204" pitchFamily="34" charset="-122"/>
                <a:ea typeface="微软雅黑" panose="020b0503020204020204" pitchFamily="34" charset="-122"/>
              </a:rPr>
              <a:t>年他的第一部长篇小说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太阳也升起了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问世，立即博得了一片喝彩声，被译成多种文字，成了</a:t>
            </a:r>
            <a:r>
              <a:rPr lang="en-US" altLang="zh-CN" sz="2000">
                <a:latin typeface="微软雅黑" panose="020b0503020204020204" pitchFamily="34" charset="-122"/>
                <a:ea typeface="微软雅黑" panose="020b0503020204020204" pitchFamily="34" charset="-122"/>
              </a:rPr>
              <a:t>20</a:t>
            </a:r>
            <a:r>
              <a:rPr lang="zh-CN" altLang="en-US" sz="2000">
                <a:latin typeface="微软雅黑" panose="020b0503020204020204" pitchFamily="34" charset="-122"/>
                <a:ea typeface="微软雅黑" panose="020b0503020204020204" pitchFamily="34" charset="-122"/>
              </a:rPr>
              <a:t>年代那一代人的典范之作。这部小说用美国女作家斯泰因的一句话“你们都是迷惘的一代”作为题辞，作品契合了当时人们共有的彷徨和失望情绪，从而产生了一个文学流派</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迷惘的一代”，而海明威就成了这个流派的代表。</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071540"/>
            <a:ext cx="11364177" cy="4708981"/>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太阳也升起了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发表之后，“迷惘的一代”文学的影响在欧洲许多国家一天天扩大。</a:t>
            </a:r>
            <a:r>
              <a:rPr lang="en-US" altLang="zh-CN" sz="2000">
                <a:latin typeface="微软雅黑" panose="020b0503020204020204" pitchFamily="34" charset="-122"/>
                <a:ea typeface="微软雅黑" panose="020b0503020204020204" pitchFamily="34" charset="-122"/>
              </a:rPr>
              <a:t>1929</a:t>
            </a:r>
            <a:r>
              <a:rPr lang="zh-CN" altLang="en-US" sz="2000">
                <a:latin typeface="微软雅黑" panose="020b0503020204020204" pitchFamily="34" charset="-122"/>
                <a:ea typeface="微软雅黑" panose="020b0503020204020204" pitchFamily="34" charset="-122"/>
              </a:rPr>
              <a:t>年，海明威的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永别了，武器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问世。这本书在几个月内就销售了</a:t>
            </a:r>
            <a:r>
              <a:rPr lang="en-US" altLang="zh-CN" sz="2000">
                <a:latin typeface="微软雅黑" panose="020b0503020204020204" pitchFamily="34" charset="-122"/>
                <a:ea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rPr>
              <a:t>万册，是海明威</a:t>
            </a:r>
            <a:r>
              <a:rPr lang="en-US" altLang="zh-CN" sz="2000">
                <a:latin typeface="微软雅黑" panose="020b0503020204020204" pitchFamily="34" charset="-122"/>
                <a:ea typeface="微软雅黑" panose="020b0503020204020204" pitchFamily="34" charset="-122"/>
              </a:rPr>
              <a:t>20</a:t>
            </a:r>
            <a:r>
              <a:rPr lang="zh-CN" altLang="en-US" sz="2000">
                <a:latin typeface="微软雅黑" panose="020b0503020204020204" pitchFamily="34" charset="-122"/>
                <a:ea typeface="微软雅黑" panose="020b0503020204020204" pitchFamily="34" charset="-122"/>
              </a:rPr>
              <a:t>年代的代表作，也是“迷惘的一代”文学的最高成就之一。好莱坞为购买小说的摄制权，出了空前的高价。</a:t>
            </a:r>
          </a:p>
          <a:p>
            <a:pPr fontAlgn="ctr">
              <a:lnSpc>
                <a:spcPct val="150000"/>
              </a:lnSpc>
            </a:pPr>
            <a:r>
              <a:rPr lang="zh-CN" altLang="en-US" sz="2000">
                <a:latin typeface="微软雅黑" panose="020b0503020204020204" pitchFamily="34" charset="-122"/>
                <a:ea typeface="微软雅黑" panose="020b0503020204020204" pitchFamily="34" charset="-122"/>
              </a:rPr>
              <a:t>    进入</a:t>
            </a:r>
            <a:r>
              <a:rPr lang="en-US" altLang="zh-CN" sz="2000">
                <a:latin typeface="微软雅黑" panose="020b0503020204020204" pitchFamily="34" charset="-122"/>
                <a:ea typeface="微软雅黑" panose="020b0503020204020204" pitchFamily="34" charset="-122"/>
              </a:rPr>
              <a:t>30</a:t>
            </a:r>
            <a:r>
              <a:rPr lang="zh-CN" altLang="en-US" sz="2000">
                <a:latin typeface="微软雅黑" panose="020b0503020204020204" pitchFamily="34" charset="-122"/>
                <a:ea typeface="微软雅黑" panose="020b0503020204020204" pitchFamily="34" charset="-122"/>
              </a:rPr>
              <a:t>年代，国家虽然正处在经济危机之中，海明威却捕鱼打猎，观看斗牛，过得十分愉快。</a:t>
            </a:r>
            <a:r>
              <a:rPr lang="en-US" altLang="zh-CN" sz="2000">
                <a:latin typeface="微软雅黑" panose="020b0503020204020204" pitchFamily="34" charset="-122"/>
                <a:ea typeface="微软雅黑" panose="020b0503020204020204" pitchFamily="34" charset="-122"/>
              </a:rPr>
              <a:t>1932</a:t>
            </a:r>
            <a:r>
              <a:rPr lang="zh-CN" altLang="en-US" sz="2000">
                <a:latin typeface="微软雅黑" panose="020b0503020204020204" pitchFamily="34" charset="-122"/>
                <a:ea typeface="微软雅黑" panose="020b0503020204020204" pitchFamily="34" charset="-122"/>
              </a:rPr>
              <a:t>年，海明威发表了关于西班牙斗牛的专著</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死于午后</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，被称为斗牛题材的经典著作。</a:t>
            </a:r>
            <a:r>
              <a:rPr lang="en-US" altLang="zh-CN" sz="2000">
                <a:latin typeface="微软雅黑" panose="020b0503020204020204" pitchFamily="34" charset="-122"/>
                <a:ea typeface="微软雅黑" panose="020b0503020204020204" pitchFamily="34" charset="-122"/>
              </a:rPr>
              <a:t>1933</a:t>
            </a:r>
            <a:r>
              <a:rPr lang="zh-CN" altLang="en-US" sz="2000">
                <a:latin typeface="微软雅黑" panose="020b0503020204020204" pitchFamily="34" charset="-122"/>
                <a:ea typeface="微软雅黑" panose="020b0503020204020204" pitchFamily="34" charset="-122"/>
              </a:rPr>
              <a:t>年他去非洲打猎和旅行，并出版了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非洲的青山</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一书。</a:t>
            </a:r>
            <a:r>
              <a:rPr lang="en-US" altLang="zh-CN" sz="2000">
                <a:latin typeface="微软雅黑" panose="020b0503020204020204" pitchFamily="34" charset="-122"/>
                <a:ea typeface="微软雅黑" panose="020b0503020204020204" pitchFamily="34" charset="-122"/>
              </a:rPr>
              <a:t>1936</a:t>
            </a:r>
            <a:r>
              <a:rPr lang="zh-CN" altLang="en-US" sz="2000">
                <a:latin typeface="微软雅黑" panose="020b0503020204020204" pitchFamily="34" charset="-122"/>
                <a:ea typeface="微软雅黑" panose="020b0503020204020204" pitchFamily="34" charset="-122"/>
              </a:rPr>
              <a:t>年他又写成了短篇佳作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乞力马扎罗的雪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麦康伯短暂的幸福生活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，它们是他最成功的短篇小说，均被拍成电影。</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1939</a:t>
            </a:r>
            <a:r>
              <a:rPr lang="zh-CN" altLang="en-US" sz="2000">
                <a:latin typeface="微软雅黑" panose="020b0503020204020204" pitchFamily="34" charset="-122"/>
                <a:ea typeface="微软雅黑" panose="020b0503020204020204" pitchFamily="34" charset="-122"/>
              </a:rPr>
              <a:t>年，海明威写成他自己最优秀的长篇小说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丧钟为谁而鸣</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，塑造了“硬汉”罗伯特。小说出版后几天，妻子波林与他离婚。不久，他和女作家玛莎结婚，一起到中国来度蜜月。他们作为战地记者采访了我国的抗日战争，写了</a:t>
            </a: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篇中日战争的报道，高度赞扬了我国人民英勇无畏的斗争精神。</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29745" y="869293"/>
            <a:ext cx="11364177" cy="5632311"/>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海明威始终态度鲜明地反对法西斯分子。日本偷袭珍珠港，美国对日宣战的当天，海明威就参加了海军。他以自己独特的方式参战。他改装了自己的游艇，配备了电台、机枪和几百磅炸药，要与德国潜艇同归于尽，但海上追踪德国潜艇近两年，始终没有找到相撞的机会。</a:t>
            </a:r>
          </a:p>
          <a:p>
            <a:pPr fontAlgn="ct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50</a:t>
            </a:r>
            <a:r>
              <a:rPr lang="zh-CN" altLang="en-US" sz="2000">
                <a:latin typeface="微软雅黑" panose="020b0503020204020204" pitchFamily="34" charset="-122"/>
                <a:ea typeface="微软雅黑" panose="020b0503020204020204" pitchFamily="34" charset="-122"/>
              </a:rPr>
              <a:t>年代初，海明威发表了他最优秀的作品</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老人与海</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，“硬汉”老人有着作者自己的影子。这是世界文学宝库中的珍品，是他全部创作中的瑰宝。不久，他因此而获得了普利策奖。</a:t>
            </a:r>
          </a:p>
          <a:p>
            <a:pPr fontAlgn="ctr">
              <a:lnSpc>
                <a:spcPct val="150000"/>
              </a:lnSpc>
            </a:pPr>
            <a:r>
              <a:rPr lang="zh-CN" altLang="en-US" sz="2000">
                <a:latin typeface="微软雅黑" panose="020b0503020204020204" pitchFamily="34" charset="-122"/>
                <a:ea typeface="微软雅黑" panose="020b0503020204020204" pitchFamily="34" charset="-122"/>
              </a:rPr>
              <a:t>    海明威怀念非洲和狩猎生活。</a:t>
            </a:r>
            <a:r>
              <a:rPr lang="en-US" altLang="zh-CN" sz="2000">
                <a:latin typeface="微软雅黑" panose="020b0503020204020204" pitchFamily="34" charset="-122"/>
                <a:ea typeface="微软雅黑" panose="020b0503020204020204" pitchFamily="34" charset="-122"/>
              </a:rPr>
              <a:t>1954</a:t>
            </a:r>
            <a:r>
              <a:rPr lang="zh-CN" altLang="en-US" sz="2000">
                <a:latin typeface="微软雅黑" panose="020b0503020204020204" pitchFamily="34" charset="-122"/>
                <a:ea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月，他又和妻子去非洲打猎。两次从飞机失事中站起，却带给他长长的一串病名：关节粘连、肾挫伤、肝损伤、脑震荡、二度和三度烧伤、肠道机能紊乱</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身体尚未康复，诺贝尔文学奖的荣誉降临到他的头上了。他无法亲赴瑞典领奖，只好委托驻斯德哥尔摩的美国大使代他出席庆典。授奖是“因为他精通于叙事艺术，突出地表现在他的近著</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老人与海</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之中；同时也因为他在当代风格中所发挥的影响”。他的作品“硬汉”形象众多。</a:t>
            </a:r>
          </a:p>
          <a:p>
            <a:pPr fontAlgn="ctr">
              <a:lnSpc>
                <a:spcPct val="150000"/>
              </a:lnSpc>
            </a:pPr>
            <a:r>
              <a:rPr lang="zh-CN" altLang="en-US" sz="2000">
                <a:latin typeface="微软雅黑" panose="020b0503020204020204" pitchFamily="34" charset="-122"/>
                <a:ea typeface="微软雅黑" panose="020b0503020204020204" pitchFamily="34" charset="-122"/>
              </a:rPr>
              <a:t>    在完全丧失工作能力之后，</a:t>
            </a:r>
            <a:r>
              <a:rPr lang="en-US" altLang="zh-CN" sz="2000">
                <a:latin typeface="微软雅黑" panose="020b0503020204020204" pitchFamily="34" charset="-122"/>
                <a:ea typeface="微软雅黑" panose="020b0503020204020204" pitchFamily="34" charset="-122"/>
              </a:rPr>
              <a:t>1961</a:t>
            </a:r>
            <a:r>
              <a:rPr lang="zh-CN" altLang="en-US" sz="2000">
                <a:latin typeface="微软雅黑" panose="020b0503020204020204" pitchFamily="34" charset="-122"/>
                <a:ea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rPr>
              <a:t>月</a:t>
            </a: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日清晨，这位身高</a:t>
            </a: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英尺，体重</a:t>
            </a:r>
            <a:r>
              <a:rPr lang="en-US" altLang="zh-CN" sz="2000">
                <a:latin typeface="微软雅黑" panose="020b0503020204020204" pitchFamily="34" charset="-122"/>
                <a:ea typeface="微软雅黑" panose="020b0503020204020204" pitchFamily="34" charset="-122"/>
              </a:rPr>
              <a:t>220</a:t>
            </a:r>
            <a:r>
              <a:rPr lang="zh-CN" altLang="en-US" sz="2000">
                <a:latin typeface="微软雅黑" panose="020b0503020204020204" pitchFamily="34" charset="-122"/>
                <a:ea typeface="微软雅黑" panose="020b0503020204020204" pitchFamily="34" charset="-122"/>
              </a:rPr>
              <a:t>磅的巨人，把心爱的双筒猎枪放进嘴里，扣动了扳机。</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533205"/>
            <a:ext cx="11364177" cy="2862322"/>
          </a:xfrm>
          <a:prstGeom prst="rect">
            <a:avLst/>
          </a:prstGeom>
          <a:noFill/>
        </p:spPr>
        <p:txBody>
          <a:bodyPr wrap="square" rtlCol="0">
            <a:spAutoFit/>
          </a:bodyPr>
          <a:lstStyle/>
          <a:p>
            <a:pPr fontAlgn="ctr">
              <a:lnSpc>
                <a:spcPct val="150000"/>
              </a:lnSpc>
            </a:pPr>
            <a:r>
              <a:rPr lang="zh-CN" altLang="en-US" sz="2400">
                <a:latin typeface="微软雅黑" panose="020b0503020204020204" pitchFamily="34" charset="-122"/>
                <a:ea typeface="微软雅黑" panose="020b0503020204020204" pitchFamily="34" charset="-122"/>
              </a:rPr>
              <a:t>问题：文章题目为“硬汉海明威”，这“硬汉精神”体现在哪些方面？每个方面请各用一个事例证明。</a:t>
            </a:r>
          </a:p>
          <a:p>
            <a:pPr fontAlgn="ct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①体现在战胜身体的痛苦方面：</a:t>
            </a:r>
            <a:r>
              <a:rPr lang="en-US" altLang="zh-CN" sz="2400">
                <a:solidFill>
                  <a:srgbClr val="C00000"/>
                </a:solidFill>
                <a:latin typeface="微软雅黑" panose="020b0503020204020204" pitchFamily="34" charset="-122"/>
                <a:ea typeface="微软雅黑" panose="020b0503020204020204" pitchFamily="34" charset="-122"/>
              </a:rPr>
              <a:t>14</a:t>
            </a:r>
            <a:r>
              <a:rPr lang="zh-CN" altLang="en-US" sz="2400">
                <a:solidFill>
                  <a:srgbClr val="C00000"/>
                </a:solidFill>
                <a:latin typeface="微软雅黑" panose="020b0503020204020204" pitchFamily="34" charset="-122"/>
                <a:ea typeface="微软雅黑" panose="020b0503020204020204" pitchFamily="34" charset="-122"/>
              </a:rPr>
              <a:t>岁与职业拳手的战斗；一战身中</a:t>
            </a:r>
            <a:r>
              <a:rPr lang="en-US" altLang="zh-CN" sz="2400">
                <a:solidFill>
                  <a:srgbClr val="C00000"/>
                </a:solidFill>
                <a:latin typeface="微软雅黑" panose="020b0503020204020204" pitchFamily="34" charset="-122"/>
                <a:ea typeface="微软雅黑" panose="020b0503020204020204" pitchFamily="34" charset="-122"/>
              </a:rPr>
              <a:t>230</a:t>
            </a:r>
            <a:r>
              <a:rPr lang="zh-CN" altLang="en-US" sz="2400">
                <a:solidFill>
                  <a:srgbClr val="C00000"/>
                </a:solidFill>
                <a:latin typeface="微软雅黑" panose="020b0503020204020204" pitchFamily="34" charset="-122"/>
                <a:ea typeface="微软雅黑" panose="020b0503020204020204" pitchFamily="34" charset="-122"/>
              </a:rPr>
              <a:t>多块弹片弹头；两次飞机失事；②精神方面的（或文学方面）“硬汉精神”：在母亲的警告中选择搬出家里从事写作③抗击法西斯方面：参加海军打算与德舰同归于尽。</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43181" y="886874"/>
            <a:ext cx="11273970" cy="5078313"/>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素材积累</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海明威名言</a:t>
            </a:r>
          </a:p>
          <a:p>
            <a:pPr fontAlgn="ct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你可以把我打倒，但是你永远不会把我打败。把我打倒是我身体跌倒，但你永远打败不了我的心 。</a:t>
            </a:r>
          </a:p>
          <a:p>
            <a:pPr fontAlgn="ct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生活与斗牛差不多。不是你战胜牛，就是牛挑死你。</a:t>
            </a:r>
          </a:p>
          <a:p>
            <a:pPr fontAlgn="ct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每个人都不是一座孤岛，一个人必须是这世界上最坚固的岛屿，然后才能成为大陆的一部分。</a:t>
            </a:r>
          </a:p>
          <a:p>
            <a:pPr fontAlgn="ct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只要不计较得失，人生便没有什么不能克服的！</a:t>
            </a:r>
          </a:p>
          <a:p>
            <a:pPr fontAlgn="ctr">
              <a:lnSpc>
                <a:spcPct val="150000"/>
              </a:lnSpc>
            </a:pPr>
            <a:r>
              <a:rPr lang="en-US" altLang="zh-CN" sz="2400">
                <a:latin typeface="微软雅黑" panose="020b0503020204020204" pitchFamily="34" charset="-122"/>
                <a:ea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rPr>
              <a:t>偏执是件古怪的东西。偏执的人必然绝对相信自己是正确的，而克制自己，保持正确思想，正是最能助长这种自以为正确和正直的看法。</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4">
            <a:lum/>
          </a:blip>
          <a:stretch>
            <a:fillRect t="-10000" b="-10000"/>
          </a:stretch>
        </a:blipFill>
        <a:effectLst/>
      </p:bgPr>
    </p:bg>
    <p:spTree>
      <p:nvGrpSpPr>
        <p:cNvPr id="1" name=""/>
        <p:cNvGrpSpPr/>
        <p:nvPr/>
      </p:nvGrpSpPr>
      <p:grpSpPr>
        <a:xfrm>
          <a:off x="0" y="0"/>
          <a:ext cx="0" cy="0"/>
        </a:xfrm>
      </p:grpSpPr>
      <p:sp>
        <p:nvSpPr>
          <p:cNvPr id="21" name="矩形 20"/>
          <p:cNvSpPr/>
          <p:nvPr/>
        </p:nvSpPr>
        <p:spPr>
          <a:xfrm>
            <a:off x="-79886" y="-66728"/>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0922000" y="103124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884485" y="1117112"/>
            <a:ext cx="6744815" cy="5013039"/>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海明威（</a:t>
            </a:r>
            <a:r>
              <a:rPr lang="en-US" altLang="zh-CN" sz="2400" b="1">
                <a:solidFill>
                  <a:srgbClr val="C00000"/>
                </a:solidFill>
                <a:latin typeface="微软雅黑" panose="020b0503020204020204" pitchFamily="34" charset="-122"/>
                <a:ea typeface="微软雅黑" panose="020b0503020204020204" pitchFamily="34" charset="-122"/>
              </a:rPr>
              <a:t>1899--1961</a:t>
            </a:r>
            <a:r>
              <a:rPr lang="zh-CN" altLang="en-US" sz="2400" b="1">
                <a:solidFill>
                  <a:srgbClr val="C00000"/>
                </a:solidFill>
                <a:latin typeface="微软雅黑" panose="020b0503020204020204" pitchFamily="34" charset="-122"/>
                <a:ea typeface="微软雅黑" panose="020b0503020204020204" pitchFamily="34" charset="-122"/>
              </a:rPr>
              <a:t>），美国当代文学中最著名的作家之一</a:t>
            </a:r>
            <a:r>
              <a:rPr lang="zh-CN" altLang="en-US" sz="2400">
                <a:latin typeface="微软雅黑" panose="020b0503020204020204" pitchFamily="34" charset="-122"/>
                <a:ea typeface="微软雅黑" panose="020b0503020204020204" pitchFamily="34" charset="-122"/>
              </a:rPr>
              <a:t>，也是两次世界大战之间美国富有传奇色彩和独特个性的杰出作家。参加过美国对日战争，参加了解放巴黎的战斗。</a:t>
            </a:r>
            <a:r>
              <a:rPr lang="en-US" altLang="zh-CN" sz="2400">
                <a:latin typeface="微软雅黑" panose="020b0503020204020204" pitchFamily="34" charset="-122"/>
                <a:ea typeface="微软雅黑" panose="020b0503020204020204" pitchFamily="34" charset="-122"/>
              </a:rPr>
              <a:t>1941</a:t>
            </a:r>
            <a:r>
              <a:rPr lang="zh-CN" altLang="en-US" sz="2400">
                <a:latin typeface="微软雅黑" panose="020b0503020204020204" pitchFamily="34" charset="-122"/>
                <a:ea typeface="微软雅黑" panose="020b0503020204020204" pitchFamily="34" charset="-122"/>
              </a:rPr>
              <a:t>年曾来中国采访，在重庆秘密会见过周恩来，并写过</a:t>
            </a:r>
            <a:r>
              <a:rPr lang="en-US" altLang="zh-CN" sz="2400">
                <a:latin typeface="微软雅黑" panose="020b0503020204020204" pitchFamily="34" charset="-122"/>
                <a:ea typeface="微软雅黑" panose="020b0503020204020204" pitchFamily="34" charset="-122"/>
              </a:rPr>
              <a:t>6</a:t>
            </a:r>
            <a:r>
              <a:rPr lang="zh-CN" altLang="en-US" sz="2400">
                <a:latin typeface="微软雅黑" panose="020b0503020204020204" pitchFamily="34" charset="-122"/>
                <a:ea typeface="微软雅黑" panose="020b0503020204020204" pitchFamily="34" charset="-122"/>
              </a:rPr>
              <a:t>篇有关中国抗日战争的报道。战争结束后，海明威定居古巴，后返美定居。</a:t>
            </a:r>
            <a:r>
              <a:rPr lang="en-US" altLang="zh-CN" sz="2400" b="1">
                <a:solidFill>
                  <a:srgbClr val="C00000"/>
                </a:solidFill>
                <a:latin typeface="微软雅黑" panose="020b0503020204020204" pitchFamily="34" charset="-122"/>
                <a:ea typeface="微软雅黑" panose="020b0503020204020204" pitchFamily="34" charset="-122"/>
              </a:rPr>
              <a:t>1954</a:t>
            </a:r>
            <a:r>
              <a:rPr lang="zh-CN" altLang="en-US" sz="2400" b="1">
                <a:solidFill>
                  <a:srgbClr val="C00000"/>
                </a:solidFill>
                <a:latin typeface="微软雅黑" panose="020b0503020204020204" pitchFamily="34" charset="-122"/>
                <a:ea typeface="微软雅黑" panose="020b0503020204020204" pitchFamily="34" charset="-122"/>
              </a:rPr>
              <a:t>年凭</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老人与海</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获诺贝尔文学奖。</a:t>
            </a:r>
            <a:r>
              <a:rPr lang="zh-CN" altLang="en-US" sz="2400">
                <a:latin typeface="微软雅黑" panose="020b0503020204020204" pitchFamily="34" charset="-122"/>
                <a:ea typeface="微软雅黑" panose="020b0503020204020204" pitchFamily="34" charset="-122"/>
              </a:rPr>
              <a:t>晚年身患重病，精神抑郁，</a:t>
            </a:r>
            <a:r>
              <a:rPr lang="en-US" altLang="zh-CN" sz="2400">
                <a:latin typeface="微软雅黑" panose="020b0503020204020204" pitchFamily="34" charset="-122"/>
                <a:ea typeface="微软雅黑" panose="020b0503020204020204" pitchFamily="34" charset="-122"/>
              </a:rPr>
              <a:t>1961</a:t>
            </a:r>
            <a:r>
              <a:rPr lang="zh-CN" altLang="en-US" sz="2400">
                <a:latin typeface="微软雅黑" panose="020b0503020204020204" pitchFamily="34" charset="-122"/>
                <a:ea typeface="微软雅黑" panose="020b0503020204020204" pitchFamily="34" charset="-122"/>
              </a:rPr>
              <a:t>年开枪自杀。</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534" y="1898835"/>
            <a:ext cx="3911547" cy="306032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258558" y="2304506"/>
            <a:ext cx="6027557" cy="2243050"/>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一个名叫圣地亚哥的老渔夫，连续</a:t>
            </a:r>
            <a:r>
              <a:rPr lang="en-US" altLang="zh-CN" sz="2400">
                <a:latin typeface="微软雅黑" panose="020b0503020204020204" pitchFamily="34" charset="-122"/>
                <a:ea typeface="微软雅黑" panose="020b0503020204020204" pitchFamily="34" charset="-122"/>
              </a:rPr>
              <a:t>84</a:t>
            </a:r>
            <a:r>
              <a:rPr lang="zh-CN" altLang="en-US" sz="2400">
                <a:latin typeface="微软雅黑" panose="020b0503020204020204" pitchFamily="34" charset="-122"/>
                <a:ea typeface="微软雅黑" panose="020b0503020204020204" pitchFamily="34" charset="-122"/>
              </a:rPr>
              <a:t>天没捕着一条鱼。后来，他独自一人出门远航，在海上经过三天两夜的搏斗，终于捕到了一条足有一千五百多磅的大马林鱼。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116913" y="654909"/>
            <a:ext cx="188549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前情回顾</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715" y="986153"/>
            <a:ext cx="4227758" cy="422775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7020"/>
            <a:ext cx="11623040" cy="6294120"/>
            <a:chOff x="448" y="462"/>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62"/>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5132018" y="1763290"/>
            <a:ext cx="6775502" cy="4459041"/>
          </a:xfrm>
          <a:prstGeom prst="rect">
            <a:avLst/>
          </a:prstGeom>
          <a:noFill/>
          <a:effectLst/>
        </p:spPr>
        <p:txBody>
          <a:bodyPr wrap="square" rtlCol="0">
            <a:spAutoFit/>
          </a:bodyPr>
          <a:lstStyle/>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老人与海</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这篇小说是根据真人真事写的。</a:t>
            </a:r>
            <a:r>
              <a:rPr lang="zh-CN" altLang="en-US" sz="2400" b="1">
                <a:latin typeface="微软雅黑" panose="020b0503020204020204" pitchFamily="34" charset="-122"/>
                <a:ea typeface="微软雅黑" panose="020b0503020204020204" pitchFamily="34" charset="-122"/>
              </a:rPr>
              <a:t>第一次世界大战结束后</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海明威移居古巴</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认识了老渔民格雷戈里奥</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富恩特斯。</a:t>
            </a:r>
            <a:r>
              <a:rPr lang="en-US" altLang="zh-CN" sz="2400" b="1">
                <a:latin typeface="微软雅黑" panose="020b0503020204020204" pitchFamily="34" charset="-122"/>
                <a:ea typeface="微软雅黑" panose="020b0503020204020204" pitchFamily="34" charset="-122"/>
              </a:rPr>
              <a:t>1930</a:t>
            </a:r>
            <a:r>
              <a:rPr lang="zh-CN" altLang="en-US" sz="2400" b="1">
                <a:latin typeface="微软雅黑" panose="020b0503020204020204" pitchFamily="34" charset="-122"/>
                <a:ea typeface="微软雅黑" panose="020b0503020204020204" pitchFamily="34" charset="-122"/>
              </a:rPr>
              <a:t>年</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海明威乘的船在暴风雨中沉没</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富恩特斯搭救了海明威。从此</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海明威与富恩特斯结下了深厚的友谊</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并经常一起出海捕鱼。</a:t>
            </a:r>
            <a:r>
              <a:rPr lang="en-US" altLang="zh-CN" sz="2400" b="1">
                <a:latin typeface="微软雅黑" panose="020b0503020204020204" pitchFamily="34" charset="-122"/>
                <a:ea typeface="微软雅黑" panose="020b0503020204020204" pitchFamily="34" charset="-122"/>
              </a:rPr>
              <a:t>1936</a:t>
            </a:r>
            <a:r>
              <a:rPr lang="zh-CN" altLang="en-US" sz="2400" b="1">
                <a:latin typeface="微软雅黑" panose="020b0503020204020204" pitchFamily="34" charset="-122"/>
                <a:ea typeface="微软雅黑" panose="020b0503020204020204" pitchFamily="34" charset="-122"/>
              </a:rPr>
              <a:t>年</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富恩特斯出海很远捕到了一条大鱼</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但由于这条鱼太大</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在海上拖了很长时间</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结果在归程中被鲨鱼袭击</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回来时只剩下了一副骨架。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845393" y="2304506"/>
            <a:ext cx="10501214" cy="2243050"/>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海明威曾在</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午后之死</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中提出</a:t>
            </a:r>
            <a:r>
              <a:rPr lang="en-US" altLang="zh-CN" sz="2400">
                <a:latin typeface="微软雅黑" panose="020b0503020204020204" pitchFamily="34" charset="-122"/>
                <a:ea typeface="微软雅黑" panose="020b0503020204020204" pitchFamily="34" charset="-122"/>
              </a:rPr>
              <a:t>:</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如果一位散文作家对于他想写的东西心中有数</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那么他可以省略他所知道的东西</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读者呢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只要作者写的真实</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会强烈地感觉到他所省略的地方</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好像作者已经写了出来。冰山在海里移动很庄严宏伟</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这是因为它只有八分之一露出水面上。”</a:t>
            </a:r>
            <a:r>
              <a:rPr lang="zh-CN" altLang="en-US" sz="2400">
                <a:latin typeface="微软雅黑" panose="020b0503020204020204" pitchFamily="34" charset="-122"/>
                <a:ea typeface="微软雅黑" panose="020b0503020204020204" pitchFamily="34" charset="-122"/>
              </a:rPr>
              <a:t>这就是海明威著名的“冰山理论”。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207981" y="886323"/>
            <a:ext cx="374436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了解“冰山理论”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1106067" y="2304506"/>
            <a:ext cx="10557198" cy="2243050"/>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“硬汉形象”是指海明威作品中出现的一系列人物形象。这些人物有拳击师、斗牛士、猎人等</a:t>
            </a:r>
            <a:r>
              <a:rPr lang="en-US" altLang="zh-CN" sz="2400">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他们都具有一种百折不挠、坚强不屈的性格</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面对暴力和死亡</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面对不可改变的命运</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都表现出一种从容、镇定的意志力</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保持了人的尊严和勇气。</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207981" y="886323"/>
            <a:ext cx="374436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了解“硬汉形象”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189</Paragraphs>
  <Slides>49</Slides>
  <Notes>1</Notes>
  <TotalTime>0</TotalTime>
  <HiddenSlides>0</HiddenSlides>
  <MMClips>0</MMClips>
  <ScaleCrop>0</ScaleCrop>
  <HeadingPairs>
    <vt:vector baseType="variant" size="4">
      <vt:variant>
        <vt:lpstr>Theme</vt:lpstr>
      </vt:variant>
      <vt:variant>
        <vt:i4>1</vt:i4>
      </vt:variant>
      <vt:variant>
        <vt:lpstr>Slide Titles</vt:lpstr>
      </vt:variant>
      <vt:variant>
        <vt:i4>49</vt:i4>
      </vt:variant>
    </vt:vector>
  </HeadingPairs>
  <TitlesOfParts>
    <vt:vector baseType="lpstr" size="50">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2020-10-09T14:11:03.912</cp:lastPrinted>
  <dcterms:created xsi:type="dcterms:W3CDTF">2020-10-09T14:11:03Z</dcterms:created>
  <dcterms:modified xsi:type="dcterms:W3CDTF">2020-10-09T06:11:08Z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