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39"/>
  </p:handoutMasterIdLst>
  <p:sldIdLst>
    <p:sldId id="258" r:id="rId2"/>
    <p:sldId id="474" r:id="rId3"/>
    <p:sldId id="513" r:id="rId4"/>
    <p:sldId id="514" r:id="rId5"/>
    <p:sldId id="475" r:id="rId6"/>
    <p:sldId id="476" r:id="rId7"/>
    <p:sldId id="477" r:id="rId8"/>
    <p:sldId id="515" r:id="rId9"/>
    <p:sldId id="478" r:id="rId10"/>
    <p:sldId id="516" r:id="rId11"/>
    <p:sldId id="481" r:id="rId12"/>
    <p:sldId id="482" r:id="rId13"/>
    <p:sldId id="483" r:id="rId14"/>
    <p:sldId id="484" r:id="rId15"/>
    <p:sldId id="485" r:id="rId16"/>
    <p:sldId id="486" r:id="rId17"/>
    <p:sldId id="490" r:id="rId18"/>
    <p:sldId id="517" r:id="rId19"/>
    <p:sldId id="501" r:id="rId20"/>
    <p:sldId id="502" r:id="rId21"/>
    <p:sldId id="518" r:id="rId22"/>
    <p:sldId id="519" r:id="rId23"/>
    <p:sldId id="520" r:id="rId24"/>
    <p:sldId id="503" r:id="rId25"/>
    <p:sldId id="504" r:id="rId26"/>
    <p:sldId id="507" r:id="rId27"/>
    <p:sldId id="521" r:id="rId28"/>
    <p:sldId id="522" r:id="rId29"/>
    <p:sldId id="523" r:id="rId30"/>
    <p:sldId id="524" r:id="rId31"/>
    <p:sldId id="525" r:id="rId32"/>
    <p:sldId id="526" r:id="rId33"/>
    <p:sldId id="527" r:id="rId34"/>
    <p:sldId id="528" r:id="rId35"/>
    <p:sldId id="529" r:id="rId36"/>
    <p:sldId id="530" r:id="rId37"/>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6D9755B-EB0C-47F6-9CE3-F4CDAFB31048}">
          <p14:sldIdLst>
            <p14:sldId id="258"/>
            <p14:sldId id="474"/>
            <p14:sldId id="513"/>
            <p14:sldId id="514"/>
            <p14:sldId id="475"/>
            <p14:sldId id="476"/>
            <p14:sldId id="477"/>
            <p14:sldId id="515"/>
            <p14:sldId id="478"/>
            <p14:sldId id="516"/>
            <p14:sldId id="481"/>
            <p14:sldId id="482"/>
            <p14:sldId id="483"/>
            <p14:sldId id="484"/>
            <p14:sldId id="485"/>
            <p14:sldId id="486"/>
            <p14:sldId id="490"/>
            <p14:sldId id="517"/>
            <p14:sldId id="501"/>
            <p14:sldId id="502"/>
            <p14:sldId id="518"/>
            <p14:sldId id="519"/>
            <p14:sldId id="520"/>
            <p14:sldId id="503"/>
            <p14:sldId id="504"/>
            <p14:sldId id="507"/>
            <p14:sldId id="521"/>
            <p14:sldId id="522"/>
            <p14:sldId id="523"/>
            <p14:sldId id="524"/>
            <p14:sldId id="525"/>
            <p14:sldId id="526"/>
            <p14:sldId id="527"/>
            <p14:sldId id="528"/>
            <p14:sldId id="529"/>
            <p14:sldId id="53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2022/5/17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571996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09B507-7AAE-4072-93B2-81475103115B}" type="datetimeFigureOut">
              <a:rPr lang="zh-CN" altLang="en-US" smtClean="0"/>
              <a:t>2022/5/17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C1624B-4200-4956-903E-985514726319}" type="slidenum">
              <a:rPr lang="zh-CN" altLang="en-US" smtClean="0"/>
              <a:t>‹#›</a:t>
            </a:fld>
            <a:endParaRPr lang="zh-CN" altLang="en-US"/>
          </a:p>
        </p:txBody>
      </p:sp>
    </p:spTree>
    <p:extLst>
      <p:ext uri="{BB962C8B-B14F-4D97-AF65-F5344CB8AC3E}">
        <p14:creationId xmlns:p14="http://schemas.microsoft.com/office/powerpoint/2010/main" val="3894269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2022/5/17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cxnSp>
        <p:nvCxnSpPr>
          <p:cNvPr id="8" name="直接连接符 7" hidden="1"/>
          <p:cNvCxnSpPr/>
          <p:nvPr/>
        </p:nvCxnSpPr>
        <p:spPr>
          <a:xfrm flipH="1">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2022/5/17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2022/5/17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p:cNvPicPr>
            <a:picLocks noChangeAspect="1"/>
          </p:cNvPicPr>
          <p:nvPr/>
        </p:nvPicPr>
        <p:blipFill>
          <a:blip r:embed="rId50" r:link="rId5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Lst>
  <p:transition/>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文本框 3"/>
          <p:cNvSpPr txBox="1"/>
          <p:nvPr/>
        </p:nvSpPr>
        <p:spPr>
          <a:xfrm>
            <a:off x="3202854" y="1663002"/>
            <a:ext cx="6550746" cy="1337945"/>
          </a:xfrm>
          <a:prstGeom prst="rect">
            <a:avLst/>
          </a:prstGeom>
          <a:noFill/>
        </p:spPr>
        <p:txBody>
          <a:bodyPr wrap="square">
            <a:spAutoFit/>
          </a:bodyPr>
          <a:lstStyle/>
          <a:p>
            <a:pPr algn="ctr">
              <a:lnSpc>
                <a:spcPct val="150000"/>
              </a:lnSpc>
              <a:spcBef>
                <a:spcPts val="1700"/>
              </a:spcBef>
              <a:spcAft>
                <a:spcPts val="1650"/>
              </a:spcAft>
            </a:pPr>
            <a:r>
              <a:rPr lang="en-US" altLang="zh-CN" sz="5400" b="1" kern="22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5400" b="1" kern="2200">
                <a:effectLst/>
                <a:latin typeface="Times New Roman" panose="02020603050405020304" pitchFamily="18" charset="0"/>
                <a:ea typeface="微软雅黑" panose="020B0503020204020204" pitchFamily="34" charset="-122"/>
                <a:cs typeface="Times New Roman" panose="02020603050405020304" pitchFamily="18" charset="0"/>
              </a:rPr>
              <a:t> 实用类文本阅读 </a:t>
            </a:r>
            <a:endParaRPr lang="zh-CN" altLang="zh-CN" sz="5400" b="1" kern="220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 name="文本框 2"/>
          <p:cNvSpPr txBox="1"/>
          <p:nvPr/>
        </p:nvSpPr>
        <p:spPr>
          <a:xfrm>
            <a:off x="492760" y="512528"/>
            <a:ext cx="11206480" cy="1383665"/>
          </a:xfrm>
          <a:prstGeom prst="rect">
            <a:avLst/>
          </a:prstGeom>
          <a:noFill/>
        </p:spPr>
        <p:txBody>
          <a:bodyPr wrap="square">
            <a:spAutoFit/>
          </a:bodyPr>
          <a:lstStyle/>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3．</a:t>
            </a:r>
            <a:r>
              <a:rPr altLang="zh-CN" sz="2800" kern="100">
                <a:effectLst/>
                <a:latin typeface="Times New Roman" panose="02020603050405020304" pitchFamily="18" charset="0"/>
                <a:ea typeface="微软雅黑" panose="020B0503020204020204" pitchFamily="34" charset="-122"/>
              </a:rPr>
              <a:t>材料三说“道在日常”，请联系你的生活实际，谈谈认识。</a:t>
            </a:r>
          </a:p>
        </p:txBody>
      </p:sp>
      <p:sp>
        <p:nvSpPr>
          <p:cNvPr id="2" name="文本框 1"/>
          <p:cNvSpPr txBox="1"/>
          <p:nvPr/>
        </p:nvSpPr>
        <p:spPr>
          <a:xfrm>
            <a:off x="762000" y="1896110"/>
            <a:ext cx="11120120" cy="203009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示例：①铭记“一餐一饭，皆为修行”的优良传统。例如：合理取餐，不挑食，不浪费食物。②注重饮食文明，培养良好品格。例如：我们可以从点点滴滴做起，培养自己良好的就餐习惯。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89280" y="644525"/>
            <a:ext cx="11145520" cy="5908040"/>
          </a:xfrm>
          <a:prstGeom prst="rect">
            <a:avLst/>
          </a:prstGeom>
          <a:noFill/>
        </p:spPr>
        <p:txBody>
          <a:bodyPr wrap="square">
            <a:spAutoFit/>
          </a:bodyPr>
          <a:lstStyle/>
          <a:p>
            <a:pPr indent="266700" algn="just">
              <a:lnSpc>
                <a:spcPct val="150000"/>
              </a:lnSpc>
            </a:pPr>
            <a:r>
              <a:rPr lang="zh-CN"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二、阅读下面的文本，回答问题。</a:t>
            </a: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rPr>
              <a:t>(8</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endParaRP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材料一：</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生物质是指一切通过绿色植物的光合作用所形成的有机物质，包括微生物、植物和动物，及其排泄物、垃圾及有机废水等源自生物体的有机物质。废弃生物质是人类在利用生物质的过程中生产和消费产生的废弃物，它仍然属于生物质的宏观范畴，但是能量密度、可利用性等都有显著的降低。</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根据不同的来源，可以将废弃生物质分为三类：城市生物质废物(主要包括家庭厨余垃圾、餐厨垃圾、城市粪便以及城镇污泥)；农作物废物(以玉米秸、麦秸和稻秸为主)；禽畜粪便。</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79120" y="721360"/>
            <a:ext cx="10830560" cy="3969385"/>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废弃生物质作为固体废物的一种，是人们必须妥善处理的环境污染物，若处理不当，将会导致严重的环境污染。废弃生物质在造成环境污染的同时，是重要的可再生资源和能源。合理高效地将废弃生物质资源化不但可以充分利用生物质能这一可再生清洁能源，而且对于CO2减排也具有重要意义。</a:t>
            </a:r>
            <a:endPar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(摘编自百度百科)</a:t>
            </a:r>
            <a:endPar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 name="文本框 2"/>
          <p:cNvSpPr txBox="1"/>
          <p:nvPr/>
        </p:nvSpPr>
        <p:spPr>
          <a:xfrm>
            <a:off x="396240" y="658495"/>
            <a:ext cx="11539220" cy="5262245"/>
          </a:xfrm>
          <a:prstGeom prst="rect">
            <a:avLst/>
          </a:prstGeom>
          <a:noFill/>
        </p:spPr>
        <p:txBody>
          <a:bodyPr wrap="square">
            <a:spAutoFit/>
          </a:bodyPr>
          <a:lstStyle/>
          <a:p>
            <a:pPr indent="266700" algn="just">
              <a:lnSpc>
                <a:spcPct val="150000"/>
              </a:lnSpc>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材料二：</a:t>
            </a:r>
            <a:r>
              <a:rPr lang="zh-CN" altLang="zh-CN" sz="2800" kern="100">
                <a:latin typeface="Times New Roman" panose="02020603050405020304" pitchFamily="18" charset="0"/>
                <a:ea typeface="微软雅黑" panose="020B0503020204020204" pitchFamily="34" charset="-122"/>
                <a:cs typeface="Times New Roman" panose="02020603050405020304" pitchFamily="18" charset="0"/>
              </a:rPr>
              <a:t>中国2007年生物质原料资源农林废弃物的状况与2030年增量</a:t>
            </a:r>
          </a:p>
          <a:p>
            <a:pPr indent="266700" algn="just">
              <a:lnSpc>
                <a:spcPct val="150000"/>
              </a:lnSpc>
            </a:pP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pP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pP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pP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pP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a:p>
            <a:pPr indent="266700" algn="just">
              <a:lnSpc>
                <a:spcPct val="150000"/>
              </a:lnSpc>
            </a:pPr>
            <a:endParaRPr lang="zh-CN" altLang="zh-CN" sz="2800" kern="100">
              <a:latin typeface="Times New Roman" panose="02020603050405020304" pitchFamily="18" charset="0"/>
              <a:ea typeface="微软雅黑" panose="020B0503020204020204" pitchFamily="34" charset="-122"/>
              <a:cs typeface="Times New Roman" panose="02020603050405020304" pitchFamily="18" charset="0"/>
            </a:endParaRPr>
          </a:p>
          <a:p>
            <a:pPr indent="266700" algn="ctr">
              <a:lnSpc>
                <a:spcPct val="150000"/>
              </a:lnSpc>
            </a:pPr>
            <a:r>
              <a:rPr lang="zh-CN" altLang="zh-CN" sz="2800" kern="100">
                <a:latin typeface="Times New Roman" panose="02020603050405020304" pitchFamily="18" charset="0"/>
                <a:ea typeface="微软雅黑" panose="020B0503020204020204" pitchFamily="34" charset="-122"/>
                <a:cs typeface="Times New Roman" panose="02020603050405020304" pitchFamily="18" charset="0"/>
              </a:rPr>
              <a:t>(图表来自江瀚咨询)</a:t>
            </a:r>
          </a:p>
        </p:txBody>
      </p:sp>
      <p:pic>
        <p:nvPicPr>
          <p:cNvPr id="2" name="图片 -2147482615"/>
          <p:cNvPicPr>
            <a:picLocks noChangeAspect="1"/>
          </p:cNvPicPr>
          <p:nvPr/>
        </p:nvPicPr>
        <p:blipFill>
          <a:blip r:embed="rId2"/>
          <a:stretch>
            <a:fillRect/>
          </a:stretch>
        </p:blipFill>
        <p:spPr>
          <a:xfrm>
            <a:off x="1990725" y="1503680"/>
            <a:ext cx="8999855" cy="3561080"/>
          </a:xfrm>
          <a:prstGeom prst="rect">
            <a:avLst/>
          </a:prstGeom>
          <a:noFill/>
          <a:ln w="9525">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648970" y="593725"/>
            <a:ext cx="11324590" cy="5908040"/>
          </a:xfrm>
          <a:prstGeom prst="rect">
            <a:avLst/>
          </a:prstGeom>
          <a:noFill/>
        </p:spPr>
        <p:txBody>
          <a:bodyPr wrap="square">
            <a:spAutoFit/>
          </a:bodyPr>
          <a:lstStyle/>
          <a:p>
            <a:pPr indent="266700" algn="just">
              <a:lnSpc>
                <a:spcPct val="150000"/>
              </a:lnSpc>
            </a:pPr>
            <a:r>
              <a:rPr lang="en-US"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材料三：</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废弃生物质变废为宝一直是个国际难题。近日，中国科技大学江鸿教授课题组与俞汉青教授课题组合作，分别成功制备了高热值且稳定的固相生物煤和高性能的石墨烯、碳纳米管等材料，为实现废弃生物质热解技术商业化应用提供了重要的技术支撑。</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热解是废弃生物质资源化利用的重要技术之一。通过缺氧条件下的生物质热解，可以得到可再生的生物油、生物炭和一部分热解气。</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国内外学者一直致力于研究生物油的催化提质和分离，期望获得高附加值的化学品或优质燃料。然而，生物油的成分复杂且不稳定，通常包含数百种有机化合物。在催化过程中，部分有机物发生缩合、脱水、</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94360" y="474980"/>
            <a:ext cx="11003280" cy="5908040"/>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结焦等反应，会导致催化剂失效，使催化提质过程难以持续。</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rPr>
              <a:t>     </a:t>
            </a:r>
            <a:r>
              <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rPr>
              <a:t>研究人员发现，通过常压蒸馏过程参数控制，实现生物油快速结焦可以得到一种新的固体燃料，研究人员将其命名为生物煤。分析显示，不同生物质原料得到的生物煤热值与商用煤热值相当。此外，生物煤还具有性能稳定、低含硫量、不含重金属等环境友好特性。</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rPr>
              <a:t>      </a:t>
            </a:r>
            <a:r>
              <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rPr>
              <a:t>另外，热解过程产生的高温气体中包含小分子碳有机物，且热解气温度较高，是制备碳纳米材料的潜在前体。研究人员通过优化热解条件，利用化学蒸汽沉积方法制备3D石墨烯，还通过改变热解沉积条件，得到了碳纳米线。这些高附加值碳材料在污染物去除和储能方面</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68960" y="701040"/>
            <a:ext cx="11145520" cy="2030095"/>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sym typeface="+mn-ea"/>
              </a:rPr>
              <a:t>展示了良好性能，利用生物质热解气合成石墨烯具有更小的环境影响和能量消耗。</a:t>
            </a:r>
            <a:endPar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endParaRP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sym typeface="+mn-ea"/>
              </a:rPr>
              <a:t>                                                        </a:t>
            </a:r>
            <a:r>
              <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sym typeface="+mn-ea"/>
              </a:rPr>
              <a:t>(摘编自2020年5月22日《科技日报》)</a:t>
            </a:r>
            <a:endParaRPr lang="zh-CN" altLang="en-US" sz="2800">
              <a:latin typeface="Times New Roman" panose="02020603050405020304" pitchFamily="18" charset="0"/>
              <a:ea typeface="微软雅黑" panose="020B0503020204020204" pitchFamily="34"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3" name="文本框 2"/>
          <p:cNvSpPr txBox="1"/>
          <p:nvPr/>
        </p:nvSpPr>
        <p:spPr>
          <a:xfrm>
            <a:off x="487680" y="640080"/>
            <a:ext cx="11216640" cy="332295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1．</a:t>
            </a:r>
            <a:r>
              <a:rPr altLang="zh-CN" sz="2800" kern="100">
                <a:effectLst/>
                <a:latin typeface="Times New Roman" panose="02020603050405020304" pitchFamily="18" charset="0"/>
                <a:ea typeface="微软雅黑" panose="020B0503020204020204" pitchFamily="34" charset="-122"/>
              </a:rPr>
              <a:t>材料一主要运用了哪两种说明方法？有什么作用？ </a:t>
            </a: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2．</a:t>
            </a:r>
            <a:r>
              <a:rPr altLang="zh-CN" sz="2800" kern="100">
                <a:effectLst/>
                <a:latin typeface="Times New Roman" panose="02020603050405020304" pitchFamily="18" charset="0"/>
                <a:ea typeface="微软雅黑" panose="020B0503020204020204" pitchFamily="34" charset="-122"/>
              </a:rPr>
              <a:t>请用简洁的语言概括材料二图表反映的信息。 </a:t>
            </a:r>
          </a:p>
        </p:txBody>
      </p:sp>
      <p:sp>
        <p:nvSpPr>
          <p:cNvPr id="2" name="文本框 1"/>
          <p:cNvSpPr txBox="1"/>
          <p:nvPr/>
        </p:nvSpPr>
        <p:spPr>
          <a:xfrm>
            <a:off x="693420" y="1297305"/>
            <a:ext cx="11120120" cy="267652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下定义和分类别。用科学的语言给“生物质”和“废弃生物质”下定义，揭示了“生物质”和“废弃生物质”的本质特征，让读者对它们有了明确的认识；根据来源的不同，对废弃生物质进行了分类，条理清晰地说明了废弃生物质的类别。</a:t>
            </a:r>
          </a:p>
        </p:txBody>
      </p:sp>
      <p:sp>
        <p:nvSpPr>
          <p:cNvPr id="4" name="文本框 3"/>
          <p:cNvSpPr txBox="1"/>
          <p:nvPr/>
        </p:nvSpPr>
        <p:spPr>
          <a:xfrm>
            <a:off x="487680" y="4288790"/>
            <a:ext cx="11120120" cy="203009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作物秸秆2007年的实际产能和2030年预测产能增量在生物质原料资源农林废弃物中占主要部分；作物秸秆、禽畜粪便、采伐及加工林物2030年预测产能均增加。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3" name="文本框 2"/>
          <p:cNvSpPr txBox="1"/>
          <p:nvPr/>
        </p:nvSpPr>
        <p:spPr>
          <a:xfrm>
            <a:off x="487680" y="640080"/>
            <a:ext cx="11216640" cy="332295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3．</a:t>
            </a:r>
            <a:r>
              <a:rPr altLang="zh-CN" sz="2800" kern="100">
                <a:effectLst/>
                <a:latin typeface="Times New Roman" panose="02020603050405020304" pitchFamily="18" charset="0"/>
                <a:ea typeface="微软雅黑" panose="020B0503020204020204" pitchFamily="34" charset="-122"/>
              </a:rPr>
              <a:t>材料三是一则新闻，请给这则新闻拟个合适的标题。</a:t>
            </a: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4．</a:t>
            </a:r>
            <a:r>
              <a:rPr altLang="zh-CN" sz="2800" kern="100">
                <a:effectLst/>
                <a:latin typeface="Times New Roman" panose="02020603050405020304" pitchFamily="18" charset="0"/>
                <a:ea typeface="微软雅黑" panose="020B0503020204020204" pitchFamily="34" charset="-122"/>
              </a:rPr>
              <a:t>废弃生物质资源化利用是大势所趋，作为中学生的你，在日常生活中有没有变废为宝的小妙招呢？请分享两条。</a:t>
            </a:r>
          </a:p>
        </p:txBody>
      </p:sp>
      <p:sp>
        <p:nvSpPr>
          <p:cNvPr id="2" name="文本框 1"/>
          <p:cNvSpPr txBox="1"/>
          <p:nvPr/>
        </p:nvSpPr>
        <p:spPr>
          <a:xfrm>
            <a:off x="693420" y="1297305"/>
            <a:ext cx="11120120" cy="73723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示例：新技术破解废弃生物质变废为宝难题(意思对即可)</a:t>
            </a:r>
          </a:p>
        </p:txBody>
      </p:sp>
      <p:sp>
        <p:nvSpPr>
          <p:cNvPr id="4" name="文本框 3"/>
          <p:cNvSpPr txBox="1"/>
          <p:nvPr/>
        </p:nvSpPr>
        <p:spPr>
          <a:xfrm>
            <a:off x="487680" y="4288790"/>
            <a:ext cx="11120120" cy="138366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示例：用茶叶渣吸附异味；将废弃的饮料瓶制作成花瓶或笔筒；用饼干盒当储物盒；用淘米水浇花。(写出两点即可)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48640" y="561975"/>
            <a:ext cx="10932160" cy="5908040"/>
          </a:xfrm>
          <a:prstGeom prst="rect">
            <a:avLst/>
          </a:prstGeom>
          <a:noFill/>
        </p:spPr>
        <p:txBody>
          <a:bodyPr wrap="square">
            <a:spAutoFit/>
          </a:bodyPr>
          <a:lstStyle/>
          <a:p>
            <a:pPr indent="266700" algn="just">
              <a:lnSpc>
                <a:spcPct val="150000"/>
              </a:lnSpc>
            </a:pPr>
            <a:r>
              <a:rPr altLang="zh-CN" sz="2800" b="1" kern="100">
                <a:effectLst/>
                <a:latin typeface="Times New Roman" panose="02020603050405020304" pitchFamily="18" charset="0"/>
                <a:ea typeface="微软雅黑" panose="020B0503020204020204" pitchFamily="34" charset="-122"/>
              </a:rPr>
              <a:t>三、阅读下面的文本，回答问题。 </a:t>
            </a:r>
          </a:p>
          <a:p>
            <a:pPr indent="266700" algn="ctr">
              <a:lnSpc>
                <a:spcPct val="150000"/>
              </a:lnSpc>
            </a:pPr>
            <a:r>
              <a:rPr altLang="zh-CN" sz="2800" b="1" kern="100">
                <a:effectLst/>
                <a:latin typeface="Times New Roman" panose="02020603050405020304" pitchFamily="18" charset="0"/>
                <a:ea typeface="微软雅黑" panose="020B0503020204020204" pitchFamily="34" charset="-122"/>
              </a:rPr>
              <a:t>  海南灯塔</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①海南岛海域辽阔，有众多的港口、暗礁、险滩和岬角。对于船员们来说，灯塔是最直观有效的避险和校正航标，攸关安全乃至生死。在航海活动中，船员可以根据灯塔的方位、高度、射程等来确定自己的位置和远近，在迷雾、风暴等恶劣环境中也不会迷路。由此，灯塔也被誉为“航船的保护神”。</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②</a:t>
            </a:r>
            <a:r>
              <a:rPr altLang="zh-CN" sz="2800" u="sng" kern="100">
                <a:solidFill>
                  <a:srgbClr val="FF0000"/>
                </a:solidFill>
                <a:effectLst/>
                <a:latin typeface="Times New Roman" panose="02020603050405020304" pitchFamily="18" charset="0"/>
                <a:ea typeface="微软雅黑" panose="020B0503020204020204" pitchFamily="34" charset="-122"/>
              </a:rPr>
              <a:t>目前</a:t>
            </a:r>
            <a:r>
              <a:rPr altLang="zh-CN" sz="2800" kern="100">
                <a:solidFill>
                  <a:srgbClr val="FF0000"/>
                </a:solidFill>
                <a:effectLst/>
                <a:latin typeface="Times New Roman" panose="02020603050405020304" pitchFamily="18" charset="0"/>
                <a:ea typeface="微软雅黑" panose="020B0503020204020204" pitchFamily="34" charset="-122"/>
              </a:rPr>
              <a:t>，海南沿海地区分布着30多</a:t>
            </a:r>
            <a:r>
              <a:rPr altLang="zh-CN" sz="2800" kern="100">
                <a:effectLst/>
                <a:latin typeface="Times New Roman" panose="02020603050405020304" pitchFamily="18" charset="0"/>
                <a:ea typeface="微软雅黑" panose="020B0503020204020204" pitchFamily="34" charset="-122"/>
              </a:rPr>
              <a:t>座灯塔和400</a:t>
            </a:r>
            <a:r>
              <a:rPr altLang="zh-CN" sz="2800" kern="100">
                <a:solidFill>
                  <a:srgbClr val="FF0000"/>
                </a:solidFill>
                <a:effectLst/>
                <a:latin typeface="Times New Roman" panose="02020603050405020304" pitchFamily="18" charset="0"/>
                <a:ea typeface="微软雅黑" panose="020B0503020204020204" pitchFamily="34" charset="-122"/>
              </a:rPr>
              <a:t>多</a:t>
            </a:r>
            <a:r>
              <a:rPr altLang="zh-CN" sz="2800" kern="100">
                <a:effectLst/>
                <a:latin typeface="Times New Roman" panose="02020603050405020304" pitchFamily="18" charset="0"/>
                <a:ea typeface="微软雅黑" panose="020B0503020204020204" pitchFamily="34" charset="-122"/>
              </a:rPr>
              <a:t>个大小灯桩、灯浮标等航标。这些大大小小的灯塔和航标，如环嵌宝岛的夜明珠，</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23240" y="572770"/>
            <a:ext cx="11145520" cy="5908040"/>
          </a:xfrm>
          <a:prstGeom prst="rect">
            <a:avLst/>
          </a:prstGeom>
          <a:noFill/>
        </p:spPr>
        <p:txBody>
          <a:bodyPr wrap="square">
            <a:spAutoFit/>
          </a:bodyPr>
          <a:lstStyle/>
          <a:p>
            <a:pPr indent="266700" algn="just">
              <a:lnSpc>
                <a:spcPct val="150000"/>
              </a:lnSpc>
            </a:pPr>
            <a:r>
              <a:rPr lang="zh-CN"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一、阅读下面的文本，回答问题。</a:t>
            </a: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rPr>
              <a:t>(8</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800" kern="100">
                <a:effectLst/>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endParaRP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【材料一】</a:t>
            </a:r>
            <a:r>
              <a:rPr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新近出炉的《餐饮浪费的生态环境影响分析与对策》报告表明，城市居民的餐饮浪费会导致水资源、土地资源浪费，增加温室气体排放等。</a:t>
            </a:r>
          </a:p>
          <a:p>
            <a:pPr indent="266700" algn="just">
              <a:lnSpc>
                <a:spcPct val="150000"/>
              </a:lnSpc>
            </a:pPr>
            <a:r>
              <a:rPr lang="en-US"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我国城市餐饮食物浪费量有多大？研究表明，我国城市年餐饮食物浪费大概1700万～1800万吨之间，相当于3000万～5000万人一年的食物量。从地域上来看，人均餐饮浪费量：东部地区&gt;中部地区&gt;西部地区。东部地区是我国人口密集区，经济活动的中心，也是浪费的主要区域，每年餐饮浪费量约为700万～750万吨。从浪费的食物结构来</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318770" y="615950"/>
            <a:ext cx="11263630" cy="5908040"/>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形成绵长的灯塔链。</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③矗立在海南省文昌市北端海角的木栏头灯塔，就守卫着一片格外危险的水域。这里扼守着琼州海峡东口，岬角前方有着海水流速号称世界第二的“急水门”，海况极复杂，暗礁密布，到了退潮时，海上甚至会出现一段段“小瀑布”般的激流。历史上这片水域被叫作“鬼门关”，船只常会遇险。灯塔建成后，过路航船不再误入歧途。</a:t>
            </a: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④2019年3月，位于海南省文昌市的铜鼓咀新灯塔建成，这座形似火箭、位于文昌航天发射基地附近的灯塔也被赋予了新的使命——护航“天运”。海上运来的大型火箭会凭借灯塔指引进入基地，同时，灯</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645160" y="564366"/>
            <a:ext cx="10901680" cy="5908040"/>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塔还为火箭发射进行安全警戒，设置专用方位点校准轨道坐标。</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⑤海南省三沙市目前已拥有灯塔十几座。北礁灯塔和浪花礁灯塔被称为西沙双子塔，如同屹立在南海上的“女神”，守护着西沙的南、北大门。</a:t>
            </a:r>
            <a:r>
              <a:rPr lang="zh-CN" altLang="zh-CN" sz="2800" u="wavy" kern="100">
                <a:solidFill>
                  <a:schemeClr val="tx1"/>
                </a:solidFill>
                <a:effectLst/>
                <a:uFillTx/>
                <a:latin typeface="Times New Roman" panose="02020603050405020304" pitchFamily="18" charset="0"/>
                <a:ea typeface="微软雅黑" panose="020B0503020204020204" pitchFamily="34" charset="-122"/>
                <a:cs typeface="Times New Roman" panose="02020603050405020304" pitchFamily="18" charset="0"/>
              </a:rPr>
              <a:t>没有灯塔之前，两礁附近水深流急，平时涨潮时礁盘多隐没水下，很难发现，有不少船只在此触礁遇难。灯塔建成后，避免了很多海难</a:t>
            </a:r>
            <a:r>
              <a:rPr lang="zh-CN" altLang="zh-CN" sz="2800" kern="100">
                <a:solidFill>
                  <a:schemeClr val="tx1"/>
                </a:solidFill>
                <a:effectLst/>
                <a:uFillTx/>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一些在附近打渔的渔民喜欢把渔船锚泊在灯塔边上的环礁湖里，躲避风暴或休憩。他们说：“有灯塔在，心里更踏实。”</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⑥如今，现代导航技术的发展已一日千里，但卫星导航定位仍有微量偏差，而即便是微量偏差，也可能导致船毁人亡，所以，船长、</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680720" y="615801"/>
            <a:ext cx="10901680" cy="5262245"/>
          </a:xfrm>
          <a:prstGeom prst="rect">
            <a:avLst/>
          </a:prstGeom>
          <a:noFill/>
        </p:spPr>
        <p:txBody>
          <a:bodyPr wrap="square">
            <a:spAutoFit/>
          </a:bodyPr>
          <a:lstStyle/>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水手仍喜欢看灯塔导航。灯塔是航船的守护神，而守灯人则是灯塔的守护者。灯塔需要24小时有人值守，“人塔合一，塔人不分”才能保障其正常运行。守灯人的生活充满了琐碎和寂寞，他们也被称为“海和尚”。日出日落，潮涨潮落，枯燥的工作之外，还穿插着困苦甚至危险。在海南的不少灯塔中，都有着专门的守灯“世家”，世代传承守灯之重任，同时也延续着守灯人所独有的寂寞、孤独、困难甚至是危险，还有忠诚！</a:t>
            </a:r>
          </a:p>
          <a:p>
            <a:pPr indent="266700" algn="just">
              <a:lnSpc>
                <a:spcPct val="150000"/>
              </a:lnSpc>
            </a:pPr>
            <a:endPar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680720" y="615801"/>
            <a:ext cx="10901680" cy="2030095"/>
          </a:xfrm>
          <a:prstGeom prst="rect">
            <a:avLst/>
          </a:prstGeom>
          <a:noFill/>
        </p:spPr>
        <p:txBody>
          <a:bodyPr wrap="square">
            <a:spAutoFit/>
          </a:bodyPr>
          <a:lstStyle/>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⑦南海“珠链”——海南灯塔，照亮了航船前行的方向，也见证了海南海岸的美妙与变迁。</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(节选自《中国国家地理》，有删改)</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48640" y="711200"/>
            <a:ext cx="10952480" cy="3969385"/>
          </a:xfrm>
          <a:prstGeom prst="rect">
            <a:avLst/>
          </a:prstGeom>
          <a:noFill/>
        </p:spPr>
        <p:txBody>
          <a:bodyPr wrap="square">
            <a:spAutoFit/>
          </a:bodyPr>
          <a:lstStyle/>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链接材料一】海南还有罕见的女守灯人，如“女承父业”的吴秋芳。她的父亲吴朝芹曾是琼崖纵队的战士，1957年成为守灯人。吴秋芳就诞生在灯塔旁的小茅草屋，因为住得太偏僻，她被村里孩子叫“野姑娘”。父亲去世后，她按照父亲的遗愿，把父亲葬在灯塔之畔，并在19岁就开始了艰苦而危险的守灯生活。</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(摘自《中国国家地理》，有删改)</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58800" y="558800"/>
            <a:ext cx="11216640" cy="2676525"/>
          </a:xfrm>
          <a:prstGeom prst="rect">
            <a:avLst/>
          </a:prstGeom>
          <a:noFill/>
        </p:spPr>
        <p:txBody>
          <a:bodyPr wrap="square">
            <a:spAutoFit/>
          </a:bodyPr>
          <a:lstStyle/>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链接材料二】网友说：当今世界，卫星导航技术已经得到了广泛应用。在先进导航技术的帮助下，驾驶舰船扬帆远航就像我们平时利用车载导航驾驶汽车一样轻松自如。灯塔已经没有实用价值，形同虚设，完全没有存在的必要了。</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 name="文本框 2"/>
          <p:cNvSpPr txBox="1"/>
          <p:nvPr/>
        </p:nvSpPr>
        <p:spPr>
          <a:xfrm>
            <a:off x="381000" y="525711"/>
            <a:ext cx="11430000" cy="203009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1．</a:t>
            </a:r>
            <a:r>
              <a:rPr altLang="zh-CN" sz="2800" kern="100">
                <a:effectLst/>
                <a:latin typeface="Times New Roman" panose="02020603050405020304" pitchFamily="18" charset="0"/>
                <a:ea typeface="微软雅黑" panose="020B0503020204020204" pitchFamily="34" charset="-122"/>
              </a:rPr>
              <a:t>选文第②段画线句中的加点字词能否删去？为什么？</a:t>
            </a:r>
          </a:p>
          <a:p>
            <a:pPr indent="26797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solidFill>
                  <a:srgbClr val="FF0000"/>
                </a:solidFill>
                <a:effectLst/>
                <a:latin typeface="Times New Roman" panose="02020603050405020304" pitchFamily="18" charset="0"/>
                <a:ea typeface="微软雅黑" panose="020B0503020204020204" pitchFamily="34" charset="-122"/>
              </a:rPr>
              <a:t>目前</a:t>
            </a:r>
            <a:r>
              <a:rPr altLang="zh-CN" sz="2800" kern="100">
                <a:effectLst/>
                <a:latin typeface="Times New Roman" panose="02020603050405020304" pitchFamily="18" charset="0"/>
                <a:ea typeface="微软雅黑" panose="020B0503020204020204" pitchFamily="34" charset="-122"/>
              </a:rPr>
              <a:t>，海南沿海地区分布着30</a:t>
            </a:r>
            <a:r>
              <a:rPr altLang="zh-CN" sz="2800" kern="100">
                <a:solidFill>
                  <a:srgbClr val="FF0000"/>
                </a:solidFill>
                <a:effectLst/>
                <a:latin typeface="Times New Roman" panose="02020603050405020304" pitchFamily="18" charset="0"/>
                <a:ea typeface="微软雅黑" panose="020B0503020204020204" pitchFamily="34" charset="-122"/>
              </a:rPr>
              <a:t>多</a:t>
            </a:r>
            <a:r>
              <a:rPr altLang="zh-CN" sz="2800" kern="100">
                <a:effectLst/>
                <a:latin typeface="Times New Roman" panose="02020603050405020304" pitchFamily="18" charset="0"/>
                <a:ea typeface="微软雅黑" panose="020B0503020204020204" pitchFamily="34" charset="-122"/>
              </a:rPr>
              <a:t>座灯塔和400</a:t>
            </a:r>
            <a:r>
              <a:rPr altLang="zh-CN" sz="2800" kern="100">
                <a:solidFill>
                  <a:srgbClr val="FF0000"/>
                </a:solidFill>
                <a:effectLst/>
                <a:latin typeface="Times New Roman" panose="02020603050405020304" pitchFamily="18" charset="0"/>
                <a:ea typeface="微软雅黑" panose="020B0503020204020204" pitchFamily="34" charset="-122"/>
              </a:rPr>
              <a:t>多</a:t>
            </a:r>
            <a:r>
              <a:rPr altLang="zh-CN" sz="2800" kern="100">
                <a:effectLst/>
                <a:latin typeface="Times New Roman" panose="02020603050405020304" pitchFamily="18" charset="0"/>
                <a:ea typeface="微软雅黑" panose="020B0503020204020204" pitchFamily="34" charset="-122"/>
              </a:rPr>
              <a:t>个大小灯桩、灯浮标等航标。</a:t>
            </a:r>
          </a:p>
        </p:txBody>
      </p:sp>
      <p:sp>
        <p:nvSpPr>
          <p:cNvPr id="2" name="文本框 1"/>
          <p:cNvSpPr txBox="1"/>
          <p:nvPr/>
        </p:nvSpPr>
        <p:spPr>
          <a:xfrm>
            <a:off x="444500" y="2482850"/>
            <a:ext cx="11120120" cy="267652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不能，“目前”一词表示时间限定，“多”字在数量上表有余数，说明选文中介绍的灯塔数量只是当时统计得出的结果。去掉这些加点字词，句子的意思就变成了确指的数量，与实际情况不符，所以不能删去。这些加点字词体现了说明文语言的准确性和严谨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endParaRPr lang="zh-CN" altLang="en-US"/>
          </a:p>
        </p:txBody>
      </p:sp>
      <p:sp>
        <p:nvSpPr>
          <p:cNvPr id="3" name="文本框 2"/>
          <p:cNvSpPr txBox="1"/>
          <p:nvPr/>
        </p:nvSpPr>
        <p:spPr>
          <a:xfrm>
            <a:off x="381000" y="379661"/>
            <a:ext cx="11430000" cy="267652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2．</a:t>
            </a:r>
            <a:r>
              <a:rPr altLang="zh-CN" sz="2800" kern="100">
                <a:effectLst/>
                <a:latin typeface="Times New Roman" panose="02020603050405020304" pitchFamily="18" charset="0"/>
                <a:ea typeface="微软雅黑" panose="020B0503020204020204" pitchFamily="34" charset="-122"/>
              </a:rPr>
              <a:t>选文第⑤段画线句运用了什么说明方法？有什么作用？ </a:t>
            </a: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3．</a:t>
            </a: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可以作为选文中第⑥段文字的佐证材料。 </a:t>
            </a: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4．</a:t>
            </a:r>
            <a:r>
              <a:rPr altLang="zh-CN" sz="2800" kern="100">
                <a:effectLst/>
                <a:latin typeface="Times New Roman" panose="02020603050405020304" pitchFamily="18" charset="0"/>
                <a:ea typeface="微软雅黑" panose="020B0503020204020204" pitchFamily="34" charset="-122"/>
              </a:rPr>
              <a:t>你是否认同【链接材料二】中网友的观点？请结合选文内容说明理由。</a:t>
            </a:r>
          </a:p>
        </p:txBody>
      </p:sp>
      <p:sp>
        <p:nvSpPr>
          <p:cNvPr id="2" name="文本框 1"/>
          <p:cNvSpPr txBox="1"/>
          <p:nvPr/>
        </p:nvSpPr>
        <p:spPr>
          <a:xfrm>
            <a:off x="381000" y="919480"/>
            <a:ext cx="11120120" cy="953135"/>
          </a:xfrm>
          <a:prstGeom prst="rect">
            <a:avLst/>
          </a:prstGeom>
          <a:noFill/>
        </p:spPr>
        <p:txBody>
          <a:bodyPr wrap="square">
            <a:spAutoFit/>
          </a:bodyPr>
          <a:lstStyle/>
          <a:p>
            <a:pPr fontAlgn="auto">
              <a:lnSpc>
                <a:spcPct val="10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运用了作比较的说明方法。将建塔前和建塔后的情况进行对比，突出了灯塔能帮助船员指引方向及避险的重要作用。</a:t>
            </a:r>
          </a:p>
        </p:txBody>
      </p:sp>
      <p:sp>
        <p:nvSpPr>
          <p:cNvPr id="4" name="文本框 3"/>
          <p:cNvSpPr txBox="1"/>
          <p:nvPr/>
        </p:nvSpPr>
        <p:spPr>
          <a:xfrm>
            <a:off x="471170" y="1672590"/>
            <a:ext cx="3153410" cy="73723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【链接材料一】</a:t>
            </a:r>
          </a:p>
        </p:txBody>
      </p:sp>
      <p:sp>
        <p:nvSpPr>
          <p:cNvPr id="5" name="文本框 4"/>
          <p:cNvSpPr txBox="1"/>
          <p:nvPr/>
        </p:nvSpPr>
        <p:spPr>
          <a:xfrm>
            <a:off x="471170" y="3702685"/>
            <a:ext cx="11249025" cy="267652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不同意。因为原文中提到卫星导航定位仍有微量偏差，在狭窄又危险重重的水道上，灯塔仍是最直观有效的避险和校正航标，船长、水手仍喜欢依靠灯塔导航。可见，现代导航技术虽给航海提供了便利，但灯塔依旧有它不可替代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48640" y="561975"/>
            <a:ext cx="10932160" cy="5908040"/>
          </a:xfrm>
          <a:prstGeom prst="rect">
            <a:avLst/>
          </a:prstGeom>
          <a:noFill/>
        </p:spPr>
        <p:txBody>
          <a:bodyPr wrap="square">
            <a:spAutoFit/>
          </a:bodyPr>
          <a:lstStyle/>
          <a:p>
            <a:pPr indent="266700" algn="l">
              <a:lnSpc>
                <a:spcPct val="150000"/>
              </a:lnSpc>
            </a:pPr>
            <a:r>
              <a:rPr altLang="zh-CN" sz="2800" b="1" kern="100">
                <a:effectLst/>
                <a:latin typeface="Times New Roman" panose="02020603050405020304" pitchFamily="18" charset="0"/>
                <a:ea typeface="微软雅黑" panose="020B0503020204020204" pitchFamily="34" charset="-122"/>
              </a:rPr>
              <a:t>四、阅读下面的文本，回答问题。(8分)</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sz="2800" b="1" kern="100">
                <a:effectLst/>
                <a:latin typeface="Times New Roman" panose="02020603050405020304" pitchFamily="18" charset="0"/>
                <a:ea typeface="微软雅黑" panose="020B0503020204020204" pitchFamily="34" charset="-122"/>
              </a:rPr>
              <a:t>材料一：</a:t>
            </a:r>
            <a:r>
              <a:rPr sz="2800" kern="100">
                <a:effectLst/>
                <a:latin typeface="Times New Roman" panose="02020603050405020304" pitchFamily="18" charset="0"/>
                <a:ea typeface="微软雅黑" panose="020B0503020204020204" pitchFamily="34" charset="-122"/>
              </a:rPr>
              <a:t>碳中和，是指企业、团体或个人测算在一定时间内直接或间接产生的温室气体排放总量，通过植树造林、节能减排等形式，以抵消自身产生的二氧化碳排放量，实现二氧化碳“零排放”。</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sz="2800" kern="100">
                <a:effectLst/>
                <a:latin typeface="Times New Roman" panose="02020603050405020304" pitchFamily="18" charset="0"/>
                <a:ea typeface="微软雅黑" panose="020B0503020204020204" pitchFamily="34" charset="-122"/>
              </a:rPr>
              <a:t>近年来，中国及世界各地自然灾害频发，其主要原因就是人类过多地使用化石(碳)能源所致。由于人们焚烧化石燃料，如石油、煤炭等，或砍伐森林并将其焚烧时会产生大量的二氧化碳，即温室气体，使得全球气候变暖。全球变暖会使全球降水量重新分配、冰川和冻土消融，海平面上升，不仅危害自然生态系统的平衡，还威胁人类以及</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318770" y="615950"/>
            <a:ext cx="11263630" cy="2676525"/>
          </a:xfrm>
          <a:prstGeom prst="rect">
            <a:avLst/>
          </a:prstGeom>
          <a:noFill/>
        </p:spPr>
        <p:txBody>
          <a:bodyPr wrap="square">
            <a:spAutoFit/>
          </a:bodyPr>
          <a:lstStyle/>
          <a:p>
            <a:pPr indent="266700" algn="just">
              <a:lnSpc>
                <a:spcPct val="150000"/>
              </a:lnSpc>
            </a:pPr>
            <a:r>
              <a:rPr sz="2800" kern="100">
                <a:effectLst/>
                <a:latin typeface="Times New Roman" panose="02020603050405020304" pitchFamily="18" charset="0"/>
                <a:ea typeface="微软雅黑" panose="020B0503020204020204" pitchFamily="34" charset="-122"/>
                <a:sym typeface="+mn-ea"/>
              </a:rPr>
              <a:t>动物的生存。</a:t>
            </a:r>
            <a:endParaRPr sz="2800" kern="100">
              <a:effectLst/>
              <a:latin typeface="Times New Roman" panose="02020603050405020304" pitchFamily="18" charset="0"/>
              <a:ea typeface="微软雅黑" panose="020B0503020204020204" pitchFamily="34" charset="-122"/>
            </a:endParaRPr>
          </a:p>
          <a:p>
            <a:pPr indent="266700" algn="just">
              <a:lnSpc>
                <a:spcPct val="150000"/>
              </a:lnSpc>
            </a:pPr>
            <a:r>
              <a:rPr lang="en-US" sz="2800" kern="100">
                <a:effectLst/>
                <a:latin typeface="Times New Roman" panose="02020603050405020304" pitchFamily="18" charset="0"/>
                <a:ea typeface="微软雅黑" panose="020B0503020204020204" pitchFamily="34" charset="-122"/>
                <a:sym typeface="+mn-ea"/>
              </a:rPr>
              <a:t>     </a:t>
            </a:r>
            <a:r>
              <a:rPr sz="2800" kern="100">
                <a:effectLst/>
                <a:latin typeface="Times New Roman" panose="02020603050405020304" pitchFamily="18" charset="0"/>
                <a:ea typeface="微软雅黑" panose="020B0503020204020204" pitchFamily="34" charset="-122"/>
                <a:sym typeface="+mn-ea"/>
              </a:rPr>
              <a:t>另一方面，由于陆地温室气体排放造成大陆气温升高，与海洋温差变小，造成了空气流动减慢，雾霾无法短时间被吹散，造成很多城市雾霾天气增多，影响人类健康。</a:t>
            </a:r>
            <a:endPar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23240" y="666115"/>
            <a:ext cx="11145520" cy="5262245"/>
          </a:xfrm>
          <a:prstGeom prst="rect">
            <a:avLst/>
          </a:prstGeom>
          <a:noFill/>
        </p:spPr>
        <p:txBody>
          <a:bodyPr wrap="square">
            <a:spAutoFit/>
          </a:bodyPr>
          <a:lstStyle/>
          <a:p>
            <a:pPr indent="266700" algn="just">
              <a:lnSpc>
                <a:spcPct val="150000"/>
              </a:lnSpc>
            </a:pPr>
            <a:r>
              <a:rPr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看，蔬菜类食物人均浪费量最高，约为每餐每人27克，占总浪费量的29%。紧随其后的是主食25%和肉类食物18%，浪费比例最低的是水果和奶类，只占1%和0.2%。从餐馆类型来看，餐馆规模越大、食物浪费程度越严重。大型餐馆的人均浪费量最高，为每餐每人132克；小型快餐店的人均浪费量最少，约每餐每人为38克。研究人员分析：大型餐馆的朋友聚会和公务、商务聚会比例高于中小型餐馆，尤其节假日里；而这两种就餐类型在点餐时，更注重“面子”而不是“肚子”，加之就餐过程中往往伴随着大量的酒水饮用而减少了其他食物的食用，所以食物</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645160" y="564515"/>
            <a:ext cx="11068050" cy="5908040"/>
          </a:xfrm>
          <a:prstGeom prst="rect">
            <a:avLst/>
          </a:prstGeom>
          <a:noFill/>
        </p:spPr>
        <p:txBody>
          <a:bodyPr wrap="square">
            <a:spAutoFit/>
          </a:bodyPr>
          <a:lstStyle/>
          <a:p>
            <a:pPr indent="266700" algn="just">
              <a:lnSpc>
                <a:spcPct val="150000"/>
              </a:lnSpc>
            </a:pPr>
            <a:r>
              <a:rPr lang="en-US"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材料二：</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气候变化是人类面临的全球性危机。世界各国为了发展经济而消耗能源，二氧化碳等温室气体排放持续增长，对地球生态系统形成威胁。在这一背景下，世界各国以全球协约的方式减排温室气体，我国由此提出“碳达峰”和“碳中和”目标，即承诺在2030年前，二氧化碳的排放不再增长，达到峰值之后还要迅速减下去；而到2060年前，在实现温室气体深度减排的同时，还要采取植树造林、增加碳汇的方式，全部抵消剩余排放量，实现净零排放。这就是“碳中和”。</a:t>
            </a:r>
          </a:p>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欧盟早在二十世纪七八十年代就实现了“碳达峰”，美国则在2005年左右实现“碳达峰”，它们距离2050年实现“碳中和”大概有</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680720" y="615801"/>
            <a:ext cx="10901680" cy="5908040"/>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45年到70年的时间来过渡。此外，它们都是在工业化完成之后才实现“碳达峰”，经济呈内涵式发展，增速趋缓，可以很从容地推进经济发展与能源脱钩。</a:t>
            </a:r>
            <a:r>
              <a:rPr lang="zh-CN" altLang="zh-CN" sz="2800" u="sng"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我国从“碳达峰”到“碳中和”只有30年，与发达国家相比时间大大缩短，减排的速度和力度要大得多。</a:t>
            </a: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同时，我国目前仍处于工业化、城市化的中后期，未来经济增速仍有较高的预期，实现二氧化碳排放达峰，发展阶段上要比发达国家来得早，因此难度明显更大。不过，我国也有后发优势——近10年来，全球范围内，风电、太阳能等领域的科技创新与发展日新月异，成本大大降低，使我们能够更迅速地实现能源和产业低碳转型。</a:t>
            </a:r>
            <a:endPar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445135" y="448796"/>
            <a:ext cx="10901680" cy="5908040"/>
          </a:xfrm>
          <a:prstGeom prst="rect">
            <a:avLst/>
          </a:prstGeom>
          <a:noFill/>
        </p:spPr>
        <p:txBody>
          <a:bodyPr wrap="square">
            <a:spAutoFit/>
          </a:bodyPr>
          <a:lstStyle/>
          <a:p>
            <a:pPr indent="266700" algn="just">
              <a:lnSpc>
                <a:spcPct val="150000"/>
              </a:lnSpc>
            </a:pP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b="1" kern="100">
                <a:effectLst/>
                <a:latin typeface="Times New Roman" panose="02020603050405020304" pitchFamily="18" charset="0"/>
                <a:ea typeface="微软雅黑" panose="020B0503020204020204" pitchFamily="34" charset="-122"/>
                <a:cs typeface="Times New Roman" panose="02020603050405020304" pitchFamily="18" charset="0"/>
              </a:rPr>
              <a:t>材料三：</a:t>
            </a: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芬兰的各行各业都开始致力于“碳中和”。首都赫尔辛基市长瓦帕沃里表示，提高可再生能源生产比例、加大回收和废热利用力度、提升能源利用效率等举措，将有利于实现明显高于欧盟设定的减排目标。赫尔辛基以北100公里的拉赫蒂市，采取了诸多创新举措，如试行推出世界首个“个人碳交易市场”。通过手机应用程序，坚持低碳出行方式的用户可以得到巴士车票、电影票、健身卡或免费咖啡等优惠。芬兰邮政局日前发布的研究报告称，减少投递天数可以减少邮政运输领域40%的碳排放。芬兰奶业巨头蔚优将生产过程中产生的废弃物用于沼气生产，并作为收集牛奶的重型卡车的燃料，从而在生产</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48640" y="711200"/>
            <a:ext cx="10952480" cy="737235"/>
          </a:xfrm>
          <a:prstGeom prst="rect">
            <a:avLst/>
          </a:prstGeom>
          <a:noFill/>
        </p:spPr>
        <p:txBody>
          <a:bodyPr wrap="square">
            <a:spAutoFit/>
          </a:bodyPr>
          <a:lstStyle/>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lang="en-US" altLang="zh-CN" sz="2800" kern="100">
                <a:effectLst/>
                <a:latin typeface="Times New Roman" panose="02020603050405020304" pitchFamily="18" charset="0"/>
                <a:ea typeface="微软雅黑" panose="020B0503020204020204" pitchFamily="34" charset="-122"/>
                <a:cs typeface="Times New Roman" panose="02020603050405020304" pitchFamily="18" charset="0"/>
                <a:sym typeface="+mn-ea"/>
              </a:rPr>
              <a:t>中实现循环经济。</a:t>
            </a:r>
            <a:endParaRPr altLang="zh-CN" sz="2800" kern="100">
              <a:effectLst/>
              <a:latin typeface="Times New Roman" panose="02020603050405020304" pitchFamily="18" charset="0"/>
              <a:ea typeface="微软雅黑" panose="020B0503020204020204" pitchFamily="34"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58800" y="558800"/>
            <a:ext cx="11216640" cy="5908040"/>
          </a:xfrm>
          <a:prstGeom prst="rect">
            <a:avLst/>
          </a:prstGeom>
          <a:noFill/>
        </p:spPr>
        <p:txBody>
          <a:bodyPr wrap="square">
            <a:spAutoFit/>
          </a:bodyPr>
          <a:lstStyle/>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lang="en-US" sz="2800" b="1" kern="100">
                <a:effectLst/>
                <a:latin typeface="Times New Roman" panose="02020603050405020304" pitchFamily="18" charset="0"/>
                <a:ea typeface="微软雅黑" panose="020B0503020204020204" pitchFamily="34" charset="-122"/>
              </a:rPr>
              <a:t>  </a:t>
            </a:r>
            <a:r>
              <a:rPr altLang="zh-CN" sz="2800" b="1" kern="100">
                <a:effectLst/>
                <a:latin typeface="Times New Roman" panose="02020603050405020304" pitchFamily="18" charset="0"/>
                <a:ea typeface="微软雅黑" panose="020B0503020204020204" pitchFamily="34" charset="-122"/>
              </a:rPr>
              <a:t>材料四：</a:t>
            </a:r>
            <a:r>
              <a:rPr altLang="zh-CN" sz="2800" kern="100">
                <a:effectLst/>
                <a:latin typeface="Times New Roman" panose="02020603050405020304" pitchFamily="18" charset="0"/>
                <a:ea typeface="微软雅黑" panose="020B0503020204020204" pitchFamily="34" charset="-122"/>
              </a:rPr>
              <a:t>2018年8月1日，四川省举行了“碳中和”项目启动仪式，计划于2018年10月在成都龙泉山城市森林公园建设500亩“碳中和”林，用20年时间增加碳汇，用以完全抵消本次会议产生的921吨碳排放总量。</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2019年10月，第一期全国A级旅游景区质量提升培训班在陕西举办，并成为全国首个碳中和景区培训班。根据专业核查机构计量，本期培训班在交通出行、住宿、餐饮、消耗品等方面产生的温室气体共计68.92吨二氧化碳当量，由兴博旅(北京)文化发展中心向中国绿色碳汇基金会捐资进行碳中和。将组织在四川省种植5亩碳汇林，抵消培训期间产生的温室气体排放。</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3" name="文本框 2"/>
          <p:cNvSpPr txBox="1"/>
          <p:nvPr/>
        </p:nvSpPr>
        <p:spPr>
          <a:xfrm>
            <a:off x="381000" y="525711"/>
            <a:ext cx="11430000" cy="203009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1．</a:t>
            </a:r>
            <a:r>
              <a:rPr altLang="zh-CN" sz="2800" kern="100">
                <a:effectLst/>
                <a:latin typeface="Times New Roman" panose="02020603050405020304" pitchFamily="18" charset="0"/>
                <a:ea typeface="微软雅黑" panose="020B0503020204020204" pitchFamily="34" charset="-122"/>
              </a:rPr>
              <a:t>阅读材料一：温室气体可产生哪些危害？ </a:t>
            </a: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2．</a:t>
            </a:r>
            <a:r>
              <a:rPr altLang="zh-CN" sz="2800" kern="100">
                <a:effectLst/>
                <a:latin typeface="Times New Roman" panose="02020603050405020304" pitchFamily="18" charset="0"/>
                <a:ea typeface="微软雅黑" panose="020B0503020204020204" pitchFamily="34" charset="-122"/>
              </a:rPr>
              <a:t>材料二中画线句运用了哪些说明方法？有何作用？</a:t>
            </a:r>
          </a:p>
        </p:txBody>
      </p:sp>
      <p:sp>
        <p:nvSpPr>
          <p:cNvPr id="2" name="文本框 1"/>
          <p:cNvSpPr txBox="1"/>
          <p:nvPr/>
        </p:nvSpPr>
        <p:spPr>
          <a:xfrm>
            <a:off x="535940" y="1172210"/>
            <a:ext cx="11120120" cy="138366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危害自然生态系统的平衡，还威胁人类以及动物的生存；造成很多城市雾霾天气增多，影响人类健康。</a:t>
            </a:r>
          </a:p>
        </p:txBody>
      </p:sp>
      <p:sp>
        <p:nvSpPr>
          <p:cNvPr id="4" name="文本框 3"/>
          <p:cNvSpPr txBox="1"/>
          <p:nvPr/>
        </p:nvSpPr>
        <p:spPr>
          <a:xfrm>
            <a:off x="381000" y="3114040"/>
            <a:ext cx="11120120" cy="203009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作比较、列数据。用确数具体准确地说明了我国从“碳达峰”到“碳中和”时间很短，再和欧美国家相比，突出我国要实现碳中和目标，需要更大的力度。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 name="文本框 2"/>
          <p:cNvSpPr txBox="1"/>
          <p:nvPr/>
        </p:nvSpPr>
        <p:spPr>
          <a:xfrm>
            <a:off x="381000" y="379661"/>
            <a:ext cx="11430000" cy="396938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3．</a:t>
            </a:r>
            <a:r>
              <a:rPr altLang="zh-CN" sz="2800" kern="100">
                <a:effectLst/>
                <a:latin typeface="Times New Roman" panose="02020603050405020304" pitchFamily="18" charset="0"/>
                <a:ea typeface="微软雅黑" panose="020B0503020204020204" pitchFamily="34" charset="-122"/>
              </a:rPr>
              <a:t>材料四中，“用以完全抵消本次会议产生的921吨碳排放总量”，句中加点词“完全”能否删去？为什么？</a:t>
            </a:r>
          </a:p>
          <a:p>
            <a:pPr indent="267970" algn="just">
              <a:lnSpc>
                <a:spcPct val="150000"/>
              </a:lnSpc>
            </a:pPr>
            <a:endParaRPr altLang="zh-CN" sz="2800" b="1" kern="100">
              <a:effectLst/>
              <a:latin typeface="Times New Roman" panose="02020603050405020304" pitchFamily="18" charset="0"/>
              <a:ea typeface="微软雅黑" panose="020B0503020204020204" pitchFamily="34" charset="-122"/>
            </a:endParaRPr>
          </a:p>
          <a:p>
            <a:pPr indent="267970" algn="just">
              <a:lnSpc>
                <a:spcPct val="150000"/>
              </a:lnSpc>
            </a:pPr>
            <a:endParaRPr altLang="zh-CN" sz="2800" b="1" kern="100">
              <a:effectLst/>
              <a:latin typeface="Times New Roman" panose="02020603050405020304" pitchFamily="18" charset="0"/>
              <a:ea typeface="微软雅黑" panose="020B0503020204020204" pitchFamily="34" charset="-122"/>
            </a:endParaRP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4．</a:t>
            </a:r>
            <a:r>
              <a:rPr altLang="zh-CN" sz="2800" kern="100">
                <a:effectLst/>
                <a:latin typeface="Times New Roman" panose="02020603050405020304" pitchFamily="18" charset="0"/>
                <a:ea typeface="微软雅黑" panose="020B0503020204020204" pitchFamily="34" charset="-122"/>
              </a:rPr>
              <a:t>根据上述材料，请你就个人和企业如何实现碳中和提出合理化建议。(各不少于两点)</a:t>
            </a:r>
          </a:p>
        </p:txBody>
      </p:sp>
      <p:sp>
        <p:nvSpPr>
          <p:cNvPr id="2" name="文本框 1"/>
          <p:cNvSpPr txBox="1"/>
          <p:nvPr/>
        </p:nvSpPr>
        <p:spPr>
          <a:xfrm>
            <a:off x="381000" y="1672590"/>
            <a:ext cx="11120120" cy="138366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不能删去。“完全”表程度，强调此次碳中和行动非常彻底。如果删去，与此次碳中和计划的期望不符。体现了说明文语言的准确性。</a:t>
            </a:r>
          </a:p>
        </p:txBody>
      </p:sp>
      <p:sp>
        <p:nvSpPr>
          <p:cNvPr id="5" name="文本框 4"/>
          <p:cNvSpPr txBox="1"/>
          <p:nvPr/>
        </p:nvSpPr>
        <p:spPr>
          <a:xfrm>
            <a:off x="561975" y="4516755"/>
            <a:ext cx="11249025" cy="138366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个人：绿色出行；低碳生活；节约纸张；尽量不使用一次性物品。企业：使用可再生能源；植树造林；节约生产成本。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23240" y="450215"/>
            <a:ext cx="11145520" cy="1383665"/>
          </a:xfrm>
          <a:prstGeom prst="rect">
            <a:avLst/>
          </a:prstGeom>
          <a:noFill/>
        </p:spPr>
        <p:txBody>
          <a:bodyPr wrap="square">
            <a:spAutoFit/>
          </a:bodyPr>
          <a:lstStyle/>
          <a:p>
            <a:pPr indent="266700" algn="just">
              <a:lnSpc>
                <a:spcPct val="150000"/>
              </a:lnSpc>
            </a:pPr>
            <a:r>
              <a:rPr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浪费现象更严重。</a:t>
            </a:r>
          </a:p>
          <a:p>
            <a:pPr indent="266700" algn="just">
              <a:lnSpc>
                <a:spcPct val="150000"/>
              </a:lnSpc>
            </a:pPr>
            <a:r>
              <a:rPr lang="en-US" sz="2800" kern="100">
                <a:effectLst/>
                <a:latin typeface="Times New Roman" panose="02020603050405020304" pitchFamily="18" charset="0"/>
                <a:ea typeface="微软雅黑" panose="020B0503020204020204" pitchFamily="34" charset="-122"/>
                <a:cs typeface="Times New Roman" panose="02020603050405020304" pitchFamily="18" charset="0"/>
              </a:rPr>
              <a:t>                                      </a:t>
            </a:r>
            <a:r>
              <a:rPr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(选自《中国环境报》2020年10月21日，有改动)</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79120" y="629919"/>
            <a:ext cx="10922000" cy="5908040"/>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【材料二】</a:t>
            </a:r>
            <a:r>
              <a:rPr altLang="zh-CN" sz="2800" kern="100">
                <a:effectLst/>
                <a:latin typeface="Times New Roman" panose="02020603050405020304" pitchFamily="18" charset="0"/>
                <a:ea typeface="微软雅黑" panose="020B0503020204020204" pitchFamily="34" charset="-122"/>
              </a:rPr>
              <a:t>俄媒称，根据中国媒体展开的调查，减少食物浪费的“光盘行动2.0”已初见成效。一些餐饮机构倒掉的食物数量减少了40%。“光盘行动2.0”今年8月启动，旨在倡导民众珍惜粮食，减少浪费。</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报道称，这项运动得到了迅速开展，饭店和餐馆纷纷推出各自举措帮助顾客适量点菜。北京一家海鲜餐厅的老板介绍，他们在自助台上摆放了更小份的菜品。此举有助于客人更加合理地取餐。此外，凡践行光盘倡议者都会有惊喜奉送(一小盘水果沙拉)。北京最著名的连锁烤鸭店全聚德把重点放在做食客的工作上。全聚德一家分店的主管透露，据他们估算，光盘行动期间，厨余垃圾数量下降了40%。据报</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文本框 5"/>
          <p:cNvSpPr txBox="1"/>
          <p:nvPr/>
        </p:nvSpPr>
        <p:spPr>
          <a:xfrm>
            <a:off x="749300" y="727273"/>
            <a:ext cx="10881360" cy="2030095"/>
          </a:xfrm>
          <a:prstGeom prst="rect">
            <a:avLst/>
          </a:prstGeom>
          <a:noFill/>
        </p:spPr>
        <p:txBody>
          <a:bodyPr wrap="square">
            <a:spAutoFit/>
          </a:bodyPr>
          <a:lstStyle/>
          <a:p>
            <a:pPr indent="266700" algn="just">
              <a:lnSpc>
                <a:spcPct val="150000"/>
              </a:lnSpc>
            </a:pPr>
            <a:r>
              <a:rPr altLang="zh-CN" sz="2800" kern="100">
                <a:effectLst/>
                <a:latin typeface="Times New Roman" panose="02020603050405020304" pitchFamily="18" charset="0"/>
                <a:ea typeface="微软雅黑" panose="020B0503020204020204" pitchFamily="34" charset="-122"/>
                <a:sym typeface="+mn-ea"/>
              </a:rPr>
              <a:t>道称，如今，就餐后在社交媒体发布光盘视频和照片，就像晒美食一样成为年轻人中流行的时尚。</a:t>
            </a:r>
            <a:endParaRPr altLang="zh-CN" sz="2800" kern="100">
              <a:effectLst/>
              <a:latin typeface="Times New Roman" panose="02020603050405020304" pitchFamily="18" charset="0"/>
              <a:ea typeface="微软雅黑" panose="020B0503020204020204" pitchFamily="34" charset="-122"/>
            </a:endParaRPr>
          </a:p>
          <a:p>
            <a:pPr indent="266700" algn="just">
              <a:lnSpc>
                <a:spcPct val="150000"/>
              </a:lnSpc>
            </a:pPr>
            <a:r>
              <a:rPr lang="en-US" sz="2800" kern="100">
                <a:effectLst/>
                <a:latin typeface="Times New Roman" panose="02020603050405020304" pitchFamily="18" charset="0"/>
                <a:ea typeface="微软雅黑" panose="020B0503020204020204" pitchFamily="34" charset="-122"/>
                <a:sym typeface="+mn-ea"/>
              </a:rPr>
              <a:t>                                         </a:t>
            </a:r>
            <a:r>
              <a:rPr altLang="zh-CN" sz="2800" kern="100">
                <a:effectLst/>
                <a:latin typeface="Times New Roman" panose="02020603050405020304" pitchFamily="18" charset="0"/>
                <a:ea typeface="微软雅黑" panose="020B0503020204020204" pitchFamily="34" charset="-122"/>
                <a:sym typeface="+mn-ea"/>
              </a:rPr>
              <a:t>(选自《参考消息》2020年10月8日，有改动)</a:t>
            </a:r>
            <a:endParaRPr lang="zh-CN" altLang="zh-CN" sz="2800" kern="100">
              <a:effectLst/>
              <a:latin typeface="Times New Roman" panose="02020603050405020304" pitchFamily="18" charset="0"/>
              <a:ea typeface="微软雅黑" panose="020B0503020204020204" pitchFamily="34" charset="-122"/>
              <a:cs typeface="Courier New" panose="02070309020205020404" pitchFamily="49"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490220" y="562610"/>
            <a:ext cx="11033760" cy="5908040"/>
          </a:xfrm>
          <a:prstGeom prst="rect">
            <a:avLst/>
          </a:prstGeom>
          <a:noFill/>
        </p:spPr>
        <p:txBody>
          <a:bodyPr wrap="square">
            <a:spAutoFit/>
          </a:bodyPr>
          <a:lstStyle/>
          <a:p>
            <a:pPr indent="266700" algn="just">
              <a:lnSpc>
                <a:spcPct val="150000"/>
              </a:lnSpc>
            </a:pPr>
            <a:r>
              <a:rPr lang="zh-CN" altLang="zh-CN" sz="2800" kern="100">
                <a:effectLst/>
                <a:latin typeface="Times New Roman" panose="02020603050405020304" pitchFamily="18" charset="0"/>
                <a:ea typeface="微软雅黑" panose="020B0503020204020204" pitchFamily="34" charset="-122"/>
                <a:cs typeface="Times New Roman" panose="02020603050405020304" pitchFamily="18" charset="0"/>
              </a:rPr>
              <a:t>【材料三】</a:t>
            </a:r>
            <a:r>
              <a:rPr altLang="zh-CN" sz="2800" kern="100">
                <a:effectLst/>
                <a:latin typeface="Times New Roman" panose="02020603050405020304" pitchFamily="18" charset="0"/>
                <a:ea typeface="微软雅黑" panose="020B0503020204020204" pitchFamily="34" charset="-122"/>
              </a:rPr>
              <a:t>“光盘行动”不能只是在平时，更要在节假日里注意。在以往物资贫乏的年代，节假日是人们改善生活、打牙祭的好机会，那个时候，往往一桌菜吃得干干净净，令人回味无穷。而今天，在物质极大丰富以后，人们更注重通过聚会增进感情。正因为此，现在格外需要人们注意，认识到节日餐饮也应节制的必要性。</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时代的发展、社会的进步呼唤饮食文明。不浪费食物是饮食文明的核心和基础。饮食文明也是社会文明的重要组成部分，古人曾说，“一餐一饭，皆为修行”，又说，“道在日常”。最根本的是从日常的点点滴滴做起，注意节约，避免浪费，逐渐就能培养出勤俭、刻苦、自</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548640" y="670560"/>
            <a:ext cx="11033760" cy="2676525"/>
          </a:xfrm>
          <a:prstGeom prst="rect">
            <a:avLst/>
          </a:prstGeom>
          <a:noFill/>
        </p:spPr>
        <p:txBody>
          <a:bodyPr wrap="square">
            <a:spAutoFit/>
          </a:bodyPr>
          <a:lstStyle/>
          <a:p>
            <a:pPr indent="266700" algn="just">
              <a:lnSpc>
                <a:spcPct val="150000"/>
              </a:lnSpc>
            </a:pPr>
            <a:r>
              <a:rPr altLang="zh-CN" sz="2800" kern="100">
                <a:effectLst/>
                <a:latin typeface="Times New Roman" panose="02020603050405020304" pitchFamily="18" charset="0"/>
                <a:ea typeface="微软雅黑" panose="020B0503020204020204" pitchFamily="34" charset="-122"/>
              </a:rPr>
              <a:t>律的品格。我们今天应该继承和发扬中华民族优秀的饮食传统文化，五味调和、荤素搭配、细嚼慢咽、饮食有度、杜绝浪费……希望大家都能在节日的欢乐中吃出健康，吃出文明。</a:t>
            </a:r>
          </a:p>
          <a:p>
            <a:pPr indent="266700" algn="just">
              <a:lnSpc>
                <a:spcPct val="150000"/>
              </a:lnSpc>
            </a:pPr>
            <a:r>
              <a:rPr lang="en-US" sz="2800" kern="100">
                <a:effectLst/>
                <a:latin typeface="Times New Roman" panose="02020603050405020304" pitchFamily="18" charset="0"/>
                <a:ea typeface="微软雅黑" panose="020B0503020204020204" pitchFamily="34" charset="-122"/>
              </a:rPr>
              <a:t>                                           </a:t>
            </a:r>
            <a:r>
              <a:rPr altLang="zh-CN" sz="2800" kern="100">
                <a:effectLst/>
                <a:latin typeface="Times New Roman" panose="02020603050405020304" pitchFamily="18" charset="0"/>
                <a:ea typeface="微软雅黑" panose="020B0503020204020204" pitchFamily="34" charset="-122"/>
              </a:rPr>
              <a:t>(选自《参考消息》2020年10月8日，有改动)</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endParaRPr lang="zh-CN" altLang="en-US"/>
          </a:p>
        </p:txBody>
      </p:sp>
      <p:sp>
        <p:nvSpPr>
          <p:cNvPr id="3" name="文本框 2"/>
          <p:cNvSpPr txBox="1"/>
          <p:nvPr/>
        </p:nvSpPr>
        <p:spPr>
          <a:xfrm>
            <a:off x="492760" y="512528"/>
            <a:ext cx="11206480" cy="2676525"/>
          </a:xfrm>
          <a:prstGeom prst="rect">
            <a:avLst/>
          </a:prstGeom>
          <a:noFill/>
        </p:spPr>
        <p:txBody>
          <a:bodyPr wrap="square">
            <a:spAutoFit/>
          </a:bodyPr>
          <a:lstStyle/>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1．</a:t>
            </a:r>
            <a:r>
              <a:rPr altLang="zh-CN" sz="2800" kern="100">
                <a:effectLst/>
                <a:latin typeface="Times New Roman" panose="02020603050405020304" pitchFamily="18" charset="0"/>
                <a:ea typeface="微软雅黑" panose="020B0503020204020204" pitchFamily="34" charset="-122"/>
              </a:rPr>
              <a:t>材料一的第二段文字，主要运用了哪几种说明方法？有什么作用？</a:t>
            </a:r>
          </a:p>
          <a:p>
            <a:pPr indent="267970" algn="just">
              <a:lnSpc>
                <a:spcPct val="150000"/>
              </a:lnSpc>
            </a:pPr>
            <a:endParaRPr altLang="zh-CN" sz="2800" kern="100">
              <a:effectLst/>
              <a:latin typeface="Times New Roman" panose="02020603050405020304" pitchFamily="18" charset="0"/>
              <a:ea typeface="微软雅黑" panose="020B0503020204020204" pitchFamily="34" charset="-122"/>
            </a:endParaRPr>
          </a:p>
          <a:p>
            <a:pPr indent="267970" algn="just">
              <a:lnSpc>
                <a:spcPct val="150000"/>
              </a:lnSpc>
            </a:pPr>
            <a:r>
              <a:rPr altLang="zh-CN" sz="2800" b="1" kern="100">
                <a:effectLst/>
                <a:latin typeface="Times New Roman" panose="02020603050405020304" pitchFamily="18" charset="0"/>
                <a:ea typeface="微软雅黑" panose="020B0503020204020204" pitchFamily="34" charset="-122"/>
              </a:rPr>
              <a:t>2．</a:t>
            </a:r>
            <a:r>
              <a:rPr altLang="zh-CN" sz="2800" kern="100">
                <a:effectLst/>
                <a:latin typeface="Times New Roman" panose="02020603050405020304" pitchFamily="18" charset="0"/>
                <a:ea typeface="微软雅黑" panose="020B0503020204020204" pitchFamily="34" charset="-122"/>
              </a:rPr>
              <a:t>根据三则材料，归纳“珍惜粮食，减少浪费”的“光盘行动”的重要意义有哪些。(4分)</a:t>
            </a:r>
          </a:p>
        </p:txBody>
      </p:sp>
      <p:sp>
        <p:nvSpPr>
          <p:cNvPr id="5" name="文本框 4"/>
          <p:cNvSpPr txBox="1"/>
          <p:nvPr/>
        </p:nvSpPr>
        <p:spPr>
          <a:xfrm>
            <a:off x="535940" y="1697355"/>
            <a:ext cx="11120120" cy="953135"/>
          </a:xfrm>
          <a:prstGeom prst="rect">
            <a:avLst/>
          </a:prstGeom>
          <a:noFill/>
        </p:spPr>
        <p:txBody>
          <a:bodyPr wrap="square">
            <a:spAutoFit/>
          </a:bodyPr>
          <a:lstStyle/>
          <a:p>
            <a:pPr fontAlgn="auto">
              <a:lnSpc>
                <a:spcPct val="10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分类别、作比较、列数字。从区域、食物结构、餐馆类型三个方面，条理清晰且突出准确地说明了餐饮浪费的数量大，浪费程度严重。</a:t>
            </a:r>
          </a:p>
        </p:txBody>
      </p:sp>
      <p:sp>
        <p:nvSpPr>
          <p:cNvPr id="2" name="文本框 1"/>
          <p:cNvSpPr txBox="1"/>
          <p:nvPr/>
        </p:nvSpPr>
        <p:spPr>
          <a:xfrm>
            <a:off x="408940" y="3662045"/>
            <a:ext cx="11120120" cy="2676525"/>
          </a:xfrm>
          <a:prstGeom prst="rect">
            <a:avLst/>
          </a:prstGeom>
          <a:noFill/>
        </p:spPr>
        <p:txBody>
          <a:bodyPr wrap="square">
            <a:spAutoFit/>
          </a:bodyPr>
          <a:lstStyle/>
          <a:p>
            <a:pPr fontAlgn="auto">
              <a:lnSpc>
                <a:spcPct val="150000"/>
              </a:lnSpc>
            </a:pPr>
            <a:r>
              <a:rPr lang="en-US" altLang="zh-CN" sz="2800" b="1"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        ①会减少水资源、土地资源浪费，减少温室气体排放。(可以更好地保护我们的生态环境)②可以节约粮食，减少浪费。③培养出勤俭、刻苦、自律的品格。④继承和发扬中华民族优秀的饮食传统文化，吃出健康，吃出文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2299</Words>
  <Application>Microsoft Office PowerPoint</Application>
  <PresentationFormat>自定义</PresentationFormat>
  <Paragraphs>105</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1_空白设计模板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2022-05-15T13:05:35Z</cp:lastPrinted>
  <dcterms:created xsi:type="dcterms:W3CDTF">2022-05-15T13:05:35Z</dcterms:created>
  <dcterms:modified xsi:type="dcterms:W3CDTF">2022-05-17T02:50:07Z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