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35"/>
  </p:notesMasterIdLst>
  <p:sldIdLst>
    <p:sldId id="367" r:id="rId4"/>
    <p:sldId id="592" r:id="rId5"/>
    <p:sldId id="512" r:id="rId6"/>
    <p:sldId id="561" r:id="rId7"/>
    <p:sldId id="406" r:id="rId8"/>
    <p:sldId id="563" r:id="rId9"/>
    <p:sldId id="407" r:id="rId10"/>
    <p:sldId id="518" r:id="rId11"/>
    <p:sldId id="564" r:id="rId12"/>
    <p:sldId id="593" r:id="rId13"/>
    <p:sldId id="626" r:id="rId14"/>
    <p:sldId id="568" r:id="rId15"/>
    <p:sldId id="570" r:id="rId16"/>
    <p:sldId id="571" r:id="rId17"/>
    <p:sldId id="573" r:id="rId18"/>
    <p:sldId id="649" r:id="rId19"/>
    <p:sldId id="579" r:id="rId20"/>
    <p:sldId id="580" r:id="rId21"/>
    <p:sldId id="582" r:id="rId22"/>
    <p:sldId id="420" r:id="rId23"/>
    <p:sldId id="434" r:id="rId24"/>
    <p:sldId id="432" r:id="rId25"/>
    <p:sldId id="647" r:id="rId26"/>
    <p:sldId id="440" r:id="rId27"/>
    <p:sldId id="585" r:id="rId28"/>
    <p:sldId id="535" r:id="rId29"/>
    <p:sldId id="648" r:id="rId30"/>
    <p:sldId id="627" r:id="rId31"/>
    <p:sldId id="651" r:id="rId32"/>
    <p:sldId id="650" r:id="rId33"/>
    <p:sldId id="525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006600"/>
    <a:srgbClr val="FFFF00"/>
    <a:srgbClr val="A50021"/>
    <a:srgbClr val="FFFFCC"/>
    <a:srgbClr val="CC00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612" y="-108"/>
      </p:cViewPr>
      <p:guideLst>
        <p:guide orient="horz" pos="2224"/>
        <p:guide pos="27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页眉占位符 4505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45059" name="日期占位符 4505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45060" name="幻灯片图像占位符 4505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5061" name="文本占位符 4506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5062" name="页脚占位符 4506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45063" name="灯片编号占位符 4506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9023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902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日期占位符 1026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" name="页脚占位符 1027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灯片编号占位符 1028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30" name="图片 1029" descr="200712523424171"/>
          <p:cNvPicPr>
            <a:picLocks noChangeAspect="1"/>
          </p:cNvPicPr>
          <p:nvPr/>
        </p:nvPicPr>
        <p:blipFill>
          <a:blip r:embed="rId14">
            <a:lum bright="12000"/>
          </a:blip>
          <a:srcRect l="3999" t="31068" r="36000" b="3883"/>
          <a:stretch>
            <a:fillRect/>
          </a:stretch>
        </p:blipFill>
        <p:spPr>
          <a:xfrm>
            <a:off x="0" y="4191000"/>
            <a:ext cx="17907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1030" descr="200712523424171"/>
          <p:cNvPicPr>
            <a:picLocks noChangeAspect="1"/>
          </p:cNvPicPr>
          <p:nvPr/>
        </p:nvPicPr>
        <p:blipFill>
          <a:blip r:embed="rId14">
            <a:lum bright="12000"/>
          </a:blip>
          <a:srcRect l="62666" t="77670" r="5333" b="3883"/>
          <a:stretch>
            <a:fillRect/>
          </a:stretch>
        </p:blipFill>
        <p:spPr>
          <a:xfrm>
            <a:off x="1752600" y="6096000"/>
            <a:ext cx="990600" cy="7842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/>
          <p:nvPr>
            <p:ph type="title"/>
          </p:nvPr>
        </p:nvSpPr>
        <p:spPr/>
        <p:txBody>
          <a:bodyPr anchor="ctr"/>
          <a:p>
            <a:r>
              <a:rPr lang="en-US" altLang="zh-CN"/>
              <a:t> </a:t>
            </a:r>
            <a:endParaRPr lang="en-US" altLang="zh-CN" b="1"/>
          </a:p>
        </p:txBody>
      </p:sp>
      <p:sp>
        <p:nvSpPr>
          <p:cNvPr id="3075" name="Rectangle 6" descr="Large confetti"/>
          <p:cNvSpPr>
            <a:spLocks noGrp="1"/>
          </p:cNvSpPr>
          <p:nvPr/>
        </p:nvSpPr>
        <p:spPr>
          <a:xfrm>
            <a:off x="1638935" y="2143760"/>
            <a:ext cx="5867400" cy="12954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6000" kern="1200">
                <a:solidFill>
                  <a:srgbClr val="000000"/>
                </a:solidFill>
                <a:latin typeface="+mj-lt"/>
                <a:ea typeface="汉仪秀英体简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zh-CN" altLang="en-US" b="1" kern="1200" dirty="0">
                <a:solidFill>
                  <a:schemeClr val="tx1"/>
                </a:solidFill>
                <a:latin typeface="+mj-lt"/>
                <a:ea typeface="汉仪秀英体简" pitchFamily="49" charset="-122"/>
                <a:cs typeface="+mj-cs"/>
              </a:rPr>
              <a:t>闺情宫怨诗</a:t>
            </a:r>
            <a:endParaRPr lang="zh-CN" altLang="en-US" b="1" kern="1200" dirty="0">
              <a:solidFill>
                <a:schemeClr val="tx1"/>
              </a:solidFill>
              <a:latin typeface="+mj-lt"/>
              <a:ea typeface="汉仪秀英体简" pitchFamily="49" charset="-122"/>
              <a:cs typeface="+mj-cs"/>
            </a:endParaRPr>
          </a:p>
        </p:txBody>
      </p:sp>
      <p:sp>
        <p:nvSpPr>
          <p:cNvPr id="2" name="文本占位符 7170"/>
          <p:cNvSpPr>
            <a:spLocks noGrp="1"/>
          </p:cNvSpPr>
          <p:nvPr/>
        </p:nvSpPr>
        <p:spPr>
          <a:xfrm>
            <a:off x="692785" y="635000"/>
            <a:ext cx="7757795" cy="782955"/>
          </a:xfrm>
          <a:prstGeom prst="rect">
            <a:avLst/>
          </a:prstGeom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4000" b="1" dirty="0">
                <a:solidFill>
                  <a:schemeClr val="accent5">
                    <a:lumMod val="10000"/>
                  </a:schemeClr>
                </a:solidFill>
                <a:latin typeface="迷你简小隶书" panose="02010609000101010101" charset="-122"/>
                <a:ea typeface="迷你简小隶书" panose="02010609000101010101" charset="-122"/>
              </a:rPr>
              <a:t>心有灵犀情无限 明月孤灯梦难圆</a:t>
            </a:r>
            <a:endParaRPr lang="zh-CN" altLang="en-US" sz="4000" b="1" dirty="0">
              <a:solidFill>
                <a:schemeClr val="accent5">
                  <a:lumMod val="10000"/>
                </a:schemeClr>
              </a:solidFill>
              <a:latin typeface="迷你简小隶书" panose="02010609000101010101" charset="-122"/>
              <a:ea typeface="迷你简小隶书" panose="0201060900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5100" y="3937000"/>
            <a:ext cx="3501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高二语文组    兰玉红</a:t>
            </a:r>
            <a:endParaRPr lang="zh-CN" altLang="zh-CN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9495" y="1263015"/>
            <a:ext cx="6296025" cy="2520315"/>
          </a:xfrm>
        </p:spPr>
        <p:txBody>
          <a:bodyPr/>
          <a:p>
            <a:pPr marL="0" indent="0" algn="ctr">
              <a:buNone/>
            </a:pPr>
            <a:r>
              <a:rPr lang="en-US" altLang="zh-CN" sz="2800" b="1"/>
              <a:t>     </a:t>
            </a:r>
            <a:r>
              <a:rPr lang="zh-CN" altLang="en-US" sz="2800" b="1"/>
              <a:t>醉花阴     </a:t>
            </a:r>
            <a:r>
              <a:rPr lang="zh-CN" altLang="en-US" sz="2000" b="1"/>
              <a:t>李清照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薄雾浓云愁永昼，瑞脑消金兽。佳节又重阳，玉枕纱厨，半夜凉初透。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东篱把酒黄昏后，有暗香盈袖。莫道不销魂，帘卷西风，人比黄花瘦。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1804035" y="4474845"/>
            <a:ext cx="68072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词人借景抒情，寓情于景，尤其是通过描述作者重阳节把酒赏菊的情景，营造了一种凄凉寂寥的氛围，表达了思念丈夫的孤独与寂寞的心情。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4590" y="0"/>
            <a:ext cx="1629410" cy="221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1020"/>
            <a:ext cx="8229600" cy="2913380"/>
          </a:xfrm>
        </p:spPr>
        <p:txBody>
          <a:bodyPr/>
          <a:p>
            <a:pPr marL="0" indent="0"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声声慢   </a:t>
            </a:r>
            <a:r>
              <a:rPr lang="zh-CN" altLang="en-US" sz="1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李清照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寻寻觅觅，冷冷清清，凄凄惨惨戚戚。乍暖还寒时候，最难将息。三杯两盏淡酒，怎敌他、晚来风急！雁过也，正伤心，却是旧时相识。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满地黄花堆积，憔悴损，如今有谁堪摘？守著窗儿，独自怎生得黑！梧桐更兼细雨，到黄昏、点点滴滴。这次第，怎一个愁字了得！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0695" y="3528695"/>
            <a:ext cx="664146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作品通过描写残秋所见、所闻、所感，抒发自己因国破家亡夫死财散、天涯沦落而产生的孤寂落寞、悲凉愁苦的心绪，具有浓厚的时代色彩。全词一字一泪，风格深沉凝重，哀婉凄苦，堪称闺情诗的上品。</a:t>
            </a:r>
            <a:endParaRPr lang="zh-CN" altLang="en-US" sz="2400">
              <a:solidFill>
                <a:srgbClr val="00009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3270250" y="796290"/>
            <a:ext cx="2709545" cy="3414395"/>
          </a:xfrm>
        </p:spPr>
        <p:txBody>
          <a:bodyPr/>
          <a:p>
            <a:pPr algn="ctr">
              <a:buNone/>
            </a:pPr>
            <a:r>
              <a:rPr lang="zh-CN" altLang="en-US" b="1" dirty="0"/>
              <a:t>罗贡曲</a:t>
            </a:r>
            <a:endParaRPr lang="zh-CN" altLang="en-US" b="1" dirty="0"/>
          </a:p>
          <a:p>
            <a:pPr algn="ctr">
              <a:buNone/>
            </a:pPr>
            <a:r>
              <a:rPr lang="zh-CN" altLang="en-US" sz="2400" b="1" dirty="0"/>
              <a:t>刘彩春</a:t>
            </a:r>
            <a:r>
              <a:rPr lang="zh-CN" altLang="en-US" b="1" dirty="0"/>
              <a:t>  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莫作商人妇，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金钗当卜钱。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朝朝江口望，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错认几人船。</a:t>
            </a:r>
            <a:endParaRPr lang="zh-CN" altLang="en-US" b="1" dirty="0"/>
          </a:p>
        </p:txBody>
      </p:sp>
      <p:sp>
        <p:nvSpPr>
          <p:cNvPr id="34821" name="文本框 34820"/>
          <p:cNvSpPr txBox="1"/>
          <p:nvPr/>
        </p:nvSpPr>
        <p:spPr>
          <a:xfrm>
            <a:off x="2755265" y="4438968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后悔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4376420" y="4438968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盼归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4823" name="文本框 34822"/>
          <p:cNvSpPr txBox="1"/>
          <p:nvPr/>
        </p:nvSpPr>
        <p:spPr>
          <a:xfrm>
            <a:off x="5997575" y="4438968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思念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  <p:bldP spid="348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占位符 9217"/>
          <p:cNvSpPr>
            <a:spLocks noGrp="1"/>
          </p:cNvSpPr>
          <p:nvPr>
            <p:ph type="body" idx="1"/>
          </p:nvPr>
        </p:nvSpPr>
        <p:spPr>
          <a:xfrm>
            <a:off x="2621280" y="1296035"/>
            <a:ext cx="5257800" cy="2394585"/>
          </a:xfrm>
        </p:spPr>
        <p:txBody>
          <a:bodyPr/>
          <a:p>
            <a:pPr algn="ctr">
              <a:lnSpc>
                <a:spcPct val="95000"/>
              </a:lnSpc>
              <a:buNone/>
            </a:pPr>
            <a:r>
              <a:rPr lang="zh-CN" altLang="en-US" sz="2800" b="1" dirty="0"/>
              <a:t>梦江南   </a:t>
            </a:r>
            <a:endParaRPr lang="zh-CN" altLang="en-US" sz="2800" b="1" dirty="0"/>
          </a:p>
          <a:p>
            <a:pPr algn="ctr">
              <a:lnSpc>
                <a:spcPct val="95000"/>
              </a:lnSpc>
              <a:buNone/>
            </a:pPr>
            <a:r>
              <a:rPr lang="zh-CN" altLang="en-US" sz="2000" b="1" dirty="0"/>
              <a:t>温庭筠</a:t>
            </a:r>
            <a:endParaRPr lang="zh-CN" altLang="en-US" sz="2000" b="1" dirty="0"/>
          </a:p>
          <a:p>
            <a:pPr algn="l">
              <a:lnSpc>
                <a:spcPct val="95000"/>
              </a:lnSpc>
              <a:buNone/>
            </a:pPr>
            <a:r>
              <a:rPr lang="zh-CN" altLang="en-US" sz="2800" b="1" dirty="0"/>
              <a:t> 梳洗罢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　独倚望江楼。过尽千</a:t>
            </a:r>
            <a:endParaRPr lang="zh-CN" altLang="en-US" sz="2800" b="1" dirty="0"/>
          </a:p>
          <a:p>
            <a:pPr algn="l">
              <a:lnSpc>
                <a:spcPct val="95000"/>
              </a:lnSpc>
              <a:buNone/>
            </a:pPr>
            <a:r>
              <a:rPr lang="zh-CN" altLang="en-US" sz="2800" b="1" dirty="0"/>
              <a:t>帆皆不是，斜晖脉脉水悠悠，肠</a:t>
            </a:r>
            <a:endParaRPr lang="zh-CN" altLang="en-US" sz="2800" b="1" dirty="0"/>
          </a:p>
          <a:p>
            <a:pPr algn="l">
              <a:lnSpc>
                <a:spcPct val="95000"/>
              </a:lnSpc>
              <a:buNone/>
            </a:pPr>
            <a:r>
              <a:rPr lang="zh-CN" altLang="en-US" sz="2800" b="1" dirty="0"/>
              <a:t>断白蘋洲。</a:t>
            </a:r>
            <a:endParaRPr lang="zh-CN" altLang="en-US" sz="2800" b="1" dirty="0"/>
          </a:p>
        </p:txBody>
      </p:sp>
      <p:sp>
        <p:nvSpPr>
          <p:cNvPr id="9220" name="文本框 9219"/>
          <p:cNvSpPr txBox="1"/>
          <p:nvPr/>
        </p:nvSpPr>
        <p:spPr>
          <a:xfrm>
            <a:off x="1711325" y="3769995"/>
            <a:ext cx="7077075" cy="1863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zh-CN" sz="2400" b="1" dirty="0">
                <a:solidFill>
                  <a:srgbClr val="000066"/>
                </a:solidFill>
                <a:latin typeface="Arial" panose="020B0604020202020204" pitchFamily="34" charset="0"/>
              </a:rPr>
              <a:t>整首词短短的两句二十七个字，字字精炼，句句精彩；把一个独守闺房盼郎归的女子的那种</a:t>
            </a:r>
            <a:r>
              <a:rPr lang="zh-CN" altLang="en-US" sz="2400" b="1" dirty="0">
                <a:solidFill>
                  <a:srgbClr val="CC0000"/>
                </a:solidFill>
                <a:sym typeface="+mn-ea"/>
              </a:rPr>
              <a:t>对所爱之人的思念、</a:t>
            </a:r>
            <a:r>
              <a:rPr lang="zh-CN" altLang="zh-CN" sz="2400" b="1" dirty="0">
                <a:solidFill>
                  <a:srgbClr val="000066"/>
                </a:solidFill>
                <a:latin typeface="Arial" panose="020B0604020202020204" pitchFamily="34" charset="0"/>
              </a:rPr>
              <a:t>期盼的心情刻画的淋漓尽致，女子的形象逼真地呈现在我们面前。</a:t>
            </a:r>
            <a:endParaRPr lang="en-US" altLang="zh-CN" sz="2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pic>
        <p:nvPicPr>
          <p:cNvPr id="9222" name="图片 9221" descr="20150515204912_W8yd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76225"/>
            <a:ext cx="1838325" cy="2254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767965" y="5633720"/>
            <a:ext cx="961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兴奋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73805" y="5633720"/>
            <a:ext cx="1713230" cy="521970"/>
            <a:chOff x="5943" y="8872"/>
            <a:chExt cx="2698" cy="822"/>
          </a:xfrm>
        </p:grpSpPr>
        <p:sp>
          <p:nvSpPr>
            <p:cNvPr id="4" name="文本框 3"/>
            <p:cNvSpPr txBox="1"/>
            <p:nvPr/>
          </p:nvSpPr>
          <p:spPr>
            <a:xfrm>
              <a:off x="7147" y="8872"/>
              <a:ext cx="149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</a:rPr>
                <a:t>焦急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sp>
          <p:nvSpPr>
            <p:cNvPr id="6" name="右箭头 5"/>
            <p:cNvSpPr/>
            <p:nvPr/>
          </p:nvSpPr>
          <p:spPr>
            <a:xfrm>
              <a:off x="5943" y="9056"/>
              <a:ext cx="1134" cy="45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32120" y="5633720"/>
            <a:ext cx="1715770" cy="521970"/>
            <a:chOff x="8712" y="8872"/>
            <a:chExt cx="2702" cy="822"/>
          </a:xfrm>
        </p:grpSpPr>
        <p:sp>
          <p:nvSpPr>
            <p:cNvPr id="5" name="文本框 4"/>
            <p:cNvSpPr txBox="1"/>
            <p:nvPr/>
          </p:nvSpPr>
          <p:spPr>
            <a:xfrm>
              <a:off x="9916" y="8872"/>
              <a:ext cx="149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</a:rPr>
                <a:t>失望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sp>
          <p:nvSpPr>
            <p:cNvPr id="7" name="右箭头 6"/>
            <p:cNvSpPr/>
            <p:nvPr/>
          </p:nvSpPr>
          <p:spPr>
            <a:xfrm>
              <a:off x="8712" y="9056"/>
              <a:ext cx="1134" cy="45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677795" y="1740535"/>
            <a:ext cx="37884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200" b="1" dirty="0">
                <a:solidFill>
                  <a:srgbClr val="000099"/>
                </a:solidFill>
                <a:ea typeface="+mn-ea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3200" b="1" dirty="0">
                <a:solidFill>
                  <a:srgbClr val="000099"/>
                </a:solidFill>
                <a:ea typeface="+mn-ea"/>
                <a:cs typeface="Arial" panose="020B0604020202020204" pitchFamily="34" charset="0"/>
                <a:sym typeface="+mn-ea"/>
              </a:rPr>
              <a:t>闺怨诗的特殊情感</a:t>
            </a:r>
            <a:endParaRPr lang="zh-CN" altLang="en-US" sz="3200" b="1" dirty="0">
              <a:solidFill>
                <a:srgbClr val="000099"/>
              </a:solidFill>
              <a:ea typeface="+mn-ea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占位符 8193"/>
          <p:cNvSpPr>
            <a:spLocks noGrp="1"/>
          </p:cNvSpPr>
          <p:nvPr>
            <p:ph type="body" idx="1"/>
          </p:nvPr>
        </p:nvSpPr>
        <p:spPr>
          <a:xfrm>
            <a:off x="2835275" y="2558415"/>
            <a:ext cx="4641850" cy="1563370"/>
          </a:xfrm>
        </p:spPr>
        <p:txBody>
          <a:bodyPr/>
          <a:p>
            <a:pPr algn="l">
              <a:lnSpc>
                <a:spcPct val="90000"/>
              </a:lnSpc>
              <a:buNone/>
            </a:pPr>
            <a:r>
              <a:rPr lang="en-US" altLang="zh-CN" sz="2800" b="1" dirty="0"/>
              <a:t>                   </a:t>
            </a:r>
            <a:r>
              <a:rPr lang="zh-CN" altLang="en-US" sz="2800" b="1" dirty="0"/>
              <a:t>春怨      </a:t>
            </a:r>
            <a:r>
              <a:rPr lang="zh-CN" altLang="en-US" sz="2000" b="1" dirty="0"/>
              <a:t>金昌绪</a:t>
            </a:r>
            <a:r>
              <a:rPr lang="zh-CN" altLang="en-US" sz="2800" b="1" dirty="0"/>
              <a:t>      </a:t>
            </a:r>
            <a:endParaRPr lang="zh-CN" altLang="en-US" sz="2800" b="1" dirty="0"/>
          </a:p>
          <a:p>
            <a:pPr algn="ctr">
              <a:lnSpc>
                <a:spcPct val="90000"/>
              </a:lnSpc>
              <a:buNone/>
            </a:pPr>
            <a:r>
              <a:rPr lang="zh-CN" altLang="en-US" sz="2800" b="1" dirty="0"/>
              <a:t>打起黄莺儿，莫教枝上啼。</a:t>
            </a:r>
            <a:endParaRPr lang="zh-CN" altLang="en-US" sz="2800" b="1" dirty="0"/>
          </a:p>
          <a:p>
            <a:pPr algn="ctr">
              <a:lnSpc>
                <a:spcPct val="90000"/>
              </a:lnSpc>
              <a:buNone/>
            </a:pPr>
            <a:r>
              <a:rPr lang="zh-CN" altLang="en-US" sz="2800" b="1" dirty="0"/>
              <a:t>啼时惊妾梦，不得到辽西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  <p:sp>
        <p:nvSpPr>
          <p:cNvPr id="8196" name="文本框 8195"/>
          <p:cNvSpPr txBox="1"/>
          <p:nvPr/>
        </p:nvSpPr>
        <p:spPr>
          <a:xfrm>
            <a:off x="1896745" y="4153535"/>
            <a:ext cx="6272530" cy="2120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dirty="0">
                <a:latin typeface="Arial" panose="020B0604020202020204" pitchFamily="34" charset="0"/>
              </a:rPr>
              <a:t>       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诗中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撷取了一位少妇在日常生活中一个饶有趣味的细节，寄希望在梦中与丈夫相会，可是</a:t>
            </a:r>
            <a:r>
              <a:rPr lang="zh-CN" altLang="en-US" sz="2400" b="1" dirty="0">
                <a:solidFill>
                  <a:srgbClr val="000066"/>
                </a:solidFill>
                <a:sym typeface="+mn-ea"/>
              </a:rPr>
              <a:t>她的美梦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</a:rPr>
              <a:t>却被不知趣的黄莺惊扰了。表现了女子寂寞惆怅而又无可奈何的心情以及对丈夫的无比思念。</a:t>
            </a:r>
            <a:endParaRPr lang="zh-CN" altLang="en-US" sz="2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51203" name="文本占位符 51202"/>
          <p:cNvSpPr>
            <a:spLocks noGrp="1"/>
          </p:cNvSpPr>
          <p:nvPr/>
        </p:nvSpPr>
        <p:spPr>
          <a:xfrm>
            <a:off x="540385" y="932815"/>
            <a:ext cx="8229600" cy="1625600"/>
          </a:xfrm>
          <a:prstGeom prst="rect">
            <a:avLst/>
          </a:prstGeom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rgbClr val="E00A0A"/>
                </a:solidFill>
                <a:ea typeface="楷体_GB2312" pitchFamily="49" charset="-122"/>
                <a:sym typeface="+mn-ea"/>
              </a:rPr>
              <a:t>征人妇</a:t>
            </a:r>
            <a:r>
              <a:rPr lang="zh-CN" altLang="en-US" sz="2800" b="1" dirty="0"/>
              <a:t>可以说是边塞战争的附属产物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她们不仅要饱尝一般思妇的相思之苦、离别之恨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而且</a:t>
            </a:r>
            <a:r>
              <a:rPr lang="zh-CN" altLang="en-US" sz="2800" b="1" dirty="0">
                <a:solidFill>
                  <a:srgbClr val="FF0000"/>
                </a:solidFill>
              </a:rPr>
              <a:t>还得时刻牵挂边关丈夫的冷暖安危。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8875" y="269240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征妇</a:t>
            </a:r>
            <a:r>
              <a:rPr lang="zh-CN" altLang="en-US" sz="3200" b="1" dirty="0">
                <a:solidFill>
                  <a:srgbClr val="FF0000"/>
                </a:solidFill>
                <a:ea typeface="+mn-ea"/>
                <a:cs typeface="Arial" panose="020B0604020202020204" pitchFamily="34" charset="0"/>
                <a:sym typeface="+mn-ea"/>
              </a:rPr>
              <a:t>怨</a:t>
            </a:r>
            <a:endParaRPr lang="zh-CN" altLang="en-US" sz="3200" b="1" dirty="0">
              <a:solidFill>
                <a:srgbClr val="FF0000"/>
              </a:solidFill>
              <a:ea typeface="+mn-ea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5" name="TextBox 12"/>
          <p:cNvSpPr txBox="1"/>
          <p:nvPr/>
        </p:nvSpPr>
        <p:spPr>
          <a:xfrm>
            <a:off x="1333500" y="1372870"/>
            <a:ext cx="6054725" cy="151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                     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寄 夫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</a:rPr>
              <a:t>陈玉兰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夫戍边关妾在吴，西风吹妾妾忧夫。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一行书信千行泪，寒到君边衣到无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?</a:t>
            </a:r>
            <a:endParaRPr lang="zh-CN" altLang="en-US" sz="24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94435" y="3335655"/>
            <a:ext cx="6925945" cy="1308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全诗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通过主人公一系列的心理活动和心理独白，从念夫到忧夫，再到寄衣后的悬念，生动地表现了她的内心世界。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0515" y="0"/>
            <a:ext cx="2483485" cy="1798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5046" name="矩形 85045"/>
          <p:cNvSpPr/>
          <p:nvPr/>
        </p:nvSpPr>
        <p:spPr>
          <a:xfrm>
            <a:off x="735330" y="925830"/>
            <a:ext cx="6732905" cy="1733550"/>
          </a:xfrm>
          <a:prstGeom prst="rect">
            <a:avLst/>
          </a:prstGeom>
          <a:solidFill>
            <a:schemeClr val="bg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l">
              <a:spcBef>
                <a:spcPct val="20000"/>
              </a:spcBef>
            </a:pPr>
            <a:endParaRPr lang="en-US" altLang="zh-CN" sz="2400" b="1"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Comic Sans MS" panose="030F0702030302020204" pitchFamily="66" charset="0"/>
              </a:rPr>
              <a:t>主要情感：</a:t>
            </a:r>
            <a:endParaRPr lang="zh-CN" altLang="en-US" sz="2400" b="1"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Calibri" panose="020F0502020204030204" charset="0"/>
              </a:rPr>
              <a:t>①</a:t>
            </a:r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</a:rPr>
              <a:t>对年华已逝、美好不再的感慨；</a:t>
            </a:r>
            <a:endParaRPr lang="zh-CN" altLang="en-US" sz="2400" b="1">
              <a:solidFill>
                <a:srgbClr val="000099"/>
              </a:solidFill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Calibri" panose="020F0502020204030204" charset="0"/>
              </a:rPr>
              <a:t>②</a:t>
            </a:r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</a:rPr>
              <a:t>对爱情婚姻的失望；</a:t>
            </a:r>
            <a:endParaRPr lang="zh-CN" altLang="en-US" sz="2400" b="1">
              <a:solidFill>
                <a:srgbClr val="000099"/>
              </a:solidFill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Calibri" panose="020F0502020204030204" charset="0"/>
              </a:rPr>
              <a:t>③</a:t>
            </a:r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</a:rPr>
              <a:t>对</a:t>
            </a:r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  <a:sym typeface="+mn-ea"/>
              </a:rPr>
              <a:t>不合理的</a:t>
            </a:r>
            <a:r>
              <a:rPr lang="zh-CN" altLang="en-US" sz="2400" b="1">
                <a:solidFill>
                  <a:srgbClr val="000099"/>
                </a:solidFill>
                <a:latin typeface="Comic Sans MS" panose="030F0702030302020204" pitchFamily="66" charset="0"/>
              </a:rPr>
              <a:t>封建制度的无奈和控诉。</a:t>
            </a:r>
            <a:endParaRPr lang="zh-CN" altLang="en-US" sz="2400" b="1">
              <a:solidFill>
                <a:srgbClr val="000099"/>
              </a:solidFill>
              <a:latin typeface="Comic Sans MS" panose="030F0702030302020204" pitchFamily="66" charset="0"/>
            </a:endParaRPr>
          </a:p>
          <a:p>
            <a:endParaRPr lang="zh-CN" altLang="en-US" sz="2400" b="1"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51455" y="280670"/>
            <a:ext cx="246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spcBef>
                <a:spcPct val="2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sym typeface="+mn-ea"/>
              </a:rPr>
              <a:t>弃妇怨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82750" y="3080385"/>
            <a:ext cx="6402705" cy="2922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/>
              <a:t>                                 </a:t>
            </a:r>
            <a:r>
              <a:rPr lang="zh-CN" altLang="en-US" sz="2400" b="1"/>
              <a:t>卫风·氓</a:t>
            </a:r>
            <a:r>
              <a:rPr lang="zh-CN" altLang="en-US" sz="2000" b="1"/>
              <a:t>（节选）</a:t>
            </a:r>
            <a:endParaRPr lang="zh-CN" altLang="en-US" sz="2000" b="1"/>
          </a:p>
          <a:p>
            <a:r>
              <a:rPr lang="en-US" altLang="zh-CN" sz="2000" b="1"/>
              <a:t>桑之未落，其叶沃若。于嗟鸠兮，无食桑葚！于嗟女兮，无与士耽！士之耽兮，犹可说也。女之耽兮，不可说也！</a:t>
            </a:r>
            <a:endParaRPr lang="en-US" altLang="zh-CN" sz="2000" b="1"/>
          </a:p>
          <a:p>
            <a:r>
              <a:rPr lang="zh-CN" altLang="en-US" sz="2000" b="1"/>
              <a:t>桑之落矣，其黄而陨。自我徂尔，三岁食贫。淇水汤汤，</a:t>
            </a:r>
            <a:endParaRPr lang="zh-CN" altLang="en-US" sz="2000" b="1"/>
          </a:p>
          <a:p>
            <a:r>
              <a:rPr lang="zh-CN" altLang="en-US" sz="2000" b="1"/>
              <a:t>渐车帷裳。女也不爽，士贰其行。士也罔极，二三其德。</a:t>
            </a:r>
            <a:endParaRPr lang="zh-CN" altLang="en-US" sz="2000" b="1"/>
          </a:p>
          <a:p>
            <a:r>
              <a:rPr lang="zh-CN" altLang="en-US" sz="2000" b="1"/>
              <a:t>三岁为妇，靡室劳矣。夙兴夜寐，靡有朝矣。言既遂矣，</a:t>
            </a:r>
            <a:endParaRPr lang="zh-CN" altLang="en-US" sz="2000" b="1"/>
          </a:p>
          <a:p>
            <a:r>
              <a:rPr lang="zh-CN" altLang="en-US" sz="2000" b="1"/>
              <a:t>至于暴矣。</a:t>
            </a:r>
            <a:r>
              <a:rPr lang="en-US" altLang="zh-CN" sz="2000" b="1"/>
              <a:t>……</a:t>
            </a:r>
            <a:endParaRPr lang="zh-CN" altLang="en-US" sz="2000" b="1"/>
          </a:p>
          <a:p>
            <a:r>
              <a:rPr lang="zh-CN" altLang="en-US" sz="2000" b="1"/>
              <a:t>及尔偕老，老使我怨。</a:t>
            </a:r>
            <a:r>
              <a:rPr lang="en-US" altLang="zh-CN" sz="2000" b="1"/>
              <a:t>……</a:t>
            </a:r>
            <a:r>
              <a:rPr lang="zh-CN" altLang="en-US" sz="2000" b="1"/>
              <a:t>信誓旦旦，不思其反。反是不思，亦已焉哉！</a:t>
            </a:r>
            <a:endParaRPr lang="zh-CN" altLang="en-US" sz="2000" b="1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81800" y="0"/>
            <a:ext cx="2362200" cy="175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7" name="矩形 74756"/>
          <p:cNvSpPr/>
          <p:nvPr/>
        </p:nvSpPr>
        <p:spPr>
          <a:xfrm>
            <a:off x="662940" y="573405"/>
            <a:ext cx="7773670" cy="2393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少女怨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l" eaLnBrk="0" hangingPunct="0">
              <a:spcBef>
                <a:spcPct val="2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+mn-ea"/>
                <a:ea typeface="+mn-ea"/>
              </a:rPr>
              <a:t>封建时代婚姻大事全凭父母之命，媒妁之约，由不得青年男女尤其是女性做主，她们的内心痛苦可想而知。</a:t>
            </a:r>
            <a:r>
              <a:rPr sz="2800" b="1" dirty="0">
                <a:solidFill>
                  <a:srgbClr val="000099"/>
                </a:solidFill>
                <a:latin typeface="+mn-ea"/>
                <a:ea typeface="+mn-ea"/>
              </a:rPr>
              <a:t>因此，这类闺怨诗主要表达对青春的辜负，对心上人的思念或对未来的期待。</a:t>
            </a:r>
            <a:endParaRPr lang="zh-CN" sz="2800" b="1" dirty="0">
              <a:solidFill>
                <a:srgbClr val="000099"/>
              </a:solidFill>
              <a:latin typeface="+mn-ea"/>
              <a:ea typeface="+mn-ea"/>
            </a:endParaRPr>
          </a:p>
        </p:txBody>
      </p:sp>
      <p:sp>
        <p:nvSpPr>
          <p:cNvPr id="76805" name="矩形 76804"/>
          <p:cNvSpPr/>
          <p:nvPr/>
        </p:nvSpPr>
        <p:spPr>
          <a:xfrm>
            <a:off x="1734185" y="3361055"/>
            <a:ext cx="6382385" cy="15557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buNone/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伤春词  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白居易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>
              <a:buNone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深浅檐花千万枝，碧纱窗外啭黄鹂。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>
              <a:buNone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残妆含泪下帘坐，尽日伤春春不知。</a:t>
            </a:r>
            <a:br>
              <a:rPr lang="zh-CN" altLang="en-US" sz="1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endParaRPr lang="zh-CN" altLang="en-US" sz="1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3175"/>
            <a:ext cx="9150350" cy="6864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04010" y="1975485"/>
            <a:ext cx="5936615" cy="1555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spcBef>
                <a:spcPct val="20000"/>
              </a:spcBef>
            </a:pPr>
            <a:r>
              <a:rPr lang="en-US" altLang="zh-CN" sz="2800" b="1" dirty="0">
                <a:latin typeface="+mn-lt"/>
                <a:ea typeface="+mn-ea"/>
                <a:sym typeface="+mn-ea"/>
              </a:rPr>
              <a:t>           </a:t>
            </a:r>
            <a:r>
              <a:rPr lang="zh-CN" altLang="en-US" sz="2800" b="1" dirty="0">
                <a:latin typeface="+mn-lt"/>
                <a:ea typeface="+mn-ea"/>
                <a:sym typeface="+mn-ea"/>
              </a:rPr>
              <a:t>闺意上张水部    </a:t>
            </a:r>
            <a:r>
              <a:rPr lang="zh-CN" altLang="en-US" sz="2000" b="1" dirty="0">
                <a:latin typeface="+mn-lt"/>
                <a:ea typeface="+mn-ea"/>
                <a:sym typeface="+mn-ea"/>
              </a:rPr>
              <a:t>朱庆馀</a:t>
            </a:r>
            <a:endParaRPr lang="zh-CN" altLang="en-US" sz="2800" b="1" dirty="0"/>
          </a:p>
          <a:p>
            <a:pPr algn="l">
              <a:spcBef>
                <a:spcPct val="20000"/>
              </a:spcBef>
            </a:pPr>
            <a:r>
              <a:rPr lang="zh-CN" altLang="en-US" sz="2800" b="1" dirty="0">
                <a:latin typeface="+mn-lt"/>
                <a:ea typeface="+mn-ea"/>
                <a:sym typeface="+mn-ea"/>
              </a:rPr>
              <a:t>洞房昨夜停红烛，待晓堂前拜舅姑。</a:t>
            </a:r>
            <a:endParaRPr lang="zh-CN" altLang="en-US" sz="2800" b="1" dirty="0"/>
          </a:p>
          <a:p>
            <a:pPr algn="l">
              <a:spcBef>
                <a:spcPct val="20000"/>
              </a:spcBef>
            </a:pPr>
            <a:r>
              <a:rPr lang="zh-CN" altLang="en-US" sz="2800" b="1" dirty="0">
                <a:latin typeface="+mn-lt"/>
                <a:ea typeface="+mn-ea"/>
                <a:sym typeface="+mn-ea"/>
              </a:rPr>
              <a:t>妆罢低声问夫婿，画眉深浅入时无？</a:t>
            </a:r>
            <a:endParaRPr lang="zh-CN" altLang="en-US" b="1"/>
          </a:p>
        </p:txBody>
      </p:sp>
      <p:sp>
        <p:nvSpPr>
          <p:cNvPr id="2" name="文本框 1"/>
          <p:cNvSpPr txBox="1"/>
          <p:nvPr/>
        </p:nvSpPr>
        <p:spPr>
          <a:xfrm>
            <a:off x="863600" y="3606165"/>
            <a:ext cx="76885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这是一首在应进士科举前所作的呈现给张籍的行卷诗。前两句渲染典型新婚洞房环境并写新娘一丝不苟地梳妆打扮。后两句写新娘不知自己的打扮能否讨得公婆的欢心，担心地问丈夫她所画的眉毛是否合宜。此诗以新妇自比，以新郎比张籍，以公婆比主考官，借以征求张籍的意见。全诗选材新颖，视角独特，以“入时无”三字为灵魂，将自己能否踏上仕途与新妇紧张不安的心绪作比，寓意自明，令人惊叹。</a:t>
            </a:r>
            <a:endParaRPr lang="zh-CN" altLang="en-US" sz="2400" b="1"/>
          </a:p>
        </p:txBody>
      </p:sp>
      <p:sp>
        <p:nvSpPr>
          <p:cNvPr id="30723" name="Rectangle 3"/>
          <p:cNvSpPr>
            <a:spLocks noGrp="1"/>
          </p:cNvSpPr>
          <p:nvPr/>
        </p:nvSpPr>
        <p:spPr>
          <a:xfrm>
            <a:off x="657225" y="999490"/>
            <a:ext cx="7257415" cy="9271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000099"/>
                </a:solidFill>
              </a:rPr>
              <a:t>借思妇闺情寄寓作者自己的人生感慨 ，多用来暗喻自己怀才不遇或渴望被重用的心理。   </a:t>
            </a:r>
            <a:endParaRPr lang="zh-CN" altLang="en-US" sz="2400" b="1" dirty="0">
              <a:solidFill>
                <a:srgbClr val="000099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58135" y="415925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自表人生感慨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21610" y="558165"/>
            <a:ext cx="3330575" cy="1143000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学习目标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4070" y="2117090"/>
            <a:ext cx="7934325" cy="1485265"/>
          </a:xfrm>
        </p:spPr>
        <p:txBody>
          <a:bodyPr/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了解</a:t>
            </a:r>
            <a:r>
              <a:rPr lang="zh-CN" altLang="en-US"/>
              <a:t>闺情宫怨诗的思想内容和艺术特色。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初步了解闺情宫怨诗的答题方向。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5051" name="矩形 85050"/>
          <p:cNvSpPr/>
          <p:nvPr/>
        </p:nvSpPr>
        <p:spPr>
          <a:xfrm>
            <a:off x="718185" y="2388870"/>
            <a:ext cx="7555865" cy="241871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l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主要情感：</a:t>
            </a:r>
            <a:endParaRPr lang="zh-CN" altLang="en-US" sz="2800" b="1">
              <a:solidFill>
                <a:srgbClr val="000099"/>
              </a:solidFill>
              <a:latin typeface="Comic Sans MS" panose="030F0702030302020204" pitchFamily="66" charset="0"/>
              <a:sym typeface="+mn-ea"/>
            </a:endParaRPr>
          </a:p>
          <a:p>
            <a:pPr marL="457200" indent="-457200" algn="l">
              <a:lnSpc>
                <a:spcPct val="100000"/>
              </a:lnSpc>
              <a:spcBef>
                <a:spcPct val="20000"/>
              </a:spcBef>
              <a:buAutoNum type="arabicPeriod"/>
            </a:pPr>
            <a:r>
              <a:rPr lang="zh-CN" altLang="en-US" sz="2800" b="1">
                <a:solidFill>
                  <a:srgbClr val="000099"/>
                </a:solidFill>
                <a:latin typeface="Comic Sans MS" panose="030F0702030302020204" pitchFamily="66" charset="0"/>
                <a:sym typeface="+mn-ea"/>
              </a:rPr>
              <a:t>因长期幽闭深宫或失宠而产生的</a:t>
            </a:r>
            <a:r>
              <a:rPr lang="zh-CN" altLang="en-US" sz="2800" b="1">
                <a:solidFill>
                  <a:srgbClr val="000099"/>
                </a:solidFill>
                <a:latin typeface="Comic Sans MS" panose="030F0702030302020204" pitchFamily="66" charset="0"/>
              </a:rPr>
              <a:t>寂寞孤单、</a:t>
            </a:r>
            <a:endParaRPr lang="zh-CN" altLang="en-US" sz="2800" b="1">
              <a:solidFill>
                <a:srgbClr val="000099"/>
              </a:solidFill>
              <a:latin typeface="Comic Sans MS" panose="030F0702030302020204" pitchFamily="66" charset="0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Comic Sans MS" panose="030F0702030302020204" pitchFamily="66" charset="0"/>
              </a:rPr>
              <a:t>   百无聊赖的心绪和对自由和幸福的向往。</a:t>
            </a:r>
            <a:endParaRPr lang="zh-CN" altLang="en-US" sz="2800" b="1">
              <a:solidFill>
                <a:srgbClr val="000099"/>
              </a:solidFill>
              <a:latin typeface="Comic Sans MS" panose="030F0702030302020204" pitchFamily="66" charset="0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000099"/>
                </a:solidFill>
                <a:latin typeface="Comic Sans MS" panose="030F0702030302020204" pitchFamily="66" charset="0"/>
              </a:rPr>
              <a:t>2. </a:t>
            </a:r>
            <a:r>
              <a:rPr lang="zh-CN" altLang="en-US" sz="2800" b="1">
                <a:solidFill>
                  <a:srgbClr val="000099"/>
                </a:solidFill>
                <a:latin typeface="Comic Sans MS" panose="030F0702030302020204" pitchFamily="66" charset="0"/>
              </a:rPr>
              <a:t>对帝王情薄、自己被冷落的无奈和怨恨。</a:t>
            </a:r>
            <a:endParaRPr lang="zh-CN" altLang="en-US" sz="2800" b="1"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  <p:sp>
        <p:nvSpPr>
          <p:cNvPr id="71685" name="TextBox 4"/>
          <p:cNvSpPr txBox="1"/>
          <p:nvPr/>
        </p:nvSpPr>
        <p:spPr>
          <a:xfrm>
            <a:off x="718185" y="1177925"/>
            <a:ext cx="771144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8775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宫怨诗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专写古代宫中女子的忧伤以及她们失宠后产生的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怨情。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550795" y="394970"/>
            <a:ext cx="38906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（二）宫怨诗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5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占位符 12289"/>
          <p:cNvSpPr>
            <a:spLocks noGrp="1"/>
          </p:cNvSpPr>
          <p:nvPr>
            <p:ph type="body" idx="1"/>
          </p:nvPr>
        </p:nvSpPr>
        <p:spPr>
          <a:xfrm>
            <a:off x="1216660" y="946785"/>
            <a:ext cx="6710045" cy="2030730"/>
          </a:xfrm>
        </p:spPr>
        <p:txBody>
          <a:bodyPr/>
          <a:p>
            <a:pPr algn="ctr">
              <a:lnSpc>
                <a:spcPct val="105000"/>
              </a:lnSpc>
              <a:buNone/>
            </a:pPr>
            <a:r>
              <a:rPr lang="zh-CN" altLang="en-US" sz="2800" b="1" dirty="0"/>
              <a:t>秋夕   </a:t>
            </a:r>
            <a:endParaRPr lang="zh-CN" altLang="en-US" sz="2800" b="1" dirty="0"/>
          </a:p>
          <a:p>
            <a:pPr algn="ctr">
              <a:lnSpc>
                <a:spcPct val="105000"/>
              </a:lnSpc>
              <a:buNone/>
            </a:pPr>
            <a:r>
              <a:rPr lang="zh-CN" altLang="en-US" sz="2000" b="1" dirty="0"/>
              <a:t>杜牧</a:t>
            </a:r>
            <a:endParaRPr lang="zh-CN" altLang="en-US" sz="1400" b="1" dirty="0"/>
          </a:p>
          <a:p>
            <a:pPr algn="ctr">
              <a:lnSpc>
                <a:spcPct val="105000"/>
              </a:lnSpc>
              <a:buNone/>
            </a:pPr>
            <a:r>
              <a:rPr lang="zh-CN" altLang="en-US" sz="1400" b="1" dirty="0"/>
              <a:t> </a:t>
            </a:r>
            <a:r>
              <a:rPr lang="zh-CN" altLang="en-US" sz="2800" b="1" dirty="0"/>
              <a:t>银烛秋光冷画屏，轻罗小扇扑流萤。</a:t>
            </a:r>
            <a:endParaRPr lang="zh-CN" altLang="en-US" sz="2800" b="1" dirty="0"/>
          </a:p>
          <a:p>
            <a:pPr algn="ctr">
              <a:lnSpc>
                <a:spcPct val="105000"/>
              </a:lnSpc>
              <a:buNone/>
            </a:pPr>
            <a:r>
              <a:rPr lang="zh-CN" altLang="en-US" sz="2800" b="1" dirty="0"/>
              <a:t>天阶夜色凉如水，坐看牵牛织女星。</a:t>
            </a:r>
            <a:endParaRPr lang="zh-CN" altLang="en-US" sz="2800" b="1" dirty="0"/>
          </a:p>
        </p:txBody>
      </p:sp>
      <p:sp>
        <p:nvSpPr>
          <p:cNvPr id="12292" name="文本框 12291"/>
          <p:cNvSpPr txBox="1"/>
          <p:nvPr/>
        </p:nvSpPr>
        <p:spPr>
          <a:xfrm>
            <a:off x="996315" y="3221355"/>
            <a:ext cx="7408545" cy="1420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</a:rPr>
              <a:t>诗中描写了一个失意宫女的孤独生活和凄凉心情。宫女那种哀怨与期望交织的复杂感情见于言外，从一个侧面反映了封建时代妇女的悲惨命运。</a:t>
            </a:r>
            <a:endParaRPr lang="zh-CN" altLang="en-US" sz="24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68120" y="2407285"/>
            <a:ext cx="6912610" cy="3192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99"/>
                </a:solidFill>
                <a:ea typeface="+mn-ea"/>
                <a:sym typeface="+mn-ea"/>
              </a:rPr>
              <a:t>这是一首抒发盛衰之感的诗。首句点明地点：古行宫；二句暗示时间：红花盛开之季；三句介绍人物；白头宫女；四句描绘动作：闲坐说玄宗。构筑了一幅完整动人的图画。当年花容月貌，娇姿艳质，辗转落入宫中，寂寞幽怨；如今青春消逝，红颜憔悴；闲坐无聊，只有谈论已往。此情此景，好不凄绝！</a:t>
            </a:r>
            <a:endParaRPr lang="zh-CN" altLang="en-US" sz="2400" b="1" dirty="0">
              <a:solidFill>
                <a:srgbClr val="000099"/>
              </a:solidFill>
              <a:ea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6165" y="789305"/>
            <a:ext cx="447230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ea typeface="+mn-ea"/>
                <a:sym typeface="+mn-ea"/>
              </a:rPr>
              <a:t>                </a:t>
            </a:r>
            <a:r>
              <a:rPr lang="zh-CN" altLang="en-US" sz="2800" b="1" dirty="0">
                <a:solidFill>
                  <a:srgbClr val="000000"/>
                </a:solidFill>
                <a:ea typeface="+mn-ea"/>
                <a:sym typeface="+mn-ea"/>
              </a:rPr>
              <a:t>行宫</a:t>
            </a:r>
            <a:r>
              <a:rPr lang="en-US" altLang="zh-CN" sz="2800" b="1" dirty="0">
                <a:solidFill>
                  <a:srgbClr val="000000"/>
                </a:solidFill>
                <a:ea typeface="+mn-ea"/>
                <a:sym typeface="+mn-ea"/>
              </a:rPr>
              <a:t>  </a:t>
            </a:r>
            <a:r>
              <a:rPr lang="zh-CN" altLang="en-US" sz="2000" b="1" dirty="0">
                <a:solidFill>
                  <a:srgbClr val="000000"/>
                </a:solidFill>
                <a:ea typeface="+mn-ea"/>
                <a:sym typeface="+mn-ea"/>
              </a:rPr>
              <a:t>元稹</a:t>
            </a:r>
            <a:endParaRPr lang="zh-CN" altLang="en-US" sz="2800" b="1" dirty="0">
              <a:solidFill>
                <a:srgbClr val="000000"/>
              </a:solidFill>
              <a:ea typeface="+mn-ea"/>
              <a:sym typeface="+mn-ea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ea typeface="+mn-ea"/>
                <a:sym typeface="+mn-ea"/>
              </a:rPr>
              <a:t>寥落古行宫，宫花寂寞红。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ea typeface="+mn-ea"/>
                <a:sym typeface="+mn-ea"/>
              </a:rPr>
              <a:t>白头宫女在，闲坐说玄宗。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4515" y="1058545"/>
            <a:ext cx="5976620" cy="1645285"/>
          </a:xfrm>
        </p:spPr>
        <p:txBody>
          <a:bodyPr/>
          <a:p>
            <a:pPr marL="0" indent="0">
              <a:buNone/>
            </a:pPr>
            <a:r>
              <a:rPr lang="en-US" altLang="zh-CN" sz="2800" b="1"/>
              <a:t>                       </a:t>
            </a:r>
            <a:r>
              <a:rPr lang="zh-CN" altLang="en-US" sz="2800" b="1"/>
              <a:t>宫词    </a:t>
            </a:r>
            <a:r>
              <a:rPr lang="zh-CN" altLang="en-US" sz="2000" b="1"/>
              <a:t>白居易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泪尽罗巾梦不成，夜深前殿按歌声。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红颜未老恩先断，斜倚熏笼坐到明！</a:t>
            </a:r>
            <a:endParaRPr lang="zh-CN" altLang="en-US" sz="2800" b="1"/>
          </a:p>
          <a:p>
            <a:pPr marL="0" indent="0">
              <a:buNone/>
            </a:pP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1626870" y="2866390"/>
            <a:ext cx="61842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000099"/>
                </a:solidFill>
              </a:rPr>
              <a:t>首句写夜来不寐，做梦不成；二句忽闻前殿歌声写出梦不成真的缘由；三句写红颜犹在，君恩已断；四句写斜倚熏笼，坐至天明，幻想终成泡影。</a:t>
            </a:r>
            <a:endParaRPr lang="zh-CN" altLang="en-US" sz="2400" b="1">
              <a:solidFill>
                <a:srgbClr val="000099"/>
              </a:solidFill>
            </a:endParaRPr>
          </a:p>
          <a:p>
            <a:endParaRPr lang="zh-CN" altLang="en-US" sz="2400" b="1">
              <a:solidFill>
                <a:srgbClr val="000099"/>
              </a:solidFill>
            </a:endParaRPr>
          </a:p>
          <a:p>
            <a:r>
              <a:rPr lang="zh-CN" altLang="en-US" sz="2400" b="1">
                <a:solidFill>
                  <a:srgbClr val="000099"/>
                </a:solidFill>
              </a:rPr>
              <a:t>　　语言明快自然，感情真挚而多层次，细腻地刻画了失宠宫女千回百转的心理状态。</a:t>
            </a:r>
            <a:endParaRPr lang="zh-CN" altLang="en-US" sz="2400" b="1">
              <a:solidFill>
                <a:srgbClr val="000099"/>
              </a:solidFill>
            </a:endParaRPr>
          </a:p>
        </p:txBody>
      </p:sp>
      <p:pic>
        <p:nvPicPr>
          <p:cNvPr id="5" name="图片 4" descr="5"/>
          <p:cNvPicPr>
            <a:picLocks noChangeAspect="1"/>
          </p:cNvPicPr>
          <p:nvPr/>
        </p:nvPicPr>
        <p:blipFill>
          <a:blip r:embed="rId1"/>
          <a:srcRect l="14759" t="3554" r="22562" b="1691"/>
          <a:stretch>
            <a:fillRect/>
          </a:stretch>
        </p:blipFill>
        <p:spPr>
          <a:xfrm>
            <a:off x="179070" y="184150"/>
            <a:ext cx="1224280" cy="1388110"/>
          </a:xfrm>
          <a:prstGeom prst="ellipse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81" name="Rectangle 4"/>
          <p:cNvSpPr/>
          <p:nvPr/>
        </p:nvSpPr>
        <p:spPr>
          <a:xfrm>
            <a:off x="2845753" y="927735"/>
            <a:ext cx="3804920" cy="30448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宫词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rgbClr val="CC0000"/>
                </a:solidFill>
                <a:latin typeface="Arial" panose="020B0604020202020204" pitchFamily="34" charset="0"/>
              </a:rPr>
              <a:t>朱庆余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寂寞花时闭院门，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美人相并立琼轩。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含情欲说宫中事，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鹦鹉前头不敢言。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2035175" y="4507230"/>
            <a:ext cx="6092825" cy="1124585"/>
          </a:xfrm>
          <a:prstGeom prst="rect">
            <a:avLst/>
          </a:prstGeom>
          <a:noFill/>
          <a:ln w="9525">
            <a:noFill/>
          </a:ln>
        </p:spPr>
        <p:txBody>
          <a:bodyPr vert="horz" wrap="square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久己失宠，感怀无限，怨恨深重。宫庭统治的严酷，朝廷纷争的复杂残酷。</a:t>
            </a:r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</a:rPr>
              <a:t> </a:t>
            </a:r>
            <a:endParaRPr lang="zh-CN" altLang="en-US" sz="2800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图片 2" descr="2"/>
          <p:cNvPicPr>
            <a:picLocks noChangeAspect="1"/>
          </p:cNvPicPr>
          <p:nvPr/>
        </p:nvPicPr>
        <p:blipFill>
          <a:blip r:embed="rId1"/>
          <a:srcRect r="39796"/>
          <a:stretch>
            <a:fillRect/>
          </a:stretch>
        </p:blipFill>
        <p:spPr>
          <a:xfrm>
            <a:off x="7456805" y="0"/>
            <a:ext cx="1687195" cy="1828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Rectangle 4"/>
          <p:cNvSpPr/>
          <p:nvPr/>
        </p:nvSpPr>
        <p:spPr>
          <a:xfrm>
            <a:off x="3286125" y="1677988"/>
            <a:ext cx="2559050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2"/>
                </a:solidFill>
                <a:sym typeface="+mn-ea"/>
              </a:rPr>
              <a:t>借景抒情</a:t>
            </a:r>
            <a:endParaRPr lang="zh-CN" altLang="en-US" sz="3200" b="1" dirty="0">
              <a:solidFill>
                <a:schemeClr val="accent2"/>
              </a:solidFill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2"/>
                </a:solidFill>
                <a:sym typeface="+mn-ea"/>
              </a:rPr>
              <a:t>直抒胸臆</a:t>
            </a:r>
            <a:endParaRPr lang="zh-CN" altLang="en-US" sz="3200" b="1" dirty="0">
              <a:solidFill>
                <a:schemeClr val="accent2"/>
              </a:solidFill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2"/>
                </a:solidFill>
                <a:sym typeface="+mn-ea"/>
              </a:rPr>
              <a:t>对比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衬托   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抑扬    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虚实结合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68295" y="728345"/>
            <a:ext cx="32461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ea typeface="+mn-ea"/>
                <a:sym typeface="+mn-ea"/>
              </a:rPr>
              <a:t>常用表达技巧</a:t>
            </a:r>
            <a:endParaRPr lang="zh-CN" altLang="en-US" sz="4000" b="1" dirty="0">
              <a:solidFill>
                <a:srgbClr val="FF0000"/>
              </a:solidFill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5044" name="文本框 85043"/>
          <p:cNvSpPr txBox="1"/>
          <p:nvPr/>
        </p:nvSpPr>
        <p:spPr>
          <a:xfrm>
            <a:off x="3222625" y="783590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+mj-ea"/>
                <a:ea typeface="+mj-ea"/>
              </a:rPr>
              <a:t>读懂闺怨诗</a:t>
            </a:r>
            <a:endParaRPr lang="zh-CN" altLang="en-US" sz="3600" b="1" i="1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5057" name="矩形 85056"/>
          <p:cNvSpPr/>
          <p:nvPr/>
        </p:nvSpPr>
        <p:spPr>
          <a:xfrm>
            <a:off x="2698750" y="2075815"/>
            <a:ext cx="4485005" cy="232727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</a:extLst>
        </p:spPr>
        <p:txBody>
          <a:bodyPr wrap="none" anchor="ctr"/>
          <a:p>
            <a:pPr algn="l"/>
            <a:r>
              <a:rPr lang="en-US" altLang="zh-CN" sz="3200" b="1">
                <a:solidFill>
                  <a:schemeClr val="accent2"/>
                </a:solidFill>
                <a:latin typeface="+mn-ea"/>
                <a:ea typeface="+mn-ea"/>
                <a:cs typeface="+mn-ea"/>
              </a:rPr>
              <a:t>1.</a:t>
            </a:r>
            <a:r>
              <a:rPr lang="zh-CN" altLang="en-US" sz="3200" b="1">
                <a:solidFill>
                  <a:schemeClr val="accent2"/>
                </a:solidFill>
                <a:latin typeface="+mn-ea"/>
                <a:ea typeface="+mn-ea"/>
                <a:cs typeface="+mn-ea"/>
              </a:rPr>
              <a:t>人物</a:t>
            </a:r>
            <a:r>
              <a:rPr lang="zh-CN" altLang="en-US" sz="3200" b="1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身份</a:t>
            </a:r>
            <a:endParaRPr lang="zh-CN" altLang="en-US" sz="3200" b="1">
              <a:solidFill>
                <a:schemeClr val="accent2"/>
              </a:solidFill>
              <a:latin typeface="+mn-ea"/>
              <a:ea typeface="+mn-ea"/>
              <a:cs typeface="+mn-ea"/>
              <a:sym typeface="+mn-ea"/>
            </a:endParaRPr>
          </a:p>
          <a:p>
            <a:pPr algn="l"/>
            <a:r>
              <a:rPr lang="en-US" altLang="zh-CN" sz="3200" b="1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2.</a:t>
            </a:r>
            <a:r>
              <a:rPr lang="en-US" altLang="zh-CN" sz="3200" b="1">
                <a:solidFill>
                  <a:schemeClr val="accent2"/>
                </a:solidFill>
                <a:latin typeface="+mn-ea"/>
                <a:ea typeface="+mn-ea"/>
                <a:cs typeface="+mn-ea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+mn-ea"/>
                <a:ea typeface="+mn-ea"/>
                <a:cs typeface="+mn-ea"/>
              </a:rPr>
              <a:t>怨”由</a:t>
            </a:r>
            <a:endParaRPr lang="zh-CN" altLang="en-US" sz="3200" b="1">
              <a:solidFill>
                <a:schemeClr val="accent2"/>
              </a:solidFill>
              <a:latin typeface="+mn-ea"/>
              <a:ea typeface="+mn-ea"/>
              <a:cs typeface="+mn-ea"/>
            </a:endParaRPr>
          </a:p>
          <a:p>
            <a:pPr algn="l"/>
            <a:r>
              <a:rPr lang="en-US" altLang="zh-CN" sz="3200" b="1">
                <a:solidFill>
                  <a:schemeClr val="accent2"/>
                </a:solidFill>
                <a:latin typeface="+mn-ea"/>
                <a:ea typeface="+mn-ea"/>
                <a:cs typeface="+mn-ea"/>
              </a:rPr>
              <a:t>3.“</a:t>
            </a:r>
            <a:r>
              <a:rPr lang="zh-CN" altLang="en-US" sz="3200" b="1">
                <a:solidFill>
                  <a:schemeClr val="accent2"/>
                </a:solidFill>
                <a:latin typeface="+mn-ea"/>
                <a:ea typeface="+mn-ea"/>
                <a:cs typeface="+mn-ea"/>
              </a:rPr>
              <a:t>怨”情</a:t>
            </a:r>
            <a:endParaRPr lang="en-US" altLang="zh-CN" sz="3200" b="1">
              <a:solidFill>
                <a:schemeClr val="accent2"/>
              </a:solidFill>
              <a:latin typeface="+mn-ea"/>
              <a:ea typeface="+mn-ea"/>
              <a:cs typeface="+mn-ea"/>
            </a:endParaRPr>
          </a:p>
          <a:p>
            <a:pPr algn="l"/>
            <a:r>
              <a:rPr lang="en-US" altLang="zh-CN" sz="3200" b="1">
                <a:solidFill>
                  <a:schemeClr val="accent2"/>
                </a:solidFill>
                <a:latin typeface="+mn-ea"/>
                <a:ea typeface="+mn-ea"/>
                <a:cs typeface="+mn-ea"/>
              </a:rPr>
              <a:t>4.</a:t>
            </a:r>
            <a:r>
              <a:rPr lang="zh-CN" altLang="en-US" sz="3200" b="1">
                <a:solidFill>
                  <a:schemeClr val="accent2"/>
                </a:solidFill>
                <a:latin typeface="+mn-ea"/>
                <a:ea typeface="+mn-ea"/>
                <a:cs typeface="+mn-ea"/>
              </a:rPr>
              <a:t>表现</a:t>
            </a:r>
            <a:r>
              <a:rPr lang="en-US" altLang="zh-CN" sz="3200" b="1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怨”情的手法</a:t>
            </a:r>
            <a:endParaRPr lang="zh-CN" altLang="en-US" sz="3200" b="1">
              <a:solidFill>
                <a:schemeClr val="accent2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5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1530350" y="3073400"/>
            <a:ext cx="718312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</a:rPr>
              <a:t>前两句写主人公感到秋夜寂静，看到天空万里无云，</a:t>
            </a:r>
            <a:r>
              <a:rPr lang="zh-CN" altLang="en-US" sz="2400" b="1" dirty="0">
                <a:solidFill>
                  <a:srgbClr val="000099"/>
                </a:solidFill>
                <a:sym typeface="+mn-ea"/>
              </a:rPr>
              <a:t>一直到早上都听到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</a:rPr>
              <a:t>大雁的断断续续的叫声。主要运用视听结合的手法写景，并寓情于景借景抒情表明她寂寞孤单一夜无眠。后两句写她无眠的原因：她想要给丈夫寄征衣并打探他的消息，结果居延（</a:t>
            </a:r>
            <a:r>
              <a:rPr lang="zh-CN" altLang="en-US" sz="2400" b="1" dirty="0">
                <a:solidFill>
                  <a:srgbClr val="000099"/>
                </a:solidFill>
                <a:sym typeface="+mn-ea"/>
              </a:rPr>
              <a:t>在现在的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</a:rPr>
              <a:t>新疆）城外的军队又转移了。表达了她对丈夫的思念与担忧。</a:t>
            </a:r>
            <a:endParaRPr lang="zh-CN" altLang="en-US" sz="24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26631" name="矩形 26630"/>
          <p:cNvSpPr/>
          <p:nvPr/>
        </p:nvSpPr>
        <p:spPr>
          <a:xfrm>
            <a:off x="1210310" y="1035050"/>
            <a:ext cx="7158990" cy="18148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2800" b="1" dirty="0">
                <a:solidFill>
                  <a:srgbClr val="000099"/>
                </a:solidFill>
                <a:sym typeface="+mn-ea"/>
              </a:rPr>
              <a:t>1.</a:t>
            </a:r>
            <a:r>
              <a:rPr lang="zh-CN" altLang="en-US" sz="2800" b="1" dirty="0">
                <a:solidFill>
                  <a:srgbClr val="000099"/>
                </a:solidFill>
                <a:sym typeface="+mn-ea"/>
              </a:rPr>
              <a:t>试结合具体诗句分析下面这首诗的感情。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           秋闺思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</a:rPr>
              <a:t>张仲素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  秋天一夜静无云，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断续鸿声到晓闻。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欲寄征衣问消息，居延城外又移军。</a:t>
            </a: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</a:rPr>
              <a:t>   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3160" y="451485"/>
            <a:ext cx="1931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小试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牛刀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1481455" y="855980"/>
            <a:ext cx="6181090" cy="2091690"/>
          </a:xfrm>
        </p:spPr>
        <p:txBody>
          <a:bodyPr/>
          <a:p>
            <a:pPr algn="ctr">
              <a:lnSpc>
                <a:spcPct val="85000"/>
              </a:lnSpc>
              <a:buNone/>
            </a:pPr>
            <a:r>
              <a:rPr lang="en-US" altLang="zh-CN" sz="2800" b="1" dirty="0">
                <a:solidFill>
                  <a:srgbClr val="000099"/>
                </a:solidFill>
              </a:rPr>
              <a:t>2.</a:t>
            </a:r>
            <a:r>
              <a:rPr lang="zh-CN" altLang="en-US" sz="2800" b="1" dirty="0">
                <a:solidFill>
                  <a:srgbClr val="000099"/>
                </a:solidFill>
              </a:rPr>
              <a:t>试分析下面这首诗的手法及感情。</a:t>
            </a:r>
            <a:endParaRPr lang="zh-CN" altLang="en-US" sz="2800" b="1" dirty="0"/>
          </a:p>
          <a:p>
            <a:pPr algn="ctr">
              <a:lnSpc>
                <a:spcPct val="85000"/>
              </a:lnSpc>
              <a:buNone/>
            </a:pPr>
            <a:r>
              <a:rPr lang="zh-CN" altLang="en-US" sz="2800" b="1" dirty="0"/>
              <a:t>闺怨      </a:t>
            </a:r>
            <a:endParaRPr lang="zh-CN" altLang="en-US" sz="2800" b="1" dirty="0"/>
          </a:p>
          <a:p>
            <a:pPr algn="ctr">
              <a:lnSpc>
                <a:spcPct val="85000"/>
              </a:lnSpc>
              <a:buNone/>
            </a:pPr>
            <a:r>
              <a:rPr lang="zh-CN" altLang="en-US" sz="2000" b="1" dirty="0"/>
              <a:t>王昌龄</a:t>
            </a:r>
            <a:endParaRPr lang="zh-CN" altLang="en-US" sz="2000" b="1" dirty="0"/>
          </a:p>
          <a:p>
            <a:pPr algn="ctr">
              <a:lnSpc>
                <a:spcPct val="85000"/>
              </a:lnSpc>
              <a:buNone/>
            </a:pPr>
            <a:r>
              <a:rPr lang="zh-CN" altLang="en-US" sz="2800" b="1" dirty="0"/>
              <a:t>闺中少妇不知愁，春日凝妆上翠楼。</a:t>
            </a:r>
            <a:endParaRPr lang="zh-CN" altLang="en-US" sz="2800" b="1" dirty="0"/>
          </a:p>
          <a:p>
            <a:pPr algn="ctr">
              <a:lnSpc>
                <a:spcPct val="85000"/>
              </a:lnSpc>
              <a:buNone/>
            </a:pPr>
            <a:r>
              <a:rPr lang="zh-CN" altLang="en-US" sz="2800" b="1" dirty="0"/>
              <a:t>忽见陌头杨柳色，悔教夫婿觅封侯。</a:t>
            </a:r>
            <a:endParaRPr lang="zh-CN" altLang="en-US" sz="2800" b="1" dirty="0"/>
          </a:p>
        </p:txBody>
      </p:sp>
      <p:sp>
        <p:nvSpPr>
          <p:cNvPr id="6149" name="文本框 6148"/>
          <p:cNvSpPr txBox="1"/>
          <p:nvPr/>
        </p:nvSpPr>
        <p:spPr>
          <a:xfrm>
            <a:off x="1537335" y="3502025"/>
            <a:ext cx="6967220" cy="1714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000099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</a:rPr>
              <a:t>这首诗采用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欲抑先扬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</a:rPr>
              <a:t>的手法，先写少妇</a:t>
            </a:r>
            <a:r>
              <a:rPr lang="en-US" altLang="zh-CN" sz="2400" b="1" dirty="0">
                <a:solidFill>
                  <a:srgbClr val="000099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</a:rPr>
              <a:t>不知愁</a:t>
            </a:r>
            <a:r>
              <a:rPr lang="en-US" altLang="zh-CN" sz="2400" b="1" dirty="0">
                <a:solidFill>
                  <a:srgbClr val="000099"/>
                </a:solidFill>
                <a:latin typeface="Arial" panose="020B0604020202020204" pitchFamily="34" charset="0"/>
              </a:rPr>
              <a:t>” 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</a:rPr>
              <a:t>，后面才说她</a:t>
            </a:r>
            <a:r>
              <a:rPr lang="en-US" altLang="zh-CN" sz="2400" b="1" dirty="0">
                <a:solidFill>
                  <a:srgbClr val="000099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</a:rPr>
              <a:t>悔</a:t>
            </a:r>
            <a:r>
              <a:rPr lang="en-US" altLang="zh-CN" sz="2400" b="1" dirty="0">
                <a:solidFill>
                  <a:srgbClr val="000099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</a:rPr>
              <a:t>，通过对少妇情绪微妙变化的刻画，深刻表现了少妇因触景而产生的感伤和哀怨的情绪，突出了</a:t>
            </a:r>
            <a:r>
              <a:rPr lang="en-US" altLang="zh-CN" sz="2400" b="1" dirty="0">
                <a:solidFill>
                  <a:srgbClr val="000099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</a:rPr>
              <a:t>闺怨</a:t>
            </a:r>
            <a:r>
              <a:rPr lang="en-US" altLang="zh-CN" sz="2400" b="1" dirty="0">
                <a:solidFill>
                  <a:srgbClr val="000099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</a:rPr>
              <a:t>的主题 。</a:t>
            </a:r>
            <a:endParaRPr lang="zh-CN" altLang="en-US" sz="24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5" name="TextBox 12"/>
          <p:cNvSpPr txBox="1"/>
          <p:nvPr/>
        </p:nvSpPr>
        <p:spPr>
          <a:xfrm>
            <a:off x="808990" y="2956560"/>
            <a:ext cx="70904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</a:rPr>
              <a:t>这首诗中抓取了哪一细节？寄寓了怎样的情感内涵？（</a:t>
            </a:r>
            <a:r>
              <a:rPr lang="en-US" altLang="zh-CN" sz="2800" b="1" dirty="0">
                <a:solidFill>
                  <a:srgbClr val="000099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</a:rPr>
              <a:t>分）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39941" name="TextBox 12"/>
          <p:cNvSpPr txBox="1"/>
          <p:nvPr/>
        </p:nvSpPr>
        <p:spPr>
          <a:xfrm>
            <a:off x="1403350" y="981710"/>
            <a:ext cx="6720840" cy="1876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</a:rPr>
              <a:t>阅读下面这首古诗，然后回答问题。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</a:endParaRPr>
          </a:p>
          <a:p>
            <a:r>
              <a:rPr lang="en-US" altLang="zh-CN" sz="3200" b="1" dirty="0">
                <a:latin typeface="Arial" panose="020B0604020202020204" pitchFamily="34" charset="0"/>
              </a:rPr>
              <a:t>                    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春闺思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</a:rPr>
              <a:t>    </a:t>
            </a:r>
            <a:r>
              <a: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</a:rPr>
              <a:t>张仲素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         袅袅城边柳，青青陌上桑。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         提笼忘采叶，昨夜梦渔阳。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8170" y="278130"/>
            <a:ext cx="1252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作业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0075" y="1542415"/>
            <a:ext cx="7943850" cy="2905760"/>
          </a:xfrm>
        </p:spPr>
        <p:txBody>
          <a:bodyPr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闺情宫怨诗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多以</a:t>
            </a:r>
            <a:r>
              <a:rPr lang="zh-CN" altLang="en-US" sz="2800" b="1">
                <a:latin typeface="+mn-ea"/>
                <a:ea typeface="+mn-ea"/>
                <a:cs typeface="+mn-ea"/>
                <a:sym typeface="+mn-ea"/>
              </a:rPr>
              <a:t>思妇、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弃妇为主要描写对象，以伤春怀人为主题，表现女子们在特定社会情态、生活境遇下复杂的心理状态。简单来说</a:t>
            </a:r>
            <a:r>
              <a:rPr lang="en-US" altLang="zh-CN" sz="2800" b="1">
                <a:latin typeface="+mn-ea"/>
                <a:ea typeface="+mn-ea"/>
                <a:cs typeface="+mn-ea"/>
              </a:rPr>
              <a:t>,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这类诗主要是写女子在闺阁中的忧愁和怨恨。</a:t>
            </a:r>
            <a:br>
              <a:rPr lang="zh-CN" altLang="en-US" sz="2800" b="1">
                <a:latin typeface="+mn-ea"/>
                <a:ea typeface="+mn-ea"/>
                <a:cs typeface="+mn-ea"/>
              </a:rPr>
            </a:br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+mn-ea"/>
                <a:sym typeface="+mn-ea"/>
              </a:rPr>
              <a:t>怨</a:t>
            </a:r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ea"/>
              </a:rPr>
              <a:t>”是这类诗的主要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感情基调。</a:t>
            </a:r>
            <a:endParaRPr lang="zh-CN" altLang="en-US" sz="2800" b="1">
              <a:latin typeface="+mn-ea"/>
              <a:ea typeface="+mn-ea"/>
              <a:cs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1334770" y="559435"/>
            <a:ext cx="601281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一、主要内容及感情基调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Text Box 4"/>
          <p:cNvSpPr txBox="1"/>
          <p:nvPr/>
        </p:nvSpPr>
        <p:spPr>
          <a:xfrm>
            <a:off x="5003800" y="1052513"/>
            <a:ext cx="458788" cy="2160587"/>
          </a:xfrm>
          <a:prstGeom prst="rect">
            <a:avLst/>
          </a:prstGeom>
          <a:solidFill>
            <a:srgbClr val="F0F9ED"/>
          </a:solidFill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40964" name="Text Box 5"/>
          <p:cNvSpPr txBox="1"/>
          <p:nvPr/>
        </p:nvSpPr>
        <p:spPr>
          <a:xfrm>
            <a:off x="1403350" y="3789363"/>
            <a:ext cx="3095625" cy="366712"/>
          </a:xfrm>
          <a:prstGeom prst="rect">
            <a:avLst/>
          </a:prstGeom>
          <a:solidFill>
            <a:srgbClr val="F0F9ED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40965" name="TextBox 12"/>
          <p:cNvSpPr txBox="1"/>
          <p:nvPr/>
        </p:nvSpPr>
        <p:spPr>
          <a:xfrm>
            <a:off x="808990" y="2956560"/>
            <a:ext cx="70904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</a:rPr>
              <a:t>这首诗中抓取了哪一细节？寄寓了怎样的情感内涵？（</a:t>
            </a:r>
            <a:r>
              <a:rPr lang="en-US" altLang="zh-CN" sz="2800" b="1" dirty="0">
                <a:solidFill>
                  <a:srgbClr val="000099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</a:rPr>
              <a:t>分）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2935" y="4066540"/>
            <a:ext cx="7898130" cy="230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抓取了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提笼忘采叶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这一细节（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分）：本来是到郊外采桑叶喂春蚕的女主人公，却倚树凝思，一动不动，手里提着个空空的竹篮（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分）。这一特写镜头表明了她虽身在桑下却心不在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桑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，而是心事重重、不断思念自己远在渔阳从军的丈夫。（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分）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9941" name="TextBox 12"/>
          <p:cNvSpPr txBox="1"/>
          <p:nvPr/>
        </p:nvSpPr>
        <p:spPr>
          <a:xfrm>
            <a:off x="1403350" y="981710"/>
            <a:ext cx="6720840" cy="1876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</a:rPr>
              <a:t>阅读下面这首古诗，然后回答问题。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</a:endParaRPr>
          </a:p>
          <a:p>
            <a:r>
              <a:rPr lang="en-US" altLang="zh-CN" sz="3200" dirty="0">
                <a:latin typeface="Arial" panose="020B0604020202020204" pitchFamily="34" charset="0"/>
              </a:rPr>
              <a:t>                    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春闺思</a:t>
            </a: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</a:rPr>
              <a:t>    </a:t>
            </a: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</a:rPr>
              <a:t>张仲素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   袅袅城边柳，青青陌上桑。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   提笼忘采叶，昨夜梦渔阳。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8170" y="278130"/>
            <a:ext cx="1252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作业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charRg st="0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25825" y="2058670"/>
            <a:ext cx="245173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800">
                <a:latin typeface="华文行楷" panose="02010800040101010101" charset="-122"/>
                <a:ea typeface="华文行楷" panose="02010800040101010101" charset="-122"/>
              </a:rPr>
              <a:t>谢谢</a:t>
            </a:r>
            <a:endParaRPr lang="zh-CN" altLang="en-US" sz="88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文本占位符 2049"/>
          <p:cNvSpPr>
            <a:spLocks noGrp="1"/>
          </p:cNvSpPr>
          <p:nvPr>
            <p:ph type="body" idx="1"/>
          </p:nvPr>
        </p:nvSpPr>
        <p:spPr>
          <a:xfrm>
            <a:off x="1041400" y="1442085"/>
            <a:ext cx="6769735" cy="609600"/>
          </a:xfrm>
        </p:spPr>
        <p:txBody>
          <a:bodyPr/>
          <a:p>
            <a:pPr marL="0" indent="0"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请找出以下诗歌中的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闺情宫怨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诗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57680" y="2298065"/>
            <a:ext cx="3462020" cy="3621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1.《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醉花阴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2.《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天净沙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•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秋思》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3.《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使至塞上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4.《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氓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5.《咏怀古迹》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《声声慢》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122" name="Rectangle 2"/>
          <p:cNvSpPr>
            <a:spLocks noGrp="1"/>
          </p:cNvSpPr>
          <p:nvPr/>
        </p:nvSpPr>
        <p:spPr>
          <a:xfrm>
            <a:off x="1817370" y="488315"/>
            <a:ext cx="2195830" cy="707390"/>
          </a:xfrm>
          <a:prstGeom prst="rect">
            <a:avLst/>
          </a:prstGeom>
          <a:noFill/>
          <a:ln w="76200" cmpd="tri">
            <a:solidFill>
              <a:srgbClr val="00FF00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诗类点击</a:t>
            </a:r>
            <a:endParaRPr lang="zh-CN" altLang="en-US" sz="3600" b="1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5175" y="5755640"/>
            <a:ext cx="1996440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endParaRPr lang="en-US" altLang="zh-CN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716905" y="4600575"/>
            <a:ext cx="2501265" cy="575945"/>
          </a:xfrm>
          <a:prstGeom prst="wedgeRoundRectCallout">
            <a:avLst>
              <a:gd name="adj1" fmla="val -133777"/>
              <a:gd name="adj2" fmla="val 278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咏史怀古诗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716905" y="2298065"/>
            <a:ext cx="2501265" cy="575945"/>
          </a:xfrm>
          <a:prstGeom prst="wedgeRoundRectCallout">
            <a:avLst>
              <a:gd name="adj1" fmla="val -91888"/>
              <a:gd name="adj2" fmla="val 1017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羁旅思乡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诗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5716905" y="3449320"/>
            <a:ext cx="2501265" cy="575945"/>
          </a:xfrm>
          <a:prstGeom prst="wedgeRoundRectCallout">
            <a:avLst>
              <a:gd name="adj1" fmla="val -108314"/>
              <a:gd name="adj2" fmla="val 117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边塞诗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animBg="1"/>
      <p:bldP spid="14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 descr="Large confetti"/>
          <p:cNvSpPr>
            <a:spLocks noGrp="1"/>
          </p:cNvSpPr>
          <p:nvPr>
            <p:ph type="title"/>
          </p:nvPr>
        </p:nvSpPr>
        <p:spPr>
          <a:xfrm>
            <a:off x="2489200" y="329565"/>
            <a:ext cx="3843020" cy="838200"/>
          </a:xfrm>
        </p:spPr>
        <p:txBody>
          <a:bodyPr vert="horz" wrap="square" lIns="91440" tIns="45720" rIns="91440" bIns="45720" anchor="b"/>
          <a:p>
            <a:pPr algn="ctr" eaLnBrk="1" hangingPunct="1"/>
            <a:r>
              <a:rPr lang="zh-CN" altLang="en-US" b="1" dirty="0">
                <a:solidFill>
                  <a:srgbClr val="FF0000"/>
                </a:solidFill>
              </a:rPr>
              <a:t>二、主要特征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3755" y="1167765"/>
            <a:ext cx="7612380" cy="2134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2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+mn-ea"/>
                <a:ea typeface="+mn-ea"/>
                <a:cs typeface="+mn-ea"/>
                <a:sym typeface="+mn-ea"/>
              </a:rPr>
              <a:t>1.</a:t>
            </a:r>
            <a:r>
              <a:rPr lang="zh-CN" altLang="en-US" sz="3200" b="1" dirty="0">
                <a:solidFill>
                  <a:srgbClr val="000099"/>
                </a:solidFill>
                <a:latin typeface="+mn-ea"/>
                <a:ea typeface="+mn-ea"/>
                <a:cs typeface="+mn-ea"/>
                <a:sym typeface="+mn-ea"/>
              </a:rPr>
              <a:t>题目：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  <a:p>
            <a:pPr algn="l">
              <a:spcBef>
                <a:spcPct val="20000"/>
              </a:spcBef>
            </a:pPr>
            <a:endParaRPr lang="zh-CN" altLang="en-US" sz="2800" b="1" dirty="0">
              <a:latin typeface="+mn-ea"/>
              <a:ea typeface="+mn-ea"/>
              <a:cs typeface="+mn-ea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例如</a:t>
            </a: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;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   ①宫词     ②闺怨      ③春怨</a:t>
            </a:r>
            <a:endParaRPr lang="zh-CN" altLang="en-US" sz="2800" b="1" dirty="0">
              <a:latin typeface="+mn-ea"/>
              <a:cs typeface="+mn-ea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        ④玉阶怨   ⑤秋闺思    ⑥思远人     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461135" y="3823970"/>
            <a:ext cx="58991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2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n-ea"/>
                <a:sym typeface="+mn-ea"/>
              </a:rPr>
              <a:t>大多都有宫、闺、怨、思等字样</a:t>
            </a:r>
            <a:endParaRPr lang="zh-CN" altLang="en-US" sz="3200" b="1" dirty="0">
              <a:solidFill>
                <a:srgbClr val="0000CC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694690" y="610235"/>
            <a:ext cx="7325360" cy="1575435"/>
          </a:xfrm>
        </p:spPr>
        <p:txBody>
          <a:bodyPr vert="horz" wrap="square" lIns="91440" tIns="45720" rIns="91440" bIns="45720" anchor="t"/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zh-CN" sz="3600" b="1" dirty="0">
                <a:solidFill>
                  <a:srgbClr val="000099"/>
                </a:solidFill>
                <a:latin typeface="+mn-ea"/>
                <a:cs typeface="+mn-ea"/>
              </a:rPr>
              <a:t>2.</a:t>
            </a:r>
            <a:r>
              <a:rPr lang="zh-CN" altLang="en-US" b="1" dirty="0">
                <a:solidFill>
                  <a:srgbClr val="000099"/>
                </a:solidFill>
                <a:latin typeface="+mn-ea"/>
                <a:cs typeface="+mn-ea"/>
              </a:rPr>
              <a:t>人物</a:t>
            </a:r>
            <a:endParaRPr lang="zh-CN" altLang="en-US" b="1" dirty="0">
              <a:solidFill>
                <a:srgbClr val="FF0000"/>
              </a:solidFill>
              <a:latin typeface="+mn-ea"/>
              <a:cs typeface="+mn-ea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）主人公均为女子：</a:t>
            </a:r>
            <a:r>
              <a:rPr lang="en-US" altLang="zh-CN" sz="2800" b="1" dirty="0">
                <a:latin typeface="+mn-ea"/>
                <a:cs typeface="+mn-ea"/>
              </a:rPr>
              <a:t>主要是</a:t>
            </a:r>
            <a:r>
              <a:rPr lang="en-US" altLang="zh-CN" sz="2800" b="1" dirty="0">
                <a:solidFill>
                  <a:srgbClr val="000099"/>
                </a:solidFill>
                <a:latin typeface="+mn-ea"/>
                <a:cs typeface="+mn-ea"/>
              </a:rPr>
              <a:t>思妇</a:t>
            </a:r>
            <a:r>
              <a:rPr lang="en-US" altLang="zh-CN" sz="2800" b="1" dirty="0">
                <a:latin typeface="+mn-ea"/>
                <a:cs typeface="+mn-ea"/>
              </a:rPr>
              <a:t>（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征人妇、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游子妇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、宦妇、商妇、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宫妇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等）和</a:t>
            </a:r>
            <a:r>
              <a:rPr lang="en-US" altLang="zh-CN" sz="2800" b="1" dirty="0">
                <a:solidFill>
                  <a:srgbClr val="000099"/>
                </a:solidFill>
                <a:latin typeface="+mn-ea"/>
                <a:cs typeface="+mn-ea"/>
                <a:sym typeface="+mn-ea"/>
              </a:rPr>
              <a:t>弃妇</a:t>
            </a:r>
            <a:r>
              <a:rPr lang="zh-CN" altLang="en-US" sz="2800" b="1" dirty="0">
                <a:solidFill>
                  <a:srgbClr val="000099"/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                 </a:t>
            </a:r>
            <a:endParaRPr lang="en-US" altLang="zh-CN" sz="2800" b="1" dirty="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2170" y="2274253"/>
            <a:ext cx="709612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4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+mn-ea"/>
                <a:ea typeface="+mn-ea"/>
                <a:cs typeface="+mn-ea"/>
              </a:rPr>
              <a:t>原因：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男尊女卑夫为纲，夫妻恩爱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记心上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。</a:t>
            </a:r>
            <a:endParaRPr lang="zh-CN" altLang="en-US" sz="2800" b="1" dirty="0">
              <a:latin typeface="+mn-ea"/>
              <a:ea typeface="+mn-ea"/>
              <a:cs typeface="+mn-ea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      别离迟暮源征商，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皇权无上恩无常。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7170" name="Rectangle 3"/>
          <p:cNvSpPr>
            <a:spLocks noGrp="1"/>
          </p:cNvSpPr>
          <p:nvPr/>
        </p:nvSpPr>
        <p:spPr>
          <a:xfrm>
            <a:off x="789940" y="3714750"/>
            <a:ext cx="7787005" cy="2566670"/>
          </a:xfrm>
          <a:prstGeom prst="rect">
            <a:avLst/>
          </a:prstGeom>
        </p:spPr>
        <p:txBody>
          <a:bodyPr vert="horz" wrap="square" lIns="91440" tIns="45720" rIns="91440" bIns="45720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（2）人物行为: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 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  <a:cs typeface="+mn-ea"/>
              </a:rPr>
              <a:t>织布、捣衣、缝衣、梳妆、登   </a:t>
            </a:r>
            <a:endParaRPr lang="zh-CN" altLang="en-US" sz="2800" b="1" dirty="0">
              <a:solidFill>
                <a:srgbClr val="0000CC"/>
              </a:solidFill>
              <a:latin typeface="+mn-ea"/>
              <a:cs typeface="+mn-ea"/>
            </a:endParaRPr>
          </a:p>
          <a:p>
            <a:pPr marL="0" indent="0" eaLnBrk="1" hangingPunct="1"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+mn-ea"/>
                <a:cs typeface="+mn-ea"/>
              </a:rPr>
              <a:t>    高、凭栏等</a:t>
            </a:r>
            <a:endParaRPr lang="zh-CN" altLang="en-US" sz="2800" b="1" dirty="0">
              <a:solidFill>
                <a:srgbClr val="0000CC"/>
              </a:solidFill>
              <a:latin typeface="+mn-ea"/>
              <a:cs typeface="+mn-ea"/>
            </a:endParaRPr>
          </a:p>
          <a:p>
            <a:pPr>
              <a:buNone/>
            </a:pPr>
            <a:r>
              <a:rPr lang="zh-CN" altLang="en-US" sz="2800" b="1" dirty="0">
                <a:sym typeface="+mn-ea"/>
              </a:rPr>
              <a:t>        梳洗罢</a:t>
            </a:r>
            <a:r>
              <a:rPr lang="en-US" altLang="zh-CN" sz="2800" b="1" dirty="0">
                <a:sym typeface="+mn-ea"/>
              </a:rPr>
              <a:t>,</a:t>
            </a:r>
            <a:r>
              <a:rPr lang="zh-CN" altLang="en-US" sz="2800" b="1" dirty="0">
                <a:sym typeface="+mn-ea"/>
              </a:rPr>
              <a:t>　独倚望江楼。</a:t>
            </a:r>
            <a:r>
              <a:rPr lang="en-US" altLang="zh-CN" sz="2000" b="1" dirty="0">
                <a:sym typeface="+mn-ea"/>
              </a:rPr>
              <a:t>——</a:t>
            </a:r>
            <a:r>
              <a:rPr lang="zh-CN" altLang="en-US" sz="2000" b="1" dirty="0">
                <a:sym typeface="+mn-ea"/>
              </a:rPr>
              <a:t>温庭筠《</a:t>
            </a:r>
            <a:r>
              <a:rPr lang="zh-CN" altLang="en-US" sz="2000" b="1" dirty="0">
                <a:sym typeface="+mn-ea"/>
              </a:rPr>
              <a:t>梦江南》</a:t>
            </a:r>
            <a:endParaRPr lang="zh-CN" altLang="en-US" sz="2000" b="1" dirty="0">
              <a:sym typeface="+mn-ea"/>
            </a:endParaRPr>
          </a:p>
          <a:p>
            <a:pPr>
              <a:buNone/>
            </a:pPr>
            <a:r>
              <a:rPr lang="zh-CN" altLang="en-US" sz="2800" b="1" dirty="0">
                <a:sym typeface="+mn-ea"/>
              </a:rPr>
              <a:t>        长安一片月，万户捣衣声。</a:t>
            </a:r>
            <a:endParaRPr lang="zh-CN" altLang="en-US" sz="2800" b="1" dirty="0">
              <a:sym typeface="+mn-ea"/>
            </a:endParaRPr>
          </a:p>
          <a:p>
            <a:pPr>
              <a:buNone/>
            </a:pPr>
            <a:r>
              <a:rPr lang="zh-CN" altLang="en-US" sz="2800" b="1" dirty="0">
                <a:sym typeface="+mn-ea"/>
              </a:rPr>
              <a:t>                          </a:t>
            </a:r>
            <a:r>
              <a:rPr lang="en-US" altLang="zh-CN" sz="2800" b="1" dirty="0">
                <a:sym typeface="+mn-ea"/>
              </a:rPr>
              <a:t>——</a:t>
            </a:r>
            <a:r>
              <a:rPr lang="zh-CN" altLang="en-US" sz="2800" b="1" dirty="0">
                <a:sym typeface="+mn-ea"/>
              </a:rPr>
              <a:t>李白</a:t>
            </a:r>
            <a:r>
              <a:rPr lang="zh-CN" altLang="en-US" sz="2000" b="1" dirty="0">
                <a:sym typeface="+mn-ea"/>
              </a:rPr>
              <a:t>《子夜吴歌</a:t>
            </a:r>
            <a:r>
              <a:rPr lang="en-US" altLang="zh-CN" sz="2000" b="1">
                <a:latin typeface="Arial" panose="020B0604020202020204" pitchFamily="34" charset="0"/>
                <a:sym typeface="+mn-ea"/>
              </a:rPr>
              <a:t>·</a:t>
            </a:r>
            <a:r>
              <a:rPr lang="zh-CN" altLang="en-US" sz="2000" b="1" dirty="0">
                <a:sym typeface="+mn-ea"/>
              </a:rPr>
              <a:t>秋歌》</a:t>
            </a:r>
            <a:endParaRPr lang="zh-CN" altLang="en-US" sz="2000" b="1" dirty="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 descr="Large confetti"/>
          <p:cNvSpPr>
            <a:spLocks noGrp="1"/>
          </p:cNvSpPr>
          <p:nvPr>
            <p:ph type="title"/>
          </p:nvPr>
        </p:nvSpPr>
        <p:spPr>
          <a:xfrm>
            <a:off x="492125" y="421005"/>
            <a:ext cx="2759710" cy="751840"/>
          </a:xfrm>
        </p:spPr>
        <p:txBody>
          <a:bodyPr vert="horz" wrap="square" lIns="91440" tIns="45720" rIns="91440" bIns="45720" anchor="b"/>
          <a:p>
            <a:pPr algn="ctr" eaLnBrk="1" hangingPunct="1"/>
            <a:r>
              <a:rPr lang="en-US" altLang="zh-CN" sz="3200" b="1" dirty="0">
                <a:solidFill>
                  <a:srgbClr val="000099"/>
                </a:solidFill>
              </a:rPr>
              <a:t>3.</a:t>
            </a:r>
            <a:r>
              <a:rPr lang="zh-CN" altLang="en-US" sz="3200" b="1" dirty="0">
                <a:solidFill>
                  <a:srgbClr val="000099"/>
                </a:solidFill>
              </a:rPr>
              <a:t>常见意象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654685" y="1172845"/>
            <a:ext cx="7290435" cy="998220"/>
          </a:xfrm>
        </p:spPr>
        <p:txBody>
          <a:bodyPr vert="horz" wrap="square" lIns="91440" tIns="45720" rIns="91440" bIns="45720" anchor="t"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rgbClr val="C00000"/>
                </a:solidFill>
              </a:rPr>
              <a:t>（</a:t>
            </a:r>
            <a:r>
              <a:rPr lang="en-US" sz="2800" b="1" dirty="0">
                <a:solidFill>
                  <a:srgbClr val="C00000"/>
                </a:solidFill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</a:rPr>
              <a:t>）一般意象：</a:t>
            </a:r>
            <a:r>
              <a:rPr lang="zh-CN" altLang="en-US" sz="2800" b="1" dirty="0">
                <a:solidFill>
                  <a:srgbClr val="0000CC"/>
                </a:solidFill>
              </a:rPr>
              <a:t>书信、衣服、家具、床上用品以及云、月、落花等</a:t>
            </a:r>
            <a:r>
              <a:rPr lang="zh-CN" altLang="en-US" sz="2800" b="1" dirty="0">
                <a:solidFill>
                  <a:srgbClr val="0000CC"/>
                </a:solidFill>
                <a:sym typeface="+mn-ea"/>
              </a:rPr>
              <a:t>自然景物</a:t>
            </a:r>
            <a:r>
              <a:rPr lang="zh-CN" altLang="en-US" sz="2800" dirty="0"/>
              <a:t>                     </a:t>
            </a:r>
            <a:endParaRPr lang="zh-CN" altLang="en-US" sz="2800" dirty="0"/>
          </a:p>
          <a:p>
            <a:pPr marL="0" indent="0" algn="ctr" eaLnBrk="1" hangingPunct="1">
              <a:buNone/>
            </a:pP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492125" y="2221230"/>
            <a:ext cx="7452360" cy="965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+mn-lt"/>
                <a:ea typeface="+mn-ea"/>
                <a:sym typeface="+mn-ea"/>
              </a:rPr>
              <a:t>一行书信千行泪，寒到君边衣到无</a:t>
            </a:r>
            <a:r>
              <a:rPr lang="en-US" altLang="zh-CN" sz="2400" b="1" dirty="0">
                <a:latin typeface="+mn-ea"/>
                <a:ea typeface="+mn-ea"/>
                <a:cs typeface="+mj-lt"/>
                <a:sym typeface="+mn-ea"/>
              </a:rPr>
              <a:t>?</a:t>
            </a:r>
            <a:r>
              <a:rPr lang="en-US" altLang="zh-CN" sz="2800" b="1" dirty="0">
                <a:latin typeface="+mn-ea"/>
                <a:ea typeface="+mn-ea"/>
                <a:cs typeface="+mj-lt"/>
                <a:sym typeface="+mn-ea"/>
              </a:rPr>
              <a:t>—</a:t>
            </a:r>
            <a:r>
              <a:rPr lang="zh-CN" altLang="en-US" b="1" dirty="0">
                <a:sym typeface="+mn-ea"/>
              </a:rPr>
              <a:t>陈玉兰《寄夫 》</a:t>
            </a:r>
            <a:endParaRPr lang="zh-CN" altLang="en-US" sz="1800" b="1" dirty="0"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+mn-ea"/>
                <a:sym typeface="+mn-ea"/>
              </a:rPr>
              <a:t>云中谁寄锦书来，雁字回时。月满西楼。 </a:t>
            </a:r>
            <a:r>
              <a:rPr lang="zh-CN" altLang="en-US" sz="1800" b="1" dirty="0">
                <a:sym typeface="+mn-ea"/>
              </a:rPr>
              <a:t>—《一剪梅》</a:t>
            </a:r>
            <a:r>
              <a:rPr lang="zh-CN" altLang="en-US" sz="2400" b="1" dirty="0">
                <a:latin typeface="+mn-lt"/>
                <a:ea typeface="+mn-ea"/>
                <a:sym typeface="+mn-ea"/>
              </a:rPr>
              <a:t>               </a:t>
            </a:r>
            <a:r>
              <a:rPr lang="zh-CN" altLang="en-US" sz="2000" b="1" dirty="0">
                <a:solidFill>
                  <a:srgbClr val="C00000"/>
                </a:solidFill>
                <a:latin typeface="+mn-lt"/>
                <a:ea typeface="+mn-ea"/>
                <a:sym typeface="+mn-ea"/>
              </a:rPr>
              <a:t>                                                          </a:t>
            </a:r>
            <a:r>
              <a:rPr lang="zh-CN" altLang="en-US" sz="2000" b="1" dirty="0">
                <a:latin typeface="+mn-lt"/>
                <a:ea typeface="+mn-ea"/>
                <a:sym typeface="+mn-ea"/>
              </a:rPr>
              <a:t>    </a:t>
            </a:r>
            <a:endParaRPr lang="zh-CN" altLang="en-US" sz="2000" b="1" dirty="0">
              <a:latin typeface="+mn-lt"/>
              <a:ea typeface="+mn-ea"/>
              <a:sym typeface="+mn-ea"/>
            </a:endParaRPr>
          </a:p>
        </p:txBody>
      </p:sp>
      <p:sp>
        <p:nvSpPr>
          <p:cNvPr id="11266" name="Rectangle 3"/>
          <p:cNvSpPr>
            <a:spLocks noGrp="1"/>
          </p:cNvSpPr>
          <p:nvPr/>
        </p:nvSpPr>
        <p:spPr>
          <a:xfrm>
            <a:off x="2096770" y="3997960"/>
            <a:ext cx="5847715" cy="2314575"/>
          </a:xfrm>
          <a:prstGeom prst="rect">
            <a:avLst/>
          </a:prstGeom>
        </p:spPr>
        <p:txBody>
          <a:bodyPr vert="horz" wrap="square" lIns="91440" tIns="45720" rIns="91440" bIns="45720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2800" b="1" dirty="0">
                <a:solidFill>
                  <a:srgbClr val="C00000"/>
                </a:solidFill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</a:rPr>
              <a:t>）言愁意象：</a:t>
            </a:r>
            <a:r>
              <a:rPr lang="zh-CN" altLang="en-US" sz="2800" b="1" dirty="0">
                <a:solidFill>
                  <a:srgbClr val="0000CC"/>
                </a:solidFill>
              </a:rPr>
              <a:t>泪</a:t>
            </a:r>
            <a:endParaRPr lang="zh-CN" altLang="en-US" sz="2800" b="1" dirty="0">
              <a:solidFill>
                <a:srgbClr val="0000CC"/>
              </a:solidFill>
            </a:endParaRPr>
          </a:p>
          <a:p>
            <a:pPr marL="0" indent="0" algn="l" eaLnBrk="1" hangingPunct="1">
              <a:buNone/>
            </a:pPr>
            <a:r>
              <a:rPr lang="zh-CN" altLang="en-US" sz="2400" b="1" dirty="0">
                <a:sym typeface="+mn-ea"/>
              </a:rPr>
              <a:t>泪尽罗巾梦不成， 夜深前殿按歌声</a:t>
            </a:r>
            <a:r>
              <a:rPr lang="zh-CN" altLang="en-US" sz="2400" b="1" dirty="0">
                <a:sym typeface="+mn-ea"/>
              </a:rPr>
              <a:t> </a:t>
            </a:r>
            <a:endParaRPr lang="zh-CN" altLang="en-US" sz="2400" b="1" dirty="0">
              <a:sym typeface="+mn-ea"/>
            </a:endParaRPr>
          </a:p>
          <a:p>
            <a:pPr marL="0" indent="0" algn="l" eaLnBrk="1" hangingPunct="1">
              <a:buNone/>
            </a:pPr>
            <a:r>
              <a:rPr lang="en-US" altLang="zh-CN" sz="1800" b="1" dirty="0">
                <a:sym typeface="+mn-ea"/>
              </a:rPr>
              <a:t>                                                ——</a:t>
            </a:r>
            <a:r>
              <a:rPr lang="zh-CN" altLang="en-US" sz="1800" b="1" dirty="0">
                <a:sym typeface="+mn-ea"/>
              </a:rPr>
              <a:t>白居易《后宫词 》</a:t>
            </a:r>
            <a:endParaRPr lang="zh-CN" altLang="en-US" sz="1800" b="1" dirty="0">
              <a:sym typeface="+mn-ea"/>
            </a:endParaRPr>
          </a:p>
          <a:p>
            <a:pPr algn="l" eaLnBrk="1" hangingPunct="1">
              <a:lnSpc>
                <a:spcPct val="115000"/>
              </a:lnSpc>
              <a:buNone/>
            </a:pPr>
            <a:r>
              <a:rPr lang="zh-CN" altLang="en-US" sz="2400" b="1" dirty="0">
                <a:sym typeface="+mn-ea"/>
              </a:rPr>
              <a:t>泪眼问花花不语，乱红飞过秋千去。</a:t>
            </a:r>
            <a:endParaRPr lang="zh-CN" altLang="en-US" sz="2400" b="1" dirty="0">
              <a:sym typeface="+mn-ea"/>
            </a:endParaRPr>
          </a:p>
          <a:p>
            <a:pPr algn="l" eaLnBrk="1" hangingPunct="1">
              <a:lnSpc>
                <a:spcPct val="115000"/>
              </a:lnSpc>
              <a:buNone/>
            </a:pPr>
            <a:r>
              <a:rPr lang="zh-CN" altLang="en-US" sz="2400" b="1" dirty="0">
                <a:sym typeface="+mn-ea"/>
              </a:rPr>
              <a:t>                                   </a:t>
            </a:r>
            <a:r>
              <a:rPr lang="en-US" altLang="zh-CN" sz="1800" b="1" dirty="0">
                <a:sym typeface="+mn-ea"/>
              </a:rPr>
              <a:t> ——</a:t>
            </a:r>
            <a:r>
              <a:rPr lang="zh-CN" altLang="en-US" sz="1800" b="1" dirty="0">
                <a:sym typeface="+mn-ea"/>
              </a:rPr>
              <a:t>欧阳修《蝶恋花》  </a:t>
            </a:r>
            <a:endParaRPr lang="zh-CN" altLang="en-US" b="1"/>
          </a:p>
          <a:p>
            <a:pPr marL="0" indent="0" algn="l" eaLnBrk="1" hangingPunct="1">
              <a:buNone/>
            </a:pPr>
            <a:r>
              <a:rPr lang="zh-CN" altLang="en-US" sz="2000" b="1" dirty="0"/>
              <a:t>       </a:t>
            </a:r>
            <a:endParaRPr lang="zh-CN" altLang="en-US" sz="20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411480" y="3168015"/>
            <a:ext cx="753427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>
                <a:latin typeface="+mn-lt"/>
                <a:ea typeface="+mn-ea"/>
                <a:sym typeface="+mn-ea"/>
              </a:rPr>
              <a:t>……</a:t>
            </a:r>
            <a:r>
              <a:rPr lang="zh-CN" altLang="en-US" sz="2400" b="1" dirty="0">
                <a:latin typeface="+mn-lt"/>
                <a:ea typeface="+mn-ea"/>
                <a:sym typeface="+mn-ea"/>
              </a:rPr>
              <a:t>愁永昼，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瑞脑销金兽 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……</a:t>
            </a:r>
            <a:r>
              <a:rPr lang="zh-CN" altLang="en-US" sz="2400" b="1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玉枕纱厨。</a:t>
            </a:r>
            <a:r>
              <a:rPr lang="zh-CN" altLang="en-US" sz="2400" b="1" dirty="0">
                <a:latin typeface="+mn-lt"/>
                <a:ea typeface="+mn-ea"/>
                <a:sym typeface="+mn-ea"/>
              </a:rPr>
              <a:t>半夜</a:t>
            </a:r>
            <a:r>
              <a:rPr lang="en-US" altLang="zh-CN" sz="2400" b="1" dirty="0">
                <a:latin typeface="+mn-lt"/>
                <a:ea typeface="+mn-ea"/>
                <a:sym typeface="+mn-ea"/>
              </a:rPr>
              <a:t>……</a:t>
            </a:r>
            <a:endParaRPr lang="en-US" altLang="zh-CN" sz="2400" b="1" dirty="0">
              <a:latin typeface="+mn-lt"/>
              <a:ea typeface="+mn-ea"/>
              <a:sym typeface="+mn-ea"/>
            </a:endParaRPr>
          </a:p>
          <a:p>
            <a:r>
              <a:rPr lang="en-US" altLang="zh-CN" sz="2400" b="1" dirty="0">
                <a:latin typeface="+mn-lt"/>
                <a:ea typeface="+mn-ea"/>
                <a:sym typeface="+mn-ea"/>
              </a:rPr>
              <a:t>                                                                   </a:t>
            </a:r>
            <a:r>
              <a:rPr lang="zh-CN" altLang="en-US" sz="1800" b="1" dirty="0">
                <a:sym typeface="+mn-ea"/>
              </a:rPr>
              <a:t> —《醉花阴》 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266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6" descr="Large confetti"/>
          <p:cNvSpPr>
            <a:spLocks noGrp="1"/>
          </p:cNvSpPr>
          <p:nvPr/>
        </p:nvSpPr>
        <p:spPr>
          <a:xfrm>
            <a:off x="3187065" y="1904365"/>
            <a:ext cx="574675" cy="27400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6000" kern="1200">
                <a:solidFill>
                  <a:srgbClr val="000000"/>
                </a:solidFill>
                <a:latin typeface="+mj-lt"/>
                <a:ea typeface="汉仪秀英体简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zh-CN" altLang="en-US" sz="3600" b="1" kern="1200" dirty="0">
                <a:solidFill>
                  <a:schemeClr val="tx1"/>
                </a:solidFill>
                <a:latin typeface="+mj-lt"/>
                <a:ea typeface="汉仪秀英体简" pitchFamily="49" charset="-122"/>
                <a:cs typeface="+mj-cs"/>
              </a:rPr>
              <a:t>闺情宫怨诗</a:t>
            </a:r>
            <a:endParaRPr lang="zh-CN" altLang="en-US" sz="3600" b="1" kern="1200" dirty="0">
              <a:solidFill>
                <a:schemeClr val="tx1"/>
              </a:solidFill>
              <a:latin typeface="+mj-lt"/>
              <a:ea typeface="汉仪秀英体简" pitchFamily="49" charset="-122"/>
              <a:cs typeface="+mj-cs"/>
            </a:endParaRPr>
          </a:p>
        </p:txBody>
      </p:sp>
      <p:sp>
        <p:nvSpPr>
          <p:cNvPr id="67587" name="左大括号 28679"/>
          <p:cNvSpPr/>
          <p:nvPr/>
        </p:nvSpPr>
        <p:spPr>
          <a:xfrm>
            <a:off x="3861435" y="2087880"/>
            <a:ext cx="450850" cy="2372995"/>
          </a:xfrm>
          <a:prstGeom prst="leftBrace">
            <a:avLst>
              <a:gd name="adj1" fmla="val 48660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49115" y="3855720"/>
            <a:ext cx="1560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ea typeface="+mn-ea"/>
                <a:cs typeface="Arial" panose="020B0604020202020204" pitchFamily="34" charset="0"/>
                <a:sym typeface="+mn-ea"/>
              </a:rPr>
              <a:t>宫怨诗</a:t>
            </a:r>
            <a:endParaRPr lang="zh-CN" altLang="en-US" sz="3600" b="1" dirty="0">
              <a:solidFill>
                <a:srgbClr val="FF0000"/>
              </a:solidFill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49115" y="1862455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闺怨诗</a:t>
            </a:r>
            <a:endParaRPr lang="zh-CN" altLang="en-US" sz="3200" b="1" dirty="0">
              <a:solidFill>
                <a:srgbClr val="FF0000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359150" y="538480"/>
            <a:ext cx="23799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三、分类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5" name="TextBox 4"/>
          <p:cNvSpPr txBox="1"/>
          <p:nvPr/>
        </p:nvSpPr>
        <p:spPr>
          <a:xfrm>
            <a:off x="693420" y="1321435"/>
            <a:ext cx="771144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8775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闺怨诗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主要抒写古代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民间</a:t>
            </a:r>
            <a:r>
              <a:rPr lang="zh-CN" altLang="en-US" sz="2800" b="1" dirty="0">
                <a:cs typeface="Arial" panose="020B0604020202020204" pitchFamily="34" charset="0"/>
                <a:sym typeface="+mn-ea"/>
              </a:rPr>
              <a:t>思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妇（包括征妇、商妇、游子妇等）</a:t>
            </a:r>
            <a:r>
              <a:rPr lang="zh-CN" altLang="en-US" sz="2800" b="1" dirty="0">
                <a:cs typeface="Arial" panose="020B0604020202020204" pitchFamily="34" charset="0"/>
                <a:sym typeface="+mn-ea"/>
              </a:rPr>
              <a:t>和</a:t>
            </a:r>
            <a:r>
              <a:rPr lang="zh-CN" altLang="en-US" sz="2800" b="1" dirty="0">
                <a:cs typeface="Arial" panose="020B0604020202020204" pitchFamily="34" charset="0"/>
                <a:sym typeface="+mn-ea"/>
              </a:rPr>
              <a:t>弃</a:t>
            </a:r>
            <a:r>
              <a:rPr lang="zh-CN" altLang="en-US" sz="2800" b="1" dirty="0">
                <a:cs typeface="Arial" panose="020B0604020202020204" pitchFamily="34" charset="0"/>
                <a:sym typeface="+mn-ea"/>
              </a:rPr>
              <a:t>妇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的忧伤，或者少女怀春、思念情人的感情。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735580" y="498475"/>
            <a:ext cx="33477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（一）</a:t>
            </a:r>
            <a:r>
              <a:rPr lang="zh-CN" altLang="en-US" sz="40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闺怨诗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85054" name="矩形 85053"/>
          <p:cNvSpPr/>
          <p:nvPr/>
        </p:nvSpPr>
        <p:spPr>
          <a:xfrm>
            <a:off x="2347595" y="4222750"/>
            <a:ext cx="5915025" cy="1558290"/>
          </a:xfrm>
          <a:prstGeom prst="rect">
            <a:avLst/>
          </a:prstGeom>
          <a:solidFill>
            <a:schemeClr val="bg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l">
              <a:lnSpc>
                <a:spcPct val="80000"/>
              </a:lnSpc>
            </a:pPr>
            <a:r>
              <a:rPr lang="zh-CN" altLang="en-US" sz="2800" b="1">
                <a:latin typeface="Calibri" panose="020F0502020204030204" charset="0"/>
              </a:rPr>
              <a:t>①自己</a:t>
            </a:r>
            <a:r>
              <a:rPr lang="zh-CN" altLang="en-US" sz="2800" b="1">
                <a:latin typeface="Comic Sans MS" panose="030F0702030302020204" pitchFamily="66" charset="0"/>
              </a:rPr>
              <a:t>独守空闺的寂寞、孤独。</a:t>
            </a:r>
            <a:endParaRPr lang="zh-CN" altLang="en-US" sz="2800" b="1">
              <a:latin typeface="Comic Sans MS" panose="030F0702030302020204" pitchFamily="66" charset="0"/>
            </a:endParaRPr>
          </a:p>
          <a:p>
            <a:pPr algn="l">
              <a:lnSpc>
                <a:spcPct val="80000"/>
              </a:lnSpc>
            </a:pPr>
            <a:endParaRPr lang="zh-CN" altLang="en-US" sz="2800" b="1">
              <a:latin typeface="Comic Sans MS" panose="030F0702030302020204" pitchFamily="66" charset="0"/>
            </a:endParaRPr>
          </a:p>
          <a:p>
            <a:pPr algn="l">
              <a:lnSpc>
                <a:spcPct val="80000"/>
              </a:lnSpc>
            </a:pPr>
            <a:r>
              <a:rPr lang="zh-CN" altLang="en-US" sz="2800" b="1">
                <a:latin typeface="Calibri" panose="020F0502020204030204" charset="0"/>
                <a:sym typeface="+mn-ea"/>
              </a:rPr>
              <a:t>②对所爱之人的</a:t>
            </a:r>
            <a:r>
              <a:rPr lang="zh-CN" altLang="en-US" sz="2800" b="1">
                <a:latin typeface="Comic Sans MS" panose="030F0702030302020204" pitchFamily="66" charset="0"/>
                <a:sym typeface="+mn-ea"/>
              </a:rPr>
              <a:t>思念、关心。</a:t>
            </a:r>
            <a:endParaRPr lang="zh-CN" altLang="en-US" sz="2800" b="1">
              <a:latin typeface="Comic Sans MS" panose="030F0702030302020204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7595" y="3209925"/>
            <a:ext cx="37884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200" b="1" dirty="0">
                <a:solidFill>
                  <a:srgbClr val="000099"/>
                </a:solidFill>
                <a:ea typeface="+mn-ea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3200" b="1" dirty="0">
                <a:solidFill>
                  <a:srgbClr val="000099"/>
                </a:solidFill>
                <a:ea typeface="+mn-ea"/>
                <a:cs typeface="Arial" panose="020B0604020202020204" pitchFamily="34" charset="0"/>
                <a:sym typeface="+mn-ea"/>
              </a:rPr>
              <a:t>闺怨诗的主要情感</a:t>
            </a:r>
            <a:endParaRPr lang="zh-CN" altLang="en-US" sz="3200" b="1" dirty="0">
              <a:solidFill>
                <a:srgbClr val="000099"/>
              </a:solidFill>
              <a:ea typeface="+mn-ea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54" grpId="0" bldLvl="0" animBg="1"/>
      <p:bldP spid="5" grpId="0"/>
    </p:bldLst>
  </p:timing>
</p:sld>
</file>

<file path=ppt/tags/tag1.xml><?xml version="1.0" encoding="utf-8"?>
<p:tagLst xmlns:p="http://schemas.openxmlformats.org/presentationml/2006/main">
  <p:tag name="REFSHAPE" val="43341204"/>
</p:tagLst>
</file>

<file path=ppt/tags/tag2.xml><?xml version="1.0" encoding="utf-8"?>
<p:tagLst xmlns:p="http://schemas.openxmlformats.org/presentationml/2006/main">
  <p:tag name="REFSHAPE" val="43341204"/>
</p:tagLst>
</file>

<file path=ppt/tags/tag3.xml><?xml version="1.0" encoding="utf-8"?>
<p:tagLst xmlns:p="http://schemas.openxmlformats.org/presentationml/2006/main">
  <p:tag name="REFSHAPE" val="43341204"/>
</p:tagLst>
</file>

<file path=ppt/tags/tag4.xml><?xml version="1.0" encoding="utf-8"?>
<p:tagLst xmlns:p="http://schemas.openxmlformats.org/presentationml/2006/main">
  <p:tag name="REFSHAPE" val="403147132"/>
  <p:tag name="KSO_WM_UNIT_PLACING_PICTURE_USER_VIEWPORT" val="{&quot;height&quot;:4410,&quot;width&quot;:5940}"/>
</p:tagLst>
</file>

<file path=ppt/tags/tag5.xml><?xml version="1.0" encoding="utf-8"?>
<p:tagLst xmlns:p="http://schemas.openxmlformats.org/presentationml/2006/main">
  <p:tag name="REFSHAPE" val="43341204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4092</Words>
  <Application>WPS 演示</Application>
  <PresentationFormat>在屏幕上显示</PresentationFormat>
  <Paragraphs>278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8" baseType="lpstr">
      <vt:lpstr>Arial</vt:lpstr>
      <vt:lpstr>宋体</vt:lpstr>
      <vt:lpstr>Wingdings</vt:lpstr>
      <vt:lpstr>楷体_GB2312</vt:lpstr>
      <vt:lpstr>汉仪秀英体简</vt:lpstr>
      <vt:lpstr>Times New Roman</vt:lpstr>
      <vt:lpstr>迷你简小隶书</vt:lpstr>
      <vt:lpstr>华文行楷</vt:lpstr>
      <vt:lpstr>黑体</vt:lpstr>
      <vt:lpstr>华文隶书</vt:lpstr>
      <vt:lpstr>Calibri</vt:lpstr>
      <vt:lpstr>Comic Sans MS</vt:lpstr>
      <vt:lpstr>微软雅黑</vt:lpstr>
      <vt:lpstr>Arial Unicode MS</vt:lpstr>
      <vt:lpstr>新宋体</vt:lpstr>
      <vt:lpstr>默认设计模板</vt:lpstr>
      <vt:lpstr>1_默认设计模板</vt:lpstr>
      <vt:lpstr> </vt:lpstr>
      <vt:lpstr>学习目标</vt:lpstr>
      <vt:lpstr>闺情宫怨诗多以思妇、弃妇为主要描写对象，以伤春怀人为主题，表现女子们在特定社会情态、生活境遇下复杂的心理状态。简单来说,这类诗就是写女子在闺阁中的忧愁和怨恨。 “怨”是这类诗的主要感情基调。</vt:lpstr>
      <vt:lpstr>PowerPoint 演示文稿</vt:lpstr>
      <vt:lpstr>二、主要特征</vt:lpstr>
      <vt:lpstr>PowerPoint 演示文稿</vt:lpstr>
      <vt:lpstr>3.常见意象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蓝蓝的天</cp:lastModifiedBy>
  <cp:revision>78</cp:revision>
  <dcterms:created xsi:type="dcterms:W3CDTF">2012-10-16T07:49:00Z</dcterms:created>
  <dcterms:modified xsi:type="dcterms:W3CDTF">2020-04-05T23:47:03Z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