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 id="2147483716" r:id="rId2"/>
  </p:sldMasterIdLst>
  <p:notesMasterIdLst>
    <p:notesMasterId r:id="rId33"/>
  </p:notesMasterIdLst>
  <p:handoutMasterIdLst>
    <p:handoutMasterId r:id="rId34"/>
  </p:handoutMasterIdLst>
  <p:sldIdLst>
    <p:sldId id="355" r:id="rId3"/>
    <p:sldId id="332" r:id="rId4"/>
    <p:sldId id="329" r:id="rId5"/>
    <p:sldId id="330" r:id="rId6"/>
    <p:sldId id="331" r:id="rId7"/>
    <p:sldId id="334" r:id="rId8"/>
    <p:sldId id="356" r:id="rId9"/>
    <p:sldId id="335" r:id="rId10"/>
    <p:sldId id="357" r:id="rId11"/>
    <p:sldId id="336" r:id="rId12"/>
    <p:sldId id="363" r:id="rId13"/>
    <p:sldId id="359" r:id="rId14"/>
    <p:sldId id="338" r:id="rId15"/>
    <p:sldId id="337" r:id="rId16"/>
    <p:sldId id="364" r:id="rId17"/>
    <p:sldId id="358" r:id="rId18"/>
    <p:sldId id="339" r:id="rId19"/>
    <p:sldId id="342" r:id="rId20"/>
    <p:sldId id="343" r:id="rId21"/>
    <p:sldId id="344" r:id="rId22"/>
    <p:sldId id="351" r:id="rId23"/>
    <p:sldId id="360" r:id="rId24"/>
    <p:sldId id="346" r:id="rId25"/>
    <p:sldId id="353" r:id="rId26"/>
    <p:sldId id="361" r:id="rId27"/>
    <p:sldId id="348" r:id="rId28"/>
    <p:sldId id="362" r:id="rId29"/>
    <p:sldId id="352" r:id="rId30"/>
    <p:sldId id="340" r:id="rId31"/>
    <p:sldId id="365" r:id="rId32"/>
  </p:sldIdLst>
  <p:sldSz cx="9144000" cy="6858000" type="screen4x3"/>
  <p:notesSz cx="9144000" cy="6858000"/>
  <p:defaultTextStyle>
    <a:defPPr>
      <a:defRPr lang="zh-CN"/>
    </a:defPPr>
    <a:lvl1pPr algn="l" rtl="0" fontAlgn="base">
      <a:lnSpc>
        <a:spcPct val="120000"/>
      </a:lnSpc>
      <a:spcBef>
        <a:spcPct val="50000"/>
      </a:spcBef>
      <a:spcAft>
        <a:spcPct val="0"/>
      </a:spcAft>
      <a:buFont typeface="Arial" pitchFamily="34" charset="0"/>
      <a:defRPr sz="2400" b="1" kern="1200">
        <a:solidFill>
          <a:srgbClr val="FF0000"/>
        </a:solidFill>
        <a:latin typeface="宋体" pitchFamily="2" charset="-122"/>
        <a:ea typeface="宋体" pitchFamily="2" charset="-122"/>
        <a:cs typeface="+mn-cs"/>
      </a:defRPr>
    </a:lvl1pPr>
    <a:lvl2pPr marL="457200" algn="l" rtl="0" fontAlgn="base">
      <a:lnSpc>
        <a:spcPct val="120000"/>
      </a:lnSpc>
      <a:spcBef>
        <a:spcPct val="50000"/>
      </a:spcBef>
      <a:spcAft>
        <a:spcPct val="0"/>
      </a:spcAft>
      <a:buFont typeface="Arial" pitchFamily="34" charset="0"/>
      <a:defRPr sz="2400" b="1" kern="1200">
        <a:solidFill>
          <a:srgbClr val="FF0000"/>
        </a:solidFill>
        <a:latin typeface="宋体" pitchFamily="2" charset="-122"/>
        <a:ea typeface="宋体" pitchFamily="2" charset="-122"/>
        <a:cs typeface="+mn-cs"/>
      </a:defRPr>
    </a:lvl2pPr>
    <a:lvl3pPr marL="914400" algn="l" rtl="0" fontAlgn="base">
      <a:lnSpc>
        <a:spcPct val="120000"/>
      </a:lnSpc>
      <a:spcBef>
        <a:spcPct val="50000"/>
      </a:spcBef>
      <a:spcAft>
        <a:spcPct val="0"/>
      </a:spcAft>
      <a:buFont typeface="Arial" pitchFamily="34" charset="0"/>
      <a:defRPr sz="2400" b="1" kern="1200">
        <a:solidFill>
          <a:srgbClr val="FF0000"/>
        </a:solidFill>
        <a:latin typeface="宋体" pitchFamily="2" charset="-122"/>
        <a:ea typeface="宋体" pitchFamily="2" charset="-122"/>
        <a:cs typeface="+mn-cs"/>
      </a:defRPr>
    </a:lvl3pPr>
    <a:lvl4pPr marL="1371600" algn="l" rtl="0" fontAlgn="base">
      <a:lnSpc>
        <a:spcPct val="120000"/>
      </a:lnSpc>
      <a:spcBef>
        <a:spcPct val="50000"/>
      </a:spcBef>
      <a:spcAft>
        <a:spcPct val="0"/>
      </a:spcAft>
      <a:buFont typeface="Arial" pitchFamily="34" charset="0"/>
      <a:defRPr sz="2400" b="1" kern="1200">
        <a:solidFill>
          <a:srgbClr val="FF0000"/>
        </a:solidFill>
        <a:latin typeface="宋体" pitchFamily="2" charset="-122"/>
        <a:ea typeface="宋体" pitchFamily="2" charset="-122"/>
        <a:cs typeface="+mn-cs"/>
      </a:defRPr>
    </a:lvl4pPr>
    <a:lvl5pPr marL="1828800" algn="l" rtl="0" fontAlgn="base">
      <a:lnSpc>
        <a:spcPct val="120000"/>
      </a:lnSpc>
      <a:spcBef>
        <a:spcPct val="50000"/>
      </a:spcBef>
      <a:spcAft>
        <a:spcPct val="0"/>
      </a:spcAft>
      <a:buFont typeface="Arial" pitchFamily="34" charset="0"/>
      <a:defRPr sz="2400" b="1" kern="1200">
        <a:solidFill>
          <a:srgbClr val="FF0000"/>
        </a:solidFill>
        <a:latin typeface="宋体" pitchFamily="2" charset="-122"/>
        <a:ea typeface="宋体" pitchFamily="2" charset="-122"/>
        <a:cs typeface="+mn-cs"/>
      </a:defRPr>
    </a:lvl5pPr>
    <a:lvl6pPr marL="2286000" algn="l" defTabSz="914400" rtl="0" eaLnBrk="1" latinLnBrk="0" hangingPunct="1">
      <a:defRPr sz="2400" b="1" kern="1200">
        <a:solidFill>
          <a:srgbClr val="FF0000"/>
        </a:solidFill>
        <a:latin typeface="宋体" pitchFamily="2" charset="-122"/>
        <a:ea typeface="宋体" pitchFamily="2" charset="-122"/>
        <a:cs typeface="+mn-cs"/>
      </a:defRPr>
    </a:lvl6pPr>
    <a:lvl7pPr marL="2743200" algn="l" defTabSz="914400" rtl="0" eaLnBrk="1" latinLnBrk="0" hangingPunct="1">
      <a:defRPr sz="2400" b="1" kern="1200">
        <a:solidFill>
          <a:srgbClr val="FF0000"/>
        </a:solidFill>
        <a:latin typeface="宋体" pitchFamily="2" charset="-122"/>
        <a:ea typeface="宋体" pitchFamily="2" charset="-122"/>
        <a:cs typeface="+mn-cs"/>
      </a:defRPr>
    </a:lvl7pPr>
    <a:lvl8pPr marL="3200400" algn="l" defTabSz="914400" rtl="0" eaLnBrk="1" latinLnBrk="0" hangingPunct="1">
      <a:defRPr sz="2400" b="1" kern="1200">
        <a:solidFill>
          <a:srgbClr val="FF0000"/>
        </a:solidFill>
        <a:latin typeface="宋体" pitchFamily="2" charset="-122"/>
        <a:ea typeface="宋体" pitchFamily="2" charset="-122"/>
        <a:cs typeface="+mn-cs"/>
      </a:defRPr>
    </a:lvl8pPr>
    <a:lvl9pPr marL="3657600" algn="l" defTabSz="914400" rtl="0" eaLnBrk="1" latinLnBrk="0" hangingPunct="1">
      <a:defRPr sz="2400" b="1" kern="1200">
        <a:solidFill>
          <a:srgbClr val="FF0000"/>
        </a:solidFill>
        <a:latin typeface="宋体" pitchFamily="2" charset="-122"/>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AF65"/>
    <a:srgbClr val="E327D6"/>
    <a:srgbClr val="7E3B26"/>
    <a:srgbClr val="FF0000"/>
    <a:srgbClr val="72F69E"/>
    <a:srgbClr val="8E163E"/>
    <a:srgbClr val="CC00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68" autoAdjust="0"/>
    <p:restoredTop sz="93223" autoAdjust="0"/>
  </p:normalViewPr>
  <p:slideViewPr>
    <p:cSldViewPr snapToGrid="0">
      <p:cViewPr>
        <p:scale>
          <a:sx n="100" d="100"/>
          <a:sy n="100" d="100"/>
        </p:scale>
        <p:origin x="-402" y="-264"/>
      </p:cViewPr>
      <p:guideLst>
        <p:guide orient="horz" pos="2188"/>
        <p:guide pos="2880"/>
        <p:guide pos="567"/>
        <p:guide pos="52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68" d="100"/>
        <a:sy n="168" d="100"/>
      </p:scale>
      <p:origin x="0" y="0"/>
    </p:cViewPr>
  </p:sorterViewPr>
  <p:gridSpacing cx="36002" cy="36002"/>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24610" name="页眉占位符 324609"/>
          <p:cNvSpPr>
            <a:spLocks noGrp="1"/>
          </p:cNvSpPr>
          <p:nvPr>
            <p:ph type="hdr" sz="quarter"/>
          </p:nvPr>
        </p:nvSpPr>
        <p:spPr>
          <a:xfrm>
            <a:off x="0" y="0"/>
            <a:ext cx="3962400" cy="342900"/>
          </a:xfrm>
          <a:prstGeom prst="rect">
            <a:avLst/>
          </a:prstGeom>
          <a:noFill/>
          <a:ln w="9525">
            <a:noFill/>
          </a:ln>
        </p:spPr>
        <p:txBody>
          <a:bodyPr/>
          <a:lstStyle>
            <a:lvl1pPr>
              <a:defRPr sz="1200" b="0" noProof="1" dirty="0"/>
            </a:lvl1pPr>
          </a:lstStyle>
          <a:p>
            <a:endParaRPr lang="zh-CN" altLang="en-US"/>
          </a:p>
        </p:txBody>
      </p:sp>
      <p:sp>
        <p:nvSpPr>
          <p:cNvPr id="324611" name="日期占位符 324610"/>
          <p:cNvSpPr>
            <a:spLocks noGrp="1"/>
          </p:cNvSpPr>
          <p:nvPr>
            <p:ph type="dt" sz="quarter" idx="1"/>
          </p:nvPr>
        </p:nvSpPr>
        <p:spPr>
          <a:xfrm>
            <a:off x="5180013" y="0"/>
            <a:ext cx="3962400" cy="342900"/>
          </a:xfrm>
          <a:prstGeom prst="rect">
            <a:avLst/>
          </a:prstGeom>
          <a:noFill/>
          <a:ln w="9525">
            <a:noFill/>
          </a:ln>
        </p:spPr>
        <p:txBody>
          <a:bodyPr/>
          <a:lstStyle>
            <a:lvl1pPr algn="r">
              <a:defRPr sz="1200" b="0" noProof="1" dirty="0"/>
            </a:lvl1pPr>
          </a:lstStyle>
          <a:p>
            <a:endParaRPr lang="zh-CN" altLang="en-US"/>
          </a:p>
        </p:txBody>
      </p:sp>
      <p:sp>
        <p:nvSpPr>
          <p:cNvPr id="324612" name="页脚占位符 324611"/>
          <p:cNvSpPr>
            <a:spLocks noGrp="1"/>
          </p:cNvSpPr>
          <p:nvPr>
            <p:ph type="ftr" sz="quarter" idx="2"/>
          </p:nvPr>
        </p:nvSpPr>
        <p:spPr>
          <a:xfrm>
            <a:off x="0" y="6513513"/>
            <a:ext cx="3962400" cy="342900"/>
          </a:xfrm>
          <a:prstGeom prst="rect">
            <a:avLst/>
          </a:prstGeom>
          <a:noFill/>
          <a:ln w="9525">
            <a:noFill/>
          </a:ln>
        </p:spPr>
        <p:txBody>
          <a:bodyPr anchor="b"/>
          <a:lstStyle>
            <a:lvl1pPr>
              <a:defRPr sz="1200" b="0" noProof="1" dirty="0"/>
            </a:lvl1pPr>
          </a:lstStyle>
          <a:p>
            <a:endParaRPr lang="zh-CN" altLang="en-US"/>
          </a:p>
        </p:txBody>
      </p:sp>
      <p:sp>
        <p:nvSpPr>
          <p:cNvPr id="324613" name="灯片编号占位符 324612"/>
          <p:cNvSpPr>
            <a:spLocks noGrp="1"/>
          </p:cNvSpPr>
          <p:nvPr>
            <p:ph type="sldNum" sz="quarter" idx="3"/>
          </p:nvPr>
        </p:nvSpPr>
        <p:spPr>
          <a:xfrm>
            <a:off x="5180013" y="6513513"/>
            <a:ext cx="3962400" cy="342900"/>
          </a:xfrm>
          <a:prstGeom prst="rect">
            <a:avLst/>
          </a:prstGeom>
          <a:noFill/>
          <a:ln w="9525">
            <a:noFill/>
          </a:ln>
        </p:spPr>
        <p:txBody>
          <a:bodyPr vert="horz" wrap="square" lIns="91440" tIns="45720" rIns="91440" bIns="45720" numCol="1" anchor="b" anchorCtr="0" compatLnSpc="1">
            <a:prstTxWarp prst="textNoShape">
              <a:avLst/>
            </a:prstTxWarp>
          </a:bodyPr>
          <a:lstStyle>
            <a:lvl1pPr algn="r">
              <a:defRPr sz="1200" b="0"/>
            </a:lvl1pPr>
          </a:lstStyle>
          <a:p>
            <a:fld id="{0E896401-8057-4600-B9BD-E3AA2C65FBF6}" type="slidenum">
              <a:rPr lang="zh-CN" altLang="en-US"/>
              <a:pPr/>
              <a:t>‹#›</a:t>
            </a:fld>
            <a:endParaRPr lang="zh-CN" altLang="en-US"/>
          </a:p>
        </p:txBody>
      </p:sp>
    </p:spTree>
    <p:extLst>
      <p:ext uri="{BB962C8B-B14F-4D97-AF65-F5344CB8AC3E}">
        <p14:creationId xmlns:p14="http://schemas.microsoft.com/office/powerpoint/2010/main" val="27656267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79202" name="页眉占位符 179201"/>
          <p:cNvSpPr>
            <a:spLocks noGrp="1"/>
          </p:cNvSpPr>
          <p:nvPr>
            <p:ph type="hdr" sz="quarter"/>
          </p:nvPr>
        </p:nvSpPr>
        <p:spPr>
          <a:xfrm>
            <a:off x="0" y="0"/>
            <a:ext cx="3962400" cy="342900"/>
          </a:xfrm>
          <a:prstGeom prst="rect">
            <a:avLst/>
          </a:prstGeom>
          <a:noFill/>
          <a:ln w="9525">
            <a:noFill/>
          </a:ln>
        </p:spPr>
        <p:txBody>
          <a:bodyPr/>
          <a:lstStyle>
            <a:lvl1pPr>
              <a:defRPr sz="1200" b="0" noProof="1" dirty="0"/>
            </a:lvl1pPr>
          </a:lstStyle>
          <a:p>
            <a:endParaRPr lang="zh-CN" altLang="en-US"/>
          </a:p>
        </p:txBody>
      </p:sp>
      <p:sp>
        <p:nvSpPr>
          <p:cNvPr id="179203" name="日期占位符 179202"/>
          <p:cNvSpPr>
            <a:spLocks noGrp="1"/>
          </p:cNvSpPr>
          <p:nvPr>
            <p:ph type="dt" idx="1"/>
          </p:nvPr>
        </p:nvSpPr>
        <p:spPr>
          <a:xfrm>
            <a:off x="5180013" y="0"/>
            <a:ext cx="3962400" cy="342900"/>
          </a:xfrm>
          <a:prstGeom prst="rect">
            <a:avLst/>
          </a:prstGeom>
          <a:noFill/>
          <a:ln w="9525">
            <a:noFill/>
          </a:ln>
        </p:spPr>
        <p:txBody>
          <a:bodyPr/>
          <a:lstStyle>
            <a:lvl1pPr algn="r">
              <a:defRPr sz="1200" b="0" noProof="1" dirty="0"/>
            </a:lvl1pPr>
          </a:lstStyle>
          <a:p>
            <a:endParaRPr lang="zh-CN" altLang="en-US"/>
          </a:p>
        </p:txBody>
      </p:sp>
      <p:sp>
        <p:nvSpPr>
          <p:cNvPr id="4100" name="幻灯片图像占位符 179203"/>
          <p:cNvSpPr>
            <a:spLocks noRot="1" noChangeArrowheads="1" noTextEdit="1"/>
          </p:cNvSpPr>
          <p:nvPr>
            <p:ph type="sldImg" idx="4294967295"/>
          </p:nvPr>
        </p:nvSpPr>
        <p:spPr bwMode="auto">
          <a:xfrm>
            <a:off x="2857500" y="514350"/>
            <a:ext cx="3429000" cy="2571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文本占位符 179204"/>
          <p:cNvSpPr>
            <a:spLocks noGrp="1" noChangeArrowheads="1"/>
          </p:cNvSpPr>
          <p:nvPr>
            <p:ph type="body" sz="quarter" idx="4294967295"/>
          </p:nvPr>
        </p:nvSpPr>
        <p:spPr bwMode="auto">
          <a:xfrm>
            <a:off x="914400" y="3257550"/>
            <a:ext cx="73152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79206" name="页脚占位符 179205"/>
          <p:cNvSpPr>
            <a:spLocks noGrp="1"/>
          </p:cNvSpPr>
          <p:nvPr>
            <p:ph type="ftr" sz="quarter" idx="4"/>
          </p:nvPr>
        </p:nvSpPr>
        <p:spPr>
          <a:xfrm>
            <a:off x="0" y="6513513"/>
            <a:ext cx="3962400" cy="342900"/>
          </a:xfrm>
          <a:prstGeom prst="rect">
            <a:avLst/>
          </a:prstGeom>
          <a:noFill/>
          <a:ln w="9525">
            <a:noFill/>
          </a:ln>
        </p:spPr>
        <p:txBody>
          <a:bodyPr anchor="b"/>
          <a:lstStyle>
            <a:lvl1pPr>
              <a:defRPr sz="1200" b="0" noProof="1" dirty="0"/>
            </a:lvl1pPr>
          </a:lstStyle>
          <a:p>
            <a:endParaRPr lang="zh-CN" altLang="en-US"/>
          </a:p>
        </p:txBody>
      </p:sp>
      <p:sp>
        <p:nvSpPr>
          <p:cNvPr id="179207" name="灯片编号占位符 179206"/>
          <p:cNvSpPr>
            <a:spLocks noGrp="1"/>
          </p:cNvSpPr>
          <p:nvPr>
            <p:ph type="sldNum" sz="quarter" idx="5"/>
          </p:nvPr>
        </p:nvSpPr>
        <p:spPr>
          <a:xfrm>
            <a:off x="5180013" y="6513513"/>
            <a:ext cx="3962400" cy="342900"/>
          </a:xfrm>
          <a:prstGeom prst="rect">
            <a:avLst/>
          </a:prstGeom>
          <a:noFill/>
          <a:ln w="9525">
            <a:noFill/>
          </a:ln>
        </p:spPr>
        <p:txBody>
          <a:bodyPr vert="horz" wrap="square" lIns="91440" tIns="45720" rIns="91440" bIns="45720" numCol="1" anchor="b" anchorCtr="0" compatLnSpc="1">
            <a:prstTxWarp prst="textNoShape">
              <a:avLst/>
            </a:prstTxWarp>
          </a:bodyPr>
          <a:lstStyle>
            <a:lvl1pPr algn="r">
              <a:defRPr sz="1200" b="0"/>
            </a:lvl1pPr>
          </a:lstStyle>
          <a:p>
            <a:fld id="{5F45F808-DD98-4F9F-9CA8-2CC8ADEC3950}" type="slidenum">
              <a:rPr lang="zh-CN" altLang="en-US"/>
              <a:pPr/>
              <a:t>‹#›</a:t>
            </a:fld>
            <a:endParaRPr lang="zh-CN" altLang="en-US"/>
          </a:p>
        </p:txBody>
      </p:sp>
    </p:spTree>
    <p:extLst>
      <p:ext uri="{BB962C8B-B14F-4D97-AF65-F5344CB8AC3E}">
        <p14:creationId xmlns:p14="http://schemas.microsoft.com/office/powerpoint/2010/main" val="4203578501"/>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buFont typeface="Arial" pitchFamily="34" charset="0"/>
      <a:defRPr sz="1200" kern="1200">
        <a:solidFill>
          <a:schemeClr val="tx1"/>
        </a:solidFill>
        <a:latin typeface="Times New Roman" panose="02020603050405020304" pitchFamily="18" charset="0"/>
        <a:ea typeface="宋体" panose="02010600030101010101" pitchFamily="2" charset="-122"/>
      </a:defRPr>
    </a:lvl1pPr>
    <a:lvl2pPr marL="457200" lvl="1" algn="l" rtl="0" fontAlgn="base">
      <a:spcBef>
        <a:spcPct val="30000"/>
      </a:spcBef>
      <a:spcAft>
        <a:spcPct val="0"/>
      </a:spcAft>
      <a:buFont typeface="Arial" pitchFamily="34" charset="0"/>
      <a:defRPr sz="1200" kern="1200">
        <a:solidFill>
          <a:schemeClr val="tx1"/>
        </a:solidFill>
        <a:latin typeface="Times New Roman" panose="02020603050405020304" pitchFamily="18" charset="0"/>
        <a:ea typeface="宋体" panose="02010600030101010101" pitchFamily="2" charset="-122"/>
      </a:defRPr>
    </a:lvl2pPr>
    <a:lvl3pPr marL="914400" lvl="2" algn="l" rtl="0" fontAlgn="base">
      <a:spcBef>
        <a:spcPct val="30000"/>
      </a:spcBef>
      <a:spcAft>
        <a:spcPct val="0"/>
      </a:spcAft>
      <a:buFont typeface="Arial" pitchFamily="34" charset="0"/>
      <a:defRPr sz="1200" kern="1200">
        <a:solidFill>
          <a:schemeClr val="tx1"/>
        </a:solidFill>
        <a:latin typeface="Times New Roman" panose="02020603050405020304" pitchFamily="18" charset="0"/>
        <a:ea typeface="宋体" panose="02010600030101010101" pitchFamily="2" charset="-122"/>
      </a:defRPr>
    </a:lvl3pPr>
    <a:lvl4pPr marL="1371600" lvl="3" algn="l" rtl="0" fontAlgn="base">
      <a:spcBef>
        <a:spcPct val="30000"/>
      </a:spcBef>
      <a:spcAft>
        <a:spcPct val="0"/>
      </a:spcAft>
      <a:buFont typeface="Arial" pitchFamily="34" charset="0"/>
      <a:defRPr sz="1200" kern="1200">
        <a:solidFill>
          <a:schemeClr val="tx1"/>
        </a:solidFill>
        <a:latin typeface="Times New Roman" panose="02020603050405020304" pitchFamily="18" charset="0"/>
        <a:ea typeface="宋体" panose="02010600030101010101" pitchFamily="2" charset="-122"/>
      </a:defRPr>
    </a:lvl4pPr>
    <a:lvl5pPr marL="1828800" lvl="4" algn="l" rtl="0" fontAlgn="base">
      <a:spcBef>
        <a:spcPct val="30000"/>
      </a:spcBef>
      <a:spcAft>
        <a:spcPct val="0"/>
      </a:spcAft>
      <a:buFont typeface="Arial" pitchFamily="34" charset="0"/>
      <a:defRPr sz="1200" kern="120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om/jianli/"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4.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excel/"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word/"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p>
          <a:p>
            <a:r>
              <a:rPr lang="en-US" altLang="zh-CN" sz="1200" dirty="0" smtClean="0">
                <a:solidFill>
                  <a:srgbClr val="EEECE1">
                    <a:lumMod val="25000"/>
                  </a:srgbClr>
                </a:solidFill>
              </a:rPr>
              <a:t>Word</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9"/>
              </a:rPr>
              <a:t>www.1ppt.com/word/</a:t>
            </a:r>
            <a:r>
              <a:rPr lang="en-US" altLang="zh-CN" sz="1200" dirty="0" smtClean="0">
                <a:solidFill>
                  <a:srgbClr val="EEECE1">
                    <a:lumMod val="25000"/>
                  </a:srgbClr>
                </a:solidFill>
              </a:rPr>
              <a:t>                    Excel</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10"/>
              </a:rPr>
              <a:t>www.1ppt.com/excel/</a:t>
            </a:r>
            <a:r>
              <a:rPr lang="en-US" altLang="zh-CN" sz="1200" dirty="0" smtClean="0">
                <a:solidFill>
                  <a:srgbClr val="EEECE1">
                    <a:lumMod val="25000"/>
                  </a:srgbClr>
                </a:solidFill>
              </a:rPr>
              <a:t>              </a:t>
            </a: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p>
          <a:p>
            <a:r>
              <a:rPr lang="zh-CN" altLang="en-US" sz="1200" dirty="0" smtClean="0">
                <a:solidFill>
                  <a:srgbClr val="EEECE1">
                    <a:lumMod val="25000"/>
                  </a:srgbClr>
                </a:solidFill>
              </a:rPr>
              <a:t>个人简历：</a:t>
            </a:r>
            <a:r>
              <a:rPr lang="en-US" altLang="zh-CN" sz="1200" dirty="0" smtClean="0">
                <a:solidFill>
                  <a:srgbClr val="EEECE1">
                    <a:lumMod val="25000"/>
                  </a:srgbClr>
                </a:solidFill>
                <a:hlinkClick r:id="rId13"/>
              </a:rPr>
              <a:t>www.1ppt.com/jianli/</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p>
          <a:p>
            <a:endParaRPr lang="zh-CN" altLang="en-US" dirty="0"/>
          </a:p>
        </p:txBody>
      </p:sp>
      <p:sp>
        <p:nvSpPr>
          <p:cNvPr id="4" name="灯片编号占位符 3"/>
          <p:cNvSpPr>
            <a:spLocks noGrp="1"/>
          </p:cNvSpPr>
          <p:nvPr>
            <p:ph type="sldNum" sz="quarter" idx="10"/>
          </p:nvPr>
        </p:nvSpPr>
        <p:spPr/>
        <p:txBody>
          <a:bodyPr/>
          <a:lstStyle/>
          <a:p>
            <a:fld id="{5F45F808-DD98-4F9F-9CA8-2CC8ADEC3950}" type="slidenum">
              <a:rPr lang="zh-CN" altLang="en-US" smtClean="0"/>
              <a:pPr/>
              <a:t>4</a:t>
            </a:fld>
            <a:endParaRPr lang="zh-CN" altLang="en-US"/>
          </a:p>
        </p:txBody>
      </p:sp>
    </p:spTree>
    <p:extLst>
      <p:ext uri="{BB962C8B-B14F-4D97-AF65-F5344CB8AC3E}">
        <p14:creationId xmlns:p14="http://schemas.microsoft.com/office/powerpoint/2010/main" val="592620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97C4DDB-F316-4707-863E-64F2BB39E6F0}"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3261096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83561407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59566248"/>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42875"/>
            <a:ext cx="2051050" cy="62388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42875"/>
            <a:ext cx="6003925" cy="62388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50288573"/>
      </p:ext>
    </p:extLst>
  </p:cSld>
  <p:clrMapOvr>
    <a:masterClrMapping/>
  </p:clrMapOvr>
  <p:transition>
    <p:fade/>
  </p:transition>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891927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73009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03450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99039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64495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46205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433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9824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14181657"/>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15541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27667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23329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7688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72511273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441450"/>
            <a:ext cx="4027487" cy="494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441450"/>
            <a:ext cx="4027488" cy="494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2280210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8" name="矩形 7"/>
          <p:cNvSpPr/>
          <p:nvPr userDrawn="1"/>
        </p:nvSpPr>
        <p:spPr>
          <a:xfrm>
            <a:off x="4975919" y="1907627"/>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www.1ppt.com/fanwen/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www.1ppt.com/kejian/lishi/        </a:t>
            </a:r>
          </a:p>
        </p:txBody>
      </p:sp>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4136758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46576402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6679612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741708609"/>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454786470"/>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矩形 1"/>
          <p:cNvSpPr>
            <a:spLocks noChangeArrowheads="1"/>
          </p:cNvSpPr>
          <p:nvPr/>
        </p:nvSpPr>
        <p:spPr bwMode="auto">
          <a:xfrm>
            <a:off x="0" y="0"/>
            <a:ext cx="9144000" cy="908050"/>
          </a:xfrm>
          <a:prstGeom prst="rect">
            <a:avLst/>
          </a:prstGeom>
          <a:gradFill rotWithShape="1">
            <a:gsLst>
              <a:gs pos="0">
                <a:srgbClr val="B7D9FF"/>
              </a:gs>
              <a:gs pos="35001">
                <a:srgbClr val="CBE3FF"/>
              </a:gs>
              <a:gs pos="100000">
                <a:srgbClr val="E8F3FF"/>
              </a:gs>
            </a:gsLst>
            <a:lin ang="5400000" scaled="1"/>
          </a:gradFill>
          <a:ln w="9525">
            <a:noFill/>
            <a:miter lim="800000"/>
            <a:headEnd/>
            <a:tailEnd/>
          </a:ln>
          <a:effectLst>
            <a:outerShdw dist="20000" dir="5400000" algn="ctr" rotWithShape="0">
              <a:srgbClr val="000000">
                <a:alpha val="25000"/>
              </a:srgbClr>
            </a:outerShdw>
          </a:effectLst>
        </p:spPr>
        <p:txBody>
          <a:bodyPr lIns="92199" tIns="46099" rIns="92199" bIns="46099" anchor="ctr"/>
          <a:lstStyle/>
          <a:p>
            <a:pPr algn="ctr">
              <a:defRPr/>
            </a:pPr>
            <a:endParaRPr lang="zh-CN" altLang="en-US" sz="1800">
              <a:solidFill>
                <a:srgbClr val="000000"/>
              </a:solidFill>
            </a:endParaRPr>
          </a:p>
        </p:txBody>
      </p:sp>
      <p:sp>
        <p:nvSpPr>
          <p:cNvPr id="7171" name="Rectangle 3"/>
          <p:cNvSpPr>
            <a:spLocks noGrp="1" noChangeArrowheads="1"/>
          </p:cNvSpPr>
          <p:nvPr>
            <p:ph type="title"/>
          </p:nvPr>
        </p:nvSpPr>
        <p:spPr bwMode="auto">
          <a:xfrm>
            <a:off x="468313" y="142875"/>
            <a:ext cx="8207375"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199" tIns="46099" rIns="92199" bIns="46099" numCol="1" anchor="ctr" anchorCtr="0" compatLnSpc="1">
            <a:prstTxWarp prst="textNoShape">
              <a:avLst/>
            </a:prstTxWarp>
          </a:bodyPr>
          <a:lstStyle/>
          <a:p>
            <a:pPr lvl="0"/>
            <a:r>
              <a:rPr lang="zh-CN" smtClean="0"/>
              <a:t>标题文本样式：微软雅黑</a:t>
            </a:r>
            <a:r>
              <a:rPr lang="zh-CN" altLang="zh-CN" smtClean="0"/>
              <a:t>/26</a:t>
            </a:r>
            <a:r>
              <a:rPr lang="zh-CN" smtClean="0"/>
              <a:t>号  </a:t>
            </a:r>
            <a:r>
              <a:rPr lang="zh-CN" altLang="zh-CN" smtClean="0"/>
              <a:t>Arial/26pt</a:t>
            </a:r>
          </a:p>
        </p:txBody>
      </p:sp>
      <p:sp>
        <p:nvSpPr>
          <p:cNvPr id="7172" name="Rectangle 4"/>
          <p:cNvSpPr>
            <a:spLocks noGrp="1" noChangeArrowheads="1"/>
          </p:cNvSpPr>
          <p:nvPr>
            <p:ph type="body" idx="1"/>
          </p:nvPr>
        </p:nvSpPr>
        <p:spPr bwMode="auto">
          <a:xfrm>
            <a:off x="468313" y="1441450"/>
            <a:ext cx="8207375" cy="494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199" tIns="46099" rIns="92199" bIns="46099" numCol="1" anchor="t" anchorCtr="0" compatLnSpc="1">
            <a:prstTxWarp prst="textNoShape">
              <a:avLst/>
            </a:prstTxWarp>
          </a:bodyPr>
          <a:lstStyle/>
          <a:p>
            <a:pPr lvl="0"/>
            <a:r>
              <a:rPr lang="zh-CN" smtClean="0"/>
              <a:t>第一级内容文本样式：微软雅黑</a:t>
            </a:r>
            <a:r>
              <a:rPr lang="zh-CN" altLang="zh-CN" smtClean="0"/>
              <a:t>/20</a:t>
            </a:r>
            <a:r>
              <a:rPr lang="zh-CN" smtClean="0"/>
              <a:t>号  </a:t>
            </a:r>
            <a:r>
              <a:rPr lang="zh-CN" altLang="zh-CN" smtClean="0"/>
              <a:t>Arial/20pt</a:t>
            </a:r>
          </a:p>
          <a:p>
            <a:pPr lvl="1"/>
            <a:r>
              <a:rPr lang="zh-CN" smtClean="0"/>
              <a:t>第二级内容文本样式：微软雅黑</a:t>
            </a:r>
            <a:r>
              <a:rPr lang="zh-CN" altLang="zh-CN" smtClean="0"/>
              <a:t>/18</a:t>
            </a:r>
            <a:r>
              <a:rPr lang="zh-CN" smtClean="0"/>
              <a:t>号  </a:t>
            </a:r>
            <a:r>
              <a:rPr lang="zh-CN" altLang="zh-CN" smtClean="0"/>
              <a:t>Arial/18pt</a:t>
            </a:r>
          </a:p>
          <a:p>
            <a:pPr lvl="2"/>
            <a:r>
              <a:rPr lang="zh-CN" smtClean="0"/>
              <a:t>第三级内容文本样式：微软雅黑</a:t>
            </a:r>
            <a:r>
              <a:rPr lang="zh-CN" altLang="zh-CN" smtClean="0"/>
              <a:t>/16</a:t>
            </a:r>
            <a:r>
              <a:rPr lang="zh-CN" smtClean="0"/>
              <a:t>号  </a:t>
            </a:r>
            <a:r>
              <a:rPr lang="zh-CN" altLang="zh-CN" smtClean="0"/>
              <a:t>Arial/16pt</a:t>
            </a:r>
          </a:p>
          <a:p>
            <a:pPr lvl="3"/>
            <a:r>
              <a:rPr lang="zh-CN" smtClean="0"/>
              <a:t>第四级内容文本样式：微软雅黑</a:t>
            </a:r>
            <a:r>
              <a:rPr lang="zh-CN" altLang="zh-CN" smtClean="0"/>
              <a:t>/14</a:t>
            </a:r>
            <a:r>
              <a:rPr lang="zh-CN" smtClean="0"/>
              <a:t>号  </a:t>
            </a:r>
            <a:r>
              <a:rPr lang="zh-CN" altLang="zh-CN" smtClean="0"/>
              <a:t>Arial/14pt</a:t>
            </a:r>
          </a:p>
          <a:p>
            <a:pPr lvl="4"/>
            <a:r>
              <a:rPr lang="zh-CN" smtClean="0"/>
              <a:t>第五级内容文本样式：微软雅黑</a:t>
            </a:r>
            <a:r>
              <a:rPr lang="zh-CN" altLang="zh-CN" smtClean="0"/>
              <a:t>/12</a:t>
            </a:r>
            <a:r>
              <a:rPr lang="zh-CN" smtClean="0"/>
              <a:t>号  </a:t>
            </a:r>
            <a:r>
              <a:rPr lang="zh-CN" altLang="zh-CN" smtClean="0"/>
              <a:t>Arial/12pt</a:t>
            </a:r>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Lst>
  <p:transition>
    <p:fade/>
  </p:transition>
  <p:hf hdr="0" dt="0"/>
  <p:txStyles>
    <p:titleStyle>
      <a:lvl1pPr algn="l" defTabSz="922338" rtl="0" eaLnBrk="1" fontAlgn="base" hangingPunct="1">
        <a:spcBef>
          <a:spcPct val="0"/>
        </a:spcBef>
        <a:spcAft>
          <a:spcPct val="0"/>
        </a:spcAft>
        <a:defRPr sz="2800" b="1">
          <a:solidFill>
            <a:srgbClr val="054FA9"/>
          </a:solidFill>
          <a:latin typeface="+mj-lt"/>
          <a:ea typeface="+mj-ea"/>
          <a:cs typeface="+mj-cs"/>
        </a:defRPr>
      </a:lvl1pPr>
      <a:lvl2pPr algn="l" defTabSz="922338" rtl="0" eaLnBrk="1" fontAlgn="base" hangingPunct="1">
        <a:spcBef>
          <a:spcPct val="0"/>
        </a:spcBef>
        <a:spcAft>
          <a:spcPct val="0"/>
        </a:spcAft>
        <a:defRPr sz="2800" b="1">
          <a:solidFill>
            <a:srgbClr val="054FA9"/>
          </a:solidFill>
          <a:latin typeface="Arial" pitchFamily="34" charset="0"/>
          <a:ea typeface="微软雅黑" pitchFamily="34" charset="-122"/>
        </a:defRPr>
      </a:lvl2pPr>
      <a:lvl3pPr algn="l" defTabSz="922338" rtl="0" eaLnBrk="1" fontAlgn="base" hangingPunct="1">
        <a:spcBef>
          <a:spcPct val="0"/>
        </a:spcBef>
        <a:spcAft>
          <a:spcPct val="0"/>
        </a:spcAft>
        <a:defRPr sz="2800" b="1">
          <a:solidFill>
            <a:srgbClr val="054FA9"/>
          </a:solidFill>
          <a:latin typeface="Arial" pitchFamily="34" charset="0"/>
          <a:ea typeface="微软雅黑" pitchFamily="34" charset="-122"/>
        </a:defRPr>
      </a:lvl3pPr>
      <a:lvl4pPr algn="l" defTabSz="922338" rtl="0" eaLnBrk="1" fontAlgn="base" hangingPunct="1">
        <a:spcBef>
          <a:spcPct val="0"/>
        </a:spcBef>
        <a:spcAft>
          <a:spcPct val="0"/>
        </a:spcAft>
        <a:defRPr sz="2800" b="1">
          <a:solidFill>
            <a:srgbClr val="054FA9"/>
          </a:solidFill>
          <a:latin typeface="Arial" pitchFamily="34" charset="0"/>
          <a:ea typeface="微软雅黑" pitchFamily="34" charset="-122"/>
        </a:defRPr>
      </a:lvl4pPr>
      <a:lvl5pPr algn="l" defTabSz="922338" rtl="0" eaLnBrk="1" fontAlgn="base" hangingPunct="1">
        <a:spcBef>
          <a:spcPct val="0"/>
        </a:spcBef>
        <a:spcAft>
          <a:spcPct val="0"/>
        </a:spcAft>
        <a:defRPr sz="2800" b="1">
          <a:solidFill>
            <a:srgbClr val="054FA9"/>
          </a:solidFill>
          <a:latin typeface="Arial" pitchFamily="34" charset="0"/>
          <a:ea typeface="微软雅黑" pitchFamily="34" charset="-122"/>
        </a:defRPr>
      </a:lvl5pPr>
      <a:lvl6pPr marL="457200" algn="l" defTabSz="922338" rtl="0" eaLnBrk="1" fontAlgn="base" hangingPunct="1">
        <a:spcBef>
          <a:spcPct val="0"/>
        </a:spcBef>
        <a:spcAft>
          <a:spcPct val="0"/>
        </a:spcAft>
        <a:defRPr sz="2800" b="1">
          <a:solidFill>
            <a:srgbClr val="054FA9"/>
          </a:solidFill>
          <a:latin typeface="Arial" pitchFamily="34" charset="0"/>
          <a:ea typeface="微软雅黑" pitchFamily="34" charset="-122"/>
        </a:defRPr>
      </a:lvl6pPr>
      <a:lvl7pPr marL="914400" algn="l" defTabSz="922338" rtl="0" eaLnBrk="1" fontAlgn="base" hangingPunct="1">
        <a:spcBef>
          <a:spcPct val="0"/>
        </a:spcBef>
        <a:spcAft>
          <a:spcPct val="0"/>
        </a:spcAft>
        <a:defRPr sz="2800" b="1">
          <a:solidFill>
            <a:srgbClr val="054FA9"/>
          </a:solidFill>
          <a:latin typeface="Arial" pitchFamily="34" charset="0"/>
          <a:ea typeface="微软雅黑" pitchFamily="34" charset="-122"/>
        </a:defRPr>
      </a:lvl7pPr>
      <a:lvl8pPr marL="1371600" algn="l" defTabSz="922338" rtl="0" eaLnBrk="1" fontAlgn="base" hangingPunct="1">
        <a:spcBef>
          <a:spcPct val="0"/>
        </a:spcBef>
        <a:spcAft>
          <a:spcPct val="0"/>
        </a:spcAft>
        <a:defRPr sz="2800" b="1">
          <a:solidFill>
            <a:srgbClr val="054FA9"/>
          </a:solidFill>
          <a:latin typeface="Arial" pitchFamily="34" charset="0"/>
          <a:ea typeface="微软雅黑" pitchFamily="34" charset="-122"/>
        </a:defRPr>
      </a:lvl8pPr>
      <a:lvl9pPr marL="1828800" algn="l" defTabSz="922338" rtl="0" eaLnBrk="1" fontAlgn="base" hangingPunct="1">
        <a:spcBef>
          <a:spcPct val="0"/>
        </a:spcBef>
        <a:spcAft>
          <a:spcPct val="0"/>
        </a:spcAft>
        <a:defRPr sz="2800" b="1">
          <a:solidFill>
            <a:srgbClr val="054FA9"/>
          </a:solidFill>
          <a:latin typeface="Arial" pitchFamily="34" charset="0"/>
          <a:ea typeface="微软雅黑" pitchFamily="34" charset="-122"/>
        </a:defRPr>
      </a:lvl9pPr>
    </p:titleStyle>
    <p:bodyStyle>
      <a:lvl1pPr marL="182563" indent="-182563" algn="l" defTabSz="922338" rtl="0" eaLnBrk="1" fontAlgn="ctr" hangingPunct="1">
        <a:lnSpc>
          <a:spcPct val="120000"/>
        </a:lnSpc>
        <a:spcBef>
          <a:spcPct val="20000"/>
        </a:spcBef>
        <a:spcAft>
          <a:spcPct val="0"/>
        </a:spcAft>
        <a:buClr>
          <a:schemeClr val="accent1"/>
        </a:buClr>
        <a:buSzPct val="60000"/>
        <a:buFont typeface="Wingdings" pitchFamily="2" charset="2"/>
        <a:buChar char="l"/>
        <a:defRPr sz="2000" b="1">
          <a:solidFill>
            <a:schemeClr val="tx1"/>
          </a:solidFill>
          <a:latin typeface="+mn-lt"/>
          <a:ea typeface="+mn-ea"/>
          <a:cs typeface="+mn-cs"/>
        </a:defRPr>
      </a:lvl1pPr>
      <a:lvl2pPr marL="546100" indent="-182563" algn="l" defTabSz="922338" rtl="0" eaLnBrk="1" fontAlgn="ctr" hangingPunct="1">
        <a:lnSpc>
          <a:spcPct val="120000"/>
        </a:lnSpc>
        <a:spcBef>
          <a:spcPct val="20000"/>
        </a:spcBef>
        <a:spcAft>
          <a:spcPct val="0"/>
        </a:spcAft>
        <a:buClr>
          <a:schemeClr val="accent1"/>
        </a:buClr>
        <a:buSzPct val="60000"/>
        <a:buFont typeface="Wingdings" pitchFamily="2" charset="2"/>
        <a:buChar char="l"/>
        <a:defRPr sz="2800">
          <a:solidFill>
            <a:schemeClr val="tx1"/>
          </a:solidFill>
          <a:latin typeface="+mn-lt"/>
          <a:ea typeface="+mn-ea"/>
        </a:defRPr>
      </a:lvl2pPr>
      <a:lvl3pPr marL="903288" indent="-176213" algn="l" defTabSz="922338" rtl="0" eaLnBrk="1" fontAlgn="ctr" hangingPunct="1">
        <a:lnSpc>
          <a:spcPct val="120000"/>
        </a:lnSpc>
        <a:spcBef>
          <a:spcPct val="20000"/>
        </a:spcBef>
        <a:spcAft>
          <a:spcPct val="0"/>
        </a:spcAft>
        <a:buClr>
          <a:schemeClr val="accent1"/>
        </a:buClr>
        <a:buSzPct val="60000"/>
        <a:buFont typeface="Wingdings" pitchFamily="2" charset="2"/>
        <a:buChar char="l"/>
        <a:defRPr sz="1600">
          <a:solidFill>
            <a:schemeClr val="tx1"/>
          </a:solidFill>
          <a:latin typeface="+mn-lt"/>
          <a:ea typeface="+mn-ea"/>
        </a:defRPr>
      </a:lvl3pPr>
      <a:lvl4pPr marL="1266825" indent="-184150" algn="l" defTabSz="922338" rtl="0" eaLnBrk="1" fontAlgn="ctr" hangingPunct="1">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defRPr>
      </a:lvl4pPr>
      <a:lvl5pPr marL="1631950" indent="-185738" algn="l" defTabSz="922338" rtl="0" eaLnBrk="1" fontAlgn="ctr" hangingPunct="1">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5pPr>
      <a:lvl6pPr marL="2089150" indent="-185738" algn="l" defTabSz="922338" rtl="0" eaLnBrk="1" fontAlgn="ctr" hangingPunct="1">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6pPr>
      <a:lvl7pPr marL="2546350" indent="-185738" algn="l" defTabSz="922338" rtl="0" eaLnBrk="1" fontAlgn="ctr" hangingPunct="1">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7pPr>
      <a:lvl8pPr marL="3003550" indent="-185738" algn="l" defTabSz="922338" rtl="0" eaLnBrk="1" fontAlgn="ctr" hangingPunct="1">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8pPr>
      <a:lvl9pPr marL="3460750" indent="-185738" algn="l" defTabSz="922338" rtl="0" eaLnBrk="1" fontAlgn="ctr" hangingPunct="1">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buFontTx/>
              <a:buNone/>
            </a:pPr>
            <a:fld id="{530820CF-B880-4189-942D-D702A7CBA730}" type="datetimeFigureOut">
              <a:rPr lang="zh-CN" altLang="en-US" b="0" smtClean="0">
                <a:solidFill>
                  <a:prstClr val="black">
                    <a:tint val="75000"/>
                  </a:prstClr>
                </a:solidFill>
                <a:latin typeface="Calibri"/>
                <a:ea typeface="宋体"/>
              </a:rPr>
              <a:pPr fontAlgn="auto">
                <a:lnSpc>
                  <a:spcPct val="100000"/>
                </a:lnSpc>
                <a:spcBef>
                  <a:spcPts val="0"/>
                </a:spcBef>
                <a:spcAft>
                  <a:spcPts val="0"/>
                </a:spcAft>
                <a:buFontTx/>
                <a:buNone/>
              </a:pPr>
              <a:t>2019/9/2</a:t>
            </a:fld>
            <a:endParaRPr lang="zh-CN" altLang="en-US" b="0">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buFontTx/>
              <a:buNone/>
            </a:pPr>
            <a:endParaRPr lang="zh-CN" altLang="en-US" b="0">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buFontTx/>
              <a:buNone/>
            </a:pPr>
            <a:fld id="{0C913308-F349-4B6D-A68A-DD1791B4A57B}" type="slidenum">
              <a:rPr lang="zh-CN" altLang="en-US" b="0" smtClean="0">
                <a:solidFill>
                  <a:prstClr val="black">
                    <a:tint val="75000"/>
                  </a:prstClr>
                </a:solidFill>
                <a:latin typeface="Calibri"/>
                <a:ea typeface="宋体"/>
              </a:rPr>
              <a:pPr fontAlgn="auto">
                <a:lnSpc>
                  <a:spcPct val="100000"/>
                </a:lnSpc>
                <a:spcBef>
                  <a:spcPts val="0"/>
                </a:spcBef>
                <a:spcAft>
                  <a:spcPts val="0"/>
                </a:spcAft>
                <a:buFontTx/>
                <a:buNone/>
              </a:pPr>
              <a:t>‹#›</a:t>
            </a:fld>
            <a:endParaRPr lang="zh-CN" altLang="en-US" b="0">
              <a:solidFill>
                <a:prstClr val="black">
                  <a:tint val="75000"/>
                </a:prstClr>
              </a:solidFill>
              <a:latin typeface="Calibri"/>
              <a:ea typeface="宋体"/>
            </a:endParaRPr>
          </a:p>
        </p:txBody>
      </p:sp>
    </p:spTree>
    <p:extLst>
      <p:ext uri="{BB962C8B-B14F-4D97-AF65-F5344CB8AC3E}">
        <p14:creationId xmlns:p14="http://schemas.microsoft.com/office/powerpoint/2010/main" val="1544763066"/>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hyperlink" Target="http://www.1ppt.com/tubiao/" TargetMode="External"/><Relationship Id="rId13" Type="http://schemas.openxmlformats.org/officeDocument/2006/relationships/hyperlink" Target="http://www.1ppt.com/ziliao/" TargetMode="External"/><Relationship Id="rId18" Type="http://schemas.openxmlformats.org/officeDocument/2006/relationships/hyperlink" Target="http://www.1ppt.cn/" TargetMode="External"/><Relationship Id="rId3" Type="http://schemas.openxmlformats.org/officeDocument/2006/relationships/hyperlink" Target="http://www.1ppt.com/moban/" TargetMode="External"/><Relationship Id="rId21" Type="http://schemas.openxmlformats.org/officeDocument/2006/relationships/image" Target="../media/image25.png"/><Relationship Id="rId7" Type="http://schemas.openxmlformats.org/officeDocument/2006/relationships/hyperlink" Target="http://www.1ppt.com/beijing/" TargetMode="External"/><Relationship Id="rId12" Type="http://schemas.openxmlformats.org/officeDocument/2006/relationships/hyperlink" Target="http://www.1ppt.com/excel/" TargetMode="External"/><Relationship Id="rId17" Type="http://schemas.openxmlformats.org/officeDocument/2006/relationships/hyperlink" Target="http://www.1ppt.com/jiaoan/" TargetMode="External"/><Relationship Id="rId2" Type="http://schemas.openxmlformats.org/officeDocument/2006/relationships/notesSlide" Target="../notesSlides/notesSlide2.xml"/><Relationship Id="rId16" Type="http://schemas.openxmlformats.org/officeDocument/2006/relationships/hyperlink" Target="http://www.1ppt.com/shiti/" TargetMode="External"/><Relationship Id="rId20" Type="http://schemas.openxmlformats.org/officeDocument/2006/relationships/image" Target="../media/image24.png"/><Relationship Id="rId1" Type="http://schemas.openxmlformats.org/officeDocument/2006/relationships/slideLayout" Target="../slideLayouts/slideLayout14.xml"/><Relationship Id="rId6" Type="http://schemas.openxmlformats.org/officeDocument/2006/relationships/hyperlink" Target="http://www.1ppt.com/sucai/" TargetMode="External"/><Relationship Id="rId11" Type="http://schemas.openxmlformats.org/officeDocument/2006/relationships/hyperlink" Target="http://www.1ppt.com/word/" TargetMode="External"/><Relationship Id="rId5" Type="http://schemas.openxmlformats.org/officeDocument/2006/relationships/hyperlink" Target="http://www.1ppt.com/jieri/" TargetMode="External"/><Relationship Id="rId15" Type="http://schemas.openxmlformats.org/officeDocument/2006/relationships/hyperlink" Target="http://www.1ppt.com/fanwen/" TargetMode="External"/><Relationship Id="rId10" Type="http://schemas.openxmlformats.org/officeDocument/2006/relationships/hyperlink" Target="http://www.1ppt.com/powerpoint/" TargetMode="External"/><Relationship Id="rId19" Type="http://schemas.openxmlformats.org/officeDocument/2006/relationships/image" Target="../media/image23.png"/><Relationship Id="rId4" Type="http://schemas.openxmlformats.org/officeDocument/2006/relationships/hyperlink" Target="http://www.1ppt.com/hangye/" TargetMode="External"/><Relationship Id="rId9" Type="http://schemas.openxmlformats.org/officeDocument/2006/relationships/hyperlink" Target="http://www.1ppt.com/xiazai/" TargetMode="External"/><Relationship Id="rId14" Type="http://schemas.openxmlformats.org/officeDocument/2006/relationships/hyperlink" Target="http://www.1ppt.com/kejia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1" name="图片 293890" descr="框"/>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368550" y="1549400"/>
            <a:ext cx="6178550"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图片 293891" descr="老师"/>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0513" y="3313113"/>
            <a:ext cx="3060700" cy="299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矩形 293893"/>
          <p:cNvSpPr>
            <a:spLocks noChangeArrowheads="1"/>
          </p:cNvSpPr>
          <p:nvPr/>
        </p:nvSpPr>
        <p:spPr bwMode="auto">
          <a:xfrm>
            <a:off x="2480468" y="2159556"/>
            <a:ext cx="5954713" cy="62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lgn="ctr">
              <a:lnSpc>
                <a:spcPct val="110000"/>
              </a:lnSpc>
            </a:pPr>
            <a:r>
              <a:rPr lang="zh-CN" altLang="en-US" sz="3600" dirty="0" smtClean="0">
                <a:latin typeface="黑体" pitchFamily="49" charset="-122"/>
                <a:ea typeface="黑体" pitchFamily="49" charset="-122"/>
              </a:rPr>
              <a:t>﹡一</a:t>
            </a:r>
            <a:r>
              <a:rPr lang="zh-CN" altLang="en-US" sz="3600" dirty="0">
                <a:latin typeface="黑体" pitchFamily="49" charset="-122"/>
                <a:ea typeface="黑体" pitchFamily="49" charset="-122"/>
              </a:rPr>
              <a:t>名物理学家</a:t>
            </a:r>
            <a:r>
              <a:rPr lang="zh-CN" altLang="en-US" sz="3600" dirty="0" smtClean="0">
                <a:latin typeface="黑体" pitchFamily="49" charset="-122"/>
                <a:ea typeface="黑体" pitchFamily="49" charset="-122"/>
              </a:rPr>
              <a:t>的教</a:t>
            </a:r>
            <a:r>
              <a:rPr lang="zh-CN" altLang="en-US" sz="3600" dirty="0">
                <a:latin typeface="黑体" pitchFamily="49" charset="-122"/>
                <a:ea typeface="黑体" pitchFamily="49" charset="-122"/>
              </a:rPr>
              <a:t>育历程</a:t>
            </a:r>
          </a:p>
        </p:txBody>
      </p:sp>
      <p:sp>
        <p:nvSpPr>
          <p:cNvPr id="5" name="矩形 4"/>
          <p:cNvSpPr/>
          <p:nvPr/>
        </p:nvSpPr>
        <p:spPr>
          <a:xfrm>
            <a:off x="2931482" y="5215660"/>
            <a:ext cx="5186035" cy="470257"/>
          </a:xfrm>
          <a:prstGeom prst="rect">
            <a:avLst/>
          </a:prstGeom>
        </p:spPr>
        <p:txBody>
          <a:bodyPr wrap="none">
            <a:spAutoFit/>
          </a:bodyPr>
          <a:lstStyle/>
          <a:p>
            <a:pPr marL="342900" lvl="0" indent="-342900" algn="ctr" fontAlgn="base">
              <a:lnSpc>
                <a:spcPct val="110000"/>
              </a:lnSpc>
              <a:spcBef>
                <a:spcPct val="0"/>
              </a:spcBef>
              <a:spcAft>
                <a:spcPct val="0"/>
              </a:spcAft>
            </a:pPr>
            <a:r>
              <a:rPr lang="zh-CN" altLang="en-US" kern="0" dirty="0" smtClean="0">
                <a:solidFill>
                  <a:srgbClr val="000000"/>
                </a:solidFill>
                <a:latin typeface="微软雅黑" panose="020B0503020204020204" pitchFamily="34" charset="-122"/>
                <a:ea typeface="微软雅黑" panose="020B0503020204020204" pitchFamily="34" charset="-122"/>
              </a:rPr>
              <a:t>第一</a:t>
            </a:r>
            <a:r>
              <a:rPr lang="en-US" altLang="zh-CN" kern="0" dirty="0" smtClean="0">
                <a:solidFill>
                  <a:srgbClr val="000000"/>
                </a:solidFill>
                <a:latin typeface="微软雅黑" panose="020B0503020204020204" pitchFamily="34" charset="-122"/>
                <a:ea typeface="微软雅黑" panose="020B0503020204020204" pitchFamily="34" charset="-122"/>
              </a:rPr>
              <a:t>PPT</a:t>
            </a:r>
            <a:r>
              <a:rPr lang="zh-CN" altLang="en-US" kern="0" dirty="0" smtClean="0">
                <a:solidFill>
                  <a:srgbClr val="000000"/>
                </a:solidFill>
                <a:latin typeface="微软雅黑" panose="020B0503020204020204" pitchFamily="34" charset="-122"/>
                <a:ea typeface="微软雅黑" panose="020B0503020204020204" pitchFamily="34" charset="-122"/>
              </a:rPr>
              <a:t>模板网</a:t>
            </a:r>
            <a:r>
              <a:rPr lang="en-US" altLang="zh-CN" kern="0" dirty="0" smtClean="0">
                <a:solidFill>
                  <a:srgbClr val="000000"/>
                </a:solidFill>
                <a:latin typeface="微软雅黑" panose="020B0503020204020204" pitchFamily="34" charset="-122"/>
                <a:ea typeface="微软雅黑" panose="020B0503020204020204" pitchFamily="34" charset="-122"/>
              </a:rPr>
              <a:t>-WWW.1PPT.COM</a:t>
            </a:r>
            <a:endParaRPr lang="en-US" altLang="zh-CN" kern="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406" name="文本框 272405"/>
          <p:cNvSpPr txBox="1">
            <a:spLocks noChangeArrowheads="1"/>
          </p:cNvSpPr>
          <p:nvPr/>
        </p:nvSpPr>
        <p:spPr bwMode="auto">
          <a:xfrm>
            <a:off x="584200" y="1092200"/>
            <a:ext cx="8001000" cy="436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pPr>
              <a:lnSpc>
                <a:spcPct val="160000"/>
              </a:lnSpc>
            </a:pPr>
            <a:r>
              <a:rPr lang="en-US" altLang="zh-CN" dirty="0">
                <a:solidFill>
                  <a:srgbClr val="0000FF"/>
                </a:solidFill>
              </a:rPr>
              <a:t>2.</a:t>
            </a:r>
            <a:r>
              <a:rPr lang="zh-CN" altLang="en-US" dirty="0">
                <a:solidFill>
                  <a:srgbClr val="0000FF"/>
                </a:solidFill>
              </a:rPr>
              <a:t>通读全文，概括作者的“教育历程”和“教育内容”。</a:t>
            </a:r>
          </a:p>
          <a:p>
            <a:pPr>
              <a:lnSpc>
                <a:spcPct val="160000"/>
              </a:lnSpc>
            </a:pPr>
            <a:r>
              <a:rPr lang="zh-CN" altLang="en-US" dirty="0">
                <a:solidFill>
                  <a:srgbClr val="CC00FF"/>
                </a:solidFill>
                <a:latin typeface="楷体_GB2312" pitchFamily="49" charset="-122"/>
                <a:ea typeface="楷体_GB2312" pitchFamily="49" charset="-122"/>
              </a:rPr>
              <a:t>【提示】</a:t>
            </a:r>
            <a:r>
              <a:rPr lang="en-US" altLang="zh-CN" dirty="0">
                <a:latin typeface="楷体_GB2312" pitchFamily="49" charset="-122"/>
                <a:ea typeface="楷体_GB2312" pitchFamily="49" charset="-122"/>
              </a:rPr>
              <a:t>①</a:t>
            </a:r>
            <a:r>
              <a:rPr lang="zh-CN" altLang="en-US" dirty="0">
                <a:latin typeface="楷体_GB2312" pitchFamily="49" charset="-122"/>
                <a:ea typeface="楷体_GB2312" pitchFamily="49" charset="-122"/>
              </a:rPr>
              <a:t>人人都对自然感到好奇，都以自己喜爱的形式寻求自然的“谜底”，但是大多数人一般直接探寻自然本身，而作者却由人的观察角度，反思人类对宇宙的认知。看似作者少年时的思维超出同龄人，其实只是他充分发挥了自己的想象力，并且保持了这样奇特的想</a:t>
            </a:r>
            <a:r>
              <a:rPr lang="zh-CN" altLang="en-US" dirty="0"/>
              <a:t>象</a:t>
            </a:r>
            <a:r>
              <a:rPr lang="zh-CN" altLang="en-US" dirty="0">
                <a:latin typeface="楷体_GB2312" pitchFamily="49" charset="-122"/>
                <a:ea typeface="楷体_GB2312" pitchFamily="49" charset="-122"/>
              </a:rPr>
              <a:t>力，由此奠定了他对高维空间理论探究的基础。</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240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文本框 323588"/>
          <p:cNvSpPr txBox="1">
            <a:spLocks noChangeArrowheads="1"/>
          </p:cNvSpPr>
          <p:nvPr/>
        </p:nvSpPr>
        <p:spPr bwMode="auto">
          <a:xfrm>
            <a:off x="622300" y="1143000"/>
            <a:ext cx="79502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pPr>
              <a:lnSpc>
                <a:spcPct val="150000"/>
              </a:lnSpc>
            </a:pPr>
            <a:r>
              <a:rPr lang="en-US" altLang="zh-CN" dirty="0">
                <a:latin typeface="楷体_GB2312" pitchFamily="49" charset="-122"/>
                <a:ea typeface="楷体_GB2312" pitchFamily="49" charset="-122"/>
              </a:rPr>
              <a:t>②</a:t>
            </a:r>
            <a:r>
              <a:rPr lang="zh-CN" altLang="en-US" dirty="0">
                <a:latin typeface="楷体_GB2312" pitchFamily="49" charset="-122"/>
                <a:ea typeface="楷体_GB2312" pitchFamily="49" charset="-122"/>
              </a:rPr>
              <a:t>作者少年时接触到爱因斯坦的“未竟事业”，激发了他的探究兴趣。他之所以感到“激动人心”，是因为他把爱因斯坦的理论当成一个“侦探故事”来阅读、探究，这非常符合少年的心理。另外，“我决定要对这一秘密刨根究底”，也表现了他有毅力有恒心的性格，这是成为科学家的基本素质。</a:t>
            </a:r>
          </a:p>
        </p:txBody>
      </p:sp>
      <p:pic>
        <p:nvPicPr>
          <p:cNvPr id="15362" name="图片 323589" descr="图片19"/>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69925" y="4899025"/>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文本框 317445"/>
          <p:cNvSpPr txBox="1">
            <a:spLocks noChangeArrowheads="1"/>
          </p:cNvSpPr>
          <p:nvPr/>
        </p:nvSpPr>
        <p:spPr bwMode="auto">
          <a:xfrm>
            <a:off x="622300" y="1066800"/>
            <a:ext cx="7950200"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pPr>
              <a:lnSpc>
                <a:spcPct val="150000"/>
              </a:lnSpc>
            </a:pPr>
            <a:r>
              <a:rPr lang="en-US" altLang="zh-CN" dirty="0">
                <a:latin typeface="楷体_GB2312" pitchFamily="49" charset="-122"/>
                <a:ea typeface="楷体_GB2312" pitchFamily="49" charset="-122"/>
              </a:rPr>
              <a:t>③</a:t>
            </a:r>
            <a:r>
              <a:rPr lang="zh-CN" altLang="en-US" dirty="0">
                <a:latin typeface="楷体_GB2312" pitchFamily="49" charset="-122"/>
                <a:ea typeface="楷体_GB2312" pitchFamily="49" charset="-122"/>
              </a:rPr>
              <a:t>高中时代，本应“在棒球场或篮球场玩耍”，享受青春年华，但作者却“找遍周边地区大量的电子仓库，装配必需的硬件设备”，在“学校的足球场中缠绕</a:t>
            </a:r>
            <a:r>
              <a:rPr lang="en-US" altLang="zh-CN" dirty="0">
                <a:latin typeface="楷体_GB2312" pitchFamily="49" charset="-122"/>
                <a:ea typeface="楷体_GB2312" pitchFamily="49" charset="-122"/>
              </a:rPr>
              <a:t>22</a:t>
            </a:r>
            <a:r>
              <a:rPr lang="zh-CN" altLang="en-US" dirty="0">
                <a:latin typeface="楷体_GB2312" pitchFamily="49" charset="-122"/>
                <a:ea typeface="楷体_GB2312" pitchFamily="49" charset="-122"/>
              </a:rPr>
              <a:t>英里长的铜线”，自己动手建设实验室，验证爱因斯坦理论，探究反物质。作者进行这样艰苦枯燥的工作，体现了他对科学的热爱，以及踏实的性格，显露出成为一个科学工作者的潜能。由</a:t>
            </a:r>
            <a:r>
              <a:rPr lang="en-US" altLang="zh-CN" dirty="0">
                <a:latin typeface="楷体_GB2312" pitchFamily="49" charset="-122"/>
                <a:ea typeface="楷体_GB2312" pitchFamily="49" charset="-122"/>
              </a:rPr>
              <a:t>①②</a:t>
            </a:r>
            <a:r>
              <a:rPr lang="zh-CN" altLang="en-US" dirty="0">
                <a:latin typeface="楷体_GB2312" pitchFamily="49" charset="-122"/>
                <a:ea typeface="楷体_GB2312" pitchFamily="49" charset="-122"/>
              </a:rPr>
              <a:t>到</a:t>
            </a:r>
            <a:r>
              <a:rPr lang="en-US" altLang="zh-CN" dirty="0">
                <a:latin typeface="楷体_GB2312" pitchFamily="49" charset="-122"/>
                <a:ea typeface="楷体_GB2312" pitchFamily="49" charset="-122"/>
              </a:rPr>
              <a:t>③</a:t>
            </a:r>
            <a:r>
              <a:rPr lang="zh-CN" altLang="en-US" dirty="0">
                <a:latin typeface="楷体_GB2312" pitchFamily="49" charset="-122"/>
                <a:ea typeface="楷体_GB2312" pitchFamily="49" charset="-122"/>
              </a:rPr>
              <a:t>，我们可以清楚地看到作者的“教育历程”和“教育内容”。</a:t>
            </a:r>
            <a:r>
              <a:rPr lang="en-US" altLang="zh-CN" dirty="0">
                <a:latin typeface="楷体_GB2312" pitchFamily="49" charset="-122"/>
                <a:ea typeface="楷体_GB2312" pitchFamily="49" charset="-122"/>
              </a:rPr>
              <a:t> </a:t>
            </a: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41" name="文本框 274440"/>
          <p:cNvSpPr txBox="1">
            <a:spLocks noChangeArrowheads="1"/>
          </p:cNvSpPr>
          <p:nvPr/>
        </p:nvSpPr>
        <p:spPr bwMode="auto">
          <a:xfrm>
            <a:off x="571500" y="996950"/>
            <a:ext cx="8039100"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pPr>
              <a:lnSpc>
                <a:spcPct val="115000"/>
              </a:lnSpc>
              <a:spcBef>
                <a:spcPct val="0"/>
              </a:spcBef>
            </a:pPr>
            <a:r>
              <a:rPr lang="zh-CN" altLang="en-US" dirty="0">
                <a:solidFill>
                  <a:srgbClr val="CC00FF"/>
                </a:solidFill>
                <a:latin typeface="楷体_GB2312" pitchFamily="49" charset="-122"/>
                <a:ea typeface="楷体_GB2312" pitchFamily="49" charset="-122"/>
              </a:rPr>
              <a:t>【提示】</a:t>
            </a:r>
            <a:r>
              <a:rPr lang="zh-CN" altLang="en-US" dirty="0">
                <a:latin typeface="楷体_GB2312" pitchFamily="49" charset="-122"/>
                <a:ea typeface="楷体_GB2312" pitchFamily="49" charset="-122"/>
              </a:rPr>
              <a:t>本文布局谋篇重点突出，详略得当。</a:t>
            </a:r>
          </a:p>
          <a:p>
            <a:pPr>
              <a:lnSpc>
                <a:spcPct val="115000"/>
              </a:lnSpc>
              <a:spcBef>
                <a:spcPct val="0"/>
              </a:spcBef>
            </a:pPr>
            <a:r>
              <a:rPr lang="zh-CN" altLang="en-US" dirty="0">
                <a:latin typeface="楷体_GB2312" pitchFamily="49" charset="-122"/>
                <a:ea typeface="楷体_GB2312" pitchFamily="49" charset="-122"/>
              </a:rPr>
              <a:t>（</a:t>
            </a:r>
            <a:r>
              <a:rPr lang="en-US" altLang="zh-CN" dirty="0">
                <a:latin typeface="楷体_GB2312" pitchFamily="49" charset="-122"/>
                <a:ea typeface="楷体_GB2312" pitchFamily="49" charset="-122"/>
              </a:rPr>
              <a:t>1</a:t>
            </a:r>
            <a:r>
              <a:rPr lang="zh-CN" altLang="en-US" dirty="0">
                <a:latin typeface="楷体_GB2312" pitchFamily="49" charset="-122"/>
                <a:ea typeface="楷体_GB2312" pitchFamily="49" charset="-122"/>
              </a:rPr>
              <a:t>）在整体上，作者并没有从童年到小学到初中到高中，按时间顺序叙事，而是通过童年的两件趣事和高中时建立实验室的事例，突出他成长为一名“物理学家”的“教育历程”，并不旁及其他成长的经验。</a:t>
            </a:r>
          </a:p>
          <a:p>
            <a:pPr>
              <a:lnSpc>
                <a:spcPct val="115000"/>
              </a:lnSpc>
              <a:spcBef>
                <a:spcPct val="0"/>
              </a:spcBef>
            </a:pPr>
            <a:r>
              <a:rPr lang="zh-CN" altLang="en-US" dirty="0">
                <a:latin typeface="楷体_GB2312" pitchFamily="49" charset="-122"/>
                <a:ea typeface="楷体_GB2312" pitchFamily="49" charset="-122"/>
              </a:rPr>
              <a:t>（</a:t>
            </a:r>
            <a:r>
              <a:rPr lang="en-US" altLang="zh-CN" dirty="0">
                <a:latin typeface="楷体_GB2312" pitchFamily="49" charset="-122"/>
                <a:ea typeface="楷体_GB2312" pitchFamily="49" charset="-122"/>
              </a:rPr>
              <a:t>2</a:t>
            </a:r>
            <a:r>
              <a:rPr lang="zh-CN" altLang="en-US" dirty="0">
                <a:latin typeface="楷体_GB2312" pitchFamily="49" charset="-122"/>
                <a:ea typeface="楷体_GB2312" pitchFamily="49" charset="-122"/>
              </a:rPr>
              <a:t>）在局部上，如高中阶段，作者看了许多统一场理论方面的书，并常常去斯坦福大学的物理图书馆，相关的理论书籍是怎样启发、引导他研究的，这里肯定有许多精彩的故事，但是作者只是一笔带过，重点放在制造“自己的原子对撞机”上，其中具体的数据叙述得很详尽，让人体会到作者严谨、踏实的性格，以及内在的成为物理学家所需要的基本素质。</a:t>
            </a:r>
            <a:r>
              <a:rPr lang="en-US" altLang="zh-CN" dirty="0">
                <a:latin typeface="楷体_GB2312" pitchFamily="49" charset="-122"/>
                <a:ea typeface="楷体_GB2312" pitchFamily="49" charset="-122"/>
              </a:rPr>
              <a:t>  </a:t>
            </a:r>
          </a:p>
        </p:txBody>
      </p:sp>
      <p:sp>
        <p:nvSpPr>
          <p:cNvPr id="17410" name="文本框 274441"/>
          <p:cNvSpPr txBox="1">
            <a:spLocks noChangeArrowheads="1"/>
          </p:cNvSpPr>
          <p:nvPr/>
        </p:nvSpPr>
        <p:spPr bwMode="auto">
          <a:xfrm>
            <a:off x="609600" y="514350"/>
            <a:ext cx="791210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pPr>
              <a:spcBef>
                <a:spcPct val="0"/>
              </a:spcBef>
            </a:pPr>
            <a:r>
              <a:rPr lang="en-US" altLang="zh-CN" dirty="0">
                <a:solidFill>
                  <a:srgbClr val="0000FF"/>
                </a:solidFill>
              </a:rPr>
              <a:t>3.</a:t>
            </a:r>
            <a:r>
              <a:rPr lang="zh-CN" altLang="en-US" dirty="0">
                <a:solidFill>
                  <a:srgbClr val="0000FF"/>
                </a:solidFill>
              </a:rPr>
              <a:t>本文在材料处理上有什么特点？</a:t>
            </a:r>
            <a:r>
              <a:rPr lang="en-US" altLang="zh-CN" b="0" dirty="0">
                <a:solidFill>
                  <a:srgbClr val="0000FF"/>
                </a:solidFill>
              </a:rPr>
              <a:t> </a:t>
            </a:r>
            <a:endParaRPr lang="en-US" altLang="zh-CN" dirty="0">
              <a:latin typeface="楷体_GB2312" pitchFamily="49" charset="-122"/>
              <a:ea typeface="楷体_GB2312"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444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444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444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28" name="文本框 273427"/>
          <p:cNvSpPr txBox="1">
            <a:spLocks noChangeArrowheads="1"/>
          </p:cNvSpPr>
          <p:nvPr/>
        </p:nvSpPr>
        <p:spPr bwMode="auto">
          <a:xfrm>
            <a:off x="596900" y="838200"/>
            <a:ext cx="7975600" cy="494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pPr>
              <a:lnSpc>
                <a:spcPct val="160000"/>
              </a:lnSpc>
            </a:pPr>
            <a:r>
              <a:rPr lang="en-US" altLang="zh-CN" dirty="0">
                <a:solidFill>
                  <a:srgbClr val="0000FF"/>
                </a:solidFill>
              </a:rPr>
              <a:t>4.</a:t>
            </a:r>
            <a:r>
              <a:rPr lang="zh-CN" altLang="en-US" dirty="0">
                <a:solidFill>
                  <a:srgbClr val="0000FF"/>
                </a:solidFill>
              </a:rPr>
              <a:t>本文并不是简单地叙述成长的故事，而是具有深刻的科学精神内涵，可以从中看到哪些方面的“教育”对成为优秀科学家最为重要</a:t>
            </a:r>
            <a:r>
              <a:rPr lang="en-US" altLang="zh-CN" dirty="0">
                <a:solidFill>
                  <a:srgbClr val="0000FF"/>
                </a:solidFill>
              </a:rPr>
              <a:t>?</a:t>
            </a:r>
          </a:p>
          <a:p>
            <a:pPr>
              <a:lnSpc>
                <a:spcPct val="160000"/>
              </a:lnSpc>
            </a:pPr>
            <a:r>
              <a:rPr lang="zh-CN" altLang="en-US" dirty="0">
                <a:solidFill>
                  <a:srgbClr val="CC00FF"/>
                </a:solidFill>
                <a:latin typeface="楷体_GB2312" pitchFamily="49" charset="-122"/>
                <a:ea typeface="楷体_GB2312" pitchFamily="49" charset="-122"/>
              </a:rPr>
              <a:t>【提示】</a:t>
            </a:r>
            <a:r>
              <a:rPr lang="zh-CN" altLang="en-US" dirty="0">
                <a:latin typeface="楷体_GB2312" pitchFamily="49" charset="-122"/>
                <a:ea typeface="楷体_GB2312" pitchFamily="49" charset="-122"/>
              </a:rPr>
              <a:t>（</a:t>
            </a:r>
            <a:r>
              <a:rPr lang="en-US" altLang="zh-CN" dirty="0">
                <a:latin typeface="楷体_GB2312" pitchFamily="49" charset="-122"/>
                <a:ea typeface="楷体_GB2312" pitchFamily="49" charset="-122"/>
              </a:rPr>
              <a:t>1</a:t>
            </a:r>
            <a:r>
              <a:rPr lang="zh-CN" altLang="en-US" dirty="0">
                <a:latin typeface="楷体_GB2312" pitchFamily="49" charset="-122"/>
                <a:ea typeface="楷体_GB2312" pitchFamily="49" charset="-122"/>
              </a:rPr>
              <a:t>）想象力：科学是需要想象力的，想象力能带来创造力。作者正是从对鲤鱼世界的想象中，认识到人类观察空间的局限性，间接感悟到高维空间存在的可能。由感性的想象上升到理性的创造，体现了作者的创新意识和探索精神。</a:t>
            </a:r>
            <a:r>
              <a:rPr lang="en-US" altLang="zh-CN" dirty="0">
                <a:latin typeface="楷体_GB2312" pitchFamily="49" charset="-122"/>
                <a:ea typeface="楷体_GB2312" pitchFamily="49" charset="-122"/>
              </a:rPr>
              <a:t>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342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328705"/>
          <p:cNvSpPr txBox="1">
            <a:spLocks noChangeArrowheads="1"/>
          </p:cNvSpPr>
          <p:nvPr/>
        </p:nvSpPr>
        <p:spPr bwMode="auto">
          <a:xfrm>
            <a:off x="647700" y="1295400"/>
            <a:ext cx="7975600" cy="315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pPr>
              <a:lnSpc>
                <a:spcPct val="140000"/>
              </a:lnSpc>
            </a:pPr>
            <a:r>
              <a:rPr lang="zh-CN" altLang="en-US" dirty="0">
                <a:latin typeface="楷体_GB2312" pitchFamily="49" charset="-122"/>
                <a:ea typeface="楷体_GB2312" pitchFamily="49" charset="-122"/>
              </a:rPr>
              <a:t>（</a:t>
            </a:r>
            <a:r>
              <a:rPr lang="en-US" altLang="zh-CN" dirty="0">
                <a:latin typeface="楷体_GB2312" pitchFamily="49" charset="-122"/>
                <a:ea typeface="楷体_GB2312" pitchFamily="49" charset="-122"/>
              </a:rPr>
              <a:t>2</a:t>
            </a:r>
            <a:r>
              <a:rPr lang="zh-CN" altLang="en-US" dirty="0">
                <a:latin typeface="楷体_GB2312" pitchFamily="49" charset="-122"/>
                <a:ea typeface="楷体_GB2312" pitchFamily="49" charset="-122"/>
              </a:rPr>
              <a:t>）乐趣：科学不应该是枯燥的，而是应该充满乐趣的。探寻自然的奥秘，对真正的科学工作者来说，是和自然做的近似于捉迷藏的“游戏”，也是人生的“境界”。“游戏”使他们乐此不疲，充满激情，不受外界的诱惑和干扰；而“境界”使他们不顾功利，不畏强权，只求真理。</a:t>
            </a:r>
            <a:r>
              <a:rPr lang="en-US" altLang="zh-CN" dirty="0">
                <a:latin typeface="楷体_GB2312" pitchFamily="49" charset="-122"/>
                <a:ea typeface="楷体_GB2312" pitchFamily="49" charset="-122"/>
              </a:rPr>
              <a:t> </a:t>
            </a:r>
          </a:p>
        </p:txBody>
      </p:sp>
      <p:pic>
        <p:nvPicPr>
          <p:cNvPr id="19458" name="图片 328706" descr="200412151111585938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0088" y="4864100"/>
            <a:ext cx="7458075"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矩形 314372"/>
          <p:cNvSpPr>
            <a:spLocks noChangeArrowheads="1"/>
          </p:cNvSpPr>
          <p:nvPr/>
        </p:nvSpPr>
        <p:spPr bwMode="auto">
          <a:xfrm>
            <a:off x="612775" y="719138"/>
            <a:ext cx="8094663"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lnSpc>
                <a:spcPct val="150000"/>
              </a:lnSpc>
            </a:pPr>
            <a:r>
              <a:rPr lang="zh-CN" altLang="en-US" dirty="0">
                <a:latin typeface="楷体_GB2312" pitchFamily="49" charset="-122"/>
                <a:ea typeface="楷体_GB2312" pitchFamily="49" charset="-122"/>
              </a:rPr>
              <a:t>（</a:t>
            </a:r>
            <a:r>
              <a:rPr lang="en-US" altLang="zh-CN" dirty="0">
                <a:latin typeface="楷体_GB2312" pitchFamily="49" charset="-122"/>
                <a:ea typeface="楷体_GB2312" pitchFamily="49" charset="-122"/>
              </a:rPr>
              <a:t>3</a:t>
            </a:r>
            <a:r>
              <a:rPr lang="zh-CN" altLang="en-US" dirty="0">
                <a:latin typeface="楷体_GB2312" pitchFamily="49" charset="-122"/>
                <a:ea typeface="楷体_GB2312" pitchFamily="49" charset="-122"/>
              </a:rPr>
              <a:t>）实验精神：丁肇中说过：“现代学术的基础就是实地的探察，就是我们现在所谓的实验。”“科学发展的历史告诉我们，新的知识只能通过实地实验而得到，不是由自我检讨或哲理的清谈就可求到的。”（</a:t>
            </a:r>
            <a:r>
              <a:rPr lang="en-US" altLang="zh-CN" dirty="0">
                <a:latin typeface="楷体_GB2312" pitchFamily="49" charset="-122"/>
                <a:ea typeface="楷体_GB2312" pitchFamily="49" charset="-122"/>
              </a:rPr>
              <a:t>《</a:t>
            </a:r>
            <a:r>
              <a:rPr lang="zh-CN" altLang="en-US" dirty="0">
                <a:latin typeface="楷体_GB2312" pitchFamily="49" charset="-122"/>
                <a:ea typeface="楷体_GB2312" pitchFamily="49" charset="-122"/>
              </a:rPr>
              <a:t>应有格物致知精神</a:t>
            </a:r>
            <a:r>
              <a:rPr lang="en-US" altLang="zh-CN" dirty="0">
                <a:latin typeface="楷体_GB2312" pitchFamily="49" charset="-122"/>
                <a:ea typeface="楷体_GB2312" pitchFamily="49" charset="-122"/>
              </a:rPr>
              <a:t>》</a:t>
            </a:r>
            <a:r>
              <a:rPr lang="zh-CN" altLang="en-US" dirty="0">
                <a:latin typeface="楷体_GB2312" pitchFamily="49" charset="-122"/>
                <a:ea typeface="楷体_GB2312" pitchFamily="49" charset="-122"/>
              </a:rPr>
              <a:t>）有了想象力，有了乐趣，那只是成为科学家的最基础的因素，不去踏踏实实地做实验，就不能得到基本数据，假说就不能确立。一味地空想，不去做基础工作，不可能达到真理的彼岸。</a:t>
            </a:r>
          </a:p>
        </p:txBody>
      </p:sp>
      <p:pic>
        <p:nvPicPr>
          <p:cNvPr id="20482" name="图片 314375" descr="gbba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35013" y="5529263"/>
            <a:ext cx="74628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4" descr="20071023182119497_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65925" y="5146675"/>
            <a:ext cx="1541463"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5472" name="文本框 275471"/>
          <p:cNvSpPr txBox="1">
            <a:spLocks noChangeArrowheads="1"/>
          </p:cNvSpPr>
          <p:nvPr/>
        </p:nvSpPr>
        <p:spPr bwMode="auto">
          <a:xfrm>
            <a:off x="533400" y="1866900"/>
            <a:ext cx="7899400" cy="359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r>
              <a:rPr lang="zh-CN" altLang="en-US" dirty="0">
                <a:solidFill>
                  <a:srgbClr val="CC00FF"/>
                </a:solidFill>
                <a:latin typeface="楷体_GB2312" pitchFamily="49" charset="-122"/>
                <a:ea typeface="楷体_GB2312" pitchFamily="49" charset="-122"/>
              </a:rPr>
              <a:t>【提示】</a:t>
            </a:r>
            <a:r>
              <a:rPr lang="zh-CN" altLang="en-US" dirty="0">
                <a:latin typeface="楷体_GB2312" pitchFamily="49" charset="-122"/>
                <a:ea typeface="楷体_GB2312" pitchFamily="49" charset="-122"/>
              </a:rPr>
              <a:t>主要有以下几点：（</a:t>
            </a:r>
            <a:r>
              <a:rPr lang="en-US" altLang="zh-CN" dirty="0">
                <a:latin typeface="楷体_GB2312" pitchFamily="49" charset="-122"/>
                <a:ea typeface="楷体_GB2312" pitchFamily="49" charset="-122"/>
              </a:rPr>
              <a:t>1</a:t>
            </a:r>
            <a:r>
              <a:rPr lang="zh-CN" altLang="en-US" dirty="0">
                <a:latin typeface="楷体_GB2312" pitchFamily="49" charset="-122"/>
                <a:ea typeface="楷体_GB2312" pitchFamily="49" charset="-122"/>
              </a:rPr>
              <a:t>）“水池之外看不见的世界没有科学意义。”（</a:t>
            </a:r>
            <a:r>
              <a:rPr lang="en-US" altLang="zh-CN" dirty="0">
                <a:latin typeface="楷体_GB2312" pitchFamily="49" charset="-122"/>
                <a:ea typeface="楷体_GB2312" pitchFamily="49" charset="-122"/>
              </a:rPr>
              <a:t>2</a:t>
            </a:r>
            <a:r>
              <a:rPr lang="zh-CN" altLang="en-US" dirty="0">
                <a:latin typeface="楷体_GB2312" pitchFamily="49" charset="-122"/>
                <a:ea typeface="楷体_GB2312" pitchFamily="49" charset="-122"/>
              </a:rPr>
              <a:t>）“它们为睡莲自己能够运动而困惑不解”</a:t>
            </a:r>
            <a:r>
              <a:rPr lang="en-US" altLang="zh-CN" dirty="0">
                <a:ea typeface="楷体_GB2312" pitchFamily="49" charset="-122"/>
              </a:rPr>
              <a:t>——</a:t>
            </a:r>
            <a:r>
              <a:rPr lang="zh-CN" altLang="en-US" dirty="0">
                <a:latin typeface="楷体_GB2312" pitchFamily="49" charset="-122"/>
                <a:ea typeface="楷体_GB2312" pitchFamily="49" charset="-122"/>
              </a:rPr>
              <a:t>它们以神秘的“力”来掩盖自己的无知。（</a:t>
            </a:r>
            <a:r>
              <a:rPr lang="en-US" altLang="zh-CN" dirty="0">
                <a:latin typeface="楷体_GB2312" pitchFamily="49" charset="-122"/>
                <a:ea typeface="楷体_GB2312" pitchFamily="49" charset="-122"/>
              </a:rPr>
              <a:t>3</a:t>
            </a:r>
            <a:r>
              <a:rPr lang="zh-CN" altLang="en-US" dirty="0">
                <a:latin typeface="楷体_GB2312" pitchFamily="49" charset="-122"/>
                <a:ea typeface="楷体_GB2312" pitchFamily="49" charset="-122"/>
              </a:rPr>
              <a:t>）“鲤鱼科学家”的“消失”和“重现”</a:t>
            </a:r>
            <a:r>
              <a:rPr lang="en-US" altLang="zh-CN" dirty="0">
                <a:ea typeface="楷体_GB2312" pitchFamily="49" charset="-122"/>
              </a:rPr>
              <a:t>——</a:t>
            </a:r>
            <a:r>
              <a:rPr lang="zh-CN" altLang="en-US" dirty="0">
                <a:latin typeface="楷体_GB2312" pitchFamily="49" charset="-122"/>
                <a:ea typeface="楷体_GB2312" pitchFamily="49" charset="-122"/>
              </a:rPr>
              <a:t>它们认为是“奇迹”，是“可怖的事情”，而不肯去探究原因。（</a:t>
            </a:r>
            <a:r>
              <a:rPr lang="en-US" altLang="zh-CN" dirty="0">
                <a:latin typeface="楷体_GB2312" pitchFamily="49" charset="-122"/>
                <a:ea typeface="楷体_GB2312" pitchFamily="49" charset="-122"/>
              </a:rPr>
              <a:t>4</a:t>
            </a:r>
            <a:r>
              <a:rPr lang="zh-CN" altLang="en-US" dirty="0">
                <a:latin typeface="楷体_GB2312" pitchFamily="49" charset="-122"/>
                <a:ea typeface="楷体_GB2312" pitchFamily="49" charset="-122"/>
              </a:rPr>
              <a:t>）“鲤鱼科学家”的“传奇故事”，真实地证明另一个世界的存在，而它们却认为“胡说八道”，荒谬绝伦，违背它们的“自然规律”。</a:t>
            </a:r>
            <a:r>
              <a:rPr lang="en-US" altLang="zh-CN" dirty="0">
                <a:latin typeface="楷体_GB2312" pitchFamily="49" charset="-122"/>
                <a:ea typeface="楷体_GB2312" pitchFamily="49" charset="-122"/>
              </a:rPr>
              <a:t> </a:t>
            </a:r>
          </a:p>
        </p:txBody>
      </p:sp>
      <p:sp>
        <p:nvSpPr>
          <p:cNvPr id="21507" name="文本框 275472"/>
          <p:cNvSpPr txBox="1">
            <a:spLocks noChangeArrowheads="1"/>
          </p:cNvSpPr>
          <p:nvPr/>
        </p:nvSpPr>
        <p:spPr bwMode="auto">
          <a:xfrm>
            <a:off x="673100" y="749300"/>
            <a:ext cx="78994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pPr>
              <a:lnSpc>
                <a:spcPct val="130000"/>
              </a:lnSpc>
            </a:pPr>
            <a:r>
              <a:rPr lang="zh-CN" altLang="en-US" dirty="0">
                <a:solidFill>
                  <a:srgbClr val="0000FF"/>
                </a:solidFill>
              </a:rPr>
              <a:t>二、疑难探究</a:t>
            </a:r>
            <a:br>
              <a:rPr lang="zh-CN" altLang="en-US" dirty="0">
                <a:solidFill>
                  <a:srgbClr val="0000FF"/>
                </a:solidFill>
              </a:rPr>
            </a:br>
            <a:r>
              <a:rPr lang="en-US" altLang="zh-CN" dirty="0">
                <a:solidFill>
                  <a:srgbClr val="0000FF"/>
                </a:solidFill>
              </a:rPr>
              <a:t>1.“</a:t>
            </a:r>
            <a:r>
              <a:rPr lang="zh-CN" altLang="en-US" dirty="0">
                <a:solidFill>
                  <a:srgbClr val="0000FF"/>
                </a:solidFill>
              </a:rPr>
              <a:t>鲤鱼科学家”对“世界”的认识是怎样的？</a:t>
            </a:r>
            <a:r>
              <a:rPr lang="en-US" altLang="zh-CN" b="0" dirty="0">
                <a:solidFill>
                  <a:srgbClr val="0000FF"/>
                </a:solidFill>
              </a:rPr>
              <a:t> </a:t>
            </a:r>
            <a:endParaRPr lang="en-US" altLang="zh-CN" dirty="0">
              <a:latin typeface="楷体_GB2312" pitchFamily="49" charset="-122"/>
              <a:ea typeface="楷体_GB2312"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547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65" name="矩形 278564"/>
          <p:cNvSpPr>
            <a:spLocks noChangeArrowheads="1"/>
          </p:cNvSpPr>
          <p:nvPr/>
        </p:nvSpPr>
        <p:spPr bwMode="auto">
          <a:xfrm>
            <a:off x="603250" y="1263650"/>
            <a:ext cx="8078788" cy="469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lnSpc>
                <a:spcPct val="140000"/>
              </a:lnSpc>
              <a:spcBef>
                <a:spcPct val="0"/>
              </a:spcBef>
            </a:pPr>
            <a:r>
              <a:rPr lang="zh-CN" altLang="en-US" dirty="0">
                <a:solidFill>
                  <a:srgbClr val="CC00FF"/>
                </a:solidFill>
                <a:latin typeface="楷体_GB2312" pitchFamily="49" charset="-122"/>
                <a:ea typeface="楷体_GB2312" pitchFamily="49" charset="-122"/>
              </a:rPr>
              <a:t>【提示】</a:t>
            </a:r>
            <a:r>
              <a:rPr lang="zh-CN" altLang="en-US" dirty="0">
                <a:latin typeface="楷体_GB2312" pitchFamily="49" charset="-122"/>
                <a:ea typeface="楷体_GB2312" pitchFamily="49" charset="-122"/>
              </a:rPr>
              <a:t>说明“自以为是”的人类和“鲤鱼科学家”有相似之处。（</a:t>
            </a:r>
            <a:r>
              <a:rPr lang="en-US" altLang="zh-CN" dirty="0">
                <a:latin typeface="楷体_GB2312" pitchFamily="49" charset="-122"/>
                <a:ea typeface="楷体_GB2312" pitchFamily="49" charset="-122"/>
              </a:rPr>
              <a:t>1</a:t>
            </a:r>
            <a:r>
              <a:rPr lang="zh-CN" altLang="en-US" dirty="0">
                <a:latin typeface="楷体_GB2312" pitchFamily="49" charset="-122"/>
                <a:ea typeface="楷体_GB2312" pitchFamily="49" charset="-122"/>
              </a:rPr>
              <a:t>）人类“一生就在我们自己的‘池子’里度过”，只要“超出我们的理解力”的自然存在，他们就“拒绝承认”。</a:t>
            </a:r>
          </a:p>
          <a:p>
            <a:pPr>
              <a:lnSpc>
                <a:spcPct val="140000"/>
              </a:lnSpc>
              <a:spcBef>
                <a:spcPct val="0"/>
              </a:spcBef>
            </a:pPr>
            <a:r>
              <a:rPr lang="zh-CN" altLang="en-US" dirty="0">
                <a:latin typeface="楷体_GB2312" pitchFamily="49" charset="-122"/>
                <a:ea typeface="楷体_GB2312" pitchFamily="49" charset="-122"/>
              </a:rPr>
              <a:t>（</a:t>
            </a:r>
            <a:r>
              <a:rPr lang="en-US" altLang="zh-CN" dirty="0">
                <a:latin typeface="楷体_GB2312" pitchFamily="49" charset="-122"/>
                <a:ea typeface="楷体_GB2312" pitchFamily="49" charset="-122"/>
              </a:rPr>
              <a:t>2</a:t>
            </a:r>
            <a:r>
              <a:rPr lang="zh-CN" altLang="en-US" dirty="0">
                <a:latin typeface="楷体_GB2312" pitchFamily="49" charset="-122"/>
                <a:ea typeface="楷体_GB2312" pitchFamily="49" charset="-122"/>
              </a:rPr>
              <a:t>）“科学家发明像力这样一些概念</a:t>
            </a:r>
            <a:r>
              <a:rPr lang="en-US" altLang="zh-CN" dirty="0">
                <a:ea typeface="楷体_GB2312" pitchFamily="49" charset="-122"/>
              </a:rPr>
              <a:t>……</a:t>
            </a:r>
            <a:r>
              <a:rPr lang="en-US" altLang="zh-CN" dirty="0">
                <a:latin typeface="楷体_GB2312" pitchFamily="49" charset="-122"/>
                <a:ea typeface="楷体_GB2312" pitchFamily="49" charset="-122"/>
              </a:rPr>
              <a:t>”</a:t>
            </a:r>
            <a:r>
              <a:rPr lang="zh-CN" altLang="en-US" dirty="0">
                <a:latin typeface="楷体_GB2312" pitchFamily="49" charset="-122"/>
                <a:ea typeface="楷体_GB2312" pitchFamily="49" charset="-122"/>
              </a:rPr>
              <a:t>，是因为他们只愿意承认“那些看得见摸得着的事物”，不肯改变思考问题的方式。</a:t>
            </a:r>
          </a:p>
          <a:p>
            <a:pPr>
              <a:lnSpc>
                <a:spcPct val="140000"/>
              </a:lnSpc>
              <a:spcBef>
                <a:spcPct val="0"/>
              </a:spcBef>
            </a:pPr>
            <a:r>
              <a:rPr lang="zh-CN" altLang="en-US" dirty="0">
                <a:latin typeface="楷体_GB2312" pitchFamily="49" charset="-122"/>
                <a:ea typeface="楷体_GB2312" pitchFamily="49" charset="-122"/>
              </a:rPr>
              <a:t>（</a:t>
            </a:r>
            <a:r>
              <a:rPr lang="en-US" altLang="zh-CN" dirty="0">
                <a:latin typeface="楷体_GB2312" pitchFamily="49" charset="-122"/>
                <a:ea typeface="楷体_GB2312" pitchFamily="49" charset="-122"/>
              </a:rPr>
              <a:t>3</a:t>
            </a:r>
            <a:r>
              <a:rPr lang="zh-CN" altLang="en-US" dirty="0">
                <a:latin typeface="楷体_GB2312" pitchFamily="49" charset="-122"/>
                <a:ea typeface="楷体_GB2312" pitchFamily="49" charset="-122"/>
              </a:rPr>
              <a:t>）“不能在实验室里便利地验证”的理论，他们就加以“鄙视”，表现出思想上的保守和固执。</a:t>
            </a:r>
          </a:p>
        </p:txBody>
      </p:sp>
      <p:sp>
        <p:nvSpPr>
          <p:cNvPr id="22530" name="矩形 278567"/>
          <p:cNvSpPr>
            <a:spLocks noChangeArrowheads="1"/>
          </p:cNvSpPr>
          <p:nvPr/>
        </p:nvSpPr>
        <p:spPr bwMode="auto">
          <a:xfrm>
            <a:off x="539750" y="717550"/>
            <a:ext cx="8078788"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lnSpc>
                <a:spcPct val="140000"/>
              </a:lnSpc>
              <a:spcBef>
                <a:spcPct val="0"/>
              </a:spcBef>
            </a:pPr>
            <a:r>
              <a:rPr lang="en-US" altLang="zh-CN" dirty="0">
                <a:solidFill>
                  <a:srgbClr val="0000FF"/>
                </a:solidFill>
              </a:rPr>
              <a:t>2.</a:t>
            </a:r>
            <a:r>
              <a:rPr lang="zh-CN" altLang="en-US" dirty="0">
                <a:solidFill>
                  <a:srgbClr val="0000FF"/>
                </a:solidFill>
              </a:rPr>
              <a:t>作者想通过“鲤鱼科学家”对世界的认识说明什么？</a:t>
            </a:r>
            <a:r>
              <a:rPr lang="en-US" altLang="zh-CN" b="0" dirty="0">
                <a:solidFill>
                  <a:srgbClr val="0000FF"/>
                </a:solidFill>
                <a:latin typeface="Arial"/>
                <a:ea typeface="楷体_GB2312" pitchFamily="49" charset="-122"/>
              </a:rPr>
              <a:t> </a:t>
            </a:r>
            <a:endParaRPr lang="en-US" altLang="zh-CN" dirty="0">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856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856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856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61" name="矩形 279560"/>
          <p:cNvSpPr>
            <a:spLocks noChangeArrowheads="1"/>
          </p:cNvSpPr>
          <p:nvPr/>
        </p:nvSpPr>
        <p:spPr bwMode="auto">
          <a:xfrm>
            <a:off x="571500" y="850900"/>
            <a:ext cx="8056563" cy="377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lnSpc>
                <a:spcPct val="160000"/>
              </a:lnSpc>
            </a:pPr>
            <a:r>
              <a:rPr lang="en-US" altLang="zh-CN" dirty="0">
                <a:solidFill>
                  <a:srgbClr val="0000FF"/>
                </a:solidFill>
              </a:rPr>
              <a:t>3.</a:t>
            </a:r>
            <a:r>
              <a:rPr lang="zh-CN" altLang="en-US" dirty="0">
                <a:solidFill>
                  <a:srgbClr val="0000FF"/>
                </a:solidFill>
              </a:rPr>
              <a:t>文中对鲤鱼“科学家们”的描述采用了什么样的手法？</a:t>
            </a:r>
          </a:p>
          <a:p>
            <a:pPr>
              <a:lnSpc>
                <a:spcPct val="160000"/>
              </a:lnSpc>
            </a:pPr>
            <a:r>
              <a:rPr lang="zh-CN" altLang="en-US" dirty="0">
                <a:solidFill>
                  <a:srgbClr val="CC00FF"/>
                </a:solidFill>
                <a:latin typeface="楷体_GB2312" pitchFamily="49" charset="-122"/>
                <a:ea typeface="楷体_GB2312" pitchFamily="49" charset="-122"/>
              </a:rPr>
              <a:t>【提示】</a:t>
            </a:r>
            <a:r>
              <a:rPr lang="zh-CN" altLang="en-US" dirty="0">
                <a:latin typeface="楷体_GB2312" pitchFamily="49" charset="-122"/>
                <a:ea typeface="楷体_GB2312" pitchFamily="49" charset="-122"/>
              </a:rPr>
              <a:t>作者借助于想象，采用了拟人化笔法，让鲤鱼“科学家们”会看会想，会提出问题会说话，这样就使深奥的科学道理变得浅显易懂。如第</a:t>
            </a:r>
            <a:r>
              <a:rPr lang="en-US" altLang="zh-CN" dirty="0">
                <a:latin typeface="楷体_GB2312" pitchFamily="49" charset="-122"/>
                <a:ea typeface="楷体_GB2312" pitchFamily="49" charset="-122"/>
              </a:rPr>
              <a:t>9</a:t>
            </a:r>
            <a:r>
              <a:rPr lang="zh-CN" altLang="en-US" dirty="0">
                <a:latin typeface="楷体_GB2312" pitchFamily="49" charset="-122"/>
                <a:ea typeface="楷体_GB2312" pitchFamily="49" charset="-122"/>
              </a:rPr>
              <a:t>段中：“它说：‘突然之间，不知怎的我就被拉出了咱们的宇宙</a:t>
            </a:r>
            <a:r>
              <a:rPr lang="en-US" altLang="zh-CN" dirty="0">
                <a:latin typeface="楷体_GB2312" pitchFamily="49" charset="-122"/>
                <a:ea typeface="楷体_GB2312" pitchFamily="49" charset="-122"/>
              </a:rPr>
              <a:t>(</a:t>
            </a:r>
            <a:r>
              <a:rPr lang="zh-CN" altLang="en-US" dirty="0">
                <a:latin typeface="楷体_GB2312" pitchFamily="49" charset="-122"/>
                <a:ea typeface="楷体_GB2312" pitchFamily="49" charset="-122"/>
              </a:rPr>
              <a:t>池水</a:t>
            </a:r>
            <a:r>
              <a:rPr lang="en-US" altLang="zh-CN" dirty="0">
                <a:latin typeface="楷体_GB2312" pitchFamily="49" charset="-122"/>
                <a:ea typeface="楷体_GB2312" pitchFamily="49" charset="-122"/>
              </a:rPr>
              <a:t>)</a:t>
            </a:r>
            <a:r>
              <a:rPr lang="en-US" altLang="zh-CN" dirty="0">
                <a:ea typeface="楷体_GB2312" pitchFamily="49" charset="-122"/>
              </a:rPr>
              <a:t>……</a:t>
            </a:r>
            <a:r>
              <a:rPr lang="zh-CN" altLang="en-US" dirty="0">
                <a:latin typeface="楷体_GB2312" pitchFamily="49" charset="-122"/>
                <a:ea typeface="楷体_GB2312" pitchFamily="49" charset="-122"/>
              </a:rPr>
              <a:t>随后，我发现自己突然又被扔回了咱们的世界。’”</a:t>
            </a:r>
          </a:p>
        </p:txBody>
      </p:sp>
      <p:pic>
        <p:nvPicPr>
          <p:cNvPr id="23554" name="Picture 4" descr="20071023182119497_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22663" y="4743450"/>
            <a:ext cx="2036762"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956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5" name="组合 267279"/>
          <p:cNvGrpSpPr>
            <a:grpSpLocks noChangeAspect="1"/>
          </p:cNvGrpSpPr>
          <p:nvPr/>
        </p:nvGrpSpPr>
        <p:grpSpPr bwMode="auto">
          <a:xfrm>
            <a:off x="3524250" y="4532313"/>
            <a:ext cx="4206875" cy="1649412"/>
            <a:chOff x="0" y="0"/>
            <a:chExt cx="2544" cy="2856"/>
          </a:xfrm>
        </p:grpSpPr>
        <p:pic>
          <p:nvPicPr>
            <p:cNvPr id="6146" name="图片 267280" descr="bsj"/>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96"/>
              <a:ext cx="1728" cy="2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267281" descr="bsj"/>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08" y="0"/>
              <a:ext cx="1536" cy="2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图片 267282" descr="bsj"/>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08" y="1176"/>
              <a:ext cx="774" cy="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49" name="文本框 267290"/>
          <p:cNvSpPr txBox="1">
            <a:spLocks noChangeArrowheads="1"/>
          </p:cNvSpPr>
          <p:nvPr/>
        </p:nvSpPr>
        <p:spPr bwMode="auto">
          <a:xfrm>
            <a:off x="723900" y="2108200"/>
            <a:ext cx="7759700"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pPr>
              <a:lnSpc>
                <a:spcPct val="110000"/>
              </a:lnSpc>
            </a:pPr>
            <a:r>
              <a:rPr lang="en-US" altLang="zh-CN" dirty="0">
                <a:solidFill>
                  <a:srgbClr val="0000FF"/>
                </a:solidFill>
              </a:rPr>
              <a:t>1.</a:t>
            </a:r>
            <a:r>
              <a:rPr lang="zh-CN" altLang="en-US" dirty="0">
                <a:solidFill>
                  <a:srgbClr val="0000FF"/>
                </a:solidFill>
              </a:rPr>
              <a:t>了解作者成为物理学家的教育历程，学习本文的结构方式和说明方法。</a:t>
            </a:r>
          </a:p>
          <a:p>
            <a:pPr>
              <a:lnSpc>
                <a:spcPct val="110000"/>
              </a:lnSpc>
            </a:pPr>
            <a:r>
              <a:rPr lang="en-US" altLang="zh-CN" dirty="0">
                <a:solidFill>
                  <a:srgbClr val="0000FF"/>
                </a:solidFill>
              </a:rPr>
              <a:t>2.</a:t>
            </a:r>
            <a:r>
              <a:rPr lang="zh-CN" altLang="en-US" dirty="0">
                <a:solidFill>
                  <a:srgbClr val="0000FF"/>
                </a:solidFill>
              </a:rPr>
              <a:t>结合作者的“教育历程”，探讨其中表现的思想内涵；理解好奇心、遐想在教育成长过程中的作用。</a:t>
            </a:r>
          </a:p>
          <a:p>
            <a:pPr>
              <a:lnSpc>
                <a:spcPct val="110000"/>
              </a:lnSpc>
            </a:pPr>
            <a:r>
              <a:rPr lang="en-US" altLang="zh-CN" dirty="0">
                <a:solidFill>
                  <a:srgbClr val="0000FF"/>
                </a:solidFill>
              </a:rPr>
              <a:t>3.</a:t>
            </a:r>
            <a:r>
              <a:rPr lang="zh-CN" altLang="en-US" dirty="0">
                <a:solidFill>
                  <a:srgbClr val="0000FF"/>
                </a:solidFill>
              </a:rPr>
              <a:t>学习作者的科学探究精神，培养热爱科学、勇于探索的兴趣。</a:t>
            </a:r>
          </a:p>
        </p:txBody>
      </p:sp>
      <p:pic>
        <p:nvPicPr>
          <p:cNvPr id="6151" name="图片 267292" descr="学习目标"/>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33563" y="935038"/>
            <a:ext cx="391795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85" name="文本框 280584"/>
          <p:cNvSpPr txBox="1">
            <a:spLocks noChangeArrowheads="1"/>
          </p:cNvSpPr>
          <p:nvPr/>
        </p:nvSpPr>
        <p:spPr bwMode="auto">
          <a:xfrm>
            <a:off x="660400" y="977900"/>
            <a:ext cx="7912100" cy="454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pPr>
              <a:lnSpc>
                <a:spcPct val="140000"/>
              </a:lnSpc>
            </a:pPr>
            <a:r>
              <a:rPr lang="en-US" altLang="zh-CN"/>
              <a:t> </a:t>
            </a:r>
            <a:r>
              <a:rPr lang="en-US" altLang="zh-CN">
                <a:solidFill>
                  <a:srgbClr val="0000FF"/>
                </a:solidFill>
              </a:rPr>
              <a:t>4.</a:t>
            </a:r>
            <a:r>
              <a:rPr lang="zh-CN" altLang="en-US">
                <a:solidFill>
                  <a:srgbClr val="0000FF"/>
                </a:solidFill>
              </a:rPr>
              <a:t>课文中的阅读多维空间历险故事和统一场理论书籍两小段内容，对“教育历程”的叙述有什么作用？</a:t>
            </a:r>
          </a:p>
          <a:p>
            <a:pPr>
              <a:lnSpc>
                <a:spcPct val="140000"/>
              </a:lnSpc>
            </a:pPr>
            <a:r>
              <a:rPr lang="zh-CN" altLang="en-US">
                <a:solidFill>
                  <a:srgbClr val="CC00FF"/>
                </a:solidFill>
                <a:latin typeface="楷体_GB2312" pitchFamily="49" charset="-122"/>
                <a:ea typeface="楷体_GB2312" pitchFamily="49" charset="-122"/>
              </a:rPr>
              <a:t>【提示】</a:t>
            </a:r>
            <a:r>
              <a:rPr lang="zh-CN" altLang="en-US">
                <a:latin typeface="楷体_GB2312" pitchFamily="49" charset="-122"/>
                <a:ea typeface="楷体_GB2312" pitchFamily="49" charset="-122"/>
              </a:rPr>
              <a:t>（</a:t>
            </a:r>
            <a:r>
              <a:rPr lang="en-US" altLang="zh-CN">
                <a:latin typeface="楷体_GB2312" pitchFamily="49" charset="-122"/>
                <a:ea typeface="楷体_GB2312" pitchFamily="49" charset="-122"/>
              </a:rPr>
              <a:t>1</a:t>
            </a:r>
            <a:r>
              <a:rPr lang="zh-CN" altLang="en-US">
                <a:latin typeface="楷体_GB2312" pitchFamily="49" charset="-122"/>
                <a:ea typeface="楷体_GB2312" pitchFamily="49" charset="-122"/>
              </a:rPr>
              <a:t>）课文的重点是童年的两件趣事和建立实验室，这三个事例已经把“教育历程”完整地勾画出来。而夹杂在其中的两个小事例，主要起补充和衔接的作用。</a:t>
            </a:r>
          </a:p>
          <a:p>
            <a:pPr>
              <a:lnSpc>
                <a:spcPct val="140000"/>
              </a:lnSpc>
            </a:pPr>
            <a:r>
              <a:rPr lang="zh-CN" altLang="en-US">
                <a:latin typeface="楷体_GB2312" pitchFamily="49" charset="-122"/>
                <a:ea typeface="楷体_GB2312" pitchFamily="49" charset="-122"/>
              </a:rPr>
              <a:t>（</a:t>
            </a:r>
            <a:r>
              <a:rPr lang="en-US" altLang="zh-CN">
                <a:latin typeface="楷体_GB2312" pitchFamily="49" charset="-122"/>
                <a:ea typeface="楷体_GB2312" pitchFamily="49" charset="-122"/>
              </a:rPr>
              <a:t>2</a:t>
            </a:r>
            <a:r>
              <a:rPr lang="zh-CN" altLang="en-US">
                <a:latin typeface="楷体_GB2312" pitchFamily="49" charset="-122"/>
                <a:ea typeface="楷体_GB2312" pitchFamily="49" charset="-122"/>
              </a:rPr>
              <a:t>）历险故事加深了作者对多维空间的想象，激发兴趣；而阅读统一场理论书籍，既表现了高中阶段作者求知的热情，也衔接起由理论到实验的探究过程。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058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058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805" name="文本框 289804"/>
          <p:cNvSpPr txBox="1">
            <a:spLocks noChangeArrowheads="1"/>
          </p:cNvSpPr>
          <p:nvPr/>
        </p:nvSpPr>
        <p:spPr bwMode="auto">
          <a:xfrm>
            <a:off x="647700" y="812800"/>
            <a:ext cx="7861300" cy="494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pPr>
              <a:lnSpc>
                <a:spcPct val="160000"/>
              </a:lnSpc>
            </a:pPr>
            <a:r>
              <a:rPr lang="en-US" altLang="zh-CN">
                <a:solidFill>
                  <a:srgbClr val="0000FF"/>
                </a:solidFill>
              </a:rPr>
              <a:t>5.</a:t>
            </a:r>
            <a:r>
              <a:rPr lang="zh-CN" altLang="en-US">
                <a:solidFill>
                  <a:srgbClr val="0000FF"/>
                </a:solidFill>
              </a:rPr>
              <a:t>作者说：“我决定要对这一秘密刨根究底，纵然为此而必须成为一名理论物理学家也在所不辞。”在作者心中“理论物理学家”应该是怎样的人？</a:t>
            </a:r>
          </a:p>
          <a:p>
            <a:pPr>
              <a:lnSpc>
                <a:spcPct val="160000"/>
              </a:lnSpc>
            </a:pPr>
            <a:r>
              <a:rPr lang="zh-CN" altLang="en-US">
                <a:solidFill>
                  <a:srgbClr val="CC00FF"/>
                </a:solidFill>
                <a:latin typeface="楷体_GB2312" pitchFamily="49" charset="-122"/>
                <a:ea typeface="楷体_GB2312" pitchFamily="49" charset="-122"/>
              </a:rPr>
              <a:t>【提示】</a:t>
            </a:r>
            <a:r>
              <a:rPr lang="zh-CN" altLang="en-US">
                <a:latin typeface="楷体_GB2312" pitchFamily="49" charset="-122"/>
                <a:ea typeface="楷体_GB2312" pitchFamily="49" charset="-122"/>
              </a:rPr>
              <a:t>理论物理学家的工作是抽象、枯燥的，受实验条件的限制，自己的学说很难得到实验的证明，甚至可能到死也得不到证明。这样的人必须耐得住寂寞，必须有奉献精神。“在所不辞”意味着“理论物理学家”道路的艰辛。</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980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8" name="矩形 318467"/>
          <p:cNvSpPr>
            <a:spLocks noChangeArrowheads="1"/>
          </p:cNvSpPr>
          <p:nvPr/>
        </p:nvSpPr>
        <p:spPr bwMode="auto">
          <a:xfrm>
            <a:off x="614363" y="777875"/>
            <a:ext cx="8112125" cy="465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r>
              <a:rPr lang="en-US" altLang="zh-CN">
                <a:solidFill>
                  <a:srgbClr val="0000FF"/>
                </a:solidFill>
              </a:rPr>
              <a:t>6.</a:t>
            </a:r>
            <a:r>
              <a:rPr lang="zh-CN" altLang="en-US">
                <a:solidFill>
                  <a:srgbClr val="0000FF"/>
                </a:solidFill>
              </a:rPr>
              <a:t>作者建立实验室的事例，对我们的现实生活有什么样的 启迪？</a:t>
            </a:r>
          </a:p>
          <a:p>
            <a:r>
              <a:rPr lang="zh-CN" altLang="en-US">
                <a:solidFill>
                  <a:srgbClr val="CC00FF"/>
                </a:solidFill>
                <a:ea typeface="楷体_GB2312" pitchFamily="49" charset="-122"/>
              </a:rPr>
              <a:t>【提示】</a:t>
            </a:r>
            <a:r>
              <a:rPr lang="zh-CN" altLang="en-US">
                <a:latin typeface="楷体_GB2312" pitchFamily="49" charset="-122"/>
                <a:ea typeface="楷体_GB2312" pitchFamily="49" charset="-122"/>
              </a:rPr>
              <a:t>科学是建立在基础实验之上的，科学理论要经过实验的检验才能得到论证。实验不是简单的操作，要有理论指导，要有实验设计，要有策划组织能力，要有耐力和恒心等等，实验考验的是实验者的综合能力。而我们当前存在的问题是，重视理论，轻视基础实验，表现为动手能力和实践能力差，思想上浮躁，急功近利。对教育而言，重知识、轻能力的现象很普遍。这些都是一名理论物理学家重视实验给我们的现实生活的启迪。</a:t>
            </a:r>
          </a:p>
        </p:txBody>
      </p:sp>
      <p:pic>
        <p:nvPicPr>
          <p:cNvPr id="26626" name="图片 318468" descr="18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74675" y="5503863"/>
            <a:ext cx="78486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846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282648"/>
          <p:cNvSpPr>
            <a:spLocks noGrp="1" noChangeArrowheads="1"/>
          </p:cNvSpPr>
          <p:nvPr>
            <p:ph type="title"/>
          </p:nvPr>
        </p:nvSpPr>
        <p:spPr bwMode="auto">
          <a:xfrm>
            <a:off x="3646488" y="977900"/>
            <a:ext cx="2543175" cy="4445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zh-CN" altLang="en-US" sz="2400" b="1" smtClean="0">
                <a:solidFill>
                  <a:srgbClr val="CC00FF"/>
                </a:solidFill>
              </a:rPr>
              <a:t>艺术特色</a:t>
            </a:r>
          </a:p>
        </p:txBody>
      </p:sp>
      <p:sp>
        <p:nvSpPr>
          <p:cNvPr id="27650" name="文本框 282651"/>
          <p:cNvSpPr txBox="1">
            <a:spLocks noChangeArrowheads="1"/>
          </p:cNvSpPr>
          <p:nvPr/>
        </p:nvSpPr>
        <p:spPr bwMode="auto">
          <a:xfrm>
            <a:off x="660400" y="1447800"/>
            <a:ext cx="7962900" cy="469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pPr>
              <a:lnSpc>
                <a:spcPct val="110000"/>
              </a:lnSpc>
            </a:pPr>
            <a:r>
              <a:rPr lang="en-US" altLang="zh-CN" dirty="0">
                <a:solidFill>
                  <a:srgbClr val="0000FF"/>
                </a:solidFill>
                <a:latin typeface="楷体_GB2312" pitchFamily="49" charset="-122"/>
                <a:ea typeface="楷体_GB2312" pitchFamily="49" charset="-122"/>
              </a:rPr>
              <a:t>1</a:t>
            </a:r>
            <a:r>
              <a:rPr lang="zh-CN" altLang="en-US" dirty="0">
                <a:solidFill>
                  <a:srgbClr val="0000FF"/>
                </a:solidFill>
                <a:latin typeface="楷体_GB2312" pitchFamily="49" charset="-122"/>
                <a:ea typeface="楷体_GB2312" pitchFamily="49" charset="-122"/>
              </a:rPr>
              <a:t>．形象生动，活泼有趣</a:t>
            </a:r>
          </a:p>
          <a:p>
            <a:pPr>
              <a:lnSpc>
                <a:spcPct val="110000"/>
              </a:lnSpc>
            </a:pPr>
            <a:r>
              <a:rPr lang="zh-CN" altLang="en-US" dirty="0">
                <a:solidFill>
                  <a:srgbClr val="0000FF"/>
                </a:solidFill>
                <a:latin typeface="楷体_GB2312" pitchFamily="49" charset="-122"/>
                <a:ea typeface="楷体_GB2312" pitchFamily="49" charset="-122"/>
              </a:rPr>
              <a:t>   形象的描述，可以增强感性认识。本文对鲤鱼世界，尤其是那场暴雨之后，对鲤鱼“科学家们”的心理行为的遐想，描述得栩栩如生。作者借助想象，让鲤鱼“科学家们”会看会想，会提出问题，会说话，通过生动形象的描述引出深奥的科学道理。 在写到最后建成电子感应加速器时，他写道“耗掉了我屋子中所产生的每一点儿能量”“烧断每一根保险丝”“屋子变得漆黑一团”“屋子周期性陷入黑暗”“妈妈常常在摇头”，这些生动的描述，形象再现了作者进行科学实验时的情景，让我们看到他浓厚的兴趣、无限的热情。 </a:t>
            </a:r>
          </a:p>
        </p:txBody>
      </p:sp>
      <p:pic>
        <p:nvPicPr>
          <p:cNvPr id="27651" name="图片 282652" descr="图片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8038" y="684213"/>
            <a:ext cx="2797175"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矩形 291847"/>
          <p:cNvSpPr>
            <a:spLocks noChangeArrowheads="1"/>
          </p:cNvSpPr>
          <p:nvPr/>
        </p:nvSpPr>
        <p:spPr bwMode="auto">
          <a:xfrm>
            <a:off x="620713" y="936625"/>
            <a:ext cx="814705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nSpc>
                <a:spcPct val="90000"/>
              </a:lnSpc>
            </a:pPr>
            <a:r>
              <a:rPr lang="en-US" altLang="zh-CN" dirty="0">
                <a:solidFill>
                  <a:srgbClr val="0000FF"/>
                </a:solidFill>
                <a:latin typeface="楷体_GB2312" pitchFamily="49" charset="-122"/>
                <a:ea typeface="楷体_GB2312" pitchFamily="49" charset="-122"/>
              </a:rPr>
              <a:t>2</a:t>
            </a:r>
            <a:r>
              <a:rPr lang="zh-CN" altLang="en-US" dirty="0">
                <a:solidFill>
                  <a:srgbClr val="0000FF"/>
                </a:solidFill>
                <a:latin typeface="楷体_GB2312" pitchFamily="49" charset="-122"/>
                <a:ea typeface="楷体_GB2312" pitchFamily="49" charset="-122"/>
              </a:rPr>
              <a:t>．恰当准确，周密严谨</a:t>
            </a:r>
          </a:p>
          <a:p>
            <a:pPr>
              <a:lnSpc>
                <a:spcPct val="90000"/>
              </a:lnSpc>
            </a:pPr>
            <a:r>
              <a:rPr lang="zh-CN" altLang="en-US" dirty="0">
                <a:solidFill>
                  <a:srgbClr val="0000FF"/>
                </a:solidFill>
                <a:latin typeface="楷体_GB2312" pitchFamily="49" charset="-122"/>
                <a:ea typeface="楷体_GB2312" pitchFamily="49" charset="-122"/>
              </a:rPr>
              <a:t>    物理学作为一门科学，本身就以逻辑严谨著称。作为一名理论物理学家的作者，行文讲究遣词造句，讲究用恰当准确的词句来表达周密严谨的意思。</a:t>
            </a:r>
          </a:p>
          <a:p>
            <a:pPr>
              <a:lnSpc>
                <a:spcPct val="90000"/>
              </a:lnSpc>
            </a:pPr>
            <a:r>
              <a:rPr lang="zh-CN" altLang="en-US" dirty="0">
                <a:solidFill>
                  <a:srgbClr val="0000FF"/>
                </a:solidFill>
                <a:latin typeface="楷体_GB2312" pitchFamily="49" charset="-122"/>
                <a:ea typeface="楷体_GB2312" pitchFamily="49" charset="-122"/>
              </a:rPr>
              <a:t>    如文中“然而，作为一个孩子，我却不能理解，畅游在茶园池水中的鲤鱼和爱因斯坦桌上未完成的论文可能存在着某种联系”一句，“可能”说明作者并未武断地下断论，因为作者当时是一个孩子，并没有掌握充足的资料，没有实践经验，是自己的一种推测。“某种”也是一种假设的情况，是对两者之间联系的程度加以限制，而不是对其全面的可能进行肯定。词语选用严谨，分寸感把握得很准确。</a:t>
            </a:r>
          </a:p>
        </p:txBody>
      </p:sp>
      <p:pic>
        <p:nvPicPr>
          <p:cNvPr id="28674" name="图片 291849" descr="18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0075" y="5567363"/>
            <a:ext cx="78486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矩形 320515"/>
          <p:cNvSpPr>
            <a:spLocks noChangeArrowheads="1"/>
          </p:cNvSpPr>
          <p:nvPr/>
        </p:nvSpPr>
        <p:spPr bwMode="auto">
          <a:xfrm>
            <a:off x="608013" y="738188"/>
            <a:ext cx="7989887" cy="531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nSpc>
                <a:spcPct val="130000"/>
              </a:lnSpc>
              <a:spcBef>
                <a:spcPct val="0"/>
              </a:spcBef>
            </a:pPr>
            <a:r>
              <a:rPr lang="en-US" altLang="zh-CN" dirty="0">
                <a:solidFill>
                  <a:srgbClr val="0000FF"/>
                </a:solidFill>
                <a:latin typeface="楷体_GB2312" pitchFamily="49" charset="-122"/>
                <a:ea typeface="楷体_GB2312" pitchFamily="49" charset="-122"/>
              </a:rPr>
              <a:t>3</a:t>
            </a:r>
            <a:r>
              <a:rPr lang="zh-CN" altLang="en-US" dirty="0">
                <a:solidFill>
                  <a:srgbClr val="0000FF"/>
                </a:solidFill>
                <a:latin typeface="楷体_GB2312" pitchFamily="49" charset="-122"/>
                <a:ea typeface="楷体_GB2312" pitchFamily="49" charset="-122"/>
              </a:rPr>
              <a:t>．简洁凝练，词约意丰</a:t>
            </a:r>
          </a:p>
          <a:p>
            <a:pPr>
              <a:lnSpc>
                <a:spcPct val="130000"/>
              </a:lnSpc>
              <a:spcBef>
                <a:spcPct val="0"/>
              </a:spcBef>
            </a:pPr>
            <a:r>
              <a:rPr lang="zh-CN" altLang="en-US" dirty="0">
                <a:solidFill>
                  <a:srgbClr val="0000FF"/>
                </a:solidFill>
                <a:latin typeface="楷体_GB2312" pitchFamily="49" charset="-122"/>
                <a:ea typeface="楷体_GB2312" pitchFamily="49" charset="-122"/>
              </a:rPr>
              <a:t>    作者善于运用简洁凝练的语言表达丰富的思想内容。在谈到决心学习爱因斯坦的理论时，他说：“我记得，我花了好多时间静静阅读我能够找到的关于这个伟人和他的理论的每一本书。这种记忆到现在仍然温暖如春。”短短两句话，内涵深广。“花了好多时间”，表明我投入学习研究的时间之多；“静静阅读”，表明我专心致志的科学态度；“能够找到的关于这个伟人和他的理论的每一本书”，说明我阅读面之宽，涉猎范围之广；“这种记忆到现在仍然温暖如春”，回忆如此甜美温暖，表现了作者探究的兴趣是多么浓厚，对科学事业是何等的热爱。</a:t>
            </a: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矩形 285702"/>
          <p:cNvSpPr>
            <a:spLocks noChangeArrowheads="1"/>
          </p:cNvSpPr>
          <p:nvPr/>
        </p:nvSpPr>
        <p:spPr bwMode="auto">
          <a:xfrm>
            <a:off x="560388" y="1501775"/>
            <a:ext cx="8050212" cy="421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r>
              <a:rPr lang="en-US" altLang="zh-CN" dirty="0">
                <a:solidFill>
                  <a:srgbClr val="0000FF"/>
                </a:solidFill>
              </a:rPr>
              <a:t>   </a:t>
            </a:r>
            <a:r>
              <a:rPr lang="zh-CN" altLang="en-US" dirty="0">
                <a:solidFill>
                  <a:srgbClr val="0000FF"/>
                </a:solidFill>
              </a:rPr>
              <a:t>早在几千年前，“先圣”孔子就有“知之者不如好之者，好之者不如乐之者”的观点，意思就是，学习知识、本领时，兴趣是十分重要的，它产生的作用不可小视，是其它很多东西所无法比拟的。培养自己对有益事物的兴趣亦尤为重要。那么兴趣如何来培养呢？</a:t>
            </a:r>
          </a:p>
          <a:p>
            <a:r>
              <a:rPr lang="zh-CN" altLang="en-US" dirty="0">
                <a:solidFill>
                  <a:srgbClr val="0000FF"/>
                </a:solidFill>
              </a:rPr>
              <a:t>   我相信兴趣并不完全是由先天决定的，而且多数兴趣是后天形成的。往往一件事物，从表面上看枯燥无味、无从着手，但假若你肯尝试着去了解它，也许一开始有难度，但兴趣总会慢慢产生的。</a:t>
            </a:r>
          </a:p>
        </p:txBody>
      </p:sp>
      <p:pic>
        <p:nvPicPr>
          <p:cNvPr id="30722" name="图片 285704" descr="图片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98500" y="825500"/>
            <a:ext cx="2797175"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322564"/>
          <p:cNvSpPr txBox="1">
            <a:spLocks noChangeArrowheads="1"/>
          </p:cNvSpPr>
          <p:nvPr/>
        </p:nvSpPr>
        <p:spPr bwMode="auto">
          <a:xfrm>
            <a:off x="584200" y="965200"/>
            <a:ext cx="8102600"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pPr>
              <a:lnSpc>
                <a:spcPct val="150000"/>
              </a:lnSpc>
            </a:pPr>
            <a:r>
              <a:rPr lang="en-US" altLang="zh-CN" dirty="0">
                <a:solidFill>
                  <a:srgbClr val="0000FF"/>
                </a:solidFill>
              </a:rPr>
              <a:t>    </a:t>
            </a:r>
            <a:r>
              <a:rPr lang="zh-CN" altLang="en-US" dirty="0">
                <a:solidFill>
                  <a:srgbClr val="0000FF"/>
                </a:solidFill>
              </a:rPr>
              <a:t>从“知之深则爱之切，爱之切则知之深”可以看出，兴趣与认识有着密切的联系。一个人对一件事物认识的越深，就越容易从中找到乐趣，毕竟任何事情都有其乐趣所在。同样地，对一件事物十分感兴趣，就促使自己不断去了解它，于是认知也越多了。</a:t>
            </a:r>
            <a:br>
              <a:rPr lang="zh-CN" altLang="en-US" dirty="0">
                <a:solidFill>
                  <a:srgbClr val="0000FF"/>
                </a:solidFill>
              </a:rPr>
            </a:br>
            <a:r>
              <a:rPr lang="zh-CN" altLang="en-US" dirty="0">
                <a:solidFill>
                  <a:srgbClr val="0000FF"/>
                </a:solidFill>
              </a:rPr>
              <a:t>    总之，因为有了兴趣，于是就有了乐于为之奋斗的目标，然后就有了坚持不懈的动力，再然后就有了收获以及随之而来的快乐</a:t>
            </a:r>
            <a:r>
              <a:rPr lang="en-US" altLang="zh-CN" dirty="0">
                <a:solidFill>
                  <a:srgbClr val="0000FF"/>
                </a:solidFill>
              </a:rPr>
              <a:t>! </a:t>
            </a: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文本框 290828"/>
          <p:cNvSpPr txBox="1">
            <a:spLocks noChangeArrowheads="1"/>
          </p:cNvSpPr>
          <p:nvPr/>
        </p:nvSpPr>
        <p:spPr bwMode="auto">
          <a:xfrm>
            <a:off x="635000" y="812800"/>
            <a:ext cx="7975600" cy="494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r>
              <a:rPr lang="en-US" altLang="zh-CN">
                <a:solidFill>
                  <a:srgbClr val="0000FF"/>
                </a:solidFill>
              </a:rPr>
              <a:t>   </a:t>
            </a:r>
            <a:r>
              <a:rPr lang="zh-CN" altLang="en-US">
                <a:solidFill>
                  <a:srgbClr val="0000FF"/>
                </a:solidFill>
              </a:rPr>
              <a:t>我没有特殊天赋，我只是极为好奇。</a:t>
            </a:r>
          </a:p>
          <a:p>
            <a:r>
              <a:rPr lang="zh-CN" altLang="en-US">
                <a:solidFill>
                  <a:srgbClr val="0000FF"/>
                </a:solidFill>
              </a:rPr>
              <a:t>   整个科学只不过是每日思考的精练。</a:t>
            </a:r>
          </a:p>
          <a:p>
            <a:r>
              <a:rPr lang="zh-CN" altLang="en-US">
                <a:solidFill>
                  <a:srgbClr val="0000FF"/>
                </a:solidFill>
              </a:rPr>
              <a:t>   想象力比知识更重要。</a:t>
            </a:r>
          </a:p>
          <a:p>
            <a:r>
              <a:rPr lang="zh-CN" altLang="en-US">
                <a:solidFill>
                  <a:srgbClr val="0000FF"/>
                </a:solidFill>
              </a:rPr>
              <a:t>   我没有什么特别的才能，不过喜欢刨根问底地追究问题罢了。</a:t>
            </a:r>
          </a:p>
          <a:p>
            <a:r>
              <a:rPr lang="zh-CN" altLang="en-US">
                <a:solidFill>
                  <a:srgbClr val="0000FF"/>
                </a:solidFill>
              </a:rPr>
              <a:t>   在我审视我自己和我的思维方式时，我的结论是：在吸收有益的知识方面，奇思玄想的天赋对我而言，比我的才能更重要。</a:t>
            </a:r>
          </a:p>
          <a:p>
            <a:pPr algn="r"/>
            <a:r>
              <a:rPr lang="zh-CN" altLang="en-US">
                <a:solidFill>
                  <a:srgbClr val="0000FF"/>
                </a:solidFill>
              </a:rPr>
              <a:t>                                   </a:t>
            </a:r>
            <a:r>
              <a:rPr lang="en-US" altLang="zh-CN">
                <a:solidFill>
                  <a:srgbClr val="0000FF"/>
                </a:solidFill>
              </a:rPr>
              <a:t>——</a:t>
            </a:r>
            <a:r>
              <a:rPr lang="zh-CN" altLang="en-US">
                <a:solidFill>
                  <a:srgbClr val="0000FF"/>
                </a:solidFill>
              </a:rPr>
              <a:t>爱因斯坦</a:t>
            </a:r>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276494"/>
          <p:cNvSpPr txBox="1">
            <a:spLocks noChangeArrowheads="1"/>
          </p:cNvSpPr>
          <p:nvPr/>
        </p:nvSpPr>
        <p:spPr bwMode="auto">
          <a:xfrm>
            <a:off x="673100" y="1981200"/>
            <a:ext cx="7721600" cy="3637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pPr>
              <a:lnSpc>
                <a:spcPct val="130000"/>
              </a:lnSpc>
            </a:pPr>
            <a:r>
              <a:rPr lang="en-US" altLang="zh-CN" dirty="0">
                <a:solidFill>
                  <a:srgbClr val="0000FF"/>
                </a:solidFill>
              </a:rPr>
              <a:t>    </a:t>
            </a:r>
            <a:r>
              <a:rPr lang="zh-CN" altLang="en-US" dirty="0">
                <a:solidFill>
                  <a:srgbClr val="0000FF"/>
                </a:solidFill>
              </a:rPr>
              <a:t>一、作者关于鲤鱼“科学家”的幻想十分有趣，如果我们以动物的眼光来观察人类，是不是也很有意思呢？假如有一位动物（狗、猫、鸡、燕子等）“科学家”，专门研究人类的某些行为，它写了一篇“科普文”：人类行为之谜。你替这位动物“科学家”做一回代笔人怎么样</a:t>
            </a:r>
            <a:r>
              <a:rPr lang="zh-CN" altLang="en-US" dirty="0" smtClean="0">
                <a:solidFill>
                  <a:srgbClr val="0000FF"/>
                </a:solidFill>
              </a:rPr>
              <a:t>？ </a:t>
            </a:r>
            <a:endParaRPr lang="zh-CN" altLang="en-US" dirty="0">
              <a:solidFill>
                <a:srgbClr val="0000FF"/>
              </a:solidFill>
            </a:endParaRPr>
          </a:p>
          <a:p>
            <a:pPr>
              <a:lnSpc>
                <a:spcPct val="130000"/>
              </a:lnSpc>
            </a:pPr>
            <a:r>
              <a:rPr lang="zh-CN" altLang="en-US" dirty="0">
                <a:solidFill>
                  <a:srgbClr val="0000FF"/>
                </a:solidFill>
              </a:rPr>
              <a:t>   二、利用课后时间搜索收集爱因斯坦的相关资料。</a:t>
            </a:r>
          </a:p>
        </p:txBody>
      </p:sp>
      <p:pic>
        <p:nvPicPr>
          <p:cNvPr id="33794" name="图片 276495" descr="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46388" y="1031875"/>
            <a:ext cx="330835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矩形 209940"/>
          <p:cNvSpPr>
            <a:spLocks noChangeArrowheads="1"/>
          </p:cNvSpPr>
          <p:nvPr/>
        </p:nvSpPr>
        <p:spPr bwMode="auto">
          <a:xfrm>
            <a:off x="661988" y="2495550"/>
            <a:ext cx="7708900" cy="326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lstStyle/>
          <a:p>
            <a:pPr>
              <a:lnSpc>
                <a:spcPct val="100000"/>
              </a:lnSpc>
            </a:pPr>
            <a:r>
              <a:rPr lang="en-US" altLang="zh-CN" dirty="0">
                <a:solidFill>
                  <a:srgbClr val="0000FF"/>
                </a:solidFill>
              </a:rPr>
              <a:t>    </a:t>
            </a:r>
            <a:r>
              <a:rPr lang="zh-CN" altLang="en-US" dirty="0">
                <a:solidFill>
                  <a:srgbClr val="0000FF"/>
                </a:solidFill>
              </a:rPr>
              <a:t>成为一位科学家是无数</a:t>
            </a:r>
          </a:p>
          <a:p>
            <a:pPr>
              <a:lnSpc>
                <a:spcPct val="100000"/>
              </a:lnSpc>
            </a:pPr>
            <a:r>
              <a:rPr lang="zh-CN" altLang="en-US" dirty="0">
                <a:solidFill>
                  <a:srgbClr val="0000FF"/>
                </a:solidFill>
              </a:rPr>
              <a:t>有志青年的梦想，对物理的</a:t>
            </a:r>
          </a:p>
          <a:p>
            <a:pPr>
              <a:lnSpc>
                <a:spcPct val="100000"/>
              </a:lnSpc>
            </a:pPr>
            <a:r>
              <a:rPr lang="zh-CN" altLang="en-US" dirty="0">
                <a:solidFill>
                  <a:srgbClr val="0000FF"/>
                </a:solidFill>
              </a:rPr>
              <a:t>探究更是许多年轻的学子孜</a:t>
            </a:r>
          </a:p>
          <a:p>
            <a:pPr>
              <a:lnSpc>
                <a:spcPct val="100000"/>
              </a:lnSpc>
            </a:pPr>
            <a:r>
              <a:rPr lang="zh-CN" altLang="en-US" dirty="0">
                <a:solidFill>
                  <a:srgbClr val="0000FF"/>
                </a:solidFill>
              </a:rPr>
              <a:t>孜以求的，我们来看一下加</a:t>
            </a:r>
          </a:p>
          <a:p>
            <a:pPr>
              <a:lnSpc>
                <a:spcPct val="100000"/>
              </a:lnSpc>
            </a:pPr>
            <a:r>
              <a:rPr lang="zh-CN" altLang="en-US" dirty="0">
                <a:solidFill>
                  <a:srgbClr val="0000FF"/>
                </a:solidFill>
              </a:rPr>
              <a:t>来道雄的成长道路，或许能</a:t>
            </a:r>
          </a:p>
          <a:p>
            <a:pPr>
              <a:lnSpc>
                <a:spcPct val="100000"/>
              </a:lnSpc>
            </a:pPr>
            <a:r>
              <a:rPr lang="zh-CN" altLang="en-US" dirty="0">
                <a:solidFill>
                  <a:srgbClr val="0000FF"/>
                </a:solidFill>
              </a:rPr>
              <a:t>得到一些启发。</a:t>
            </a:r>
          </a:p>
        </p:txBody>
      </p:sp>
      <p:pic>
        <p:nvPicPr>
          <p:cNvPr id="7170" name="内容占位符 3" descr="加来道雄.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059363" y="2362200"/>
            <a:ext cx="3141662" cy="341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矩形 209943"/>
          <p:cNvSpPr>
            <a:spLocks noChangeArrowheads="1"/>
          </p:cNvSpPr>
          <p:nvPr/>
        </p:nvSpPr>
        <p:spPr bwMode="auto">
          <a:xfrm>
            <a:off x="6818313" y="3248025"/>
            <a:ext cx="145415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lgn="ctr">
              <a:lnSpc>
                <a:spcPct val="100000"/>
              </a:lnSpc>
            </a:pPr>
            <a:r>
              <a:rPr lang="zh-CN" altLang="en-US" sz="1800">
                <a:solidFill>
                  <a:schemeClr val="bg1"/>
                </a:solidFill>
              </a:rPr>
              <a:t>每个人的身后都有一段历史。</a:t>
            </a:r>
          </a:p>
        </p:txBody>
      </p:sp>
      <p:pic>
        <p:nvPicPr>
          <p:cNvPr id="7172" name="图片 209944" descr="图片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36863" y="796925"/>
            <a:ext cx="3321050"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图片 209945" descr="图片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2788" y="1604963"/>
            <a:ext cx="2797175"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437112"/>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spcBef>
                <a:spcPts val="0"/>
              </a:spcBef>
              <a:spcAft>
                <a:spcPts val="0"/>
              </a:spcAft>
              <a:buFontTx/>
              <a:buNone/>
            </a:pPr>
            <a:r>
              <a:rPr lang="en-US" altLang="zh-CN" sz="1100" b="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3"/>
              </a:rPr>
              <a:t>www.1ppt.com/moban/</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4"/>
              </a:rPr>
              <a:t>www.1ppt.com/hangye/</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p>
          <a:p>
            <a:pPr fontAlgn="auto">
              <a:lnSpc>
                <a:spcPct val="100000"/>
              </a:lnSpc>
              <a:spcBef>
                <a:spcPts val="0"/>
              </a:spcBef>
              <a:spcAft>
                <a:spcPts val="0"/>
              </a:spcAft>
              <a:buFontTx/>
              <a:buNone/>
            </a:pPr>
            <a:r>
              <a:rPr lang="zh-CN" altLang="en-US" sz="1100" b="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5"/>
              </a:rPr>
              <a:t>www.1ppt.com/jieri/</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6"/>
              </a:rPr>
              <a:t>www.1ppt.com/sucai/</a:t>
            </a:r>
            <a:endParaRPr lang="en-US" altLang="zh-CN" sz="1100" b="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ct val="100000"/>
              </a:lnSpc>
              <a:spcBef>
                <a:spcPts val="0"/>
              </a:spcBef>
              <a:spcAft>
                <a:spcPts val="0"/>
              </a:spcAft>
              <a:buFontTx/>
              <a:buNone/>
            </a:pPr>
            <a:r>
              <a:rPr lang="en-US" altLang="zh-CN" sz="1100" b="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7"/>
              </a:rPr>
              <a:t>www.1ppt.com/beijing/</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8"/>
              </a:rPr>
              <a:t>www.1ppt.com/tubiao/</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p>
          <a:p>
            <a:pPr fontAlgn="auto">
              <a:lnSpc>
                <a:spcPct val="100000"/>
              </a:lnSpc>
              <a:spcBef>
                <a:spcPts val="0"/>
              </a:spcBef>
              <a:spcAft>
                <a:spcPts val="0"/>
              </a:spcAft>
              <a:buFontTx/>
              <a:buNone/>
            </a:pPr>
            <a:r>
              <a:rPr lang="zh-CN" altLang="en-US" sz="1100" b="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9"/>
              </a:rPr>
              <a:t>www.1ppt.com/xiazai/</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0"/>
              </a:rPr>
              <a:t>www.1ppt.com/powerpoint</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p>
          <a:p>
            <a:pPr fontAlgn="auto">
              <a:lnSpc>
                <a:spcPct val="100000"/>
              </a:lnSpc>
              <a:spcBef>
                <a:spcPts val="0"/>
              </a:spcBef>
              <a:spcAft>
                <a:spcPts val="0"/>
              </a:spcAft>
              <a:buFontTx/>
              <a:buNone/>
            </a:pPr>
            <a:r>
              <a:rPr lang="en-US" altLang="zh-CN" sz="1100" b="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1"/>
              </a:rPr>
              <a:t>www.1ppt.com/word</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2"/>
              </a:rPr>
              <a:t>www.1ppt.com/excel</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2"/>
              </a:rPr>
              <a:t>/</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p>
          <a:p>
            <a:pPr fontAlgn="auto">
              <a:lnSpc>
                <a:spcPct val="100000"/>
              </a:lnSpc>
              <a:spcBef>
                <a:spcPts val="0"/>
              </a:spcBef>
              <a:spcAft>
                <a:spcPts val="0"/>
              </a:spcAft>
              <a:buFontTx/>
              <a:buNone/>
            </a:pPr>
            <a:r>
              <a:rPr lang="zh-CN" altLang="en-US" sz="1100" b="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3"/>
              </a:rPr>
              <a:t>www.1ppt.com/ziliao/</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4"/>
              </a:rPr>
              <a:t>www.1ppt.com/kejian/</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p>
          <a:p>
            <a:pPr fontAlgn="auto">
              <a:lnSpc>
                <a:spcPct val="100000"/>
              </a:lnSpc>
              <a:spcBef>
                <a:spcPts val="0"/>
              </a:spcBef>
              <a:spcAft>
                <a:spcPts val="0"/>
              </a:spcAft>
              <a:buFontTx/>
              <a:buNone/>
            </a:pPr>
            <a:r>
              <a:rPr lang="zh-CN" altLang="en-US" sz="1100" b="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5"/>
              </a:rPr>
              <a:t>www.1ppt.com/fanwen</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5"/>
              </a:rPr>
              <a:t>/</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6"/>
              </a:rPr>
              <a:t>www.1ppt.com/shiti/</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b="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ct val="100000"/>
              </a:lnSpc>
              <a:spcBef>
                <a:spcPts val="0"/>
              </a:spcBef>
              <a:spcAft>
                <a:spcPts val="0"/>
              </a:spcAft>
              <a:buFontTx/>
              <a:buNone/>
            </a:pPr>
            <a:r>
              <a:rPr lang="zh-CN" altLang="en-US" sz="1100" b="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7"/>
              </a:rPr>
              <a:t>www.1ppt.com/jiaoan/</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论坛</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8"/>
              </a:rPr>
              <a:t>www.1ppt.cn</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b="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9144000" cy="1366829"/>
          </a:xfrm>
          <a:prstGeom prst="rect">
            <a:avLst/>
          </a:prstGeom>
          <a:solidFill>
            <a:schemeClr val="tx2">
              <a:lumMod val="75000"/>
            </a:schemeClr>
          </a:solidFill>
          <a:ln w="9525">
            <a:noFill/>
            <a:miter lim="800000"/>
            <a:headEnd/>
            <a:tailEnd/>
          </a:ln>
        </p:spPr>
        <p:txBody>
          <a:bodyPr wrap="none" anchor="ctr"/>
          <a:lstStyle/>
          <a:p>
            <a:pPr fontAlgn="auto">
              <a:lnSpc>
                <a:spcPct val="100000"/>
              </a:lnSpc>
              <a:spcBef>
                <a:spcPts val="0"/>
              </a:spcBef>
              <a:spcAft>
                <a:spcPts val="0"/>
              </a:spcAft>
              <a:buFontTx/>
              <a:buNone/>
              <a:defRPr/>
            </a:pPr>
            <a:endParaRPr lang="zh-CN" altLang="en-US" sz="1800" b="0" kern="0" dirty="0">
              <a:solidFill>
                <a:srgbClr val="005397"/>
              </a:solidFill>
              <a:latin typeface="Arial"/>
              <a:ea typeface="微软雅黑"/>
            </a:endParaRPr>
          </a:p>
        </p:txBody>
      </p:sp>
      <p:pic>
        <p:nvPicPr>
          <p:cNvPr id="10" name="图片 9"/>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820802" y="315180"/>
            <a:ext cx="7711638" cy="2681772"/>
          </a:xfrm>
          <a:prstGeom prst="rect">
            <a:avLst/>
          </a:prstGeom>
          <a:noFill/>
          <a:ln>
            <a:noFill/>
          </a:ln>
        </p:spPr>
      </p:pic>
      <p:sp>
        <p:nvSpPr>
          <p:cNvPr id="15" name="Rectangle 3"/>
          <p:cNvSpPr>
            <a:spLocks noChangeArrowheads="1"/>
          </p:cNvSpPr>
          <p:nvPr/>
        </p:nvSpPr>
        <p:spPr bwMode="auto">
          <a:xfrm>
            <a:off x="468313" y="3097345"/>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lnSpc>
                <a:spcPct val="100000"/>
              </a:lnSpc>
              <a:spcBef>
                <a:spcPct val="20000"/>
              </a:spcBef>
              <a:spcAft>
                <a:spcPts val="0"/>
              </a:spcAft>
              <a:buClr>
                <a:srgbClr val="5B8CC1"/>
              </a:buClr>
              <a:buFont typeface="Wingdings" pitchFamily="2" charset="2"/>
              <a:buNone/>
              <a:defRPr/>
            </a:pPr>
            <a:r>
              <a:rPr lang="zh-CN" altLang="en-US" sz="2000" kern="0" dirty="0">
                <a:solidFill>
                  <a:prstClr val="white"/>
                </a:solidFill>
                <a:latin typeface="微软雅黑" pitchFamily="34" charset="-122"/>
                <a:ea typeface="微软雅黑" pitchFamily="34" charset="-122"/>
              </a:rPr>
              <a:t>可以在下列情况使用</a:t>
            </a:r>
            <a:endParaRPr lang="zh-CN" altLang="en-US" sz="1200" b="0" kern="0" dirty="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b="0" kern="0" dirty="0">
                <a:solidFill>
                  <a:prstClr val="white"/>
                </a:solidFill>
                <a:latin typeface="微软雅黑" pitchFamily="34" charset="-122"/>
                <a:ea typeface="微软雅黑" pitchFamily="34" charset="-122"/>
              </a:rPr>
              <a:t>不限次数的用于您个人</a:t>
            </a:r>
            <a:r>
              <a:rPr lang="en-US" altLang="zh-CN" sz="1200" b="0" kern="0" dirty="0">
                <a:solidFill>
                  <a:prstClr val="white"/>
                </a:solidFill>
                <a:latin typeface="微软雅黑" pitchFamily="34" charset="-122"/>
                <a:ea typeface="微软雅黑" pitchFamily="34" charset="-122"/>
              </a:rPr>
              <a:t>/</a:t>
            </a:r>
            <a:r>
              <a:rPr lang="zh-CN" altLang="en-US" sz="1200" b="0" kern="0" dirty="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b="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345"/>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lnSpc>
                <a:spcPct val="100000"/>
              </a:lnSpc>
              <a:spcBef>
                <a:spcPct val="20000"/>
              </a:spcBef>
              <a:spcAft>
                <a:spcPts val="0"/>
              </a:spcAft>
              <a:buClr>
                <a:srgbClr val="5B8CC1"/>
              </a:buClr>
              <a:buFont typeface="Wingdings" pitchFamily="2" charset="2"/>
              <a:buNone/>
              <a:defRPr/>
            </a:pPr>
            <a:r>
              <a:rPr lang="zh-CN" altLang="en-US" sz="2000" kern="0" dirty="0">
                <a:solidFill>
                  <a:prstClr val="white"/>
                </a:solidFill>
                <a:latin typeface="微软雅黑" pitchFamily="34" charset="-122"/>
                <a:ea typeface="微软雅黑" pitchFamily="34" charset="-122"/>
              </a:rPr>
              <a:t>不可以在以下情况使用</a:t>
            </a:r>
            <a:endParaRPr lang="zh-CN" altLang="en-US" sz="1050" kern="0" dirty="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b="0" kern="0" dirty="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b="0" kern="0" dirty="0">
                <a:solidFill>
                  <a:prstClr val="white"/>
                </a:solidFill>
                <a:latin typeface="微软雅黑" pitchFamily="34" charset="-122"/>
                <a:ea typeface="微软雅黑" pitchFamily="34" charset="-122"/>
              </a:rPr>
              <a:t>收集整理我们发布的免费资源后，刻录光碟销售。</a:t>
            </a:r>
            <a:endParaRPr lang="zh-CN" altLang="en-GB" sz="1200" b="0" kern="0" dirty="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2915816"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1">
            <a:extLst>
              <a:ext uri="{28A0092B-C50C-407E-A947-70E740481C1C}">
                <a14:useLocalDpi xmlns:a14="http://schemas.microsoft.com/office/drawing/2010/main"/>
              </a:ext>
            </a:extLst>
          </a:blip>
          <a:srcRect/>
          <a:stretch>
            <a:fillRect/>
          </a:stretch>
        </p:blipFill>
        <p:spPr bwMode="auto">
          <a:xfrm>
            <a:off x="7234001"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3542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矩形 266245"/>
          <p:cNvSpPr>
            <a:spLocks noChangeArrowheads="1"/>
          </p:cNvSpPr>
          <p:nvPr/>
        </p:nvSpPr>
        <p:spPr bwMode="auto">
          <a:xfrm>
            <a:off x="654050" y="1336675"/>
            <a:ext cx="5181600" cy="469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lnSpc>
                <a:spcPct val="140000"/>
              </a:lnSpc>
              <a:spcBef>
                <a:spcPct val="20000"/>
              </a:spcBef>
            </a:pPr>
            <a:r>
              <a:rPr lang="zh-CN" altLang="en-US" dirty="0">
                <a:solidFill>
                  <a:srgbClr val="0000FF"/>
                </a:solidFill>
              </a:rPr>
              <a:t>加来道雄</a:t>
            </a:r>
            <a:r>
              <a:rPr lang="en-US" altLang="zh-CN" dirty="0">
                <a:solidFill>
                  <a:srgbClr val="0000FF"/>
                </a:solidFill>
              </a:rPr>
              <a:t>(</a:t>
            </a:r>
            <a:r>
              <a:rPr lang="en-US" altLang="zh-CN" dirty="0" err="1">
                <a:solidFill>
                  <a:srgbClr val="0000FF"/>
                </a:solidFill>
              </a:rPr>
              <a:t>Michio</a:t>
            </a:r>
            <a:r>
              <a:rPr lang="en-US" altLang="zh-CN" dirty="0">
                <a:solidFill>
                  <a:srgbClr val="0000FF"/>
                </a:solidFill>
              </a:rPr>
              <a:t> </a:t>
            </a:r>
            <a:r>
              <a:rPr lang="en-US" altLang="zh-CN" dirty="0" err="1">
                <a:solidFill>
                  <a:srgbClr val="0000FF"/>
                </a:solidFill>
              </a:rPr>
              <a:t>Kaku</a:t>
            </a:r>
            <a:r>
              <a:rPr lang="en-US" altLang="zh-CN" dirty="0">
                <a:solidFill>
                  <a:srgbClr val="0000FF"/>
                </a:solidFill>
              </a:rPr>
              <a:t>),</a:t>
            </a:r>
            <a:r>
              <a:rPr lang="zh-CN" altLang="en-US" dirty="0">
                <a:solidFill>
                  <a:srgbClr val="0000FF"/>
                </a:solidFill>
              </a:rPr>
              <a:t>美籍日裔物理学家，毕业于美国哈佛大学，获加利福尼亚大学伯克利分校哲学博士学位，后任纽约市立大学城市学院理论物理学教授。主要著作有</a:t>
            </a:r>
            <a:r>
              <a:rPr lang="en-US" altLang="zh-CN" dirty="0">
                <a:solidFill>
                  <a:srgbClr val="0000FF"/>
                </a:solidFill>
              </a:rPr>
              <a:t>《</a:t>
            </a:r>
            <a:r>
              <a:rPr lang="zh-CN" altLang="en-US" dirty="0">
                <a:solidFill>
                  <a:srgbClr val="0000FF"/>
                </a:solidFill>
              </a:rPr>
              <a:t>超越爱因斯坦</a:t>
            </a:r>
            <a:r>
              <a:rPr lang="en-US" altLang="zh-CN" dirty="0">
                <a:solidFill>
                  <a:srgbClr val="0000FF"/>
                </a:solidFill>
              </a:rPr>
              <a:t>》</a:t>
            </a:r>
            <a:r>
              <a:rPr lang="zh-CN" altLang="en-US" dirty="0">
                <a:solidFill>
                  <a:srgbClr val="0000FF"/>
                </a:solidFill>
              </a:rPr>
              <a:t>（与特雷纳合著）、</a:t>
            </a:r>
            <a:r>
              <a:rPr lang="en-US" altLang="zh-CN" dirty="0">
                <a:solidFill>
                  <a:srgbClr val="0000FF"/>
                </a:solidFill>
              </a:rPr>
              <a:t>《</a:t>
            </a:r>
            <a:r>
              <a:rPr lang="zh-CN" altLang="en-US" dirty="0">
                <a:solidFill>
                  <a:srgbClr val="0000FF"/>
                </a:solidFill>
              </a:rPr>
              <a:t>量子场论</a:t>
            </a:r>
            <a:r>
              <a:rPr lang="en-US" altLang="zh-CN" dirty="0">
                <a:solidFill>
                  <a:srgbClr val="0000FF"/>
                </a:solidFill>
              </a:rPr>
              <a:t>》</a:t>
            </a:r>
            <a:r>
              <a:rPr lang="zh-CN" altLang="en-US" dirty="0">
                <a:solidFill>
                  <a:srgbClr val="0000FF"/>
                </a:solidFill>
              </a:rPr>
              <a:t>、</a:t>
            </a:r>
            <a:r>
              <a:rPr lang="en-US" altLang="zh-CN" dirty="0">
                <a:solidFill>
                  <a:srgbClr val="0000FF"/>
                </a:solidFill>
              </a:rPr>
              <a:t>《</a:t>
            </a:r>
            <a:r>
              <a:rPr lang="zh-CN" altLang="en-US" dirty="0">
                <a:solidFill>
                  <a:srgbClr val="0000FF"/>
                </a:solidFill>
              </a:rPr>
              <a:t>超弦论</a:t>
            </a:r>
            <a:r>
              <a:rPr lang="en-US" altLang="zh-CN" dirty="0">
                <a:solidFill>
                  <a:srgbClr val="0000FF"/>
                </a:solidFill>
              </a:rPr>
              <a:t>》</a:t>
            </a:r>
            <a:r>
              <a:rPr lang="zh-CN" altLang="en-US" dirty="0">
                <a:solidFill>
                  <a:srgbClr val="0000FF"/>
                </a:solidFill>
              </a:rPr>
              <a:t>。著作</a:t>
            </a:r>
            <a:r>
              <a:rPr lang="en-US" altLang="zh-CN" dirty="0">
                <a:solidFill>
                  <a:srgbClr val="0000FF"/>
                </a:solidFill>
              </a:rPr>
              <a:t>《</a:t>
            </a:r>
            <a:r>
              <a:rPr lang="zh-CN" altLang="en-US" dirty="0">
                <a:solidFill>
                  <a:srgbClr val="0000FF"/>
                </a:solidFill>
              </a:rPr>
              <a:t>超越时空</a:t>
            </a:r>
            <a:r>
              <a:rPr lang="en-US" altLang="zh-CN" dirty="0">
                <a:solidFill>
                  <a:srgbClr val="0000FF"/>
                </a:solidFill>
              </a:rPr>
              <a:t>》</a:t>
            </a:r>
            <a:r>
              <a:rPr lang="zh-CN" altLang="en-US" dirty="0">
                <a:solidFill>
                  <a:srgbClr val="0000FF"/>
                </a:solidFill>
              </a:rPr>
              <a:t>被称为“</a:t>
            </a:r>
            <a:r>
              <a:rPr lang="en-US" altLang="zh-CN" dirty="0">
                <a:solidFill>
                  <a:srgbClr val="0000FF"/>
                </a:solidFill>
              </a:rPr>
              <a:t>20</a:t>
            </a:r>
            <a:r>
              <a:rPr lang="zh-CN" altLang="en-US" dirty="0">
                <a:solidFill>
                  <a:srgbClr val="0000FF"/>
                </a:solidFill>
              </a:rPr>
              <a:t>世纪人类的伟大智力壮行”。 </a:t>
            </a:r>
            <a:r>
              <a:rPr lang="en-US" altLang="zh-CN" dirty="0">
                <a:solidFill>
                  <a:srgbClr val="0000FF"/>
                </a:solidFill>
              </a:rPr>
              <a:t> </a:t>
            </a:r>
          </a:p>
        </p:txBody>
      </p:sp>
      <p:pic>
        <p:nvPicPr>
          <p:cNvPr id="8194" name="图片 266246" descr="图片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07075" y="1711325"/>
            <a:ext cx="2771775" cy="404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266247" descr="图片2"/>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11200" y="679450"/>
            <a:ext cx="27971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图片 26522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9938" y="4529138"/>
            <a:ext cx="7699375" cy="160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sp>
        <p:nvSpPr>
          <p:cNvPr id="9218" name="文本框 265228"/>
          <p:cNvSpPr txBox="1">
            <a:spLocks noChangeArrowheads="1"/>
          </p:cNvSpPr>
          <p:nvPr/>
        </p:nvSpPr>
        <p:spPr bwMode="auto">
          <a:xfrm>
            <a:off x="596900" y="1524000"/>
            <a:ext cx="8013700" cy="283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pPr>
              <a:lnSpc>
                <a:spcPct val="150000"/>
              </a:lnSpc>
            </a:pPr>
            <a:r>
              <a:rPr lang="en-US" altLang="zh-CN" dirty="0"/>
              <a:t>    </a:t>
            </a:r>
            <a:r>
              <a:rPr lang="zh-CN" altLang="en-US" dirty="0">
                <a:solidFill>
                  <a:srgbClr val="0000FF"/>
                </a:solidFill>
              </a:rPr>
              <a:t>这篇文章题为</a:t>
            </a:r>
            <a:r>
              <a:rPr lang="zh-CN" altLang="en-US" dirty="0">
                <a:solidFill>
                  <a:srgbClr val="0000FF"/>
                </a:solidFill>
                <a:latin typeface="Arial"/>
              </a:rPr>
              <a:t>“</a:t>
            </a:r>
            <a:r>
              <a:rPr lang="zh-CN" altLang="en-US" dirty="0">
                <a:solidFill>
                  <a:srgbClr val="0000FF"/>
                </a:solidFill>
              </a:rPr>
              <a:t>一名物理学家的教育历程</a:t>
            </a:r>
            <a:r>
              <a:rPr lang="zh-CN" altLang="en-US" dirty="0">
                <a:solidFill>
                  <a:srgbClr val="0000FF"/>
                </a:solidFill>
                <a:latin typeface="Arial"/>
              </a:rPr>
              <a:t>”</a:t>
            </a:r>
            <a:r>
              <a:rPr lang="zh-CN" altLang="en-US" dirty="0">
                <a:solidFill>
                  <a:srgbClr val="0000FF"/>
                </a:solidFill>
              </a:rPr>
              <a:t>，属于人物简介类说明文。不同的是，它没有全面地去介绍自己的年龄、籍贯、学历、经历、性格、品质、特长等，而是紧紧抓住并围绕对自己成长过程有重要作用的两件童年趣事，说明好奇心、遐想、向往是怎样促使自己去学习研究的。</a:t>
            </a:r>
            <a:endParaRPr lang="zh-CN" altLang="en-US" dirty="0"/>
          </a:p>
        </p:txBody>
      </p:sp>
      <p:pic>
        <p:nvPicPr>
          <p:cNvPr id="9219" name="图片 265229" descr="图片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7225" y="820738"/>
            <a:ext cx="277971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图片 27034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0063" y="4332288"/>
            <a:ext cx="8064500"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sp>
        <p:nvSpPr>
          <p:cNvPr id="270347" name="矩形 270346"/>
          <p:cNvSpPr>
            <a:spLocks noChangeArrowheads="1"/>
          </p:cNvSpPr>
          <p:nvPr/>
        </p:nvSpPr>
        <p:spPr bwMode="auto">
          <a:xfrm>
            <a:off x="544513" y="1665288"/>
            <a:ext cx="82296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lnSpc>
                <a:spcPct val="100000"/>
              </a:lnSpc>
            </a:pPr>
            <a:r>
              <a:rPr lang="zh-CN" altLang="en-US" dirty="0">
                <a:solidFill>
                  <a:srgbClr val="0000FF"/>
                </a:solidFill>
              </a:rPr>
              <a:t>一、给下列画线字注音。</a:t>
            </a:r>
          </a:p>
          <a:p>
            <a:pPr>
              <a:lnSpc>
                <a:spcPct val="100000"/>
              </a:lnSpc>
            </a:pPr>
            <a:r>
              <a:rPr lang="zh-CN" altLang="en-US" u="sng" dirty="0">
                <a:solidFill>
                  <a:srgbClr val="0000FF"/>
                </a:solidFill>
              </a:rPr>
              <a:t>刨</a:t>
            </a:r>
            <a:r>
              <a:rPr lang="zh-CN" altLang="en-US" dirty="0">
                <a:solidFill>
                  <a:srgbClr val="0000FF"/>
                </a:solidFill>
              </a:rPr>
              <a:t>根究底（  ）   撒手人</a:t>
            </a:r>
            <a:r>
              <a:rPr lang="zh-CN" altLang="en-US" u="sng" dirty="0">
                <a:solidFill>
                  <a:srgbClr val="0000FF"/>
                </a:solidFill>
              </a:rPr>
              <a:t>寰</a:t>
            </a:r>
            <a:r>
              <a:rPr lang="zh-CN" altLang="en-US" dirty="0">
                <a:solidFill>
                  <a:srgbClr val="0000FF"/>
                </a:solidFill>
              </a:rPr>
              <a:t>（  ）   </a:t>
            </a:r>
            <a:r>
              <a:rPr lang="zh-CN" altLang="en-US" u="sng" dirty="0">
                <a:solidFill>
                  <a:srgbClr val="0000FF"/>
                </a:solidFill>
              </a:rPr>
              <a:t>湮</a:t>
            </a:r>
            <a:r>
              <a:rPr lang="zh-CN" altLang="en-US" dirty="0">
                <a:solidFill>
                  <a:srgbClr val="0000FF"/>
                </a:solidFill>
              </a:rPr>
              <a:t>没 （  ）    </a:t>
            </a:r>
          </a:p>
          <a:p>
            <a:pPr>
              <a:lnSpc>
                <a:spcPct val="100000"/>
              </a:lnSpc>
            </a:pPr>
            <a:r>
              <a:rPr lang="zh-CN" altLang="en-US" dirty="0">
                <a:solidFill>
                  <a:srgbClr val="0000FF"/>
                </a:solidFill>
              </a:rPr>
              <a:t>惊</a:t>
            </a:r>
            <a:r>
              <a:rPr lang="zh-CN" altLang="en-US" u="sng" dirty="0">
                <a:solidFill>
                  <a:srgbClr val="0000FF"/>
                </a:solidFill>
              </a:rPr>
              <a:t>诧</a:t>
            </a:r>
            <a:r>
              <a:rPr lang="zh-CN" altLang="en-US" dirty="0">
                <a:solidFill>
                  <a:srgbClr val="0000FF"/>
                </a:solidFill>
              </a:rPr>
              <a:t>（  ）       </a:t>
            </a:r>
            <a:r>
              <a:rPr lang="zh-CN" altLang="en-US" u="sng" dirty="0">
                <a:solidFill>
                  <a:srgbClr val="0000FF"/>
                </a:solidFill>
              </a:rPr>
              <a:t>栅</a:t>
            </a:r>
            <a:r>
              <a:rPr lang="zh-CN" altLang="en-US" dirty="0">
                <a:solidFill>
                  <a:srgbClr val="0000FF"/>
                </a:solidFill>
              </a:rPr>
              <a:t>栏（  ）       畏</a:t>
            </a:r>
            <a:r>
              <a:rPr lang="zh-CN" altLang="en-US" u="sng" dirty="0">
                <a:solidFill>
                  <a:srgbClr val="0000FF"/>
                </a:solidFill>
              </a:rPr>
              <a:t>葸</a:t>
            </a:r>
            <a:r>
              <a:rPr lang="zh-CN" altLang="en-US" dirty="0">
                <a:solidFill>
                  <a:srgbClr val="0000FF"/>
                </a:solidFill>
              </a:rPr>
              <a:t>不前（   ）</a:t>
            </a:r>
          </a:p>
          <a:p>
            <a:pPr>
              <a:lnSpc>
                <a:spcPct val="100000"/>
              </a:lnSpc>
            </a:pPr>
            <a:r>
              <a:rPr lang="zh-CN" altLang="en-US" dirty="0">
                <a:solidFill>
                  <a:srgbClr val="0000FF"/>
                </a:solidFill>
              </a:rPr>
              <a:t>五彩斑</a:t>
            </a:r>
            <a:r>
              <a:rPr lang="zh-CN" altLang="en-US" u="sng" dirty="0">
                <a:solidFill>
                  <a:srgbClr val="0000FF"/>
                </a:solidFill>
              </a:rPr>
              <a:t>斓</a:t>
            </a:r>
            <a:r>
              <a:rPr lang="zh-CN" altLang="en-US" dirty="0">
                <a:solidFill>
                  <a:srgbClr val="0000FF"/>
                </a:solidFill>
              </a:rPr>
              <a:t>（  ）   目</a:t>
            </a:r>
            <a:r>
              <a:rPr lang="zh-CN" altLang="en-US" u="sng" dirty="0">
                <a:solidFill>
                  <a:srgbClr val="0000FF"/>
                </a:solidFill>
              </a:rPr>
              <a:t>眩</a:t>
            </a:r>
            <a:r>
              <a:rPr lang="zh-CN" altLang="en-US" dirty="0">
                <a:solidFill>
                  <a:srgbClr val="0000FF"/>
                </a:solidFill>
              </a:rPr>
              <a:t>（  ）       杜</a:t>
            </a:r>
            <a:r>
              <a:rPr lang="zh-CN" altLang="en-US" u="sng" dirty="0">
                <a:solidFill>
                  <a:srgbClr val="0000FF"/>
                </a:solidFill>
              </a:rPr>
              <a:t>撰</a:t>
            </a:r>
            <a:r>
              <a:rPr lang="zh-CN" altLang="en-US" dirty="0">
                <a:solidFill>
                  <a:srgbClr val="0000FF"/>
                </a:solidFill>
              </a:rPr>
              <a:t>（   ）</a:t>
            </a:r>
          </a:p>
          <a:p>
            <a:pPr>
              <a:lnSpc>
                <a:spcPct val="100000"/>
              </a:lnSpc>
            </a:pPr>
            <a:r>
              <a:rPr lang="zh-CN" altLang="en-US" dirty="0">
                <a:solidFill>
                  <a:srgbClr val="CC00FF"/>
                </a:solidFill>
                <a:latin typeface="楷体_GB2312" pitchFamily="49" charset="-122"/>
                <a:ea typeface="楷体_GB2312" pitchFamily="49" charset="-122"/>
              </a:rPr>
              <a:t>【提示】</a:t>
            </a:r>
            <a:r>
              <a:rPr lang="zh-CN" altLang="en-US" dirty="0">
                <a:latin typeface="楷体_GB2312" pitchFamily="49" charset="-122"/>
                <a:ea typeface="楷体_GB2312" pitchFamily="49" charset="-122"/>
              </a:rPr>
              <a:t> </a:t>
            </a:r>
            <a:r>
              <a:rPr lang="en-US" altLang="zh-CN" dirty="0" err="1"/>
              <a:t>páo</a:t>
            </a:r>
            <a:r>
              <a:rPr lang="en-US" altLang="zh-CN" dirty="0"/>
              <a:t> </a:t>
            </a:r>
            <a:r>
              <a:rPr lang="en-US" altLang="zh-CN" dirty="0" err="1"/>
              <a:t>huán</a:t>
            </a:r>
            <a:r>
              <a:rPr lang="en-US" altLang="zh-CN" dirty="0"/>
              <a:t> </a:t>
            </a:r>
            <a:r>
              <a:rPr lang="en-US" altLang="zh-CN" dirty="0" err="1"/>
              <a:t>y</a:t>
            </a:r>
            <a:r>
              <a:rPr lang="en-US" altLang="en-US" dirty="0" err="1"/>
              <a:t>ā</a:t>
            </a:r>
            <a:r>
              <a:rPr lang="en-US" altLang="zh-CN" dirty="0" err="1"/>
              <a:t>n</a:t>
            </a:r>
            <a:r>
              <a:rPr lang="en-US" altLang="zh-CN" dirty="0"/>
              <a:t> </a:t>
            </a:r>
            <a:r>
              <a:rPr lang="en-US" altLang="zh-CN" dirty="0" err="1"/>
              <a:t>chà</a:t>
            </a:r>
            <a:r>
              <a:rPr lang="en-US" altLang="zh-CN" dirty="0"/>
              <a:t> </a:t>
            </a:r>
            <a:r>
              <a:rPr lang="en-US" altLang="zh-CN" dirty="0" err="1"/>
              <a:t>zhà</a:t>
            </a:r>
            <a:r>
              <a:rPr lang="en-US" altLang="zh-CN" dirty="0"/>
              <a:t> </a:t>
            </a:r>
            <a:r>
              <a:rPr lang="en-US" altLang="zh-CN" dirty="0" err="1"/>
              <a:t>xǐ</a:t>
            </a:r>
            <a:r>
              <a:rPr lang="en-US" altLang="zh-CN" dirty="0"/>
              <a:t> </a:t>
            </a:r>
            <a:r>
              <a:rPr lang="en-US" altLang="zh-CN" dirty="0" err="1"/>
              <a:t>lán</a:t>
            </a:r>
            <a:r>
              <a:rPr lang="en-US" altLang="zh-CN" dirty="0"/>
              <a:t> </a:t>
            </a:r>
            <a:r>
              <a:rPr lang="en-US" altLang="zh-CN" dirty="0" err="1"/>
              <a:t>xuàn</a:t>
            </a:r>
            <a:r>
              <a:rPr lang="en-US" altLang="zh-CN" dirty="0"/>
              <a:t> </a:t>
            </a:r>
            <a:r>
              <a:rPr lang="en-US" altLang="zh-CN" dirty="0" err="1"/>
              <a:t>zhuàn</a:t>
            </a:r>
            <a:r>
              <a:rPr lang="en-US" altLang="zh-CN" dirty="0"/>
              <a:t> </a:t>
            </a:r>
          </a:p>
        </p:txBody>
      </p:sp>
      <p:pic>
        <p:nvPicPr>
          <p:cNvPr id="10243" name="图片 270347" descr="图片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4525" y="566738"/>
            <a:ext cx="2865438"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03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左大括号 309263"/>
          <p:cNvSpPr>
            <a:spLocks/>
          </p:cNvSpPr>
          <p:nvPr/>
        </p:nvSpPr>
        <p:spPr bwMode="auto">
          <a:xfrm>
            <a:off x="2278063" y="1585913"/>
            <a:ext cx="182562" cy="792162"/>
          </a:xfrm>
          <a:prstGeom prst="leftBrace">
            <a:avLst>
              <a:gd name="adj1" fmla="val 36139"/>
              <a:gd name="adj2" fmla="val 50000"/>
            </a:avLst>
          </a:prstGeom>
          <a:noFill/>
          <a:ln w="19050">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1266" name="左大括号 309265"/>
          <p:cNvSpPr>
            <a:spLocks/>
          </p:cNvSpPr>
          <p:nvPr/>
        </p:nvSpPr>
        <p:spPr bwMode="auto">
          <a:xfrm>
            <a:off x="5456238" y="1625600"/>
            <a:ext cx="207962" cy="644525"/>
          </a:xfrm>
          <a:prstGeom prst="leftBrace">
            <a:avLst>
              <a:gd name="adj1" fmla="val 25813"/>
              <a:gd name="adj2" fmla="val 50000"/>
            </a:avLst>
          </a:prstGeom>
          <a:noFill/>
          <a:ln w="19050">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1267" name="左大括号 309266"/>
          <p:cNvSpPr>
            <a:spLocks/>
          </p:cNvSpPr>
          <p:nvPr/>
        </p:nvSpPr>
        <p:spPr bwMode="auto">
          <a:xfrm>
            <a:off x="2278063" y="2636838"/>
            <a:ext cx="182562" cy="773112"/>
          </a:xfrm>
          <a:prstGeom prst="leftBrace">
            <a:avLst>
              <a:gd name="adj1" fmla="val 35270"/>
              <a:gd name="adj2" fmla="val 50000"/>
            </a:avLst>
          </a:prstGeom>
          <a:noFill/>
          <a:ln w="19050">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1268" name="左大括号 309267"/>
          <p:cNvSpPr>
            <a:spLocks/>
          </p:cNvSpPr>
          <p:nvPr/>
        </p:nvSpPr>
        <p:spPr bwMode="auto">
          <a:xfrm>
            <a:off x="5475288" y="2665413"/>
            <a:ext cx="207962" cy="701675"/>
          </a:xfrm>
          <a:prstGeom prst="leftBrace">
            <a:avLst>
              <a:gd name="adj1" fmla="val 28101"/>
              <a:gd name="adj2" fmla="val 50000"/>
            </a:avLst>
          </a:prstGeom>
          <a:noFill/>
          <a:ln w="19050">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pic>
        <p:nvPicPr>
          <p:cNvPr id="11269" name="图片 30926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0063" y="4332288"/>
            <a:ext cx="8064500"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sp>
        <p:nvSpPr>
          <p:cNvPr id="309270" name="文本框 309269"/>
          <p:cNvSpPr txBox="1">
            <a:spLocks noChangeArrowheads="1"/>
          </p:cNvSpPr>
          <p:nvPr/>
        </p:nvSpPr>
        <p:spPr bwMode="auto">
          <a:xfrm>
            <a:off x="558800" y="863600"/>
            <a:ext cx="7950200" cy="399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pPr>
              <a:lnSpc>
                <a:spcPct val="90000"/>
              </a:lnSpc>
            </a:pPr>
            <a:r>
              <a:rPr lang="zh-CN" altLang="en-US" dirty="0">
                <a:solidFill>
                  <a:srgbClr val="0000FF"/>
                </a:solidFill>
              </a:rPr>
              <a:t>二、辨形组词</a:t>
            </a:r>
          </a:p>
          <a:p>
            <a:pPr>
              <a:lnSpc>
                <a:spcPct val="90000"/>
              </a:lnSpc>
            </a:pPr>
            <a:r>
              <a:rPr lang="zh-CN" altLang="en-US" dirty="0">
                <a:solidFill>
                  <a:srgbClr val="0000FF"/>
                </a:solidFill>
              </a:rPr>
              <a:t>        </a:t>
            </a:r>
            <a:r>
              <a:rPr lang="en-US" altLang="zh-CN" dirty="0">
                <a:solidFill>
                  <a:srgbClr val="0000FF"/>
                </a:solidFill>
              </a:rPr>
              <a:t>①  </a:t>
            </a:r>
            <a:r>
              <a:rPr lang="zh-CN" altLang="en-US" dirty="0">
                <a:solidFill>
                  <a:srgbClr val="0000FF"/>
                </a:solidFill>
              </a:rPr>
              <a:t>遐（   ）        </a:t>
            </a:r>
            <a:r>
              <a:rPr lang="en-US" altLang="zh-CN" dirty="0">
                <a:solidFill>
                  <a:srgbClr val="0000FF"/>
                </a:solidFill>
              </a:rPr>
              <a:t>②  </a:t>
            </a:r>
            <a:r>
              <a:rPr lang="zh-CN" altLang="en-US" dirty="0">
                <a:solidFill>
                  <a:srgbClr val="0000FF"/>
                </a:solidFill>
              </a:rPr>
              <a:t>淙（   ）</a:t>
            </a:r>
          </a:p>
          <a:p>
            <a:pPr>
              <a:lnSpc>
                <a:spcPct val="90000"/>
              </a:lnSpc>
            </a:pPr>
            <a:r>
              <a:rPr lang="zh-CN" altLang="en-US" dirty="0">
                <a:solidFill>
                  <a:srgbClr val="0000FF"/>
                </a:solidFill>
              </a:rPr>
              <a:t>            瑕（   ）            综（   ）</a:t>
            </a:r>
          </a:p>
          <a:p>
            <a:pPr>
              <a:lnSpc>
                <a:spcPct val="90000"/>
              </a:lnSpc>
            </a:pPr>
            <a:r>
              <a:rPr lang="zh-CN" altLang="en-US" dirty="0">
                <a:solidFill>
                  <a:srgbClr val="0000FF"/>
                </a:solidFill>
              </a:rPr>
              <a:t>        </a:t>
            </a:r>
            <a:r>
              <a:rPr lang="en-US" altLang="zh-CN" dirty="0">
                <a:solidFill>
                  <a:srgbClr val="0000FF"/>
                </a:solidFill>
              </a:rPr>
              <a:t>③  </a:t>
            </a:r>
            <a:r>
              <a:rPr lang="zh-CN" altLang="en-US" dirty="0">
                <a:solidFill>
                  <a:srgbClr val="0000FF"/>
                </a:solidFill>
              </a:rPr>
              <a:t>馔（   ）        </a:t>
            </a:r>
            <a:r>
              <a:rPr lang="en-US" altLang="zh-CN" dirty="0">
                <a:solidFill>
                  <a:srgbClr val="0000FF"/>
                </a:solidFill>
              </a:rPr>
              <a:t>④  </a:t>
            </a:r>
            <a:r>
              <a:rPr lang="zh-CN" altLang="en-US" dirty="0">
                <a:solidFill>
                  <a:srgbClr val="0000FF"/>
                </a:solidFill>
              </a:rPr>
              <a:t>诞（   ）</a:t>
            </a:r>
          </a:p>
          <a:p>
            <a:pPr>
              <a:lnSpc>
                <a:spcPct val="90000"/>
              </a:lnSpc>
            </a:pPr>
            <a:r>
              <a:rPr lang="zh-CN" altLang="en-US" dirty="0">
                <a:solidFill>
                  <a:srgbClr val="0000FF"/>
                </a:solidFill>
              </a:rPr>
              <a:t>            撰（   ）            涎（   ）</a:t>
            </a:r>
          </a:p>
          <a:p>
            <a:pPr>
              <a:lnSpc>
                <a:spcPct val="90000"/>
              </a:lnSpc>
            </a:pPr>
            <a:r>
              <a:rPr lang="zh-CN" altLang="en-US" dirty="0">
                <a:solidFill>
                  <a:srgbClr val="CC00FF"/>
                </a:solidFill>
                <a:latin typeface="楷体_GB2312" pitchFamily="49" charset="-122"/>
                <a:ea typeface="楷体_GB2312" pitchFamily="49" charset="-122"/>
              </a:rPr>
              <a:t>【提示】</a:t>
            </a:r>
          </a:p>
          <a:p>
            <a:pPr>
              <a:lnSpc>
                <a:spcPct val="90000"/>
              </a:lnSpc>
            </a:pPr>
            <a:r>
              <a:rPr lang="zh-CN" altLang="en-US" dirty="0">
                <a:solidFill>
                  <a:schemeClr val="hlink"/>
                </a:solidFill>
                <a:latin typeface="楷体_GB2312" pitchFamily="49" charset="-122"/>
                <a:ea typeface="楷体_GB2312" pitchFamily="49" charset="-122"/>
              </a:rPr>
              <a:t>        </a:t>
            </a:r>
            <a:r>
              <a:rPr lang="en-US" altLang="zh-CN" dirty="0">
                <a:latin typeface="楷体_GB2312" pitchFamily="49" charset="-122"/>
                <a:ea typeface="楷体_GB2312" pitchFamily="49" charset="-122"/>
              </a:rPr>
              <a:t>①</a:t>
            </a:r>
            <a:r>
              <a:rPr lang="zh-CN" altLang="en-US" dirty="0">
                <a:latin typeface="楷体_GB2312" pitchFamily="49" charset="-122"/>
                <a:ea typeface="楷体_GB2312" pitchFamily="49" charset="-122"/>
              </a:rPr>
              <a:t>遐想  瑕疵     </a:t>
            </a:r>
            <a:r>
              <a:rPr lang="en-US" altLang="zh-CN" dirty="0">
                <a:latin typeface="楷体_GB2312" pitchFamily="49" charset="-122"/>
                <a:ea typeface="楷体_GB2312" pitchFamily="49" charset="-122"/>
              </a:rPr>
              <a:t>②</a:t>
            </a:r>
            <a:r>
              <a:rPr lang="zh-CN" altLang="en-US" dirty="0">
                <a:latin typeface="楷体_GB2312" pitchFamily="49" charset="-122"/>
                <a:ea typeface="楷体_GB2312" pitchFamily="49" charset="-122"/>
              </a:rPr>
              <a:t>流水淙淙  综合</a:t>
            </a:r>
          </a:p>
          <a:p>
            <a:pPr>
              <a:lnSpc>
                <a:spcPct val="90000"/>
              </a:lnSpc>
            </a:pPr>
            <a:r>
              <a:rPr lang="zh-CN" altLang="en-US" dirty="0">
                <a:latin typeface="楷体_GB2312" pitchFamily="49" charset="-122"/>
                <a:ea typeface="楷体_GB2312" pitchFamily="49" charset="-122"/>
              </a:rPr>
              <a:t>        </a:t>
            </a:r>
            <a:r>
              <a:rPr lang="en-US" altLang="zh-CN" dirty="0">
                <a:latin typeface="楷体_GB2312" pitchFamily="49" charset="-122"/>
                <a:ea typeface="楷体_GB2312" pitchFamily="49" charset="-122"/>
              </a:rPr>
              <a:t>③</a:t>
            </a:r>
            <a:r>
              <a:rPr lang="zh-CN" altLang="en-US" dirty="0">
                <a:latin typeface="楷体_GB2312" pitchFamily="49" charset="-122"/>
                <a:ea typeface="楷体_GB2312" pitchFamily="49" charset="-122"/>
              </a:rPr>
              <a:t>酒馔  杜撰     </a:t>
            </a:r>
            <a:r>
              <a:rPr lang="en-US" altLang="zh-CN" dirty="0">
                <a:latin typeface="楷体_GB2312" pitchFamily="49" charset="-122"/>
                <a:ea typeface="楷体_GB2312" pitchFamily="49" charset="-122"/>
              </a:rPr>
              <a:t>④</a:t>
            </a:r>
            <a:r>
              <a:rPr lang="zh-CN" altLang="en-US" dirty="0">
                <a:latin typeface="楷体_GB2312" pitchFamily="49" charset="-122"/>
                <a:ea typeface="楷体_GB2312" pitchFamily="49" charset="-122"/>
              </a:rPr>
              <a:t>荒诞   垂涎</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09270">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9270">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927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77" name="文本框 271376"/>
          <p:cNvSpPr txBox="1">
            <a:spLocks noChangeArrowheads="1"/>
          </p:cNvSpPr>
          <p:nvPr/>
        </p:nvSpPr>
        <p:spPr bwMode="auto">
          <a:xfrm>
            <a:off x="622300" y="1397000"/>
            <a:ext cx="80772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rgbClr val="FF0000"/>
                </a:solidFill>
                <a:latin typeface="宋体" pitchFamily="2" charset="-122"/>
                <a:ea typeface="宋体" pitchFamily="2" charset="-122"/>
              </a:defRPr>
            </a:lvl1pPr>
            <a:lvl2pPr>
              <a:defRPr sz="2400" b="1">
                <a:solidFill>
                  <a:srgbClr val="FF0000"/>
                </a:solidFill>
                <a:latin typeface="宋体" pitchFamily="2" charset="-122"/>
                <a:ea typeface="宋体" pitchFamily="2" charset="-122"/>
              </a:defRPr>
            </a:lvl2pPr>
            <a:lvl3pPr>
              <a:defRPr sz="2400" b="1">
                <a:solidFill>
                  <a:srgbClr val="FF0000"/>
                </a:solidFill>
                <a:latin typeface="宋体" pitchFamily="2" charset="-122"/>
                <a:ea typeface="宋体" pitchFamily="2" charset="-122"/>
              </a:defRPr>
            </a:lvl3pPr>
            <a:lvl4pPr>
              <a:defRPr sz="2400" b="1">
                <a:solidFill>
                  <a:srgbClr val="FF0000"/>
                </a:solidFill>
                <a:latin typeface="宋体" pitchFamily="2" charset="-122"/>
                <a:ea typeface="宋体" pitchFamily="2" charset="-122"/>
              </a:defRPr>
            </a:lvl4pPr>
            <a:lvl5pPr>
              <a:defRPr sz="2400" b="1">
                <a:solidFill>
                  <a:srgbClr val="FF0000"/>
                </a:solidFill>
                <a:latin typeface="宋体" pitchFamily="2" charset="-122"/>
                <a:ea typeface="宋体" pitchFamily="2" charset="-122"/>
              </a:defRPr>
            </a:lvl5pPr>
            <a:lvl6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6pPr>
            <a:lvl7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7pPr>
            <a:lvl8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8pPr>
            <a:lvl9pPr fontAlgn="base">
              <a:lnSpc>
                <a:spcPct val="120000"/>
              </a:lnSpc>
              <a:spcBef>
                <a:spcPct val="50000"/>
              </a:spcBef>
              <a:spcAft>
                <a:spcPct val="0"/>
              </a:spcAft>
              <a:buFont typeface="Arial" pitchFamily="34" charset="0"/>
              <a:defRPr sz="2400" b="1">
                <a:solidFill>
                  <a:srgbClr val="FF0000"/>
                </a:solidFill>
                <a:latin typeface="宋体" pitchFamily="2" charset="-122"/>
                <a:ea typeface="宋体" pitchFamily="2" charset="-122"/>
              </a:defRPr>
            </a:lvl9pPr>
          </a:lstStyle>
          <a:p>
            <a:r>
              <a:rPr lang="zh-CN" altLang="en-US" dirty="0">
                <a:solidFill>
                  <a:srgbClr val="0000FF"/>
                </a:solidFill>
              </a:rPr>
              <a:t>一、整体感知，梳理思路。</a:t>
            </a:r>
          </a:p>
          <a:p>
            <a:r>
              <a:rPr lang="en-US" altLang="zh-CN" dirty="0">
                <a:solidFill>
                  <a:srgbClr val="0000FF"/>
                </a:solidFill>
              </a:rPr>
              <a:t>1.</a:t>
            </a:r>
            <a:r>
              <a:rPr lang="zh-CN" altLang="en-US" dirty="0">
                <a:solidFill>
                  <a:srgbClr val="0000FF"/>
                </a:solidFill>
              </a:rPr>
              <a:t>本文在结构安排上有何特点？</a:t>
            </a:r>
          </a:p>
          <a:p>
            <a:r>
              <a:rPr lang="zh-CN" altLang="en-US" dirty="0">
                <a:solidFill>
                  <a:srgbClr val="CC00FF"/>
                </a:solidFill>
                <a:latin typeface="楷体_GB2312" pitchFamily="49" charset="-122"/>
                <a:ea typeface="楷体_GB2312" pitchFamily="49" charset="-122"/>
              </a:rPr>
              <a:t>【提示】</a:t>
            </a:r>
            <a:r>
              <a:rPr lang="zh-CN" altLang="en-US" dirty="0">
                <a:latin typeface="楷体_GB2312" pitchFamily="49" charset="-122"/>
                <a:ea typeface="楷体_GB2312" pitchFamily="49" charset="-122"/>
              </a:rPr>
              <a:t>文章的题目是“一名物理学家的教育历程”，因此，叙述的顺序主要是历时性的。但是，作者开头就说“童年的两件趣事极大地丰富了我对世界的理解力，并且引导我走上成为一个理论物理学家的历程。”而“童年的两件趣事”作为文章的主要内容，又是共时性的叙述。这样的结构安排，使文章既脉络清楚，又重点突出。结构如图：</a:t>
            </a:r>
            <a:r>
              <a:rPr lang="en-US" altLang="zh-CN" dirty="0">
                <a:latin typeface="楷体_GB2312" pitchFamily="49" charset="-122"/>
                <a:ea typeface="楷体_GB2312" pitchFamily="49" charset="-122"/>
              </a:rPr>
              <a:t> </a:t>
            </a:r>
          </a:p>
        </p:txBody>
      </p:sp>
      <p:pic>
        <p:nvPicPr>
          <p:cNvPr id="12290" name="图片 271377" descr="图片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7225" y="719138"/>
            <a:ext cx="2779713"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137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矩形 313348"/>
          <p:cNvSpPr>
            <a:spLocks noChangeArrowheads="1"/>
          </p:cNvSpPr>
          <p:nvPr/>
        </p:nvSpPr>
        <p:spPr bwMode="auto">
          <a:xfrm>
            <a:off x="555625" y="1571625"/>
            <a:ext cx="8107363" cy="210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lnSpc>
                <a:spcPct val="100000"/>
              </a:lnSpc>
            </a:pPr>
            <a:r>
              <a:rPr lang="en-US" altLang="zh-CN" b="0">
                <a:solidFill>
                  <a:schemeClr val="tx1"/>
                </a:solidFill>
                <a:latin typeface="楷体_GB2312" pitchFamily="49" charset="-122"/>
                <a:ea typeface="楷体_GB2312" pitchFamily="49" charset="-122"/>
              </a:rPr>
              <a:t>      </a:t>
            </a:r>
            <a:r>
              <a:rPr lang="zh-CN" altLang="en-US">
                <a:latin typeface="楷体_GB2312" pitchFamily="49" charset="-122"/>
                <a:ea typeface="楷体_GB2312" pitchFamily="49" charset="-122"/>
              </a:rPr>
              <a:t>童年</a:t>
            </a:r>
            <a:r>
              <a:rPr lang="en-US" altLang="zh-CN">
                <a:latin typeface="楷体_GB2312" pitchFamily="49" charset="-122"/>
                <a:ea typeface="楷体_GB2312" pitchFamily="49" charset="-122"/>
              </a:rPr>
              <a:t>              </a:t>
            </a:r>
            <a:r>
              <a:rPr lang="zh-CN" altLang="en-US">
                <a:latin typeface="楷体_GB2312" pitchFamily="49" charset="-122"/>
                <a:ea typeface="楷体_GB2312" pitchFamily="49" charset="-122"/>
              </a:rPr>
              <a:t>青年</a:t>
            </a:r>
            <a:r>
              <a:rPr lang="en-US" altLang="zh-CN">
                <a:latin typeface="楷体_GB2312" pitchFamily="49" charset="-122"/>
                <a:ea typeface="楷体_GB2312" pitchFamily="49" charset="-122"/>
              </a:rPr>
              <a:t>         </a:t>
            </a:r>
            <a:r>
              <a:rPr lang="zh-CN" altLang="en-US">
                <a:latin typeface="楷体_GB2312" pitchFamily="49" charset="-122"/>
                <a:ea typeface="楷体_GB2312" pitchFamily="49" charset="-122"/>
              </a:rPr>
              <a:t>（成年）</a:t>
            </a:r>
            <a:r>
              <a:rPr lang="en-US" altLang="zh-CN">
                <a:latin typeface="楷体_GB2312" pitchFamily="49" charset="-122"/>
                <a:ea typeface="楷体_GB2312" pitchFamily="49" charset="-122"/>
              </a:rPr>
              <a:t> </a:t>
            </a:r>
            <a:br>
              <a:rPr lang="en-US" altLang="zh-CN">
                <a:latin typeface="楷体_GB2312" pitchFamily="49" charset="-122"/>
                <a:ea typeface="楷体_GB2312" pitchFamily="49" charset="-122"/>
              </a:rPr>
            </a:br>
            <a:r>
              <a:rPr lang="zh-CN" altLang="en-US">
                <a:latin typeface="楷体_GB2312" pitchFamily="49" charset="-122"/>
                <a:ea typeface="楷体_GB2312" pitchFamily="49" charset="-122"/>
              </a:rPr>
              <a:t>鲤鱼世界的幻想（想象）</a:t>
            </a:r>
            <a:r>
              <a:rPr lang="en-US" altLang="zh-CN">
                <a:latin typeface="楷体_GB2312" pitchFamily="49" charset="-122"/>
                <a:ea typeface="楷体_GB2312" pitchFamily="49" charset="-122"/>
              </a:rPr>
              <a:t> </a:t>
            </a:r>
            <a:br>
              <a:rPr lang="en-US" altLang="zh-CN">
                <a:latin typeface="楷体_GB2312" pitchFamily="49" charset="-122"/>
                <a:ea typeface="楷体_GB2312" pitchFamily="49" charset="-122"/>
              </a:rPr>
            </a:br>
            <a:r>
              <a:rPr lang="en-US" altLang="zh-CN">
                <a:latin typeface="楷体_GB2312" pitchFamily="49" charset="-122"/>
                <a:ea typeface="楷体_GB2312" pitchFamily="49" charset="-122"/>
              </a:rPr>
              <a:t>                        </a:t>
            </a:r>
            <a:r>
              <a:rPr lang="zh-CN" altLang="en-US">
                <a:latin typeface="楷体_GB2312" pitchFamily="49" charset="-122"/>
                <a:ea typeface="楷体_GB2312" pitchFamily="49" charset="-122"/>
              </a:rPr>
              <a:t>实验</a:t>
            </a:r>
            <a:r>
              <a:rPr lang="en-US" altLang="zh-CN">
                <a:latin typeface="楷体_GB2312" pitchFamily="49" charset="-122"/>
                <a:ea typeface="楷体_GB2312" pitchFamily="49" charset="-122"/>
              </a:rPr>
              <a:t>      </a:t>
            </a:r>
            <a:r>
              <a:rPr lang="zh-CN" altLang="en-US">
                <a:latin typeface="楷体_GB2312" pitchFamily="49" charset="-122"/>
                <a:ea typeface="楷体_GB2312" pitchFamily="49" charset="-122"/>
              </a:rPr>
              <a:t>（理论物理学家）</a:t>
            </a:r>
            <a:r>
              <a:rPr lang="en-US" altLang="zh-CN">
                <a:latin typeface="楷体_GB2312" pitchFamily="49" charset="-122"/>
                <a:ea typeface="楷体_GB2312" pitchFamily="49" charset="-122"/>
              </a:rPr>
              <a:t> </a:t>
            </a:r>
          </a:p>
          <a:p>
            <a:pPr>
              <a:lnSpc>
                <a:spcPct val="100000"/>
              </a:lnSpc>
            </a:pPr>
            <a:r>
              <a:rPr lang="zh-CN" altLang="en-US">
                <a:latin typeface="楷体_GB2312" pitchFamily="49" charset="-122"/>
                <a:ea typeface="楷体_GB2312" pitchFamily="49" charset="-122"/>
              </a:rPr>
              <a:t>爱因斯坦故事（理论）</a:t>
            </a:r>
            <a:r>
              <a:rPr lang="en-US" altLang="zh-CN">
                <a:latin typeface="楷体_GB2312" pitchFamily="49" charset="-122"/>
                <a:ea typeface="楷体_GB2312" pitchFamily="49" charset="-122"/>
              </a:rPr>
              <a:t> </a:t>
            </a:r>
            <a:br>
              <a:rPr lang="en-US" altLang="zh-CN">
                <a:latin typeface="楷体_GB2312" pitchFamily="49" charset="-122"/>
                <a:ea typeface="楷体_GB2312" pitchFamily="49" charset="-122"/>
              </a:rPr>
            </a:br>
            <a:endParaRPr lang="en-US" altLang="zh-CN">
              <a:latin typeface="楷体_GB2312" pitchFamily="49" charset="-122"/>
              <a:ea typeface="楷体_GB2312" pitchFamily="49" charset="-122"/>
            </a:endParaRPr>
          </a:p>
        </p:txBody>
      </p:sp>
      <p:sp>
        <p:nvSpPr>
          <p:cNvPr id="13314" name="右箭头 313349"/>
          <p:cNvSpPr>
            <a:spLocks noChangeArrowheads="1"/>
          </p:cNvSpPr>
          <p:nvPr/>
        </p:nvSpPr>
        <p:spPr bwMode="auto">
          <a:xfrm>
            <a:off x="3833813" y="2520950"/>
            <a:ext cx="434975" cy="112713"/>
          </a:xfrm>
          <a:prstGeom prst="rightArrow">
            <a:avLst>
              <a:gd name="adj1" fmla="val 50000"/>
              <a:gd name="adj2" fmla="val 96461"/>
            </a:avLst>
          </a:prstGeom>
          <a:solidFill>
            <a:srgbClr val="0000FF"/>
          </a:solidFill>
          <a:ln w="28575">
            <a:solidFill>
              <a:srgbClr val="0000FF"/>
            </a:solidFill>
            <a:miter lim="800000"/>
            <a:headEnd/>
            <a:tailEnd/>
          </a:ln>
        </p:spPr>
        <p:txBody>
          <a:bodyPr/>
          <a:lstStyle/>
          <a:p>
            <a:endParaRPr lang="zh-CN" altLang="en-US"/>
          </a:p>
        </p:txBody>
      </p:sp>
      <p:sp>
        <p:nvSpPr>
          <p:cNvPr id="13315" name="右箭头 313350"/>
          <p:cNvSpPr>
            <a:spLocks noChangeArrowheads="1"/>
          </p:cNvSpPr>
          <p:nvPr/>
        </p:nvSpPr>
        <p:spPr bwMode="auto">
          <a:xfrm>
            <a:off x="5289550" y="2544763"/>
            <a:ext cx="463550" cy="88900"/>
          </a:xfrm>
          <a:prstGeom prst="rightArrow">
            <a:avLst>
              <a:gd name="adj1" fmla="val 50000"/>
              <a:gd name="adj2" fmla="val 130333"/>
            </a:avLst>
          </a:prstGeom>
          <a:solidFill>
            <a:srgbClr val="0000FF"/>
          </a:solidFill>
          <a:ln w="28575">
            <a:solidFill>
              <a:srgbClr val="0000FF"/>
            </a:solidFill>
            <a:miter lim="800000"/>
            <a:headEnd/>
            <a:tailEnd/>
          </a:ln>
        </p:spPr>
        <p:txBody>
          <a:bodyPr/>
          <a:lstStyle/>
          <a:p>
            <a:endParaRPr lang="zh-CN" altLang="en-US"/>
          </a:p>
        </p:txBody>
      </p:sp>
      <p:pic>
        <p:nvPicPr>
          <p:cNvPr id="13316" name="图片 31335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0063" y="4010025"/>
            <a:ext cx="8064500"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spTree>
  </p:cSld>
  <p:clrMapOvr>
    <a:masterClrMapping/>
  </p:clrMapOvr>
  <p:transition>
    <p:fade/>
  </p:transition>
</p:sld>
</file>

<file path=ppt/theme/theme1.xml><?xml version="1.0" encoding="utf-8"?>
<a:theme xmlns:a="http://schemas.openxmlformats.org/drawingml/2006/main" name="第一PPT模板网-WWW.1PPT.COM">
  <a:themeElements>
    <a:clrScheme name="让PPT飞起来丨pptshare.qzone.qq.com 4">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fontScheme name="让PPT飞起来丨pptshare.qzone.qq.com">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2000" b="1"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2000" b="1"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让PPT飞起来丨pptshare.qzone.qq.com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让PPT飞起来丨pptshare.qzone.qq.com 2">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让PPT飞起来丨pptshare.qzone.qq.com 3">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B2B2B2"/>
        </a:hlink>
        <a:folHlink>
          <a:srgbClr val="5F5F5F"/>
        </a:folHlink>
      </a:clrScheme>
      <a:clrMap bg1="lt1" tx1="dk1" bg2="lt2" tx2="dk2" accent1="accent1" accent2="accent2" accent3="accent3" accent4="accent4" accent5="accent5" accent6="accent6" hlink="hlink" folHlink="folHlink"/>
    </a:extraClrScheme>
    <a:extraClrScheme>
      <a:clrScheme name="让PPT飞起来丨pptshare.qzone.qq.com 4">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Kimono</Template>
  <TotalTime>0</TotalTime>
  <Words>4774</Words>
  <Application>Microsoft Office PowerPoint</Application>
  <PresentationFormat>全屏显示(4:3)</PresentationFormat>
  <Paragraphs>105</Paragraphs>
  <Slides>30</Slides>
  <Notes>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30</vt:i4>
      </vt:variant>
    </vt:vector>
  </HeadingPairs>
  <TitlesOfParts>
    <vt:vector size="41" baseType="lpstr">
      <vt:lpstr>Arial</vt:lpstr>
      <vt:lpstr>宋体</vt:lpstr>
      <vt:lpstr>Wingdings</vt:lpstr>
      <vt:lpstr>Times New Roman</vt:lpstr>
      <vt:lpstr>黑体</vt:lpstr>
      <vt:lpstr>楷体_GB2312</vt:lpstr>
      <vt:lpstr>新宋体</vt:lpstr>
      <vt:lpstr>微软雅黑</vt:lpstr>
      <vt:lpstr>Arial Unicode MS</vt:lpstr>
      <vt:lpstr>第一PPT模板网-WWW.1PPT.COM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艺术特色</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cp:lastModifiedBy>123</cp:lastModifiedBy>
  <cp:revision>730</cp:revision>
  <dcterms:created xsi:type="dcterms:W3CDTF">2001-04-08T04:59:18Z</dcterms:created>
  <dcterms:modified xsi:type="dcterms:W3CDTF">2019-09-02T06:23:24Z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