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62" r:id="rId3"/>
    <p:sldId id="257" r:id="rId4"/>
    <p:sldId id="273" r:id="rId5"/>
    <p:sldId id="258" r:id="rId6"/>
    <p:sldId id="270" r:id="rId7"/>
    <p:sldId id="261" r:id="rId8"/>
    <p:sldId id="263" r:id="rId9"/>
    <p:sldId id="272" r:id="rId10"/>
    <p:sldId id="271" r:id="rId11"/>
    <p:sldId id="274" r:id="rId12"/>
    <p:sldId id="275" r:id="rId13"/>
    <p:sldId id="276" r:id="rId14"/>
    <p:sldId id="277" r:id="rId15"/>
    <p:sldId id="278" r:id="rId16"/>
    <p:sldId id="281" r:id="rId17"/>
    <p:sldId id="282" r:id="rId18"/>
    <p:sldId id="283" r:id="rId19"/>
    <p:sldId id="284" r:id="rId20"/>
    <p:sldId id="285" r:id="rId21"/>
    <p:sldId id="291" r:id="rId22"/>
    <p:sldId id="294" r:id="rId23"/>
    <p:sldId id="293" r:id="rId24"/>
    <p:sldId id="295" r:id="rId25"/>
    <p:sldId id="296" r:id="rId26"/>
    <p:sldId id="290" r:id="rId27"/>
    <p:sldId id="297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3A3E9-4049-4754-9549-8B1B45AD73CB}" type="datetimeFigureOut">
              <a:rPr lang="zh-CN" altLang="en-US" smtClean="0"/>
              <a:t>2017-05-09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C1838-9440-4F92-BF29-56B85D61D4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2F6B-3688-4F9E-A74A-AF3380C720F1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BFEFF-5316-4DF6-AAAC-18DE949D0E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F9711F-A60C-47C3-A39E-0AC012649707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zh-CN" altLang="en-US"/>
              <a:t>这些三国人物让你想到了哪些三国事件？     </a:t>
            </a:r>
            <a:r>
              <a:rPr lang="en-US" altLang="zh-CN"/>
              <a:t>C</a:t>
            </a:r>
            <a:r>
              <a:rPr lang="zh-CN" altLang="en-US"/>
              <a:t>：上阙末句有何作用？承上启下。  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E92D2-136C-44CE-86D8-11E6E00CAEF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emf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emf"/><Relationship Id="rId9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endParaRPr lang="zh-CN" altLang="en-US"/>
          </a:p>
        </p:txBody>
      </p:sp>
      <p:pic>
        <p:nvPicPr>
          <p:cNvPr id="3075" name="Picture 3" descr="几度夕阳红">
            <a:hlinkClick r:id="rId2" action="ppaction://hlinksldjump"/>
          </p:cNvPr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-150813" y="0"/>
            <a:ext cx="9294813" cy="6858000"/>
          </a:xfrm>
          <a:ln/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-1588" y="908050"/>
            <a:ext cx="9145588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FFFF00"/>
                </a:solidFill>
                <a:latin typeface="Calibri" pitchFamily="34" charset="0"/>
                <a:ea typeface="华文新魏" pitchFamily="2" charset="-122"/>
              </a:rPr>
              <a:t>         念奴娇</a:t>
            </a:r>
            <a:r>
              <a:rPr lang="en-US" sz="6600">
                <a:solidFill>
                  <a:srgbClr val="FFFF00"/>
                </a:solidFill>
                <a:latin typeface="Calibri" pitchFamily="34" charset="0"/>
                <a:ea typeface="华文新魏" pitchFamily="2" charset="-122"/>
              </a:rPr>
              <a:t>·</a:t>
            </a:r>
            <a:r>
              <a:rPr lang="zh-CN" altLang="en-US" sz="6600">
                <a:solidFill>
                  <a:srgbClr val="FFFF00"/>
                </a:solidFill>
                <a:latin typeface="Calibri" pitchFamily="34" charset="0"/>
                <a:ea typeface="华文新魏" pitchFamily="2" charset="-122"/>
              </a:rPr>
              <a:t>赤壁怀古</a:t>
            </a:r>
            <a:endParaRPr lang="en-US" sz="6600">
              <a:solidFill>
                <a:srgbClr val="FFFF00"/>
              </a:solidFill>
              <a:latin typeface="Calibri" pitchFamily="34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FF00"/>
                </a:solidFill>
                <a:latin typeface="Calibri" pitchFamily="34" charset="0"/>
                <a:ea typeface="华文新魏" pitchFamily="2" charset="-122"/>
              </a:rPr>
              <a:t>      </a:t>
            </a:r>
            <a:r>
              <a:rPr lang="zh-CN" altLang="en-US" sz="3200">
                <a:solidFill>
                  <a:srgbClr val="FFFF00"/>
                </a:solidFill>
              </a:rPr>
              <a:t>     </a:t>
            </a:r>
            <a:r>
              <a:rPr lang="en-US" altLang="zh-CN" sz="3600">
                <a:solidFill>
                  <a:srgbClr val="FFFF00"/>
                </a:solidFill>
              </a:rPr>
              <a:t>——</a:t>
            </a:r>
            <a:r>
              <a:rPr lang="zh-CN" altLang="en-US" sz="3600">
                <a:solidFill>
                  <a:srgbClr val="FFFF00"/>
                </a:solidFill>
              </a:rPr>
              <a:t>看东坡人生轨迹，品苏子心路历程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31" name="Picture 7" descr="惊涛拍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3357563"/>
          </a:xfrm>
          <a:prstGeom prst="rect">
            <a:avLst/>
          </a:prstGeom>
          <a:noFill/>
        </p:spPr>
      </p:pic>
      <p:sp>
        <p:nvSpPr>
          <p:cNvPr id="282633" name="Text Box 9"/>
          <p:cNvSpPr txBox="1">
            <a:spLocks noChangeArrowheads="1"/>
          </p:cNvSpPr>
          <p:nvPr/>
        </p:nvSpPr>
        <p:spPr bwMode="auto">
          <a:xfrm>
            <a:off x="214282" y="1928802"/>
            <a:ext cx="878684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ea typeface="黑体" pitchFamily="2" charset="-122"/>
              </a:rPr>
              <a:t>大江东去，浪淘尽，千古风流人物。</a:t>
            </a:r>
          </a:p>
        </p:txBody>
      </p:sp>
      <p:sp>
        <p:nvSpPr>
          <p:cNvPr id="7" name="矩形 8194"/>
          <p:cNvSpPr>
            <a:spLocks noChangeArrowheads="1"/>
          </p:cNvSpPr>
          <p:nvPr/>
        </p:nvSpPr>
        <p:spPr bwMode="auto">
          <a:xfrm>
            <a:off x="6429388" y="0"/>
            <a:ext cx="2714612" cy="9286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4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写景</a:t>
            </a: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71472" y="357166"/>
            <a:ext cx="1316386" cy="76944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壮美</a:t>
            </a:r>
            <a:endParaRPr lang="zh-CN" altLang="en-US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193" descr="200208191143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9144000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8195"/>
          <p:cNvSpPr txBox="1">
            <a:spLocks noChangeArrowheads="1"/>
          </p:cNvSpPr>
          <p:nvPr/>
        </p:nvSpPr>
        <p:spPr bwMode="auto">
          <a:xfrm>
            <a:off x="285720" y="3643314"/>
            <a:ext cx="8358246" cy="64294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乱石穿空，惊涛拍岸，卷起千堆雪。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观眼前之景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357298"/>
            <a:ext cx="82296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zh-CN" altLang="en-US" dirty="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zh-CN" altLang="en-US" dirty="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zh-CN" altLang="en-US" b="1" dirty="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zh-CN" altLang="en-US" b="1" dirty="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zh-CN" altLang="en-US" b="1" dirty="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36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研读上阕，思考：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36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3600" b="1" dirty="0" smtClean="0">
                <a:solidFill>
                  <a:srgbClr val="0000FF"/>
                </a:solidFill>
                <a:ea typeface="黑体" pitchFamily="2" charset="-122"/>
              </a:rPr>
              <a:t>“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乱石穿空，惊涛拍岸，卷起千堆雪</a:t>
            </a:r>
            <a:r>
              <a:rPr lang="zh-CN" altLang="en-US" sz="3600" b="1" dirty="0" smtClean="0">
                <a:solidFill>
                  <a:srgbClr val="0000FF"/>
                </a:solidFill>
                <a:ea typeface="黑体" pitchFamily="2" charset="-122"/>
              </a:rPr>
              <a:t>”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，哪些字写得生动、传神？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6454775" y="2571744"/>
            <a:ext cx="2689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660066"/>
                </a:solidFill>
                <a:ea typeface="黑体" pitchFamily="2" charset="-122"/>
              </a:rPr>
              <a:t>江山如画</a:t>
            </a:r>
          </a:p>
        </p:txBody>
      </p:sp>
      <p:sp>
        <p:nvSpPr>
          <p:cNvPr id="77830" name="AutoShape 6"/>
          <p:cNvSpPr>
            <a:spLocks/>
          </p:cNvSpPr>
          <p:nvPr/>
        </p:nvSpPr>
        <p:spPr bwMode="auto">
          <a:xfrm flipH="1">
            <a:off x="6429388" y="1500174"/>
            <a:ext cx="395287" cy="1873250"/>
          </a:xfrm>
          <a:prstGeom prst="leftBrace">
            <a:avLst>
              <a:gd name="adj1" fmla="val 39491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3857620" y="1285860"/>
            <a:ext cx="2447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ea typeface="黑体" pitchFamily="2" charset="-122"/>
              </a:rPr>
              <a:t>乱石穿空</a:t>
            </a: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3857620" y="2143116"/>
            <a:ext cx="2447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ea typeface="黑体" pitchFamily="2" charset="-122"/>
              </a:rPr>
              <a:t>惊涛拍岸</a:t>
            </a:r>
          </a:p>
        </p:txBody>
      </p:sp>
      <p:sp>
        <p:nvSpPr>
          <p:cNvPr id="77833" name="Text Box 9"/>
          <p:cNvSpPr txBox="1">
            <a:spLocks noChangeArrowheads="1"/>
          </p:cNvSpPr>
          <p:nvPr/>
        </p:nvSpPr>
        <p:spPr bwMode="auto">
          <a:xfrm>
            <a:off x="4071934" y="3000372"/>
            <a:ext cx="2400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ea typeface="黑体" pitchFamily="2" charset="-122"/>
              </a:rPr>
              <a:t>卷起千堆雪</a:t>
            </a: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500034" y="1285860"/>
            <a:ext cx="3246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rgbClr val="FF0000"/>
                </a:solidFill>
                <a:ea typeface="黑体" pitchFamily="2" charset="-122"/>
              </a:rPr>
              <a:t>山崖陡峭不平←</a:t>
            </a:r>
          </a:p>
        </p:txBody>
      </p:sp>
      <p:sp>
        <p:nvSpPr>
          <p:cNvPr id="77835" name="Text Box 11"/>
          <p:cNvSpPr txBox="1">
            <a:spLocks noChangeArrowheads="1"/>
          </p:cNvSpPr>
          <p:nvPr/>
        </p:nvSpPr>
        <p:spPr bwMode="auto">
          <a:xfrm>
            <a:off x="428596" y="2214554"/>
            <a:ext cx="3240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rgbClr val="FF0000"/>
                </a:solidFill>
                <a:ea typeface="黑体" pitchFamily="2" charset="-122"/>
              </a:rPr>
              <a:t>山岩高耸入云←</a:t>
            </a:r>
          </a:p>
        </p:txBody>
      </p:sp>
      <p:sp>
        <p:nvSpPr>
          <p:cNvPr id="77836" name="Text Box 12"/>
          <p:cNvSpPr txBox="1">
            <a:spLocks noChangeArrowheads="1"/>
          </p:cNvSpPr>
          <p:nvPr/>
        </p:nvSpPr>
        <p:spPr bwMode="auto">
          <a:xfrm>
            <a:off x="428596" y="3143248"/>
            <a:ext cx="325437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水势汹涌澎湃←</a:t>
            </a:r>
            <a:endParaRPr lang="zh-CN" altLang="en-US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7837" name="Rectangle 13"/>
          <p:cNvSpPr>
            <a:spLocks noChangeArrowheads="1"/>
          </p:cNvSpPr>
          <p:nvPr/>
        </p:nvSpPr>
        <p:spPr bwMode="auto">
          <a:xfrm>
            <a:off x="6858016" y="1857364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黑体" pitchFamily="2" charset="-122"/>
              </a:rPr>
              <a:t>雄奇壮阔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/>
      <p:bldP spid="77829" grpId="0"/>
      <p:bldP spid="77830" grpId="0" animBg="1"/>
      <p:bldP spid="77831" grpId="0"/>
      <p:bldP spid="77832" grpId="0"/>
      <p:bldP spid="77833" grpId="0"/>
      <p:bldP spid="77834" grpId="0"/>
      <p:bldP spid="77835" grpId="0"/>
      <p:bldP spid="77836" grpId="0"/>
      <p:bldP spid="778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图片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0"/>
            <a:ext cx="6172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928926" y="1231645"/>
            <a:ext cx="6215074" cy="25545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rgbClr val="080808"/>
                </a:solidFill>
                <a:ea typeface="黑体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惊</a:t>
            </a:r>
            <a:r>
              <a:rPr lang="zh-CN" altLang="en-US" sz="3200" b="1" dirty="0">
                <a:solidFill>
                  <a:srgbClr val="080808"/>
                </a:solidFill>
                <a:ea typeface="黑体" pitchFamily="49" charset="-122"/>
              </a:rPr>
              <a:t>”</a:t>
            </a:r>
            <a:r>
              <a:rPr lang="en-US" altLang="zh-CN" sz="3200" b="1" dirty="0">
                <a:solidFill>
                  <a:srgbClr val="0000FF"/>
                </a:solidFill>
                <a:ea typeface="黑体" pitchFamily="49" charset="-122"/>
              </a:rPr>
              <a:t>——</a:t>
            </a:r>
            <a:r>
              <a:rPr lang="zh-CN" altLang="en-US" sz="3200" b="1" dirty="0">
                <a:solidFill>
                  <a:srgbClr val="080808"/>
                </a:solidFill>
                <a:ea typeface="黑体" pitchFamily="49" charset="-122"/>
              </a:rPr>
              <a:t>写出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水势</a:t>
            </a:r>
            <a:r>
              <a:rPr lang="zh-CN" altLang="en-US" sz="3200" b="1" dirty="0">
                <a:solidFill>
                  <a:srgbClr val="080808"/>
                </a:solidFill>
                <a:ea typeface="黑体" pitchFamily="49" charset="-122"/>
              </a:rPr>
              <a:t>的汹涌；</a:t>
            </a:r>
          </a:p>
          <a:p>
            <a:pPr eaLnBrk="1" hangingPunct="1">
              <a:defRPr/>
            </a:pPr>
            <a:r>
              <a:rPr lang="zh-CN" altLang="en-US" sz="3200" b="1" dirty="0">
                <a:ea typeface="黑体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拍</a:t>
            </a:r>
            <a:r>
              <a:rPr lang="zh-CN" altLang="en-US" sz="3200" b="1" dirty="0">
                <a:ea typeface="黑体" pitchFamily="49" charset="-122"/>
              </a:rPr>
              <a:t>”</a:t>
            </a:r>
            <a:r>
              <a:rPr lang="en-US" altLang="zh-CN" sz="3200" b="1" dirty="0">
                <a:solidFill>
                  <a:srgbClr val="0000FF"/>
                </a:solidFill>
                <a:ea typeface="黑体" pitchFamily="49" charset="-122"/>
              </a:rPr>
              <a:t>——</a:t>
            </a:r>
            <a:r>
              <a:rPr lang="zh-CN" altLang="en-US" sz="3200" b="1" dirty="0">
                <a:solidFill>
                  <a:srgbClr val="080808"/>
                </a:solidFill>
                <a:ea typeface="黑体" pitchFamily="49" charset="-122"/>
              </a:rPr>
              <a:t>写出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江水</a:t>
            </a:r>
            <a:r>
              <a:rPr lang="zh-CN" altLang="en-US" sz="3200" b="1" dirty="0">
                <a:solidFill>
                  <a:srgbClr val="080808"/>
                </a:solidFill>
                <a:ea typeface="黑体" pitchFamily="49" charset="-122"/>
              </a:rPr>
              <a:t>与岸拍击的力度；</a:t>
            </a:r>
          </a:p>
          <a:p>
            <a:pPr eaLnBrk="1" hangingPunct="1">
              <a:defRPr/>
            </a:pPr>
            <a:r>
              <a:rPr lang="zh-CN" altLang="en-US" sz="3200" b="1" dirty="0">
                <a:ea typeface="黑体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卷</a:t>
            </a:r>
            <a:r>
              <a:rPr lang="zh-CN" altLang="en-US" sz="3200" b="1" dirty="0">
                <a:ea typeface="黑体" pitchFamily="49" charset="-122"/>
              </a:rPr>
              <a:t>”</a:t>
            </a:r>
            <a:r>
              <a:rPr lang="en-US" altLang="zh-CN" sz="3200" b="1" dirty="0">
                <a:solidFill>
                  <a:srgbClr val="0000FF"/>
                </a:solidFill>
                <a:ea typeface="黑体" pitchFamily="49" charset="-122"/>
              </a:rPr>
              <a:t>——</a:t>
            </a:r>
            <a:r>
              <a:rPr lang="zh-CN" altLang="en-US" sz="3200" b="1" dirty="0">
                <a:solidFill>
                  <a:srgbClr val="080808"/>
                </a:solidFill>
                <a:ea typeface="黑体" pitchFamily="49" charset="-122"/>
              </a:rPr>
              <a:t>写出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波涛</a:t>
            </a:r>
            <a:r>
              <a:rPr lang="zh-CN" altLang="en-US" sz="3200" b="1" dirty="0">
                <a:solidFill>
                  <a:srgbClr val="080808"/>
                </a:solidFill>
                <a:ea typeface="黑体" pitchFamily="49" charset="-122"/>
              </a:rPr>
              <a:t>的巨大力量；</a:t>
            </a:r>
          </a:p>
          <a:p>
            <a:pPr eaLnBrk="1" hangingPunct="1">
              <a:defRPr/>
            </a:pPr>
            <a:r>
              <a:rPr lang="zh-CN" altLang="en-US" sz="3200" b="1" dirty="0">
                <a:solidFill>
                  <a:srgbClr val="080808"/>
                </a:solidFill>
                <a:ea typeface="黑体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雪</a:t>
            </a:r>
            <a:r>
              <a:rPr lang="zh-CN" altLang="en-US" sz="3200" b="1" dirty="0">
                <a:solidFill>
                  <a:srgbClr val="080808"/>
                </a:solidFill>
                <a:ea typeface="黑体" pitchFamily="49" charset="-122"/>
              </a:rPr>
              <a:t>”</a:t>
            </a:r>
            <a:r>
              <a:rPr lang="en-US" altLang="zh-CN" sz="3200" b="1" dirty="0">
                <a:solidFill>
                  <a:srgbClr val="0000FF"/>
                </a:solidFill>
                <a:ea typeface="黑体" pitchFamily="49" charset="-122"/>
              </a:rPr>
              <a:t>——</a:t>
            </a:r>
            <a:r>
              <a:rPr lang="zh-CN" altLang="en-US" sz="3200" b="1" dirty="0">
                <a:solidFill>
                  <a:srgbClr val="080808"/>
                </a:solidFill>
                <a:ea typeface="黑体" pitchFamily="49" charset="-122"/>
              </a:rPr>
              <a:t>写出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水色</a:t>
            </a:r>
            <a:r>
              <a:rPr lang="zh-CN" altLang="en-US" sz="3200" b="1" dirty="0">
                <a:solidFill>
                  <a:srgbClr val="080808"/>
                </a:solidFill>
                <a:ea typeface="黑体" pitchFamily="49" charset="-122"/>
              </a:rPr>
              <a:t>的纯白</a:t>
            </a:r>
            <a:r>
              <a:rPr lang="zh-CN" altLang="en-US" sz="3200" b="1" dirty="0" smtClean="0">
                <a:solidFill>
                  <a:srgbClr val="080808"/>
                </a:solidFill>
                <a:ea typeface="黑体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ea typeface="黑体" pitchFamily="49" charset="-122"/>
            </a:endParaRPr>
          </a:p>
        </p:txBody>
      </p:sp>
      <p:pic>
        <p:nvPicPr>
          <p:cNvPr id="21508" name="Picture 5" descr="200208191143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3248"/>
            <a:ext cx="29114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3886200" y="228600"/>
            <a:ext cx="2225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zh-CN" altLang="zh-CN" b="0">
              <a:ea typeface="黑体" pitchFamily="2" charset="-122"/>
            </a:endParaRPr>
          </a:p>
        </p:txBody>
      </p:sp>
      <p:sp>
        <p:nvSpPr>
          <p:cNvPr id="21510" name="Text Box 8"/>
          <p:cNvSpPr txBox="1">
            <a:spLocks noChangeArrowheads="1"/>
          </p:cNvSpPr>
          <p:nvPr/>
        </p:nvSpPr>
        <p:spPr bwMode="auto">
          <a:xfrm>
            <a:off x="6096000" y="4572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zh-CN" altLang="zh-CN" b="0">
              <a:ea typeface="黑体" pitchFamily="2" charset="-122"/>
            </a:endParaRPr>
          </a:p>
        </p:txBody>
      </p:sp>
      <p:sp>
        <p:nvSpPr>
          <p:cNvPr id="21511" name="Text Box 11"/>
          <p:cNvSpPr txBox="1">
            <a:spLocks noChangeArrowheads="1"/>
          </p:cNvSpPr>
          <p:nvPr/>
        </p:nvSpPr>
        <p:spPr bwMode="auto">
          <a:xfrm>
            <a:off x="8534400" y="5334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 sz="1800">
              <a:ea typeface="黑体" pitchFamily="2" charset="-122"/>
            </a:endParaRPr>
          </a:p>
        </p:txBody>
      </p:sp>
      <p:pic>
        <p:nvPicPr>
          <p:cNvPr id="21512" name="Picture 2" descr="zjj12"/>
          <p:cNvPicPr>
            <a:picLocks noChangeAspect="1" noChangeArrowheads="1"/>
          </p:cNvPicPr>
          <p:nvPr/>
        </p:nvPicPr>
        <p:blipFill>
          <a:blip r:embed="rId4"/>
          <a:srcRect l="37430" t="-351" r="8296"/>
          <a:stretch>
            <a:fillRect/>
          </a:stretch>
        </p:blipFill>
        <p:spPr bwMode="auto">
          <a:xfrm>
            <a:off x="0" y="-24"/>
            <a:ext cx="2928927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2928926" y="285728"/>
            <a:ext cx="6215074" cy="64294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3600" b="1" dirty="0">
                <a:ea typeface="黑体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穿</a:t>
            </a:r>
            <a:r>
              <a:rPr lang="zh-CN" altLang="en-US" sz="3600" b="1" dirty="0">
                <a:ea typeface="黑体" pitchFamily="49" charset="-122"/>
              </a:rPr>
              <a:t>”</a:t>
            </a:r>
            <a:r>
              <a:rPr lang="en-US" altLang="zh-CN" sz="3600" b="1" dirty="0">
                <a:solidFill>
                  <a:srgbClr val="0000FF"/>
                </a:solidFill>
                <a:ea typeface="黑体" pitchFamily="49" charset="-122"/>
              </a:rPr>
              <a:t>——</a:t>
            </a:r>
            <a:r>
              <a:rPr lang="zh-CN" altLang="en-US" sz="3600" b="1" dirty="0">
                <a:solidFill>
                  <a:srgbClr val="080808"/>
                </a:solidFill>
                <a:ea typeface="黑体" pitchFamily="49" charset="-122"/>
              </a:rPr>
              <a:t>写出</a:t>
            </a:r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石壁</a:t>
            </a:r>
            <a:r>
              <a:rPr lang="zh-CN" altLang="en-US" sz="3600" b="1" dirty="0">
                <a:solidFill>
                  <a:srgbClr val="080808"/>
                </a:solidFill>
                <a:ea typeface="黑体" pitchFamily="49" charset="-122"/>
              </a:rPr>
              <a:t>的陡峭；</a:t>
            </a:r>
          </a:p>
        </p:txBody>
      </p:sp>
      <p:sp>
        <p:nvSpPr>
          <p:cNvPr id="13" name="矩形 12"/>
          <p:cNvSpPr/>
          <p:nvPr/>
        </p:nvSpPr>
        <p:spPr>
          <a:xfrm>
            <a:off x="2928926" y="4103566"/>
            <a:ext cx="6215074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600" b="1" dirty="0">
                <a:solidFill>
                  <a:srgbClr val="080808"/>
                </a:solidFill>
                <a:ea typeface="黑体" pitchFamily="49" charset="-122"/>
              </a:rPr>
              <a:t>以上几词，从形声色的角度，运用夸张比拟比喻的修辞，描绘一幅</a:t>
            </a:r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雄奇壮丽</a:t>
            </a:r>
            <a:r>
              <a:rPr lang="zh-CN" altLang="en-US" sz="3600" b="1" dirty="0">
                <a:solidFill>
                  <a:srgbClr val="080808"/>
                </a:solidFill>
                <a:ea typeface="黑体" pitchFamily="49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赤壁江山图。</a:t>
            </a:r>
            <a:endParaRPr lang="zh-CN" altLang="en-US" sz="3600" b="1" dirty="0">
              <a:solidFill>
                <a:srgbClr val="080808"/>
              </a:solidFill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 descr="图片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752475"/>
            <a:ext cx="76200" cy="6105525"/>
          </a:xfrm>
          <a:prstGeom prst="rect">
            <a:avLst/>
          </a:prstGeom>
          <a:noFill/>
        </p:spPr>
      </p:pic>
      <p:pic>
        <p:nvPicPr>
          <p:cNvPr id="264195" name="Picture 3" descr="图片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"/>
          </a:xfrm>
          <a:prstGeom prst="rect">
            <a:avLst/>
          </a:prstGeom>
          <a:noFill/>
        </p:spPr>
      </p:pic>
      <p:sp>
        <p:nvSpPr>
          <p:cNvPr id="264196" name="Text Box 4"/>
          <p:cNvSpPr txBox="1">
            <a:spLocks noChangeArrowheads="1"/>
          </p:cNvSpPr>
          <p:nvPr/>
        </p:nvSpPr>
        <p:spPr bwMode="auto">
          <a:xfrm>
            <a:off x="1643042" y="285728"/>
            <a:ext cx="487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+mn-ea"/>
              </a:rPr>
              <a:t>江山如画，一时豪杰</a:t>
            </a:r>
          </a:p>
        </p:txBody>
      </p:sp>
      <p:pic>
        <p:nvPicPr>
          <p:cNvPr id="264197" name="Picture 5" descr="a27a8830c8cd96885fdf0e4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4200" y="1447800"/>
            <a:ext cx="2743200" cy="2057400"/>
          </a:xfrm>
          <a:prstGeom prst="rect">
            <a:avLst/>
          </a:prstGeom>
          <a:noFill/>
        </p:spPr>
      </p:pic>
      <p:pic>
        <p:nvPicPr>
          <p:cNvPr id="264198" name="Picture 6" descr="0023820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1524000"/>
            <a:ext cx="1981200" cy="3810000"/>
          </a:xfrm>
          <a:prstGeom prst="rect">
            <a:avLst/>
          </a:prstGeom>
          <a:noFill/>
        </p:spPr>
      </p:pic>
      <p:pic>
        <p:nvPicPr>
          <p:cNvPr id="264199" name="Picture 7" descr="W02008070737251251008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77000" y="1524000"/>
            <a:ext cx="2209800" cy="1905000"/>
          </a:xfrm>
          <a:prstGeom prst="rect">
            <a:avLst/>
          </a:prstGeom>
          <a:noFill/>
        </p:spPr>
      </p:pic>
      <p:pic>
        <p:nvPicPr>
          <p:cNvPr id="264200" name="Picture 8" descr="141904924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76600" y="3886200"/>
            <a:ext cx="2362200" cy="1828800"/>
          </a:xfrm>
          <a:prstGeom prst="rect">
            <a:avLst/>
          </a:prstGeom>
          <a:noFill/>
        </p:spPr>
      </p:pic>
      <p:pic>
        <p:nvPicPr>
          <p:cNvPr id="264201" name="Picture 9" descr="8d5086248c29b47e34a80f8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00800" y="3886200"/>
            <a:ext cx="2286000" cy="1828800"/>
          </a:xfrm>
          <a:prstGeom prst="rect">
            <a:avLst/>
          </a:prstGeom>
          <a:noFill/>
        </p:spPr>
      </p:pic>
      <p:sp>
        <p:nvSpPr>
          <p:cNvPr id="264205" name="Text Box 13"/>
          <p:cNvSpPr txBox="1">
            <a:spLocks noChangeArrowheads="1"/>
          </p:cNvSpPr>
          <p:nvPr/>
        </p:nvSpPr>
        <p:spPr bwMode="auto">
          <a:xfrm>
            <a:off x="2971800" y="5791200"/>
            <a:ext cx="3124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kumimoji="1" lang="en-US" altLang="zh-CN">
              <a:solidFill>
                <a:srgbClr val="FF0066"/>
              </a:solidFill>
            </a:endParaRPr>
          </a:p>
          <a:p>
            <a:pPr eaLnBrk="1" hangingPunct="1"/>
            <a:endParaRPr lang="en-US" altLang="zh-CN">
              <a:solidFill>
                <a:srgbClr val="FF0066"/>
              </a:solidFill>
            </a:endParaRPr>
          </a:p>
        </p:txBody>
      </p:sp>
      <p:sp>
        <p:nvSpPr>
          <p:cNvPr id="264206" name="Text Box 14"/>
          <p:cNvSpPr txBox="1">
            <a:spLocks noChangeArrowheads="1"/>
          </p:cNvSpPr>
          <p:nvPr/>
        </p:nvSpPr>
        <p:spPr bwMode="auto">
          <a:xfrm>
            <a:off x="6248400" y="5867400"/>
            <a:ext cx="2895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kumimoji="1" lang="en-US" altLang="zh-CN">
              <a:solidFill>
                <a:srgbClr val="FF0066"/>
              </a:solidFill>
            </a:endParaRPr>
          </a:p>
          <a:p>
            <a:pPr eaLnBrk="1" hangingPunct="1"/>
            <a:endParaRPr lang="en-US" altLang="zh-CN">
              <a:solidFill>
                <a:srgbClr val="FF0066"/>
              </a:solidFill>
            </a:endParaRPr>
          </a:p>
        </p:txBody>
      </p:sp>
      <p:sp>
        <p:nvSpPr>
          <p:cNvPr id="264207" name="Text Box 15"/>
          <p:cNvSpPr txBox="1">
            <a:spLocks noChangeArrowheads="1"/>
          </p:cNvSpPr>
          <p:nvPr/>
        </p:nvSpPr>
        <p:spPr bwMode="auto">
          <a:xfrm>
            <a:off x="6429388" y="285728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dirty="0"/>
              <a:t>（</a:t>
            </a:r>
            <a:r>
              <a:rPr lang="zh-CN" altLang="en-US" sz="4000" b="1" dirty="0">
                <a:solidFill>
                  <a:srgbClr val="FF0066"/>
                </a:solidFill>
              </a:rPr>
              <a:t>过渡</a:t>
            </a:r>
            <a:r>
              <a:rPr lang="zh-CN" altLang="en-US" sz="4000" b="1" dirty="0"/>
              <a:t>）</a:t>
            </a:r>
          </a:p>
        </p:txBody>
      </p:sp>
      <p:sp>
        <p:nvSpPr>
          <p:cNvPr id="264208" name="Text Box 16"/>
          <p:cNvSpPr txBox="1">
            <a:spLocks noChangeArrowheads="1"/>
          </p:cNvSpPr>
          <p:nvPr/>
        </p:nvSpPr>
        <p:spPr bwMode="auto">
          <a:xfrm rot="16790576" flipH="1">
            <a:off x="1824832" y="5725319"/>
            <a:ext cx="13350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>
                <a:latin typeface="宋体" charset="-122"/>
              </a:rPr>
              <a:t> </a:t>
            </a:r>
            <a:endParaRPr lang="en-US" altLang="zh-CN" sz="4400">
              <a:latin typeface="宋体" charset="-122"/>
            </a:endParaRPr>
          </a:p>
        </p:txBody>
      </p:sp>
      <p:sp>
        <p:nvSpPr>
          <p:cNvPr id="264214" name="Text Box 22"/>
          <p:cNvSpPr txBox="1">
            <a:spLocks noChangeArrowheads="1"/>
          </p:cNvSpPr>
          <p:nvPr/>
        </p:nvSpPr>
        <p:spPr bwMode="auto">
          <a:xfrm>
            <a:off x="2727325" y="6445250"/>
            <a:ext cx="230187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264215" name="Text Box 23"/>
          <p:cNvSpPr txBox="1">
            <a:spLocks noChangeArrowheads="1"/>
          </p:cNvSpPr>
          <p:nvPr/>
        </p:nvSpPr>
        <p:spPr bwMode="auto">
          <a:xfrm>
            <a:off x="3124200" y="5867400"/>
            <a:ext cx="38100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</a:rPr>
              <a:t>齐诵上阕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4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4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4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4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4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4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264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8" presetClass="exit" presetSubtype="16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animEffect transition="out" filter="diamond(in)">
                                      <p:cBhvr>
                                        <p:cTn id="36" dur="500"/>
                                        <p:tgtEl>
                                          <p:spTgt spid="264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4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4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264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207" grpId="0"/>
      <p:bldP spid="2642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9144000" cy="4498975"/>
          </a:xfrm>
        </p:spPr>
        <p:txBody>
          <a:bodyPr/>
          <a:lstStyle/>
          <a:p>
            <a:endParaRPr lang="zh-CN" altLang="zh-CN"/>
          </a:p>
        </p:txBody>
      </p:sp>
      <p:graphicFrame>
        <p:nvGraphicFramePr>
          <p:cNvPr id="323587" name="Object 3"/>
          <p:cNvGraphicFramePr>
            <a:graphicFrameLocks noChangeAspect="1"/>
          </p:cNvGraphicFramePr>
          <p:nvPr>
            <p:ph type="title"/>
          </p:nvPr>
        </p:nvGraphicFramePr>
        <p:xfrm>
          <a:off x="58738" y="38100"/>
          <a:ext cx="9140825" cy="6858000"/>
        </p:xfrm>
        <a:graphic>
          <a:graphicData uri="http://schemas.openxmlformats.org/presentationml/2006/ole">
            <p:oleObj spid="_x0000_s23554" name="幻灯片" r:id="rId3" imgW="3108889" imgH="2331819" progId="PowerPoint.Slide.8">
              <p:embed/>
            </p:oleObj>
          </a:graphicData>
        </a:graphic>
      </p:graphicFrame>
      <p:sp>
        <p:nvSpPr>
          <p:cNvPr id="323588" name="Rectangle 4"/>
          <p:cNvSpPr>
            <a:spLocks noChangeArrowheads="1"/>
          </p:cNvSpPr>
          <p:nvPr/>
        </p:nvSpPr>
        <p:spPr bwMode="auto">
          <a:xfrm rot="10800000" flipV="1">
            <a:off x="3276600" y="2133600"/>
            <a:ext cx="899318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0">
                <a:solidFill>
                  <a:srgbClr val="FF66CC"/>
                </a:solidFill>
                <a:ea typeface="黑体" pitchFamily="2" charset="-122"/>
              </a:rPr>
              <a:t>   </a:t>
            </a:r>
            <a:endParaRPr lang="en-US" altLang="zh-CN" sz="4000">
              <a:latin typeface="宋体" charset="-122"/>
            </a:endParaRPr>
          </a:p>
          <a:p>
            <a:pPr eaLnBrk="1" hangingPunct="1"/>
            <a:endParaRPr lang="en-US" altLang="zh-CN" sz="4000">
              <a:latin typeface="宋体" charset="-122"/>
            </a:endParaRPr>
          </a:p>
        </p:txBody>
      </p:sp>
      <p:sp>
        <p:nvSpPr>
          <p:cNvPr id="323590" name="Text Box 6"/>
          <p:cNvSpPr txBox="1">
            <a:spLocks noChangeArrowheads="1"/>
          </p:cNvSpPr>
          <p:nvPr/>
        </p:nvSpPr>
        <p:spPr bwMode="auto">
          <a:xfrm>
            <a:off x="1142976" y="2071678"/>
            <a:ext cx="7664450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分析人物，体会情感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00034" y="107154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写历史之事</a:t>
            </a:r>
          </a:p>
        </p:txBody>
      </p:sp>
      <p:sp>
        <p:nvSpPr>
          <p:cNvPr id="7" name="Rectangle 27"/>
          <p:cNvSpPr txBox="1">
            <a:spLocks noChangeArrowheads="1"/>
          </p:cNvSpPr>
          <p:nvPr/>
        </p:nvSpPr>
        <p:spPr>
          <a:xfrm>
            <a:off x="142844" y="3000372"/>
            <a:ext cx="9001156" cy="2686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研读下阕，思考：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 1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、作者是从哪几个方面来描写周瑜的？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、三国时代人物很多，作者为什么单单要选择周瑜？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90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图片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2928926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 rot="-10800000">
            <a:off x="3000364" y="3214686"/>
            <a:ext cx="592932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rot="10800000" wrap="square">
            <a:spAutoFit/>
          </a:bodyPr>
          <a:lstStyle/>
          <a:p>
            <a:pPr marL="342900" indent="-342900" eaLnBrk="1" hangingPunct="1">
              <a:spcBef>
                <a:spcPct val="50000"/>
              </a:spcBef>
            </a:pPr>
            <a:r>
              <a:rPr lang="en-US" altLang="zh-CN" sz="3200" b="1" dirty="0">
                <a:latin typeface="宋体" charset="-122"/>
              </a:rPr>
              <a:t>2.</a:t>
            </a:r>
            <a:r>
              <a:rPr lang="zh-CN" altLang="en-US" sz="3200" b="1" dirty="0">
                <a:latin typeface="宋体" charset="-122"/>
              </a:rPr>
              <a:t>插入“小乔初嫁了”这一下细节有何作用</a:t>
            </a:r>
            <a:r>
              <a:rPr lang="en-US" altLang="zh-CN" sz="3200" b="1" dirty="0">
                <a:latin typeface="宋体" charset="-122"/>
              </a:rPr>
              <a:t>?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3000364" y="4214818"/>
            <a:ext cx="6000792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0" dirty="0">
                <a:ea typeface="黑体" pitchFamily="2" charset="-122"/>
              </a:rPr>
              <a:t>  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charset="-122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charset="-122"/>
              </a:rPr>
              <a:t>1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charset="-122"/>
              </a:rPr>
              <a:t>）以美人衬英雄，更突出周瑜的年轻有为，春风得意。</a:t>
            </a:r>
            <a:endParaRPr lang="en-US" altLang="zh-CN" sz="3200" b="1" dirty="0" smtClean="0">
              <a:solidFill>
                <a:srgbClr val="0000FF"/>
              </a:solidFill>
              <a:latin typeface="宋体" charset="-122"/>
            </a:endParaRPr>
          </a:p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宋体" charset="-122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charset="-122"/>
              </a:rPr>
              <a:t>2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charset="-122"/>
              </a:rPr>
              <a:t>）因被信任而有建功立业的机会。</a:t>
            </a:r>
          </a:p>
          <a:p>
            <a:pPr eaLnBrk="1" hangingPunct="1"/>
            <a:r>
              <a:rPr lang="zh-CN" altLang="en-US" sz="2000" b="0" dirty="0" smtClean="0">
                <a:ea typeface="黑体" pitchFamily="2" charset="-122"/>
              </a:rPr>
              <a:t>                                        </a:t>
            </a:r>
            <a:endParaRPr lang="zh-CN" altLang="en-US" sz="2000" b="0" dirty="0">
              <a:solidFill>
                <a:srgbClr val="FF0000"/>
              </a:solidFill>
              <a:ea typeface="黑体" pitchFamily="2" charset="-122"/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3071802" y="642918"/>
            <a:ext cx="571504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 dirty="0">
                <a:latin typeface="宋体" charset="-122"/>
              </a:rPr>
              <a:t>1.</a:t>
            </a:r>
            <a:r>
              <a:rPr lang="zh-CN" altLang="en-US" sz="3200" b="1" dirty="0">
                <a:latin typeface="宋体" charset="-122"/>
              </a:rPr>
              <a:t>哪些语句直接描写周瑜？周瑜在词人眼中是怎样的形象？</a:t>
            </a:r>
          </a:p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宋体" charset="-122"/>
              </a:rPr>
              <a:t>雄姿英发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charset="-122"/>
              </a:rPr>
              <a:t>——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charset="-122"/>
              </a:rPr>
              <a:t>风流儒雅</a:t>
            </a:r>
          </a:p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宋体" charset="-122"/>
              </a:rPr>
              <a:t>潇洒从容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charset="-122"/>
              </a:rPr>
              <a:t>——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charset="-122"/>
              </a:rPr>
              <a:t>指挥若定</a:t>
            </a: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4572000" y="0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a typeface="黑体" pitchFamily="2" charset="-122"/>
              </a:rPr>
              <a:t>周瑜形象</a:t>
            </a: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5410200" y="525780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lang="en-US" altLang="zh-CN" sz="1800">
              <a:ea typeface="黑体" pitchFamily="2" charset="-122"/>
            </a:endParaRPr>
          </a:p>
          <a:p>
            <a:pPr eaLnBrk="1" hangingPunct="1"/>
            <a:endParaRPr lang="en-US" altLang="zh-CN" sz="1800">
              <a:ea typeface="黑体" pitchFamily="2" charset="-122"/>
            </a:endParaRP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5143504" y="2643182"/>
            <a:ext cx="37147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6600"/>
                </a:solidFill>
              </a:rPr>
              <a:t>——</a:t>
            </a:r>
            <a:r>
              <a:rPr lang="zh-CN" altLang="en-US" sz="3200" b="1" dirty="0" smtClean="0">
                <a:solidFill>
                  <a:srgbClr val="006600"/>
                </a:solidFill>
              </a:rPr>
              <a:t>正面描写</a:t>
            </a:r>
            <a:endParaRPr lang="en-US" altLang="zh-CN" sz="3200" b="1" dirty="0">
              <a:solidFill>
                <a:srgbClr val="006600"/>
              </a:solidFill>
            </a:endParaRPr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5286380" y="5857892"/>
            <a:ext cx="3500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6600"/>
                </a:solidFill>
              </a:rPr>
              <a:t>——</a:t>
            </a:r>
            <a:r>
              <a:rPr lang="zh-CN" altLang="en-US" sz="3200" b="1" dirty="0" smtClean="0">
                <a:solidFill>
                  <a:srgbClr val="006600"/>
                </a:solidFill>
              </a:rPr>
              <a:t>侧面描写</a:t>
            </a:r>
            <a:endParaRPr lang="en-US" altLang="zh-CN" sz="3200" b="1" dirty="0" smtClean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66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写历史之事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r" eaLnBrk="1" hangingPunct="1"/>
            <a:r>
              <a:rPr lang="zh-CN" altLang="en-US" sz="4000" b="1" dirty="0" smtClean="0">
                <a:ea typeface="黑体" pitchFamily="2" charset="-122"/>
              </a:rPr>
              <a:t>小乔初嫁了</a:t>
            </a:r>
          </a:p>
          <a:p>
            <a:pPr algn="r" eaLnBrk="1" hangingPunct="1"/>
            <a:r>
              <a:rPr lang="zh-CN" altLang="en-US" sz="4000" b="1" dirty="0" smtClean="0">
                <a:ea typeface="黑体" pitchFamily="2" charset="-122"/>
              </a:rPr>
              <a:t>雄姿英发</a:t>
            </a:r>
          </a:p>
          <a:p>
            <a:pPr algn="r" eaLnBrk="1" hangingPunct="1"/>
            <a:r>
              <a:rPr lang="zh-CN" altLang="en-US" sz="4000" b="1" dirty="0" smtClean="0">
                <a:ea typeface="黑体" pitchFamily="2" charset="-122"/>
              </a:rPr>
              <a:t>羽扇纶巾</a:t>
            </a:r>
          </a:p>
          <a:p>
            <a:pPr algn="r" eaLnBrk="1" hangingPunct="1"/>
            <a:r>
              <a:rPr lang="zh-CN" altLang="en-US" sz="4000" b="1" dirty="0" smtClean="0">
                <a:ea typeface="黑体" pitchFamily="2" charset="-122"/>
              </a:rPr>
              <a:t>谈笑间</a:t>
            </a:r>
          </a:p>
          <a:p>
            <a:pPr algn="r" eaLnBrk="1" hangingPunct="1"/>
            <a:r>
              <a:rPr lang="zh-CN" altLang="en-US" sz="4000" b="1" dirty="0" smtClean="0">
                <a:ea typeface="黑体" pitchFamily="2" charset="-122"/>
              </a:rPr>
              <a:t>樯橹灰飞烟灭</a:t>
            </a:r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kumimoji="1" lang="zh-CN" altLang="en-US" sz="4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年轻得意</a:t>
            </a:r>
          </a:p>
          <a:p>
            <a:pPr eaLnBrk="1" hangingPunct="1">
              <a:defRPr/>
            </a:pPr>
            <a:r>
              <a:rPr kumimoji="1" lang="zh-CN" altLang="en-US" sz="4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英俊潇洒</a:t>
            </a:r>
          </a:p>
          <a:p>
            <a:pPr eaLnBrk="1" hangingPunct="1">
              <a:defRPr/>
            </a:pPr>
            <a:r>
              <a:rPr kumimoji="1" lang="zh-CN" altLang="en-US" sz="4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从容儒雅</a:t>
            </a:r>
          </a:p>
          <a:p>
            <a:pPr eaLnBrk="1" hangingPunct="1">
              <a:defRPr/>
            </a:pPr>
            <a:r>
              <a:rPr kumimoji="1" lang="zh-CN" altLang="en-US" sz="4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指挥若定</a:t>
            </a:r>
          </a:p>
          <a:p>
            <a:pPr eaLnBrk="1" hangingPunct="1">
              <a:defRPr/>
            </a:pPr>
            <a:r>
              <a:rPr kumimoji="1" lang="zh-CN" altLang="en-US" sz="4000" b="1" smtClean="0">
                <a:solidFill>
                  <a:srgbClr val="0000CC"/>
                </a:solidFill>
                <a:ea typeface="黑体" pitchFamily="2" charset="-122"/>
              </a:rPr>
              <a:t>从容破敌</a:t>
            </a:r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0" y="5500702"/>
            <a:ext cx="9144000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0000CC"/>
                </a:solidFill>
                <a:ea typeface="黑体" pitchFamily="2" charset="-122"/>
              </a:rPr>
              <a:t>三国周郎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4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4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4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 build="p"/>
      <p:bldP spid="849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66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写历史之事</a:t>
            </a:r>
          </a:p>
        </p:txBody>
      </p:sp>
      <p:graphicFrame>
        <p:nvGraphicFramePr>
          <p:cNvPr id="75810" name="Group 3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91513" cy="4498975"/>
        </p:xfrm>
        <a:graphic>
          <a:graphicData uri="http://schemas.openxmlformats.org/drawingml/2006/table">
            <a:tbl>
              <a:tblPr/>
              <a:tblGrid>
                <a:gridCol w="4073525"/>
                <a:gridCol w="4217988"/>
              </a:tblGrid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人物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周瑜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年龄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34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岁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84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生活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幸福美满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（小乔初嫁）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外表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英俊潇洒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职位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东吴大都督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成就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功成名就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66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苏轼生平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苏轼因与王安石政见不合，反对推行新法，自请外任，出为杭州通判。迁知密州，移知徐州。元丰二年，罹</a:t>
            </a:r>
            <a:r>
              <a:rPr lang="zh-CN" altLang="en-US" b="1" smtClean="0">
                <a:ea typeface="黑体" pitchFamily="2" charset="-122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乌台诗案</a:t>
            </a:r>
            <a:r>
              <a:rPr lang="zh-CN" altLang="en-US" b="1" smtClean="0">
                <a:ea typeface="黑体" pitchFamily="2" charset="-122"/>
              </a:rPr>
              <a:t>”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，责授</a:t>
            </a:r>
            <a:r>
              <a:rPr lang="zh-CN" altLang="en-US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黄州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团练副使，本州安置</a:t>
            </a: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不得签书公文。元祐八年哲宗亲政，被远贬</a:t>
            </a:r>
            <a:r>
              <a:rPr lang="zh-CN" altLang="en-US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惠州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，再贬</a:t>
            </a:r>
            <a:r>
              <a:rPr lang="zh-CN" altLang="en-US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儋州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。徽宗即位，遇赦北归，建中靖国元年卒于常州，年六十六，葬于汝州郏城县。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66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写历史之事</a:t>
            </a:r>
          </a:p>
        </p:txBody>
      </p:sp>
      <p:graphicFrame>
        <p:nvGraphicFramePr>
          <p:cNvPr id="70716" name="Group 60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98975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人物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周瑜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苏轼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年龄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34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岁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84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生活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幸福美满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小乔初嫁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外表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英俊潇洒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职位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东吴大都督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成就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功成名就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66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学习目标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、领略苏轼豪放雄健的词风，了解怀古词的特点。</a:t>
            </a:r>
          </a:p>
          <a:p>
            <a:pPr eaLnBrk="1" hangingPunct="1"/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、把握结构，理解含义，解读词中的景物描绘和人物刻画。</a:t>
            </a:r>
          </a:p>
          <a:p>
            <a:pPr eaLnBrk="1" hangingPunct="1"/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、体会作者含蓄深刻的情感，并通过朗读表达出来。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66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写历史之事</a:t>
            </a:r>
          </a:p>
        </p:txBody>
      </p:sp>
      <p:graphicFrame>
        <p:nvGraphicFramePr>
          <p:cNvPr id="93187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98975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人物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周瑜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苏轼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年龄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34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岁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47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岁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84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生活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幸福美满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小乔初嫁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贫困潦倒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颠沛流离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外表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英俊潇洒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早生华发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职位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东吴大都督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黄州团练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9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成就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功成名就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一事无成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3217" name="Text Box 33"/>
          <p:cNvSpPr txBox="1">
            <a:spLocks noChangeArrowheads="1"/>
          </p:cNvSpPr>
          <p:nvPr/>
        </p:nvSpPr>
        <p:spPr bwMode="auto">
          <a:xfrm>
            <a:off x="0" y="605155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 b="1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对比当中，感叹自我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93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1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1357290" y="0"/>
            <a:ext cx="622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zh-CN" altLang="en-US" sz="4800" b="1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自题金山画像</a:t>
            </a: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4286248" y="714356"/>
            <a:ext cx="198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苏轼</a:t>
            </a:r>
          </a:p>
        </p:txBody>
      </p:sp>
      <p:sp>
        <p:nvSpPr>
          <p:cNvPr id="18437" name="Text Box 8"/>
          <p:cNvSpPr txBox="1">
            <a:spLocks noChangeArrowheads="1"/>
          </p:cNvSpPr>
          <p:nvPr/>
        </p:nvSpPr>
        <p:spPr bwMode="auto">
          <a:xfrm>
            <a:off x="1142976" y="2214554"/>
            <a:ext cx="74295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CC0000"/>
                </a:solidFill>
                <a:latin typeface="Times New Roman" pitchFamily="18" charset="0"/>
                <a:ea typeface="隶书" pitchFamily="49" charset="-122"/>
              </a:rPr>
              <a:t>问余平生功业，黄州惠州儋州。</a:t>
            </a:r>
            <a:endParaRPr kumimoji="1" lang="zh-CN" altLang="en-US" sz="6000" b="1" dirty="0">
              <a:solidFill>
                <a:srgbClr val="CC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8439" name="Text Box 10"/>
          <p:cNvSpPr txBox="1">
            <a:spLocks noChangeArrowheads="1"/>
          </p:cNvSpPr>
          <p:nvPr/>
        </p:nvSpPr>
        <p:spPr bwMode="auto">
          <a:xfrm>
            <a:off x="1142976" y="1428736"/>
            <a:ext cx="728667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4000" b="1" dirty="0">
                <a:solidFill>
                  <a:srgbClr val="CC0000"/>
                </a:solidFill>
                <a:latin typeface="Times New Roman" pitchFamily="18" charset="0"/>
                <a:ea typeface="隶书" pitchFamily="49" charset="-122"/>
              </a:rPr>
              <a:t>心似已灰之木</a:t>
            </a:r>
            <a:r>
              <a:rPr kumimoji="1" lang="zh-CN" altLang="en-US" sz="4000" b="1" dirty="0" smtClean="0">
                <a:solidFill>
                  <a:srgbClr val="CC0000"/>
                </a:solidFill>
                <a:latin typeface="Times New Roman" pitchFamily="18" charset="0"/>
                <a:ea typeface="隶书" pitchFamily="49" charset="-122"/>
              </a:rPr>
              <a:t>，身如不系之舟。</a:t>
            </a:r>
          </a:p>
          <a:p>
            <a:endParaRPr kumimoji="1" lang="zh-CN" altLang="en-US" sz="4000" b="1" dirty="0">
              <a:solidFill>
                <a:srgbClr val="CC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00034" y="3429000"/>
            <a:ext cx="8072494" cy="1500198"/>
          </a:xfrm>
          <a:prstGeom prst="rect">
            <a:avLst/>
          </a:prstGeom>
          <a:ln w="28575">
            <a:solidFill>
              <a:srgbClr val="0066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周瑜：情场、官场、战场，场场得意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苏轼：黄州、惠州、儋州，州州潦倒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n-cs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图片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81000" y="381000"/>
            <a:ext cx="876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5400" b="1" i="1" dirty="0">
                <a:solidFill>
                  <a:srgbClr val="FFFF66"/>
                </a:solidFill>
              </a:rPr>
              <a:t>人生如梦，一尊还酹江月。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66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抒一己之怀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故国神游，多情应笑我，早生华发。人生如梦，一尊还酹江月。</a:t>
            </a: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、最后五句抒发了怎样的人生感概？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仰慕英雄人物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感叹功业未成。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endParaRPr lang="zh-CN" altLang="en-US" b="1" dirty="0" smtClean="0">
              <a:solidFill>
                <a:srgbClr val="0000CC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zh-CN" altLang="en-US" b="1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kumimoji="1" lang="zh-CN" altLang="en-US" b="1" dirty="0" smtClean="0">
                <a:ea typeface="黑体" pitchFamily="2" charset="-122"/>
              </a:rPr>
              <a:t>“</a:t>
            </a:r>
            <a:r>
              <a:rPr kumimoji="1" lang="zh-CN" altLang="en-US" b="1" dirty="0" smtClean="0">
                <a:latin typeface="黑体" pitchFamily="2" charset="-122"/>
                <a:ea typeface="黑体" pitchFamily="2" charset="-122"/>
              </a:rPr>
              <a:t>人生如梦</a:t>
            </a:r>
            <a:r>
              <a:rPr kumimoji="1" lang="en-US" altLang="zh-CN" b="1" dirty="0" smtClean="0"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b="1" dirty="0" smtClean="0">
                <a:latin typeface="黑体" pitchFamily="2" charset="-122"/>
                <a:ea typeface="黑体" pitchFamily="2" charset="-122"/>
              </a:rPr>
              <a:t>一尊还酹江月</a:t>
            </a:r>
            <a:r>
              <a:rPr kumimoji="1" lang="zh-CN" altLang="en-US" b="1" dirty="0" smtClean="0">
                <a:ea typeface="黑体" pitchFamily="2" charset="-122"/>
              </a:rPr>
              <a:t>”</a:t>
            </a:r>
            <a:r>
              <a:rPr kumimoji="1" lang="zh-CN" altLang="en-US" b="1" dirty="0" smtClean="0">
                <a:latin typeface="黑体" pitchFamily="2" charset="-122"/>
                <a:ea typeface="黑体" pitchFamily="2" charset="-122"/>
              </a:rPr>
              <a:t>，你是如何理解的？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kumimoji="1"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从愤懑走向平静的自我排解。消极苍凉，难掩豪放旷达。</a:t>
            </a:r>
            <a:endParaRPr lang="zh-CN" altLang="en-US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0" y="465138"/>
            <a:ext cx="9144000" cy="5946775"/>
          </a:xfrm>
          <a:prstGeom prst="rect">
            <a:avLst/>
          </a:prstGeom>
          <a:solidFill>
            <a:schemeClr val="bg1"/>
          </a:solidFill>
          <a:ln w="38100">
            <a:solidFill>
              <a:srgbClr val="73516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266700" y="661988"/>
            <a:ext cx="855345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ea typeface="华文新魏" pitchFamily="2" charset="-122"/>
              </a:rPr>
              <a:t>　　苏东坡是个秉性难改的乐天派</a:t>
            </a:r>
            <a:r>
              <a:rPr lang="en-US" altLang="zh-CN" sz="3600" b="1" dirty="0">
                <a:ea typeface="华文新魏" pitchFamily="2" charset="-122"/>
              </a:rPr>
              <a:t>,</a:t>
            </a:r>
            <a:r>
              <a:rPr lang="zh-CN" altLang="en-US" sz="3600" b="1" dirty="0">
                <a:ea typeface="华文新魏" pitchFamily="2" charset="-122"/>
              </a:rPr>
              <a:t>是悲天悯人的道德家，是黎民百姓的好朋友，是散文作家，是新派的画家，是伟大的书法家，是酿酒的实验者，是工程师</a:t>
            </a:r>
            <a:r>
              <a:rPr lang="en-US" altLang="zh-CN" sz="3600" b="1" dirty="0">
                <a:ea typeface="华文新魏" pitchFamily="2" charset="-122"/>
              </a:rPr>
              <a:t>,</a:t>
            </a:r>
            <a:r>
              <a:rPr lang="zh-CN" altLang="en-US" sz="3600" b="1" dirty="0">
                <a:ea typeface="华文新魏" pitchFamily="2" charset="-122"/>
              </a:rPr>
              <a:t>是假道学的反对者，是瑜珈术的修炼者</a:t>
            </a:r>
            <a:r>
              <a:rPr lang="en-US" altLang="zh-CN" sz="3600" b="1" dirty="0">
                <a:ea typeface="华文新魏" pitchFamily="2" charset="-122"/>
              </a:rPr>
              <a:t>,</a:t>
            </a:r>
            <a:r>
              <a:rPr lang="zh-CN" altLang="en-US" sz="3600" b="1" dirty="0">
                <a:ea typeface="华文新魏" pitchFamily="2" charset="-122"/>
              </a:rPr>
              <a:t>是佛教徒，是士大夫，是皇帝的秘书，是饮酒成癖者，是心肠慈悲的法官，是政治上的坚持己见者，是月下的漫步者，是诗人，是生性诙谐爱开玩笑的人。                </a:t>
            </a:r>
            <a:br>
              <a:rPr lang="zh-CN" altLang="en-US" sz="3600" b="1" dirty="0">
                <a:ea typeface="华文新魏" pitchFamily="2" charset="-122"/>
              </a:rPr>
            </a:br>
            <a:r>
              <a:rPr lang="zh-CN" altLang="en-US" sz="3600" b="1" dirty="0">
                <a:ea typeface="华文新魏" pitchFamily="2" charset="-122"/>
              </a:rPr>
              <a:t>　　 </a:t>
            </a:r>
            <a:r>
              <a:rPr lang="en-US" altLang="zh-CN" sz="3600" b="1" dirty="0">
                <a:ea typeface="华文新魏" pitchFamily="2" charset="-122"/>
              </a:rPr>
              <a:t>——</a:t>
            </a:r>
            <a:r>
              <a:rPr lang="zh-CN" altLang="en-US" sz="3600" b="1" dirty="0">
                <a:ea typeface="华文新魏" pitchFamily="2" charset="-122"/>
              </a:rPr>
              <a:t>林语堂</a:t>
            </a:r>
            <a:r>
              <a:rPr lang="en-US" altLang="zh-CN" sz="3600" b="1" dirty="0">
                <a:ea typeface="华文新魏" pitchFamily="2" charset="-122"/>
              </a:rPr>
              <a:t>《</a:t>
            </a:r>
            <a:r>
              <a:rPr lang="zh-CN" altLang="en-US" sz="3600" b="1" dirty="0">
                <a:ea typeface="华文新魏" pitchFamily="2" charset="-122"/>
              </a:rPr>
              <a:t>神</a:t>
            </a:r>
            <a:r>
              <a:rPr lang="en-US" altLang="zh-CN" sz="3600" b="1" dirty="0">
                <a:ea typeface="华文新魏" pitchFamily="2" charset="-122"/>
              </a:rPr>
              <a:t>·</a:t>
            </a:r>
            <a:r>
              <a:rPr lang="zh-CN" altLang="en-US" sz="3600" b="1" dirty="0">
                <a:ea typeface="华文新魏" pitchFamily="2" charset="-122"/>
              </a:rPr>
              <a:t>鬼</a:t>
            </a:r>
            <a:r>
              <a:rPr lang="en-US" altLang="zh-CN" sz="3600" b="1" dirty="0">
                <a:ea typeface="华文新魏" pitchFamily="2" charset="-122"/>
              </a:rPr>
              <a:t>·</a:t>
            </a:r>
            <a:r>
              <a:rPr lang="zh-CN" altLang="en-US" sz="3600" b="1" dirty="0">
                <a:ea typeface="华文新魏" pitchFamily="2" charset="-122"/>
              </a:rPr>
              <a:t>人</a:t>
            </a:r>
            <a:r>
              <a:rPr lang="en-US" altLang="zh-CN" sz="3600" b="1" dirty="0">
                <a:ea typeface="华文新魏" pitchFamily="2" charset="-122"/>
              </a:rPr>
              <a:t>—</a:t>
            </a:r>
            <a:r>
              <a:rPr lang="zh-CN" altLang="en-US" sz="3600" b="1" dirty="0">
                <a:ea typeface="华文新魏" pitchFamily="2" charset="-122"/>
              </a:rPr>
              <a:t>苏东坡传</a:t>
            </a:r>
            <a:r>
              <a:rPr lang="en-US" altLang="zh-CN" sz="3600" b="1" dirty="0">
                <a:ea typeface="华文新魏" pitchFamily="2" charset="-122"/>
              </a:rPr>
              <a:t>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465138"/>
            <a:ext cx="9144000" cy="5946775"/>
          </a:xfrm>
          <a:prstGeom prst="rect">
            <a:avLst/>
          </a:prstGeom>
          <a:solidFill>
            <a:schemeClr val="bg1"/>
          </a:solidFill>
          <a:ln w="38100">
            <a:solidFill>
              <a:srgbClr val="73516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214282" y="571480"/>
            <a:ext cx="8553450" cy="545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　　将庐山写得最有韵味的诗是苏东坡；将西湖写得最为传神的诗也是苏东坡；而中秋，自有了苏东坡大醉而作，其他便都</a:t>
            </a:r>
            <a:r>
              <a:rPr lang="zh-CN" altLang="en-US" sz="3200" b="1" dirty="0">
                <a:latin typeface="宋体"/>
                <a:ea typeface="华文新魏" pitchFamily="2" charset="-122"/>
              </a:rPr>
              <a:t>“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余词尽废</a:t>
            </a:r>
            <a:r>
              <a:rPr lang="zh-CN" altLang="en-US" sz="3200" b="1" dirty="0">
                <a:latin typeface="宋体"/>
                <a:ea typeface="华文新魏" pitchFamily="2" charset="-122"/>
              </a:rPr>
              <a:t>”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。</a:t>
            </a:r>
            <a:r>
              <a:rPr lang="en-US" altLang="zh-CN" sz="3200" b="1" dirty="0">
                <a:latin typeface="宋体"/>
                <a:ea typeface="华文新魏" pitchFamily="2" charset="-122"/>
              </a:rPr>
              <a:t>……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他一戏墨，就创立了中国文人画；他一写字，就有着惊世的书法流芳千古；他一好吃，就传出</a:t>
            </a:r>
            <a:r>
              <a:rPr lang="zh-CN" altLang="en-US" sz="3200" b="1" dirty="0">
                <a:latin typeface="宋体"/>
                <a:ea typeface="华文新魏" pitchFamily="2" charset="-122"/>
              </a:rPr>
              <a:t>“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东坡肉</a:t>
            </a:r>
            <a:r>
              <a:rPr lang="zh-CN" altLang="en-US" sz="3200" b="1" dirty="0">
                <a:latin typeface="宋体"/>
                <a:ea typeface="华文新魏" pitchFamily="2" charset="-122"/>
              </a:rPr>
              <a:t>”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3200" b="1" dirty="0">
                <a:latin typeface="宋体"/>
                <a:ea typeface="华文新魏" pitchFamily="2" charset="-122"/>
              </a:rPr>
              <a:t>“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东坡饼</a:t>
            </a:r>
            <a:r>
              <a:rPr lang="zh-CN" altLang="en-US" sz="3200" b="1" dirty="0">
                <a:latin typeface="宋体"/>
                <a:ea typeface="华文新魏" pitchFamily="2" charset="-122"/>
              </a:rPr>
              <a:t>”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诸类佳肴；他一穿戴，就使</a:t>
            </a:r>
            <a:r>
              <a:rPr lang="zh-CN" altLang="en-US" sz="3200" b="1" dirty="0">
                <a:latin typeface="宋体"/>
                <a:ea typeface="华文新魏" pitchFamily="2" charset="-122"/>
              </a:rPr>
              <a:t>“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东坡帽</a:t>
            </a:r>
            <a:r>
              <a:rPr lang="zh-CN" altLang="en-US" sz="3200" b="1" dirty="0">
                <a:latin typeface="宋体"/>
                <a:ea typeface="华文新魏" pitchFamily="2" charset="-122"/>
              </a:rPr>
              <a:t>”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3200" b="1" dirty="0">
                <a:latin typeface="宋体"/>
                <a:ea typeface="华文新魏" pitchFamily="2" charset="-122"/>
              </a:rPr>
              <a:t>“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东坡屐</a:t>
            </a:r>
            <a:r>
              <a:rPr lang="zh-CN" altLang="en-US" sz="3200" b="1" dirty="0">
                <a:latin typeface="宋体"/>
                <a:ea typeface="华文新魏" pitchFamily="2" charset="-122"/>
              </a:rPr>
              <a:t>”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民间长存；他一说笑，就让和尚成为名僧</a:t>
            </a:r>
            <a:r>
              <a:rPr lang="en-US" altLang="zh-CN" sz="3200" b="1" dirty="0">
                <a:latin typeface="宋体"/>
                <a:ea typeface="华文新魏" pitchFamily="2" charset="-122"/>
              </a:rPr>
              <a:t>……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如此等等，仿佛只要苏东坡稍一动弹，就会留下一道浓重的文化色彩。</a:t>
            </a:r>
          </a:p>
          <a:p>
            <a:pPr eaLnBrk="1" hangingPunct="1"/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          </a:t>
            </a:r>
            <a:r>
              <a:rPr lang="en-US" altLang="zh-CN" sz="3200" b="1" dirty="0">
                <a:latin typeface="宋体"/>
                <a:ea typeface="华文新魏" pitchFamily="2" charset="-122"/>
              </a:rPr>
              <a:t>——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方方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喜欢苏东坡（节选）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>
            <p:ph type="title"/>
          </p:nvPr>
        </p:nvGraphicFramePr>
        <p:xfrm>
          <a:off x="-533400" y="0"/>
          <a:ext cx="9677400" cy="6858000"/>
        </p:xfrm>
        <a:graphic>
          <a:graphicData uri="http://schemas.openxmlformats.org/presentationml/2006/ole">
            <p:oleObj spid="_x0000_s24578" name="幻灯片" r:id="rId3" imgW="1636655" imgH="1226666" progId="PowerPoint.Slide.8">
              <p:embed/>
            </p:oleObj>
          </a:graphicData>
        </a:graphic>
      </p:graphicFrame>
      <p:sp>
        <p:nvSpPr>
          <p:cNvPr id="4100" name="Rectangle 5"/>
          <p:cNvSpPr>
            <a:spLocks noChangeArrowheads="1"/>
          </p:cNvSpPr>
          <p:nvPr/>
        </p:nvSpPr>
        <p:spPr bwMode="auto">
          <a:xfrm rot="10800000" flipV="1">
            <a:off x="-1905000" y="1981200"/>
            <a:ext cx="1044098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0">
                <a:solidFill>
                  <a:srgbClr val="FF66CC"/>
                </a:solidFill>
                <a:ea typeface="黑体" pitchFamily="2" charset="-122"/>
              </a:rPr>
              <a:t>   </a:t>
            </a:r>
            <a:endParaRPr lang="en-US" altLang="zh-CN" sz="4000">
              <a:latin typeface="宋体" charset="-122"/>
            </a:endParaRPr>
          </a:p>
          <a:p>
            <a:pPr eaLnBrk="1" hangingPunct="1"/>
            <a:endParaRPr lang="en-US" altLang="zh-CN" sz="4000">
              <a:latin typeface="宋体" charset="-122"/>
            </a:endParaRPr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2590800" y="381000"/>
            <a:ext cx="4114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FF"/>
                </a:solidFill>
              </a:rPr>
              <a:t>课堂小结</a:t>
            </a:r>
          </a:p>
        </p:txBody>
      </p: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0" y="2438400"/>
            <a:ext cx="8686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宋体" charset="-122"/>
              </a:rPr>
              <a:t>1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宋体" charset="-122"/>
              </a:rPr>
              <a:t>、明确：全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charset="-122"/>
              </a:rPr>
              <a:t>词以纵横之笔将</a:t>
            </a:r>
            <a:r>
              <a:rPr kumimoji="1" lang="zh-CN" altLang="en-US" sz="3200" b="1" i="1" dirty="0">
                <a:solidFill>
                  <a:srgbClr val="FF00FF"/>
                </a:solidFill>
                <a:latin typeface="宋体" charset="-122"/>
              </a:rPr>
              <a:t>写景、咏史、议论</a:t>
            </a:r>
            <a:r>
              <a:rPr kumimoji="1" lang="zh-CN" altLang="en-US" sz="3200" b="1" i="1" dirty="0">
                <a:solidFill>
                  <a:srgbClr val="000000"/>
                </a:solidFill>
                <a:latin typeface="宋体" charset="-122"/>
              </a:rPr>
              <a:t>、</a:t>
            </a:r>
            <a:r>
              <a:rPr kumimoji="1" lang="zh-CN" altLang="en-US" sz="3200" b="1" i="1" dirty="0">
                <a:solidFill>
                  <a:srgbClr val="FF00FF"/>
                </a:solidFill>
                <a:latin typeface="宋体" charset="-122"/>
              </a:rPr>
              <a:t>抒情 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charset="-122"/>
              </a:rPr>
              <a:t>熔为一体，意境开阔，气势磅礴，感情奔放，格调豪迈，是豪放词的代表。</a:t>
            </a:r>
            <a:endParaRPr kumimoji="1" lang="en-US" altLang="zh-CN" sz="32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4103" name="Picture 28" descr="图片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33400" y="304800"/>
            <a:ext cx="9677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 Box 29"/>
          <p:cNvSpPr txBox="1">
            <a:spLocks noChangeArrowheads="1"/>
          </p:cNvSpPr>
          <p:nvPr/>
        </p:nvSpPr>
        <p:spPr bwMode="auto">
          <a:xfrm>
            <a:off x="2514600" y="304800"/>
            <a:ext cx="28352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课堂小结</a:t>
            </a:r>
          </a:p>
        </p:txBody>
      </p:sp>
      <p:sp>
        <p:nvSpPr>
          <p:cNvPr id="4105" name="TextBox 20"/>
          <p:cNvSpPr txBox="1">
            <a:spLocks noChangeArrowheads="1"/>
          </p:cNvSpPr>
          <p:nvPr/>
        </p:nvSpPr>
        <p:spPr bwMode="auto">
          <a:xfrm>
            <a:off x="0" y="1214422"/>
            <a:ext cx="5715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+mn-ea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+mn-ea"/>
              </a:rPr>
              <a:t>、本文的写作手法。</a:t>
            </a:r>
            <a:endParaRPr lang="en-US" altLang="zh-CN" sz="3600" b="1" dirty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latin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+mn-ea"/>
              </a:rPr>
              <a:t>、本文豪放情调的体现。</a:t>
            </a:r>
          </a:p>
        </p:txBody>
      </p:sp>
      <p:sp>
        <p:nvSpPr>
          <p:cNvPr id="4106" name="TextBox 22"/>
          <p:cNvSpPr txBox="1">
            <a:spLocks noChangeArrowheads="1"/>
          </p:cNvSpPr>
          <p:nvPr/>
        </p:nvSpPr>
        <p:spPr bwMode="auto">
          <a:xfrm>
            <a:off x="0" y="4071942"/>
            <a:ext cx="764383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、豪放情调：</a:t>
            </a:r>
            <a:endParaRPr lang="en-US" altLang="zh-CN" sz="3600" b="1" dirty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i="1" dirty="0">
                <a:solidFill>
                  <a:srgbClr val="0000FF"/>
                </a:solidFill>
                <a:latin typeface="+mn-ea"/>
              </a:rPr>
              <a:t>写景</a:t>
            </a:r>
            <a:r>
              <a:rPr lang="en-US" altLang="zh-CN" sz="3600" b="1" i="1" dirty="0">
                <a:solidFill>
                  <a:srgbClr val="0000FF"/>
                </a:solidFill>
                <a:latin typeface="+mn-ea"/>
              </a:rPr>
              <a:t>:</a:t>
            </a:r>
            <a:r>
              <a:rPr lang="zh-CN" altLang="en-US" sz="3600" b="1" i="1" dirty="0">
                <a:latin typeface="+mn-ea"/>
              </a:rPr>
              <a:t>意象宏伟、磅礴，意境开阔</a:t>
            </a:r>
            <a:endParaRPr lang="en-US" altLang="zh-CN" sz="3600" b="1" i="1" dirty="0">
              <a:latin typeface="+mn-ea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+mn-ea"/>
              </a:rPr>
              <a:t>写人：</a:t>
            </a:r>
            <a:r>
              <a:rPr lang="zh-CN" altLang="en-US" sz="3600" b="1" i="1" dirty="0">
                <a:latin typeface="+mn-ea"/>
              </a:rPr>
              <a:t>感情奔放、格调豪迈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ext Box 2"/>
          <p:cNvSpPr txBox="1">
            <a:spLocks noChangeArrowheads="1"/>
          </p:cNvSpPr>
          <p:nvPr/>
        </p:nvSpPr>
        <p:spPr bwMode="auto">
          <a:xfrm rot="10800000" flipV="1">
            <a:off x="5486400" y="457200"/>
            <a:ext cx="3660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kumimoji="1" lang="zh-CN" altLang="zh-CN" sz="360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25635" name="Text Box 3"/>
          <p:cNvSpPr txBox="1">
            <a:spLocks noChangeArrowheads="1"/>
          </p:cNvSpPr>
          <p:nvPr/>
        </p:nvSpPr>
        <p:spPr bwMode="auto">
          <a:xfrm flipV="1">
            <a:off x="5638800" y="-1825625"/>
            <a:ext cx="3048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rot="10800000"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 b="0">
              <a:ea typeface="黑体" pitchFamily="2" charset="-122"/>
            </a:endParaRPr>
          </a:p>
        </p:txBody>
      </p:sp>
      <p:sp>
        <p:nvSpPr>
          <p:cNvPr id="325636" name="Text Box 4"/>
          <p:cNvSpPr txBox="1">
            <a:spLocks noChangeArrowheads="1"/>
          </p:cNvSpPr>
          <p:nvPr/>
        </p:nvSpPr>
        <p:spPr bwMode="auto">
          <a:xfrm>
            <a:off x="1752600" y="-1981200"/>
            <a:ext cx="5029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lang="en-US" altLang="zh-CN" b="0">
              <a:ea typeface="黑体" pitchFamily="2" charset="-122"/>
            </a:endParaRPr>
          </a:p>
          <a:p>
            <a:pPr eaLnBrk="1" hangingPunct="1"/>
            <a:r>
              <a:rPr lang="en-US" altLang="zh-CN" b="0">
                <a:ea typeface="黑体" pitchFamily="2" charset="-122"/>
              </a:rPr>
              <a:t>     </a:t>
            </a:r>
          </a:p>
        </p:txBody>
      </p:sp>
      <p:sp>
        <p:nvSpPr>
          <p:cNvPr id="325637" name="Rectangle 5"/>
          <p:cNvSpPr>
            <a:spLocks noChangeArrowheads="1"/>
          </p:cNvSpPr>
          <p:nvPr/>
        </p:nvSpPr>
        <p:spPr bwMode="auto">
          <a:xfrm>
            <a:off x="5181600" y="4589463"/>
            <a:ext cx="3352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1" hangingPunct="1"/>
            <a:r>
              <a:rPr lang="en-US" altLang="zh-CN">
                <a:ea typeface="黑体" pitchFamily="2" charset="-122"/>
              </a:rPr>
              <a:t> </a:t>
            </a:r>
            <a:endParaRPr lang="en-US" altLang="zh-CN" sz="1800" b="0"/>
          </a:p>
        </p:txBody>
      </p:sp>
      <p:sp>
        <p:nvSpPr>
          <p:cNvPr id="325638" name="Rectangle 6"/>
          <p:cNvSpPr>
            <a:spLocks noChangeArrowheads="1"/>
          </p:cNvSpPr>
          <p:nvPr/>
        </p:nvSpPr>
        <p:spPr bwMode="auto">
          <a:xfrm>
            <a:off x="6400800" y="-2286000"/>
            <a:ext cx="190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 b="0">
              <a:ea typeface="黑体" pitchFamily="2" charset="-122"/>
            </a:endParaRPr>
          </a:p>
        </p:txBody>
      </p:sp>
      <p:pic>
        <p:nvPicPr>
          <p:cNvPr id="325639" name="Picture 7" descr="1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600000">
            <a:off x="-1" y="71438"/>
            <a:ext cx="3428993" cy="671514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25640" name="Rectangle 8"/>
          <p:cNvSpPr>
            <a:spLocks noChangeArrowheads="1"/>
          </p:cNvSpPr>
          <p:nvPr/>
        </p:nvSpPr>
        <p:spPr bwMode="auto">
          <a:xfrm>
            <a:off x="3500430" y="784943"/>
            <a:ext cx="5429288" cy="600164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    在</a:t>
            </a:r>
            <a:r>
              <a:rPr lang="zh-CN" altLang="en-US" sz="3200" b="1" dirty="0">
                <a:latin typeface="+mn-ea"/>
              </a:rPr>
              <a:t>黄州的苏东坡是成熟了的苏东坡，这种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成熟</a:t>
            </a:r>
            <a:r>
              <a:rPr lang="zh-CN" altLang="en-US" sz="3200" b="1" dirty="0">
                <a:latin typeface="+mn-ea"/>
              </a:rPr>
              <a:t>是一种明亮而不刺眼的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光辉，</a:t>
            </a:r>
            <a:r>
              <a:rPr lang="zh-CN" altLang="en-US" sz="3200" b="1" dirty="0">
                <a:latin typeface="+mn-ea"/>
              </a:rPr>
              <a:t>一种圆润而不腻耳的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音响</a:t>
            </a:r>
            <a:r>
              <a:rPr lang="zh-CN" altLang="en-US" sz="3200" b="1" dirty="0">
                <a:latin typeface="+mn-ea"/>
              </a:rPr>
              <a:t>，一种不再需要对别人察颜观色     的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从容</a:t>
            </a:r>
            <a:r>
              <a:rPr lang="zh-CN" altLang="en-US" sz="3200" b="1" dirty="0">
                <a:latin typeface="+mn-ea"/>
              </a:rPr>
              <a:t>，一种终于停止向周围申诉求告的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大气</a:t>
            </a:r>
            <a:r>
              <a:rPr lang="zh-CN" altLang="en-US" sz="3200" b="1" dirty="0">
                <a:latin typeface="+mn-ea"/>
              </a:rPr>
              <a:t>，一种不理会哄闹的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微笑</a:t>
            </a:r>
            <a:r>
              <a:rPr lang="zh-CN" altLang="en-US" sz="3200" b="1" dirty="0">
                <a:latin typeface="+mn-ea"/>
              </a:rPr>
              <a:t>，一种洗刷  了偏激的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淡漠，</a:t>
            </a:r>
            <a:r>
              <a:rPr lang="zh-CN" altLang="en-US" sz="3200" b="1" dirty="0">
                <a:latin typeface="+mn-ea"/>
              </a:rPr>
              <a:t>一种无须声       张的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厚实</a:t>
            </a:r>
            <a:r>
              <a:rPr lang="zh-CN" altLang="en-US" sz="3200" b="1" dirty="0">
                <a:latin typeface="+mn-ea"/>
              </a:rPr>
              <a:t>，一种并不陡峭的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高度</a:t>
            </a:r>
            <a:r>
              <a:rPr lang="zh-CN" altLang="en-US" sz="3200" b="1" dirty="0">
                <a:latin typeface="+mn-ea"/>
              </a:rPr>
              <a:t>。 </a:t>
            </a:r>
            <a:endParaRPr lang="en-US" altLang="zh-CN" sz="3200" b="1" dirty="0" smtClean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  ——</a:t>
            </a:r>
            <a:r>
              <a:rPr lang="zh-CN" altLang="en-US" sz="3200" b="1" dirty="0">
                <a:latin typeface="+mn-ea"/>
              </a:rPr>
              <a:t>余秋雨</a:t>
            </a:r>
            <a:r>
              <a:rPr lang="en-US" altLang="zh-CN" sz="3200" b="1" dirty="0">
                <a:latin typeface="+mn-ea"/>
              </a:rPr>
              <a:t>《</a:t>
            </a:r>
            <a:r>
              <a:rPr lang="zh-CN" altLang="en-US" sz="3200" b="1" dirty="0">
                <a:latin typeface="+mn-ea"/>
              </a:rPr>
              <a:t>苏东坡突围</a:t>
            </a:r>
            <a:r>
              <a:rPr lang="en-US" altLang="zh-CN" sz="3200" b="1" dirty="0">
                <a:latin typeface="+mn-ea"/>
              </a:rPr>
              <a:t>》</a:t>
            </a:r>
          </a:p>
        </p:txBody>
      </p:sp>
      <p:sp>
        <p:nvSpPr>
          <p:cNvPr id="325641" name="Text Box 9"/>
          <p:cNvSpPr txBox="1">
            <a:spLocks noChangeArrowheads="1"/>
          </p:cNvSpPr>
          <p:nvPr/>
        </p:nvSpPr>
        <p:spPr bwMode="auto">
          <a:xfrm>
            <a:off x="2571736" y="1785926"/>
            <a:ext cx="738664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赤壁泛舟游</a:t>
            </a:r>
          </a:p>
        </p:txBody>
      </p:sp>
      <p:sp>
        <p:nvSpPr>
          <p:cNvPr id="325642" name="Text Box 10"/>
          <p:cNvSpPr txBox="1">
            <a:spLocks noChangeArrowheads="1"/>
          </p:cNvSpPr>
          <p:nvPr/>
        </p:nvSpPr>
        <p:spPr bwMode="auto">
          <a:xfrm>
            <a:off x="5429256" y="73006"/>
            <a:ext cx="24034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课外延伸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121" descr="海浪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文本框 5122"/>
          <p:cNvSpPr txBox="1">
            <a:spLocks noChangeArrowheads="1"/>
          </p:cNvSpPr>
          <p:nvPr/>
        </p:nvSpPr>
        <p:spPr bwMode="auto">
          <a:xfrm>
            <a:off x="2268538" y="981075"/>
            <a:ext cx="4679950" cy="1079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Char char="•"/>
            </a:pP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念奴娇 </a:t>
            </a:r>
            <a:r>
              <a:rPr lang="en-US" sz="3600" dirty="0">
                <a:latin typeface="黑体" pitchFamily="2" charset="-122"/>
                <a:ea typeface="黑体" pitchFamily="2" charset="-122"/>
              </a:rPr>
              <a:t>· </a:t>
            </a: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赤壁怀古   </a:t>
            </a:r>
            <a:br>
              <a:rPr lang="zh-CN" altLang="en-US" sz="3600" dirty="0">
                <a:latin typeface="黑体" pitchFamily="2" charset="-122"/>
                <a:ea typeface="黑体" pitchFamily="2" charset="-122"/>
              </a:rPr>
            </a:br>
            <a:r>
              <a:rPr lang="en-US" sz="3600" dirty="0"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苏  轼</a:t>
            </a:r>
            <a:r>
              <a:rPr lang="en-US" sz="3200" dirty="0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5124" name="矩形 5123"/>
          <p:cNvSpPr>
            <a:spLocks noChangeArrowheads="1"/>
          </p:cNvSpPr>
          <p:nvPr/>
        </p:nvSpPr>
        <p:spPr bwMode="auto">
          <a:xfrm>
            <a:off x="323850" y="2349500"/>
            <a:ext cx="8640763" cy="403187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   大江东去，浪淘尽，千古风流人物。故垒</a:t>
            </a:r>
            <a:r>
              <a:rPr lang="en-US" sz="3200" b="1" dirty="0">
                <a:latin typeface="黑体" pitchFamily="2" charset="-122"/>
                <a:ea typeface="黑体" pitchFamily="2" charset="-122"/>
              </a:rPr>
              <a:t>(</a:t>
            </a:r>
            <a:r>
              <a:rPr lang="en-US" sz="3200" b="1" dirty="0" err="1">
                <a:solidFill>
                  <a:srgbClr val="0000CC"/>
                </a:solidFill>
              </a:rPr>
              <a:t>lěi</a:t>
            </a:r>
            <a:r>
              <a:rPr lang="en-US" sz="3200" b="1" dirty="0"/>
              <a:t>)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西边，人道是，三国周郎赤壁。乱石穿空，惊涛拍岸，卷起千堆雪。江山如画，一时多少豪杰。</a:t>
            </a:r>
          </a:p>
          <a:p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   遥想公瑾当年，小乔初嫁了，雄姿英发。羽扇纶</a:t>
            </a:r>
            <a:r>
              <a:rPr lang="en-US" sz="3200" b="1" dirty="0">
                <a:latin typeface="黑体" pitchFamily="2" charset="-122"/>
                <a:ea typeface="黑体" pitchFamily="2" charset="-122"/>
              </a:rPr>
              <a:t>(</a:t>
            </a:r>
            <a:r>
              <a:rPr lang="en-US" sz="3200" b="1" dirty="0" err="1">
                <a:solidFill>
                  <a:srgbClr val="0000CC"/>
                </a:solidFill>
              </a:rPr>
              <a:t>guān</a:t>
            </a:r>
            <a:r>
              <a:rPr lang="en-US" sz="3200" b="1" dirty="0"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巾，谈笑间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，樯橹 </a:t>
            </a:r>
            <a:r>
              <a:rPr lang="en-US" sz="3200" b="1" dirty="0" smtClean="0">
                <a:ea typeface="黑体" pitchFamily="2" charset="-122"/>
              </a:rPr>
              <a:t>(</a:t>
            </a:r>
            <a:r>
              <a:rPr lang="zh-CN" altLang="en-US" sz="3200" b="1" dirty="0" smtClean="0">
                <a:ea typeface="黑体" pitchFamily="2" charset="-122"/>
              </a:rPr>
              <a:t> </a:t>
            </a:r>
            <a:r>
              <a:rPr lang="en-US" sz="3200" b="1" dirty="0" err="1">
                <a:solidFill>
                  <a:srgbClr val="0000CC"/>
                </a:solidFill>
              </a:rPr>
              <a:t>qiáng</a:t>
            </a:r>
            <a:r>
              <a:rPr lang="en-US" sz="3200" b="1" dirty="0">
                <a:solidFill>
                  <a:srgbClr val="0000CC"/>
                </a:solidFill>
              </a:rPr>
              <a:t> </a:t>
            </a:r>
            <a:r>
              <a:rPr lang="en-US" sz="3200" b="1" dirty="0" err="1">
                <a:solidFill>
                  <a:srgbClr val="0000CC"/>
                </a:solidFill>
              </a:rPr>
              <a:t>lǔ</a:t>
            </a:r>
            <a:r>
              <a:rPr lang="en-US" sz="3200" b="1" dirty="0"/>
              <a:t>)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灰飞烟灭。故国神游，多情应笑我，早生华发。人间如梦，一尊还酹</a:t>
            </a:r>
            <a:r>
              <a:rPr lang="en-US" sz="3200" b="1" dirty="0">
                <a:latin typeface="黑体" pitchFamily="2" charset="-122"/>
                <a:ea typeface="黑体" pitchFamily="2" charset="-122"/>
              </a:rPr>
              <a:t>(</a:t>
            </a:r>
            <a:r>
              <a:rPr lang="en-US" sz="3200" b="1" dirty="0" err="1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lèi</a:t>
            </a:r>
            <a:r>
              <a:rPr lang="en-US" sz="3200" b="1" dirty="0"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江月。</a:t>
            </a:r>
          </a:p>
        </p:txBody>
      </p:sp>
      <p:sp>
        <p:nvSpPr>
          <p:cNvPr id="5126" name="文本框 8201"/>
          <p:cNvSpPr txBox="1">
            <a:spLocks noChangeArrowheads="1"/>
          </p:cNvSpPr>
          <p:nvPr/>
        </p:nvSpPr>
        <p:spPr bwMode="auto">
          <a:xfrm>
            <a:off x="0" y="0"/>
            <a:ext cx="2268538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 诵     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800" b="1" smtClean="0">
                <a:latin typeface="黑体" pitchFamily="2" charset="-122"/>
                <a:ea typeface="黑体" pitchFamily="2" charset="-122"/>
              </a:rPr>
              <a:t>怀古诗的特点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观眼前之景</a:t>
            </a:r>
          </a:p>
          <a:p>
            <a:pPr algn="ctr"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写历史之事</a:t>
            </a:r>
          </a:p>
          <a:p>
            <a:pPr algn="ctr"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抒一己之怀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5121" descr="海浪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矩形 5123"/>
          <p:cNvSpPr>
            <a:spLocks noChangeArrowheads="1"/>
          </p:cNvSpPr>
          <p:nvPr/>
        </p:nvSpPr>
        <p:spPr bwMode="auto">
          <a:xfrm>
            <a:off x="1142976" y="3214686"/>
            <a:ext cx="6572296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赤壁赋</a:t>
            </a:r>
            <a:r>
              <a:rPr lang="en-US" altLang="zh-CN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：情、景、理相结合</a:t>
            </a:r>
          </a:p>
        </p:txBody>
      </p:sp>
      <p:sp>
        <p:nvSpPr>
          <p:cNvPr id="39941" name="文本框 8201"/>
          <p:cNvSpPr txBox="1">
            <a:spLocks noChangeArrowheads="1"/>
          </p:cNvSpPr>
          <p:nvPr/>
        </p:nvSpPr>
        <p:spPr bwMode="auto">
          <a:xfrm>
            <a:off x="7215206" y="0"/>
            <a:ext cx="1571636" cy="7143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手法</a:t>
            </a:r>
          </a:p>
        </p:txBody>
      </p:sp>
      <p:sp>
        <p:nvSpPr>
          <p:cNvPr id="39943" name="文本框 8201"/>
          <p:cNvSpPr txBox="1">
            <a:spLocks noChangeArrowheads="1"/>
          </p:cNvSpPr>
          <p:nvPr/>
        </p:nvSpPr>
        <p:spPr bwMode="auto">
          <a:xfrm>
            <a:off x="0" y="0"/>
            <a:ext cx="2857488" cy="7143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文本回顾</a:t>
            </a:r>
          </a:p>
        </p:txBody>
      </p:sp>
      <p:sp>
        <p:nvSpPr>
          <p:cNvPr id="39944" name="矩形 5123"/>
          <p:cNvSpPr>
            <a:spLocks noChangeArrowheads="1"/>
          </p:cNvSpPr>
          <p:nvPr/>
        </p:nvSpPr>
        <p:spPr bwMode="auto">
          <a:xfrm>
            <a:off x="142844" y="1857364"/>
            <a:ext cx="8786874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00FF"/>
                </a:solidFill>
                <a:ea typeface="黑体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ea typeface="黑体" pitchFamily="2" charset="-122"/>
              </a:rPr>
              <a:t>念奴娇 </a:t>
            </a:r>
            <a:r>
              <a:rPr lang="en-US" sz="3200" b="1" dirty="0">
                <a:solidFill>
                  <a:srgbClr val="0000FF"/>
                </a:solidFill>
                <a:ea typeface="黑体" pitchFamily="2" charset="-122"/>
              </a:rPr>
              <a:t>· </a:t>
            </a:r>
            <a:r>
              <a:rPr lang="zh-CN" altLang="en-US" sz="3200" b="1" dirty="0">
                <a:solidFill>
                  <a:srgbClr val="0000FF"/>
                </a:solidFill>
                <a:ea typeface="黑体" pitchFamily="2" charset="-122"/>
              </a:rPr>
              <a:t>赤壁怀古</a:t>
            </a:r>
            <a:r>
              <a:rPr lang="en-US" altLang="zh-CN" sz="3200" b="1" dirty="0">
                <a:solidFill>
                  <a:srgbClr val="0000FF"/>
                </a:solidFill>
                <a:ea typeface="黑体" pitchFamily="2" charset="-122"/>
              </a:rPr>
              <a:t>》</a:t>
            </a:r>
            <a:r>
              <a:rPr lang="en-US" altLang="zh-CN" b="1" dirty="0">
                <a:solidFill>
                  <a:srgbClr val="0000FF"/>
                </a:solidFill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：写景、咏史、抒情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28596" y="1714488"/>
            <a:ext cx="8153400" cy="4498975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哪几句描绘赤壁之景？</a:t>
            </a:r>
          </a:p>
          <a:p>
            <a:r>
              <a:rPr lang="zh-CN" altLang="en-US" sz="4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哪几句叙写历史人物？</a:t>
            </a:r>
          </a:p>
          <a:p>
            <a:r>
              <a:rPr lang="zh-CN" altLang="en-US" sz="4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哪几句抒发自己的情怀？</a:t>
            </a: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304800" y="533400"/>
            <a:ext cx="3276600" cy="650875"/>
          </a:xfrm>
          <a:prstGeom prst="rect">
            <a:avLst/>
          </a:prstGeom>
          <a:noFill/>
          <a:ln w="2857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主问题思考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graphicFrame>
        <p:nvGraphicFramePr>
          <p:cNvPr id="252931" name="Object 3"/>
          <p:cNvGraphicFramePr>
            <a:graphicFrameLocks noChangeAspect="1"/>
          </p:cNvGraphicFramePr>
          <p:nvPr>
            <p:ph type="title"/>
          </p:nvPr>
        </p:nvGraphicFramePr>
        <p:xfrm>
          <a:off x="-323850" y="-241300"/>
          <a:ext cx="9467850" cy="7099300"/>
        </p:xfrm>
        <a:graphic>
          <a:graphicData uri="http://schemas.openxmlformats.org/presentationml/2006/ole">
            <p:oleObj spid="_x0000_s1026" name="幻灯片" r:id="rId3" imgW="3339151" imgH="2503811" progId="PowerPoint.Slide.8">
              <p:embed/>
            </p:oleObj>
          </a:graphicData>
        </a:graphic>
      </p:graphicFrame>
      <p:sp>
        <p:nvSpPr>
          <p:cNvPr id="252933" name="Rectangle 5"/>
          <p:cNvSpPr>
            <a:spLocks noChangeArrowheads="1"/>
          </p:cNvSpPr>
          <p:nvPr/>
        </p:nvSpPr>
        <p:spPr bwMode="auto">
          <a:xfrm rot="10800000" flipV="1">
            <a:off x="-1588" y="2133600"/>
            <a:ext cx="899318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0">
                <a:solidFill>
                  <a:srgbClr val="FF66CC"/>
                </a:solidFill>
                <a:ea typeface="黑体" pitchFamily="2" charset="-122"/>
              </a:rPr>
              <a:t>   </a:t>
            </a:r>
            <a:endParaRPr lang="en-US" altLang="zh-CN" sz="4000">
              <a:latin typeface="宋体" pitchFamily="2" charset="-122"/>
            </a:endParaRPr>
          </a:p>
          <a:p>
            <a:pPr eaLnBrk="1" hangingPunct="1"/>
            <a:endParaRPr lang="en-US" altLang="zh-CN" sz="4000">
              <a:latin typeface="宋体" pitchFamily="2" charset="-122"/>
            </a:endParaRPr>
          </a:p>
        </p:txBody>
      </p:sp>
      <p:sp>
        <p:nvSpPr>
          <p:cNvPr id="252934" name="Text Box 6"/>
          <p:cNvSpPr txBox="1">
            <a:spLocks noChangeArrowheads="1"/>
          </p:cNvSpPr>
          <p:nvPr/>
        </p:nvSpPr>
        <p:spPr bwMode="auto">
          <a:xfrm>
            <a:off x="2514600" y="2057400"/>
            <a:ext cx="42672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altLang="zh-CN" sz="4400" b="0">
              <a:ea typeface="黑体" pitchFamily="2" charset="-122"/>
            </a:endParaRPr>
          </a:p>
          <a:p>
            <a:endParaRPr lang="en-US" altLang="zh-CN" sz="4400" b="0">
              <a:ea typeface="黑体" pitchFamily="2" charset="-122"/>
            </a:endParaRPr>
          </a:p>
          <a:p>
            <a:endParaRPr lang="en-US" altLang="zh-CN" sz="4400" b="0">
              <a:ea typeface="黑体" pitchFamily="2" charset="-122"/>
            </a:endParaRPr>
          </a:p>
        </p:txBody>
      </p:sp>
      <p:sp>
        <p:nvSpPr>
          <p:cNvPr id="252935" name="Text Box 7"/>
          <p:cNvSpPr txBox="1">
            <a:spLocks noChangeArrowheads="1"/>
          </p:cNvSpPr>
          <p:nvPr/>
        </p:nvSpPr>
        <p:spPr bwMode="auto">
          <a:xfrm>
            <a:off x="3000364" y="214290"/>
            <a:ext cx="29400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</a:rPr>
              <a:t>整体感知</a:t>
            </a:r>
          </a:p>
        </p:txBody>
      </p:sp>
      <p:sp>
        <p:nvSpPr>
          <p:cNvPr id="252936" name="Rectangle 8"/>
          <p:cNvSpPr>
            <a:spLocks noChangeArrowheads="1"/>
          </p:cNvSpPr>
          <p:nvPr/>
        </p:nvSpPr>
        <p:spPr bwMode="auto">
          <a:xfrm>
            <a:off x="214282" y="1428736"/>
            <a:ext cx="93726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latin typeface="宋体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上阕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：</a:t>
            </a:r>
          </a:p>
          <a:p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       大江东去淘英雄（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总揽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）</a:t>
            </a:r>
          </a:p>
          <a:p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       惊涛拍岸壮赤壁（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写景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）</a:t>
            </a:r>
          </a:p>
          <a:p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下阕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：</a:t>
            </a:r>
          </a:p>
          <a:p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        江左风流美丈夫（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怀古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）</a:t>
            </a:r>
          </a:p>
          <a:p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        人生如梦酹江月（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抒情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2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2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29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29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29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29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29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29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29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29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29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29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念奴娇 赤壁怀古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7740650" cy="52578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大江东去，浪淘尽，千古风流人物。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故垒西边，人道是，三国周郎赤壁。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乱石穿空，惊涛拍岸，卷起千堆雪。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江山如画，一时多少豪杰。</a:t>
            </a:r>
            <a:endParaRPr lang="en-US" altLang="zh-CN" b="1" dirty="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上阙：写景</a:t>
            </a:r>
            <a:endParaRPr lang="en-US" altLang="zh-CN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遥想公瑾当年，小乔初嫁了，雄姿英发。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羽扇纶巾，谈笑间、强虏灰飞烟灭。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故国神游，多情应笑我，早生华发。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人生如梦，一尊还酹江月。</a:t>
            </a:r>
            <a:endParaRPr lang="en-US" altLang="zh-CN" b="1" dirty="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下阙：怀古、抒情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732588" y="1142984"/>
            <a:ext cx="2411412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zh-CN" altLang="en-US" b="1" kern="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有何</a:t>
            </a:r>
            <a:r>
              <a:rPr lang="zh-CN" altLang="en-US" b="1" kern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作用？</a:t>
            </a:r>
            <a:endParaRPr lang="en-US" altLang="zh-CN" b="1" kern="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kern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点明什么？</a:t>
            </a:r>
            <a:endParaRPr lang="en-US" altLang="zh-CN" b="1" kern="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kern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景物特点：</a:t>
            </a:r>
            <a:endParaRPr lang="en-US" altLang="zh-CN" b="1" kern="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kern="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有何</a:t>
            </a:r>
            <a:r>
              <a:rPr lang="zh-CN" altLang="en-US" b="1" kern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作用？</a:t>
            </a:r>
            <a:endParaRPr lang="en-US" altLang="zh-CN" b="1" kern="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zh-CN" b="1" kern="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kern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周瑜是个什么样的人？</a:t>
            </a:r>
            <a:endParaRPr lang="en-US" altLang="zh-CN" b="1" kern="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kern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抒发什么情感？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600200"/>
            <a:ext cx="8610600" cy="4953000"/>
          </a:xfrm>
        </p:spPr>
        <p:txBody>
          <a:bodyPr/>
          <a:lstStyle/>
          <a:p>
            <a:endParaRPr lang="zh-CN" altLang="zh-CN"/>
          </a:p>
        </p:txBody>
      </p:sp>
      <p:graphicFrame>
        <p:nvGraphicFramePr>
          <p:cNvPr id="324611" name="Object 3"/>
          <p:cNvGraphicFramePr>
            <a:graphicFrameLocks noChangeAspect="1"/>
          </p:cNvGraphicFramePr>
          <p:nvPr>
            <p:ph type="title"/>
          </p:nvPr>
        </p:nvGraphicFramePr>
        <p:xfrm>
          <a:off x="0" y="0"/>
          <a:ext cx="9144000" cy="6496050"/>
        </p:xfrm>
        <a:graphic>
          <a:graphicData uri="http://schemas.openxmlformats.org/presentationml/2006/ole">
            <p:oleObj spid="_x0000_s22530" name="幻灯片" r:id="rId3" imgW="2945908" imgH="2209945" progId="PowerPoint.Slide.8">
              <p:embed/>
            </p:oleObj>
          </a:graphicData>
        </a:graphic>
      </p:graphicFrame>
      <p:sp>
        <p:nvSpPr>
          <p:cNvPr id="324614" name="AutoShape 6"/>
          <p:cNvSpPr>
            <a:spLocks noChangeArrowheads="1"/>
          </p:cNvSpPr>
          <p:nvPr/>
        </p:nvSpPr>
        <p:spPr bwMode="auto">
          <a:xfrm flipV="1">
            <a:off x="2514600" y="-2145106200"/>
            <a:ext cx="7392988" cy="2147483647"/>
          </a:xfrm>
          <a:prstGeom prst="rightArrow">
            <a:avLst>
              <a:gd name="adj1" fmla="val 50000"/>
              <a:gd name="adj2" fmla="val 25000"/>
            </a:avLst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/>
              <a:t>大江  故垒  乱石  惊涛          雄奇  壮阔</a:t>
            </a:r>
          </a:p>
        </p:txBody>
      </p:sp>
      <p:sp>
        <p:nvSpPr>
          <p:cNvPr id="324616" name="Text Box 8"/>
          <p:cNvSpPr txBox="1">
            <a:spLocks noChangeArrowheads="1"/>
          </p:cNvSpPr>
          <p:nvPr/>
        </p:nvSpPr>
        <p:spPr bwMode="auto">
          <a:xfrm>
            <a:off x="642910" y="1214422"/>
            <a:ext cx="8286808" cy="10715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请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同学们闭目凝神想象一下赤壁江山的画面，试着用形象的语言描述出来。</a:t>
            </a:r>
          </a:p>
        </p:txBody>
      </p:sp>
      <p:sp>
        <p:nvSpPr>
          <p:cNvPr id="324618" name="Text Box 10"/>
          <p:cNvSpPr txBox="1">
            <a:spLocks noChangeArrowheads="1"/>
          </p:cNvSpPr>
          <p:nvPr/>
        </p:nvSpPr>
        <p:spPr bwMode="auto">
          <a:xfrm>
            <a:off x="714348" y="2714620"/>
            <a:ext cx="8143932" cy="27392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宋体" charset="-122"/>
              </a:rPr>
              <a:t>      </a:t>
            </a:r>
            <a:r>
              <a:rPr lang="zh-CN" altLang="en-US" sz="3600" b="1" dirty="0">
                <a:solidFill>
                  <a:srgbClr val="006600"/>
                </a:solidFill>
                <a:latin typeface="宋体" charset="-122"/>
              </a:rPr>
              <a:t>意象</a:t>
            </a:r>
            <a:r>
              <a:rPr lang="zh-CN" altLang="en-US" sz="3600" b="1" dirty="0">
                <a:latin typeface="宋体" charset="-122"/>
              </a:rPr>
              <a:t>                </a:t>
            </a:r>
            <a:r>
              <a:rPr lang="zh-CN" altLang="en-US" sz="3600" b="1" dirty="0">
                <a:solidFill>
                  <a:srgbClr val="006600"/>
                </a:solidFill>
                <a:latin typeface="宋体" charset="-122"/>
              </a:rPr>
              <a:t>意境</a:t>
            </a:r>
          </a:p>
          <a:p>
            <a:r>
              <a:rPr lang="zh-CN" altLang="en-US" sz="3200" b="1" dirty="0">
                <a:latin typeface="宋体" charset="-122"/>
              </a:rPr>
              <a:t>               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宋体" charset="-122"/>
              </a:rPr>
              <a:t>大江 故垒 乱石 惊涛       </a:t>
            </a:r>
            <a:r>
              <a:rPr lang="zh-CN" altLang="en-US" sz="4000" b="1" dirty="0">
                <a:solidFill>
                  <a:srgbClr val="FF0000"/>
                </a:solidFill>
                <a:latin typeface="宋体" charset="-122"/>
              </a:rPr>
              <a:t>雄奇 壮阔</a:t>
            </a:r>
            <a:endParaRPr lang="zh-CN" altLang="en-US" sz="3200" b="1" dirty="0">
              <a:solidFill>
                <a:srgbClr val="FF0000"/>
              </a:solidFill>
              <a:latin typeface="宋体" charset="-122"/>
            </a:endParaRPr>
          </a:p>
          <a:p>
            <a:r>
              <a:rPr lang="zh-CN" altLang="en-US" sz="3200" b="1" dirty="0">
                <a:latin typeface="宋体" charset="-122"/>
              </a:rPr>
              <a:t>       </a:t>
            </a:r>
          </a:p>
          <a:p>
            <a:r>
              <a:rPr lang="zh-CN" altLang="en-US" sz="3200" b="1" dirty="0">
                <a:latin typeface="宋体" charset="-122"/>
              </a:rPr>
              <a:t>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4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4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4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4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1326</Words>
  <PresentationFormat>全屏显示(4:3)</PresentationFormat>
  <Paragraphs>205</Paragraphs>
  <Slides>27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幻灯片</vt:lpstr>
      <vt:lpstr>幻灯片 1</vt:lpstr>
      <vt:lpstr>学习目标</vt:lpstr>
      <vt:lpstr>幻灯片 3</vt:lpstr>
      <vt:lpstr>怀古诗的特点</vt:lpstr>
      <vt:lpstr>幻灯片 5</vt:lpstr>
      <vt:lpstr>幻灯片 6</vt:lpstr>
      <vt:lpstr>幻灯片 7</vt:lpstr>
      <vt:lpstr>念奴娇 赤壁怀古</vt:lpstr>
      <vt:lpstr>幻灯片 9</vt:lpstr>
      <vt:lpstr>幻灯片 10</vt:lpstr>
      <vt:lpstr>观眼前之景</vt:lpstr>
      <vt:lpstr>幻灯片 12</vt:lpstr>
      <vt:lpstr>幻灯片 13</vt:lpstr>
      <vt:lpstr>幻灯片 14</vt:lpstr>
      <vt:lpstr>幻灯片 15</vt:lpstr>
      <vt:lpstr>写历史之事</vt:lpstr>
      <vt:lpstr>写历史之事</vt:lpstr>
      <vt:lpstr>苏轼生平</vt:lpstr>
      <vt:lpstr>写历史之事</vt:lpstr>
      <vt:lpstr>写历史之事</vt:lpstr>
      <vt:lpstr>幻灯片 21</vt:lpstr>
      <vt:lpstr>幻灯片 22</vt:lpstr>
      <vt:lpstr>抒一己之怀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5</cp:revision>
  <dcterms:created xsi:type="dcterms:W3CDTF">2017-05-08T09:03:41Z</dcterms:created>
  <dcterms:modified xsi:type="dcterms:W3CDTF">2017-05-09T00:10:31Z</dcterms:modified>
</cp:coreProperties>
</file>