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68" r:id="rId4"/>
    <p:sldId id="258" r:id="rId5"/>
    <p:sldId id="269" r:id="rId6"/>
    <p:sldId id="271" r:id="rId7"/>
    <p:sldId id="272"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5" r:id="rId38"/>
    <p:sldId id="306" r:id="rId39"/>
    <p:sldId id="307" r:id="rId40"/>
    <p:sldId id="308" r:id="rId41"/>
    <p:sldId id="309" r:id="rId42"/>
    <p:sldId id="310" r:id="rId43"/>
    <p:sldId id="311" r:id="rId44"/>
    <p:sldId id="312" r:id="rId45"/>
    <p:sldId id="313" r:id="rId46"/>
    <p:sldId id="315" r:id="rId47"/>
    <p:sldId id="316" r:id="rId48"/>
    <p:sldId id="317" r:id="rId49"/>
    <p:sldId id="318" r:id="rId50"/>
    <p:sldId id="319" r:id="rId51"/>
    <p:sldId id="320" r:id="rId52"/>
    <p:sldId id="321" r:id="rId53"/>
    <p:sldId id="322" r:id="rId54"/>
    <p:sldId id="323" r:id="rId55"/>
    <p:sldId id="324" r:id="rId56"/>
    <p:sldId id="328" r:id="rId57"/>
    <p:sldId id="325" r:id="rId58"/>
    <p:sldId id="326" r:id="rId59"/>
    <p:sldId id="327" r:id="rId60"/>
    <p:sldId id="329" r:id="rId61"/>
    <p:sldId id="330" r:id="rId62"/>
    <p:sldId id="331" r:id="rId63"/>
    <p:sldId id="332" r:id="rId64"/>
    <p:sldId id="333" r:id="rId65"/>
    <p:sldId id="334" r:id="rId66"/>
    <p:sldId id="335" r:id="rId67"/>
    <p:sldId id="337" r:id="rId68"/>
    <p:sldId id="338" r:id="rId69"/>
    <p:sldId id="336" r:id="rId70"/>
    <p:sldId id="266" r:id="rId71"/>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31"/>
        <p:guide pos="3866"/>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tags" Target="tags/tag1.xml" /><Relationship Id="rId73" Type="http://schemas.openxmlformats.org/officeDocument/2006/relationships/presProps" Target="presProps.xml" /><Relationship Id="rId74" Type="http://schemas.openxmlformats.org/officeDocument/2006/relationships/viewProps" Target="viewProps.xml" /><Relationship Id="rId75" Type="http://schemas.openxmlformats.org/officeDocument/2006/relationships/theme" Target="theme/theme1.xml" /><Relationship Id="rId76"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6CA802-C55C-4FE8-B498-096B57E8D6F1}"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2F15DE-8E7C-4F9D-93F3-805534C8AA1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Picture 2" descr="C:\Documents and Settings\Administrator\桌面\34.jpg"/>
          <p:cNvPicPr>
            <a:picLocks noChangeAspect="1" noChangeArrowheads="1"/>
          </p:cNvPicPr>
          <p:nvPr userDrawn="1"/>
        </p:nvPicPr>
        <p:blipFill>
          <a:blip r:embed="rId12"/>
          <a:srcRect l="3904"/>
          <a:stretch>
            <a:fillRect/>
          </a:stretch>
        </p:blipFill>
        <p:spPr bwMode="auto">
          <a:xfrm>
            <a:off x="0" y="0"/>
            <a:ext cx="12192000" cy="6858000"/>
          </a:xfrm>
          <a:prstGeom prst="rect">
            <a:avLst/>
          </a:prstGeom>
          <a:noFill/>
        </p:spPr>
      </p:pic>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2800" kern="1200">
          <a:solidFill>
            <a:srgbClr val="602E04"/>
          </a:solidFill>
          <a:latin typeface="时尚中黑简体" pitchFamily="2" charset="-122"/>
          <a:ea typeface="时尚中黑简体"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19.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descr="C:\Documents and Settings\Administrator\桌面\ZCOOL_Floral Templates2.jpg"/>
          <p:cNvPicPr>
            <a:picLocks noChangeAspect="1" noChangeArrowheads="1"/>
          </p:cNvPicPr>
          <p:nvPr/>
        </p:nvPicPr>
        <p:blipFill>
          <a:blip r:embed="rId2"/>
          <a:srcRect r="4478"/>
          <a:stretch>
            <a:fillRect/>
          </a:stretch>
        </p:blipFill>
        <p:spPr bwMode="auto">
          <a:xfrm>
            <a:off x="-154305" y="0"/>
            <a:ext cx="12393930" cy="6899275"/>
          </a:xfrm>
          <a:prstGeom prst="rect">
            <a:avLst/>
          </a:prstGeom>
          <a:noFill/>
        </p:spPr>
      </p:pic>
      <p:sp>
        <p:nvSpPr>
          <p:cNvPr id="5" name="TextBox 4"/>
          <p:cNvSpPr txBox="1"/>
          <p:nvPr/>
        </p:nvSpPr>
        <p:spPr>
          <a:xfrm>
            <a:off x="4944349" y="5373306"/>
            <a:ext cx="6329680" cy="768350"/>
          </a:xfrm>
          <a:prstGeom prst="rect">
            <a:avLst/>
          </a:prstGeom>
          <a:noFill/>
        </p:spPr>
        <p:txBody>
          <a:bodyPr wrap="none" rtlCol="0">
            <a:spAutoFit/>
          </a:bodyPr>
          <a:lstStyle/>
          <a:p>
            <a:pPr algn="l"/>
            <a:r>
              <a:rPr lang="zh-CN" altLang="en-US" sz="4400" smtClean="0">
                <a:solidFill>
                  <a:srgbClr val="602E04"/>
                </a:solidFill>
                <a:latin typeface="时尚中黑简体" pitchFamily="2" charset="-122"/>
                <a:ea typeface="时尚中黑简体" pitchFamily="2" charset="-122"/>
              </a:rPr>
              <a:t>高一议论文写作入门指导</a:t>
            </a:r>
            <a:endParaRPr lang="zh-CN" altLang="en-US" sz="4400" smtClean="0">
              <a:solidFill>
                <a:srgbClr val="602E04"/>
              </a:solidFill>
              <a:latin typeface="时尚中黑简体" pitchFamily="2" charset="-122"/>
              <a:ea typeface="时尚中黑简体"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271270" y="692785"/>
            <a:ext cx="8669020" cy="4720590"/>
          </a:xfrm>
        </p:spPr>
        <p:txBody>
          <a:bodyPr anchor="t" anchorCtr="0">
            <a:normAutofit lnSpcReduction="20000"/>
          </a:bodyPr>
          <a:lstStyle/>
          <a:p>
            <a:pPr marL="0" indent="0">
              <a:buNone/>
            </a:pPr>
            <a:r>
              <a:rPr lang="zh-CN" altLang="en-US" sz="4000" smtClean="0">
                <a:solidFill>
                  <a:srgbClr val="602E04"/>
                </a:solidFill>
                <a:latin typeface="时尚中黑简体" pitchFamily="2" charset="-122"/>
                <a:ea typeface="时尚中黑简体" pitchFamily="2" charset="-122"/>
                <a:cs typeface="+mj-cs"/>
              </a:rPr>
              <a:t>示例：</a:t>
            </a:r>
            <a:endParaRPr lang="zh-CN" altLang="en-US" sz="2800"/>
          </a:p>
          <a:p>
            <a:pPr marL="0" indent="0">
              <a:buNone/>
            </a:pPr>
            <a:r>
              <a:rPr lang="zh-CN" altLang="en-US" sz="2800"/>
              <a:t>    </a:t>
            </a:r>
            <a:endParaRPr lang="zh-CN" altLang="en-US" sz="2800"/>
          </a:p>
          <a:p>
            <a:pPr marL="0" indent="0" fontAlgn="auto">
              <a:lnSpc>
                <a:spcPts val="4060"/>
              </a:lnSpc>
              <a:spcBef>
                <a:spcPct val="0"/>
              </a:spcBef>
              <a:buNone/>
            </a:pPr>
            <a:r>
              <a:rPr lang="zh-CN" altLang="en-US" sz="2800"/>
              <a:t> </a:t>
            </a:r>
            <a:r>
              <a:rPr lang="en-US" altLang="zh-CN" sz="2800"/>
              <a:t>   </a:t>
            </a:r>
            <a:r>
              <a:rPr lang="en-US" altLang="zh-CN" sz="2800" b="1">
                <a:cs typeface="微软雅黑" panose="020b0503020204020204" pitchFamily="34" charset="-122"/>
              </a:rPr>
              <a:t>1.</a:t>
            </a:r>
            <a:r>
              <a:rPr lang="zh-CN" altLang="en-US" sz="2800" b="1">
                <a:cs typeface="微软雅黑" panose="020b0503020204020204" pitchFamily="34" charset="-122"/>
              </a:rPr>
              <a:t>关爸爸的做法让我感动</a:t>
            </a:r>
            <a:endParaRPr lang="zh-CN" altLang="en-US" sz="2800" b="1">
              <a:cs typeface="微软雅黑" panose="020b0503020204020204" pitchFamily="34" charset="-122"/>
            </a:endParaRPr>
          </a:p>
          <a:p>
            <a:pPr marL="0" indent="0" fontAlgn="auto">
              <a:lnSpc>
                <a:spcPts val="4060"/>
              </a:lnSpc>
              <a:spcBef>
                <a:spcPct val="0"/>
              </a:spcBef>
              <a:buNone/>
            </a:pPr>
            <a:r>
              <a:rPr lang="zh-CN" altLang="en-US" sz="2800" b="1">
                <a:cs typeface="微软雅黑" panose="020b0503020204020204" pitchFamily="34" charset="-122"/>
              </a:rPr>
              <a:t>    </a:t>
            </a:r>
            <a:r>
              <a:rPr lang="en-US" altLang="zh-CN" sz="2800" b="1">
                <a:cs typeface="微软雅黑" panose="020b0503020204020204" pitchFamily="34" charset="-122"/>
              </a:rPr>
              <a:t>2.</a:t>
            </a:r>
            <a:r>
              <a:rPr lang="zh-CN" altLang="en-US" sz="2800" b="1">
                <a:cs typeface="微软雅黑" panose="020b0503020204020204" pitchFamily="34" charset="-122"/>
              </a:rPr>
              <a:t>为关爸的做法点赞</a:t>
            </a:r>
            <a:endParaRPr lang="zh-CN" altLang="en-US" sz="2800" b="1">
              <a:cs typeface="微软雅黑" panose="020b0503020204020204" pitchFamily="34" charset="-122"/>
            </a:endParaRPr>
          </a:p>
          <a:p>
            <a:pPr marL="0" indent="0" fontAlgn="auto">
              <a:lnSpc>
                <a:spcPts val="4060"/>
              </a:lnSpc>
              <a:spcBef>
                <a:spcPct val="0"/>
              </a:spcBef>
              <a:buNone/>
            </a:pPr>
            <a:r>
              <a:rPr lang="zh-CN" altLang="en-US" sz="2800" b="1">
                <a:cs typeface="微软雅黑" panose="020b0503020204020204" pitchFamily="34" charset="-122"/>
              </a:rPr>
              <a:t>    </a:t>
            </a:r>
            <a:r>
              <a:rPr lang="en-US" altLang="zh-CN" sz="2800" b="1">
                <a:cs typeface="微软雅黑" panose="020b0503020204020204" pitchFamily="34" charset="-122"/>
              </a:rPr>
              <a:t>3.</a:t>
            </a:r>
            <a:r>
              <a:rPr lang="zh-CN" altLang="en-US" sz="2800" b="1">
                <a:cs typeface="微软雅黑" panose="020b0503020204020204" pitchFamily="34" charset="-122"/>
              </a:rPr>
              <a:t>勇敢的背后是无限的辛酸和无奈</a:t>
            </a:r>
            <a:endParaRPr lang="zh-CN" altLang="en-US" sz="2800" b="1">
              <a:cs typeface="微软雅黑" panose="020b0503020204020204" pitchFamily="34" charset="-122"/>
            </a:endParaRPr>
          </a:p>
          <a:p>
            <a:pPr marL="0" indent="0" fontAlgn="auto">
              <a:lnSpc>
                <a:spcPts val="4060"/>
              </a:lnSpc>
              <a:spcBef>
                <a:spcPct val="0"/>
              </a:spcBef>
              <a:buNone/>
            </a:pPr>
            <a:r>
              <a:rPr lang="zh-CN" altLang="en-US" sz="2800" b="1">
                <a:cs typeface="微软雅黑" panose="020b0503020204020204" pitchFamily="34" charset="-122"/>
              </a:rPr>
              <a:t>    </a:t>
            </a:r>
            <a:r>
              <a:rPr lang="en-US" altLang="zh-CN" sz="2800" b="1">
                <a:cs typeface="微软雅黑" panose="020b0503020204020204" pitchFamily="34" charset="-122"/>
              </a:rPr>
              <a:t>4.</a:t>
            </a:r>
            <a:r>
              <a:rPr lang="zh-CN" altLang="en-US" sz="2800" b="1">
                <a:cs typeface="微软雅黑" panose="020b0503020204020204" pitchFamily="34" charset="-122"/>
              </a:rPr>
              <a:t>父爱总是那么无私、无畏</a:t>
            </a:r>
            <a:endParaRPr lang="zh-CN" altLang="en-US" sz="2800" b="1">
              <a:cs typeface="微软雅黑" panose="020b0503020204020204" pitchFamily="34" charset="-122"/>
            </a:endParaRPr>
          </a:p>
          <a:p>
            <a:pPr marL="0" indent="0" fontAlgn="auto">
              <a:lnSpc>
                <a:spcPts val="4060"/>
              </a:lnSpc>
              <a:spcBef>
                <a:spcPct val="0"/>
              </a:spcBef>
              <a:buNone/>
            </a:pPr>
            <a:r>
              <a:rPr lang="zh-CN" altLang="en-US" sz="2800">
                <a:cs typeface="微软雅黑" panose="020b0503020204020204" pitchFamily="34" charset="-122"/>
              </a:rPr>
              <a:t>    </a:t>
            </a:r>
            <a:r>
              <a:rPr lang="en-US" altLang="zh-CN" sz="2800" b="1">
                <a:cs typeface="微软雅黑" panose="020b0503020204020204" pitchFamily="34" charset="-122"/>
              </a:rPr>
              <a:t>5.</a:t>
            </a:r>
            <a:r>
              <a:rPr lang="zh-CN" altLang="en-US" sz="2800" b="1">
                <a:cs typeface="微软雅黑" panose="020b0503020204020204" pitchFamily="34" charset="-122"/>
              </a:rPr>
              <a:t>可怜天下父母心</a:t>
            </a:r>
            <a:endParaRPr lang="zh-CN" altLang="en-US" sz="2800" b="1">
              <a:cs typeface="微软雅黑" panose="020b0503020204020204" pitchFamily="34" charset="-122"/>
            </a:endParaRPr>
          </a:p>
          <a:p>
            <a:pPr marL="0" indent="0" fontAlgn="auto">
              <a:lnSpc>
                <a:spcPts val="4060"/>
              </a:lnSpc>
              <a:spcBef>
                <a:spcPct val="0"/>
              </a:spcBef>
              <a:buNone/>
            </a:pPr>
            <a:r>
              <a:rPr lang="zh-CN" altLang="en-US" sz="2800" b="1">
                <a:cs typeface="微软雅黑" panose="020b0503020204020204" pitchFamily="34" charset="-122"/>
              </a:rPr>
              <a:t>      （用心良苦）</a:t>
            </a:r>
            <a:endParaRPr lang="zh-CN" altLang="en-US" sz="2800" b="1">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9380" y="620395"/>
            <a:ext cx="11741785" cy="5736590"/>
          </a:xfrm>
        </p:spPr>
        <p:txBody>
          <a:bodyPr anchor="t" anchorCtr="0">
            <a:normAutofit lnSpcReduction="20000"/>
          </a:bodyPr>
          <a:lstStyle/>
          <a:p>
            <a:pPr marL="0" indent="0">
              <a:buNone/>
            </a:pPr>
            <a:r>
              <a:rPr lang="en-US" altLang="zh-CN" sz="2800" b="1">
                <a:cs typeface="微软雅黑" panose="020b0503020204020204" pitchFamily="34" charset="-122"/>
              </a:rPr>
              <a:t>3.论据</a:t>
            </a:r>
            <a:endParaRPr lang="en-US" altLang="zh-CN" sz="2800" b="1">
              <a:cs typeface="微软雅黑" panose="020b0503020204020204" pitchFamily="34" charset="-122"/>
            </a:endParaRPr>
          </a:p>
          <a:p>
            <a:pPr marL="0" indent="0">
              <a:buNone/>
            </a:pPr>
            <a:r>
              <a:rPr lang="zh-CN" altLang="en-US" b="1"/>
              <a:t>   </a:t>
            </a:r>
            <a:r>
              <a:rPr lang="zh-CN" altLang="en-US" sz="2800" b="1">
                <a:cs typeface="微软雅黑" panose="020b0503020204020204" pitchFamily="34" charset="-122"/>
              </a:rPr>
              <a:t> </a:t>
            </a:r>
            <a:r>
              <a:rPr lang="zh-CN" altLang="en-US" sz="2800">
                <a:cs typeface="微软雅黑" panose="020b0503020204020204" pitchFamily="34" charset="-122"/>
              </a:rPr>
              <a:t>议论文的论点确立后，用来证明论点的根据叫论据。</a:t>
            </a:r>
            <a:endParaRPr lang="zh-CN" altLang="en-US" sz="2800">
              <a:cs typeface="微软雅黑" panose="020b0503020204020204" pitchFamily="34" charset="-122"/>
            </a:endParaRPr>
          </a:p>
          <a:p>
            <a:pPr marL="0" indent="0">
              <a:buNone/>
            </a:pPr>
            <a:r>
              <a:rPr lang="zh-CN" altLang="en-US" sz="2800">
                <a:cs typeface="微软雅黑" panose="020b0503020204020204" pitchFamily="34" charset="-122"/>
              </a:rPr>
              <a:t>（</a:t>
            </a:r>
            <a:r>
              <a:rPr lang="en-US" altLang="zh-CN" sz="2800">
                <a:cs typeface="微软雅黑" panose="020b0503020204020204" pitchFamily="34" charset="-122"/>
              </a:rPr>
              <a:t>1</a:t>
            </a:r>
            <a:r>
              <a:rPr lang="zh-CN" altLang="en-US" sz="2800">
                <a:cs typeface="微软雅黑" panose="020b0503020204020204" pitchFamily="34" charset="-122"/>
              </a:rPr>
              <a:t>）论据类型</a:t>
            </a:r>
            <a:endParaRPr lang="zh-CN" altLang="en-US" sz="2800">
              <a:cs typeface="微软雅黑" panose="020b0503020204020204" pitchFamily="34" charset="-122"/>
            </a:endParaRPr>
          </a:p>
          <a:p>
            <a:pPr marL="0" indent="0">
              <a:buNone/>
            </a:pPr>
            <a:r>
              <a:rPr lang="zh-CN" altLang="en-US" sz="2800">
                <a:cs typeface="微软雅黑" panose="020b0503020204020204" pitchFamily="34" charset="-122"/>
              </a:rPr>
              <a:t>    事实论据：事例、史实、统计数字等</a:t>
            </a:r>
            <a:endParaRPr lang="zh-CN" altLang="en-US" sz="2800">
              <a:cs typeface="微软雅黑" panose="020b0503020204020204" pitchFamily="34" charset="-122"/>
            </a:endParaRPr>
          </a:p>
          <a:p>
            <a:pPr marL="0" indent="0">
              <a:buNone/>
            </a:pPr>
            <a:r>
              <a:rPr lang="zh-CN" altLang="en-US" sz="2800">
                <a:cs typeface="微软雅黑" panose="020b0503020204020204" pitchFamily="34" charset="-122"/>
              </a:rPr>
              <a:t>    道理论据：名言警句、谚语、哲理名句等</a:t>
            </a:r>
            <a:endParaRPr lang="zh-CN" altLang="en-US" sz="2800">
              <a:cs typeface="微软雅黑" panose="020b0503020204020204" pitchFamily="34" charset="-122"/>
            </a:endParaRPr>
          </a:p>
          <a:p>
            <a:pPr marL="0" indent="0">
              <a:buNone/>
            </a:pPr>
            <a:r>
              <a:rPr lang="zh-CN" altLang="en-US" sz="2800">
                <a:cs typeface="微软雅黑" panose="020b0503020204020204" pitchFamily="34" charset="-122"/>
              </a:rPr>
              <a:t>（</a:t>
            </a:r>
            <a:r>
              <a:rPr lang="en-US" altLang="zh-CN" sz="2800">
                <a:cs typeface="微软雅黑" panose="020b0503020204020204" pitchFamily="34" charset="-122"/>
              </a:rPr>
              <a:t>2</a:t>
            </a:r>
            <a:r>
              <a:rPr lang="zh-CN" altLang="en-US" sz="2800">
                <a:cs typeface="微软雅黑" panose="020b0503020204020204" pitchFamily="34" charset="-122"/>
              </a:rPr>
              <a:t>）论据的要求</a:t>
            </a:r>
            <a:endParaRPr lang="zh-CN" altLang="en-US" sz="2800">
              <a:cs typeface="微软雅黑" panose="020b0503020204020204" pitchFamily="34" charset="-122"/>
            </a:endParaRPr>
          </a:p>
          <a:p>
            <a:pPr marL="0" indent="0" fontAlgn="auto">
              <a:lnSpc>
                <a:spcPts val="3880"/>
              </a:lnSpc>
              <a:spcBef>
                <a:spcPct val="0"/>
              </a:spcBef>
              <a:buNone/>
            </a:pPr>
            <a:r>
              <a:rPr lang="zh-CN" altLang="en-US" sz="2800">
                <a:solidFill>
                  <a:srgbClr val="FF0000"/>
                </a:solidFill>
                <a:cs typeface="微软雅黑" panose="020b0503020204020204" pitchFamily="34" charset="-122"/>
              </a:rPr>
              <a:t>   正确</a:t>
            </a:r>
            <a:r>
              <a:rPr lang="en-US" altLang="zh-CN" sz="2800">
                <a:cs typeface="微软雅黑" panose="020b0503020204020204" pitchFamily="34" charset="-122"/>
              </a:rPr>
              <a:t>——</a:t>
            </a:r>
            <a:r>
              <a:rPr lang="zh-CN" altLang="en-US" sz="2800">
                <a:cs typeface="微软雅黑" panose="020b0503020204020204" pitchFamily="34" charset="-122"/>
              </a:rPr>
              <a:t>能紧扣论点，为论证论点服务</a:t>
            </a:r>
            <a:endParaRPr lang="zh-CN" altLang="en-US" sz="2800">
              <a:cs typeface="微软雅黑" panose="020b0503020204020204" pitchFamily="34" charset="-122"/>
            </a:endParaRPr>
          </a:p>
          <a:p>
            <a:pPr marL="0" indent="0" fontAlgn="auto">
              <a:lnSpc>
                <a:spcPts val="3880"/>
              </a:lnSpc>
              <a:spcBef>
                <a:spcPct val="0"/>
              </a:spcBef>
              <a:buNone/>
            </a:pPr>
            <a:r>
              <a:rPr lang="zh-CN" altLang="en-US" sz="2800">
                <a:cs typeface="微软雅黑" panose="020b0503020204020204" pitchFamily="34" charset="-122"/>
              </a:rPr>
              <a:t>  </a:t>
            </a:r>
            <a:r>
              <a:rPr lang="en-US" altLang="zh-CN" sz="2800">
                <a:cs typeface="微软雅黑" panose="020b0503020204020204" pitchFamily="34" charset="-122"/>
              </a:rPr>
              <a:t> </a:t>
            </a:r>
            <a:r>
              <a:rPr lang="zh-CN" altLang="en-US" sz="2800">
                <a:solidFill>
                  <a:srgbClr val="FF0000"/>
                </a:solidFill>
                <a:cs typeface="微软雅黑" panose="020b0503020204020204" pitchFamily="34" charset="-122"/>
              </a:rPr>
              <a:t>真实</a:t>
            </a:r>
            <a:r>
              <a:rPr lang="en-US" altLang="zh-CN" sz="2800">
                <a:cs typeface="微软雅黑" panose="020b0503020204020204" pitchFamily="34" charset="-122"/>
              </a:rPr>
              <a:t>——</a:t>
            </a:r>
            <a:r>
              <a:rPr lang="zh-CN" altLang="en-US" sz="2800">
                <a:cs typeface="微软雅黑" panose="020b0503020204020204" pitchFamily="34" charset="-122"/>
              </a:rPr>
              <a:t>事实论据要真实可靠，道理论据要符合生活逻辑</a:t>
            </a:r>
            <a:endParaRPr lang="zh-CN" altLang="en-US" sz="2800">
              <a:cs typeface="微软雅黑" panose="020b0503020204020204" pitchFamily="34" charset="-122"/>
            </a:endParaRPr>
          </a:p>
          <a:p>
            <a:pPr marL="0" indent="0" fontAlgn="auto">
              <a:lnSpc>
                <a:spcPts val="3880"/>
              </a:lnSpc>
              <a:spcBef>
                <a:spcPct val="0"/>
              </a:spcBef>
              <a:buNone/>
            </a:pPr>
            <a:r>
              <a:rPr lang="zh-CN" altLang="en-US" sz="2800">
                <a:solidFill>
                  <a:srgbClr val="FF0000"/>
                </a:solidFill>
                <a:cs typeface="微软雅黑" panose="020b0503020204020204" pitchFamily="34" charset="-122"/>
              </a:rPr>
              <a:t>   典型</a:t>
            </a:r>
            <a:r>
              <a:rPr lang="en-US" altLang="zh-CN" sz="2800">
                <a:cs typeface="微软雅黑" panose="020b0503020204020204" pitchFamily="34" charset="-122"/>
              </a:rPr>
              <a:t>——</a:t>
            </a:r>
            <a:r>
              <a:rPr lang="zh-CN" altLang="en-US" sz="2800">
                <a:cs typeface="微软雅黑" panose="020b0503020204020204" pitchFamily="34" charset="-122"/>
              </a:rPr>
              <a:t>有代表性，能以一当十，能揭示事物的本质和规律</a:t>
            </a:r>
            <a:endParaRPr lang="zh-CN" altLang="en-US" sz="2800">
              <a:cs typeface="微软雅黑" panose="020b0503020204020204" pitchFamily="34" charset="-122"/>
            </a:endParaRPr>
          </a:p>
          <a:p>
            <a:pPr marL="0" indent="0" fontAlgn="auto">
              <a:lnSpc>
                <a:spcPts val="3880"/>
              </a:lnSpc>
              <a:spcBef>
                <a:spcPct val="0"/>
              </a:spcBef>
              <a:buNone/>
            </a:pPr>
            <a:r>
              <a:rPr lang="zh-CN" altLang="en-US" sz="2800">
                <a:cs typeface="微软雅黑" panose="020b0503020204020204" pitchFamily="34" charset="-122"/>
              </a:rPr>
              <a:t>  </a:t>
            </a:r>
            <a:r>
              <a:rPr lang="en-US" altLang="zh-CN" sz="2800">
                <a:cs typeface="微软雅黑" panose="020b0503020204020204" pitchFamily="34" charset="-122"/>
              </a:rPr>
              <a:t> </a:t>
            </a:r>
            <a:r>
              <a:rPr lang="zh-CN" altLang="en-US" sz="2800">
                <a:solidFill>
                  <a:srgbClr val="FF0000"/>
                </a:solidFill>
                <a:cs typeface="微软雅黑" panose="020b0503020204020204" pitchFamily="34" charset="-122"/>
              </a:rPr>
              <a:t>新颖</a:t>
            </a:r>
            <a:r>
              <a:rPr lang="en-US" altLang="zh-CN" sz="2800">
                <a:cs typeface="微软雅黑" panose="020b0503020204020204" pitchFamily="34" charset="-122"/>
              </a:rPr>
              <a:t>——</a:t>
            </a:r>
            <a:r>
              <a:rPr lang="zh-CN" altLang="en-US" sz="2800">
                <a:cs typeface="微软雅黑" panose="020b0503020204020204" pitchFamily="34" charset="-122"/>
              </a:rPr>
              <a:t>别人不常用的，富有时代气息、生活气息的</a:t>
            </a:r>
            <a:endParaRPr lang="zh-CN" altLang="en-US" sz="2800">
              <a:cs typeface="微软雅黑" panose="020b0503020204020204" pitchFamily="34" charset="-122"/>
            </a:endParaRPr>
          </a:p>
          <a:p>
            <a:pPr marL="0" indent="0" fontAlgn="auto">
              <a:lnSpc>
                <a:spcPts val="3880"/>
              </a:lnSpc>
              <a:spcBef>
                <a:spcPct val="0"/>
              </a:spcBef>
              <a:buNone/>
            </a:pPr>
            <a:r>
              <a:rPr lang="zh-CN" altLang="en-US" sz="2800">
                <a:solidFill>
                  <a:srgbClr val="FF0000"/>
                </a:solidFill>
                <a:cs typeface="微软雅黑" panose="020b0503020204020204" pitchFamily="34" charset="-122"/>
              </a:rPr>
              <a:t>   概括</a:t>
            </a:r>
            <a:r>
              <a:rPr lang="en-US" altLang="zh-CN" sz="2800">
                <a:cs typeface="微软雅黑" panose="020b0503020204020204" pitchFamily="34" charset="-122"/>
              </a:rPr>
              <a:t>——</a:t>
            </a:r>
            <a:r>
              <a:rPr lang="zh-CN" altLang="en-US" sz="2800">
                <a:cs typeface="微软雅黑" panose="020b0503020204020204" pitchFamily="34" charset="-122"/>
              </a:rPr>
              <a:t>叙述论据时用较概括的语言，能把与论点有关的主要事例说清楚就行，不要对事例作详细叙述，尤其不能有细节描写，</a:t>
            </a:r>
            <a:r>
              <a:rPr lang="zh-CN" altLang="en-US" sz="2400"/>
              <a:t>以免写成记叙文。</a:t>
            </a:r>
            <a:endParaRPr lang="zh-CN" altLang="en-US" sz="240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20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arn(inVertical)">
                                      <p:cBhvr>
                                        <p:cTn id="32" dur="500"/>
                                        <p:tgtEl>
                                          <p:spTgt spid="3">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charRg st="115" end="143"/>
                                            </p:txEl>
                                          </p:spTgt>
                                        </p:tgtEl>
                                        <p:attrNameLst>
                                          <p:attrName>style.visibility</p:attrName>
                                        </p:attrNameLst>
                                      </p:cBhvr>
                                      <p:to>
                                        <p:strVal val="visible"/>
                                      </p:to>
                                    </p:set>
                                    <p:animEffect transition="in" filter="blinds(horizontal)">
                                      <p:cBhvr>
                                        <p:cTn id="37" dur="500"/>
                                        <p:tgtEl>
                                          <p:spTgt spid="3">
                                            <p:txEl>
                                              <p:charRg st="115" end="14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nodeType="clickEffect">
                                  <p:stCondLst>
                                    <p:cond delay="0"/>
                                  </p:stCondLst>
                                  <p:childTnLst>
                                    <p:set>
                                      <p:cBhvr>
                                        <p:cTn id="41" dur="1" fill="hold">
                                          <p:stCondLst>
                                            <p:cond delay="0"/>
                                          </p:stCondLst>
                                        </p:cTn>
                                        <p:tgtEl>
                                          <p:spTgt spid="3">
                                            <p:txEl>
                                              <p:charRg st="143" end="174"/>
                                            </p:txEl>
                                          </p:spTgt>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charRg st="174" end="200"/>
                                            </p:txEl>
                                          </p:spTgt>
                                        </p:tgtEl>
                                        <p:attrNameLst>
                                          <p:attrName>style.visibility</p:attrName>
                                        </p:attrNameLst>
                                      </p:cBhvr>
                                      <p:to>
                                        <p:strVal val="visible"/>
                                      </p:to>
                                    </p:set>
                                    <p:anim calcmode="lin" valueType="num">
                                      <p:cBhvr additive="base">
                                        <p:cTn id="46" dur="500" fill="hold"/>
                                        <p:tgtEl>
                                          <p:spTgt spid="3">
                                            <p:txEl>
                                              <p:charRg st="174" end="20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charRg st="174" end="200"/>
                                            </p:txEl>
                                          </p:spTgt>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nodeType="clickEffect">
                                  <p:stCondLst>
                                    <p:cond delay="0"/>
                                  </p:stCondLst>
                                  <p:childTnLst>
                                    <p:set>
                                      <p:cBhvr>
                                        <p:cTn id="51" dur="1" fill="hold">
                                          <p:stCondLst>
                                            <p:cond delay="0"/>
                                          </p:stCondLst>
                                        </p:cTn>
                                        <p:tgtEl>
                                          <p:spTgt spid="3">
                                            <p:txEl>
                                              <p:charRg st="200" end="269"/>
                                            </p:txEl>
                                          </p:spTgt>
                                        </p:tgtEl>
                                        <p:attrNameLst>
                                          <p:attrName>style.visibility</p:attrName>
                                        </p:attrNameLst>
                                      </p:cBhvr>
                                      <p:to>
                                        <p:strVal val="visible"/>
                                      </p:to>
                                    </p:set>
                                    <p:animEffect transition="in" filter="diamond(in)">
                                      <p:cBhvr>
                                        <p:cTn id="52" dur="2000"/>
                                        <p:tgtEl>
                                          <p:spTgt spid="3">
                                            <p:txEl>
                                              <p:charRg st="200" end="2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51180" y="692785"/>
            <a:ext cx="11181715" cy="5650865"/>
          </a:xfrm>
        </p:spPr>
        <p:txBody>
          <a:bodyPr anchor="t" anchorCtr="0"/>
          <a:lstStyle/>
          <a:p>
            <a:pPr marL="0" indent="0">
              <a:buNone/>
            </a:pPr>
            <a:r>
              <a:rPr lang="en-US" altLang="zh-CN" sz="2400" b="1">
                <a:latin typeface="仿宋" panose="02010609060101010101" charset="-122"/>
                <a:ea typeface="仿宋" panose="02010609060101010101" charset="-122"/>
              </a:rPr>
              <a:t> </a:t>
            </a:r>
            <a:r>
              <a:rPr lang="zh-CN" altLang="en-US" sz="2400" b="1">
                <a:solidFill>
                  <a:srgbClr val="C00000"/>
                </a:solidFill>
                <a:cs typeface="微软雅黑" panose="020b0503020204020204" pitchFamily="34" charset="-122"/>
              </a:rPr>
              <a:t>【练一练】</a:t>
            </a:r>
            <a:endParaRPr lang="zh-CN" altLang="en-US" sz="2400" b="1">
              <a:solidFill>
                <a:srgbClr val="C00000"/>
              </a:solidFill>
              <a:cs typeface="微软雅黑" panose="020b0503020204020204" pitchFamily="34" charset="-122"/>
            </a:endParaRPr>
          </a:p>
          <a:p>
            <a:pPr marL="0" indent="0">
              <a:buNone/>
            </a:pPr>
            <a:r>
              <a:rPr lang="zh-CN" altLang="en-US" sz="2400" b="1">
                <a:latin typeface="仿宋" panose="02010609060101010101" charset="-122"/>
                <a:ea typeface="仿宋" panose="02010609060101010101" charset="-122"/>
              </a:rPr>
              <a:t>   </a:t>
            </a:r>
            <a:r>
              <a:rPr lang="zh-CN" altLang="en-US" sz="2400" b="1" u="sng">
                <a:latin typeface="仿宋" panose="02010609060101010101" charset="-122"/>
                <a:ea typeface="仿宋" panose="02010609060101010101" charset="-122"/>
              </a:rPr>
              <a:t>“言”造就的是一个虚幻的人。</a:t>
            </a:r>
            <a:r>
              <a:rPr lang="zh-CN" altLang="en-US" sz="2400" b="1">
                <a:latin typeface="仿宋" panose="02010609060101010101" charset="-122"/>
                <a:ea typeface="仿宋" panose="02010609060101010101" charset="-122"/>
              </a:rPr>
              <a:t> 战国赵括读的是百家兵书，说的是豪言壮语，可是有“言”无“行”，留下“纸上谈兵”作后人笑谈；三国马谡言辞逼人，仿佛能将小小街亭玩于股掌，可是司马大军一到，马大将军却只能将街亭拱手相让……漂亮的言辞就像花瓣上的露珠，晨曦中的雾气，沙漠中的海市，给人的永远是一种虚幻的美丽。还记得俄国文学家屠格涅夫笔下的那罗亭吧，这个长相英俊，有理想有抱负的青年才子，满脑子装着救国救民、改造社会的真理，常常慷慨陈词，可是就是不肯不能不敢付诸行动，结果被人称作“语言的巨人，行动的矮子”。</a:t>
            </a:r>
            <a:endParaRPr lang="zh-CN" altLang="en-US" sz="2400" b="1">
              <a:latin typeface="仿宋" panose="02010609060101010101" charset="-122"/>
              <a:ea typeface="仿宋" panose="02010609060101010101" charset="-122"/>
            </a:endParaRPr>
          </a:p>
          <a:p>
            <a:pPr marL="0" indent="0">
              <a:buNone/>
            </a:pPr>
            <a:r>
              <a:rPr lang="zh-CN" altLang="en-US" sz="2400" b="1">
                <a:latin typeface="仿宋" panose="02010609060101010101" charset="-122"/>
                <a:ea typeface="仿宋" panose="02010609060101010101" charset="-122"/>
              </a:rPr>
              <a:t>                 </a:t>
            </a:r>
            <a:r>
              <a:rPr lang="en-US" altLang="zh-CN" sz="2400" b="1">
                <a:latin typeface="仿宋" panose="02010609060101010101" charset="-122"/>
                <a:ea typeface="仿宋" panose="02010609060101010101" charset="-122"/>
              </a:rPr>
              <a:t>                    ——</a:t>
            </a:r>
            <a:r>
              <a:rPr lang="zh-CN" altLang="en-US" sz="2400" b="1">
                <a:latin typeface="仿宋" panose="02010609060101010101" charset="-122"/>
                <a:ea typeface="仿宋" panose="02010609060101010101" charset="-122"/>
              </a:rPr>
              <a:t>《让“行”支起一个大写的人》</a:t>
            </a:r>
            <a:endParaRPr lang="zh-CN" altLang="en-US" sz="2400" b="1">
              <a:latin typeface="仿宋" panose="02010609060101010101" charset="-122"/>
              <a:ea typeface="仿宋" panose="02010609060101010101" charset="-122"/>
            </a:endParaRPr>
          </a:p>
          <a:p>
            <a:pPr marL="0" indent="0">
              <a:buNone/>
            </a:pPr>
            <a:r>
              <a:rPr lang="zh-CN" altLang="en-US" sz="2400" b="1"/>
              <a:t>【思考】分析这段文字论点与论据的关系</a:t>
            </a:r>
            <a:endParaRPr lang="zh-CN" altLang="en-US" sz="2400" b="1"/>
          </a:p>
          <a:p>
            <a:pPr marL="0" indent="0">
              <a:buNone/>
            </a:pPr>
            <a:r>
              <a:rPr lang="zh-CN" altLang="en-US" sz="2400" b="1">
                <a:latin typeface="仿宋" panose="02010609060101010101" charset="-122"/>
                <a:ea typeface="仿宋" panose="02010609060101010101" charset="-122"/>
              </a:rPr>
              <a:t>   这段文字列举了赵括、马谡、罗亭三个事实论据，有力地论证了</a:t>
            </a:r>
            <a:r>
              <a:rPr lang="en-US" altLang="zh-CN" sz="2400" b="1" u="sng">
                <a:solidFill>
                  <a:srgbClr val="C00000"/>
                </a:solidFill>
                <a:latin typeface="仿宋" panose="02010609060101010101" charset="-122"/>
                <a:ea typeface="仿宋" panose="02010609060101010101" charset="-122"/>
              </a:rPr>
              <a:t>“</a:t>
            </a:r>
            <a:r>
              <a:rPr lang="zh-CN" altLang="en-US" sz="2400" b="1" u="sng">
                <a:solidFill>
                  <a:srgbClr val="C00000"/>
                </a:solidFill>
                <a:latin typeface="仿宋" panose="02010609060101010101" charset="-122"/>
                <a:ea typeface="仿宋" panose="02010609060101010101" charset="-122"/>
              </a:rPr>
              <a:t>言</a:t>
            </a:r>
            <a:r>
              <a:rPr lang="en-US" altLang="zh-CN" sz="2400" b="1" u="sng">
                <a:solidFill>
                  <a:srgbClr val="C00000"/>
                </a:solidFill>
                <a:latin typeface="仿宋" panose="02010609060101010101" charset="-122"/>
                <a:ea typeface="仿宋" panose="02010609060101010101" charset="-122"/>
              </a:rPr>
              <a:t>”</a:t>
            </a:r>
            <a:r>
              <a:rPr lang="zh-CN" altLang="en-US" sz="2400" b="1" u="sng">
                <a:solidFill>
                  <a:srgbClr val="C00000"/>
                </a:solidFill>
                <a:latin typeface="仿宋" panose="02010609060101010101" charset="-122"/>
                <a:ea typeface="仿宋" panose="02010609060101010101" charset="-122"/>
              </a:rPr>
              <a:t>造就的是一个虚幻的人</a:t>
            </a:r>
            <a:r>
              <a:rPr lang="zh-CN" altLang="en-US" sz="2400" b="1">
                <a:latin typeface="仿宋" panose="02010609060101010101" charset="-122"/>
                <a:ea typeface="仿宋" panose="02010609060101010101" charset="-122"/>
              </a:rPr>
              <a:t>这一分论点，从而从反面论证了全文中心论点：</a:t>
            </a:r>
            <a:r>
              <a:rPr lang="zh-CN" altLang="en-US" sz="2400" b="1" u="sng">
                <a:solidFill>
                  <a:srgbClr val="C00000"/>
                </a:solidFill>
                <a:latin typeface="仿宋" panose="02010609060101010101" charset="-122"/>
                <a:ea typeface="仿宋" panose="02010609060101010101" charset="-122"/>
              </a:rPr>
              <a:t>只有行才能支起一个大写的人</a:t>
            </a:r>
            <a:r>
              <a:rPr lang="zh-CN" altLang="en-US" sz="2400" b="1">
                <a:latin typeface="仿宋" panose="02010609060101010101" charset="-122"/>
                <a:ea typeface="仿宋" panose="02010609060101010101" charset="-122"/>
              </a:rPr>
              <a:t>。</a:t>
            </a:r>
            <a:endParaRPr lang="zh-CN" altLang="en-US" sz="2400" b="1">
              <a:latin typeface="仿宋" panose="02010609060101010101" charset="-122"/>
              <a:ea typeface="仿宋" panose="02010609060101010101" charset="-122"/>
            </a:endParaRPr>
          </a:p>
          <a:p>
            <a:pPr marL="0" indent="0">
              <a:buNone/>
            </a:pPr>
            <a:endParaRPr lang="zh-CN" altLang="en-US" sz="24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51180" y="764540"/>
            <a:ext cx="10875010" cy="4985385"/>
          </a:xfrm>
        </p:spPr>
        <p:txBody>
          <a:bodyPr anchor="t" anchorCtr="0">
            <a:normAutofit lnSpcReduction="10000"/>
          </a:bodyPr>
          <a:lstStyle/>
          <a:p>
            <a:pPr marL="0" indent="0">
              <a:buNone/>
            </a:pPr>
            <a:r>
              <a:rPr lang="en-US" altLang="zh-CN" sz="2400" b="1">
                <a:latin typeface="仿宋" panose="02010609060101010101" charset="-122"/>
                <a:ea typeface="仿宋" panose="02010609060101010101" charset="-122"/>
              </a:rPr>
              <a:t>    </a:t>
            </a:r>
            <a:r>
              <a:rPr lang="zh-CN" altLang="en-US" sz="2400" b="1">
                <a:latin typeface="仿宋" panose="02010609060101010101" charset="-122"/>
                <a:ea typeface="仿宋" panose="02010609060101010101" charset="-122"/>
              </a:rPr>
              <a:t>反观当下，“范儿”却似乎变了味儿。有人把一身名牌当</a:t>
            </a:r>
            <a:endParaRPr lang="zh-CN" altLang="en-US" sz="2400" b="1">
              <a:latin typeface="仿宋" panose="02010609060101010101" charset="-122"/>
              <a:ea typeface="仿宋" panose="02010609060101010101" charset="-122"/>
            </a:endParaRPr>
          </a:p>
          <a:p>
            <a:pPr marL="0" indent="0">
              <a:buNone/>
            </a:pPr>
            <a:r>
              <a:rPr lang="zh-CN" altLang="en-US" sz="2400" b="1">
                <a:latin typeface="仿宋" panose="02010609060101010101" charset="-122"/>
                <a:ea typeface="仿宋" panose="02010609060101010101" charset="-122"/>
              </a:rPr>
              <a:t>作“范儿”，有人把满口洋文当作“范儿”；有人认为玩世不恭很有“范儿”，还有人认为愤世嫉俗才是“范儿”。其实，他们都犯了浅薄、低俗的错误。殊不知，“范儿”是崇高人格的自然表现，是高尚情感的真实流露，装是装不来的。一味装“范儿”，只能不伦不类，贻笑大方。</a:t>
            </a:r>
            <a:endParaRPr lang="zh-CN" altLang="en-US" sz="2400" b="1">
              <a:latin typeface="仿宋" panose="02010609060101010101" charset="-122"/>
              <a:ea typeface="仿宋" panose="02010609060101010101" charset="-122"/>
            </a:endParaRPr>
          </a:p>
          <a:p>
            <a:pPr marL="0" indent="0">
              <a:buNone/>
            </a:pPr>
            <a:r>
              <a:rPr lang="zh-CN" altLang="en-US" sz="2400" b="1">
                <a:latin typeface="仿宋" panose="02010609060101010101" charset="-122"/>
                <a:ea typeface="仿宋" panose="02010609060101010101" charset="-122"/>
              </a:rPr>
              <a:t>   因此，要想真正有“范儿”，还需不断地修炼自我，遵循本心，从而由内而外地散发出属于自己的“范儿”。</a:t>
            </a:r>
            <a:endParaRPr lang="zh-CN" altLang="en-US" sz="2400" b="1">
              <a:latin typeface="仿宋" panose="02010609060101010101" charset="-122"/>
              <a:ea typeface="仿宋" panose="02010609060101010101" charset="-122"/>
            </a:endParaRPr>
          </a:p>
          <a:p>
            <a:pPr marL="0" indent="0">
              <a:buNone/>
            </a:pPr>
            <a:r>
              <a:rPr lang="en-US" altLang="zh-CN" sz="2400" b="1">
                <a:latin typeface="仿宋" panose="02010609060101010101" charset="-122"/>
                <a:ea typeface="仿宋" panose="02010609060101010101" charset="-122"/>
              </a:rPr>
              <a:t>                                        ——《散发属于自己的“范儿”》</a:t>
            </a:r>
            <a:endParaRPr lang="en-US" altLang="zh-CN" sz="2400" b="1">
              <a:latin typeface="仿宋" panose="02010609060101010101" charset="-122"/>
              <a:ea typeface="仿宋" panose="02010609060101010101" charset="-122"/>
            </a:endParaRPr>
          </a:p>
          <a:p>
            <a:pPr marL="0" indent="0">
              <a:buNone/>
            </a:pPr>
            <a:endParaRPr lang="zh-CN" altLang="en-US" sz="2400" b="1">
              <a:latin typeface="黑体" panose="02010609060101010101" charset="-122"/>
              <a:ea typeface="黑体" panose="02010609060101010101" charset="-122"/>
            </a:endParaRPr>
          </a:p>
          <a:p>
            <a:pPr marL="0" indent="0">
              <a:buNone/>
            </a:pPr>
            <a:r>
              <a:rPr lang="zh-CN" altLang="en-US" sz="2400" b="1">
                <a:latin typeface="黑体" panose="02010609060101010101" charset="-122"/>
                <a:ea typeface="黑体" panose="02010609060101010101" charset="-122"/>
              </a:rPr>
              <a:t>【思考】分析这段文字论点与论据的关系</a:t>
            </a:r>
            <a:endParaRPr lang="zh-CN" altLang="en-US" sz="2400" b="1">
              <a:latin typeface="黑体" panose="02010609060101010101" charset="-122"/>
              <a:ea typeface="黑体" panose="02010609060101010101" charset="-122"/>
            </a:endParaRPr>
          </a:p>
          <a:p>
            <a:pPr marL="0" indent="0">
              <a:buNone/>
            </a:pPr>
            <a:r>
              <a:rPr lang="en-US" altLang="zh-CN" sz="2400" b="1">
                <a:latin typeface="仿宋" panose="02010609060101010101" charset="-122"/>
                <a:ea typeface="仿宋" panose="02010609060101010101" charset="-122"/>
              </a:rPr>
              <a:t>   </a:t>
            </a:r>
            <a:r>
              <a:rPr lang="zh-CN" altLang="en-US" sz="2400" b="1">
                <a:latin typeface="仿宋" panose="02010609060101010101" charset="-122"/>
                <a:ea typeface="仿宋" panose="02010609060101010101" charset="-122"/>
              </a:rPr>
              <a:t>例举了生活中变了味儿的</a:t>
            </a:r>
            <a:r>
              <a:rPr lang="en-US" altLang="zh-CN" sz="2400" b="1">
                <a:latin typeface="仿宋" panose="02010609060101010101" charset="-122"/>
                <a:ea typeface="仿宋" panose="02010609060101010101" charset="-122"/>
              </a:rPr>
              <a:t>“</a:t>
            </a:r>
            <a:r>
              <a:rPr lang="zh-CN" altLang="en-US" sz="2400" b="1">
                <a:latin typeface="仿宋" panose="02010609060101010101" charset="-122"/>
                <a:ea typeface="仿宋" panose="02010609060101010101" charset="-122"/>
              </a:rPr>
              <a:t>范儿</a:t>
            </a:r>
            <a:r>
              <a:rPr lang="en-US" altLang="zh-CN" sz="2400" b="1">
                <a:latin typeface="仿宋" panose="02010609060101010101" charset="-122"/>
                <a:ea typeface="仿宋" panose="02010609060101010101" charset="-122"/>
              </a:rPr>
              <a:t>”</a:t>
            </a:r>
            <a:r>
              <a:rPr lang="zh-CN" altLang="en-US" sz="2400" b="1">
                <a:latin typeface="仿宋" panose="02010609060101010101" charset="-122"/>
                <a:ea typeface="仿宋" panose="02010609060101010101" charset="-122"/>
              </a:rPr>
              <a:t>，与作者所认可的</a:t>
            </a:r>
            <a:r>
              <a:rPr lang="en-US" altLang="zh-CN" sz="2400" b="1">
                <a:latin typeface="仿宋" panose="02010609060101010101" charset="-122"/>
                <a:ea typeface="仿宋" panose="02010609060101010101" charset="-122"/>
              </a:rPr>
              <a:t>“</a:t>
            </a:r>
            <a:r>
              <a:rPr lang="zh-CN" altLang="en-US" sz="2400" b="1">
                <a:latin typeface="仿宋" panose="02010609060101010101" charset="-122"/>
                <a:ea typeface="仿宋" panose="02010609060101010101" charset="-122"/>
              </a:rPr>
              <a:t>范儿</a:t>
            </a:r>
            <a:r>
              <a:rPr lang="en-US" altLang="zh-CN" sz="2400" b="1">
                <a:latin typeface="仿宋" panose="02010609060101010101" charset="-122"/>
                <a:ea typeface="仿宋" panose="02010609060101010101" charset="-122"/>
              </a:rPr>
              <a:t>”</a:t>
            </a:r>
            <a:r>
              <a:rPr lang="zh-CN" altLang="en-US" sz="2400" b="1">
                <a:latin typeface="仿宋" panose="02010609060101010101" charset="-122"/>
                <a:ea typeface="仿宋" panose="02010609060101010101" charset="-122"/>
              </a:rPr>
              <a:t>形成对比，从反面论证了论点：</a:t>
            </a:r>
            <a:r>
              <a:rPr lang="zh-CN" altLang="en-US" sz="2400" b="1" u="sng">
                <a:solidFill>
                  <a:srgbClr val="C00000"/>
                </a:solidFill>
                <a:latin typeface="仿宋" panose="02010609060101010101" charset="-122"/>
                <a:ea typeface="仿宋" panose="02010609060101010101" charset="-122"/>
              </a:rPr>
              <a:t>真正的</a:t>
            </a:r>
            <a:r>
              <a:rPr lang="en-US" altLang="zh-CN" sz="2400" b="1" u="sng">
                <a:solidFill>
                  <a:srgbClr val="C00000"/>
                </a:solidFill>
                <a:latin typeface="仿宋" panose="02010609060101010101" charset="-122"/>
                <a:ea typeface="仿宋" panose="02010609060101010101" charset="-122"/>
              </a:rPr>
              <a:t>“</a:t>
            </a:r>
            <a:r>
              <a:rPr lang="zh-CN" altLang="en-US" sz="2400" b="1" u="sng">
                <a:solidFill>
                  <a:srgbClr val="C00000"/>
                </a:solidFill>
                <a:latin typeface="仿宋" panose="02010609060101010101" charset="-122"/>
                <a:ea typeface="仿宋" panose="02010609060101010101" charset="-122"/>
              </a:rPr>
              <a:t>范儿</a:t>
            </a:r>
            <a:r>
              <a:rPr lang="en-US" altLang="zh-CN" sz="2400" b="1" u="sng">
                <a:solidFill>
                  <a:srgbClr val="C00000"/>
                </a:solidFill>
                <a:latin typeface="仿宋" panose="02010609060101010101" charset="-122"/>
                <a:ea typeface="仿宋" panose="02010609060101010101" charset="-122"/>
              </a:rPr>
              <a:t>”</a:t>
            </a:r>
            <a:r>
              <a:rPr lang="zh-CN" altLang="en-US" sz="2400" b="1" u="sng">
                <a:solidFill>
                  <a:srgbClr val="C00000"/>
                </a:solidFill>
                <a:latin typeface="仿宋" panose="02010609060101010101" charset="-122"/>
                <a:ea typeface="仿宋" panose="02010609060101010101" charset="-122"/>
              </a:rPr>
              <a:t>是由内而外地散发出的崇高人格、高尚情感。</a:t>
            </a:r>
            <a:endParaRPr lang="zh-CN" altLang="en-US" sz="2400" b="1" u="sng">
              <a:solidFill>
                <a:srgbClr val="C00000"/>
              </a:solidFill>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9470" y="621030"/>
            <a:ext cx="10683875" cy="5365750"/>
          </a:xfrm>
        </p:spPr>
        <p:txBody>
          <a:bodyPr anchor="t" anchorCtr="0">
            <a:normAutofit lnSpcReduction="20000"/>
          </a:bodyPr>
          <a:lstStyle/>
          <a:p>
            <a:pPr marL="0" indent="0">
              <a:buNone/>
            </a:pPr>
            <a:r>
              <a:rPr lang="en-US" altLang="zh-CN" sz="2800" b="1">
                <a:cs typeface="微软雅黑" panose="020b0503020204020204" pitchFamily="34" charset="-122"/>
              </a:rPr>
              <a:t>4.论证</a:t>
            </a:r>
            <a:endParaRPr lang="en-US" altLang="zh-CN" sz="2800" b="1">
              <a:cs typeface="微软雅黑" panose="020b0503020204020204" pitchFamily="34" charset="-122"/>
            </a:endParaRPr>
          </a:p>
          <a:p>
            <a:pPr marL="0" indent="0" fontAlgn="auto">
              <a:lnSpc>
                <a:spcPts val="3800"/>
              </a:lnSpc>
              <a:spcBef>
                <a:spcPct val="0"/>
              </a:spcBef>
              <a:buNone/>
            </a:pPr>
            <a:r>
              <a:rPr lang="zh-CN" altLang="en-US" sz="2800" b="1">
                <a:latin typeface="黑体" panose="02010609060101010101" charset="-122"/>
                <a:ea typeface="黑体" panose="02010609060101010101" charset="-122"/>
              </a:rPr>
              <a:t>   </a:t>
            </a:r>
            <a:r>
              <a:rPr lang="zh-CN" altLang="en-US" sz="2800" b="1">
                <a:latin typeface="仿宋" panose="02010609060101010101" charset="-122"/>
                <a:ea typeface="仿宋" panose="02010609060101010101" charset="-122"/>
              </a:rPr>
              <a:t>用论据论证</a:t>
            </a:r>
            <a:r>
              <a:rPr lang="zh-CN" altLang="en-US" sz="2800" b="1" u="sng">
                <a:solidFill>
                  <a:srgbClr val="FF0000"/>
                </a:solidFill>
                <a:latin typeface="仿宋" panose="02010609060101010101" charset="-122"/>
                <a:ea typeface="仿宋" panose="02010609060101010101" charset="-122"/>
              </a:rPr>
              <a:t>论点正确性</a:t>
            </a:r>
            <a:r>
              <a:rPr lang="zh-CN" altLang="en-US" sz="2800" b="1">
                <a:latin typeface="仿宋" panose="02010609060101010101" charset="-122"/>
                <a:ea typeface="仿宋" panose="02010609060101010101" charset="-122"/>
              </a:rPr>
              <a:t>的过程，即</a:t>
            </a:r>
            <a:r>
              <a:rPr lang="zh-CN" altLang="en-US" sz="2800" b="1" u="sng">
                <a:solidFill>
                  <a:srgbClr val="FF0000"/>
                </a:solidFill>
                <a:latin typeface="仿宋" panose="02010609060101010101" charset="-122"/>
                <a:ea typeface="仿宋" panose="02010609060101010101" charset="-122"/>
              </a:rPr>
              <a:t>分析</a:t>
            </a:r>
            <a:r>
              <a:rPr lang="zh-CN" altLang="en-US" sz="2800" b="1">
                <a:latin typeface="仿宋" panose="02010609060101010101" charset="-122"/>
                <a:ea typeface="仿宋" panose="02010609060101010101" charset="-122"/>
              </a:rPr>
              <a:t>的过程。实现这个过程要借助一定的</a:t>
            </a:r>
            <a:r>
              <a:rPr lang="zh-CN" altLang="en-US" sz="2800" b="1" u="sng">
                <a:solidFill>
                  <a:srgbClr val="FF0000"/>
                </a:solidFill>
                <a:latin typeface="仿宋" panose="02010609060101010101" charset="-122"/>
                <a:ea typeface="仿宋" panose="02010609060101010101" charset="-122"/>
              </a:rPr>
              <a:t>论证方法</a:t>
            </a:r>
            <a:r>
              <a:rPr lang="zh-CN" altLang="en-US" sz="2800" b="1">
                <a:latin typeface="仿宋" panose="02010609060101010101" charset="-122"/>
                <a:ea typeface="仿宋" panose="02010609060101010101" charset="-122"/>
              </a:rPr>
              <a:t>和</a:t>
            </a:r>
            <a:r>
              <a:rPr lang="zh-CN" altLang="en-US" sz="2800" b="1" u="sng">
                <a:solidFill>
                  <a:srgbClr val="FF0000"/>
                </a:solidFill>
                <a:latin typeface="仿宋" panose="02010609060101010101" charset="-122"/>
                <a:ea typeface="仿宋" panose="02010609060101010101" charset="-122"/>
              </a:rPr>
              <a:t>逻辑推理</a:t>
            </a:r>
            <a:r>
              <a:rPr lang="zh-CN" altLang="en-US" sz="2800" b="1">
                <a:latin typeface="仿宋" panose="02010609060101010101" charset="-122"/>
                <a:ea typeface="仿宋" panose="02010609060101010101" charset="-122"/>
              </a:rPr>
              <a:t>。</a:t>
            </a:r>
            <a:endParaRPr lang="zh-CN" altLang="en-US" sz="2800" b="1">
              <a:latin typeface="仿宋" panose="02010609060101010101" charset="-122"/>
              <a:ea typeface="仿宋" panose="02010609060101010101" charset="-122"/>
            </a:endParaRPr>
          </a:p>
          <a:p>
            <a:pPr marL="0" indent="0" fontAlgn="auto">
              <a:lnSpc>
                <a:spcPts val="3800"/>
              </a:lnSpc>
              <a:spcBef>
                <a:spcPct val="0"/>
              </a:spcBef>
              <a:buNone/>
            </a:pPr>
            <a:r>
              <a:rPr lang="zh-CN" altLang="en-US" sz="2800" b="1">
                <a:latin typeface="黑体" panose="02010609060101010101" charset="-122"/>
                <a:ea typeface="黑体" panose="02010609060101010101" charset="-122"/>
              </a:rPr>
              <a:t>【论证的要求】</a:t>
            </a:r>
            <a:endParaRPr lang="en-US" altLang="zh-CN" sz="2800" b="1">
              <a:latin typeface="黑体" panose="02010609060101010101" charset="-122"/>
              <a:ea typeface="黑体" panose="02010609060101010101" charset="-122"/>
            </a:endParaRPr>
          </a:p>
          <a:p>
            <a:pPr marL="0" indent="0" fontAlgn="auto">
              <a:lnSpc>
                <a:spcPts val="3800"/>
              </a:lnSpc>
              <a:spcBef>
                <a:spcPct val="0"/>
              </a:spcBef>
              <a:buNone/>
            </a:pPr>
            <a:r>
              <a:rPr lang="zh-CN" altLang="en-US" sz="2800" b="1">
                <a:solidFill>
                  <a:srgbClr val="FF0000"/>
                </a:solidFill>
              </a:rPr>
              <a:t>     严密性</a:t>
            </a:r>
            <a:r>
              <a:rPr lang="en-US" altLang="zh-CN" sz="2800" b="1"/>
              <a:t>——</a:t>
            </a:r>
            <a:r>
              <a:rPr lang="zh-CN" altLang="en-US" sz="2800" b="1"/>
              <a:t>论证过程中注意观点和材料的统一。</a:t>
            </a:r>
            <a:endParaRPr lang="zh-CN" altLang="en-US" sz="2800" b="1"/>
          </a:p>
          <a:p>
            <a:pPr marL="0" indent="0" fontAlgn="auto">
              <a:lnSpc>
                <a:spcPts val="3800"/>
              </a:lnSpc>
              <a:spcBef>
                <a:spcPct val="0"/>
              </a:spcBef>
              <a:buNone/>
            </a:pPr>
            <a:r>
              <a:rPr lang="zh-CN" altLang="en-US" sz="2800" b="1">
                <a:solidFill>
                  <a:srgbClr val="FF0000"/>
                </a:solidFill>
              </a:rPr>
              <a:t>     条理性</a:t>
            </a:r>
            <a:r>
              <a:rPr lang="en-US" altLang="zh-CN" sz="2800" b="1"/>
              <a:t>——</a:t>
            </a:r>
            <a:r>
              <a:rPr lang="zh-CN" altLang="en-US" sz="2800" b="1"/>
              <a:t>论证过程中思路明晰，层次清楚。</a:t>
            </a:r>
            <a:endParaRPr lang="zh-CN" altLang="en-US" sz="2800" b="1"/>
          </a:p>
          <a:p>
            <a:pPr marL="0" indent="0" fontAlgn="auto">
              <a:lnSpc>
                <a:spcPts val="3800"/>
              </a:lnSpc>
              <a:spcBef>
                <a:spcPct val="0"/>
              </a:spcBef>
              <a:buNone/>
            </a:pPr>
            <a:r>
              <a:rPr lang="zh-CN" altLang="en-US" sz="2800" b="1">
                <a:solidFill>
                  <a:srgbClr val="FF0000"/>
                </a:solidFill>
              </a:rPr>
              <a:t>     逻辑性</a:t>
            </a:r>
            <a:r>
              <a:rPr lang="en-US" altLang="zh-CN" sz="2800" b="1"/>
              <a:t>——</a:t>
            </a:r>
            <a:r>
              <a:rPr lang="zh-CN" altLang="en-US" sz="2800" b="1"/>
              <a:t>论证过程逻辑要严密，没有漏洞。</a:t>
            </a:r>
            <a:endParaRPr lang="zh-CN" altLang="en-US" sz="2800" b="1"/>
          </a:p>
          <a:p>
            <a:pPr marL="0" indent="0" fontAlgn="auto">
              <a:lnSpc>
                <a:spcPts val="3800"/>
              </a:lnSpc>
              <a:spcBef>
                <a:spcPct val="0"/>
              </a:spcBef>
              <a:buNone/>
            </a:pPr>
            <a:r>
              <a:rPr lang="zh-CN" altLang="en-US" sz="2800" b="1">
                <a:sym typeface="宋体" panose="02010600030101010101" pitchFamily="2" charset="-122"/>
              </a:rPr>
              <a:t> </a:t>
            </a:r>
            <a:endParaRPr lang="zh-CN" altLang="en-US" sz="2800" b="1">
              <a:sym typeface="宋体" panose="02010600030101010101" pitchFamily="2" charset="-122"/>
            </a:endParaRPr>
          </a:p>
          <a:p>
            <a:pPr marL="0" indent="0" fontAlgn="auto">
              <a:lnSpc>
                <a:spcPts val="3800"/>
              </a:lnSpc>
              <a:spcBef>
                <a:spcPct val="0"/>
              </a:spcBef>
              <a:buNone/>
            </a:pPr>
            <a:r>
              <a:rPr lang="en-US" altLang="zh-CN" sz="2800" b="1">
                <a:latin typeface="黑体" panose="02010609060101010101" charset="-122"/>
                <a:ea typeface="黑体" panose="02010609060101010101" charset="-122"/>
                <a:sym typeface="宋体" panose="02010600030101010101" pitchFamily="2" charset="-122"/>
              </a:rPr>
              <a:t>5.</a:t>
            </a:r>
            <a:r>
              <a:rPr lang="zh-CN" altLang="en-US" sz="2800" b="1">
                <a:latin typeface="黑体" panose="02010609060101010101" charset="-122"/>
                <a:ea typeface="黑体" panose="02010609060101010101" charset="-122"/>
                <a:sym typeface="宋体" panose="02010600030101010101" pitchFamily="2" charset="-122"/>
              </a:rPr>
              <a:t>论证方法：摆事实，讲道理</a:t>
            </a:r>
            <a:r>
              <a:rPr lang="zh-CN" altLang="en-US" sz="2800" b="1">
                <a:sym typeface="宋体" panose="02010600030101010101" pitchFamily="2" charset="-122"/>
              </a:rPr>
              <a:t> </a:t>
            </a:r>
            <a:endParaRPr lang="en-US" altLang="zh-CN" sz="2800" b="1"/>
          </a:p>
          <a:p>
            <a:pPr marL="0" indent="0" fontAlgn="auto">
              <a:lnSpc>
                <a:spcPts val="3800"/>
              </a:lnSpc>
              <a:spcBef>
                <a:spcPct val="0"/>
              </a:spcBef>
              <a:buNone/>
            </a:pPr>
            <a:r>
              <a:rPr lang="en-US" altLang="zh-CN" sz="2800" b="1">
                <a:latin typeface="仿宋" panose="02010609060101010101" charset="-122"/>
                <a:ea typeface="仿宋" panose="02010609060101010101" charset="-122"/>
              </a:rPr>
              <a:t>  </a:t>
            </a:r>
            <a:r>
              <a:rPr lang="zh-CN" altLang="en-US" sz="2800" b="1">
                <a:latin typeface="仿宋" panose="02010609060101010101" charset="-122"/>
                <a:ea typeface="仿宋" panose="02010609060101010101" charset="-122"/>
              </a:rPr>
              <a:t>例证法、引证法、正反对比论证法、比喻论证法</a:t>
            </a:r>
            <a:endParaRPr lang="zh-CN" altLang="en-US" sz="2800" b="1">
              <a:latin typeface="仿宋" panose="02010609060101010101" charset="-122"/>
              <a:ea typeface="仿宋" panose="02010609060101010101" charset="-122"/>
            </a:endParaRPr>
          </a:p>
          <a:p>
            <a:pPr marL="0" indent="0" fontAlgn="auto">
              <a:lnSpc>
                <a:spcPts val="3800"/>
              </a:lnSpc>
              <a:spcBef>
                <a:spcPct val="0"/>
              </a:spcBef>
              <a:buNone/>
            </a:pPr>
            <a:r>
              <a:rPr lang="zh-CN" altLang="en-US" sz="2800" b="1">
                <a:latin typeface="仿宋" panose="02010609060101010101" charset="-122"/>
                <a:ea typeface="仿宋" panose="02010609060101010101" charset="-122"/>
              </a:rPr>
              <a:t>  因果论证法、假设论证法、归谬法</a:t>
            </a:r>
            <a:endParaRPr lang="zh-CN" altLang="en-US" sz="2000">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7" name="标题 1"/>
          <p:cNvSpPr>
            <a:spLocks noGrp="1"/>
          </p:cNvSpPr>
          <p:nvPr>
            <p:ph type="title"/>
          </p:nvPr>
        </p:nvSpPr>
        <p:spPr>
          <a:xfrm>
            <a:off x="1919605" y="764223"/>
            <a:ext cx="8229600" cy="593725"/>
          </a:xfrm>
        </p:spPr>
        <p:txBody>
          <a:bodyPr anchor="ctr" anchorCtr="0">
            <a:normAutofit fontScale="90000"/>
          </a:bodyPr>
          <a:lstStyle/>
          <a:p>
            <a:r>
              <a:rPr lang="zh-CN" altLang="en-US" sz="4000" smtClean="0"/>
              <a:t>小结</a:t>
            </a:r>
            <a:endParaRPr lang="zh-CN" altLang="en-US" sz="4000" smtClean="0"/>
          </a:p>
        </p:txBody>
      </p:sp>
      <p:sp>
        <p:nvSpPr>
          <p:cNvPr id="4" name="文本框 3"/>
          <p:cNvSpPr txBox="1"/>
          <p:nvPr/>
        </p:nvSpPr>
        <p:spPr>
          <a:xfrm>
            <a:off x="1835150" y="2605405"/>
            <a:ext cx="8664575"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论点：中心论点和分论点</a:t>
            </a:r>
            <a:endParaRPr lang="zh-CN" altLang="en-US" sz="2400">
              <a:latin typeface="微软雅黑" panose="020b0503020204020204" pitchFamily="34" charset="-122"/>
              <a:ea typeface="微软雅黑" panose="020b0503020204020204" pitchFamily="34" charset="-122"/>
            </a:endParaRPr>
          </a:p>
        </p:txBody>
      </p:sp>
      <p:sp>
        <p:nvSpPr>
          <p:cNvPr id="5" name="文本框 4"/>
          <p:cNvSpPr txBox="1"/>
          <p:nvPr/>
        </p:nvSpPr>
        <p:spPr>
          <a:xfrm>
            <a:off x="1835150" y="3213418"/>
            <a:ext cx="7451725"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论据：事实论据和道理论据</a:t>
            </a: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nvSpPr>
        <p:spPr>
          <a:xfrm>
            <a:off x="1835150" y="3877310"/>
            <a:ext cx="6278563" cy="460375"/>
          </a:xfrm>
          <a:prstGeom prst="rect">
            <a:avLst/>
          </a:prstGeom>
          <a:noFill/>
          <a:ln w="9525">
            <a:noFill/>
          </a:ln>
        </p:spPr>
        <p:txBody>
          <a:bodyPr wrap="square" anchor="t" anchorCtr="0">
            <a:spAutoFit/>
          </a:bodyPr>
          <a:lstStyle/>
          <a:p>
            <a:pPr algn="l">
              <a:buClrTx/>
              <a:buSzTx/>
              <a:buFontTx/>
            </a:pPr>
            <a:r>
              <a:rPr lang="zh-CN" altLang="en-US" sz="2400">
                <a:latin typeface="微软雅黑" panose="020b0503020204020204" pitchFamily="34" charset="-122"/>
                <a:ea typeface="微软雅黑" panose="020b0503020204020204" pitchFamily="34" charset="-122"/>
              </a:rPr>
              <a:t>论证：运用据证明论点的过程</a:t>
            </a:r>
            <a:endParaRPr lang="zh-CN" altLang="en-US" sz="2400">
              <a:latin typeface="微软雅黑" panose="020b0503020204020204" pitchFamily="34" charset="-122"/>
              <a:ea typeface="微软雅黑" panose="020b0503020204020204" pitchFamily="34" charset="-122"/>
            </a:endParaRPr>
          </a:p>
        </p:txBody>
      </p:sp>
      <p:sp>
        <p:nvSpPr>
          <p:cNvPr id="7" name="文本框 6"/>
          <p:cNvSpPr txBox="1"/>
          <p:nvPr/>
        </p:nvSpPr>
        <p:spPr>
          <a:xfrm>
            <a:off x="1835150" y="4442460"/>
            <a:ext cx="8664575" cy="829945"/>
          </a:xfrm>
          <a:prstGeom prst="rect">
            <a:avLst/>
          </a:prstGeom>
          <a:noFill/>
          <a:ln w="9525">
            <a:noFill/>
          </a:ln>
        </p:spPr>
        <p:txBody>
          <a:bodyPr wrap="square" anchor="t" anchorCtr="0">
            <a:spAutoFit/>
          </a:bodyPr>
          <a:lstStyle/>
          <a:p>
            <a:pPr algn="l">
              <a:buClrTx/>
              <a:buSzTx/>
              <a:buFontTx/>
            </a:pPr>
            <a:r>
              <a:rPr lang="zh-CN" altLang="en-US" sz="2400">
                <a:latin typeface="微软雅黑" panose="020b0503020204020204" pitchFamily="34" charset="-122"/>
                <a:ea typeface="微软雅黑" panose="020b0503020204020204" pitchFamily="34" charset="-122"/>
              </a:rPr>
              <a:t>论证方法：摆实事（例证法：典例和泛例）</a:t>
            </a:r>
            <a:endParaRPr lang="zh-CN" altLang="en-US" sz="2400">
              <a:latin typeface="微软雅黑" panose="020b0503020204020204" pitchFamily="34" charset="-122"/>
              <a:ea typeface="微软雅黑" panose="020b0503020204020204" pitchFamily="34" charset="-122"/>
            </a:endParaRPr>
          </a:p>
          <a:p>
            <a:pPr algn="l">
              <a:buClrTx/>
              <a:buSzTx/>
              <a:buFontTx/>
            </a:pPr>
            <a:r>
              <a:rPr lang="zh-CN" altLang="en-US" sz="2400">
                <a:latin typeface="微软雅黑" panose="020b0503020204020204" pitchFamily="34" charset="-122"/>
                <a:ea typeface="微软雅黑" panose="020b0503020204020204" pitchFamily="34" charset="-122"/>
              </a:rPr>
              <a:t>                 讲道理（引证法、比喻论证、因果论证、假设论证）</a:t>
            </a:r>
            <a:endParaRPr lang="zh-CN" altLang="en-US" sz="2400">
              <a:latin typeface="微软雅黑" panose="020b0503020204020204" pitchFamily="34" charset="-122"/>
              <a:ea typeface="微软雅黑" panose="020b0503020204020204" pitchFamily="34" charset="-122"/>
            </a:endParaRPr>
          </a:p>
        </p:txBody>
      </p:sp>
      <p:sp>
        <p:nvSpPr>
          <p:cNvPr id="8" name="文本框 7"/>
          <p:cNvSpPr txBox="1"/>
          <p:nvPr/>
        </p:nvSpPr>
        <p:spPr>
          <a:xfrm>
            <a:off x="1835150" y="2025968"/>
            <a:ext cx="3629025"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论题：议论的话题</a:t>
            </a:r>
            <a:endParaRPr lang="zh-CN" altLang="en-US" sz="2400">
              <a:latin typeface="微软雅黑" panose="020b0503020204020204" pitchFamily="34" charset="-122"/>
              <a:ea typeface="微软雅黑" panose="020b0503020204020204" pitchFamily="34" charset="-122"/>
            </a:endParaRPr>
          </a:p>
        </p:txBody>
      </p:sp>
      <p:sp>
        <p:nvSpPr>
          <p:cNvPr id="9" name="文本框 8"/>
          <p:cNvSpPr txBox="1"/>
          <p:nvPr/>
        </p:nvSpPr>
        <p:spPr>
          <a:xfrm>
            <a:off x="1559243" y="1385253"/>
            <a:ext cx="6361112" cy="521970"/>
          </a:xfrm>
          <a:prstGeom prst="rect">
            <a:avLst/>
          </a:prstGeom>
          <a:noFill/>
          <a:ln w="9525">
            <a:noFill/>
          </a:ln>
        </p:spPr>
        <p:txBody>
          <a:bodyPr wrap="square" anchor="t" anchorCtr="0">
            <a:spAutoFit/>
          </a:bodyPr>
          <a:lstStyle/>
          <a:p>
            <a:r>
              <a:rPr lang="zh-CN" altLang="en-US" sz="2800" b="1">
                <a:solidFill>
                  <a:srgbClr val="FF0000"/>
                </a:solidFill>
                <a:latin typeface="Arial" panose="020b0604020202020204" pitchFamily="34" charset="0"/>
                <a:ea typeface="宋体" panose="02010600030101010101" pitchFamily="2" charset="-122"/>
              </a:rPr>
              <a:t>【议论文的要素】</a:t>
            </a:r>
            <a:endParaRPr lang="zh-CN" altLang="en-US" sz="2800" b="1">
              <a:solidFill>
                <a:srgbClr val="FF0000"/>
              </a:solidFill>
              <a:latin typeface="Arial" panose="020b0604020202020204" pitchFamily="34" charset="0"/>
              <a:ea typeface="宋体" panose="02010600030101010101" pitchFamily="2" charset="-122"/>
            </a:endParaRPr>
          </a:p>
        </p:txBody>
      </p:sp>
      <p:sp>
        <p:nvSpPr>
          <p:cNvPr id="10" name="文本框 9"/>
          <p:cNvSpPr txBox="1"/>
          <p:nvPr/>
        </p:nvSpPr>
        <p:spPr>
          <a:xfrm>
            <a:off x="1847215" y="5373053"/>
            <a:ext cx="8532813" cy="922020"/>
          </a:xfrm>
          <a:prstGeom prst="rect">
            <a:avLst/>
          </a:prstGeom>
          <a:noFill/>
          <a:ln w="9525">
            <a:noFill/>
          </a:ln>
        </p:spPr>
        <p:txBody>
          <a:bodyPr wrap="square" anchor="t" anchorCtr="0">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泛例：例举生活中、社会上一类人的共同行为、心理。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反观当下，有些人把披金戴银当作时尚</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4" grpId="0"/>
      <p:bldP spid="5" grpId="0"/>
      <p:bldP spid="6" grpId="0"/>
      <p:bldP spid="7" grpId="0"/>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7" name="标题 1"/>
          <p:cNvSpPr>
            <a:spLocks noGrp="1"/>
          </p:cNvSpPr>
          <p:nvPr>
            <p:ph type="title"/>
          </p:nvPr>
        </p:nvSpPr>
        <p:spPr>
          <a:xfrm>
            <a:off x="1703705" y="522605"/>
            <a:ext cx="8229600" cy="900430"/>
          </a:xfrm>
        </p:spPr>
        <p:txBody>
          <a:bodyPr anchor="ctr" anchorCtr="0">
            <a:normAutofit/>
          </a:bodyPr>
          <a:lstStyle/>
          <a:p>
            <a:r>
              <a:rPr lang="zh-CN" altLang="en-US" sz="4000" smtClean="0">
                <a:sym typeface="宋体" panose="02010600030101010101" pitchFamily="2" charset="-122"/>
              </a:rPr>
              <a:t>四、议论文的基本结构</a:t>
            </a:r>
            <a:endParaRPr lang="zh-CN" altLang="en-US" sz="4000" smtClean="0"/>
          </a:p>
        </p:txBody>
      </p:sp>
      <p:sp>
        <p:nvSpPr>
          <p:cNvPr id="3" name="内容占位符 2"/>
          <p:cNvSpPr>
            <a:spLocks noGrp="1"/>
          </p:cNvSpPr>
          <p:nvPr>
            <p:ph idx="1"/>
          </p:nvPr>
        </p:nvSpPr>
        <p:spPr>
          <a:xfrm>
            <a:off x="1415415" y="1772920"/>
            <a:ext cx="9098280" cy="3267710"/>
          </a:xfrm>
        </p:spPr>
        <p:txBody>
          <a:bodyPr>
            <a:normAutofit lnSpcReduction="20000"/>
          </a:bodyPr>
          <a:lstStyle/>
          <a:p>
            <a:pPr marL="609600" marR="0" indent="-6096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1200" cap="none" spc="0" normalizeH="0" baseline="0" noProof="1">
                <a:solidFill>
                  <a:schemeClr val="tx1"/>
                </a:solidFill>
                <a:latin typeface="黑体" panose="02010609060101010101" charset="-122"/>
                <a:ea typeface="黑体" panose="02010609060101010101" charset="-122"/>
                <a:cs typeface="+mn-cs"/>
                <a:sym typeface="+mn-ea"/>
              </a:rPr>
              <a:t>议论文结构分三部分：</a:t>
            </a:r>
            <a:endParaRPr kumimoji="0" lang="zh-CN" altLang="en-US" sz="2800" b="1" i="0" u="none" strike="noStrike" kern="1200" cap="none" spc="0" normalizeH="0" baseline="0" noProof="1">
              <a:solidFill>
                <a:schemeClr val="tx1"/>
              </a:solidFill>
              <a:latin typeface="黑体" panose="02010609060101010101" charset="-122"/>
              <a:ea typeface="黑体" panose="02010609060101010101" charset="-122"/>
              <a:cs typeface="+mn-cs"/>
              <a:sym typeface="+mn-ea"/>
            </a:endParaRPr>
          </a:p>
          <a:p>
            <a:pPr marL="609600" marR="0" indent="-609600" algn="l" defTabSz="914400" rtl="0" eaLnBrk="1" fontAlgn="base" latinLnBrk="0" hangingPunct="1">
              <a:lnSpc>
                <a:spcPct val="80000"/>
              </a:lnSpc>
              <a:spcBef>
                <a:spcPct val="20000"/>
              </a:spcBef>
              <a:spcAft>
                <a:spcPct val="0"/>
              </a:spcAft>
              <a:buClrTx/>
              <a:buSzTx/>
              <a:buFontTx/>
              <a:buNone/>
            </a:pPr>
            <a:endParaRPr kumimoji="0" lang="zh-CN" altLang="en-US" sz="2800" b="1" i="0" u="none" strike="noStrike" kern="1200" cap="none" spc="0" normalizeH="0" baseline="0" noProof="1">
              <a:solidFill>
                <a:schemeClr val="tx1"/>
              </a:solidFill>
              <a:latin typeface="黑体" panose="02010609060101010101" charset="-122"/>
              <a:ea typeface="黑体" panose="02010609060101010101" charset="-122"/>
              <a:cs typeface="+mn-cs"/>
              <a:sym typeface="+mn-ea"/>
            </a:endParaRPr>
          </a:p>
          <a:p>
            <a:pPr marL="0" marR="0" algn="l" defTabSz="914400" rtl="0" eaLnBrk="1" latinLnBrk="0" hangingPunct="1">
              <a:lnSpc>
                <a:spcPct val="100000"/>
              </a:lnSpc>
              <a:spcBef>
                <a:spcPct val="20000"/>
              </a:spcBef>
              <a:buClrTx/>
              <a:buSzTx/>
              <a:buFontTx/>
              <a:buNone/>
            </a:pPr>
            <a:r>
              <a:rPr kumimoji="0" lang="zh-CN" altLang="en-US" sz="2400" b="1" i="0" u="none" strike="noStrike" kern="1200" cap="none" spc="0" normalizeH="0" baseline="0" noProof="1">
                <a:solidFill>
                  <a:srgbClr val="FF0000"/>
                </a:solidFill>
                <a:latin typeface="仿宋" panose="02010609060101010101" charset="-122"/>
                <a:ea typeface="仿宋" panose="02010609060101010101" charset="-122"/>
                <a:cs typeface="+mn-cs"/>
                <a:sym typeface="+mn-ea"/>
              </a:rPr>
              <a:t> </a:t>
            </a:r>
            <a:r>
              <a:rPr kumimoji="0" lang="zh-CN" altLang="en-US" sz="2400" i="0" u="none" strike="noStrike" kern="1200" cap="none" spc="0" normalizeH="0" baseline="0" noProof="1">
                <a:solidFill>
                  <a:srgbClr val="FF0000"/>
                </a:solidFill>
                <a:cs typeface="+mn-cs"/>
                <a:sym typeface="+mn-ea"/>
              </a:rPr>
              <a:t>引论</a:t>
            </a:r>
            <a:r>
              <a:rPr kumimoji="0" lang="zh-CN" altLang="en-US" sz="2400" i="0" u="none" strike="noStrike" kern="1200" cap="none" spc="0" normalizeH="0" baseline="0" noProof="1">
                <a:solidFill>
                  <a:schemeClr val="tx1"/>
                </a:solidFill>
                <a:cs typeface="+mn-cs"/>
                <a:sym typeface="+mn-ea"/>
              </a:rPr>
              <a:t>（提出问题）</a:t>
            </a:r>
            <a:r>
              <a:rPr kumimoji="0" lang="zh-CN" altLang="en-US" sz="2400" i="0" u="none" strike="noStrike" kern="1200" cap="none" spc="0" normalizeH="0" baseline="0" noProof="1">
                <a:cs typeface="+mn-cs"/>
                <a:sym typeface="+mn-ea"/>
              </a:rPr>
              <a:t>：</a:t>
            </a:r>
            <a:r>
              <a:rPr kumimoji="0" lang="zh-CN" altLang="en-US" sz="2400" i="0" u="none" strike="noStrike" kern="1200" cap="none" spc="0" normalizeH="0" baseline="0" noProof="1">
                <a:solidFill>
                  <a:schemeClr val="tx1"/>
                </a:solidFill>
                <a:cs typeface="+mn-cs"/>
                <a:sym typeface="+mn-ea"/>
              </a:rPr>
              <a:t>引出中心论点或论题；（80字左右）</a:t>
            </a:r>
            <a:endParaRPr kumimoji="0" lang="zh-CN" altLang="en-US" sz="2400" i="0" u="none" strike="noStrike" kern="1200" cap="none" spc="0" normalizeH="0" baseline="0" noProof="1">
              <a:cs typeface="+mn-cs"/>
              <a:sym typeface="+mn-ea"/>
            </a:endParaRPr>
          </a:p>
          <a:p>
            <a:pPr marL="0" marR="0" algn="l" defTabSz="914400" rtl="0" eaLnBrk="1" latinLnBrk="0" hangingPunct="1">
              <a:lnSpc>
                <a:spcPct val="100000"/>
              </a:lnSpc>
              <a:spcBef>
                <a:spcPct val="20000"/>
              </a:spcBef>
              <a:buClrTx/>
              <a:buSzTx/>
              <a:buFontTx/>
              <a:buNone/>
            </a:pPr>
            <a:r>
              <a:rPr kumimoji="0" lang="zh-CN" altLang="en-US" sz="2400" i="0" u="none" strike="noStrike" kern="1200" cap="none" spc="0" normalizeH="0" baseline="0" noProof="1">
                <a:cs typeface="+mn-cs"/>
                <a:sym typeface="+mn-ea"/>
              </a:rPr>
              <a:t>  </a:t>
            </a:r>
            <a:endParaRPr kumimoji="0" lang="zh-CN" altLang="en-US" sz="2400" i="0" u="none" strike="noStrike" kern="1200" cap="none" spc="0" normalizeH="0" baseline="0" noProof="1">
              <a:cs typeface="+mn-cs"/>
              <a:sym typeface="+mn-ea"/>
            </a:endParaRPr>
          </a:p>
          <a:p>
            <a:pPr marL="0" marR="0" algn="l" defTabSz="914400" rtl="0" eaLnBrk="1" latinLnBrk="0" hangingPunct="1">
              <a:lnSpc>
                <a:spcPct val="100000"/>
              </a:lnSpc>
              <a:spcBef>
                <a:spcPct val="20000"/>
              </a:spcBef>
              <a:buClrTx/>
              <a:buSzTx/>
              <a:buFontTx/>
              <a:buNone/>
            </a:pPr>
            <a:r>
              <a:rPr kumimoji="0" lang="zh-CN" altLang="en-US" sz="2400" i="0" u="none" strike="noStrike" kern="1200" cap="none" spc="0" normalizeH="0" baseline="0" noProof="1">
                <a:cs typeface="+mn-cs"/>
                <a:sym typeface="+mn-ea"/>
              </a:rPr>
              <a:t>  </a:t>
            </a:r>
            <a:r>
              <a:rPr kumimoji="0" lang="zh-CN" altLang="en-US" sz="2400" i="0" u="none" strike="noStrike" kern="1200" cap="none" spc="0" normalizeH="0" baseline="0" noProof="1">
                <a:solidFill>
                  <a:srgbClr val="FF0000"/>
                </a:solidFill>
                <a:cs typeface="+mn-cs"/>
                <a:sym typeface="+mn-ea"/>
              </a:rPr>
              <a:t>本论</a:t>
            </a:r>
            <a:r>
              <a:rPr kumimoji="0" lang="zh-CN" altLang="en-US" sz="2400" i="0" u="none" strike="noStrike" kern="1200" cap="none" spc="0" normalizeH="0" baseline="0" noProof="1">
                <a:solidFill>
                  <a:schemeClr val="tx1"/>
                </a:solidFill>
                <a:cs typeface="+mn-cs"/>
                <a:sym typeface="+mn-ea"/>
              </a:rPr>
              <a:t>（分析问题）</a:t>
            </a:r>
            <a:r>
              <a:rPr kumimoji="0" lang="zh-CN" altLang="en-US" sz="2400" i="0" u="none" strike="noStrike" kern="1200" cap="none" spc="0" normalizeH="0" baseline="0" noProof="1">
                <a:cs typeface="+mn-cs"/>
                <a:sym typeface="+mn-ea"/>
              </a:rPr>
              <a:t>：</a:t>
            </a:r>
            <a:r>
              <a:rPr kumimoji="0" lang="zh-CN" altLang="en-US" sz="2400" i="0" u="none" strike="noStrike" kern="1200" cap="none" spc="0" normalizeH="0" baseline="0" noProof="1">
                <a:solidFill>
                  <a:schemeClr val="tx1"/>
                </a:solidFill>
                <a:cs typeface="+mn-cs"/>
                <a:sym typeface="+mn-ea"/>
              </a:rPr>
              <a:t>分析中心论点或论题</a:t>
            </a:r>
            <a:endParaRPr kumimoji="0" lang="zh-CN" altLang="en-US" sz="2400" i="0" u="none" strike="noStrike" kern="1200" cap="none" spc="0" normalizeH="0" baseline="0" noProof="1">
              <a:solidFill>
                <a:schemeClr val="tx1"/>
              </a:solidFill>
              <a:cs typeface="+mn-cs"/>
              <a:sym typeface="+mn-ea"/>
            </a:endParaRPr>
          </a:p>
          <a:p>
            <a:pPr marL="0" marR="0" algn="l" defTabSz="914400" rtl="0" eaLnBrk="1" latinLnBrk="0" hangingPunct="1">
              <a:lnSpc>
                <a:spcPct val="100000"/>
              </a:lnSpc>
              <a:spcBef>
                <a:spcPct val="20000"/>
              </a:spcBef>
              <a:buClrTx/>
              <a:buSzTx/>
              <a:buFontTx/>
              <a:buNone/>
            </a:pPr>
            <a:endParaRPr kumimoji="0" lang="zh-CN" altLang="en-US" sz="2400" i="0" u="none" strike="noStrike" kern="1200" cap="none" spc="0" normalizeH="0" baseline="0" noProof="1">
              <a:cs typeface="+mn-cs"/>
              <a:sym typeface="+mn-ea"/>
            </a:endParaRPr>
          </a:p>
          <a:p>
            <a:pPr marL="0" marR="0" algn="l" defTabSz="914400" rtl="0" eaLnBrk="1" latinLnBrk="0" hangingPunct="1">
              <a:lnSpc>
                <a:spcPct val="100000"/>
              </a:lnSpc>
              <a:spcBef>
                <a:spcPct val="20000"/>
              </a:spcBef>
              <a:buClrTx/>
              <a:buSzTx/>
              <a:buFontTx/>
              <a:buNone/>
            </a:pPr>
            <a:r>
              <a:rPr kumimoji="0" lang="zh-CN" altLang="en-US" sz="2400" i="0" u="none" strike="noStrike" kern="1200" cap="none" spc="0" normalizeH="0" baseline="0" noProof="1">
                <a:cs typeface="+mn-cs"/>
                <a:sym typeface="+mn-ea"/>
              </a:rPr>
              <a:t>  </a:t>
            </a:r>
            <a:r>
              <a:rPr kumimoji="0" lang="zh-CN" altLang="en-US" sz="2400" i="0" u="none" strike="noStrike" kern="1200" cap="none" spc="0" normalizeH="0" baseline="0" noProof="1">
                <a:solidFill>
                  <a:srgbClr val="FF0000"/>
                </a:solidFill>
                <a:cs typeface="+mn-cs"/>
                <a:sym typeface="+mn-ea"/>
              </a:rPr>
              <a:t>结论</a:t>
            </a:r>
            <a:r>
              <a:rPr kumimoji="0" lang="zh-CN" altLang="en-US" sz="2400" i="0" u="none" strike="noStrike" kern="1200" cap="none" spc="0" normalizeH="0" baseline="0" noProof="1">
                <a:solidFill>
                  <a:schemeClr val="tx1"/>
                </a:solidFill>
                <a:cs typeface="+mn-cs"/>
                <a:sym typeface="+mn-ea"/>
              </a:rPr>
              <a:t>（解决问题）</a:t>
            </a:r>
            <a:r>
              <a:rPr kumimoji="0" lang="zh-CN" altLang="en-US" sz="2400" i="0" u="none" strike="noStrike" kern="1200" cap="none" spc="0" normalizeH="0" baseline="0" noProof="1">
                <a:cs typeface="+mn-cs"/>
                <a:sym typeface="+mn-ea"/>
              </a:rPr>
              <a:t>：</a:t>
            </a:r>
            <a:r>
              <a:rPr kumimoji="0" lang="zh-CN" altLang="en-US" sz="2400" i="0" u="none" strike="noStrike" kern="1200" cap="none" spc="0" normalizeH="0" baseline="0" noProof="1">
                <a:solidFill>
                  <a:schemeClr val="tx1"/>
                </a:solidFill>
                <a:cs typeface="+mn-cs"/>
                <a:sym typeface="+mn-ea"/>
              </a:rPr>
              <a:t>总结全文，强化中心论点。（80字左右）</a:t>
            </a:r>
            <a:endParaRPr kumimoji="0" lang="zh-CN" altLang="en-US" sz="2400" b="0" i="0" u="none" strike="noStrike" kern="1200" cap="none" spc="0" normalizeH="0" baseline="0" noProof="1">
              <a:solidFill>
                <a:schemeClr val="tx1"/>
              </a:solidFill>
              <a:latin typeface="仿宋" panose="02010609060101010101" charset="-122"/>
              <a:ea typeface="仿宋" panose="02010609060101010101" charset="-122"/>
              <a:cs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1" name="标题 1"/>
          <p:cNvSpPr>
            <a:spLocks noGrp="1"/>
          </p:cNvSpPr>
          <p:nvPr>
            <p:ph type="title"/>
          </p:nvPr>
        </p:nvSpPr>
        <p:spPr>
          <a:xfrm>
            <a:off x="1991995" y="692468"/>
            <a:ext cx="8229600" cy="376237"/>
          </a:xfrm>
        </p:spPr>
        <p:txBody>
          <a:bodyPr anchor="ctr" anchorCtr="0">
            <a:normAutofit fontScale="90000"/>
          </a:bodyPr>
          <a:lstStyle/>
          <a:p>
            <a:r>
              <a:rPr lang="en-US" altLang="zh-CN" sz="2800" b="1"/>
              <a:t> </a:t>
            </a:r>
            <a:r>
              <a:rPr lang="zh-CN" altLang="en-US" sz="3110" b="1"/>
              <a:t>让“行”支起一个大写的人</a:t>
            </a:r>
            <a:endParaRPr lang="zh-CN" altLang="en-US" sz="3110" b="1"/>
          </a:p>
        </p:txBody>
      </p:sp>
      <p:sp>
        <p:nvSpPr>
          <p:cNvPr id="5122" name="内容占位符 2"/>
          <p:cNvSpPr>
            <a:spLocks noGrp="1"/>
          </p:cNvSpPr>
          <p:nvPr>
            <p:ph idx="1"/>
          </p:nvPr>
        </p:nvSpPr>
        <p:spPr>
          <a:xfrm>
            <a:off x="575310" y="1124585"/>
            <a:ext cx="11062335" cy="4994910"/>
          </a:xfrm>
        </p:spPr>
        <p:txBody>
          <a:bodyPr anchor="t" anchorCtr="0">
            <a:normAutofit lnSpcReduction="10000"/>
          </a:bodyPr>
          <a:lstStyle/>
          <a:p>
            <a:pPr marL="0" indent="0">
              <a:buNone/>
            </a:pPr>
            <a:r>
              <a:rPr lang="en-US" altLang="zh-CN" sz="2400">
                <a:latin typeface="仿宋" panose="02010609060101010101" charset="-122"/>
                <a:ea typeface="仿宋" panose="02010609060101010101" charset="-122"/>
              </a:rPr>
              <a:t>   </a:t>
            </a:r>
            <a:r>
              <a:rPr lang="en-US" altLang="zh-CN" sz="2400">
                <a:solidFill>
                  <a:srgbClr val="FF0000"/>
                </a:solidFill>
                <a:latin typeface="仿宋" panose="02010609060101010101" charset="-122"/>
                <a:ea typeface="仿宋" panose="02010609060101010101" charset="-122"/>
              </a:rPr>
              <a:t>1</a:t>
            </a:r>
            <a:r>
              <a:rPr lang="en-US" altLang="zh-CN" sz="2400">
                <a:latin typeface="仿宋" panose="02010609060101010101" charset="-122"/>
                <a:ea typeface="仿宋" panose="02010609060101010101" charset="-122"/>
              </a:rPr>
              <a:t> </a:t>
            </a:r>
            <a:r>
              <a:rPr lang="zh-CN" altLang="en-US" sz="2400">
                <a:latin typeface="仿宋" panose="02010609060101010101" charset="-122"/>
                <a:ea typeface="仿宋" panose="02010609060101010101" charset="-122"/>
              </a:rPr>
              <a:t>孔子说，看一个人要“听其言，更要观其行”，为什么呢？因为“言”为“行”之表，“行”为“言”之骨；离开“行”，“言”就无以立，“言”就成为“花言”“谰言”“巧语”“妄语”。看来，一个人要直立于世，更多的要靠“行”来支撑。</a:t>
            </a:r>
            <a:endParaRPr lang="zh-CN" altLang="en-US" sz="2400">
              <a:latin typeface="仿宋" panose="02010609060101010101" charset="-122"/>
              <a:ea typeface="仿宋" panose="02010609060101010101" charset="-122"/>
            </a:endParaRPr>
          </a:p>
          <a:p>
            <a:pPr marL="0" indent="0">
              <a:buNone/>
            </a:pPr>
            <a:r>
              <a:rPr lang="zh-CN" altLang="en-US" sz="2400">
                <a:latin typeface="仿宋" panose="02010609060101010101" charset="-122"/>
                <a:ea typeface="仿宋" panose="02010609060101010101" charset="-122"/>
              </a:rPr>
              <a:t>   </a:t>
            </a:r>
            <a:r>
              <a:rPr lang="en-US" altLang="zh-CN" sz="2400">
                <a:solidFill>
                  <a:srgbClr val="FF0000"/>
                </a:solidFill>
                <a:latin typeface="仿宋" panose="02010609060101010101" charset="-122"/>
                <a:ea typeface="仿宋" panose="02010609060101010101" charset="-122"/>
              </a:rPr>
              <a:t>2</a:t>
            </a:r>
            <a:r>
              <a:rPr lang="zh-CN" altLang="en-US" sz="2400">
                <a:latin typeface="仿宋" panose="02010609060101010101" charset="-122"/>
                <a:ea typeface="仿宋" panose="02010609060101010101" charset="-122"/>
              </a:rPr>
              <a:t>“言”造就的是一个虚幻的人。</a:t>
            </a:r>
            <a:endParaRPr lang="zh-CN" altLang="en-US" sz="2400">
              <a:latin typeface="仿宋" panose="02010609060101010101" charset="-122"/>
              <a:ea typeface="仿宋" panose="02010609060101010101" charset="-122"/>
            </a:endParaRPr>
          </a:p>
          <a:p>
            <a:pPr marL="0" indent="0">
              <a:buNone/>
            </a:pPr>
            <a:r>
              <a:rPr lang="zh-CN" altLang="en-US" sz="2400">
                <a:latin typeface="仿宋" panose="02010609060101010101" charset="-122"/>
                <a:ea typeface="仿宋" panose="02010609060101010101" charset="-122"/>
              </a:rPr>
              <a:t>  </a:t>
            </a:r>
            <a:r>
              <a:rPr lang="en-US" altLang="zh-CN" sz="2400">
                <a:solidFill>
                  <a:srgbClr val="FF0000"/>
                </a:solidFill>
                <a:latin typeface="仿宋" panose="02010609060101010101" charset="-122"/>
                <a:ea typeface="仿宋" panose="02010609060101010101" charset="-122"/>
              </a:rPr>
              <a:t> 3 </a:t>
            </a:r>
            <a:r>
              <a:rPr lang="zh-CN" altLang="en-US" sz="2400">
                <a:latin typeface="仿宋" panose="02010609060101010101" charset="-122"/>
                <a:ea typeface="仿宋" panose="02010609060101010101" charset="-122"/>
              </a:rPr>
              <a:t>战国赵括读的是百家兵书，说的是豪言壮语，可是有“言”无“行”，留下“纸上谈兵”作后人笑谈；三国马谡言辞逼人，仿佛能将小小街亭玩于股掌，可是司马大军一到，马大将军却只能将街亭拱手相让……漂亮的言辞就像花瓣上的露珠，晨曦中的雾气，沙漠中的海市，给人的永远是一种虚幻的美丽。还记得俄</a:t>
            </a:r>
            <a:endParaRPr lang="zh-CN" altLang="en-US" sz="2400">
              <a:latin typeface="仿宋" panose="02010609060101010101" charset="-122"/>
              <a:ea typeface="仿宋" panose="02010609060101010101" charset="-122"/>
            </a:endParaRPr>
          </a:p>
          <a:p>
            <a:pPr marL="0" indent="0">
              <a:buNone/>
            </a:pPr>
            <a:r>
              <a:rPr lang="zh-CN" altLang="en-US" sz="2400">
                <a:latin typeface="仿宋" panose="02010609060101010101" charset="-122"/>
                <a:ea typeface="仿宋" panose="02010609060101010101" charset="-122"/>
              </a:rPr>
              <a:t>国文学家屠格涅夫笔下的那罗亭吧，这个长相英俊，有理想有</a:t>
            </a:r>
            <a:endParaRPr lang="zh-CN" altLang="en-US" sz="2400">
              <a:latin typeface="仿宋" panose="02010609060101010101" charset="-122"/>
              <a:ea typeface="仿宋" panose="02010609060101010101" charset="-122"/>
            </a:endParaRPr>
          </a:p>
          <a:p>
            <a:pPr marL="0" indent="0">
              <a:buNone/>
            </a:pPr>
            <a:r>
              <a:rPr lang="zh-CN" altLang="en-US" sz="2400">
                <a:latin typeface="仿宋" panose="02010609060101010101" charset="-122"/>
                <a:ea typeface="仿宋" panose="02010609060101010101" charset="-122"/>
              </a:rPr>
              <a:t>抱负的青年才子，满脑子装着救国救民、改造社会的真理，常常</a:t>
            </a:r>
            <a:endParaRPr lang="zh-CN" altLang="en-US" sz="2400">
              <a:latin typeface="仿宋" panose="02010609060101010101" charset="-122"/>
              <a:ea typeface="仿宋" panose="02010609060101010101" charset="-122"/>
            </a:endParaRPr>
          </a:p>
          <a:p>
            <a:pPr marL="0" indent="0">
              <a:buNone/>
            </a:pPr>
            <a:r>
              <a:rPr lang="zh-CN" altLang="en-US" sz="2400">
                <a:latin typeface="仿宋" panose="02010609060101010101" charset="-122"/>
                <a:ea typeface="仿宋" panose="02010609060101010101" charset="-122"/>
              </a:rPr>
              <a:t>慷慨陈词，可是就是不肯不能不敢付诸行动，结果被人称作“语</a:t>
            </a:r>
            <a:endParaRPr lang="zh-CN" altLang="en-US" sz="2400">
              <a:latin typeface="仿宋" panose="02010609060101010101" charset="-122"/>
              <a:ea typeface="仿宋" panose="02010609060101010101" charset="-122"/>
            </a:endParaRPr>
          </a:p>
          <a:p>
            <a:pPr marL="0" indent="0">
              <a:buNone/>
            </a:pPr>
            <a:r>
              <a:rPr lang="zh-CN" altLang="en-US" sz="2400">
                <a:latin typeface="仿宋" panose="02010609060101010101" charset="-122"/>
                <a:ea typeface="仿宋" panose="02010609060101010101" charset="-122"/>
              </a:rPr>
              <a:t>言的巨人，行动的矮子”。 </a:t>
            </a:r>
            <a:endParaRPr lang="zh-CN" altLang="en-US" sz="2400">
              <a:latin typeface="仿宋" panose="02010609060101010101" charset="-122"/>
              <a:ea typeface="仿宋" panose="02010609060101010101" charset="-122"/>
            </a:endParaRPr>
          </a:p>
          <a:p>
            <a:pPr marL="0" indent="0">
              <a:buNone/>
            </a:pPr>
            <a:endParaRPr lang="zh-CN" altLang="en-US" sz="2400">
              <a:latin typeface="仿宋" panose="02010609060101010101" charset="-122"/>
              <a:ea typeface="仿宋" panose="02010609060101010101"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内容占位符 2"/>
          <p:cNvSpPr>
            <a:spLocks noGrp="1"/>
          </p:cNvSpPr>
          <p:nvPr>
            <p:ph idx="1"/>
          </p:nvPr>
        </p:nvSpPr>
        <p:spPr>
          <a:xfrm>
            <a:off x="695325" y="908685"/>
            <a:ext cx="10632440" cy="4845050"/>
          </a:xfrm>
        </p:spPr>
        <p:txBody>
          <a:bodyPr anchor="t" anchorCtr="0"/>
          <a:lstStyle/>
          <a:p>
            <a:pPr marL="0" indent="0">
              <a:buNone/>
            </a:pPr>
            <a:r>
              <a:rPr lang="en-US" altLang="zh-CN" sz="2000"/>
              <a:t>    </a:t>
            </a:r>
            <a:r>
              <a:rPr lang="en-US" altLang="zh-CN" sz="2400">
                <a:solidFill>
                  <a:srgbClr val="FF0000"/>
                </a:solidFill>
                <a:latin typeface="仿宋" panose="02010609060101010101" charset="-122"/>
                <a:ea typeface="仿宋" panose="02010609060101010101" charset="-122"/>
              </a:rPr>
              <a:t>4</a:t>
            </a:r>
            <a:r>
              <a:rPr lang="zh-CN" altLang="en-US" sz="2000"/>
              <a:t>“人”字两笔，如果我们把一撇比作“言”的话，那么一捺就是“行”了。   “人”字少了那一捺，何以支撑？为人处世少了“行”，何以成就大写的人！</a:t>
            </a:r>
            <a:endParaRPr lang="zh-CN" altLang="en-US" sz="2000"/>
          </a:p>
          <a:p>
            <a:pPr marL="0" indent="0">
              <a:buNone/>
            </a:pPr>
            <a:r>
              <a:rPr lang="zh-CN" altLang="en-US" sz="2000"/>
              <a:t>   </a:t>
            </a:r>
            <a:r>
              <a:rPr lang="en-US" altLang="zh-CN" sz="2000"/>
              <a:t> </a:t>
            </a:r>
            <a:r>
              <a:rPr lang="en-US" altLang="zh-CN" sz="2400">
                <a:solidFill>
                  <a:srgbClr val="FF0000"/>
                </a:solidFill>
                <a:latin typeface="仿宋" panose="02010609060101010101" charset="-122"/>
                <a:ea typeface="仿宋" panose="02010609060101010101" charset="-122"/>
              </a:rPr>
              <a:t>5</a:t>
            </a:r>
            <a:r>
              <a:rPr lang="zh-CN" altLang="en-US" sz="2000"/>
              <a:t> 让我们翻开历史的画卷吧。波光粼粼的濮水边，形容枯槁的庄子说：“吾愿曳尾于涂。”然后转过身， 在通往函谷关的路上踽踽而行，留给世人一个巨大的背影。幽幽鉴湖畔，英姿焕发的秋瑾说：“祖国陆沉人有责，天涯漂泊我无家。”然后仗剑离家，投身革命浪潮，留给后人一段英雄的传奇。四月麦黄的田野，乱发横飞的贝多芬仰天长啸：“我要扼住命运的咽喉！”然后穿过那片成熟的麦地，安然坐在钢琴边，创作出了《命运》《悲怆》《女神》等震</a:t>
            </a:r>
            <a:endParaRPr lang="zh-CN" altLang="en-US" sz="2000"/>
          </a:p>
          <a:p>
            <a:pPr marL="0" indent="0">
              <a:buNone/>
            </a:pPr>
            <a:r>
              <a:rPr lang="zh-CN" altLang="en-US" sz="2000"/>
              <a:t>古烁今的伟大作品。他们用踏踏实实的“行”为自己的“言”做了最好的注脚，他们用实实在在的“行”在历史的天空支起了一个个大写的“人”！</a:t>
            </a:r>
            <a:endParaRPr lang="zh-CN" altLang="en-US" sz="2000"/>
          </a:p>
          <a:p>
            <a:pPr marL="0" indent="0">
              <a:buNone/>
            </a:pPr>
            <a:r>
              <a:rPr lang="zh-CN" altLang="en-US" sz="2000"/>
              <a:t>   </a:t>
            </a:r>
            <a:r>
              <a:rPr lang="en-US" altLang="zh-CN" sz="2400">
                <a:solidFill>
                  <a:srgbClr val="FF0000"/>
                </a:solidFill>
                <a:latin typeface="仿宋" panose="02010609060101010101" charset="-122"/>
                <a:ea typeface="仿宋" panose="02010609060101010101" charset="-122"/>
              </a:rPr>
              <a:t>6 </a:t>
            </a:r>
            <a:r>
              <a:rPr lang="zh-CN" altLang="en-US" sz="2000"/>
              <a:t>如果说“言”是参天大树，那么“行”就是深扎泥土的根；如果说“言”是皎洁的月亮，那么“行”就是灿烂的太阳；如果说“言”是美丽的羽毛，那么“行”就是飞翔的双翼。</a:t>
            </a:r>
            <a:endParaRPr lang="zh-CN" altLang="en-US" sz="2000"/>
          </a:p>
          <a:p>
            <a:pPr marL="0" indent="0">
              <a:buNone/>
            </a:pPr>
            <a:r>
              <a:rPr lang="en-US" altLang="zh-CN" sz="2000"/>
              <a:t>   </a:t>
            </a:r>
            <a:r>
              <a:rPr lang="en-US" altLang="zh-CN" sz="2400">
                <a:solidFill>
                  <a:srgbClr val="FF0000"/>
                </a:solidFill>
                <a:latin typeface="仿宋" panose="02010609060101010101" charset="-122"/>
                <a:ea typeface="仿宋" panose="02010609060101010101" charset="-122"/>
              </a:rPr>
              <a:t>7</a:t>
            </a:r>
            <a:r>
              <a:rPr lang="zh-CN" altLang="en-US" sz="2000"/>
              <a:t>“言”无“行”不立！离开了“行”，“言”何以附丽？让我们少说一些美丽的豪言壮语，多做一些实实在在的工作吧！——“人”是靠“行”来支撑的！</a:t>
            </a:r>
            <a:endParaRPr lang="zh-CN" altLang="en-US" sz="2000"/>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8" name="标题 6147"/>
          <p:cNvSpPr>
            <a:spLocks noGrp="1"/>
          </p:cNvSpPr>
          <p:nvPr>
            <p:ph type="title"/>
          </p:nvPr>
        </p:nvSpPr>
        <p:spPr>
          <a:xfrm>
            <a:off x="1905000" y="379730"/>
            <a:ext cx="8229600" cy="658813"/>
          </a:xfrm>
        </p:spPr>
        <p:txBody>
          <a:bodyPr anchor="ctr" anchorCtr="0"/>
          <a:lstStyle/>
          <a:p>
            <a:r>
              <a:rPr lang="zh-CN" altLang="en-US" sz="3110" b="1"/>
              <a:t>结构分析</a:t>
            </a:r>
            <a:endParaRPr lang="zh-CN" altLang="en-US" sz="3110" b="1"/>
          </a:p>
        </p:txBody>
      </p:sp>
      <p:sp>
        <p:nvSpPr>
          <p:cNvPr id="6151" name="文本框 6150"/>
          <p:cNvSpPr txBox="1"/>
          <p:nvPr/>
        </p:nvSpPr>
        <p:spPr>
          <a:xfrm>
            <a:off x="1600200" y="1016000"/>
            <a:ext cx="8534400" cy="1014730"/>
          </a:xfrm>
          <a:prstGeom prst="rect">
            <a:avLst/>
          </a:prstGeom>
          <a:noFill/>
          <a:ln w="9525">
            <a:noFill/>
          </a:ln>
        </p:spPr>
        <p:txBody>
          <a:bodyPr anchor="t" anchorCtr="0">
            <a:spAutoFit/>
          </a:bodyPr>
          <a:lstStyle/>
          <a:p>
            <a:pPr>
              <a:spcBef>
                <a:spcPct val="50000"/>
              </a:spcBef>
            </a:pPr>
            <a:r>
              <a:rPr lang="zh-CN" altLang="en-US" sz="2400" b="1">
                <a:latin typeface="Arial" panose="020b0604020202020204" pitchFamily="34" charset="0"/>
                <a:ea typeface="黑体" panose="02010609060101010101" charset="-122"/>
              </a:rPr>
              <a:t>引论：</a:t>
            </a:r>
            <a:r>
              <a:rPr lang="zh-CN" altLang="en-US" sz="2400" b="1">
                <a:latin typeface="仿宋" panose="02010609060101010101" charset="-122"/>
                <a:ea typeface="仿宋" panose="02010609060101010101" charset="-122"/>
              </a:rPr>
              <a:t>引用孔子的话，简单解释，引出论点</a:t>
            </a:r>
            <a:r>
              <a:rPr lang="en-US" altLang="zh-CN" sz="2400" b="1">
                <a:latin typeface="仿宋" panose="02010609060101010101" charset="-122"/>
                <a:ea typeface="仿宋" panose="02010609060101010101" charset="-122"/>
              </a:rPr>
              <a:t>——</a:t>
            </a:r>
            <a:endParaRPr lang="en-US" altLang="zh-CN" sz="2400" b="1">
              <a:latin typeface="仿宋" panose="02010609060101010101" charset="-122"/>
              <a:ea typeface="仿宋" panose="02010609060101010101" charset="-122"/>
            </a:endParaRPr>
          </a:p>
          <a:p>
            <a:pPr>
              <a:spcBef>
                <a:spcPct val="50000"/>
              </a:spcBef>
            </a:pPr>
            <a:r>
              <a:rPr lang="en-US" altLang="zh-CN" sz="2400" b="1">
                <a:latin typeface="仿宋" panose="02010609060101010101" charset="-122"/>
                <a:ea typeface="仿宋" panose="02010609060101010101" charset="-122"/>
              </a:rPr>
              <a:t>      </a:t>
            </a:r>
            <a:r>
              <a:rPr lang="zh-CN" altLang="en-US" sz="2400" b="1">
                <a:latin typeface="仿宋" panose="02010609060101010101" charset="-122"/>
                <a:ea typeface="仿宋" panose="02010609060101010101" charset="-122"/>
              </a:rPr>
              <a:t>一个人要直立于世，更多的要靠“行”来支撑</a:t>
            </a:r>
            <a:endParaRPr lang="zh-CN" altLang="en-US" sz="2400" b="1">
              <a:latin typeface="仿宋" panose="02010609060101010101" charset="-122"/>
              <a:ea typeface="仿宋" panose="02010609060101010101" charset="-122"/>
            </a:endParaRPr>
          </a:p>
        </p:txBody>
      </p:sp>
      <p:sp>
        <p:nvSpPr>
          <p:cNvPr id="6152" name="文本框 6151"/>
          <p:cNvSpPr txBox="1"/>
          <p:nvPr/>
        </p:nvSpPr>
        <p:spPr>
          <a:xfrm>
            <a:off x="1714500" y="2125663"/>
            <a:ext cx="8305800" cy="521970"/>
          </a:xfrm>
          <a:prstGeom prst="rect">
            <a:avLst/>
          </a:prstGeom>
          <a:noFill/>
          <a:ln w="9525">
            <a:noFill/>
          </a:ln>
        </p:spPr>
        <p:txBody>
          <a:bodyPr anchor="t" anchorCtr="0">
            <a:spAutoFit/>
          </a:bodyPr>
          <a:lstStyle/>
          <a:p>
            <a:pPr>
              <a:spcBef>
                <a:spcPct val="50000"/>
              </a:spcBef>
            </a:pPr>
            <a:r>
              <a:rPr lang="zh-CN" altLang="en-US" sz="2800" b="1">
                <a:latin typeface="Arial" panose="020b0604020202020204" pitchFamily="34" charset="0"/>
                <a:ea typeface="黑体" panose="02010609060101010101" charset="-122"/>
              </a:rPr>
              <a:t>本论：论证</a:t>
            </a:r>
            <a:r>
              <a:rPr lang="en-US" altLang="zh-CN" sz="2800" b="1">
                <a:latin typeface="Arial" panose="020b0604020202020204" pitchFamily="34" charset="0"/>
                <a:ea typeface="黑体" panose="02010609060101010101" charset="-122"/>
              </a:rPr>
              <a:t>“</a:t>
            </a:r>
            <a:r>
              <a:rPr lang="zh-CN" altLang="en-US" sz="2800" b="1">
                <a:latin typeface="Arial" panose="020b0604020202020204" pitchFamily="34" charset="0"/>
                <a:ea typeface="黑体" panose="02010609060101010101" charset="-122"/>
              </a:rPr>
              <a:t>引论</a:t>
            </a:r>
            <a:r>
              <a:rPr lang="en-US" altLang="zh-CN" sz="2800" b="1">
                <a:latin typeface="Arial" panose="020b0604020202020204" pitchFamily="34" charset="0"/>
                <a:ea typeface="黑体" panose="02010609060101010101" charset="-122"/>
              </a:rPr>
              <a:t>”</a:t>
            </a:r>
            <a:r>
              <a:rPr lang="zh-CN" altLang="en-US" sz="2800" b="1">
                <a:latin typeface="Arial" panose="020b0604020202020204" pitchFamily="34" charset="0"/>
                <a:ea typeface="黑体" panose="02010609060101010101" charset="-122"/>
              </a:rPr>
              <a:t>提出的论点</a:t>
            </a:r>
            <a:endParaRPr lang="zh-CN" altLang="en-US" sz="2800" b="1">
              <a:latin typeface="Arial" panose="020b0604020202020204" pitchFamily="34" charset="0"/>
              <a:ea typeface="黑体" panose="02010609060101010101" charset="-122"/>
            </a:endParaRPr>
          </a:p>
        </p:txBody>
      </p:sp>
      <p:sp>
        <p:nvSpPr>
          <p:cNvPr id="6153" name="文本框 6152"/>
          <p:cNvSpPr txBox="1"/>
          <p:nvPr/>
        </p:nvSpPr>
        <p:spPr>
          <a:xfrm>
            <a:off x="2209800" y="2743200"/>
            <a:ext cx="7467600" cy="460375"/>
          </a:xfrm>
          <a:prstGeom prst="rect">
            <a:avLst/>
          </a:prstGeom>
          <a:noFill/>
          <a:ln w="9525">
            <a:noFill/>
          </a:ln>
        </p:spPr>
        <p:txBody>
          <a:bodyPr anchor="t" anchorCtr="0">
            <a:spAutoFit/>
          </a:bodyPr>
          <a:lstStyle/>
          <a:p>
            <a:pPr>
              <a:spcBef>
                <a:spcPct val="50000"/>
              </a:spcBef>
            </a:pPr>
            <a:r>
              <a:rPr lang="zh-CN" altLang="en-US" sz="2400" b="1">
                <a:latin typeface="黑体" panose="02010609060101010101" charset="-122"/>
                <a:ea typeface="黑体" panose="02010609060101010101" charset="-122"/>
              </a:rPr>
              <a:t>分论点</a:t>
            </a:r>
            <a:r>
              <a:rPr lang="en-US" altLang="zh-CN" sz="2400" b="1">
                <a:latin typeface="黑体" panose="02010609060101010101" charset="-122"/>
                <a:ea typeface="黑体" panose="02010609060101010101" charset="-122"/>
              </a:rPr>
              <a:t>1</a:t>
            </a:r>
            <a:r>
              <a:rPr lang="zh-CN" altLang="en-US" sz="2400" b="1">
                <a:latin typeface="黑体" panose="02010609060101010101" charset="-122"/>
                <a:ea typeface="黑体" panose="02010609060101010101" charset="-122"/>
              </a:rPr>
              <a:t>：</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言”造就的是一个虚幻的人</a:t>
            </a:r>
            <a:endParaRPr lang="zh-CN" altLang="en-US" sz="2400" b="1">
              <a:latin typeface="黑体" panose="02010609060101010101" charset="-122"/>
              <a:ea typeface="黑体" panose="02010609060101010101" charset="-122"/>
            </a:endParaRPr>
          </a:p>
        </p:txBody>
      </p:sp>
      <p:sp>
        <p:nvSpPr>
          <p:cNvPr id="6154" name="文本框 6153"/>
          <p:cNvSpPr txBox="1"/>
          <p:nvPr/>
        </p:nvSpPr>
        <p:spPr>
          <a:xfrm>
            <a:off x="2743200" y="3276600"/>
            <a:ext cx="4502150" cy="460375"/>
          </a:xfrm>
          <a:prstGeom prst="rect">
            <a:avLst/>
          </a:prstGeom>
          <a:noFill/>
          <a:ln w="9525">
            <a:noFill/>
          </a:ln>
        </p:spPr>
        <p:txBody>
          <a:bodyPr wrap="square" anchor="t" anchorCtr="0">
            <a:spAutoFit/>
          </a:bodyPr>
          <a:lstStyle/>
          <a:p>
            <a:pPr>
              <a:spcBef>
                <a:spcPct val="50000"/>
              </a:spcBef>
            </a:pPr>
            <a:r>
              <a:rPr lang="zh-CN" altLang="en-US" sz="2400" b="1">
                <a:latin typeface="楷体" panose="02010609060101010101" charset="-122"/>
                <a:ea typeface="楷体" panose="02010609060101010101" charset="-122"/>
              </a:rPr>
              <a:t>论据：赵括、马谡、罗亭</a:t>
            </a:r>
            <a:endParaRPr lang="zh-CN" altLang="en-US" sz="2400" b="1">
              <a:latin typeface="楷体" panose="02010609060101010101" charset="-122"/>
              <a:ea typeface="楷体" panose="02010609060101010101" charset="-122"/>
            </a:endParaRPr>
          </a:p>
        </p:txBody>
      </p:sp>
      <p:sp>
        <p:nvSpPr>
          <p:cNvPr id="6155" name="文本框 6154"/>
          <p:cNvSpPr txBox="1"/>
          <p:nvPr/>
        </p:nvSpPr>
        <p:spPr>
          <a:xfrm>
            <a:off x="2133600" y="4419600"/>
            <a:ext cx="7010400" cy="460375"/>
          </a:xfrm>
          <a:prstGeom prst="rect">
            <a:avLst/>
          </a:prstGeom>
          <a:noFill/>
          <a:ln w="9525">
            <a:noFill/>
          </a:ln>
        </p:spPr>
        <p:txBody>
          <a:bodyPr anchor="t" anchorCtr="0">
            <a:spAutoFit/>
          </a:bodyPr>
          <a:lstStyle/>
          <a:p>
            <a:pPr>
              <a:spcBef>
                <a:spcPct val="50000"/>
              </a:spcBef>
            </a:pPr>
            <a:r>
              <a:rPr lang="zh-CN" altLang="en-US" sz="2400" b="1">
                <a:latin typeface="黑体" panose="02010609060101010101" charset="-122"/>
                <a:ea typeface="黑体" panose="02010609060101010101" charset="-122"/>
              </a:rPr>
              <a:t>分论点</a:t>
            </a:r>
            <a:r>
              <a:rPr lang="en-US" altLang="zh-CN" sz="2400" b="1">
                <a:latin typeface="黑体" panose="02010609060101010101" charset="-122"/>
                <a:ea typeface="黑体" panose="02010609060101010101" charset="-122"/>
              </a:rPr>
              <a:t>2</a:t>
            </a:r>
            <a:r>
              <a:rPr lang="zh-CN" altLang="en-US" sz="2400" b="1">
                <a:latin typeface="黑体" panose="02010609060101010101" charset="-122"/>
                <a:ea typeface="黑体" panose="02010609060101010101" charset="-122"/>
              </a:rPr>
              <a:t>：</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行”成就大写的人</a:t>
            </a:r>
            <a:endParaRPr lang="zh-CN" altLang="en-US" sz="2400" b="1">
              <a:latin typeface="黑体" panose="02010609060101010101" charset="-122"/>
              <a:ea typeface="黑体" panose="02010609060101010101" charset="-122"/>
            </a:endParaRPr>
          </a:p>
        </p:txBody>
      </p:sp>
      <p:sp>
        <p:nvSpPr>
          <p:cNvPr id="6156" name="文本框 6155"/>
          <p:cNvSpPr txBox="1"/>
          <p:nvPr/>
        </p:nvSpPr>
        <p:spPr>
          <a:xfrm>
            <a:off x="2667000" y="4953000"/>
            <a:ext cx="5867400" cy="460375"/>
          </a:xfrm>
          <a:prstGeom prst="rect">
            <a:avLst/>
          </a:prstGeom>
          <a:noFill/>
          <a:ln w="9525">
            <a:noFill/>
          </a:ln>
        </p:spPr>
        <p:txBody>
          <a:bodyPr wrap="square" anchor="t" anchorCtr="0">
            <a:spAutoFit/>
          </a:bodyPr>
          <a:lstStyle/>
          <a:p>
            <a:pPr>
              <a:spcBef>
                <a:spcPct val="50000"/>
              </a:spcBef>
            </a:pPr>
            <a:r>
              <a:rPr lang="zh-CN" altLang="en-US" sz="2400" b="1">
                <a:latin typeface="仿宋" panose="02010609060101010101" charset="-122"/>
                <a:ea typeface="仿宋" panose="02010609060101010101" charset="-122"/>
              </a:rPr>
              <a:t>论据：庄子、秋瑾、贝多芬</a:t>
            </a:r>
            <a:endParaRPr lang="zh-CN" altLang="en-US" sz="2400" b="1">
              <a:latin typeface="仿宋" panose="02010609060101010101" charset="-122"/>
              <a:ea typeface="仿宋" panose="02010609060101010101" charset="-122"/>
            </a:endParaRPr>
          </a:p>
        </p:txBody>
      </p:sp>
      <p:sp>
        <p:nvSpPr>
          <p:cNvPr id="6157" name="左大括号 6156"/>
          <p:cNvSpPr/>
          <p:nvPr/>
        </p:nvSpPr>
        <p:spPr>
          <a:xfrm>
            <a:off x="1905000" y="3048000"/>
            <a:ext cx="304800" cy="1676400"/>
          </a:xfrm>
          <a:prstGeom prst="leftBrace">
            <a:avLst>
              <a:gd name="adj1" fmla="val 45527"/>
              <a:gd name="adj2" fmla="val 50000"/>
            </a:avLst>
          </a:prstGeom>
          <a:noFill/>
          <a:ln w="31750" cap="flat" cmpd="sng">
            <a:solidFill>
              <a:schemeClr val="tx1"/>
            </a:solidFill>
            <a:prstDash val="solid"/>
            <a:round/>
            <a:headEnd type="none" w="med" len="med"/>
            <a:tailEnd type="none" w="med" len="med"/>
          </a:ln>
        </p:spPr>
        <p:txBody>
          <a:bodyPr anchor="t" anchorCtr="0"/>
          <a:lstStyle/>
          <a:p>
            <a:endParaRPr lang="zh-CN" altLang="en-US">
              <a:latin typeface="Arial" panose="020b0604020202020204" pitchFamily="34" charset="0"/>
              <a:ea typeface="宋体" panose="02010600030101010101" pitchFamily="2" charset="-122"/>
            </a:endParaRPr>
          </a:p>
        </p:txBody>
      </p:sp>
      <p:sp>
        <p:nvSpPr>
          <p:cNvPr id="6158" name="右大括号 6157"/>
          <p:cNvSpPr/>
          <p:nvPr/>
        </p:nvSpPr>
        <p:spPr>
          <a:xfrm>
            <a:off x="7681913" y="2819400"/>
            <a:ext cx="152400" cy="1905000"/>
          </a:xfrm>
          <a:prstGeom prst="rightBrace">
            <a:avLst>
              <a:gd name="adj1" fmla="val 103472"/>
              <a:gd name="adj2" fmla="val 50000"/>
            </a:avLst>
          </a:prstGeom>
          <a:noFill/>
          <a:ln w="25400" cap="flat" cmpd="sng">
            <a:solidFill>
              <a:schemeClr val="tx1"/>
            </a:solidFill>
            <a:prstDash val="solid"/>
            <a:round/>
            <a:headEnd type="none" w="med" len="med"/>
            <a:tailEnd type="none" w="med" len="med"/>
          </a:ln>
        </p:spPr>
        <p:txBody>
          <a:bodyPr anchor="t" anchorCtr="0"/>
          <a:lstStyle/>
          <a:p>
            <a:endParaRPr lang="zh-CN" altLang="en-US">
              <a:latin typeface="Arial" panose="020b0604020202020204" pitchFamily="34" charset="0"/>
              <a:ea typeface="宋体" panose="02010600030101010101" pitchFamily="2" charset="-122"/>
            </a:endParaRPr>
          </a:p>
        </p:txBody>
      </p:sp>
      <p:sp>
        <p:nvSpPr>
          <p:cNvPr id="6160" name="文本框 6159"/>
          <p:cNvSpPr txBox="1"/>
          <p:nvPr/>
        </p:nvSpPr>
        <p:spPr>
          <a:xfrm>
            <a:off x="8153400" y="2914650"/>
            <a:ext cx="1981200" cy="829945"/>
          </a:xfrm>
          <a:prstGeom prst="rect">
            <a:avLst/>
          </a:prstGeom>
          <a:noFill/>
          <a:ln w="9525">
            <a:noFill/>
          </a:ln>
        </p:spPr>
        <p:txBody>
          <a:bodyPr anchor="t" anchorCtr="0">
            <a:spAutoFit/>
          </a:bodyPr>
          <a:lstStyle/>
          <a:p>
            <a:pPr>
              <a:spcBef>
                <a:spcPct val="50000"/>
              </a:spcBef>
            </a:pPr>
            <a:r>
              <a:rPr lang="zh-CN" altLang="en-US" sz="2400" b="1">
                <a:latin typeface="Arial" panose="020b0604020202020204" pitchFamily="34" charset="0"/>
                <a:ea typeface="黑体" panose="02010609060101010101" charset="-122"/>
              </a:rPr>
              <a:t>从“</a:t>
            </a:r>
            <a:r>
              <a:rPr lang="zh-CN" altLang="en-US" sz="2400" b="1">
                <a:solidFill>
                  <a:srgbClr val="CC0066"/>
                </a:solidFill>
                <a:latin typeface="Arial" panose="020b0604020202020204" pitchFamily="34" charset="0"/>
                <a:ea typeface="黑体" panose="02010609060101010101" charset="-122"/>
              </a:rPr>
              <a:t>为什么</a:t>
            </a:r>
            <a:r>
              <a:rPr lang="zh-CN" altLang="en-US" sz="2400" b="1">
                <a:latin typeface="Arial" panose="020b0604020202020204" pitchFamily="34" charset="0"/>
                <a:ea typeface="黑体" panose="02010609060101010101" charset="-122"/>
              </a:rPr>
              <a:t>”角度展开</a:t>
            </a:r>
            <a:endParaRPr lang="zh-CN" altLang="en-US" sz="2400" b="1">
              <a:latin typeface="Arial" panose="020b0604020202020204" pitchFamily="34" charset="0"/>
              <a:ea typeface="黑体" panose="02010609060101010101" charset="-122"/>
            </a:endParaRPr>
          </a:p>
        </p:txBody>
      </p:sp>
      <p:sp>
        <p:nvSpPr>
          <p:cNvPr id="6161" name="文本框 6160"/>
          <p:cNvSpPr txBox="1"/>
          <p:nvPr/>
        </p:nvSpPr>
        <p:spPr>
          <a:xfrm>
            <a:off x="8256588" y="3875088"/>
            <a:ext cx="2057400" cy="1014730"/>
          </a:xfrm>
          <a:prstGeom prst="rect">
            <a:avLst/>
          </a:prstGeom>
          <a:noFill/>
          <a:ln w="9525">
            <a:noFill/>
          </a:ln>
        </p:spPr>
        <p:txBody>
          <a:bodyPr anchor="t" anchorCtr="0">
            <a:spAutoFit/>
          </a:bodyPr>
          <a:lstStyle/>
          <a:p>
            <a:pPr>
              <a:spcBef>
                <a:spcPct val="50000"/>
              </a:spcBef>
            </a:pPr>
            <a:r>
              <a:rPr lang="zh-CN" altLang="en-US" sz="2400" b="1">
                <a:latin typeface="Arial" panose="020b0604020202020204" pitchFamily="34" charset="0"/>
                <a:ea typeface="黑体" panose="02010609060101010101" charset="-122"/>
              </a:rPr>
              <a:t>构成</a:t>
            </a:r>
            <a:r>
              <a:rPr lang="zh-CN" altLang="en-US" sz="2400" b="1">
                <a:solidFill>
                  <a:srgbClr val="CC0066"/>
                </a:solidFill>
                <a:latin typeface="Arial" panose="020b0604020202020204" pitchFamily="34" charset="0"/>
                <a:ea typeface="黑体" panose="02010609060101010101" charset="-122"/>
              </a:rPr>
              <a:t>因果论证</a:t>
            </a:r>
            <a:endParaRPr lang="zh-CN" altLang="en-US" sz="2400" b="1">
              <a:solidFill>
                <a:srgbClr val="CC0066"/>
              </a:solidFill>
              <a:latin typeface="Arial" panose="020b0604020202020204" pitchFamily="34" charset="0"/>
              <a:ea typeface="黑体" panose="02010609060101010101" charset="-122"/>
            </a:endParaRPr>
          </a:p>
          <a:p>
            <a:pPr>
              <a:spcBef>
                <a:spcPct val="50000"/>
              </a:spcBef>
            </a:pPr>
            <a:r>
              <a:rPr lang="zh-CN" altLang="en-US" sz="2400" b="1">
                <a:solidFill>
                  <a:srgbClr val="CC0066"/>
                </a:solidFill>
                <a:latin typeface="Arial" panose="020b0604020202020204" pitchFamily="34" charset="0"/>
                <a:ea typeface="黑体" panose="02010609060101010101" charset="-122"/>
              </a:rPr>
              <a:t>对比论证</a:t>
            </a:r>
            <a:endParaRPr lang="zh-CN" altLang="en-US" sz="2400" b="1">
              <a:solidFill>
                <a:srgbClr val="CC0066"/>
              </a:solidFill>
              <a:latin typeface="Arial" panose="020b0604020202020204" pitchFamily="34" charset="0"/>
              <a:ea typeface="黑体" panose="02010609060101010101" charset="-122"/>
            </a:endParaRPr>
          </a:p>
        </p:txBody>
      </p:sp>
      <p:sp>
        <p:nvSpPr>
          <p:cNvPr id="2" name="文本框 1"/>
          <p:cNvSpPr txBox="1"/>
          <p:nvPr/>
        </p:nvSpPr>
        <p:spPr>
          <a:xfrm>
            <a:off x="1749425" y="5715000"/>
            <a:ext cx="7927975" cy="460375"/>
          </a:xfrm>
          <a:prstGeom prst="rect">
            <a:avLst/>
          </a:prstGeom>
          <a:noFill/>
          <a:ln w="9525">
            <a:noFill/>
          </a:ln>
        </p:spPr>
        <p:txBody>
          <a:bodyPr wrap="square" anchor="t" anchorCtr="0">
            <a:spAutoFit/>
          </a:bodyPr>
          <a:lstStyle/>
          <a:p>
            <a:r>
              <a:rPr lang="zh-CN" altLang="en-US" sz="2400" b="1">
                <a:latin typeface="黑体" panose="02010609060101010101" charset="-122"/>
                <a:ea typeface="黑体" panose="02010609060101010101" charset="-122"/>
              </a:rPr>
              <a:t>结论</a:t>
            </a:r>
            <a:r>
              <a:rPr lang="zh-CN" altLang="en-US" sz="2400" b="1">
                <a:latin typeface="Arial" panose="020b0604020202020204" pitchFamily="34" charset="0"/>
                <a:ea typeface="宋体" panose="02010600030101010101" pitchFamily="2" charset="-122"/>
              </a:rPr>
              <a:t>：</a:t>
            </a:r>
            <a:r>
              <a:rPr lang="zh-CN" altLang="en-US" sz="2400" b="1">
                <a:latin typeface="仿宋" panose="02010609060101010101" charset="-122"/>
                <a:ea typeface="仿宋" panose="02010609060101010101" charset="-122"/>
              </a:rPr>
              <a:t>我们要少说多做，用</a:t>
            </a:r>
            <a:r>
              <a:rPr lang="en-US" altLang="zh-CN" sz="2400" b="1">
                <a:latin typeface="仿宋" panose="02010609060101010101" charset="-122"/>
                <a:ea typeface="仿宋" panose="02010609060101010101" charset="-122"/>
              </a:rPr>
              <a:t>“</a:t>
            </a:r>
            <a:r>
              <a:rPr lang="zh-CN" altLang="en-US" sz="2400" b="1">
                <a:latin typeface="仿宋" panose="02010609060101010101" charset="-122"/>
                <a:ea typeface="仿宋" panose="02010609060101010101" charset="-122"/>
              </a:rPr>
              <a:t>行</a:t>
            </a:r>
            <a:r>
              <a:rPr lang="en-US" altLang="zh-CN" sz="2400" b="1">
                <a:latin typeface="仿宋" panose="02010609060101010101" charset="-122"/>
                <a:ea typeface="仿宋" panose="02010609060101010101" charset="-122"/>
              </a:rPr>
              <a:t>”</a:t>
            </a:r>
            <a:r>
              <a:rPr lang="zh-CN" altLang="en-US" sz="2400" b="1">
                <a:latin typeface="仿宋" panose="02010609060101010101" charset="-122"/>
                <a:ea typeface="仿宋" panose="02010609060101010101" charset="-122"/>
              </a:rPr>
              <a:t>来支撑自己</a:t>
            </a:r>
            <a:endParaRPr lang="zh-CN" altLang="en-US" sz="24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500"/>
                                        <p:tgtEl>
                                          <p:spTgt spid="614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51"/>
                                        </p:tgtEl>
                                        <p:attrNameLst>
                                          <p:attrName>style.visibility</p:attrName>
                                        </p:attrNameLst>
                                      </p:cBhvr>
                                      <p:to>
                                        <p:strVal val="visible"/>
                                      </p:to>
                                    </p:set>
                                    <p:animEffect transition="in" filter="blinds(horizontal)">
                                      <p:cBhvr>
                                        <p:cTn id="12" dur="500"/>
                                        <p:tgtEl>
                                          <p:spTgt spid="615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2"/>
                                        </p:tgtEl>
                                        <p:attrNameLst>
                                          <p:attrName>style.visibility</p:attrName>
                                        </p:attrNameLst>
                                      </p:cBhvr>
                                      <p:to>
                                        <p:strVal val="visible"/>
                                      </p:to>
                                    </p:set>
                                    <p:animEffect transition="in" filter="blinds(horizontal)">
                                      <p:cBhvr>
                                        <p:cTn id="17" dur="500"/>
                                        <p:tgtEl>
                                          <p:spTgt spid="61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53"/>
                                        </p:tgtEl>
                                        <p:attrNameLst>
                                          <p:attrName>style.visibility</p:attrName>
                                        </p:attrNameLst>
                                      </p:cBhvr>
                                      <p:to>
                                        <p:strVal val="visible"/>
                                      </p:to>
                                    </p:set>
                                    <p:animEffect transition="in" filter="blinds(horizontal)">
                                      <p:cBhvr>
                                        <p:cTn id="22" dur="500"/>
                                        <p:tgtEl>
                                          <p:spTgt spid="615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54"/>
                                        </p:tgtEl>
                                        <p:attrNameLst>
                                          <p:attrName>style.visibility</p:attrName>
                                        </p:attrNameLst>
                                      </p:cBhvr>
                                      <p:to>
                                        <p:strVal val="visible"/>
                                      </p:to>
                                    </p:set>
                                    <p:animEffect transition="in" filter="blinds(horizontal)">
                                      <p:cBhvr>
                                        <p:cTn id="27" dur="500"/>
                                        <p:tgtEl>
                                          <p:spTgt spid="615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55"/>
                                        </p:tgtEl>
                                        <p:attrNameLst>
                                          <p:attrName>style.visibility</p:attrName>
                                        </p:attrNameLst>
                                      </p:cBhvr>
                                      <p:to>
                                        <p:strVal val="visible"/>
                                      </p:to>
                                    </p:set>
                                    <p:animEffect transition="in" filter="blinds(horizontal)">
                                      <p:cBhvr>
                                        <p:cTn id="32" dur="500"/>
                                        <p:tgtEl>
                                          <p:spTgt spid="615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156"/>
                                        </p:tgtEl>
                                        <p:attrNameLst>
                                          <p:attrName>style.visibility</p:attrName>
                                        </p:attrNameLst>
                                      </p:cBhvr>
                                      <p:to>
                                        <p:strVal val="visible"/>
                                      </p:to>
                                    </p:set>
                                    <p:animEffect transition="in" filter="blinds(horizontal)">
                                      <p:cBhvr>
                                        <p:cTn id="37" dur="500"/>
                                        <p:tgtEl>
                                          <p:spTgt spid="615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6157"/>
                                        </p:tgtEl>
                                        <p:attrNameLst>
                                          <p:attrName>style.visibility</p:attrName>
                                        </p:attrNameLst>
                                      </p:cBhvr>
                                      <p:to>
                                        <p:strVal val="visible"/>
                                      </p:to>
                                    </p:set>
                                    <p:animEffect transition="in" filter="blinds(horizontal)">
                                      <p:cBhvr>
                                        <p:cTn id="42" dur="500"/>
                                        <p:tgtEl>
                                          <p:spTgt spid="615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6158"/>
                                        </p:tgtEl>
                                        <p:attrNameLst>
                                          <p:attrName>style.visibility</p:attrName>
                                        </p:attrNameLst>
                                      </p:cBhvr>
                                      <p:to>
                                        <p:strVal val="visible"/>
                                      </p:to>
                                    </p:set>
                                    <p:animEffect transition="in" filter="blinds(horizontal)">
                                      <p:cBhvr>
                                        <p:cTn id="47" dur="500"/>
                                        <p:tgtEl>
                                          <p:spTgt spid="615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160"/>
                                        </p:tgtEl>
                                        <p:attrNameLst>
                                          <p:attrName>style.visibility</p:attrName>
                                        </p:attrNameLst>
                                      </p:cBhvr>
                                      <p:to>
                                        <p:strVal val="visible"/>
                                      </p:to>
                                    </p:set>
                                    <p:animEffect transition="in" filter="blinds(horizontal)">
                                      <p:cBhvr>
                                        <p:cTn id="52" dur="500"/>
                                        <p:tgtEl>
                                          <p:spTgt spid="6160"/>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161"/>
                                        </p:tgtEl>
                                        <p:attrNameLst>
                                          <p:attrName>style.visibility</p:attrName>
                                        </p:attrNameLst>
                                      </p:cBhvr>
                                      <p:to>
                                        <p:strVal val="visible"/>
                                      </p:to>
                                    </p:set>
                                    <p:animEffect transition="in" filter="blinds(horizontal)">
                                      <p:cBhvr>
                                        <p:cTn id="57" dur="500"/>
                                        <p:tgtEl>
                                          <p:spTgt spid="616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51" grpId="0"/>
      <p:bldP spid="6152" grpId="0"/>
      <p:bldP spid="6153" grpId="0"/>
      <p:bldP spid="6154" grpId="0"/>
      <p:bldP spid="6155" grpId="0"/>
      <p:bldP spid="6156" grpId="0"/>
      <p:bldP spid="6160" grpId="0"/>
      <p:bldP spid="6161" grpId="0"/>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4335" y="475933"/>
            <a:ext cx="10972800" cy="1143000"/>
          </a:xfrm>
        </p:spPr>
        <p:txBody>
          <a:bodyPr/>
          <a:lstStyle/>
          <a:p>
            <a:r>
              <a:rPr lang="zh-CN" altLang="en-US" sz="4000" smtClean="0"/>
              <a:t>一、议论文概念</a:t>
            </a:r>
            <a:endParaRPr lang="zh-CN" altLang="en-US" sz="4000" smtClean="0"/>
          </a:p>
        </p:txBody>
      </p:sp>
      <p:sp>
        <p:nvSpPr>
          <p:cNvPr id="4" name="TextBox 5"/>
          <p:cNvSpPr txBox="1">
            <a:spLocks noChangeArrowheads="1"/>
          </p:cNvSpPr>
          <p:nvPr/>
        </p:nvSpPr>
        <p:spPr bwMode="auto">
          <a:xfrm>
            <a:off x="1288415" y="1484630"/>
            <a:ext cx="9751060" cy="2030095"/>
          </a:xfrm>
          <a:prstGeom prst="rect">
            <a:avLst/>
          </a:prstGeom>
          <a:noFill/>
          <a:ln w="9525">
            <a:noFill/>
            <a:miter lim="800000"/>
          </a:ln>
        </p:spPr>
        <p:txBody>
          <a:bodyPr wrap="square">
            <a:spAutoFit/>
          </a:bodyPr>
          <a:lstStyle/>
          <a:p>
            <a:pPr>
              <a:lnSpc>
                <a:spcPct val="150000"/>
              </a:lnSpc>
            </a:pPr>
            <a:r>
              <a:rPr lang="en-US" altLang="zh-CN" sz="2800">
                <a:latin typeface="微软雅黑" panose="020b0503020204020204" pitchFamily="34" charset="-122"/>
                <a:ea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rPr>
              <a:t>议论文是作者对某个问题、某件事、某个人或某种现象进行分析、评论，表明自己的观点、立场、态度、看法和主张，帮助他人解决疑惑、澄清是非或说服他人的一种文体。</a:t>
            </a:r>
            <a:endParaRPr lang="zh-CN" altLang="en-US" sz="2800">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1415415" y="3789045"/>
            <a:ext cx="9001125" cy="5080"/>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415415" y="5445125"/>
            <a:ext cx="9072880" cy="5080"/>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sp>
        <p:nvSpPr>
          <p:cNvPr id="3" name="TextBox 5"/>
          <p:cNvSpPr txBox="1">
            <a:spLocks noChangeArrowheads="1"/>
          </p:cNvSpPr>
          <p:nvPr/>
        </p:nvSpPr>
        <p:spPr bwMode="auto">
          <a:xfrm>
            <a:off x="2279650" y="3927475"/>
            <a:ext cx="6332855" cy="1383665"/>
          </a:xfrm>
          <a:prstGeom prst="rect">
            <a:avLst/>
          </a:prstGeom>
          <a:noFill/>
          <a:ln w="9525">
            <a:noFill/>
            <a:miter lim="800000"/>
          </a:ln>
        </p:spPr>
        <p:txBody>
          <a:bodyPr wrap="square">
            <a:spAutoFit/>
          </a:bodyPr>
          <a:lstStyle/>
          <a:p>
            <a:pPr algn="ctr">
              <a:lnSpc>
                <a:spcPct val="150000"/>
              </a:lnSpc>
            </a:pPr>
            <a:r>
              <a:rPr lang="zh-CN" altLang="en-US" sz="2800">
                <a:latin typeface="微软雅黑" panose="020b0503020204020204" pitchFamily="34" charset="-122"/>
                <a:ea typeface="微软雅黑" panose="020b0503020204020204" pitchFamily="34" charset="-122"/>
              </a:rPr>
              <a:t>议论能力促进高中生心智走向成熟 </a:t>
            </a:r>
            <a:endParaRPr lang="zh-CN" altLang="en-US" sz="2800">
              <a:latin typeface="微软雅黑" panose="020b0503020204020204" pitchFamily="34" charset="-122"/>
              <a:ea typeface="微软雅黑" panose="020b0503020204020204" pitchFamily="34" charset="-122"/>
            </a:endParaRPr>
          </a:p>
          <a:p>
            <a:pPr algn="ctr">
              <a:lnSpc>
                <a:spcPct val="150000"/>
              </a:lnSpc>
            </a:pPr>
            <a:r>
              <a:rPr lang="zh-CN" altLang="en-US" sz="2800">
                <a:latin typeface="微软雅黑" panose="020b0503020204020204" pitchFamily="34" charset="-122"/>
                <a:ea typeface="微软雅黑" panose="020b0503020204020204" pitchFamily="34" charset="-122"/>
              </a:rPr>
              <a:t>议论能力促进高中生思想走向独立 </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内容占位符 2"/>
          <p:cNvSpPr>
            <a:spLocks noGrp="1"/>
          </p:cNvSpPr>
          <p:nvPr>
            <p:ph idx="1"/>
          </p:nvPr>
        </p:nvSpPr>
        <p:spPr>
          <a:xfrm>
            <a:off x="479425" y="693420"/>
            <a:ext cx="11148695" cy="5697855"/>
          </a:xfrm>
        </p:spPr>
        <p:txBody>
          <a:bodyPr anchor="t" anchorCtr="0">
            <a:normAutofit/>
          </a:bodyPr>
          <a:lstStyle/>
          <a:p>
            <a:pPr marL="0" indent="0" algn="ctr">
              <a:lnSpc>
                <a:spcPct val="80000"/>
              </a:lnSpc>
              <a:buNone/>
            </a:pPr>
            <a:r>
              <a:rPr lang="zh-CN" altLang="en-US" sz="2800" b="1">
                <a:solidFill>
                  <a:srgbClr val="FF0000"/>
                </a:solidFill>
                <a:cs typeface="微软雅黑" panose="020b0503020204020204" pitchFamily="34" charset="-122"/>
              </a:rPr>
              <a:t>转 折</a:t>
            </a:r>
            <a:endParaRPr lang="zh-CN" altLang="en-US" sz="2800">
              <a:solidFill>
                <a:srgbClr val="FF0000"/>
              </a:solidFill>
              <a:cs typeface="微软雅黑" panose="020b0503020204020204" pitchFamily="34" charset="-122"/>
            </a:endParaRPr>
          </a:p>
          <a:p>
            <a:pPr marL="0" indent="0" algn="ctr">
              <a:lnSpc>
                <a:spcPct val="80000"/>
              </a:lnSpc>
              <a:buNone/>
            </a:pPr>
            <a:r>
              <a:rPr lang="zh-CN" altLang="en-US" sz="2400">
                <a:latin typeface="仿宋" panose="02010609060101010101" charset="-122"/>
                <a:ea typeface="仿宋" panose="02010609060101010101" charset="-122"/>
              </a:rPr>
              <a:t>高考满分作文</a:t>
            </a:r>
            <a:endParaRPr lang="zh-CN" altLang="en-US" sz="2400">
              <a:latin typeface="仿宋" panose="02010609060101010101" charset="-122"/>
              <a:ea typeface="仿宋" panose="02010609060101010101" charset="-122"/>
            </a:endParaRPr>
          </a:p>
          <a:p>
            <a:pPr marL="0" indent="0" fontAlgn="auto">
              <a:lnSpc>
                <a:spcPts val="3080"/>
              </a:lnSpc>
              <a:spcBef>
                <a:spcPct val="0"/>
              </a:spcBef>
              <a:buNone/>
            </a:pPr>
            <a:r>
              <a:rPr lang="zh-CN" altLang="en-US" sz="2400">
                <a:latin typeface="仿宋" panose="02010609060101010101" charset="-122"/>
                <a:ea typeface="仿宋" panose="02010609060101010101" charset="-122"/>
              </a:rPr>
              <a:t> </a:t>
            </a:r>
            <a:r>
              <a:rPr lang="zh-CN" altLang="en-US" sz="2400">
                <a:cs typeface="微软雅黑" panose="020b0503020204020204" pitchFamily="34" charset="-122"/>
              </a:rPr>
              <a:t> </a:t>
            </a:r>
            <a:r>
              <a:rPr lang="en-US" altLang="zh-CN" sz="2400">
                <a:solidFill>
                  <a:srgbClr val="FF0000"/>
                </a:solidFill>
                <a:cs typeface="微软雅黑" panose="020b0503020204020204" pitchFamily="34" charset="-122"/>
              </a:rPr>
              <a:t>1 </a:t>
            </a:r>
            <a:r>
              <a:rPr lang="zh-CN" altLang="en-US" sz="2400">
                <a:cs typeface="微软雅黑" panose="020b0503020204020204" pitchFamily="34" charset="-122"/>
              </a:rPr>
              <a:t>林中的通幽曲径，因为那些曲曲折折的转弯才更富诗意与浪漫，一部扣人心弦的电影，往往是情节一波三折，令人回味犹有余香。我们的生活中，许多东西因转折而显得愈发美丽。</a:t>
            </a:r>
            <a:endParaRPr lang="zh-CN" altLang="en-US" sz="2400">
              <a:cs typeface="微软雅黑" panose="020b0503020204020204" pitchFamily="34" charset="-122"/>
            </a:endParaRPr>
          </a:p>
          <a:p>
            <a:pPr marL="0" indent="0" fontAlgn="auto">
              <a:lnSpc>
                <a:spcPts val="3080"/>
              </a:lnSpc>
              <a:spcBef>
                <a:spcPct val="0"/>
              </a:spcBef>
              <a:buNone/>
            </a:pPr>
            <a:r>
              <a:rPr lang="zh-CN" altLang="en-US" sz="2400">
                <a:cs typeface="微软雅黑" panose="020b0503020204020204" pitchFamily="34" charset="-122"/>
              </a:rPr>
              <a:t>  </a:t>
            </a:r>
            <a:r>
              <a:rPr lang="en-US" altLang="zh-CN" sz="2400">
                <a:solidFill>
                  <a:srgbClr val="FF0000"/>
                </a:solidFill>
                <a:cs typeface="微软雅黑" panose="020b0503020204020204" pitchFamily="34" charset="-122"/>
              </a:rPr>
              <a:t>2 </a:t>
            </a:r>
            <a:r>
              <a:rPr lang="zh-CN" altLang="en-US" sz="2400">
                <a:cs typeface="微软雅黑" panose="020b0503020204020204" pitchFamily="34" charset="-122"/>
              </a:rPr>
              <a:t>一本书因转折而精彩。</a:t>
            </a:r>
            <a:r>
              <a:rPr lang="en-US" altLang="zh-CN" sz="2400">
                <a:cs typeface="微软雅黑" panose="020b0503020204020204" pitchFamily="34" charset="-122"/>
              </a:rPr>
              <a:t>《</a:t>
            </a:r>
            <a:r>
              <a:rPr lang="zh-CN" altLang="en-US" sz="2400">
                <a:cs typeface="微软雅黑" panose="020b0503020204020204" pitchFamily="34" charset="-122"/>
              </a:rPr>
              <a:t>飘</a:t>
            </a:r>
            <a:r>
              <a:rPr lang="en-US" altLang="zh-CN" sz="2400">
                <a:cs typeface="微软雅黑" panose="020b0503020204020204" pitchFamily="34" charset="-122"/>
              </a:rPr>
              <a:t>》</a:t>
            </a:r>
            <a:r>
              <a:rPr lang="zh-CN" altLang="en-US" sz="2400">
                <a:cs typeface="微软雅黑" panose="020b0503020204020204" pitchFamily="34" charset="-122"/>
              </a:rPr>
              <a:t>中的女主角思嘉丽由一位娇弱的千金小姐因时代的变动以及身体内自尊的血液而转变成了坚韧而真正美丽的铿锵玫瑰，这样的蜕变真实而精彩，这 样的转折使</a:t>
            </a:r>
            <a:r>
              <a:rPr lang="en-US" altLang="zh-CN" sz="2400">
                <a:cs typeface="微软雅黑" panose="020b0503020204020204" pitchFamily="34" charset="-122"/>
              </a:rPr>
              <a:t>《</a:t>
            </a:r>
            <a:r>
              <a:rPr lang="zh-CN" altLang="en-US" sz="2400">
                <a:cs typeface="微软雅黑" panose="020b0503020204020204" pitchFamily="34" charset="-122"/>
              </a:rPr>
              <a:t>飘</a:t>
            </a:r>
            <a:r>
              <a:rPr lang="en-US" altLang="zh-CN" sz="2400">
                <a:cs typeface="微软雅黑" panose="020b0503020204020204" pitchFamily="34" charset="-122"/>
              </a:rPr>
              <a:t>》</a:t>
            </a:r>
            <a:r>
              <a:rPr lang="zh-CN" altLang="en-US" sz="2400">
                <a:cs typeface="微软雅黑" panose="020b0503020204020204" pitchFamily="34" charset="-122"/>
              </a:rPr>
              <a:t>成为一部掩卷难忘的经典之作。呼啸山庄</a:t>
            </a:r>
            <a:r>
              <a:rPr lang="en-US" altLang="zh-CN" sz="2400">
                <a:cs typeface="微软雅黑" panose="020b0503020204020204" pitchFamily="34" charset="-122"/>
              </a:rPr>
              <a:t>》</a:t>
            </a:r>
            <a:r>
              <a:rPr lang="zh-CN" altLang="en-US" sz="2400">
                <a:cs typeface="微软雅黑" panose="020b0503020204020204" pitchFamily="34" charset="-122"/>
              </a:rPr>
              <a:t>中，男主角希剌克利夫，由一个单纯、爱意绵绵的少年转变成了一个因爱而泯灭了人性的复仇恶魔，这场因爱而起的悲剧摄人心魄，因为这转折突然而精彩，这样骤变的人性更是突出了爱在他心底炮烙的深刻印记，更多的如希区柯克、欧</a:t>
            </a:r>
            <a:r>
              <a:rPr lang="en-US" altLang="zh-CN" sz="2400">
                <a:cs typeface="微软雅黑" panose="020b0503020204020204" pitchFamily="34" charset="-122"/>
              </a:rPr>
              <a:t>·</a:t>
            </a:r>
            <a:r>
              <a:rPr lang="zh-CN" altLang="en-US" sz="2400">
                <a:cs typeface="微软雅黑" panose="020b0503020204020204" pitchFamily="34" charset="-122"/>
              </a:rPr>
              <a:t>亨利那种出人意料的结尾处决定性的转折更是蕴藏着无穷的魅力。</a:t>
            </a:r>
            <a:r>
              <a:rPr lang="zh-CN" altLang="en-US" sz="2400">
                <a:solidFill>
                  <a:schemeClr val="tx2"/>
                </a:solidFill>
                <a:cs typeface="微软雅黑" panose="020b0503020204020204" pitchFamily="34" charset="-122"/>
              </a:rPr>
              <a:t>这些作品的转折，我想无论是美好或惊艳，都会令我们最大限度地体会到作者的用意，从而获得思考，它们无疑是精彩的。</a:t>
            </a:r>
            <a:endParaRPr lang="zh-CN" altLang="en-US">
              <a:cs typeface="微软雅黑" panose="020b0503020204020204" pitchFamily="34"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内容占位符 2"/>
          <p:cNvSpPr>
            <a:spLocks noGrp="1"/>
          </p:cNvSpPr>
          <p:nvPr>
            <p:ph idx="1"/>
          </p:nvPr>
        </p:nvSpPr>
        <p:spPr>
          <a:xfrm>
            <a:off x="695325" y="1052830"/>
            <a:ext cx="11148695" cy="4089400"/>
          </a:xfrm>
        </p:spPr>
        <p:txBody>
          <a:bodyPr anchor="t" anchorCtr="0">
            <a:normAutofit/>
          </a:bodyPr>
          <a:lstStyle/>
          <a:p>
            <a:pPr marL="0" indent="0" fontAlgn="auto">
              <a:lnSpc>
                <a:spcPts val="3880"/>
              </a:lnSpc>
              <a:spcBef>
                <a:spcPct val="0"/>
              </a:spcBef>
              <a:buNone/>
            </a:pPr>
            <a:r>
              <a:rPr lang="zh-CN" altLang="en-US" sz="2400">
                <a:latin typeface="仿宋" panose="02010609060101010101" charset="-122"/>
                <a:ea typeface="仿宋" panose="02010609060101010101" charset="-122"/>
              </a:rPr>
              <a:t> </a:t>
            </a:r>
            <a:r>
              <a:rPr lang="zh-CN" altLang="en-US" sz="2400" b="1">
                <a:latin typeface="仿宋" panose="02010609060101010101" charset="-122"/>
                <a:ea typeface="仿宋" panose="02010609060101010101" charset="-122"/>
              </a:rPr>
              <a:t> </a:t>
            </a:r>
            <a:r>
              <a:rPr sz="2400">
                <a:solidFill>
                  <a:srgbClr val="FF0000"/>
                </a:solidFill>
                <a:cs typeface="微软雅黑" panose="020b0503020204020204" pitchFamily="34" charset="-122"/>
              </a:rPr>
              <a:t>3</a:t>
            </a:r>
            <a:r>
              <a:rPr lang="en-US" sz="2400">
                <a:cs typeface="微软雅黑" panose="020b0503020204020204" pitchFamily="34" charset="-122"/>
              </a:rPr>
              <a:t> </a:t>
            </a:r>
            <a:r>
              <a:rPr sz="2400">
                <a:cs typeface="微软雅黑" panose="020b0503020204020204" pitchFamily="34" charset="-122"/>
              </a:rPr>
              <a:t>文学作品中的转折多半是虚构的，人生中的转折却是真实的。虽然，有的令人痛不欲生，但其最终却成为铸造生命奇迹的一块块基石。司马迁在《史记》中写道：“文王拘而演《周易》仲尼厄而作《春秋》；孙子膑脚，兵法修列，左丘失明，厥有《国语》；韩非囚秦，《说难》；《孤愤》……”许多先贤都是在经历了如许苦痛的转折之后，更深刻地体味了人生的大义所在，依靠惊人的生命力延续了生的意志，写下了一篇篇传世经典，造就了一番番奇功伟业。就是在这些转折中，先哲们的坚韧和坦荡，使他们的人格和思想在历史长河上空凝聚成了一瓣瓣恒久的心香，也正是这些转折，激发了更多人更多的感喟……</a:t>
            </a:r>
            <a:endParaRPr sz="2400">
              <a:cs typeface="微软雅黑" panose="020b0503020204020204" pitchFamily="34"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内容占位符 2"/>
          <p:cNvSpPr>
            <a:spLocks noGrp="1"/>
          </p:cNvSpPr>
          <p:nvPr>
            <p:ph idx="1"/>
          </p:nvPr>
        </p:nvSpPr>
        <p:spPr>
          <a:xfrm>
            <a:off x="551180" y="836930"/>
            <a:ext cx="11296015" cy="5061585"/>
          </a:xfrm>
        </p:spPr>
        <p:txBody>
          <a:bodyPr anchor="t" anchorCtr="0">
            <a:normAutofit/>
          </a:bodyPr>
          <a:lstStyle/>
          <a:p>
            <a:pPr marL="0" indent="0" fontAlgn="auto">
              <a:lnSpc>
                <a:spcPts val="3880"/>
              </a:lnSpc>
              <a:spcBef>
                <a:spcPct val="0"/>
              </a:spcBef>
              <a:buNone/>
            </a:pPr>
            <a:r>
              <a:rPr sz="2400" b="1">
                <a:latin typeface="仿宋" panose="02010609060101010101" charset="-122"/>
                <a:ea typeface="仿宋" panose="02010609060101010101" charset="-122"/>
                <a:cs typeface="仿宋" panose="02010609060101010101" charset="-122"/>
              </a:rPr>
              <a:t> </a:t>
            </a:r>
            <a:r>
              <a:rPr sz="2400">
                <a:cs typeface="微软雅黑" panose="020b0503020204020204" pitchFamily="34" charset="-122"/>
              </a:rPr>
              <a:t> </a:t>
            </a:r>
            <a:r>
              <a:rPr sz="2400">
                <a:solidFill>
                  <a:srgbClr val="FF0000"/>
                </a:solidFill>
                <a:cs typeface="微软雅黑" panose="020b0503020204020204" pitchFamily="34" charset="-122"/>
              </a:rPr>
              <a:t>4</a:t>
            </a:r>
            <a:r>
              <a:rPr lang="en-US" sz="2400">
                <a:cs typeface="微软雅黑" panose="020b0503020204020204" pitchFamily="34" charset="-122"/>
              </a:rPr>
              <a:t> </a:t>
            </a:r>
            <a:r>
              <a:rPr sz="2400">
                <a:cs typeface="微软雅黑" panose="020b0503020204020204" pitchFamily="34" charset="-122"/>
              </a:rPr>
              <a:t>记得林清玄说过“生的路上，并不是你在哪里放上一个门框，那里就是唯一的出口。你可以向左向右转个弯；去寻求生命的出口。”是啊，我们的生活之路一定不是平坦笔直的。有的转折也许是不情愿的，就如自己孩提时得知要离开居住已久的城市迁往北京时，心中的那份不快一样，不愿意离开相处已久的亲朋，对每一条街道，甚至是街边的陌生人都有一分不舍，毕竟没人愿意面对离别。到了北京后慢慢地适应了，认识了新朋友，生活有了新的精彩。这样的转折，乍看不美好，似乎是一种结束，如今想来，反到觉得是一个起点。</a:t>
            </a:r>
            <a:endParaRPr sz="2400">
              <a:cs typeface="微软雅黑" panose="020b0503020204020204" pitchFamily="34" charset="-122"/>
            </a:endParaRPr>
          </a:p>
          <a:p>
            <a:pPr marL="0" indent="0" fontAlgn="auto">
              <a:lnSpc>
                <a:spcPts val="3880"/>
              </a:lnSpc>
              <a:spcBef>
                <a:spcPct val="0"/>
              </a:spcBef>
              <a:buNone/>
            </a:pPr>
            <a:r>
              <a:rPr lang="en-US" sz="2400">
                <a:cs typeface="微软雅黑" panose="020b0503020204020204" pitchFamily="34" charset="-122"/>
              </a:rPr>
              <a:t>   </a:t>
            </a:r>
            <a:r>
              <a:rPr sz="2400">
                <a:solidFill>
                  <a:srgbClr val="FF0000"/>
                </a:solidFill>
                <a:cs typeface="微软雅黑" panose="020b0503020204020204" pitchFamily="34" charset="-122"/>
              </a:rPr>
              <a:t>5</a:t>
            </a:r>
            <a:r>
              <a:rPr lang="en-US" sz="2400">
                <a:cs typeface="微软雅黑" panose="020b0503020204020204" pitchFamily="34" charset="-122"/>
              </a:rPr>
              <a:t> </a:t>
            </a:r>
            <a:r>
              <a:rPr sz="2400">
                <a:cs typeface="微软雅黑" panose="020b0503020204020204" pitchFamily="34" charset="-122"/>
              </a:rPr>
              <a:t>生活中的转折，快乐或痛苦。我们都应该微笑着面对，生活本来就有起有落，</a:t>
            </a:r>
            <a:endParaRPr sz="2400">
              <a:cs typeface="微软雅黑" panose="020b0503020204020204" pitchFamily="34" charset="-122"/>
            </a:endParaRPr>
          </a:p>
          <a:p>
            <a:pPr marL="0" indent="0" fontAlgn="auto">
              <a:lnSpc>
                <a:spcPts val="3880"/>
              </a:lnSpc>
              <a:spcBef>
                <a:spcPct val="0"/>
              </a:spcBef>
              <a:buNone/>
            </a:pPr>
            <a:r>
              <a:rPr sz="2400">
                <a:cs typeface="微软雅黑" panose="020b0503020204020204" pitchFamily="34" charset="-122"/>
              </a:rPr>
              <a:t>我们也应该如此看待生活。愿一个个转折为你我交织出一条值得回味的生活之路。</a:t>
            </a:r>
            <a:endParaRPr sz="2400">
              <a:cs typeface="微软雅黑" panose="020b0503020204020204" pitchFamily="34"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标题 1"/>
          <p:cNvSpPr>
            <a:spLocks noGrp="1"/>
          </p:cNvSpPr>
          <p:nvPr>
            <p:ph type="title"/>
          </p:nvPr>
        </p:nvSpPr>
        <p:spPr>
          <a:xfrm>
            <a:off x="1981200" y="620078"/>
            <a:ext cx="8229600" cy="566737"/>
          </a:xfrm>
        </p:spPr>
        <p:txBody>
          <a:bodyPr anchor="ctr" anchorCtr="0"/>
          <a:lstStyle/>
          <a:p>
            <a:pPr algn="ctr">
              <a:buClrTx/>
              <a:buSzTx/>
              <a:buFontTx/>
            </a:pPr>
            <a:r>
              <a:rPr lang="zh-CN" altLang="en-US" sz="3110" b="1"/>
              <a:t>结构分析</a:t>
            </a:r>
            <a:endParaRPr lang="zh-CN" altLang="en-US" sz="3110" b="1"/>
          </a:p>
        </p:txBody>
      </p:sp>
      <p:sp>
        <p:nvSpPr>
          <p:cNvPr id="3" name="内容占位符 2"/>
          <p:cNvSpPr>
            <a:spLocks noGrp="1"/>
          </p:cNvSpPr>
          <p:nvPr>
            <p:ph idx="1"/>
          </p:nvPr>
        </p:nvSpPr>
        <p:spPr>
          <a:xfrm>
            <a:off x="1630998" y="1628775"/>
            <a:ext cx="8739188" cy="4527550"/>
          </a:xfrm>
        </p:spPr>
        <p:txBody>
          <a:bodyPr/>
          <a:lstStyle/>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chemeClr val="tx1"/>
                </a:solidFill>
                <a:cs typeface="微软雅黑" panose="020b0503020204020204" pitchFamily="34" charset="-122"/>
                <a:sym typeface="+mn-ea"/>
              </a:rPr>
              <a:t>引论：</a:t>
            </a:r>
            <a:endParaRPr kumimoji="0" lang="zh-CN" altLang="en-US" sz="2400"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chemeClr val="tx1"/>
                </a:solidFill>
                <a:cs typeface="微软雅黑" panose="020b0503020204020204" pitchFamily="34" charset="-122"/>
                <a:sym typeface="+mn-ea"/>
              </a:rPr>
              <a:t>       用“林中的通幽曲径”引出“转折”话题，同时亮出“</a:t>
            </a:r>
            <a:r>
              <a:rPr kumimoji="0" lang="zh-CN" altLang="en-US" sz="2400" i="0" u="none" strike="noStrike" kern="1200" cap="none" spc="0" normalizeH="0" baseline="0" noProof="1">
                <a:solidFill>
                  <a:srgbClr val="FF0000"/>
                </a:solidFill>
                <a:cs typeface="微软雅黑" panose="020b0503020204020204" pitchFamily="34" charset="-122"/>
                <a:sym typeface="+mn-ea"/>
              </a:rPr>
              <a:t>我们</a:t>
            </a:r>
            <a:endParaRPr kumimoji="0" lang="zh-CN" altLang="en-US" sz="2400" i="0" u="none" strike="noStrike" kern="1200" cap="none" spc="0" normalizeH="0" baseline="0" noProof="1">
              <a:solidFill>
                <a:srgbClr val="FF0000"/>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rgbClr val="FF0000"/>
                </a:solidFill>
                <a:cs typeface="微软雅黑" panose="020b0503020204020204" pitchFamily="34" charset="-122"/>
                <a:sym typeface="+mn-ea"/>
              </a:rPr>
              <a:t>的生活中，许多东西因转折而显得愈发美丽。”</a:t>
            </a:r>
            <a:r>
              <a:rPr kumimoji="0" lang="zh-CN" altLang="en-US" sz="2400" i="0" u="none" strike="noStrike" kern="1200" cap="none" spc="0" normalizeH="0" baseline="0" noProof="1">
                <a:solidFill>
                  <a:schemeClr val="tx1"/>
                </a:solidFill>
                <a:cs typeface="微软雅黑" panose="020b0503020204020204" pitchFamily="34" charset="-122"/>
                <a:sym typeface="+mn-ea"/>
              </a:rPr>
              <a:t>这个中心论点。</a:t>
            </a:r>
            <a:endParaRPr kumimoji="0" lang="zh-CN" altLang="en-US" sz="2400" i="0" u="none" strike="noStrike" kern="1200" cap="none" spc="0" normalizeH="0" baseline="0" noProof="1">
              <a:solidFill>
                <a:schemeClr val="tx1"/>
              </a:solidFill>
              <a:cs typeface="微软雅黑" panose="020b0503020204020204" pitchFamily="34" charset="-122"/>
            </a:endParaRPr>
          </a:p>
          <a:p>
            <a:pPr marL="342900" marR="0" indent="-342900" algn="l" defTabSz="914400" rtl="0" eaLnBrk="1" fontAlgn="base" latinLnBrk="0" hangingPunct="1">
              <a:lnSpc>
                <a:spcPct val="90000"/>
              </a:lnSpc>
              <a:spcBef>
                <a:spcPct val="20000"/>
              </a:spcBef>
              <a:spcAft>
                <a:spcPct val="0"/>
              </a:spcAft>
              <a:buClrTx/>
              <a:buSzTx/>
              <a:buFontTx/>
              <a:buNone/>
            </a:pPr>
            <a:endParaRPr kumimoji="0" lang="zh-CN" altLang="en-US" sz="2400"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chemeClr val="tx1"/>
                </a:solidFill>
                <a:cs typeface="微软雅黑" panose="020b0503020204020204" pitchFamily="34" charset="-122"/>
                <a:sym typeface="+mn-ea"/>
              </a:rPr>
              <a:t>本论：        </a:t>
            </a:r>
            <a:endParaRPr kumimoji="0" lang="zh-CN" altLang="en-US" sz="2400" i="0" u="none" strike="noStrike" kern="1200" cap="none" spc="0" normalizeH="0" baseline="0" noProof="1">
              <a:solidFill>
                <a:schemeClr val="tx1"/>
              </a:solidFill>
              <a:cs typeface="微软雅黑" panose="020b0503020204020204" pitchFamily="34"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chemeClr val="tx1"/>
                </a:solidFill>
                <a:cs typeface="微软雅黑" panose="020b0503020204020204" pitchFamily="34" charset="-122"/>
                <a:sym typeface="+mn-ea"/>
              </a:rPr>
              <a:t>        分论点</a:t>
            </a:r>
            <a:r>
              <a:rPr kumimoji="0" lang="en-US" altLang="zh-CN" sz="2400" i="0" u="none" strike="noStrike" kern="1200" cap="none" spc="0" normalizeH="0" baseline="0" noProof="1">
                <a:solidFill>
                  <a:schemeClr val="tx1"/>
                </a:solidFill>
                <a:cs typeface="微软雅黑" panose="020b0503020204020204" pitchFamily="34" charset="-122"/>
                <a:sym typeface="+mn-ea"/>
              </a:rPr>
              <a:t>1</a:t>
            </a:r>
            <a:r>
              <a:rPr kumimoji="0" lang="zh-CN" altLang="en-US" sz="2400" i="0" u="none" strike="noStrike" kern="1200" cap="none" spc="0" normalizeH="0" baseline="0" noProof="1">
                <a:solidFill>
                  <a:schemeClr val="tx1"/>
                </a:solidFill>
                <a:cs typeface="微软雅黑" panose="020b0503020204020204" pitchFamily="34" charset="-122"/>
                <a:sym typeface="+mn-ea"/>
              </a:rPr>
              <a:t>：一本书因转折而精彩                </a:t>
            </a:r>
            <a:endParaRPr kumimoji="0" lang="zh-CN" altLang="en-US" sz="2400"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chemeClr val="tx1"/>
                </a:solidFill>
                <a:cs typeface="微软雅黑" panose="020b0503020204020204" pitchFamily="34" charset="-122"/>
                <a:sym typeface="+mn-ea"/>
              </a:rPr>
              <a:t>        分论点</a:t>
            </a:r>
            <a:r>
              <a:rPr kumimoji="0" lang="en-US" altLang="zh-CN" sz="2400" i="0" u="none" strike="noStrike" kern="1200" cap="none" spc="0" normalizeH="0" baseline="0" noProof="1">
                <a:solidFill>
                  <a:schemeClr val="tx1"/>
                </a:solidFill>
                <a:cs typeface="微软雅黑" panose="020b0503020204020204" pitchFamily="34" charset="-122"/>
                <a:sym typeface="+mn-ea"/>
              </a:rPr>
              <a:t>2</a:t>
            </a:r>
            <a:r>
              <a:rPr kumimoji="0" lang="zh-CN" altLang="en-US" sz="2400" i="0" u="none" strike="noStrike" kern="1200" cap="none" spc="0" normalizeH="0" baseline="0" noProof="1">
                <a:solidFill>
                  <a:schemeClr val="tx1"/>
                </a:solidFill>
                <a:cs typeface="微软雅黑" panose="020b0503020204020204" pitchFamily="34" charset="-122"/>
                <a:sym typeface="+mn-ea"/>
              </a:rPr>
              <a:t>：人生在转折中铸就奇迹、造就伟业</a:t>
            </a:r>
            <a:endParaRPr kumimoji="0" lang="zh-CN" altLang="en-US" sz="2400" i="0" u="none" strike="noStrike" kern="1200" cap="none" spc="0" normalizeH="0" baseline="0" noProof="1">
              <a:solidFill>
                <a:schemeClr val="tx1"/>
              </a:solidFill>
              <a:cs typeface="微软雅黑" panose="020b0503020204020204" pitchFamily="34"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chemeClr val="tx1"/>
                </a:solidFill>
                <a:cs typeface="微软雅黑" panose="020b0503020204020204" pitchFamily="34" charset="-122"/>
                <a:sym typeface="+mn-ea"/>
              </a:rPr>
              <a:t>        分论点</a:t>
            </a:r>
            <a:r>
              <a:rPr kumimoji="0" lang="en-US" altLang="zh-CN" sz="2400" i="0" u="none" strike="noStrike" kern="1200" cap="none" spc="0" normalizeH="0" baseline="0" noProof="1">
                <a:solidFill>
                  <a:schemeClr val="tx1"/>
                </a:solidFill>
                <a:cs typeface="微软雅黑" panose="020b0503020204020204" pitchFamily="34" charset="-122"/>
                <a:sym typeface="+mn-ea"/>
              </a:rPr>
              <a:t>3</a:t>
            </a:r>
            <a:r>
              <a:rPr kumimoji="0" lang="zh-CN" altLang="en-US" sz="2400" i="0" u="none" strike="noStrike" kern="1200" cap="none" spc="0" normalizeH="0" baseline="0" noProof="1">
                <a:solidFill>
                  <a:schemeClr val="tx1"/>
                </a:solidFill>
                <a:cs typeface="微软雅黑" panose="020b0503020204020204" pitchFamily="34" charset="-122"/>
                <a:sym typeface="+mn-ea"/>
              </a:rPr>
              <a:t>：生活因转折而有新的发现、新的精彩                </a:t>
            </a:r>
            <a:endParaRPr kumimoji="0" lang="zh-CN" altLang="en-US" sz="2400" i="0" u="none" strike="noStrike" kern="1200" cap="none" spc="0" normalizeH="0" baseline="0" noProof="1">
              <a:solidFill>
                <a:schemeClr val="tx1"/>
              </a:solidFill>
              <a:cs typeface="微软雅黑" panose="020b0503020204020204" pitchFamily="34" charset="-122"/>
            </a:endParaRPr>
          </a:p>
          <a:p>
            <a:pPr marL="342900" marR="0" indent="-342900" algn="l" defTabSz="914400" rtl="0" eaLnBrk="1" fontAlgn="base" latinLnBrk="0" hangingPunct="1">
              <a:lnSpc>
                <a:spcPct val="90000"/>
              </a:lnSpc>
              <a:spcBef>
                <a:spcPct val="20000"/>
              </a:spcBef>
              <a:spcAft>
                <a:spcPct val="0"/>
              </a:spcAft>
              <a:buClrTx/>
              <a:buSzTx/>
              <a:buFontTx/>
              <a:buNone/>
            </a:pPr>
            <a:endParaRPr kumimoji="0" lang="zh-CN" altLang="en-US" sz="2400" i="0" u="none" strike="noStrike" kern="1200" cap="none" spc="0" normalizeH="0" baseline="0" noProof="1">
              <a:solidFill>
                <a:schemeClr val="tx1"/>
              </a:solidFill>
              <a:cs typeface="微软雅黑" panose="020b0503020204020204" pitchFamily="34"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i="0" u="none" strike="noStrike" kern="1200" cap="none" spc="0" normalizeH="0" baseline="0" noProof="1">
                <a:solidFill>
                  <a:schemeClr val="tx1"/>
                </a:solidFill>
                <a:cs typeface="微软雅黑" panose="020b0503020204020204" pitchFamily="34" charset="-122"/>
                <a:sym typeface="+mn-ea"/>
              </a:rPr>
              <a:t>本论：我们应以微笑的态度面对转折</a:t>
            </a:r>
            <a:endParaRPr kumimoji="0" lang="zh-CN" altLang="en-US" sz="2400" i="0" u="none" strike="noStrike" kern="1200" cap="none" spc="0" normalizeH="0" baseline="0" noProof="1">
              <a:solidFill>
                <a:schemeClr val="tx1"/>
              </a:solidFill>
              <a:cs typeface="微软雅黑" panose="020b0503020204020204" pitchFamily="34" charset="-122"/>
            </a:endParaRPr>
          </a:p>
          <a:p>
            <a:pPr marL="0" marR="0" indent="0" algn="l" defTabSz="914400" rtl="0" eaLnBrk="1" fontAlgn="base" latinLnBrk="0" hangingPunct="1">
              <a:lnSpc>
                <a:spcPct val="100000"/>
              </a:lnSpc>
              <a:spcBef>
                <a:spcPct val="20000"/>
              </a:spcBef>
              <a:spcAft>
                <a:spcPct val="0"/>
              </a:spcAft>
              <a:buClrTx/>
              <a:buSzTx/>
              <a:buFontTx/>
              <a:buNone/>
            </a:pPr>
            <a:endParaRPr kumimoji="0" lang="zh-CN" altLang="en-US" sz="2400" i="0" u="none" strike="noStrike" kern="1200" cap="none" spc="0" normalizeH="0" baseline="0" noProof="1">
              <a:solidFill>
                <a:schemeClr val="tx1"/>
              </a:solidFill>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1"/>
          <p:cNvSpPr>
            <a:spLocks noGrp="1"/>
          </p:cNvSpPr>
          <p:nvPr>
            <p:ph type="title"/>
          </p:nvPr>
        </p:nvSpPr>
        <p:spPr>
          <a:xfrm>
            <a:off x="1127125" y="764540"/>
            <a:ext cx="8229600" cy="430213"/>
          </a:xfrm>
        </p:spPr>
        <p:txBody>
          <a:bodyPr anchor="ctr" anchorCtr="0">
            <a:normAutofit fontScale="90000"/>
          </a:bodyPr>
          <a:lstStyle/>
          <a:p>
            <a:pPr algn="l">
              <a:buClrTx/>
              <a:buSzTx/>
              <a:buFontTx/>
            </a:pPr>
            <a:r>
              <a:rPr lang="zh-CN" altLang="en-US" sz="3110" b="1"/>
              <a:t>（</a:t>
            </a:r>
            <a:r>
              <a:rPr lang="en-US" altLang="zh-CN" sz="3110" b="1"/>
              <a:t>1</a:t>
            </a:r>
            <a:r>
              <a:rPr lang="zh-CN" altLang="en-US" sz="3110" b="1"/>
              <a:t>）议论文常见开头（引论）模式</a:t>
            </a:r>
            <a:endParaRPr lang="zh-CN" altLang="en-US" sz="3110" b="1"/>
          </a:p>
        </p:txBody>
      </p:sp>
      <p:sp>
        <p:nvSpPr>
          <p:cNvPr id="11266" name="内容占位符 2"/>
          <p:cNvSpPr>
            <a:spLocks noGrp="1"/>
          </p:cNvSpPr>
          <p:nvPr>
            <p:ph idx="1"/>
          </p:nvPr>
        </p:nvSpPr>
        <p:spPr>
          <a:xfrm>
            <a:off x="1478280" y="1638300"/>
            <a:ext cx="9155430" cy="3042920"/>
          </a:xfrm>
        </p:spPr>
        <p:txBody>
          <a:bodyPr anchor="t" anchorCtr="0">
            <a:normAutofit/>
          </a:bodyPr>
          <a:lstStyle/>
          <a:p>
            <a:pPr marL="0" indent="0" fontAlgn="auto">
              <a:lnSpc>
                <a:spcPts val="4080"/>
              </a:lnSpc>
              <a:spcBef>
                <a:spcPct val="0"/>
              </a:spcBef>
              <a:buNone/>
            </a:pPr>
            <a:r>
              <a:rPr lang="en-US" altLang="zh-CN" sz="2400" b="1"/>
              <a:t>    </a:t>
            </a:r>
            <a:r>
              <a:rPr lang="en-US" altLang="zh-CN" sz="2400"/>
              <a:t>  </a:t>
            </a:r>
            <a:r>
              <a:rPr lang="zh-CN" altLang="en-US" sz="2400"/>
              <a:t>考场议论文的引论部分要</a:t>
            </a:r>
            <a:r>
              <a:rPr lang="zh-CN" altLang="en-US" sz="2400">
                <a:solidFill>
                  <a:srgbClr val="FF0000"/>
                </a:solidFill>
              </a:rPr>
              <a:t>简洁明了</a:t>
            </a:r>
            <a:r>
              <a:rPr lang="zh-CN" altLang="en-US" sz="2400"/>
              <a:t>，三言两语中引出话题、亮出中心论点。一般在</a:t>
            </a:r>
            <a:r>
              <a:rPr lang="en-US" altLang="zh-CN" sz="2400"/>
              <a:t>80</a:t>
            </a:r>
            <a:r>
              <a:rPr lang="zh-CN" altLang="en-US" sz="2400"/>
              <a:t>字左右。</a:t>
            </a:r>
            <a:endParaRPr lang="zh-CN" altLang="en-US" sz="2400"/>
          </a:p>
          <a:p>
            <a:pPr marL="0" indent="0" fontAlgn="auto">
              <a:lnSpc>
                <a:spcPts val="4080"/>
              </a:lnSpc>
              <a:spcBef>
                <a:spcPct val="0"/>
              </a:spcBef>
              <a:buNone/>
            </a:pPr>
            <a:r>
              <a:rPr lang="zh-CN" altLang="en-US" sz="2400"/>
              <a:t>       常见的开头模式有以下四种：</a:t>
            </a:r>
            <a:endParaRPr lang="zh-CN" altLang="en-US" sz="2400"/>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630998" y="4796790"/>
            <a:ext cx="8791575" cy="854075"/>
          </a:xfrm>
        </p:spPr>
        <p:txBody>
          <a:bodyPr anchor="t" anchorCtr="0"/>
          <a:lstStyle/>
          <a:p>
            <a:pPr marL="0" indent="0">
              <a:buNone/>
            </a:pPr>
            <a:r>
              <a:rPr lang="en-US" altLang="zh-CN" sz="2800" b="1">
                <a:solidFill>
                  <a:srgbClr val="FF0000"/>
                </a:solidFill>
                <a:cs typeface="微软雅黑" panose="020b0503020204020204" pitchFamily="34" charset="-122"/>
              </a:rPr>
              <a:t>1.</a:t>
            </a:r>
            <a:r>
              <a:rPr lang="zh-CN" altLang="en-US" sz="2800" b="1">
                <a:solidFill>
                  <a:srgbClr val="FF0000"/>
                </a:solidFill>
                <a:cs typeface="微软雅黑" panose="020b0503020204020204" pitchFamily="34" charset="-122"/>
              </a:rPr>
              <a:t>用自然现象起兴，类比中引出中心论点</a:t>
            </a:r>
            <a:endParaRPr lang="zh-CN" altLang="en-US" sz="2800" b="1">
              <a:solidFill>
                <a:srgbClr val="FF0000"/>
              </a:solidFill>
              <a:cs typeface="微软雅黑" panose="020b0503020204020204" pitchFamily="34" charset="-122"/>
            </a:endParaRPr>
          </a:p>
          <a:p>
            <a:pPr marL="0" indent="0">
              <a:buNone/>
            </a:pPr>
            <a:endParaRPr lang="zh-CN" altLang="en-US" sz="2800" b="1">
              <a:solidFill>
                <a:srgbClr val="FF0000"/>
              </a:solidFill>
              <a:cs typeface="微软雅黑" panose="020b0503020204020204" pitchFamily="34" charset="-122"/>
            </a:endParaRPr>
          </a:p>
        </p:txBody>
      </p:sp>
      <p:sp>
        <p:nvSpPr>
          <p:cNvPr id="2" name="文本框 1"/>
          <p:cNvSpPr txBox="1"/>
          <p:nvPr/>
        </p:nvSpPr>
        <p:spPr>
          <a:xfrm>
            <a:off x="1487170" y="1340485"/>
            <a:ext cx="9334500" cy="344614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40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学会舍弃</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40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鸣蝉奋力地甩掉了外壳，因而获得了高空中自由的歌唱，壁虎勇敢地挣断了尾巴，因而在危难中保全了它弱小的生命；算盘若填满自己的空位，变得“座无虚席”，将丧失自己的运算功能。</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40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对那些不该拥有的东西，我们应该舍弃。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标题 1"/>
          <p:cNvSpPr>
            <a:spLocks noGrp="1"/>
          </p:cNvSpPr>
          <p:nvPr>
            <p:ph type="title"/>
          </p:nvPr>
        </p:nvSpPr>
        <p:spPr/>
        <p:txBody>
          <a:bodyPr anchor="ctr" anchorCtr="0"/>
          <a:lstStyle/>
          <a:p>
            <a:pPr algn="l"/>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【例2】</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314" name="内容占位符 2"/>
          <p:cNvSpPr>
            <a:spLocks noGrp="1"/>
          </p:cNvSpPr>
          <p:nvPr>
            <p:ph idx="1"/>
          </p:nvPr>
        </p:nvSpPr>
        <p:spPr>
          <a:xfrm>
            <a:off x="1631950" y="1700530"/>
            <a:ext cx="9404350" cy="3145155"/>
          </a:xfrm>
        </p:spPr>
        <p:txBody>
          <a:bodyPr anchor="t" anchorCtr="0">
            <a:normAutofit/>
          </a:bodyPr>
          <a:lstStyle/>
          <a:p>
            <a:pPr marL="0" indent="0">
              <a:buNone/>
            </a:pPr>
            <a:r>
              <a:rPr lang="en-US" altLang="zh-CN" sz="2800"/>
              <a:t>                            </a:t>
            </a:r>
            <a:r>
              <a:rPr lang="zh-CN" altLang="en-US" sz="2800" b="1"/>
              <a:t>沉潜，为成功蓄势</a:t>
            </a:r>
            <a:endParaRPr lang="zh-CN" altLang="en-US" sz="2800"/>
          </a:p>
          <a:p>
            <a:pPr marL="0" indent="0" fontAlgn="auto">
              <a:lnSpc>
                <a:spcPts val="4080"/>
              </a:lnSpc>
              <a:spcBef>
                <a:spcPct val="0"/>
              </a:spcBef>
              <a:buNone/>
            </a:pPr>
            <a:r>
              <a:rPr lang="zh-CN" altLang="en-US" sz="2800" b="1">
                <a:latin typeface="仿宋" panose="02010609060101010101" charset="-122"/>
                <a:ea typeface="仿宋" panose="02010609060101010101" charset="-122"/>
              </a:rPr>
              <a:t>  </a:t>
            </a:r>
            <a:r>
              <a:rPr lang="zh-CN" altLang="en-US" sz="2800" b="1">
                <a:cs typeface="微软雅黑" panose="020b0503020204020204" pitchFamily="34" charset="-122"/>
              </a:rPr>
              <a:t> </a:t>
            </a:r>
            <a:r>
              <a:rPr lang="zh-CN" altLang="en-US" sz="2400">
                <a:cs typeface="微软雅黑" panose="020b0503020204020204" pitchFamily="34" charset="-122"/>
              </a:rPr>
              <a:t>昙花用一年的默默酝酿换来一夜的风姿绰约；蝉用四年的地下修练换来阳光下的自由放歌；企鹅用竭尽全力的沉潜换来一道完美的弧线……自然现象无不向我们暗示着一个哲理：成功源于静静地沉潜，心无旁骛，积聚力量，等待机会。</a:t>
            </a:r>
            <a:endParaRPr lang="zh-CN" altLang="en-US" sz="2400">
              <a:cs typeface="微软雅黑" panose="020b0503020204020204" pitchFamily="34"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693863" y="790575"/>
            <a:ext cx="8805862" cy="3463925"/>
          </a:xfrm>
        </p:spPr>
        <p:txBody>
          <a:bodyPr anchor="t" anchorCtr="0"/>
          <a:lstStyle/>
          <a:p>
            <a:pPr marL="0" indent="0" fontAlgn="auto">
              <a:lnSpc>
                <a:spcPts val="4060"/>
              </a:lnSpc>
              <a:spcBef>
                <a:spcPct val="0"/>
              </a:spcBef>
              <a:buNone/>
            </a:pPr>
            <a:r>
              <a:rPr lang="zh-CN" altLang="en-US" sz="2800"/>
              <a:t>                             </a:t>
            </a:r>
            <a:r>
              <a:rPr lang="zh-CN" altLang="en-US" sz="2800" b="1">
                <a:cs typeface="微软雅黑" panose="020b0503020204020204" pitchFamily="34" charset="-122"/>
              </a:rPr>
              <a:t> 知之·行之·思之</a:t>
            </a:r>
            <a:endParaRPr lang="zh-CN" altLang="en-US" sz="2800">
              <a:cs typeface="微软雅黑" panose="020b0503020204020204" pitchFamily="34" charset="-122"/>
            </a:endParaRPr>
          </a:p>
          <a:p>
            <a:pPr marL="0" indent="0" fontAlgn="auto">
              <a:lnSpc>
                <a:spcPts val="4060"/>
              </a:lnSpc>
              <a:spcBef>
                <a:spcPct val="0"/>
              </a:spcBef>
              <a:buNone/>
            </a:pPr>
            <a:r>
              <a:rPr lang="zh-CN" altLang="en-US" sz="2800">
                <a:cs typeface="微软雅黑" panose="020b0503020204020204" pitchFamily="34" charset="-122"/>
              </a:rPr>
              <a:t>　　老子云：“大象若希”。正是由于常识之于我们太过习惯了，时常，我们会无所察觉，如同时空之于我们过于静止与绝对，在爱氏之前，我们被蒙骗了千万年。于是我们在恍然后明白，常识虽常，但亦要知之、行之、思之。</a:t>
            </a:r>
            <a:endParaRPr lang="zh-CN" altLang="en-US" sz="2800">
              <a:effectLst/>
              <a:cs typeface="微软雅黑" panose="020b0503020204020204" pitchFamily="34" charset="-122"/>
            </a:endParaRPr>
          </a:p>
          <a:p>
            <a:pPr marL="0" indent="0">
              <a:buNone/>
            </a:pPr>
            <a:endParaRPr lang="zh-CN" altLang="en-US" sz="2800">
              <a:effectLst/>
              <a:cs typeface="微软雅黑" panose="020b0503020204020204" pitchFamily="34" charset="-122"/>
            </a:endParaRPr>
          </a:p>
        </p:txBody>
      </p:sp>
      <p:sp>
        <p:nvSpPr>
          <p:cNvPr id="2" name="文本框 1"/>
          <p:cNvSpPr txBox="1"/>
          <p:nvPr/>
        </p:nvSpPr>
        <p:spPr>
          <a:xfrm>
            <a:off x="1703388" y="4149090"/>
            <a:ext cx="8678862" cy="521970"/>
          </a:xfrm>
          <a:prstGeom prst="rect">
            <a:avLst/>
          </a:prstGeom>
          <a:noFill/>
          <a:ln w="9525">
            <a:noFill/>
          </a:ln>
        </p:spPr>
        <p:txBody>
          <a:bodyPr wrap="square" anchor="t" anchorCtr="0">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2.用名言、俗语、故事、社会现象等引出观点</a:t>
            </a:r>
            <a:endParaRPr lang="zh-CN" altLang="en-US" sz="240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nodeType="withEffect">
                                  <p:stCondLst>
                                    <p:cond delay="0"/>
                                  </p:stCondLst>
                                  <p:childTnLst>
                                    <p:set>
                                      <p:cBhvr>
                                        <p:cTn id="6" dur="1" fill="hold">
                                          <p:stCondLst>
                                            <p:cond delay="0"/>
                                          </p:stCondLst>
                                        </p:cTn>
                                        <p:tgtEl>
                                          <p:spTgt spid="3">
                                            <p:txEl>
                                              <p:charRg st="34" end="73"/>
                                            </p:txEl>
                                          </p:spTgt>
                                        </p:tgtEl>
                                        <p:attrNameLst>
                                          <p:attrName>style.visibility</p:attrName>
                                        </p:attrNameLst>
                                      </p:cBhvr>
                                      <p:to>
                                        <p:strVal val="visible"/>
                                      </p:to>
                                    </p:set>
                                    <p:animEffect transition="in" filter="box(in)">
                                      <p:cBhvr>
                                        <p:cTn id="7" dur="2000"/>
                                        <p:tgtEl>
                                          <p:spTgt spid="3">
                                            <p:txEl>
                                              <p:charRg st="34" end="73"/>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charRg st="73" end="174"/>
                                            </p:txEl>
                                          </p:spTgt>
                                        </p:tgtEl>
                                        <p:attrNameLst>
                                          <p:attrName>style.visibility</p:attrName>
                                        </p:attrNameLst>
                                      </p:cBhvr>
                                      <p:to>
                                        <p:strVal val="visible"/>
                                      </p:to>
                                    </p:set>
                                    <p:animEffect transition="in" filter="box(in)">
                                      <p:cBhvr>
                                        <p:cTn id="10" dur="2000"/>
                                        <p:tgtEl>
                                          <p:spTgt spid="3">
                                            <p:txEl>
                                              <p:charRg st="73" end="174"/>
                                            </p:txEl>
                                          </p:spTgt>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内容占位符 2"/>
          <p:cNvSpPr>
            <a:spLocks noGrp="1"/>
          </p:cNvSpPr>
          <p:nvPr>
            <p:ph idx="1"/>
          </p:nvPr>
        </p:nvSpPr>
        <p:spPr>
          <a:xfrm>
            <a:off x="1487170" y="1484630"/>
            <a:ext cx="9461500" cy="2850515"/>
          </a:xfrm>
        </p:spPr>
        <p:txBody>
          <a:bodyPr anchor="t" anchorCtr="0">
            <a:normAutofit/>
          </a:bodyPr>
          <a:lstStyle/>
          <a:p>
            <a:pPr marL="0" indent="0" fontAlgn="auto">
              <a:lnSpc>
                <a:spcPts val="4060"/>
              </a:lnSpc>
              <a:spcBef>
                <a:spcPct val="0"/>
              </a:spcBef>
              <a:buNone/>
            </a:pPr>
            <a:r>
              <a:rPr lang="zh-CN" altLang="en-US" sz="2800"/>
              <a:t>                                 </a:t>
            </a:r>
            <a:r>
              <a:rPr lang="zh-CN" altLang="en-US" sz="2800" b="1"/>
              <a:t>摆渡自己</a:t>
            </a:r>
            <a:endParaRPr lang="zh-CN" altLang="en-US" sz="2800" b="1"/>
          </a:p>
          <a:p>
            <a:pPr marL="0" indent="0" fontAlgn="auto">
              <a:lnSpc>
                <a:spcPts val="4060"/>
              </a:lnSpc>
              <a:spcBef>
                <a:spcPct val="0"/>
              </a:spcBef>
              <a:buNone/>
            </a:pPr>
            <a:r>
              <a:rPr lang="zh-CN" altLang="en-US" sz="2800"/>
              <a:t>　　</a:t>
            </a:r>
            <a:r>
              <a:rPr lang="zh-CN" altLang="en-US" sz="2800" u="sng">
                <a:solidFill>
                  <a:srgbClr val="C00000"/>
                </a:solidFill>
              </a:rPr>
              <a:t>在生命的日子里，我们会遇到晴朗天气也难免会遇到阴天雨天。在人生的路途中，有可能平坦广阔，也可能会遇到没有船的渡口</a:t>
            </a:r>
            <a:r>
              <a:rPr lang="zh-CN" altLang="en-US" sz="2800"/>
              <a:t>。我们虽不能改变这种事实，但我们可以改变心情，折成一只小船，在波涛澎湃的大海中摆渡自己。</a:t>
            </a:r>
            <a:endParaRPr lang="zh-CN" altLang="en-US" sz="2800"/>
          </a:p>
        </p:txBody>
      </p:sp>
      <p:sp>
        <p:nvSpPr>
          <p:cNvPr id="2" name="文本框 1"/>
          <p:cNvSpPr txBox="1"/>
          <p:nvPr/>
        </p:nvSpPr>
        <p:spPr>
          <a:xfrm>
            <a:off x="1703388" y="4508818"/>
            <a:ext cx="8205787" cy="521970"/>
          </a:xfrm>
          <a:prstGeom prst="rect">
            <a:avLst/>
          </a:prstGeom>
          <a:noFill/>
          <a:ln w="9525">
            <a:noFill/>
          </a:ln>
        </p:spPr>
        <p:txBody>
          <a:bodyPr wrap="square" anchor="t" anchorCtr="0">
            <a:spAutoFit/>
          </a:bodyPr>
          <a:lstStyle/>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例2：用生活现象引出观点</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1746">
                                            <p:txEl>
                                              <p:charRg st="13" end="51"/>
                                            </p:txEl>
                                          </p:spTgt>
                                        </p:tgtEl>
                                        <p:attrNameLst>
                                          <p:attrName>style.visibility</p:attrName>
                                        </p:attrNameLst>
                                      </p:cBhvr>
                                      <p:to>
                                        <p:strVal val="visible"/>
                                      </p:to>
                                    </p:set>
                                    <p:animEffect transition="in" filter="box(in)">
                                      <p:cBhvr>
                                        <p:cTn id="7" dur="2000"/>
                                        <p:tgtEl>
                                          <p:spTgt spid="31746">
                                            <p:txEl>
                                              <p:charRg st="13" end="5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1746">
                                            <p:txEl>
                                              <p:charRg st="51" end="154"/>
                                            </p:txEl>
                                          </p:spTgt>
                                        </p:tgtEl>
                                        <p:attrNameLst>
                                          <p:attrName>style.visibility</p:attrName>
                                        </p:attrNameLst>
                                      </p:cBhvr>
                                      <p:to>
                                        <p:strVal val="visible"/>
                                      </p:to>
                                    </p:set>
                                    <p:animEffect transition="in" filter="box(in)">
                                      <p:cBhvr>
                                        <p:cTn id="10" dur="2000"/>
                                        <p:tgtEl>
                                          <p:spTgt spid="31746">
                                            <p:txEl>
                                              <p:charRg st="51" end="154"/>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amond(in)">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内容占位符 2"/>
          <p:cNvSpPr>
            <a:spLocks noGrp="1"/>
          </p:cNvSpPr>
          <p:nvPr>
            <p:ph idx="1"/>
          </p:nvPr>
        </p:nvSpPr>
        <p:spPr>
          <a:xfrm>
            <a:off x="1199515" y="1340485"/>
            <a:ext cx="9865360" cy="3375025"/>
          </a:xfrm>
        </p:spPr>
        <p:txBody>
          <a:bodyPr anchor="t" anchorCtr="0"/>
          <a:lstStyle/>
          <a:p>
            <a:pPr marL="0" indent="0" algn="ctr" fontAlgn="auto">
              <a:lnSpc>
                <a:spcPts val="4060"/>
              </a:lnSpc>
              <a:spcBef>
                <a:spcPct val="0"/>
              </a:spcBef>
              <a:buNone/>
            </a:pPr>
            <a:r>
              <a:rPr lang="zh-CN" altLang="en-US" sz="2800" b="1">
                <a:cs typeface="微软雅黑" panose="020b0503020204020204" pitchFamily="34" charset="-122"/>
                <a:sym typeface="宋体" panose="02010600030101010101" pitchFamily="2" charset="-122"/>
              </a:rPr>
              <a:t>放下是一种大境界</a:t>
            </a:r>
            <a:endParaRPr lang="zh-CN" altLang="en-US" sz="2800">
              <a:cs typeface="微软雅黑" panose="020b0503020204020204" pitchFamily="34" charset="-122"/>
            </a:endParaRPr>
          </a:p>
          <a:p>
            <a:pPr marL="0" indent="0" fontAlgn="auto">
              <a:lnSpc>
                <a:spcPts val="4060"/>
              </a:lnSpc>
              <a:spcBef>
                <a:spcPct val="0"/>
              </a:spcBef>
              <a:buNone/>
            </a:pPr>
            <a:r>
              <a:rPr lang="zh-CN" altLang="en-US" sz="2800">
                <a:cs typeface="微软雅黑" panose="020b0503020204020204" pitchFamily="34" charset="-122"/>
                <a:sym typeface="宋体" panose="02010600030101010101" pitchFamily="2" charset="-122"/>
              </a:rPr>
              <a:t>　　湖北黄梅五祖寺，是著名禅宗寺庙，惠能曾在此受戒。寺前有一道山溪，终年流水淙淙，游人欲进寺门，必须经过一座古老的廊桥，走近廊桥，抬头看见门楣上有三个醒目的大字：“放下着”。“放下着”虽是一句禅词，却蕴含着人生大哲理、人生大境界。</a:t>
            </a:r>
            <a:endParaRPr lang="zh-CN" altLang="en-US" sz="2800">
              <a:cs typeface="微软雅黑" panose="020b0503020204020204" pitchFamily="34" charset="-122"/>
            </a:endParaRPr>
          </a:p>
        </p:txBody>
      </p:sp>
      <p:sp>
        <p:nvSpPr>
          <p:cNvPr id="2" name="文本框 1"/>
          <p:cNvSpPr txBox="1"/>
          <p:nvPr/>
        </p:nvSpPr>
        <p:spPr>
          <a:xfrm>
            <a:off x="1991360" y="5013008"/>
            <a:ext cx="7918450" cy="521970"/>
          </a:xfrm>
          <a:prstGeom prst="rect">
            <a:avLst/>
          </a:prstGeom>
          <a:noFill/>
          <a:ln w="9525">
            <a:noFill/>
          </a:ln>
        </p:spPr>
        <p:txBody>
          <a:bodyPr wrap="square" anchor="t" anchorCtr="0">
            <a:spAutoFit/>
          </a:bodyPr>
          <a:lstStyle/>
          <a:p>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例3：用故事引出观点</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2770">
                                            <p:txEl>
                                              <p:charRg st="11" end="46"/>
                                            </p:txEl>
                                          </p:spTgt>
                                        </p:tgtEl>
                                        <p:attrNameLst>
                                          <p:attrName>style.visibility</p:attrName>
                                        </p:attrNameLst>
                                      </p:cBhvr>
                                      <p:to>
                                        <p:strVal val="visible"/>
                                      </p:to>
                                    </p:set>
                                    <p:animEffect transition="in" filter="box(in)">
                                      <p:cBhvr>
                                        <p:cTn id="7" dur="2000"/>
                                        <p:tgtEl>
                                          <p:spTgt spid="32770">
                                            <p:txEl>
                                              <p:charRg st="11" end="46"/>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2770">
                                            <p:txEl>
                                              <p:charRg st="46" end="135"/>
                                            </p:txEl>
                                          </p:spTgt>
                                        </p:tgtEl>
                                        <p:attrNameLst>
                                          <p:attrName>style.visibility</p:attrName>
                                        </p:attrNameLst>
                                      </p:cBhvr>
                                      <p:to>
                                        <p:strVal val="visible"/>
                                      </p:to>
                                    </p:set>
                                    <p:animEffect transition="in" filter="box(in)">
                                      <p:cBhvr>
                                        <p:cTn id="10" dur="2000"/>
                                        <p:tgtEl>
                                          <p:spTgt spid="32770">
                                            <p:txEl>
                                              <p:charRg st="46" end="135"/>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2770">
                                            <p:txEl>
                                              <p:charRg st="135" end="168"/>
                                            </p:txEl>
                                          </p:spTgt>
                                        </p:tgtEl>
                                        <p:attrNameLst>
                                          <p:attrName>style.visibility</p:attrName>
                                        </p:attrNameLst>
                                      </p:cBhvr>
                                      <p:to>
                                        <p:strVal val="visible"/>
                                      </p:to>
                                    </p:set>
                                    <p:animEffect transition="in" filter="box(in)">
                                      <p:cBhvr>
                                        <p:cTn id="13" dur="2000"/>
                                        <p:tgtEl>
                                          <p:spTgt spid="32770">
                                            <p:txEl>
                                              <p:charRg st="135" end="168"/>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amond(in)">
                                      <p:cBhvr>
                                        <p:cTn id="1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000" smtClean="0"/>
              <a:t>二、议论文写作的核心：问题</a:t>
            </a:r>
            <a:endParaRPr lang="zh-CN" altLang="en-US" sz="4000" smtClean="0"/>
          </a:p>
        </p:txBody>
      </p:sp>
      <p:sp>
        <p:nvSpPr>
          <p:cNvPr id="4" name="TextBox 5"/>
          <p:cNvSpPr txBox="1">
            <a:spLocks noChangeArrowheads="1"/>
          </p:cNvSpPr>
          <p:nvPr/>
        </p:nvSpPr>
        <p:spPr bwMode="auto">
          <a:xfrm>
            <a:off x="4079875" y="1755775"/>
            <a:ext cx="6026785" cy="737235"/>
          </a:xfrm>
          <a:prstGeom prst="rect">
            <a:avLst/>
          </a:prstGeom>
          <a:noFill/>
          <a:ln w="9525">
            <a:noFill/>
            <a:miter lim="800000"/>
          </a:ln>
        </p:spPr>
        <p:txBody>
          <a:bodyPr wrap="square">
            <a:spAutoFit/>
          </a:bodyPr>
          <a:lstStyle/>
          <a:p>
            <a:pPr>
              <a:lnSpc>
                <a:spcPct val="150000"/>
              </a:lnSpc>
            </a:pPr>
            <a:r>
              <a:rPr lang="zh-CN" altLang="en-US" sz="2800">
                <a:latin typeface="微软雅黑" panose="020b0503020204020204" pitchFamily="34" charset="-122"/>
                <a:ea typeface="微软雅黑" panose="020b0503020204020204" pitchFamily="34" charset="-122"/>
              </a:rPr>
              <a:t>议论文思维的生发流程：围绕问题转</a:t>
            </a:r>
            <a:endParaRPr lang="en-US" altLang="zh-CN" sz="1600">
              <a:latin typeface="微软雅黑" panose="020b0503020204020204" pitchFamily="34" charset="-122"/>
              <a:ea typeface="微软雅黑" panose="020b0503020204020204" pitchFamily="34" charset="-122"/>
            </a:endParaRPr>
          </a:p>
        </p:txBody>
      </p:sp>
      <p:pic>
        <p:nvPicPr>
          <p:cNvPr id="5" name="Picture 2" descr="H:\as\zz2_085.jpg"/>
          <p:cNvPicPr>
            <a:picLocks noChangeAspect="1" noChangeArrowheads="1"/>
          </p:cNvPicPr>
          <p:nvPr/>
        </p:nvPicPr>
        <p:blipFill>
          <a:blip r:embed="rId2"/>
          <a:srcRect l="15790" r="26460"/>
          <a:stretch>
            <a:fillRect/>
          </a:stretch>
        </p:blipFill>
        <p:spPr bwMode="auto">
          <a:xfrm>
            <a:off x="1055053" y="1919936"/>
            <a:ext cx="2878137" cy="3933825"/>
          </a:xfrm>
          <a:prstGeom prst="rect">
            <a:avLst/>
          </a:prstGeom>
          <a:ln w="38100">
            <a:solidFill>
              <a:srgbClr val="602E04"/>
            </a:solidFill>
          </a:ln>
          <a:effectLst>
            <a:outerShdw blurRad="50800" dist="38100" dir="2700000" algn="tl" rotWithShape="0">
              <a:prstClr val="black">
                <a:alpha val="40000"/>
              </a:prstClr>
            </a:outerShdw>
          </a:effectLst>
        </p:spPr>
      </p:pic>
      <p:cxnSp>
        <p:nvCxnSpPr>
          <p:cNvPr id="6" name="直接连接符 5"/>
          <p:cNvCxnSpPr/>
          <p:nvPr/>
        </p:nvCxnSpPr>
        <p:spPr>
          <a:xfrm flipV="1">
            <a:off x="4079875" y="2493010"/>
            <a:ext cx="6624955" cy="5080"/>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152265" y="5727065"/>
            <a:ext cx="6624320" cy="5080"/>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sp>
        <p:nvSpPr>
          <p:cNvPr id="3" name="TextBox 5"/>
          <p:cNvSpPr txBox="1">
            <a:spLocks noChangeArrowheads="1"/>
          </p:cNvSpPr>
          <p:nvPr/>
        </p:nvSpPr>
        <p:spPr bwMode="auto">
          <a:xfrm>
            <a:off x="4152265" y="2708910"/>
            <a:ext cx="6026785" cy="2676525"/>
          </a:xfrm>
          <a:prstGeom prst="rect">
            <a:avLst/>
          </a:prstGeom>
          <a:noFill/>
          <a:ln w="9525">
            <a:noFill/>
            <a:miter lim="800000"/>
          </a:ln>
        </p:spPr>
        <p:txBody>
          <a:bodyPr wrap="square">
            <a:spAutoFit/>
          </a:bodyPr>
          <a:lstStyle/>
          <a:p>
            <a:pPr>
              <a:lnSpc>
                <a:spcPct val="150000"/>
              </a:lnSpc>
            </a:pPr>
            <a:r>
              <a:rPr lang="zh-CN" altLang="en-US" sz="2800">
                <a:latin typeface="微软雅黑" panose="020b0503020204020204" pitchFamily="34" charset="-122"/>
                <a:ea typeface="微软雅黑" panose="020b0503020204020204" pitchFamily="34" charset="-122"/>
              </a:rPr>
              <a:t>（1）提供</a:t>
            </a:r>
            <a:r>
              <a:rPr lang="zh-CN" altLang="en-US" sz="2800">
                <a:solidFill>
                  <a:srgbClr val="FF0000"/>
                </a:solidFill>
                <a:latin typeface="微软雅黑" panose="020b0503020204020204" pitchFamily="34" charset="-122"/>
                <a:ea typeface="微软雅黑" panose="020b0503020204020204" pitchFamily="34" charset="-122"/>
              </a:rPr>
              <a:t>论题</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（2）提出</a:t>
            </a:r>
            <a:r>
              <a:rPr lang="zh-CN" altLang="en-US" sz="2800">
                <a:solidFill>
                  <a:srgbClr val="FF0000"/>
                </a:solidFill>
                <a:latin typeface="微软雅黑" panose="020b0503020204020204" pitchFamily="34" charset="-122"/>
                <a:ea typeface="微软雅黑" panose="020b0503020204020204" pitchFamily="34" charset="-122"/>
              </a:rPr>
              <a:t>问题</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（3）发表看法</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（4）解释看法</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10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nodeType="afterGroup">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anim calcmode="lin" valueType="num">
                                      <p:cBhvr>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600"/>
                            </p:stCondLst>
                            <p:childTnLst>
                              <p:par>
                                <p:cTn id="22" presetID="42" presetClass="entr" presetSubtype="0" fill="hold" grpId="0"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anim calcmode="lin" valueType="num">
                                      <p:cBhvr>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0" end="0"/>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fade">
                                      <p:cBhvr>
                                        <p:cTn id="29" dur="500"/>
                                        <p:tgtEl>
                                          <p:spTgt spid="3">
                                            <p:txEl>
                                              <p:pRg st="1" end="1"/>
                                            </p:txEl>
                                          </p:spTgt>
                                        </p:tgtEl>
                                      </p:cBhvr>
                                    </p:animEffect>
                                    <p:anim calcmode="lin" valueType="num">
                                      <p:cBhvr>
                                        <p:cTn id="3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1" dur="500" fill="hold"/>
                                        <p:tgtEl>
                                          <p:spTgt spid="3">
                                            <p:txEl>
                                              <p:pRg st="1" end="1"/>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500"/>
                                        <p:tgtEl>
                                          <p:spTgt spid="3">
                                            <p:txEl>
                                              <p:pRg st="2" end="2"/>
                                            </p:txEl>
                                          </p:spTgt>
                                        </p:tgtEl>
                                      </p:cBhvr>
                                    </p:animEffect>
                                    <p:anim calcmode="lin" valueType="num">
                                      <p:cBhvr>
                                        <p:cTn id="3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6" dur="500" fill="hold"/>
                                        <p:tgtEl>
                                          <p:spTgt spid="3">
                                            <p:txEl>
                                              <p:pRg st="2" end="2"/>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500"/>
                                        <p:tgtEl>
                                          <p:spTgt spid="3">
                                            <p:txEl>
                                              <p:pRg st="3" end="3"/>
                                            </p:txEl>
                                          </p:spTgt>
                                        </p:tgtEl>
                                      </p:cBhvr>
                                    </p:animEffect>
                                    <p:anim calcmode="lin" valueType="num">
                                      <p:cBhvr>
                                        <p:cTn id="4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3" grpId="0" uiExpand="1" build="allAtOnce"/>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55370" y="908685"/>
            <a:ext cx="10053320" cy="4036060"/>
          </a:xfrm>
        </p:spPr>
        <p:txBody>
          <a:bodyPr anchor="t" anchorCtr="0">
            <a:normAutofit/>
          </a:bodyPr>
          <a:lstStyle/>
          <a:p>
            <a:pPr marL="0" indent="0" algn="ctr" fontAlgn="auto">
              <a:lnSpc>
                <a:spcPts val="4060"/>
              </a:lnSpc>
              <a:spcBef>
                <a:spcPct val="0"/>
              </a:spcBef>
              <a:buNone/>
            </a:pPr>
            <a:r>
              <a:rPr lang="zh-CN" altLang="en-US" sz="2800" b="1"/>
              <a:t>时髦不一定就美</a:t>
            </a:r>
            <a:endParaRPr lang="zh-CN" altLang="en-US" sz="2800" b="1"/>
          </a:p>
          <a:p>
            <a:pPr marL="0" indent="0" fontAlgn="auto">
              <a:lnSpc>
                <a:spcPts val="4060"/>
              </a:lnSpc>
              <a:spcBef>
                <a:spcPct val="0"/>
              </a:spcBef>
              <a:buNone/>
            </a:pPr>
            <a:r>
              <a:rPr lang="zh-CN" altLang="en-US" sz="2800" b="1">
                <a:latin typeface="仿宋" panose="02010609060101010101" charset="-122"/>
                <a:ea typeface="仿宋" panose="02010609060101010101" charset="-122"/>
              </a:rPr>
              <a:t>   </a:t>
            </a:r>
            <a:r>
              <a:rPr lang="zh-CN" altLang="en-US" sz="2800">
                <a:cs typeface="微软雅黑" panose="020b0503020204020204" pitchFamily="34" charset="-122"/>
              </a:rPr>
              <a:t>当前，随着人民生活水平的不断提高，怎样把自己打扮得更加漂亮，已成为许多青年朋友格外关注的问题。不少人认为“时髦就是美。</a:t>
            </a:r>
            <a:endParaRPr lang="zh-CN" altLang="en-US" sz="2800">
              <a:cs typeface="微软雅黑" panose="020b0503020204020204" pitchFamily="34" charset="-122"/>
            </a:endParaRPr>
          </a:p>
          <a:p>
            <a:pPr marL="0" indent="0" fontAlgn="auto">
              <a:lnSpc>
                <a:spcPts val="4060"/>
              </a:lnSpc>
              <a:spcBef>
                <a:spcPct val="0"/>
              </a:spcBef>
              <a:buNone/>
            </a:pPr>
            <a:r>
              <a:rPr lang="zh-CN" altLang="en-US" sz="2800">
                <a:cs typeface="微软雅黑" panose="020b0503020204020204" pitchFamily="34" charset="-122"/>
              </a:rPr>
              <a:t>   对此，我不敢苟同。我认为美是有一定的客观标准的，而时髦只是一种时尚，它反映了在一定的社会环境里，人们对美的一种看法，但并不能说时髦就是一种美。</a:t>
            </a:r>
            <a:endParaRPr lang="zh-CN" altLang="en-US" sz="2800" b="1">
              <a:latin typeface="仿宋" panose="02010609060101010101" charset="-122"/>
              <a:ea typeface="仿宋" panose="02010609060101010101" charset="-122"/>
            </a:endParaRPr>
          </a:p>
        </p:txBody>
      </p:sp>
      <p:sp>
        <p:nvSpPr>
          <p:cNvPr id="2" name="文本框 1"/>
          <p:cNvSpPr txBox="1"/>
          <p:nvPr/>
        </p:nvSpPr>
        <p:spPr>
          <a:xfrm>
            <a:off x="1343343" y="4944745"/>
            <a:ext cx="8372475" cy="521970"/>
          </a:xfrm>
          <a:prstGeom prst="rect">
            <a:avLst/>
          </a:prstGeom>
          <a:noFill/>
          <a:ln w="9525">
            <a:noFill/>
          </a:ln>
        </p:spPr>
        <p:txBody>
          <a:bodyPr wrap="square" anchor="t" anchorCtr="0">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3.驳斥他人说法引出观点</a:t>
            </a:r>
            <a:endParaRPr lang="zh-CN" altLang="en-US" sz="280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additive="base">
                                        <p:cTn id="18"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内容占位符 2"/>
          <p:cNvSpPr>
            <a:spLocks noGrp="1"/>
          </p:cNvSpPr>
          <p:nvPr>
            <p:ph idx="1"/>
          </p:nvPr>
        </p:nvSpPr>
        <p:spPr>
          <a:xfrm>
            <a:off x="911225" y="548640"/>
            <a:ext cx="10165080" cy="5301615"/>
          </a:xfrm>
        </p:spPr>
        <p:txBody>
          <a:bodyPr anchor="t" anchorCtr="0">
            <a:normAutofit/>
          </a:bodyPr>
          <a:lstStyle/>
          <a:p>
            <a:pPr marL="0" indent="0">
              <a:buNone/>
            </a:pPr>
            <a:r>
              <a:rPr lang="zh-CN" altLang="en-US" sz="2800" b="1">
                <a:solidFill>
                  <a:srgbClr val="FF0000"/>
                </a:solidFill>
                <a:cs typeface="微软雅黑" panose="020b0503020204020204" pitchFamily="34" charset="-122"/>
              </a:rPr>
              <a:t>4.概述材料引出观点（常用于材料作文）</a:t>
            </a:r>
            <a:endParaRPr lang="zh-CN" altLang="en-US" sz="2800" b="1">
              <a:solidFill>
                <a:srgbClr val="FF0000"/>
              </a:solidFill>
              <a:cs typeface="微软雅黑" panose="020b0503020204020204" pitchFamily="34" charset="-122"/>
            </a:endParaRPr>
          </a:p>
          <a:p>
            <a:pPr marL="0" indent="0">
              <a:buNone/>
            </a:pPr>
            <a:endParaRPr lang="zh-CN" altLang="en-US" sz="2400"/>
          </a:p>
          <a:p>
            <a:pPr marL="0" indent="0" fontAlgn="auto">
              <a:lnSpc>
                <a:spcPts val="3580"/>
              </a:lnSpc>
              <a:spcBef>
                <a:spcPct val="0"/>
              </a:spcBef>
              <a:buNone/>
            </a:pPr>
            <a:r>
              <a:rPr lang="zh-CN" altLang="en-US" sz="2400" b="1"/>
              <a:t>例：阅读下列材料，自选角度写一篇议论文。</a:t>
            </a:r>
            <a:endParaRPr lang="zh-CN" altLang="en-US" sz="2400" b="1"/>
          </a:p>
          <a:p>
            <a:pPr marL="0" indent="0" fontAlgn="auto">
              <a:lnSpc>
                <a:spcPts val="3580"/>
              </a:lnSpc>
              <a:spcBef>
                <a:spcPct val="0"/>
              </a:spcBef>
              <a:buNone/>
            </a:pPr>
            <a:r>
              <a:rPr lang="zh-CN" altLang="en-US" sz="2400"/>
              <a:t>      在一节心理辅导课上，老师让对自己目前的座位不满意的同学举手，结果第一次有30人举手。老师让同学们自由交换座位之后，再让对新换座位不满意的同学举手，尚有15人举手。接着，老师再一次让大家自由交换座位，之后再举手，仍有12人不满意。这时，老师问大家是否还想再交换座位，大家都说不想了。因为，这时大家已经明白，再怎么交换下去，也不可能让100%的同学满意。</a:t>
            </a:r>
            <a:endParaRPr lang="zh-CN" altLang="en-US" sz="2400"/>
          </a:p>
          <a:p>
            <a:pPr marL="0" indent="0" fontAlgn="auto">
              <a:lnSpc>
                <a:spcPts val="3580"/>
              </a:lnSpc>
              <a:spcBef>
                <a:spcPct val="0"/>
              </a:spcBef>
              <a:buNone/>
            </a:pPr>
            <a:r>
              <a:rPr lang="zh-CN" altLang="en-US" sz="2400"/>
              <a:t>      在学习、生活中,不仅是排座位如此,还有许许多多的事情也是如此。这个心理实验给了你什么启示？你在生活中遇到过类似的事情吗？</a:t>
            </a:r>
            <a:endParaRPr lang="zh-CN" altLang="en-US" sz="2400"/>
          </a:p>
          <a:p>
            <a:pPr marL="0" indent="0">
              <a:buNone/>
            </a:pPr>
            <a:endParaRPr lang="zh-CN" altLang="en-US" sz="2400"/>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7" name="内容占位符 2"/>
          <p:cNvSpPr>
            <a:spLocks noGrp="1"/>
          </p:cNvSpPr>
          <p:nvPr>
            <p:ph idx="1"/>
          </p:nvPr>
        </p:nvSpPr>
        <p:spPr>
          <a:xfrm>
            <a:off x="1343660" y="1124585"/>
            <a:ext cx="9358630" cy="4070350"/>
          </a:xfrm>
        </p:spPr>
        <p:txBody>
          <a:bodyPr anchor="t" anchorCtr="0">
            <a:normAutofit/>
          </a:bodyPr>
          <a:lstStyle/>
          <a:p>
            <a:pPr marL="0" indent="0" algn="ctr">
              <a:buNone/>
            </a:pPr>
            <a:r>
              <a:rPr lang="zh-CN" altLang="en-US" sz="2800" b="1"/>
              <a:t>不思八九，常想一二</a:t>
            </a:r>
            <a:endParaRPr lang="zh-CN" altLang="en-US" sz="2800" b="1"/>
          </a:p>
          <a:p>
            <a:pPr marL="0" indent="0">
              <a:buNone/>
            </a:pPr>
            <a:r>
              <a:rPr lang="zh-CN" altLang="en-US" sz="2800"/>
              <a:t>      </a:t>
            </a:r>
            <a:r>
              <a:rPr lang="zh-CN" altLang="en-US" sz="2800">
                <a:cs typeface="微软雅黑" panose="020b0503020204020204" pitchFamily="34" charset="-122"/>
              </a:rPr>
              <a:t>心理老师让班里对自己座位不满意的同学自由换座位，可是每换一次都发现还有同学不满意，换了几次以后，同学们都不愿意换了，因为他们明白：再怎么换也不会让每个人都满意。</a:t>
            </a:r>
            <a:endParaRPr lang="zh-CN" altLang="en-US" sz="2800">
              <a:cs typeface="微软雅黑" panose="020b0503020204020204" pitchFamily="34" charset="-122"/>
            </a:endParaRPr>
          </a:p>
          <a:p>
            <a:pPr marL="0" indent="0">
              <a:buNone/>
            </a:pPr>
            <a:r>
              <a:rPr lang="zh-CN" altLang="en-US" sz="2800">
                <a:cs typeface="微软雅黑" panose="020b0503020204020204" pitchFamily="34" charset="-122"/>
              </a:rPr>
              <a:t>    其实，不独换座位如此，生活本来就是如此——不如意十之八九，“不满意”是生活的常态，因此，我们要“不思八九，常想一二”。</a:t>
            </a:r>
            <a:endParaRPr lang="en-US" altLang="zh-CN" sz="2800">
              <a:cs typeface="微软雅黑" panose="020b0503020204020204" pitchFamily="34"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1" name="标题 1"/>
          <p:cNvSpPr>
            <a:spLocks noGrp="1"/>
          </p:cNvSpPr>
          <p:nvPr>
            <p:ph type="title"/>
          </p:nvPr>
        </p:nvSpPr>
        <p:spPr>
          <a:xfrm>
            <a:off x="263525" y="620078"/>
            <a:ext cx="8229600" cy="463550"/>
          </a:xfrm>
        </p:spPr>
        <p:txBody>
          <a:bodyPr anchor="ctr" anchorCtr="0">
            <a:normAutofit fontScale="90000"/>
          </a:bodyPr>
          <a:lstStyle/>
          <a:p>
            <a:pPr algn="l"/>
            <a:r>
              <a:rPr lang="zh-CN" altLang="en-US" sz="3110" b="1">
                <a:latin typeface="微软雅黑" panose="020b0503020204020204" pitchFamily="34" charset="-122"/>
                <a:ea typeface="微软雅黑" panose="020b0503020204020204" pitchFamily="34" charset="-122"/>
              </a:rPr>
              <a:t>练一练：写一个概述材料式开头</a:t>
            </a:r>
            <a:endParaRPr lang="zh-CN" altLang="en-US" sz="3110" b="1">
              <a:latin typeface="微软雅黑" panose="020b0503020204020204" pitchFamily="34" charset="-122"/>
              <a:ea typeface="微软雅黑" panose="020b0503020204020204" pitchFamily="34" charset="-122"/>
            </a:endParaRPr>
          </a:p>
        </p:txBody>
      </p:sp>
      <p:sp>
        <p:nvSpPr>
          <p:cNvPr id="20482" name="内容占位符 2"/>
          <p:cNvSpPr>
            <a:spLocks noGrp="1"/>
          </p:cNvSpPr>
          <p:nvPr>
            <p:ph idx="1"/>
          </p:nvPr>
        </p:nvSpPr>
        <p:spPr>
          <a:xfrm>
            <a:off x="779780" y="1216025"/>
            <a:ext cx="10599420" cy="5170170"/>
          </a:xfrm>
        </p:spPr>
        <p:txBody>
          <a:bodyPr anchor="t" anchorCtr="0">
            <a:normAutofit/>
          </a:bodyPr>
          <a:lstStyle/>
          <a:p>
            <a:pPr marL="0" indent="0" fontAlgn="auto">
              <a:lnSpc>
                <a:spcPts val="3000"/>
              </a:lnSpc>
              <a:spcBef>
                <a:spcPct val="0"/>
              </a:spcBef>
              <a:buNone/>
            </a:pPr>
            <a:r>
              <a:rPr lang="zh-CN" altLang="en-US" sz="2400" b="1"/>
              <a:t>阅读下面材料，根据要求写作。(60分)</a:t>
            </a:r>
            <a:endParaRPr lang="zh-CN" altLang="en-US" sz="2400" b="1"/>
          </a:p>
          <a:p>
            <a:pPr marL="0" indent="0" fontAlgn="auto">
              <a:lnSpc>
                <a:spcPts val="3000"/>
              </a:lnSpc>
              <a:spcBef>
                <a:spcPct val="0"/>
              </a:spcBef>
              <a:buNone/>
            </a:pPr>
            <a:r>
              <a:rPr lang="zh-CN" altLang="en-US" sz="2000"/>
              <a:t>      点击链接就可以阅读美文，打开图片就可以欣赏风景，扫码支付就可以购</a:t>
            </a:r>
            <a:endParaRPr lang="zh-CN" altLang="en-US" sz="2000"/>
          </a:p>
          <a:p>
            <a:pPr marL="0" indent="0" fontAlgn="auto">
              <a:lnSpc>
                <a:spcPts val="3000"/>
              </a:lnSpc>
              <a:spcBef>
                <a:spcPct val="0"/>
              </a:spcBef>
              <a:buNone/>
            </a:pPr>
            <a:r>
              <a:rPr lang="zh-CN" altLang="en-US" sz="2000"/>
              <a:t>买时装……科学的发展使成果的共享变得更加便捷。只是，我们仍然很难共</a:t>
            </a:r>
            <a:endParaRPr lang="zh-CN" altLang="en-US" sz="2000"/>
          </a:p>
          <a:p>
            <a:pPr marL="0" indent="0" fontAlgn="auto">
              <a:lnSpc>
                <a:spcPts val="3000"/>
              </a:lnSpc>
              <a:spcBef>
                <a:spcPct val="0"/>
              </a:spcBef>
              <a:buNone/>
            </a:pPr>
            <a:r>
              <a:rPr lang="zh-CN" altLang="en-US" sz="2000"/>
              <a:t>享写作者的思考，摄影师的体验，设计师的匠心…这些仍然属于独创者独有。</a:t>
            </a:r>
            <a:endParaRPr lang="zh-CN" altLang="en-US" sz="2000"/>
          </a:p>
          <a:p>
            <a:pPr marL="0" indent="0" fontAlgn="auto">
              <a:lnSpc>
                <a:spcPts val="3000"/>
              </a:lnSpc>
              <a:spcBef>
                <a:spcPct val="0"/>
              </a:spcBef>
              <a:buNone/>
            </a:pPr>
            <a:r>
              <a:rPr lang="zh-CN" altLang="en-US" sz="2000"/>
              <a:t>       对于国家而言，你可以共享别国科学发展的成果，只是很难共享他们独有的关键核心技术。因为关键核心技术要不来，买不来，讨不来。</a:t>
            </a:r>
            <a:endParaRPr lang="zh-CN" altLang="en-US" sz="2000"/>
          </a:p>
          <a:p>
            <a:pPr marL="0" indent="0" fontAlgn="auto">
              <a:lnSpc>
                <a:spcPts val="3000"/>
              </a:lnSpc>
              <a:spcBef>
                <a:spcPct val="0"/>
              </a:spcBef>
              <a:buNone/>
            </a:pPr>
            <a:r>
              <a:rPr lang="zh-CN" altLang="en-US" sz="2000"/>
              <a:t>我们生活中并不缺乏“共享者”，同时，新时代的中国呼唤着更多的青年人成为某一领域的独创者、独有者。因为，有什么样的青年，中国就会有什么样的未来。</a:t>
            </a:r>
            <a:endParaRPr lang="zh-CN" altLang="en-US" sz="2000"/>
          </a:p>
          <a:p>
            <a:pPr marL="0" indent="0" fontAlgn="auto">
              <a:lnSpc>
                <a:spcPts val="3000"/>
              </a:lnSpc>
              <a:spcBef>
                <a:spcPct val="0"/>
              </a:spcBef>
              <a:buNone/>
            </a:pPr>
            <a:r>
              <a:rPr lang="zh-CN" altLang="en-US" sz="2400"/>
              <a:t>    以上材料触发了你怎样的感悟或思考?请根据材料写一篇文章，</a:t>
            </a:r>
            <a:endParaRPr lang="zh-CN" altLang="en-US" sz="2400"/>
          </a:p>
          <a:p>
            <a:pPr marL="0" indent="0" fontAlgn="auto">
              <a:lnSpc>
                <a:spcPts val="3000"/>
              </a:lnSpc>
              <a:spcBef>
                <a:spcPct val="0"/>
              </a:spcBef>
              <a:buNone/>
            </a:pPr>
            <a:r>
              <a:rPr lang="zh-CN" altLang="en-US" sz="2400"/>
              <a:t>表明你的态度，阐述你的看法。要求：选好角度，确定立意，明</a:t>
            </a:r>
            <a:endParaRPr lang="zh-CN" altLang="en-US" sz="2400"/>
          </a:p>
          <a:p>
            <a:pPr marL="0" indent="0" fontAlgn="auto">
              <a:lnSpc>
                <a:spcPts val="3000"/>
              </a:lnSpc>
              <a:spcBef>
                <a:spcPct val="0"/>
              </a:spcBef>
              <a:buNone/>
            </a:pPr>
            <a:r>
              <a:rPr lang="zh-CN" altLang="en-US" sz="2400"/>
              <a:t>确文体，自拟标题;不要套作，不得抄袭，不得泄露个人信息；不少于800字。</a:t>
            </a:r>
            <a:r>
              <a:rPr lang="zh-CN" altLang="en-US" sz="2400" b="1"/>
              <a:t> </a:t>
            </a:r>
            <a:endParaRPr lang="zh-CN" altLang="en-US" sz="2400"/>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5" name="内容占位符 2"/>
          <p:cNvSpPr>
            <a:spLocks noGrp="1"/>
          </p:cNvSpPr>
          <p:nvPr>
            <p:ph idx="1"/>
          </p:nvPr>
        </p:nvSpPr>
        <p:spPr>
          <a:xfrm>
            <a:off x="1703705" y="1196975"/>
            <a:ext cx="9137650" cy="4525645"/>
          </a:xfrm>
        </p:spPr>
        <p:txBody>
          <a:bodyPr anchor="t" anchorCtr="0"/>
          <a:lstStyle/>
          <a:p>
            <a:pPr marL="0" indent="0" algn="ctr">
              <a:buNone/>
            </a:pPr>
            <a:r>
              <a:rPr lang="zh-CN" altLang="en-US" sz="2800" b="1"/>
              <a:t>别做贪图方便的“共享者”</a:t>
            </a:r>
            <a:endParaRPr lang="zh-CN" altLang="en-US" sz="2800"/>
          </a:p>
          <a:p>
            <a:pPr marL="0" indent="0">
              <a:buNone/>
            </a:pPr>
            <a:r>
              <a:rPr lang="zh-CN" altLang="en-US" sz="2800"/>
              <a:t>      点击链接就可以阅读美文，打开图片就以欣赏风景，扫码支付就可以购买时装……毫无疑问，这是一个共享的时代。</a:t>
            </a:r>
            <a:endParaRPr lang="zh-CN" altLang="en-US" sz="2800"/>
          </a:p>
          <a:p>
            <a:pPr marL="0" indent="0">
              <a:buNone/>
            </a:pPr>
            <a:r>
              <a:rPr lang="zh-CN" altLang="en-US" sz="2800"/>
              <a:t>     我们毫不怀疑共享的魅力，正是无处不在的共享，让我们的生活变得极其便利，让我们处处感受到生活的云淡风清。只是我想提醒诸位，</a:t>
            </a:r>
            <a:r>
              <a:rPr lang="zh-CN" altLang="en-US" sz="2800" b="1" u="sng">
                <a:solidFill>
                  <a:srgbClr val="FF0000"/>
                </a:solidFill>
              </a:rPr>
              <a:t>别在共享中迷失，别做贪图方便的“共享者”，而要在共享中学会独创，让自己成为一个独创者、独有者。</a:t>
            </a:r>
            <a:endParaRPr lang="zh-CN" altLang="en-US" sz="2800" b="1" u="sng">
              <a:solidFill>
                <a:srgbClr val="FF0000"/>
              </a:solidFill>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标题 1"/>
          <p:cNvSpPr>
            <a:spLocks noGrp="1"/>
          </p:cNvSpPr>
          <p:nvPr>
            <p:ph type="title"/>
          </p:nvPr>
        </p:nvSpPr>
        <p:spPr>
          <a:xfrm>
            <a:off x="1487170" y="692468"/>
            <a:ext cx="8229600" cy="698500"/>
          </a:xfrm>
        </p:spPr>
        <p:txBody>
          <a:bodyPr anchor="ctr" anchorCtr="0">
            <a:normAutofit fontScale="90000"/>
          </a:bodyPr>
          <a:lstStyle/>
          <a:p>
            <a:pPr algn="ctr">
              <a:buClrTx/>
              <a:buSzTx/>
              <a:buFontTx/>
            </a:pPr>
            <a:r>
              <a:rPr lang="zh-CN" altLang="en-US" sz="4000" smtClean="0"/>
              <a:t>小结</a:t>
            </a:r>
            <a:endParaRPr lang="zh-CN" altLang="en-US" sz="4000" smtClean="0"/>
          </a:p>
        </p:txBody>
      </p:sp>
      <p:sp>
        <p:nvSpPr>
          <p:cNvPr id="22530" name="内容占位符 2"/>
          <p:cNvSpPr>
            <a:spLocks noGrp="1"/>
          </p:cNvSpPr>
          <p:nvPr>
            <p:ph idx="1"/>
          </p:nvPr>
        </p:nvSpPr>
        <p:spPr>
          <a:xfrm>
            <a:off x="1775460" y="1700530"/>
            <a:ext cx="8229600" cy="3124835"/>
          </a:xfrm>
        </p:spPr>
        <p:txBody>
          <a:bodyPr anchor="t" anchorCtr="0"/>
          <a:lstStyle/>
          <a:p>
            <a:pPr marL="0" indent="0">
              <a:buNone/>
            </a:pPr>
            <a:r>
              <a:rPr lang="zh-CN" altLang="en-US" b="1">
                <a:cs typeface="微软雅黑" panose="020b0503020204020204" pitchFamily="34" charset="-122"/>
              </a:rPr>
              <a:t>议论文常见开头模式：</a:t>
            </a:r>
            <a:endParaRPr lang="zh-CN" altLang="en-US" b="1">
              <a:cs typeface="微软雅黑" panose="020b0503020204020204" pitchFamily="34" charset="-122"/>
            </a:endParaRPr>
          </a:p>
          <a:p>
            <a:pPr marL="0" indent="0">
              <a:buNone/>
            </a:pPr>
            <a:r>
              <a:rPr lang="zh-CN" altLang="en-US" b="1">
                <a:cs typeface="微软雅黑" panose="020b0503020204020204" pitchFamily="34" charset="-122"/>
              </a:rPr>
              <a:t>    </a:t>
            </a:r>
            <a:r>
              <a:rPr lang="en-US" altLang="zh-CN" sz="2800">
                <a:cs typeface="微软雅黑" panose="020b0503020204020204" pitchFamily="34" charset="-122"/>
              </a:rPr>
              <a:t>1.</a:t>
            </a:r>
            <a:r>
              <a:rPr lang="zh-CN" altLang="en-US" sz="2800">
                <a:cs typeface="微软雅黑" panose="020b0503020204020204" pitchFamily="34" charset="-122"/>
              </a:rPr>
              <a:t>用自然现象起兴，类比中引出中心论点</a:t>
            </a:r>
            <a:endParaRPr lang="zh-CN" altLang="en-US" sz="2800">
              <a:cs typeface="微软雅黑" panose="020b0503020204020204" pitchFamily="34" charset="-122"/>
            </a:endParaRPr>
          </a:p>
          <a:p>
            <a:pPr marL="0" indent="0">
              <a:buNone/>
            </a:pPr>
            <a:r>
              <a:rPr lang="en-US" altLang="zh-CN" sz="2800">
                <a:cs typeface="微软雅黑" panose="020b0503020204020204" pitchFamily="34" charset="-122"/>
              </a:rPr>
              <a:t>     2.</a:t>
            </a:r>
            <a:r>
              <a:rPr lang="zh-CN" altLang="en-US" sz="2800">
                <a:cs typeface="微软雅黑" panose="020b0503020204020204" pitchFamily="34" charset="-122"/>
              </a:rPr>
              <a:t>用名言、俗语、故事、社会现象等引出观点</a:t>
            </a:r>
            <a:endParaRPr lang="zh-CN" altLang="en-US" sz="2800">
              <a:cs typeface="微软雅黑" panose="020b0503020204020204" pitchFamily="34" charset="-122"/>
            </a:endParaRPr>
          </a:p>
          <a:p>
            <a:pPr marL="0" indent="0">
              <a:buNone/>
            </a:pPr>
            <a:r>
              <a:rPr lang="en-US" altLang="zh-CN" sz="2800">
                <a:cs typeface="微软雅黑" panose="020b0503020204020204" pitchFamily="34" charset="-122"/>
              </a:rPr>
              <a:t>     3.</a:t>
            </a:r>
            <a:r>
              <a:rPr lang="zh-CN" altLang="en-US" sz="2800">
                <a:cs typeface="微软雅黑" panose="020b0503020204020204" pitchFamily="34" charset="-122"/>
              </a:rPr>
              <a:t>驳斥他人说法引出观点</a:t>
            </a:r>
            <a:endParaRPr lang="zh-CN" altLang="en-US" sz="2800">
              <a:cs typeface="微软雅黑" panose="020b0503020204020204" pitchFamily="34" charset="-122"/>
            </a:endParaRPr>
          </a:p>
          <a:p>
            <a:pPr marL="0" indent="0">
              <a:buNone/>
            </a:pPr>
            <a:r>
              <a:rPr lang="en-US" altLang="zh-CN" sz="2800">
                <a:cs typeface="微软雅黑" panose="020b0503020204020204" pitchFamily="34" charset="-122"/>
              </a:rPr>
              <a:t>     4.</a:t>
            </a:r>
            <a:r>
              <a:rPr lang="zh-CN" altLang="en-US" sz="2800">
                <a:cs typeface="微软雅黑" panose="020b0503020204020204" pitchFamily="34" charset="-122"/>
              </a:rPr>
              <a:t>概述材料引出观点（常用于材料作文）</a:t>
            </a:r>
            <a:endParaRPr lang="en-US" altLang="zh-CN" sz="2800" b="1">
              <a:latin typeface="黑体" panose="02010609060101010101" charset="-122"/>
              <a:ea typeface="黑体" panose="02010609060101010101"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7" name="内容占位符 2"/>
          <p:cNvSpPr>
            <a:spLocks noGrp="1"/>
          </p:cNvSpPr>
          <p:nvPr>
            <p:ph idx="1"/>
          </p:nvPr>
        </p:nvSpPr>
        <p:spPr>
          <a:xfrm>
            <a:off x="1384300" y="388938"/>
            <a:ext cx="8912225" cy="222250"/>
          </a:xfrm>
        </p:spPr>
        <p:txBody>
          <a:bodyPr anchor="t" anchorCtr="0">
            <a:normAutofit fontScale="25000"/>
          </a:bodyPr>
          <a:lstStyle/>
          <a:p>
            <a:pPr marL="0" indent="0">
              <a:buNone/>
            </a:pPr>
            <a:r>
              <a:rPr lang="en-US" altLang="zh-CN" sz="2800" b="1">
                <a:latin typeface="仿宋" panose="02010609060101010101" charset="-122"/>
                <a:ea typeface="仿宋" panose="02010609060101010101" charset="-122"/>
              </a:rPr>
              <a:t>   </a:t>
            </a:r>
            <a:endParaRPr lang="en-US" altLang="zh-CN" sz="2800" b="1">
              <a:latin typeface="仿宋" panose="02010609060101010101" charset="-122"/>
              <a:ea typeface="仿宋" panose="02010609060101010101" charset="-122"/>
            </a:endParaRPr>
          </a:p>
          <a:p>
            <a:pPr marL="0" indent="0">
              <a:buNone/>
            </a:pPr>
            <a:r>
              <a:rPr lang="zh-CN" altLang="en-US" sz="2800" b="1">
                <a:latin typeface="仿宋" panose="02010609060101010101" charset="-122"/>
                <a:ea typeface="仿宋" panose="02010609060101010101" charset="-122"/>
              </a:rPr>
              <a:t>      </a:t>
            </a:r>
            <a:endParaRPr lang="zh-CN" altLang="en-US" sz="2800" b="1">
              <a:latin typeface="仿宋" panose="02010609060101010101" charset="-122"/>
              <a:ea typeface="仿宋" panose="02010609060101010101" charset="-122"/>
            </a:endParaRPr>
          </a:p>
        </p:txBody>
      </p:sp>
      <p:sp>
        <p:nvSpPr>
          <p:cNvPr id="2" name="文本框 1"/>
          <p:cNvSpPr txBox="1"/>
          <p:nvPr/>
        </p:nvSpPr>
        <p:spPr>
          <a:xfrm>
            <a:off x="407035" y="565150"/>
            <a:ext cx="4780280" cy="569595"/>
          </a:xfrm>
          <a:prstGeom prst="rect">
            <a:avLst/>
          </a:prstGeom>
          <a:noFill/>
          <a:ln w="9525">
            <a:noFill/>
          </a:ln>
        </p:spPr>
        <p:txBody>
          <a:bodyPr wrap="square" anchor="t" anchorCtr="0">
            <a:spAutoFit/>
          </a:bodyPr>
          <a:lstStyle/>
          <a:p>
            <a:pPr algn="l">
              <a:buClrTx/>
              <a:buSzTx/>
              <a:buFontTx/>
            </a:pPr>
            <a:r>
              <a:rPr lang="zh-CN" altLang="en-US" sz="3110" b="1">
                <a:solidFill>
                  <a:srgbClr val="602E04"/>
                </a:solidFill>
                <a:latin typeface="时尚中黑简体" pitchFamily="2" charset="-122"/>
                <a:ea typeface="时尚中黑简体" pitchFamily="2" charset="-122"/>
                <a:cs typeface="+mj-cs"/>
              </a:rPr>
              <a:t>（</a:t>
            </a:r>
            <a:r>
              <a:rPr lang="en-US" altLang="zh-CN" sz="3110" b="1">
                <a:solidFill>
                  <a:srgbClr val="602E04"/>
                </a:solidFill>
                <a:latin typeface="时尚中黑简体" pitchFamily="2" charset="-122"/>
                <a:ea typeface="时尚中黑简体" pitchFamily="2" charset="-122"/>
                <a:cs typeface="+mj-cs"/>
              </a:rPr>
              <a:t>2</a:t>
            </a:r>
            <a:r>
              <a:rPr lang="zh-CN" altLang="en-US" sz="3110" b="1">
                <a:solidFill>
                  <a:srgbClr val="602E04"/>
                </a:solidFill>
                <a:latin typeface="时尚中黑简体" pitchFamily="2" charset="-122"/>
                <a:ea typeface="时尚中黑简体" pitchFamily="2" charset="-122"/>
                <a:cs typeface="+mj-cs"/>
              </a:rPr>
              <a:t>）本论分析如何展开</a:t>
            </a:r>
            <a:endParaRPr lang="zh-CN" altLang="en-US" sz="3110" b="1">
              <a:solidFill>
                <a:srgbClr val="602E04"/>
              </a:solidFill>
              <a:latin typeface="时尚中黑简体" pitchFamily="2" charset="-122"/>
              <a:ea typeface="时尚中黑简体" pitchFamily="2" charset="-122"/>
              <a:cs typeface="+mj-cs"/>
            </a:endParaRPr>
          </a:p>
        </p:txBody>
      </p:sp>
      <p:sp>
        <p:nvSpPr>
          <p:cNvPr id="5" name="文本框 4"/>
          <p:cNvSpPr txBox="1"/>
          <p:nvPr/>
        </p:nvSpPr>
        <p:spPr>
          <a:xfrm>
            <a:off x="1425893" y="2566988"/>
            <a:ext cx="7969250"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论点：严师才能出高徒</a:t>
            </a:r>
            <a:endParaRPr lang="zh-CN" altLang="en-US" sz="2400">
              <a:latin typeface="微软雅黑" panose="020b0503020204020204" pitchFamily="34" charset="-122"/>
              <a:ea typeface="微软雅黑" panose="020b0503020204020204" pitchFamily="34" charset="-122"/>
            </a:endParaRPr>
          </a:p>
        </p:txBody>
      </p:sp>
      <p:sp>
        <p:nvSpPr>
          <p:cNvPr id="7" name="文本框 6"/>
          <p:cNvSpPr txBox="1"/>
          <p:nvPr/>
        </p:nvSpPr>
        <p:spPr>
          <a:xfrm>
            <a:off x="1425893" y="3027363"/>
            <a:ext cx="8078787" cy="460375"/>
          </a:xfrm>
          <a:prstGeom prst="rect">
            <a:avLst/>
          </a:prstGeom>
          <a:noFill/>
          <a:ln w="9525">
            <a:noFill/>
          </a:ln>
        </p:spPr>
        <p:txBody>
          <a:bodyPr wrap="square" anchor="t" anchorCtr="0">
            <a:spAutoFit/>
          </a:bodyPr>
          <a:lstStyle/>
          <a:p>
            <a:pPr algn="l">
              <a:buClrTx/>
              <a:buSzTx/>
              <a:buFontTx/>
            </a:pPr>
            <a:r>
              <a:rPr lang="zh-CN" altLang="en-US" sz="2400">
                <a:latin typeface="微软雅黑" panose="020b0503020204020204" pitchFamily="34" charset="-122"/>
                <a:ea typeface="微软雅黑" panose="020b0503020204020204" pitchFamily="34" charset="-122"/>
              </a:rPr>
              <a:t>本论：为什么“严师才能出高徒”？</a:t>
            </a:r>
            <a:endParaRPr lang="zh-CN" altLang="en-US" sz="2400">
              <a:latin typeface="微软雅黑" panose="020b0503020204020204" pitchFamily="34" charset="-122"/>
              <a:ea typeface="微软雅黑" panose="020b0503020204020204" pitchFamily="34" charset="-122"/>
            </a:endParaRPr>
          </a:p>
        </p:txBody>
      </p:sp>
      <p:sp>
        <p:nvSpPr>
          <p:cNvPr id="8" name="文本框 7"/>
          <p:cNvSpPr txBox="1"/>
          <p:nvPr/>
        </p:nvSpPr>
        <p:spPr>
          <a:xfrm>
            <a:off x="2135188" y="3488055"/>
            <a:ext cx="7964487"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严</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师可以让徒不懈怠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1991995" y="4005580"/>
            <a:ext cx="6359525" cy="460375"/>
          </a:xfrm>
          <a:prstGeom prst="rect">
            <a:avLst/>
          </a:prstGeom>
          <a:noFill/>
          <a:ln w="9525">
            <a:noFill/>
          </a:ln>
        </p:spPr>
        <p:txBody>
          <a:bodyPr wrap="square" anchor="t" anchorCtr="0">
            <a:spAutoFit/>
          </a:bodyPr>
          <a:lstStyle/>
          <a:p>
            <a:r>
              <a:rPr lang="en-US" altLang="zh-CN" sz="2400" b="1">
                <a:latin typeface="仿宋" panose="02010609060101010101" charset="-122"/>
                <a:ea typeface="仿宋" panose="02010609060101010101" charset="-122"/>
                <a:sym typeface="宋体" panose="02010600030101010101" pitchFamily="2"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）严师要求高，可以激发徒的潜能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a:hlinkClick r:id="rId2" action="ppaction://hlinksldjump"/>
          </p:cNvPr>
          <p:cNvSpPr txBox="1"/>
          <p:nvPr/>
        </p:nvSpPr>
        <p:spPr>
          <a:xfrm>
            <a:off x="1703388" y="4522788"/>
            <a:ext cx="8062912" cy="829945"/>
          </a:xfrm>
          <a:prstGeom prst="rect">
            <a:avLst/>
          </a:prstGeom>
          <a:noFill/>
          <a:ln w="9525">
            <a:noFill/>
          </a:ln>
        </p:spPr>
        <p:txBody>
          <a:bodyPr wrap="square" anchor="t" anchorCtr="0">
            <a:spAutoFit/>
          </a:bodyPr>
          <a:lstStyle/>
          <a:p>
            <a:r>
              <a:rPr lang="zh-CN" altLang="en-US" sz="2400" b="1">
                <a:latin typeface="仿宋" panose="02010609060101010101" charset="-122"/>
                <a:ea typeface="仿宋" panose="02010609060101010101" charset="-122"/>
                <a:sym typeface="宋体" panose="02010600030101010101" pitchFamily="2"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）大凡有成就之人都有一个严师</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（达芬奇、莫泊桑）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1055370" y="1196658"/>
            <a:ext cx="8907463"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议论文在引论部分提出中心论点，那么本论部分该如何展开分析？</a:t>
            </a:r>
            <a:endParaRPr lang="zh-CN" altLang="en-US" sz="2400">
              <a:latin typeface="Arial" panose="020b0604020202020204" pitchFamily="34" charset="0"/>
              <a:ea typeface="宋体" panose="02010600030101010101" pitchFamily="2" charset="-122"/>
            </a:endParaRPr>
          </a:p>
        </p:txBody>
      </p:sp>
      <p:sp>
        <p:nvSpPr>
          <p:cNvPr id="13" name="文本框 12"/>
          <p:cNvSpPr txBox="1"/>
          <p:nvPr/>
        </p:nvSpPr>
        <p:spPr>
          <a:xfrm>
            <a:off x="983615" y="1719263"/>
            <a:ext cx="8256588" cy="460375"/>
          </a:xfrm>
          <a:prstGeom prst="rect">
            <a:avLst/>
          </a:prstGeom>
          <a:noFill/>
          <a:ln w="9525">
            <a:noFill/>
          </a:ln>
        </p:spPr>
        <p:txBody>
          <a:bodyPr wrap="square" anchor="t" anchorCtr="0">
            <a:spAutoFit/>
          </a:bodyPr>
          <a:lstStyle/>
          <a:p>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原因分析</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：对论点问</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为什么</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14" name="文本框 13"/>
          <p:cNvSpPr txBox="1"/>
          <p:nvPr/>
        </p:nvSpPr>
        <p:spPr>
          <a:xfrm>
            <a:off x="1102360" y="2179638"/>
            <a:ext cx="1343025" cy="460375"/>
          </a:xfrm>
          <a:prstGeom prst="rect">
            <a:avLst/>
          </a:prstGeom>
          <a:noFill/>
          <a:ln w="9525">
            <a:noFill/>
          </a:ln>
        </p:spPr>
        <p:txBody>
          <a:bodyPr wrap="square" anchor="t" anchorCtr="0">
            <a:spAutoFit/>
          </a:bodyPr>
          <a:lstStyle/>
          <a:p>
            <a:r>
              <a:rPr lang="zh-CN" altLang="en-US" sz="2400">
                <a:solidFill>
                  <a:srgbClr val="FF0000"/>
                </a:solidFill>
                <a:latin typeface="微软雅黑" panose="020b0503020204020204" pitchFamily="34" charset="-122"/>
                <a:ea typeface="微软雅黑" panose="020b0503020204020204" pitchFamily="34" charset="-122"/>
              </a:rPr>
              <a:t>【示例】</a:t>
            </a: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61745" y="5338445"/>
            <a:ext cx="8701405" cy="1086485"/>
          </a:xfrm>
          <a:prstGeom prst="rect">
            <a:avLst/>
          </a:prstGeom>
          <a:noFill/>
          <a:ln w="12700" cap="flat" cmpd="sng">
            <a:solidFill>
              <a:srgbClr val="89A4A7"/>
            </a:solidFill>
            <a:prstDash val="solid"/>
            <a:round/>
            <a:headEnd type="none" w="med" len="med"/>
            <a:tailEnd type="none" w="med" len="med"/>
          </a:ln>
        </p:spPr>
        <p:txBody>
          <a:bodyPr wrap="square" anchor="t" anchorCtr="0">
            <a:spAutoFit/>
          </a:bodyPr>
          <a:lstStyle/>
          <a:p>
            <a:pPr fontAlgn="auto">
              <a:lnSpc>
                <a:spcPts val="3880"/>
              </a:lnSpc>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原因：</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主观原因与客观原因、主要原因与次要原因</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880"/>
              </a:lnSpc>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历史原因与现实原因、正面原因与负面原因</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5" grpId="0"/>
      <p:bldP spid="7" grpId="0"/>
      <p:bldP spid="8" grpId="0"/>
      <p:bldP spid="10" grpId="0"/>
      <p:bldP spid="11" grpId="0"/>
      <p:bldP spid="1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59740" y="978853"/>
            <a:ext cx="8705850" cy="460375"/>
          </a:xfrm>
          <a:prstGeom prst="rect">
            <a:avLst/>
          </a:prstGeom>
          <a:noFill/>
          <a:ln w="9525">
            <a:noFill/>
          </a:ln>
        </p:spPr>
        <p:txBody>
          <a:bodyPr wrap="square" anchor="t" anchorCtr="0">
            <a:spAutoFit/>
          </a:bodyPr>
          <a:lstStyle/>
          <a:p>
            <a:pPr algn="l">
              <a:buClrTx/>
              <a:buSzTx/>
              <a:buFontTx/>
            </a:pP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2.策略分析：</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对论点问“怎么办”“怎样”</a:t>
            </a:r>
            <a:endParaRPr lang="zh-CN" altLang="en-US" sz="2400">
              <a:latin typeface="Arial" panose="020b0604020202020204" pitchFamily="34" charset="0"/>
              <a:ea typeface="宋体" panose="02010600030101010101" pitchFamily="2" charset="-122"/>
            </a:endParaRPr>
          </a:p>
        </p:txBody>
      </p:sp>
      <p:sp>
        <p:nvSpPr>
          <p:cNvPr id="6" name="文本框 5"/>
          <p:cNvSpPr txBox="1"/>
          <p:nvPr/>
        </p:nvSpPr>
        <p:spPr>
          <a:xfrm>
            <a:off x="479425" y="1555115"/>
            <a:ext cx="1938655" cy="460375"/>
          </a:xfrm>
          <a:prstGeom prst="rect">
            <a:avLst/>
          </a:prstGeom>
          <a:noFill/>
          <a:ln w="9525">
            <a:noFill/>
          </a:ln>
        </p:spPr>
        <p:txBody>
          <a:bodyPr wrap="square" anchor="t" anchorCtr="0">
            <a:spAutoFit/>
          </a:bodyPr>
          <a:lstStyle/>
          <a:p>
            <a:pPr algn="l">
              <a:buClrTx/>
              <a:buSzTx/>
              <a:buFontTx/>
            </a:pPr>
            <a:r>
              <a:rPr lang="zh-CN" altLang="en-US" sz="2400">
                <a:solidFill>
                  <a:srgbClr val="FF0000"/>
                </a:solidFill>
                <a:latin typeface="微软雅黑" panose="020b0503020204020204" pitchFamily="34" charset="-122"/>
                <a:ea typeface="微软雅黑" panose="020b0503020204020204" pitchFamily="34" charset="-122"/>
              </a:rPr>
              <a:t>【示例】  </a:t>
            </a: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95325" y="2008188"/>
            <a:ext cx="8486775" cy="460375"/>
          </a:xfrm>
          <a:prstGeom prst="rect">
            <a:avLst/>
          </a:prstGeom>
          <a:noFill/>
          <a:ln w="9525">
            <a:noFill/>
          </a:ln>
        </p:spPr>
        <p:txBody>
          <a:bodyPr wrap="square" anchor="t" anchorCtr="0">
            <a:spAutoFit/>
          </a:bodyPr>
          <a:lstStyle/>
          <a:p>
            <a:pPr algn="l">
              <a:buClrTx/>
              <a:buSzTx/>
              <a:buFontTx/>
            </a:pPr>
            <a:r>
              <a:rPr lang="zh-CN" altLang="en-US" sz="2400">
                <a:latin typeface="微软雅黑" panose="020b0503020204020204" pitchFamily="34" charset="-122"/>
                <a:ea typeface="微软雅黑" panose="020b0503020204020204" pitchFamily="34" charset="-122"/>
                <a:sym typeface="宋体" panose="02010600030101010101" pitchFamily="2" charset="-122"/>
              </a:rPr>
              <a:t>论点：严师出高徒</a:t>
            </a:r>
            <a:endParaRPr lang="zh-CN" altLang="en-US" sz="2400">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文本框 7"/>
          <p:cNvSpPr txBox="1"/>
          <p:nvPr/>
        </p:nvSpPr>
        <p:spPr>
          <a:xfrm>
            <a:off x="623253" y="2563495"/>
            <a:ext cx="7862887" cy="460375"/>
          </a:xfrm>
          <a:prstGeom prst="rect">
            <a:avLst/>
          </a:prstGeom>
          <a:noFill/>
          <a:ln w="9525">
            <a:noFill/>
          </a:ln>
        </p:spPr>
        <p:txBody>
          <a:bodyPr wrap="square" anchor="t" anchorCtr="0">
            <a:spAutoFit/>
          </a:bodyPr>
          <a:lstStyle/>
          <a:p>
            <a:pPr algn="l">
              <a:buClrTx/>
              <a:buSzTx/>
              <a:buFontTx/>
            </a:pPr>
            <a:r>
              <a:rPr lang="zh-CN" altLang="en-US" sz="2400" b="1">
                <a:latin typeface="Arial" panose="020b0604020202020204" pitchFamily="34" charset="0"/>
                <a:ea typeface="宋体" panose="02010600030101010101" pitchFamily="2" charset="-122"/>
                <a:sym typeface="宋体" panose="02010600030101010101" pitchFamily="2" charset="-122"/>
              </a:rPr>
              <a:t> </a:t>
            </a:r>
            <a:r>
              <a:rPr lang="zh-CN" altLang="en-US" sz="2400">
                <a:latin typeface="微软雅黑" panose="020b0503020204020204" pitchFamily="34" charset="-122"/>
                <a:ea typeface="微软雅黑" panose="020b0503020204020204" pitchFamily="34" charset="-122"/>
                <a:sym typeface="宋体" panose="02010600030101010101" pitchFamily="2" charset="-122"/>
              </a:rPr>
              <a:t>本论：怎样才能让“严师出高徒”</a:t>
            </a:r>
            <a:endParaRPr lang="zh-CN" altLang="en-US" sz="2400">
              <a:latin typeface="微软雅黑" panose="020b0503020204020204" pitchFamily="34" charset="-122"/>
              <a:ea typeface="微软雅黑" panose="020b0503020204020204" pitchFamily="34" charset="-122"/>
            </a:endParaRPr>
          </a:p>
        </p:txBody>
      </p:sp>
      <p:sp>
        <p:nvSpPr>
          <p:cNvPr id="5125" name="文本框 8"/>
          <p:cNvSpPr txBox="1"/>
          <p:nvPr/>
        </p:nvSpPr>
        <p:spPr>
          <a:xfrm>
            <a:off x="1960563" y="2984500"/>
            <a:ext cx="8167687" cy="645160"/>
          </a:xfrm>
          <a:prstGeom prst="rect">
            <a:avLst/>
          </a:prstGeom>
          <a:noFill/>
          <a:ln w="9525">
            <a:noFill/>
          </a:ln>
        </p:spPr>
        <p:txBody>
          <a:bodyPr wrap="square" anchor="t" anchorCtr="0">
            <a:spAutoFit/>
          </a:bodyPr>
          <a:lstStyle/>
          <a:p>
            <a:r>
              <a:rPr lang="zh-CN" altLang="en-US">
                <a:latin typeface="Arial" panose="020b0604020202020204" pitchFamily="34" charset="0"/>
                <a:ea typeface="宋体" panose="02010600030101010101" pitchFamily="2" charset="-122"/>
                <a:sym typeface="宋体" panose="02010600030101010101" pitchFamily="2" charset="-122"/>
              </a:rPr>
              <a:t> </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p:txBody>
      </p:sp>
      <p:sp>
        <p:nvSpPr>
          <p:cNvPr id="10" name="文本框 9"/>
          <p:cNvSpPr txBox="1"/>
          <p:nvPr/>
        </p:nvSpPr>
        <p:spPr>
          <a:xfrm>
            <a:off x="1271905" y="3109595"/>
            <a:ext cx="7740650"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（1）师严且有方</a:t>
            </a:r>
            <a:endParaRPr lang="zh-CN" altLang="en-US"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1310005" y="3637280"/>
            <a:ext cx="6718300"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（2）师严且有才</a:t>
            </a:r>
            <a:endParaRPr lang="zh-CN" altLang="en-US"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1343660" y="4581525"/>
            <a:ext cx="5567363" cy="460375"/>
          </a:xfrm>
          <a:prstGeom prst="rect">
            <a:avLst/>
          </a:prstGeom>
          <a:noFill/>
          <a:ln w="9525">
            <a:noFill/>
          </a:ln>
        </p:spPr>
        <p:txBody>
          <a:bodyPr wrap="square" anchor="t" anchorCtr="0">
            <a:spAutoFit/>
          </a:bodyPr>
          <a:lstStyle/>
          <a:p>
            <a:pPr algn="l">
              <a:buClrTx/>
              <a:buSzTx/>
              <a:buFontTx/>
            </a:pPr>
            <a:r>
              <a:rPr lang="zh-CN" altLang="en-US" sz="2400">
                <a:latin typeface="微软雅黑" panose="020b0503020204020204" pitchFamily="34" charset="-122"/>
                <a:ea typeface="微软雅黑" panose="020b0503020204020204" pitchFamily="34" charset="-122"/>
              </a:rPr>
              <a:t>（4）徒是可造之材</a:t>
            </a:r>
            <a:endParaRPr lang="zh-CN" altLang="en-US"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1343660" y="4105910"/>
            <a:ext cx="3190875" cy="460375"/>
          </a:xfrm>
          <a:prstGeom prst="rect">
            <a:avLst/>
          </a:prstGeom>
          <a:noFill/>
          <a:ln w="9525">
            <a:noFill/>
          </a:ln>
        </p:spPr>
        <p:txBody>
          <a:bodyPr wrap="square" anchor="t" anchorCtr="0">
            <a:spAutoFit/>
          </a:bodyPr>
          <a:lstStyle/>
          <a:p>
            <a:pPr algn="l">
              <a:buClrTx/>
              <a:buSzTx/>
              <a:buFontTx/>
            </a:pPr>
            <a:r>
              <a:rPr lang="zh-CN" altLang="en-US"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3</a:t>
            </a:r>
            <a:r>
              <a:rPr lang="zh-CN" altLang="en-US"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rPr>
              <a:t>徒能接受师的严</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amond(in)">
                                      <p:cBhvr>
                                        <p:cTn id="37" dur="20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10" grpId="0"/>
      <p:bldP spid="11" grpId="0"/>
      <p:bldP spid="13" grpId="0"/>
      <p:bldP spid="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95325" y="1268413"/>
            <a:ext cx="8647113" cy="2886075"/>
          </a:xfrm>
        </p:spPr>
        <p:txBody>
          <a:bodyPr anchor="t" anchorCtr="0">
            <a:normAutofit lnSpcReduction="10000"/>
          </a:bodyPr>
          <a:lstStyle/>
          <a:p>
            <a:pPr marL="0" indent="0">
              <a:buNone/>
            </a:pPr>
            <a:r>
              <a:rPr lang="en-US" altLang="zh-CN" sz="2800" b="1">
                <a:cs typeface="微软雅黑" panose="020b0503020204020204" pitchFamily="34" charset="-122"/>
              </a:rPr>
              <a:t>1.</a:t>
            </a:r>
            <a:r>
              <a:rPr lang="zh-CN" altLang="en-US" sz="2800" b="1">
                <a:cs typeface="微软雅黑" panose="020b0503020204020204" pitchFamily="34" charset="-122"/>
              </a:rPr>
              <a:t>并列式</a:t>
            </a:r>
            <a:endParaRPr lang="zh-CN" altLang="en-US" sz="2800">
              <a:cs typeface="微软雅黑" panose="020b0503020204020204" pitchFamily="34" charset="-122"/>
            </a:endParaRPr>
          </a:p>
          <a:p>
            <a:pPr marL="0" indent="0">
              <a:buNone/>
            </a:pPr>
            <a:r>
              <a:rPr lang="zh-CN" altLang="en-US"/>
              <a:t>   </a:t>
            </a:r>
            <a:r>
              <a:rPr lang="zh-CN" altLang="en-US" sz="2400" b="1">
                <a:cs typeface="微软雅黑" panose="020b0503020204020204" pitchFamily="34" charset="-122"/>
              </a:rPr>
              <a:t>引论</a:t>
            </a:r>
            <a:r>
              <a:rPr lang="zh-CN" altLang="en-US" sz="2400">
                <a:cs typeface="微软雅黑" panose="020b0503020204020204" pitchFamily="34" charset="-122"/>
              </a:rPr>
              <a:t>：我们一定要养成多思的好习惯</a:t>
            </a:r>
            <a:r>
              <a:rPr lang="en-US" altLang="zh-CN" sz="2400">
                <a:cs typeface="微软雅黑" panose="020b0503020204020204" pitchFamily="34" charset="-122"/>
              </a:rPr>
              <a:t>——</a:t>
            </a:r>
            <a:r>
              <a:rPr lang="zh-CN" altLang="en-US" sz="2400">
                <a:solidFill>
                  <a:srgbClr val="FF0000"/>
                </a:solidFill>
                <a:cs typeface="微软雅黑" panose="020b0503020204020204" pitchFamily="34" charset="-122"/>
              </a:rPr>
              <a:t>中心论点</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a:t>
            </a:r>
            <a:r>
              <a:rPr lang="zh-CN" altLang="en-US" sz="2400" b="1">
                <a:cs typeface="微软雅黑" panose="020b0503020204020204" pitchFamily="34" charset="-122"/>
              </a:rPr>
              <a:t>本论：</a:t>
            </a:r>
            <a:r>
              <a:rPr lang="zh-CN" altLang="en-US" sz="2400">
                <a:cs typeface="微软雅黑" panose="020b0503020204020204" pitchFamily="34" charset="-122"/>
              </a:rPr>
              <a:t>　　</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a:t>
            </a:r>
            <a:r>
              <a:rPr lang="en-US" altLang="zh-CN" sz="2400">
                <a:cs typeface="微软雅黑" panose="020b0503020204020204" pitchFamily="34" charset="-122"/>
              </a:rPr>
              <a:t>1</a:t>
            </a:r>
            <a:r>
              <a:rPr lang="zh-CN" altLang="en-US" sz="2400">
                <a:cs typeface="微软雅黑" panose="020b0503020204020204" pitchFamily="34" charset="-122"/>
              </a:rPr>
              <a:t>）多思才能把知识学活；（分论点一）</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a:t>
            </a:r>
            <a:r>
              <a:rPr lang="en-US" altLang="zh-CN" sz="2400">
                <a:cs typeface="微软雅黑" panose="020b0503020204020204" pitchFamily="34" charset="-122"/>
              </a:rPr>
              <a:t>2</a:t>
            </a:r>
            <a:r>
              <a:rPr lang="zh-CN" altLang="en-US" sz="2400">
                <a:cs typeface="微软雅黑" panose="020b0503020204020204" pitchFamily="34" charset="-122"/>
              </a:rPr>
              <a:t>）多思才能有所创新；（分论点二）</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a:t>
            </a:r>
            <a:r>
              <a:rPr lang="en-US" altLang="zh-CN" sz="2400">
                <a:cs typeface="微软雅黑" panose="020b0503020204020204" pitchFamily="34" charset="-122"/>
              </a:rPr>
              <a:t>3</a:t>
            </a:r>
            <a:r>
              <a:rPr lang="zh-CN" altLang="en-US" sz="2400">
                <a:cs typeface="微软雅黑" panose="020b0503020204020204" pitchFamily="34" charset="-122"/>
              </a:rPr>
              <a:t>）多思才能不犯错误。（分论点三）</a:t>
            </a:r>
            <a:endParaRPr lang="zh-CN" altLang="en-US" sz="2400"/>
          </a:p>
          <a:p>
            <a:pPr marL="0" indent="0">
              <a:buNone/>
            </a:pPr>
            <a:endParaRPr lang="zh-CN" altLang="en-US" sz="2400" b="1">
              <a:solidFill>
                <a:srgbClr val="FF0000"/>
              </a:solidFill>
              <a:latin typeface="黑体" panose="02010609060101010101" charset="-122"/>
              <a:ea typeface="黑体" panose="02010609060101010101" charset="-122"/>
              <a:sym typeface="宋体" panose="02010600030101010101" pitchFamily="2" charset="-122"/>
            </a:endParaRPr>
          </a:p>
        </p:txBody>
      </p:sp>
      <p:sp>
        <p:nvSpPr>
          <p:cNvPr id="2" name="文本框 1"/>
          <p:cNvSpPr txBox="1"/>
          <p:nvPr/>
        </p:nvSpPr>
        <p:spPr>
          <a:xfrm>
            <a:off x="8036560" y="980440"/>
            <a:ext cx="3736975" cy="1938020"/>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【解说】</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先提出总论点，然后对总论点问个为什么：为什么</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我们一定要养成多思的好习惯？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27125" y="4580890"/>
            <a:ext cx="6812915" cy="953135"/>
          </a:xfrm>
          <a:prstGeom prst="rect">
            <a:avLst/>
          </a:prstGeom>
          <a:noFill/>
          <a:ln w="9525">
            <a:noFill/>
          </a:ln>
        </p:spPr>
        <p:txBody>
          <a:bodyPr wrap="square" anchor="t" anchorCtr="0">
            <a:spAutoFit/>
          </a:bodyPr>
          <a:lstStyle/>
          <a:p>
            <a:r>
              <a:rPr lang="en-US" altLang="zh-CN" sz="2800" b="1">
                <a:solidFill>
                  <a:srgbClr val="FF0000"/>
                </a:solidFill>
                <a:latin typeface="黑体" panose="02010609060101010101" charset="-122"/>
                <a:ea typeface="黑体" panose="02010609060101010101" charset="-122"/>
                <a:sym typeface="宋体" panose="02010600030101010101" pitchFamily="2" charset="-122"/>
              </a:rPr>
              <a:t>   </a:t>
            </a:r>
            <a:r>
              <a:rPr lang="zh-CN" altLang="en-US" sz="2800" b="1">
                <a:solidFill>
                  <a:srgbClr val="FF0000"/>
                </a:solidFill>
                <a:latin typeface="黑体" panose="02010609060101010101" charset="-122"/>
                <a:ea typeface="黑体" panose="02010609060101010101" charset="-122"/>
                <a:sym typeface="宋体" panose="02010600030101010101" pitchFamily="2" charset="-122"/>
              </a:rPr>
              <a:t>利用原因分析法，拆分三个并列关系的分论点</a:t>
            </a:r>
            <a:endParaRPr lang="zh-CN" altLang="en-US" sz="2800">
              <a:latin typeface="Arial" panose="020b0604020202020204" pitchFamily="34" charset="0"/>
              <a:ea typeface="宋体" panose="02010600030101010101" pitchFamily="2" charset="-122"/>
            </a:endParaRPr>
          </a:p>
        </p:txBody>
      </p:sp>
      <p:sp>
        <p:nvSpPr>
          <p:cNvPr id="5" name="文本框 4"/>
          <p:cNvSpPr txBox="1"/>
          <p:nvPr/>
        </p:nvSpPr>
        <p:spPr>
          <a:xfrm>
            <a:off x="8112125" y="3001645"/>
            <a:ext cx="3502025" cy="1568450"/>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2.从原因角度拆分，讲了三点理由，即三个分论点，而这三个分论点构成并列关系。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209915" y="4653280"/>
            <a:ext cx="3409315" cy="1198880"/>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3.并列式的几个分论点常常放在每段开头，以显示层次。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50" name="文本框 6"/>
          <p:cNvSpPr txBox="1"/>
          <p:nvPr/>
        </p:nvSpPr>
        <p:spPr>
          <a:xfrm>
            <a:off x="335280" y="620078"/>
            <a:ext cx="8561388" cy="569595"/>
          </a:xfrm>
          <a:prstGeom prst="rect">
            <a:avLst/>
          </a:prstGeom>
          <a:noFill/>
          <a:ln w="9525">
            <a:noFill/>
          </a:ln>
        </p:spPr>
        <p:txBody>
          <a:bodyPr wrap="square" anchor="t" anchorCtr="0">
            <a:spAutoFit/>
          </a:bodyPr>
          <a:lstStyle/>
          <a:p>
            <a:r>
              <a:rPr lang="zh-CN" altLang="en-US" sz="3110" b="1">
                <a:solidFill>
                  <a:srgbClr val="602E04"/>
                </a:solidFill>
                <a:latin typeface="时尚中黑简体" pitchFamily="2" charset="-122"/>
                <a:ea typeface="时尚中黑简体" pitchFamily="2" charset="-122"/>
                <a:cs typeface="+mj-cs"/>
              </a:rPr>
              <a:t>（2.1）本论的结构模式</a:t>
            </a:r>
            <a:endParaRPr lang="zh-CN" altLang="en-US" sz="3110" b="1">
              <a:solidFill>
                <a:srgbClr val="602E04"/>
              </a:solidFill>
              <a:latin typeface="时尚中黑简体" pitchFamily="2" charset="-122"/>
              <a:ea typeface="时尚中黑简体" pitchFamily="2"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arn(inVertical)">
                                      <p:cBhvr>
                                        <p:cTn id="42" dur="500"/>
                                        <p:tgtEl>
                                          <p:spTgt spid="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inVertical)">
                                      <p:cBhvr>
                                        <p:cTn id="47" dur="500"/>
                                        <p:tgtEl>
                                          <p:spTgt spid="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arn(inVertical)">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P spid="4" grpId="0"/>
      <p:bldP spid="5" grpId="0"/>
      <p:bldP spid="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570" y="692785"/>
            <a:ext cx="8805863" cy="2603500"/>
          </a:xfrm>
        </p:spPr>
        <p:txBody>
          <a:bodyPr anchor="t" anchorCtr="0">
            <a:normAutofit lnSpcReduction="10000"/>
          </a:bodyPr>
          <a:lstStyle/>
          <a:p>
            <a:pPr marL="0" indent="0">
              <a:buNone/>
            </a:pPr>
            <a:r>
              <a:rPr lang="en-US" altLang="zh-CN" sz="2800" b="1">
                <a:cs typeface="微软雅黑" panose="020b0503020204020204" pitchFamily="34" charset="-122"/>
              </a:rPr>
              <a:t>2</a:t>
            </a:r>
            <a:r>
              <a:rPr lang="zh-CN" altLang="en-US" sz="2800" b="1">
                <a:cs typeface="微软雅黑" panose="020b0503020204020204" pitchFamily="34" charset="-122"/>
              </a:rPr>
              <a:t>、对比式</a:t>
            </a:r>
            <a:endParaRPr lang="zh-CN" altLang="en-US" sz="2800">
              <a:cs typeface="微软雅黑" panose="020b0503020204020204" pitchFamily="34" charset="-122"/>
            </a:endParaRPr>
          </a:p>
          <a:p>
            <a:pPr marL="0" indent="0">
              <a:buNone/>
            </a:pPr>
            <a:r>
              <a:rPr lang="zh-CN" altLang="en-US" sz="2400" b="1">
                <a:cs typeface="微软雅黑" panose="020b0503020204020204" pitchFamily="34" charset="-122"/>
              </a:rPr>
              <a:t>论题：</a:t>
            </a:r>
            <a:r>
              <a:rPr lang="zh-CN" altLang="en-US" sz="2400" b="1">
                <a:solidFill>
                  <a:srgbClr val="C00000"/>
                </a:solidFill>
                <a:cs typeface="微软雅黑" panose="020b0503020204020204" pitchFamily="34" charset="-122"/>
              </a:rPr>
              <a:t>思</a:t>
            </a:r>
            <a:endParaRPr lang="zh-CN" altLang="en-US" sz="2400" b="1">
              <a:cs typeface="微软雅黑" panose="020b0503020204020204" pitchFamily="34" charset="-122"/>
            </a:endParaRPr>
          </a:p>
          <a:p>
            <a:pPr marL="0" indent="0">
              <a:buNone/>
            </a:pPr>
            <a:r>
              <a:rPr lang="zh-CN" altLang="en-US" sz="2400" b="1">
                <a:cs typeface="微软雅黑" panose="020b0503020204020204" pitchFamily="34" charset="-122"/>
              </a:rPr>
              <a:t>引论：</a:t>
            </a:r>
            <a:r>
              <a:rPr lang="zh-CN" altLang="en-US" sz="2400">
                <a:cs typeface="微软雅黑" panose="020b0503020204020204" pitchFamily="34" charset="-122"/>
              </a:rPr>
              <a:t>遇事要多思（中心论点）</a:t>
            </a:r>
            <a:endParaRPr lang="zh-CN" altLang="en-US" sz="2400">
              <a:cs typeface="微软雅黑" panose="020b0503020204020204" pitchFamily="34" charset="-122"/>
            </a:endParaRPr>
          </a:p>
          <a:p>
            <a:pPr marL="0" indent="0">
              <a:buNone/>
            </a:pPr>
            <a:r>
              <a:rPr lang="zh-CN" altLang="en-US" sz="2400" b="1">
                <a:cs typeface="微软雅黑" panose="020b0503020204020204" pitchFamily="34" charset="-122"/>
              </a:rPr>
              <a:t>本论：</a:t>
            </a:r>
            <a:endParaRPr lang="zh-CN" altLang="en-US" sz="2400" b="1">
              <a:cs typeface="微软雅黑" panose="020b0503020204020204" pitchFamily="34" charset="-122"/>
            </a:endParaRPr>
          </a:p>
          <a:p>
            <a:pPr marL="0" indent="0">
              <a:buNone/>
            </a:pPr>
            <a:r>
              <a:rPr lang="zh-CN" altLang="en-US" sz="2400">
                <a:cs typeface="微软雅黑" panose="020b0503020204020204" pitchFamily="34" charset="-122"/>
              </a:rPr>
              <a:t>　　（</a:t>
            </a:r>
            <a:r>
              <a:rPr lang="en-US" altLang="zh-CN" sz="2400">
                <a:cs typeface="微软雅黑" panose="020b0503020204020204" pitchFamily="34" charset="-122"/>
              </a:rPr>
              <a:t>1</a:t>
            </a:r>
            <a:r>
              <a:rPr lang="zh-CN" altLang="en-US" sz="2400">
                <a:cs typeface="微软雅黑" panose="020b0503020204020204" pitchFamily="34" charset="-122"/>
              </a:rPr>
              <a:t>）多</a:t>
            </a:r>
            <a:r>
              <a:rPr lang="en-US" altLang="zh-CN" sz="2400">
                <a:cs typeface="微软雅黑" panose="020b0503020204020204" pitchFamily="34" charset="-122"/>
              </a:rPr>
              <a:t>“</a:t>
            </a:r>
            <a:r>
              <a:rPr lang="zh-CN" altLang="en-US" sz="2400">
                <a:cs typeface="微软雅黑" panose="020b0503020204020204" pitchFamily="34" charset="-122"/>
              </a:rPr>
              <a:t>思</a:t>
            </a:r>
            <a:r>
              <a:rPr lang="en-US" altLang="zh-CN" sz="2400">
                <a:cs typeface="微软雅黑" panose="020b0503020204020204" pitchFamily="34" charset="-122"/>
              </a:rPr>
              <a:t>”</a:t>
            </a:r>
            <a:r>
              <a:rPr lang="zh-CN" altLang="en-US" sz="2400">
                <a:cs typeface="微软雅黑" panose="020b0503020204020204" pitchFamily="34" charset="-122"/>
              </a:rPr>
              <a:t>的重要（从正面论述）</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a:t>
            </a:r>
            <a:r>
              <a:rPr lang="en-US" altLang="zh-CN" sz="2400">
                <a:cs typeface="微软雅黑" panose="020b0503020204020204" pitchFamily="34" charset="-122"/>
              </a:rPr>
              <a:t>2</a:t>
            </a:r>
            <a:r>
              <a:rPr lang="zh-CN" altLang="en-US" sz="2400">
                <a:cs typeface="微软雅黑" panose="020b0503020204020204" pitchFamily="34" charset="-122"/>
              </a:rPr>
              <a:t>）少</a:t>
            </a:r>
            <a:r>
              <a:rPr lang="en-US" altLang="zh-CN" sz="2400">
                <a:cs typeface="微软雅黑" panose="020b0503020204020204" pitchFamily="34" charset="-122"/>
              </a:rPr>
              <a:t>“</a:t>
            </a:r>
            <a:r>
              <a:rPr lang="zh-CN" altLang="en-US" sz="2400">
                <a:cs typeface="微软雅黑" panose="020b0503020204020204" pitchFamily="34" charset="-122"/>
              </a:rPr>
              <a:t>思</a:t>
            </a:r>
            <a:r>
              <a:rPr lang="en-US" altLang="zh-CN" sz="2400">
                <a:cs typeface="微软雅黑" panose="020b0503020204020204" pitchFamily="34" charset="-122"/>
              </a:rPr>
              <a:t>”</a:t>
            </a:r>
            <a:r>
              <a:rPr lang="zh-CN" altLang="en-US" sz="2400">
                <a:cs typeface="微软雅黑" panose="020b0503020204020204" pitchFamily="34" charset="-122"/>
              </a:rPr>
              <a:t>的危害（从反面论述）      </a:t>
            </a:r>
            <a:endParaRPr lang="zh-CN" altLang="en-US" sz="2400" b="1">
              <a:solidFill>
                <a:srgbClr val="FF0000"/>
              </a:solidFill>
              <a:cs typeface="微软雅黑" panose="020b0503020204020204" pitchFamily="34" charset="-122"/>
            </a:endParaRPr>
          </a:p>
        </p:txBody>
      </p:sp>
      <p:sp>
        <p:nvSpPr>
          <p:cNvPr id="2" name="文本框 1"/>
          <p:cNvSpPr txBox="1"/>
          <p:nvPr/>
        </p:nvSpPr>
        <p:spPr>
          <a:xfrm>
            <a:off x="911225" y="3788728"/>
            <a:ext cx="8789988" cy="46037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1.提出论点后，从正反两个方面进行论证。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51230" y="4221480"/>
            <a:ext cx="8750300" cy="829945"/>
          </a:xfrm>
          <a:prstGeom prst="rect">
            <a:avLst/>
          </a:prstGeom>
          <a:noFill/>
          <a:ln w="9525">
            <a:noFill/>
          </a:ln>
        </p:spPr>
        <p:txBody>
          <a:bodyPr wrap="square" anchor="t" anchorCtr="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任何一个论点，既可以从正面论述，又可以从反面论述；把两方面结合起来，说明才更透彻。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51230" y="5051108"/>
            <a:ext cx="8677275" cy="829945"/>
          </a:xfrm>
          <a:prstGeom prst="rect">
            <a:avLst/>
          </a:prstGeom>
          <a:noFill/>
          <a:ln w="9525">
            <a:noFill/>
          </a:ln>
        </p:spPr>
        <p:txBody>
          <a:bodyPr wrap="square" anchor="t" anchorCtr="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有些论点可侧重从正面论述，结合进行反面论述；有些论点可侧重反面论述，结合进行正面论述。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51230" y="5881053"/>
            <a:ext cx="8229600" cy="460375"/>
          </a:xfrm>
          <a:prstGeom prst="rect">
            <a:avLst/>
          </a:prstGeom>
          <a:noFill/>
          <a:ln w="9525">
            <a:noFill/>
          </a:ln>
        </p:spPr>
        <p:txBody>
          <a:bodyPr wrap="square" anchor="t" anchorCtr="0">
            <a:spAutoFit/>
          </a:bodyPr>
          <a:lstStyle/>
          <a:p>
            <a:r>
              <a:rPr lang="zh-CN" altLang="en-US" sz="24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从影响角度作原因分析，两点理由构成正反对比</a:t>
            </a:r>
            <a:endParaRPr lang="zh-CN" altLang="en-US" sz="2400">
              <a:latin typeface="微软雅黑" panose="020b0503020204020204" pitchFamily="34" charset="-122"/>
              <a:ea typeface="微软雅黑" panose="020b0503020204020204" pitchFamily="34" charset="-122"/>
            </a:endParaRPr>
          </a:p>
        </p:txBody>
      </p:sp>
      <p:sp>
        <p:nvSpPr>
          <p:cNvPr id="7" name="文本框 6"/>
          <p:cNvSpPr txBox="1"/>
          <p:nvPr/>
        </p:nvSpPr>
        <p:spPr>
          <a:xfrm>
            <a:off x="695325" y="3296285"/>
            <a:ext cx="2138363"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rPr>
              <a:t>【解说】</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diamond(in)">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diamond(in)">
                                      <p:cBhvr>
                                        <p:cTn id="32" dur="2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diamond(in)">
                                      <p:cBhvr>
                                        <p:cTn id="37" dur="20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amond(in)">
                                      <p:cBhvr>
                                        <p:cTn id="42" dur="2000"/>
                                        <p:tgtEl>
                                          <p:spTgt spid="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diamond(in)">
                                      <p:cBhvr>
                                        <p:cTn id="47" dur="2000"/>
                                        <p:tgtEl>
                                          <p:spTgt spid="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arn(inVertical)">
                                      <p:cBhvr>
                                        <p:cTn id="52" dur="500"/>
                                        <p:tgtEl>
                                          <p:spTgt spid="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barn(inVertical)">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3"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4335" y="475933"/>
            <a:ext cx="10972800" cy="1143000"/>
          </a:xfrm>
        </p:spPr>
        <p:txBody>
          <a:bodyPr/>
          <a:lstStyle/>
          <a:p>
            <a:r>
              <a:rPr lang="zh-CN" altLang="en-US" sz="4000" smtClean="0"/>
              <a:t>案例</a:t>
            </a:r>
            <a:endParaRPr lang="zh-CN" altLang="en-US" sz="4000" smtClean="0"/>
          </a:p>
        </p:txBody>
      </p:sp>
      <p:sp>
        <p:nvSpPr>
          <p:cNvPr id="4" name="TextBox 5"/>
          <p:cNvSpPr txBox="1">
            <a:spLocks noChangeArrowheads="1"/>
          </p:cNvSpPr>
          <p:nvPr/>
        </p:nvSpPr>
        <p:spPr bwMode="auto">
          <a:xfrm>
            <a:off x="1288415" y="1125855"/>
            <a:ext cx="9751060" cy="737235"/>
          </a:xfrm>
          <a:prstGeom prst="rect">
            <a:avLst/>
          </a:prstGeom>
          <a:noFill/>
          <a:ln w="9525">
            <a:noFill/>
            <a:miter lim="800000"/>
          </a:ln>
        </p:spPr>
        <p:txBody>
          <a:bodyPr wrap="square">
            <a:spAutoFit/>
          </a:bodyPr>
          <a:lstStyle/>
          <a:p>
            <a:pPr>
              <a:lnSpc>
                <a:spcPct val="150000"/>
              </a:lnSpc>
            </a:pPr>
            <a:r>
              <a:rPr lang="zh-CN" altLang="en-US" sz="2800">
                <a:latin typeface="微软雅黑" panose="020b0503020204020204" pitchFamily="34" charset="-122"/>
                <a:ea typeface="微软雅黑" panose="020b0503020204020204" pitchFamily="34" charset="-122"/>
              </a:rPr>
              <a:t>提供论题：</a:t>
            </a:r>
            <a:r>
              <a:rPr lang="zh-CN" altLang="en-US" sz="2800">
                <a:solidFill>
                  <a:srgbClr val="FF0000"/>
                </a:solidFill>
                <a:latin typeface="微软雅黑" panose="020b0503020204020204" pitchFamily="34" charset="-122"/>
                <a:ea typeface="微软雅黑" panose="020b0503020204020204" pitchFamily="34" charset="-122"/>
              </a:rPr>
              <a:t>美丽乡村</a:t>
            </a:r>
            <a:endParaRPr lang="zh-CN" altLang="en-US" sz="2800">
              <a:solidFill>
                <a:srgbClr val="FF000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1343660" y="1863090"/>
            <a:ext cx="9001125" cy="5080"/>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sp>
        <p:nvSpPr>
          <p:cNvPr id="3" name="TextBox 5"/>
          <p:cNvSpPr txBox="1">
            <a:spLocks noChangeArrowheads="1"/>
          </p:cNvSpPr>
          <p:nvPr/>
        </p:nvSpPr>
        <p:spPr bwMode="auto">
          <a:xfrm>
            <a:off x="1415415" y="2294890"/>
            <a:ext cx="10125075" cy="1753235"/>
          </a:xfrm>
          <a:prstGeom prst="rect">
            <a:avLst/>
          </a:prstGeom>
          <a:noFill/>
          <a:ln w="9525">
            <a:noFill/>
            <a:miter lim="800000"/>
          </a:ln>
        </p:spPr>
        <p:txBody>
          <a:bodyPr wrap="square">
            <a:spAutoFit/>
          </a:bodyPr>
          <a:lstStyle/>
          <a:p>
            <a:pPr algn="l">
              <a:lnSpc>
                <a:spcPct val="150000"/>
              </a:lnSpc>
            </a:pPr>
            <a:r>
              <a:rPr lang="zh-CN" altLang="en-US" sz="2400">
                <a:latin typeface="微软雅黑" panose="020b0503020204020204" pitchFamily="34" charset="-122"/>
                <a:ea typeface="微软雅黑" panose="020b0503020204020204" pitchFamily="34" charset="-122"/>
              </a:rPr>
              <a:t>1.什么是美丽乡村</a:t>
            </a:r>
            <a:endParaRPr lang="zh-CN" altLang="en-US" sz="2400">
              <a:latin typeface="微软雅黑" panose="020b0503020204020204" pitchFamily="34" charset="-122"/>
              <a:ea typeface="微软雅黑" panose="020b0503020204020204" pitchFamily="34" charset="-122"/>
            </a:endParaRPr>
          </a:p>
          <a:p>
            <a:pPr algn="l">
              <a:lnSpc>
                <a:spcPct val="150000"/>
              </a:lnSpc>
            </a:pPr>
            <a:r>
              <a:rPr lang="zh-CN" altLang="en-US" sz="2400">
                <a:latin typeface="微软雅黑" panose="020b0503020204020204" pitchFamily="34" charset="-122"/>
                <a:ea typeface="微软雅黑" panose="020b0503020204020204" pitchFamily="34" charset="-122"/>
              </a:rPr>
              <a:t>（</a:t>
            </a:r>
            <a:r>
              <a:rPr lang="zh-CN" altLang="en-US" sz="2400">
                <a:solidFill>
                  <a:srgbClr val="0070C0"/>
                </a:solidFill>
                <a:latin typeface="微软雅黑" panose="020b0503020204020204" pitchFamily="34" charset="-122"/>
                <a:ea typeface="微软雅黑" panose="020b0503020204020204" pitchFamily="34" charset="-122"/>
              </a:rPr>
              <a:t>怎样的乡村才配得上美丽乡村称号？</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algn="l">
              <a:lnSpc>
                <a:spcPct val="150000"/>
              </a:lnSpc>
            </a:pPr>
            <a:r>
              <a:rPr lang="zh-CN" altLang="en-US" sz="2400">
                <a:latin typeface="微软雅黑" panose="020b0503020204020204" pitchFamily="34" charset="-122"/>
                <a:ea typeface="微软雅黑" panose="020b0503020204020204" pitchFamily="34" charset="-122"/>
              </a:rPr>
              <a:t>（</a:t>
            </a:r>
            <a:r>
              <a:rPr lang="zh-CN" altLang="en-US" sz="2400">
                <a:solidFill>
                  <a:srgbClr val="0070C0"/>
                </a:solidFill>
                <a:latin typeface="微软雅黑" panose="020b0503020204020204" pitchFamily="34" charset="-122"/>
                <a:ea typeface="微软雅黑" panose="020b0503020204020204" pitchFamily="34" charset="-122"/>
              </a:rPr>
              <a:t>怎样定位美丽乡村、美丽乡村的内涵怎样</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5" name="TextBox 5"/>
          <p:cNvSpPr txBox="1">
            <a:spLocks noChangeArrowheads="1"/>
          </p:cNvSpPr>
          <p:nvPr/>
        </p:nvSpPr>
        <p:spPr bwMode="auto">
          <a:xfrm>
            <a:off x="1292225" y="1772920"/>
            <a:ext cx="9751060" cy="737235"/>
          </a:xfrm>
          <a:prstGeom prst="rect">
            <a:avLst/>
          </a:prstGeom>
          <a:noFill/>
          <a:ln w="9525">
            <a:noFill/>
            <a:miter lim="800000"/>
          </a:ln>
        </p:spPr>
        <p:txBody>
          <a:bodyPr wrap="square">
            <a:spAutoFit/>
          </a:bodyPr>
          <a:lstStyle/>
          <a:p>
            <a:pPr>
              <a:lnSpc>
                <a:spcPct val="150000"/>
              </a:lnSpc>
            </a:pPr>
            <a:r>
              <a:rPr lang="zh-CN" altLang="en-US" sz="2800">
                <a:latin typeface="微软雅黑" panose="020b0503020204020204" pitchFamily="34" charset="-122"/>
                <a:ea typeface="微软雅黑" panose="020b0503020204020204" pitchFamily="34" charset="-122"/>
              </a:rPr>
              <a:t>提出问题：</a:t>
            </a:r>
            <a:endParaRPr lang="zh-CN" altLang="en-US" sz="2800">
              <a:latin typeface="微软雅黑" panose="020b0503020204020204" pitchFamily="34" charset="-122"/>
              <a:ea typeface="微软雅黑" panose="020b0503020204020204" pitchFamily="34" charset="-122"/>
            </a:endParaRPr>
          </a:p>
        </p:txBody>
      </p:sp>
      <p:sp>
        <p:nvSpPr>
          <p:cNvPr id="8" name="TextBox 5"/>
          <p:cNvSpPr txBox="1">
            <a:spLocks noChangeArrowheads="1"/>
          </p:cNvSpPr>
          <p:nvPr/>
        </p:nvSpPr>
        <p:spPr bwMode="auto">
          <a:xfrm>
            <a:off x="1398905" y="3856990"/>
            <a:ext cx="10125075" cy="645160"/>
          </a:xfrm>
          <a:prstGeom prst="rect">
            <a:avLst/>
          </a:prstGeom>
          <a:noFill/>
          <a:ln w="9525">
            <a:noFill/>
            <a:miter lim="800000"/>
          </a:ln>
        </p:spPr>
        <p:txBody>
          <a:bodyPr wrap="square">
            <a:spAutoFit/>
          </a:bodyPr>
          <a:lstStyle/>
          <a:p>
            <a:pPr algn="l">
              <a:lnSpc>
                <a:spcPct val="150000"/>
              </a:lnSpc>
            </a:pPr>
            <a:r>
              <a:rPr lang="zh-CN" altLang="en-US" sz="2400">
                <a:latin typeface="微软雅黑" panose="020b0503020204020204" pitchFamily="34" charset="-122"/>
                <a:ea typeface="微软雅黑" panose="020b0503020204020204" pitchFamily="34" charset="-122"/>
              </a:rPr>
              <a:t>2.为什么要建设美丽乡村</a:t>
            </a:r>
            <a:endParaRPr lang="zh-CN" altLang="en-US" sz="2400">
              <a:latin typeface="微软雅黑" panose="020b0503020204020204" pitchFamily="34" charset="-122"/>
              <a:ea typeface="微软雅黑" panose="020b0503020204020204" pitchFamily="34" charset="-122"/>
            </a:endParaRPr>
          </a:p>
        </p:txBody>
      </p:sp>
      <p:sp>
        <p:nvSpPr>
          <p:cNvPr id="9" name="TextBox 5"/>
          <p:cNvSpPr txBox="1">
            <a:spLocks noChangeArrowheads="1"/>
          </p:cNvSpPr>
          <p:nvPr/>
        </p:nvSpPr>
        <p:spPr bwMode="auto">
          <a:xfrm>
            <a:off x="1414780" y="4438015"/>
            <a:ext cx="10125075" cy="1753235"/>
          </a:xfrm>
          <a:prstGeom prst="rect">
            <a:avLst/>
          </a:prstGeom>
          <a:noFill/>
          <a:ln w="9525">
            <a:noFill/>
            <a:miter lim="800000"/>
          </a:ln>
        </p:spPr>
        <p:txBody>
          <a:bodyPr wrap="square">
            <a:spAutoFit/>
          </a:bodyPr>
          <a:lstStyle/>
          <a:p>
            <a:pPr algn="l">
              <a:lnSpc>
                <a:spcPct val="150000"/>
              </a:lnSpc>
            </a:pPr>
            <a:r>
              <a:rPr lang="zh-CN" altLang="en-US" sz="2400">
                <a:latin typeface="微软雅黑" panose="020b0503020204020204" pitchFamily="34" charset="-122"/>
                <a:ea typeface="微软雅黑" panose="020b0503020204020204" pitchFamily="34" charset="-122"/>
              </a:rPr>
              <a:t>3.怎样建设美丽乡村？</a:t>
            </a:r>
            <a:endParaRPr lang="zh-CN" altLang="en-US" sz="2400">
              <a:latin typeface="微软雅黑" panose="020b0503020204020204" pitchFamily="34" charset="-122"/>
              <a:ea typeface="微软雅黑" panose="020b0503020204020204" pitchFamily="34" charset="-122"/>
            </a:endParaRPr>
          </a:p>
          <a:p>
            <a:pPr algn="l">
              <a:lnSpc>
                <a:spcPct val="150000"/>
              </a:lnSpc>
            </a:pPr>
            <a:r>
              <a:rPr lang="zh-CN" altLang="en-US" sz="2400">
                <a:latin typeface="微软雅黑" panose="020b0503020204020204" pitchFamily="34" charset="-122"/>
                <a:ea typeface="微软雅黑" panose="020b0503020204020204" pitchFamily="34" charset="-122"/>
              </a:rPr>
              <a:t>  **是不是建一些新房子、修一条好路、种一些花花草草就是美丽乡村？</a:t>
            </a:r>
            <a:endParaRPr lang="zh-CN" altLang="en-US" sz="2400">
              <a:latin typeface="微软雅黑" panose="020b0503020204020204" pitchFamily="34" charset="-122"/>
              <a:ea typeface="微软雅黑" panose="020b0503020204020204" pitchFamily="34" charset="-122"/>
            </a:endParaRPr>
          </a:p>
          <a:p>
            <a:pPr algn="l">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8" grpId="0"/>
      <p:bldP spid="9"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内容占位符 2"/>
          <p:cNvSpPr>
            <a:spLocks noGrp="1"/>
          </p:cNvSpPr>
          <p:nvPr>
            <p:ph idx="1"/>
          </p:nvPr>
        </p:nvSpPr>
        <p:spPr>
          <a:xfrm>
            <a:off x="407035" y="620395"/>
            <a:ext cx="10806430" cy="1437005"/>
          </a:xfrm>
        </p:spPr>
        <p:txBody>
          <a:bodyPr anchor="t" anchorCtr="0">
            <a:normAutofit/>
          </a:bodyPr>
          <a:lstStyle/>
          <a:p>
            <a:pPr marL="0" algn="l">
              <a:buClrTx/>
              <a:buSzTx/>
              <a:buNone/>
            </a:pPr>
            <a:r>
              <a:rPr lang="en-US" altLang="zh-CN" sz="2800" b="1">
                <a:cs typeface="微软雅黑" panose="020b0503020204020204" pitchFamily="34" charset="-122"/>
              </a:rPr>
              <a:t>3、递进式</a:t>
            </a:r>
            <a:endParaRPr lang="en-US" altLang="zh-CN" sz="2800" b="1">
              <a:cs typeface="微软雅黑" panose="020b0503020204020204" pitchFamily="34" charset="-122"/>
            </a:endParaRPr>
          </a:p>
          <a:p>
            <a:pPr marL="0" indent="0">
              <a:buNone/>
            </a:pPr>
            <a:r>
              <a:rPr lang="zh-CN" altLang="en-US" sz="2400"/>
              <a:t>     按客观事物的内在联系，由此及彼，由表及里，一层深入一层地论证论点。</a:t>
            </a:r>
            <a:endParaRPr lang="zh-CN" altLang="en-US" sz="2400"/>
          </a:p>
          <a:p>
            <a:pPr marL="0" indent="0">
              <a:buNone/>
            </a:pPr>
            <a:r>
              <a:rPr lang="zh-CN" altLang="en-US" sz="2400"/>
              <a:t> </a:t>
            </a:r>
            <a:endParaRPr lang="zh-CN" altLang="en-US" sz="2400">
              <a:solidFill>
                <a:srgbClr val="FF0000"/>
              </a:solidFill>
            </a:endParaRPr>
          </a:p>
        </p:txBody>
      </p:sp>
      <p:sp>
        <p:nvSpPr>
          <p:cNvPr id="2" name="文本框 1"/>
          <p:cNvSpPr txBox="1"/>
          <p:nvPr/>
        </p:nvSpPr>
        <p:spPr>
          <a:xfrm>
            <a:off x="983615" y="1844040"/>
            <a:ext cx="8651875" cy="521970"/>
          </a:xfrm>
          <a:prstGeom prst="rect">
            <a:avLst/>
          </a:prstGeom>
          <a:noFill/>
          <a:ln w="9525">
            <a:noFill/>
          </a:ln>
        </p:spPr>
        <p:txBody>
          <a:bodyPr wrap="square" anchor="t" anchorCtr="0">
            <a:spAutoFit/>
          </a:bodyPr>
          <a:lstStyle/>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【模式一】是什么</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为什么</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怎么办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156335" y="2419668"/>
            <a:ext cx="8602663" cy="1198880"/>
          </a:xfrm>
          <a:prstGeom prst="rect">
            <a:avLst/>
          </a:prstGeom>
          <a:noFill/>
          <a:ln w="9525">
            <a:noFill/>
          </a:ln>
        </p:spPr>
        <p:txBody>
          <a:bodyPr wrap="square" anchor="t" anchorCtr="0">
            <a:spAutoFit/>
          </a:bodyPr>
          <a:lstStyle/>
          <a:p>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论题：说</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思</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论点：成功者往往多</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思</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本论：</a:t>
            </a:r>
            <a:r>
              <a:rPr lang="en-US" altLang="zh-CN" sz="2400">
                <a:latin typeface="Arial" panose="020b0604020202020204" pitchFamily="34" charset="0"/>
                <a:ea typeface="宋体" panose="02010600030101010101" pitchFamily="2" charset="-122"/>
                <a:sym typeface="宋体" panose="02010600030101010101" pitchFamily="2" charset="-122"/>
              </a:rPr>
              <a:t>   </a:t>
            </a:r>
            <a:endParaRPr lang="zh-CN" altLang="en-US" sz="2400">
              <a:latin typeface="Arial" panose="020b0604020202020204" pitchFamily="34" charset="0"/>
              <a:ea typeface="宋体" panose="02010600030101010101" pitchFamily="2" charset="-122"/>
            </a:endParaRPr>
          </a:p>
        </p:txBody>
      </p:sp>
      <p:sp>
        <p:nvSpPr>
          <p:cNvPr id="4" name="文本框 3"/>
          <p:cNvSpPr txBox="1"/>
          <p:nvPr/>
        </p:nvSpPr>
        <p:spPr>
          <a:xfrm>
            <a:off x="1343660" y="5735320"/>
            <a:ext cx="8370888" cy="460375"/>
          </a:xfrm>
          <a:prstGeom prst="rect">
            <a:avLst/>
          </a:prstGeom>
          <a:noFill/>
          <a:ln w="9525">
            <a:noFill/>
          </a:ln>
        </p:spPr>
        <p:txBody>
          <a:bodyPr wrap="square" anchor="t" anchorCtr="0">
            <a:spAutoFit/>
          </a:bodyPr>
          <a:lstStyle/>
          <a:p>
            <a:r>
              <a:rPr lang="zh-CN" altLang="zh-CN" sz="2400" b="1">
                <a:solidFill>
                  <a:schemeClr val="tx1"/>
                </a:solidFill>
                <a:latin typeface="微软雅黑" panose="020b0503020204020204" pitchFamily="34" charset="-122"/>
                <a:ea typeface="微软雅黑" panose="020b0503020204020204" pitchFamily="34" charset="-122"/>
              </a:rPr>
              <a:t>结论：</a:t>
            </a:r>
            <a:r>
              <a:rPr lang="zh-CN" altLang="zh-CN" sz="2400">
                <a:solidFill>
                  <a:schemeClr val="tx1"/>
                </a:solidFill>
                <a:latin typeface="微软雅黑" panose="020b0503020204020204" pitchFamily="34" charset="-122"/>
                <a:ea typeface="微软雅黑" panose="020b0503020204020204" pitchFamily="34" charset="-122"/>
              </a:rPr>
              <a:t>年轻人要事业有所成功，一定要养成多思的习惯。</a:t>
            </a:r>
            <a:endParaRPr lang="zh-CN" altLang="zh-CN" sz="240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415415" y="3499803"/>
            <a:ext cx="8578850" cy="2306955"/>
          </a:xfrm>
          <a:prstGeom prst="rect">
            <a:avLst/>
          </a:prstGeom>
          <a:noFill/>
          <a:ln w="9525">
            <a:noFill/>
          </a:ln>
        </p:spPr>
        <p:txBody>
          <a:bodyPr wrap="square" anchor="t" anchorCtr="0">
            <a:spAutoFit/>
          </a:bodyPr>
          <a:lstStyle/>
          <a:p>
            <a:r>
              <a:rPr lang="en-US" altLang="zh-CN" sz="2400" b="1">
                <a:latin typeface="仿宋" panose="02010609060101010101" charset="-122"/>
                <a:ea typeface="仿宋" panose="02010609060101010101" charset="-122"/>
                <a:sym typeface="宋体" panose="02010600030101010101" pitchFamily="2"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“思”就是提倡动脑筋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（是什么：什么是</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思</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2．“思”的重要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（为什么要</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思</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3．要学会“善思”</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（怎么样</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思</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3">
                                            <p:txEl>
                                              <p:pRg st="0" end="0"/>
                                            </p:txEl>
                                          </p:spTgt>
                                        </p:tgtEl>
                                        <p:attrNameLst>
                                          <p:attrName>style.visibility</p:attrName>
                                        </p:attrNameLst>
                                      </p:cBhvr>
                                      <p:to>
                                        <p:strVal val="visible"/>
                                      </p:to>
                                    </p:set>
                                    <p:animEffect transition="in" filter="barn(inVertical)">
                                      <p:cBhvr>
                                        <p:cTn id="7" dur="500"/>
                                        <p:tgtEl>
                                          <p:spTgt spid="819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193">
                                            <p:txEl>
                                              <p:pRg st="1" end="1"/>
                                            </p:txEl>
                                          </p:spTgt>
                                        </p:tgtEl>
                                        <p:attrNameLst>
                                          <p:attrName>style.visibility</p:attrName>
                                        </p:attrNameLst>
                                      </p:cBhvr>
                                      <p:to>
                                        <p:strVal val="visible"/>
                                      </p:to>
                                    </p:set>
                                    <p:animEffect transition="in" filter="barn(inVertical)">
                                      <p:cBhvr>
                                        <p:cTn id="12" dur="500"/>
                                        <p:tgtEl>
                                          <p:spTgt spid="819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193">
                                            <p:txEl>
                                              <p:pRg st="2" end="2"/>
                                            </p:txEl>
                                          </p:spTgt>
                                        </p:tgtEl>
                                        <p:attrNameLst>
                                          <p:attrName>style.visibility</p:attrName>
                                        </p:attrNameLst>
                                      </p:cBhvr>
                                      <p:to>
                                        <p:strVal val="visible"/>
                                      </p:to>
                                    </p:set>
                                    <p:animEffect transition="in" filter="barn(inVertical)">
                                      <p:cBhvr>
                                        <p:cTn id="17" dur="500"/>
                                        <p:tgtEl>
                                          <p:spTgt spid="819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additive="base">
                                        <p:cTn id="3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additive="base">
                                        <p:cTn id="3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 calcmode="lin" valueType="num">
                                      <p:cBhvr additive="base">
                                        <p:cTn id="4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
                                            <p:txEl>
                                              <p:pRg st="1" end="1"/>
                                            </p:txEl>
                                          </p:spTgt>
                                        </p:tgtEl>
                                        <p:attrNameLst>
                                          <p:attrName>style.visibility</p:attrName>
                                        </p:attrNameLst>
                                      </p:cBhvr>
                                      <p:to>
                                        <p:strVal val="visible"/>
                                      </p:to>
                                    </p:set>
                                    <p:anim calcmode="lin" valueType="num">
                                      <p:cBhvr additive="base">
                                        <p:cTn id="4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 calcmode="lin" valueType="num">
                                      <p:cBhvr additive="base">
                                        <p:cTn id="5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2" end="2"/>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5">
                                            <p:txEl>
                                              <p:pRg st="3" end="3"/>
                                            </p:txEl>
                                          </p:spTgt>
                                        </p:tgtEl>
                                        <p:attrNameLst>
                                          <p:attrName>style.visibility</p:attrName>
                                        </p:attrNameLst>
                                      </p:cBhvr>
                                      <p:to>
                                        <p:strVal val="visible"/>
                                      </p:to>
                                    </p:set>
                                    <p:anim calcmode="lin" valueType="num">
                                      <p:cBhvr additive="base">
                                        <p:cTn id="5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nodeType="clickEffect">
                                  <p:stCondLst>
                                    <p:cond delay="0"/>
                                  </p:stCondLst>
                                  <p:childTnLst>
                                    <p:set>
                                      <p:cBhvr>
                                        <p:cTn id="64" dur="1" fill="hold">
                                          <p:stCondLst>
                                            <p:cond delay="0"/>
                                          </p:stCondLst>
                                        </p:cTn>
                                        <p:tgtEl>
                                          <p:spTgt spid="5">
                                            <p:txEl>
                                              <p:pRg st="4" end="4"/>
                                            </p:txEl>
                                          </p:spTgt>
                                        </p:tgtEl>
                                        <p:attrNameLst>
                                          <p:attrName>style.visibility</p:attrName>
                                        </p:attrNameLst>
                                      </p:cBhvr>
                                      <p:to>
                                        <p:strVal val="visible"/>
                                      </p:to>
                                    </p:set>
                                    <p:anim calcmode="lin" valueType="num">
                                      <p:cBhvr additive="base">
                                        <p:cTn id="6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5">
                                            <p:txEl>
                                              <p:pRg st="5" end="5"/>
                                            </p:txEl>
                                          </p:spTgt>
                                        </p:tgtEl>
                                        <p:attrNameLst>
                                          <p:attrName>style.visibility</p:attrName>
                                        </p:attrNameLst>
                                      </p:cBhvr>
                                      <p:to>
                                        <p:strVal val="visible"/>
                                      </p:to>
                                    </p:set>
                                    <p:anim calcmode="lin" valueType="num">
                                      <p:cBhvr additive="base">
                                        <p:cTn id="6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 calcmode="lin" valueType="num">
                                      <p:cBhvr additive="base">
                                        <p:cTn id="75" dur="500" fill="hold"/>
                                        <p:tgtEl>
                                          <p:spTgt spid="4"/>
                                        </p:tgtEl>
                                        <p:attrNameLst>
                                          <p:attrName>ppt_x</p:attrName>
                                        </p:attrNameLst>
                                      </p:cBhvr>
                                      <p:tavLst>
                                        <p:tav tm="0">
                                          <p:val>
                                            <p:strVal val="#ppt_x"/>
                                          </p:val>
                                        </p:tav>
                                        <p:tav tm="100000">
                                          <p:val>
                                            <p:strVal val="#ppt_x"/>
                                          </p:val>
                                        </p:tav>
                                      </p:tavLst>
                                    </p:anim>
                                    <p:anim calcmode="lin" valueType="num">
                                      <p:cBhvr additive="base">
                                        <p:cTn id="7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uiExpand="1" build="p"/>
      <p:bldP spid="2" grpId="0"/>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内容占位符 2"/>
          <p:cNvSpPr>
            <a:spLocks noGrp="1"/>
          </p:cNvSpPr>
          <p:nvPr>
            <p:ph idx="1"/>
          </p:nvPr>
        </p:nvSpPr>
        <p:spPr>
          <a:xfrm>
            <a:off x="1055370" y="764540"/>
            <a:ext cx="9102090" cy="751840"/>
          </a:xfrm>
        </p:spPr>
        <p:txBody>
          <a:bodyPr anchor="t" anchorCtr="0">
            <a:normAutofit/>
          </a:bodyPr>
          <a:lstStyle/>
          <a:p>
            <a:pPr marL="0" indent="0">
              <a:buNone/>
            </a:pPr>
            <a:r>
              <a:rPr lang="zh-CN" altLang="en-US" sz="2800" b="1">
                <a:cs typeface="微软雅黑" panose="020b0503020204020204" pitchFamily="34" charset="-122"/>
              </a:rPr>
              <a:t>【模式二】现象——原因——危害——对策</a:t>
            </a:r>
            <a:endParaRPr lang="en-US" altLang="zh-CN" sz="2800" b="1">
              <a:latin typeface="仿宋" panose="02010609060101010101" charset="-122"/>
              <a:ea typeface="仿宋" panose="02010609060101010101" charset="-122"/>
            </a:endParaRPr>
          </a:p>
        </p:txBody>
      </p:sp>
      <p:sp>
        <p:nvSpPr>
          <p:cNvPr id="2" name="文本框 1"/>
          <p:cNvSpPr txBox="1"/>
          <p:nvPr/>
        </p:nvSpPr>
        <p:spPr>
          <a:xfrm>
            <a:off x="1271270" y="1445260"/>
            <a:ext cx="9291320" cy="267652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论题：</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说</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思</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论点：</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成功者往往多</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思</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本论：</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有些年轻人遇到问题</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不愿多思</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，将问题简单处理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不愿多思</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的原因不外乎以下几方面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这种</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不愿多思</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的习惯往往给生活、学习等带来诸多不利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要解决这种不良习惯，最好能做到以下几点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415415" y="4293235"/>
            <a:ext cx="8370888" cy="460375"/>
          </a:xfrm>
          <a:prstGeom prst="rect">
            <a:avLst/>
          </a:prstGeom>
          <a:noFill/>
          <a:ln w="9525">
            <a:noFill/>
          </a:ln>
        </p:spPr>
        <p:txBody>
          <a:bodyPr wrap="square" anchor="t" anchorCtr="0">
            <a:spAutoFit/>
          </a:bodyPr>
          <a:lstStyle/>
          <a:p>
            <a:r>
              <a:rPr lang="zh-CN" altLang="zh-CN" sz="2400" b="1">
                <a:latin typeface="微软雅黑" panose="020b0503020204020204" pitchFamily="34" charset="-122"/>
                <a:ea typeface="微软雅黑" panose="020b0503020204020204" pitchFamily="34" charset="-122"/>
              </a:rPr>
              <a:t>结论：</a:t>
            </a:r>
            <a:r>
              <a:rPr lang="zh-CN" altLang="zh-CN" sz="2400">
                <a:latin typeface="微软雅黑" panose="020b0503020204020204" pitchFamily="34" charset="-122"/>
                <a:ea typeface="微软雅黑" panose="020b0503020204020204" pitchFamily="34" charset="-122"/>
              </a:rPr>
              <a:t>年轻人要事业有所成功，一定要养成多思的习惯。</a:t>
            </a:r>
            <a:endParaRPr lang="zh-CN" altLang="zh-CN"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7">
                                            <p:txEl>
                                              <p:pRg st="0" end="0"/>
                                            </p:txEl>
                                          </p:spTgt>
                                        </p:tgtEl>
                                        <p:attrNameLst>
                                          <p:attrName>style.visibility</p:attrName>
                                        </p:attrNameLst>
                                      </p:cBhvr>
                                      <p:to>
                                        <p:strVal val="visible"/>
                                      </p:to>
                                    </p:set>
                                    <p:animEffect transition="in" filter="blinds(horizontal)">
                                      <p:cBhvr>
                                        <p:cTn id="7" dur="500"/>
                                        <p:tgtEl>
                                          <p:spTgt spid="921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217" grpId="0" build="p"/>
      <p:bldP spid="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标题 1"/>
          <p:cNvSpPr>
            <a:spLocks noGrp="1"/>
          </p:cNvSpPr>
          <p:nvPr>
            <p:ph type="title"/>
          </p:nvPr>
        </p:nvSpPr>
        <p:spPr>
          <a:xfrm>
            <a:off x="1486853" y="908685"/>
            <a:ext cx="8229600" cy="566738"/>
          </a:xfrm>
        </p:spPr>
        <p:txBody>
          <a:bodyPr anchor="ctr" anchorCtr="0"/>
          <a:lstStyle/>
          <a:p>
            <a:pPr algn="l">
              <a:spcBef>
                <a:spcPct val="20000"/>
              </a:spcBef>
              <a:buClrTx/>
              <a:buSzTx/>
              <a:buFont typeface="Arial" panose="020b0604020202020204" pitchFamily="34" charset="0"/>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【模式三】几个分论点是层层深入排列的</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1726565" y="1772920"/>
            <a:ext cx="8739505" cy="3387725"/>
          </a:xfrm>
        </p:spPr>
        <p:txBody>
          <a:bodyPr/>
          <a:lstStyle/>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引论：</a:t>
            </a:r>
            <a:r>
              <a:rPr kumimoji="0" lang="zh-CN" altLang="en-US" sz="2400" b="1" i="0" u="none" strike="noStrike" kern="1200" cap="none" spc="0" normalizeH="0" baseline="0" noProof="1">
                <a:solidFill>
                  <a:srgbClr val="FF0000"/>
                </a:solidFill>
                <a:cs typeface="微软雅黑" panose="020b0503020204020204" pitchFamily="34" charset="-122"/>
                <a:sym typeface="+mn-ea"/>
              </a:rPr>
              <a:t>我们生活中，许多东西因转折而显得愈发美丽。</a:t>
            </a:r>
            <a:endParaRPr kumimoji="0" lang="zh-CN" altLang="en-US" sz="2400" b="1"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本论：        </a:t>
            </a:r>
            <a:endParaRPr kumimoji="0" lang="zh-CN" altLang="en-US" sz="2400" b="1" i="0" u="none" strike="noStrike" kern="1200" cap="none" spc="0" normalizeH="0" baseline="0" noProof="1">
              <a:solidFill>
                <a:schemeClr val="tx1"/>
              </a:solidFill>
              <a:cs typeface="微软雅黑" panose="020b0503020204020204" pitchFamily="34"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        分论点</a:t>
            </a:r>
            <a:r>
              <a:rPr kumimoji="0" lang="en-US" altLang="zh-CN" sz="2400" b="1" i="0" u="none" strike="noStrike" kern="1200" cap="none" spc="0" normalizeH="0" baseline="0" noProof="1">
                <a:solidFill>
                  <a:schemeClr val="tx1"/>
                </a:solidFill>
                <a:cs typeface="微软雅黑" panose="020b0503020204020204" pitchFamily="34" charset="-122"/>
                <a:sym typeface="+mn-ea"/>
              </a:rPr>
              <a:t>1</a:t>
            </a:r>
            <a:r>
              <a:rPr kumimoji="0" lang="zh-CN" altLang="en-US" sz="2400" b="1" i="0" u="none" strike="noStrike" kern="1200" cap="none" spc="0" normalizeH="0" baseline="0" noProof="1">
                <a:solidFill>
                  <a:schemeClr val="tx1"/>
                </a:solidFill>
                <a:cs typeface="微软雅黑" panose="020b0503020204020204" pitchFamily="34" charset="-122"/>
                <a:sym typeface="+mn-ea"/>
              </a:rPr>
              <a:t>：一本书因转折而精彩；</a:t>
            </a:r>
            <a:endParaRPr kumimoji="0" lang="zh-CN" altLang="en-US" sz="2400" b="1"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                        </a:t>
            </a:r>
            <a:r>
              <a:rPr kumimoji="0" lang="zh-CN" altLang="en-US" sz="2400" b="1" i="0" u="none" strike="noStrike" kern="1200" cap="none" spc="0" normalizeH="0" baseline="0" noProof="1">
                <a:solidFill>
                  <a:srgbClr val="FF0000"/>
                </a:solidFill>
                <a:cs typeface="微软雅黑" panose="020b0503020204020204" pitchFamily="34" charset="-122"/>
                <a:sym typeface="+mn-ea"/>
              </a:rPr>
              <a:t>（文学作品中的转折） </a:t>
            </a:r>
            <a:r>
              <a:rPr kumimoji="0" lang="zh-CN" altLang="en-US" sz="2400" b="1" i="0" u="none" strike="noStrike" kern="1200" cap="none" spc="0" normalizeH="0" baseline="0" noProof="1">
                <a:solidFill>
                  <a:schemeClr val="tx1"/>
                </a:solidFill>
                <a:cs typeface="微软雅黑" panose="020b0503020204020204" pitchFamily="34" charset="-122"/>
                <a:sym typeface="+mn-ea"/>
              </a:rPr>
              <a:t>               </a:t>
            </a:r>
            <a:endParaRPr kumimoji="0" lang="zh-CN" altLang="en-US" sz="2400" b="1"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        分论点</a:t>
            </a:r>
            <a:r>
              <a:rPr kumimoji="0" lang="en-US" altLang="zh-CN" sz="2400" b="1" i="0" u="none" strike="noStrike" kern="1200" cap="none" spc="0" normalizeH="0" baseline="0" noProof="1">
                <a:solidFill>
                  <a:schemeClr val="tx1"/>
                </a:solidFill>
                <a:cs typeface="微软雅黑" panose="020b0503020204020204" pitchFamily="34" charset="-122"/>
                <a:sym typeface="+mn-ea"/>
              </a:rPr>
              <a:t>2</a:t>
            </a:r>
            <a:r>
              <a:rPr kumimoji="0" lang="zh-CN" altLang="en-US" sz="2400" b="1" i="0" u="none" strike="noStrike" kern="1200" cap="none" spc="0" normalizeH="0" baseline="0" noProof="1">
                <a:solidFill>
                  <a:schemeClr val="tx1"/>
                </a:solidFill>
                <a:cs typeface="微软雅黑" panose="020b0503020204020204" pitchFamily="34" charset="-122"/>
                <a:sym typeface="+mn-ea"/>
              </a:rPr>
              <a:t>：人生在转折中铸就奇迹、造就伟业；</a:t>
            </a:r>
            <a:endParaRPr kumimoji="0" lang="zh-CN" altLang="en-US" sz="2400" b="1"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                         </a:t>
            </a:r>
            <a:r>
              <a:rPr kumimoji="0" lang="zh-CN" altLang="en-US" sz="2400" b="1" i="0" u="none" strike="noStrike" kern="1200" cap="none" spc="0" normalizeH="0" baseline="0" noProof="1">
                <a:solidFill>
                  <a:srgbClr val="FF0000"/>
                </a:solidFill>
                <a:cs typeface="微软雅黑" panose="020b0503020204020204" pitchFamily="34" charset="-122"/>
                <a:sym typeface="+mn-ea"/>
              </a:rPr>
              <a:t>（历史人物人生的转折）</a:t>
            </a:r>
            <a:endParaRPr kumimoji="0" lang="zh-CN" altLang="en-US" sz="2400" b="1" i="0" u="none" strike="noStrike" kern="1200" cap="none" spc="0" normalizeH="0" baseline="0" noProof="1">
              <a:solidFill>
                <a:schemeClr val="tx1"/>
              </a:solidFill>
              <a:cs typeface="微软雅黑" panose="020b0503020204020204" pitchFamily="34"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        分论点</a:t>
            </a:r>
            <a:r>
              <a:rPr kumimoji="0" lang="en-US" altLang="zh-CN" sz="2400" b="1" i="0" u="none" strike="noStrike" kern="1200" cap="none" spc="0" normalizeH="0" baseline="0" noProof="1">
                <a:solidFill>
                  <a:schemeClr val="tx1"/>
                </a:solidFill>
                <a:cs typeface="微软雅黑" panose="020b0503020204020204" pitchFamily="34" charset="-122"/>
                <a:sym typeface="+mn-ea"/>
              </a:rPr>
              <a:t>3</a:t>
            </a:r>
            <a:r>
              <a:rPr kumimoji="0" lang="zh-CN" altLang="en-US" sz="2400" b="1" i="0" u="none" strike="noStrike" kern="1200" cap="none" spc="0" normalizeH="0" baseline="0" noProof="1">
                <a:solidFill>
                  <a:schemeClr val="tx1"/>
                </a:solidFill>
                <a:cs typeface="微软雅黑" panose="020b0503020204020204" pitchFamily="34" charset="-122"/>
                <a:sym typeface="+mn-ea"/>
              </a:rPr>
              <a:t>：生活因转折而有新的发现、新的精彩 。</a:t>
            </a:r>
            <a:endParaRPr kumimoji="0" lang="zh-CN" altLang="en-US" sz="2400" b="1" i="0" u="none" strike="noStrike" kern="1200" cap="none" spc="0" normalizeH="0" baseline="0" noProof="1">
              <a:solidFill>
                <a:schemeClr val="tx1"/>
              </a:solidFill>
              <a:cs typeface="微软雅黑" panose="020b0503020204020204" pitchFamily="34"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cs typeface="微软雅黑" panose="020b0503020204020204" pitchFamily="34" charset="-122"/>
                <a:sym typeface="+mn-ea"/>
              </a:rPr>
              <a:t>                         </a:t>
            </a:r>
            <a:r>
              <a:rPr kumimoji="0" lang="zh-CN" altLang="en-US" sz="2400" b="1" i="0" u="none" strike="noStrike" kern="1200" cap="none" spc="0" normalizeH="0" baseline="0" noProof="1">
                <a:solidFill>
                  <a:srgbClr val="FF0000"/>
                </a:solidFill>
                <a:cs typeface="微软雅黑" panose="020b0503020204020204" pitchFamily="34" charset="-122"/>
                <a:sym typeface="+mn-ea"/>
              </a:rPr>
              <a:t> （现实生活中的转折）   </a:t>
            </a:r>
            <a:r>
              <a:rPr kumimoji="0" lang="zh-CN" altLang="en-US" sz="2400" b="1" i="0" u="none" strike="noStrike" kern="1200" cap="none" spc="0" normalizeH="0" baseline="0" noProof="1">
                <a:solidFill>
                  <a:schemeClr val="tx1"/>
                </a:solidFill>
                <a:cs typeface="微软雅黑" panose="020b0503020204020204" pitchFamily="34" charset="-122"/>
                <a:sym typeface="+mn-ea"/>
              </a:rPr>
              <a:t>            </a:t>
            </a:r>
            <a:endParaRPr kumimoji="0" lang="zh-CN" altLang="en-US" sz="2400" b="0" i="0" u="none" strike="noStrike" kern="1200" cap="none" spc="0" normalizeH="0" baseline="0" noProof="1">
              <a:solidFill>
                <a:schemeClr val="tx1"/>
              </a:solidFill>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1"/>
          <p:cNvSpPr>
            <a:spLocks noGrp="1"/>
          </p:cNvSpPr>
          <p:nvPr>
            <p:ph type="title"/>
          </p:nvPr>
        </p:nvSpPr>
        <p:spPr>
          <a:xfrm>
            <a:off x="1991360" y="764223"/>
            <a:ext cx="8229600" cy="515937"/>
          </a:xfrm>
        </p:spPr>
        <p:txBody>
          <a:bodyPr anchor="ctr" anchorCtr="0">
            <a:normAutofit fontScale="90000"/>
          </a:bodyPr>
          <a:lstStyle/>
          <a:p>
            <a:pPr algn="ctr">
              <a:buClrTx/>
              <a:buSzTx/>
              <a:buFontTx/>
            </a:pPr>
            <a:r>
              <a:rPr lang="zh-CN" altLang="en-US" sz="4000" smtClean="0"/>
              <a:t>小结</a:t>
            </a:r>
            <a:endParaRPr lang="zh-CN" altLang="en-US" sz="4000" smtClean="0"/>
          </a:p>
        </p:txBody>
      </p:sp>
      <p:sp>
        <p:nvSpPr>
          <p:cNvPr id="3" name="内容占位符 2"/>
          <p:cNvSpPr>
            <a:spLocks noGrp="1"/>
          </p:cNvSpPr>
          <p:nvPr>
            <p:ph idx="1"/>
          </p:nvPr>
        </p:nvSpPr>
        <p:spPr>
          <a:xfrm>
            <a:off x="1920240" y="1412875"/>
            <a:ext cx="8229600" cy="430213"/>
          </a:xfrm>
        </p:spPr>
        <p:txBody>
          <a:bodyPr anchor="t" anchorCtr="0">
            <a:normAutofit fontScale="25000"/>
          </a:bodyPr>
          <a:lstStyle/>
          <a:p>
            <a:pPr marL="0" indent="0">
              <a:buNone/>
            </a:pPr>
            <a:r>
              <a:rPr lang="zh-CN" altLang="en-US" sz="9600" b="1"/>
              <a:t>一、本论分析技巧：</a:t>
            </a:r>
            <a:endParaRPr lang="zh-CN" altLang="en-US" sz="11200" b="1"/>
          </a:p>
          <a:p>
            <a:pPr marL="0" indent="0">
              <a:buNone/>
            </a:pPr>
            <a:r>
              <a:rPr lang="zh-CN" altLang="en-US" sz="2800"/>
              <a:t>     </a:t>
            </a:r>
            <a:endParaRPr lang="zh-CN" altLang="zh-CN" sz="2800"/>
          </a:p>
        </p:txBody>
      </p:sp>
      <p:sp>
        <p:nvSpPr>
          <p:cNvPr id="4" name="文本框 3"/>
          <p:cNvSpPr txBox="1"/>
          <p:nvPr/>
        </p:nvSpPr>
        <p:spPr>
          <a:xfrm>
            <a:off x="2135505" y="1899285"/>
            <a:ext cx="8521700" cy="1009650"/>
          </a:xfrm>
          <a:prstGeom prst="rect">
            <a:avLst/>
          </a:prstGeom>
          <a:noFill/>
          <a:ln w="9525">
            <a:noFill/>
          </a:ln>
        </p:spPr>
        <p:txBody>
          <a:bodyPr wrap="square" anchor="t" anchorCtr="0">
            <a:spAutoFit/>
          </a:bodyPr>
          <a:lstStyle/>
          <a:p>
            <a:pPr fontAlgn="auto">
              <a:lnSpc>
                <a:spcPts val="358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原因分析</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或影响分析</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问</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为什么</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58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策略分析</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或条件分析</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问</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怎么办</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怎样</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981200" y="2870200"/>
            <a:ext cx="7318375" cy="521970"/>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二、本论结构模式：  </a:t>
            </a:r>
            <a:r>
              <a:rPr lang="zh-CN" altLang="en-US" sz="2800" b="1">
                <a:latin typeface="黑体" panose="02010609060101010101" charset="-122"/>
                <a:ea typeface="黑体" panose="02010609060101010101" charset="-122"/>
                <a:sym typeface="宋体" panose="02010600030101010101" pitchFamily="2" charset="-122"/>
              </a:rPr>
              <a:t> </a:t>
            </a:r>
            <a:endParaRPr lang="zh-CN" altLang="en-US" sz="2800" b="1">
              <a:latin typeface="黑体" panose="02010609060101010101" charset="-122"/>
              <a:ea typeface="黑体" panose="02010609060101010101" charset="-122"/>
            </a:endParaRPr>
          </a:p>
        </p:txBody>
      </p:sp>
      <p:sp>
        <p:nvSpPr>
          <p:cNvPr id="6" name="文本框 5"/>
          <p:cNvSpPr txBox="1"/>
          <p:nvPr/>
        </p:nvSpPr>
        <p:spPr>
          <a:xfrm>
            <a:off x="2553018" y="3515360"/>
            <a:ext cx="8088312" cy="460375"/>
          </a:xfrm>
          <a:prstGeom prst="rect">
            <a:avLst/>
          </a:prstGeom>
          <a:noFill/>
          <a:ln w="9525">
            <a:noFill/>
          </a:ln>
        </p:spPr>
        <p:txBody>
          <a:bodyPr wrap="square" anchor="t" anchorCtr="0">
            <a:spAutoFit/>
          </a:bodyPr>
          <a:lstStyle/>
          <a:p>
            <a:r>
              <a:rPr lang="en-US" altLang="zh-CN" sz="2400">
                <a:latin typeface="Arial" panose="020b0604020202020204" pitchFamily="34" charset="0"/>
                <a:ea typeface="宋体" panose="02010600030101010101" pitchFamily="2" charset="-122"/>
                <a:sym typeface="宋体" panose="02010600030101010101" pitchFamily="2" charset="-122"/>
              </a:rPr>
              <a:t>1.</a:t>
            </a:r>
            <a:r>
              <a:rPr lang="zh-CN" altLang="en-US" sz="2400">
                <a:latin typeface="Arial" panose="020b0604020202020204" pitchFamily="34" charset="0"/>
                <a:ea typeface="宋体" panose="02010600030101010101" pitchFamily="2" charset="-122"/>
                <a:sym typeface="宋体" panose="02010600030101010101" pitchFamily="2" charset="-122"/>
              </a:rPr>
              <a:t>并列式：三个或四个分论点并列 </a:t>
            </a:r>
            <a:endParaRPr lang="zh-CN" altLang="en-US" sz="2400">
              <a:latin typeface="Arial" panose="020b0604020202020204" pitchFamily="34" charset="0"/>
              <a:ea typeface="宋体" panose="02010600030101010101" pitchFamily="2" charset="-122"/>
            </a:endParaRPr>
          </a:p>
        </p:txBody>
      </p:sp>
      <p:sp>
        <p:nvSpPr>
          <p:cNvPr id="7" name="文本框 6"/>
          <p:cNvSpPr txBox="1"/>
          <p:nvPr/>
        </p:nvSpPr>
        <p:spPr>
          <a:xfrm>
            <a:off x="2473643" y="4017010"/>
            <a:ext cx="8415337" cy="460375"/>
          </a:xfrm>
          <a:prstGeom prst="rect">
            <a:avLst/>
          </a:prstGeom>
          <a:noFill/>
          <a:ln w="9525">
            <a:noFill/>
          </a:ln>
        </p:spPr>
        <p:txBody>
          <a:bodyPr wrap="square" anchor="t" anchorCtr="0">
            <a:spAutoFit/>
          </a:bodyPr>
          <a:lstStyle/>
          <a:p>
            <a:r>
              <a:rPr lang="zh-CN" altLang="en-US" sz="2400">
                <a:latin typeface="Arial" panose="020b0604020202020204" pitchFamily="34" charset="0"/>
                <a:ea typeface="宋体" panose="02010600030101010101" pitchFamily="2" charset="-122"/>
                <a:sym typeface="宋体" panose="02010600030101010101" pitchFamily="2" charset="-122"/>
              </a:rPr>
              <a:t> </a:t>
            </a:r>
            <a:r>
              <a:rPr lang="en-US" altLang="zh-CN" sz="2400">
                <a:latin typeface="Arial" panose="020b0604020202020204" pitchFamily="34" charset="0"/>
                <a:ea typeface="宋体" panose="02010600030101010101" pitchFamily="2" charset="-122"/>
                <a:sym typeface="宋体" panose="02010600030101010101" pitchFamily="2" charset="-122"/>
              </a:rPr>
              <a:t>2.</a:t>
            </a:r>
            <a:r>
              <a:rPr lang="zh-CN" altLang="en-US" sz="2400">
                <a:latin typeface="Arial" panose="020b0604020202020204" pitchFamily="34" charset="0"/>
                <a:ea typeface="宋体" panose="02010600030101010101" pitchFamily="2" charset="-122"/>
                <a:sym typeface="宋体" panose="02010600030101010101" pitchFamily="2" charset="-122"/>
              </a:rPr>
              <a:t>对比式：两个分论点正反对比                  </a:t>
            </a:r>
            <a:endParaRPr lang="zh-CN" altLang="en-US" sz="2400">
              <a:latin typeface="Arial" panose="020b0604020202020204" pitchFamily="34" charset="0"/>
              <a:ea typeface="宋体" panose="02010600030101010101" pitchFamily="2" charset="-122"/>
            </a:endParaRPr>
          </a:p>
        </p:txBody>
      </p:sp>
      <p:sp>
        <p:nvSpPr>
          <p:cNvPr id="9" name="文本框 8"/>
          <p:cNvSpPr txBox="1"/>
          <p:nvPr/>
        </p:nvSpPr>
        <p:spPr>
          <a:xfrm>
            <a:off x="2457450" y="4616768"/>
            <a:ext cx="8191500" cy="460375"/>
          </a:xfrm>
          <a:prstGeom prst="rect">
            <a:avLst/>
          </a:prstGeom>
          <a:noFill/>
          <a:ln w="9525">
            <a:noFill/>
          </a:ln>
        </p:spPr>
        <p:txBody>
          <a:bodyPr wrap="square" anchor="t" anchorCtr="0">
            <a:spAutoFit/>
          </a:bodyPr>
          <a:lstStyle/>
          <a:p>
            <a:r>
              <a:rPr lang="zh-CN" altLang="en-US" sz="2400">
                <a:latin typeface="Arial" panose="020b0604020202020204" pitchFamily="34" charset="0"/>
                <a:ea typeface="宋体" panose="02010600030101010101" pitchFamily="2" charset="-122"/>
                <a:sym typeface="宋体" panose="02010600030101010101" pitchFamily="2" charset="-122"/>
              </a:rPr>
              <a:t> </a:t>
            </a:r>
            <a:r>
              <a:rPr lang="en-US" altLang="zh-CN" sz="2400">
                <a:latin typeface="Arial" panose="020b0604020202020204" pitchFamily="34" charset="0"/>
                <a:ea typeface="宋体" panose="02010600030101010101" pitchFamily="2" charset="-122"/>
                <a:sym typeface="宋体" panose="02010600030101010101" pitchFamily="2" charset="-122"/>
              </a:rPr>
              <a:t>3.</a:t>
            </a:r>
            <a:r>
              <a:rPr lang="zh-CN" altLang="zh-CN" sz="2400">
                <a:latin typeface="Arial" panose="020b0604020202020204" pitchFamily="34" charset="0"/>
                <a:ea typeface="宋体" panose="02010600030101010101" pitchFamily="2" charset="-122"/>
                <a:sym typeface="宋体" panose="02010600030101010101" pitchFamily="2" charset="-122"/>
              </a:rPr>
              <a:t>递进式</a:t>
            </a:r>
            <a:endParaRPr lang="zh-CN" altLang="en-US" sz="2400">
              <a:latin typeface="Arial" panose="020b0604020202020204" pitchFamily="34" charset="0"/>
              <a:ea typeface="宋体" panose="02010600030101010101" pitchFamily="2" charset="-122"/>
            </a:endParaRPr>
          </a:p>
        </p:txBody>
      </p:sp>
      <p:sp>
        <p:nvSpPr>
          <p:cNvPr id="10" name="文本框 9"/>
          <p:cNvSpPr txBox="1"/>
          <p:nvPr/>
        </p:nvSpPr>
        <p:spPr>
          <a:xfrm>
            <a:off x="2732088" y="5011420"/>
            <a:ext cx="7586662" cy="460375"/>
          </a:xfrm>
          <a:prstGeom prst="rect">
            <a:avLst/>
          </a:prstGeom>
          <a:noFill/>
          <a:ln w="9525">
            <a:noFill/>
          </a:ln>
        </p:spPr>
        <p:txBody>
          <a:bodyPr wrap="square" anchor="t" anchorCtr="0">
            <a:spAutoFit/>
          </a:bodyPr>
          <a:lstStyle/>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1</a:t>
            </a:r>
            <a:r>
              <a:rPr lang="zh-CN" altLang="en-US" sz="2400">
                <a:latin typeface="Arial" panose="020b0604020202020204" pitchFamily="34" charset="0"/>
                <a:ea typeface="宋体" panose="02010600030101010101" pitchFamily="2" charset="-122"/>
              </a:rPr>
              <a:t>）是什么</a:t>
            </a:r>
            <a:r>
              <a:rPr lang="en-US" altLang="zh-CN" sz="2400">
                <a:latin typeface="Arial" panose="020b0604020202020204" pitchFamily="34" charset="0"/>
                <a:ea typeface="宋体" panose="02010600030101010101" pitchFamily="2" charset="-122"/>
              </a:rPr>
              <a:t>——</a:t>
            </a:r>
            <a:r>
              <a:rPr lang="zh-CN" altLang="en-US" sz="2400">
                <a:latin typeface="Arial" panose="020b0604020202020204" pitchFamily="34" charset="0"/>
                <a:ea typeface="宋体" panose="02010600030101010101" pitchFamily="2" charset="-122"/>
              </a:rPr>
              <a:t>为什么</a:t>
            </a:r>
            <a:r>
              <a:rPr lang="en-US" altLang="zh-CN" sz="2400">
                <a:latin typeface="Arial" panose="020b0604020202020204" pitchFamily="34" charset="0"/>
                <a:ea typeface="宋体" panose="02010600030101010101" pitchFamily="2" charset="-122"/>
              </a:rPr>
              <a:t>——</a:t>
            </a:r>
            <a:r>
              <a:rPr lang="zh-CN" altLang="en-US" sz="2400">
                <a:latin typeface="Arial" panose="020b0604020202020204" pitchFamily="34" charset="0"/>
                <a:ea typeface="宋体" panose="02010600030101010101" pitchFamily="2" charset="-122"/>
              </a:rPr>
              <a:t>怎么办</a:t>
            </a:r>
            <a:endParaRPr lang="zh-CN" altLang="en-US" sz="2400">
              <a:latin typeface="Arial" panose="020b0604020202020204" pitchFamily="34" charset="0"/>
              <a:ea typeface="宋体" panose="02010600030101010101" pitchFamily="2" charset="-122"/>
            </a:endParaRPr>
          </a:p>
        </p:txBody>
      </p:sp>
      <p:sp>
        <p:nvSpPr>
          <p:cNvPr id="11" name="文本框 10"/>
          <p:cNvSpPr txBox="1"/>
          <p:nvPr/>
        </p:nvSpPr>
        <p:spPr>
          <a:xfrm>
            <a:off x="2732088" y="5471795"/>
            <a:ext cx="6450012" cy="460375"/>
          </a:xfrm>
          <a:prstGeom prst="rect">
            <a:avLst/>
          </a:prstGeom>
          <a:noFill/>
          <a:ln w="9525">
            <a:noFill/>
          </a:ln>
        </p:spPr>
        <p:txBody>
          <a:bodyPr wrap="square" anchor="t" anchorCtr="0">
            <a:spAutoFit/>
          </a:bodyPr>
          <a:lstStyle/>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2</a:t>
            </a:r>
            <a:r>
              <a:rPr lang="zh-CN" altLang="en-US" sz="2400">
                <a:latin typeface="Arial" panose="020b0604020202020204" pitchFamily="34" charset="0"/>
                <a:ea typeface="宋体" panose="02010600030101010101" pitchFamily="2" charset="-122"/>
              </a:rPr>
              <a:t>）现象</a:t>
            </a:r>
            <a:r>
              <a:rPr lang="en-US" altLang="zh-CN" sz="2400">
                <a:latin typeface="Arial" panose="020b0604020202020204" pitchFamily="34" charset="0"/>
                <a:ea typeface="宋体" panose="02010600030101010101" pitchFamily="2" charset="-122"/>
              </a:rPr>
              <a:t>——</a:t>
            </a:r>
            <a:r>
              <a:rPr lang="zh-CN" altLang="en-US" sz="2400">
                <a:latin typeface="Arial" panose="020b0604020202020204" pitchFamily="34" charset="0"/>
                <a:ea typeface="宋体" panose="02010600030101010101" pitchFamily="2" charset="-122"/>
              </a:rPr>
              <a:t>原因</a:t>
            </a:r>
            <a:r>
              <a:rPr lang="en-US" altLang="zh-CN" sz="2400">
                <a:latin typeface="Arial" panose="020b0604020202020204" pitchFamily="34" charset="0"/>
                <a:ea typeface="宋体" panose="02010600030101010101" pitchFamily="2" charset="-122"/>
              </a:rPr>
              <a:t>——</a:t>
            </a:r>
            <a:r>
              <a:rPr lang="zh-CN" altLang="en-US" sz="2400">
                <a:latin typeface="Arial" panose="020b0604020202020204" pitchFamily="34" charset="0"/>
                <a:ea typeface="宋体" panose="02010600030101010101" pitchFamily="2" charset="-122"/>
              </a:rPr>
              <a:t>危害</a:t>
            </a:r>
            <a:r>
              <a:rPr lang="en-US" altLang="zh-CN" sz="2400">
                <a:latin typeface="Arial" panose="020b0604020202020204" pitchFamily="34" charset="0"/>
                <a:ea typeface="宋体" panose="02010600030101010101" pitchFamily="2" charset="-122"/>
              </a:rPr>
              <a:t>——</a:t>
            </a:r>
            <a:r>
              <a:rPr lang="zh-CN" altLang="en-US" sz="2400">
                <a:latin typeface="Arial" panose="020b0604020202020204" pitchFamily="34" charset="0"/>
                <a:ea typeface="宋体" panose="02010600030101010101" pitchFamily="2" charset="-122"/>
              </a:rPr>
              <a:t>对策</a:t>
            </a:r>
            <a:endParaRPr lang="zh-CN" altLang="en-US" sz="2400">
              <a:latin typeface="Arial" panose="020b0604020202020204" pitchFamily="34" charset="0"/>
              <a:ea typeface="宋体" panose="02010600030101010101" pitchFamily="2" charset="-122"/>
            </a:endParaRPr>
          </a:p>
        </p:txBody>
      </p:sp>
      <p:sp>
        <p:nvSpPr>
          <p:cNvPr id="12" name="文本框 11"/>
          <p:cNvSpPr txBox="1"/>
          <p:nvPr/>
        </p:nvSpPr>
        <p:spPr>
          <a:xfrm>
            <a:off x="2732088" y="5932170"/>
            <a:ext cx="4860925" cy="460375"/>
          </a:xfrm>
          <a:prstGeom prst="rect">
            <a:avLst/>
          </a:prstGeom>
          <a:noFill/>
          <a:ln w="9525">
            <a:noFill/>
          </a:ln>
        </p:spPr>
        <p:txBody>
          <a:bodyPr wrap="square" anchor="t" anchorCtr="0">
            <a:spAutoFit/>
          </a:bodyPr>
          <a:lstStyle/>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3</a:t>
            </a:r>
            <a:r>
              <a:rPr lang="zh-CN" altLang="en-US" sz="2400">
                <a:latin typeface="Arial" panose="020b0604020202020204" pitchFamily="34" charset="0"/>
                <a:ea typeface="宋体" panose="02010600030101010101" pitchFamily="2" charset="-122"/>
              </a:rPr>
              <a:t>）分论点式递进</a:t>
            </a:r>
            <a:endParaRPr lang="zh-CN" altLang="en-US" sz="2400">
              <a:latin typeface="Arial" panose="020b0604020202020204" pitchFamily="34" charset="0"/>
              <a:ea typeface="宋体" panose="02010600030101010101" pitchFamily="2" charset="-122"/>
            </a:endParaRPr>
          </a:p>
        </p:txBody>
      </p:sp>
      <p:sp>
        <p:nvSpPr>
          <p:cNvPr id="13" name="左大括号 12"/>
          <p:cNvSpPr/>
          <p:nvPr/>
        </p:nvSpPr>
        <p:spPr>
          <a:xfrm>
            <a:off x="2419985" y="3643630"/>
            <a:ext cx="76200" cy="1371600"/>
          </a:xfrm>
          <a:prstGeom prst="leftBrace">
            <a:avLst/>
          </a:prstGeom>
          <a:ln w="12700"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amond(in)">
                                      <p:cBhvr>
                                        <p:cTn id="32" dur="20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diamond(in)">
                                      <p:cBhvr>
                                        <p:cTn id="37" dur="20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amond(in)">
                                      <p:cBhvr>
                                        <p:cTn id="52" dur="2000"/>
                                        <p:tgtEl>
                                          <p:spTgt spid="1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inVertical)">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5" grpId="0"/>
      <p:bldP spid="6" grpId="0"/>
      <p:bldP spid="7" grpId="0"/>
      <p:bldP spid="9" grpId="0"/>
      <p:bldP spid="10" grpId="0"/>
      <p:bldP spid="11" grpId="0"/>
      <p:bldP spid="12" grpId="0"/>
      <p:bldP spid="13"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9" name="标题 1"/>
          <p:cNvSpPr>
            <a:spLocks noGrp="1"/>
          </p:cNvSpPr>
          <p:nvPr>
            <p:ph type="title"/>
          </p:nvPr>
        </p:nvSpPr>
        <p:spPr>
          <a:xfrm>
            <a:off x="11712575" y="620395"/>
            <a:ext cx="355600" cy="2019935"/>
          </a:xfrm>
        </p:spPr>
        <p:txBody>
          <a:bodyPr anchor="ctr" anchorCtr="0">
            <a:normAutofit fontScale="90000"/>
          </a:bodyPr>
          <a:lstStyle/>
          <a:p>
            <a:pPr algn="ctr">
              <a:buClrTx/>
              <a:buSzTx/>
              <a:buFontTx/>
            </a:pPr>
            <a:r>
              <a:rPr lang="zh-CN" altLang="en-US" sz="3110" b="1"/>
              <a:t>练一练</a:t>
            </a:r>
            <a:endParaRPr lang="zh-CN" altLang="en-US" sz="3110" b="1"/>
          </a:p>
        </p:txBody>
      </p:sp>
      <p:sp>
        <p:nvSpPr>
          <p:cNvPr id="12290" name="内容占位符 2"/>
          <p:cNvSpPr>
            <a:spLocks noGrp="1"/>
          </p:cNvSpPr>
          <p:nvPr>
            <p:ph idx="1"/>
          </p:nvPr>
        </p:nvSpPr>
        <p:spPr>
          <a:xfrm>
            <a:off x="479425" y="548640"/>
            <a:ext cx="11610340" cy="6445250"/>
          </a:xfrm>
        </p:spPr>
        <p:txBody>
          <a:bodyPr anchor="t" anchorCtr="0">
            <a:normAutofit fontScale="70000"/>
          </a:bodyPr>
          <a:lstStyle/>
          <a:p>
            <a:pPr marL="0" indent="0" algn="l">
              <a:buNone/>
            </a:pPr>
            <a:r>
              <a:rPr lang="zh-CN" altLang="en-US" sz="3430" b="1">
                <a:cs typeface="微软雅黑" panose="020b0503020204020204" pitchFamily="34" charset="-122"/>
              </a:rPr>
              <a:t>编写议论文写作提纲</a:t>
            </a:r>
            <a:endParaRPr lang="zh-CN" altLang="en-US" sz="3430" b="1">
              <a:cs typeface="微软雅黑" panose="020b0503020204020204" pitchFamily="34" charset="-122"/>
            </a:endParaRPr>
          </a:p>
          <a:p>
            <a:pPr marL="0" indent="0">
              <a:buNone/>
            </a:pPr>
            <a:r>
              <a:rPr lang="zh-CN" altLang="en-US" sz="3430">
                <a:cs typeface="微软雅黑" panose="020b0503020204020204" pitchFamily="34" charset="-122"/>
              </a:rPr>
              <a:t>论题：</a:t>
            </a:r>
            <a:r>
              <a:rPr lang="zh-CN" altLang="en-US" sz="3430" u="sng">
                <a:cs typeface="微软雅黑" panose="020b0503020204020204" pitchFamily="34" charset="-122"/>
              </a:rPr>
              <a:t>                           </a:t>
            </a:r>
            <a:r>
              <a:rPr lang="zh-CN" altLang="en-US" sz="3430">
                <a:cs typeface="微软雅黑" panose="020b0503020204020204" pitchFamily="34" charset="-122"/>
              </a:rPr>
              <a:t>。</a:t>
            </a:r>
            <a:r>
              <a:rPr lang="en-US" altLang="zh-CN" sz="3430">
                <a:cs typeface="微软雅黑" panose="020b0503020204020204" pitchFamily="34" charset="-122"/>
              </a:rPr>
              <a:t>              </a:t>
            </a:r>
            <a:r>
              <a:rPr lang="zh-CN" altLang="en-US" sz="3430">
                <a:cs typeface="微软雅黑" panose="020b0503020204020204" pitchFamily="34" charset="-122"/>
              </a:rPr>
              <a:t>引论：</a:t>
            </a:r>
            <a:r>
              <a:rPr lang="zh-CN" altLang="en-US" sz="3430" u="sng">
                <a:cs typeface="微软雅黑" panose="020b0503020204020204" pitchFamily="34" charset="-122"/>
              </a:rPr>
              <a:t>                           </a:t>
            </a:r>
            <a:r>
              <a:rPr lang="zh-CN" altLang="en-US" sz="3430">
                <a:cs typeface="微软雅黑" panose="020b0503020204020204" pitchFamily="34" charset="-122"/>
              </a:rPr>
              <a:t>。</a:t>
            </a:r>
            <a:endParaRPr lang="zh-CN" altLang="en-US" sz="3430">
              <a:cs typeface="微软雅黑" panose="020b0503020204020204" pitchFamily="34" charset="-122"/>
            </a:endParaRPr>
          </a:p>
          <a:p>
            <a:pPr marL="0" indent="0">
              <a:buNone/>
            </a:pPr>
            <a:r>
              <a:rPr lang="zh-CN" altLang="en-US" sz="3430">
                <a:cs typeface="微软雅黑" panose="020b0503020204020204" pitchFamily="34" charset="-122"/>
              </a:rPr>
              <a:t>本论：</a:t>
            </a:r>
            <a:r>
              <a:rPr lang="zh-CN" altLang="en-US" sz="3430" u="sng">
                <a:cs typeface="微软雅黑" panose="020b0503020204020204" pitchFamily="34" charset="-122"/>
              </a:rPr>
              <a:t>                          </a:t>
            </a:r>
            <a:r>
              <a:rPr lang="en-US" altLang="zh-CN" sz="3430" u="sng">
                <a:cs typeface="微软雅黑" panose="020b0503020204020204" pitchFamily="34" charset="-122"/>
              </a:rPr>
              <a:t>                                                                                  </a:t>
            </a:r>
            <a:r>
              <a:rPr lang="zh-CN" altLang="en-US" sz="3430" u="sng">
                <a:cs typeface="微软雅黑" panose="020b0503020204020204" pitchFamily="34" charset="-122"/>
              </a:rPr>
              <a:t> </a:t>
            </a:r>
            <a:r>
              <a:rPr lang="zh-CN" altLang="en-US" sz="3430">
                <a:cs typeface="微软雅黑" panose="020b0503020204020204" pitchFamily="34" charset="-122"/>
              </a:rPr>
              <a:t>。</a:t>
            </a:r>
            <a:endParaRPr lang="zh-CN" altLang="en-US" sz="3430">
              <a:cs typeface="微软雅黑" panose="020b0503020204020204" pitchFamily="34" charset="-122"/>
            </a:endParaRPr>
          </a:p>
          <a:p>
            <a:pPr marL="0" indent="0">
              <a:buNone/>
            </a:pPr>
            <a:r>
              <a:rPr lang="zh-CN" altLang="en-US" sz="3430">
                <a:cs typeface="微软雅黑" panose="020b0503020204020204" pitchFamily="34" charset="-122"/>
              </a:rPr>
              <a:t>      </a:t>
            </a:r>
            <a:r>
              <a:rPr lang="en-US" altLang="zh-CN" sz="3430">
                <a:cs typeface="微软雅黑" panose="020b0503020204020204" pitchFamily="34" charset="-122"/>
              </a:rPr>
              <a:t>   </a:t>
            </a:r>
            <a:endParaRPr lang="en-US" altLang="zh-CN" sz="3430">
              <a:cs typeface="微软雅黑" panose="020b0503020204020204" pitchFamily="34" charset="-122"/>
            </a:endParaRPr>
          </a:p>
          <a:p>
            <a:pPr marL="0" indent="0">
              <a:buNone/>
            </a:pPr>
            <a:r>
              <a:rPr lang="en-US" altLang="zh-CN" sz="3430">
                <a:cs typeface="微软雅黑" panose="020b0503020204020204" pitchFamily="34" charset="-122"/>
              </a:rPr>
              <a:t>           </a:t>
            </a:r>
            <a:r>
              <a:rPr lang="zh-CN" altLang="en-US" sz="3430" u="sng">
                <a:cs typeface="微软雅黑" panose="020b0503020204020204" pitchFamily="34" charset="-122"/>
              </a:rPr>
              <a:t>             </a:t>
            </a:r>
            <a:r>
              <a:rPr lang="en-US" altLang="zh-CN" sz="3430" u="sng">
                <a:cs typeface="微软雅黑" panose="020b0503020204020204" pitchFamily="34" charset="-122"/>
              </a:rPr>
              <a:t>                                                                      </a:t>
            </a:r>
            <a:r>
              <a:rPr lang="zh-CN" altLang="en-US" sz="3430" u="sng">
                <a:cs typeface="微软雅黑" panose="020b0503020204020204" pitchFamily="34" charset="-122"/>
              </a:rPr>
              <a:t>    </a:t>
            </a:r>
            <a:r>
              <a:rPr lang="en-US" altLang="zh-CN" sz="3430" u="sng">
                <a:cs typeface="微软雅黑" panose="020b0503020204020204" pitchFamily="34" charset="-122"/>
              </a:rPr>
              <a:t>            </a:t>
            </a:r>
            <a:r>
              <a:rPr lang="zh-CN" altLang="en-US" sz="3430" u="sng">
                <a:cs typeface="微软雅黑" panose="020b0503020204020204" pitchFamily="34" charset="-122"/>
              </a:rPr>
              <a:t>          </a:t>
            </a:r>
            <a:r>
              <a:rPr lang="zh-CN" altLang="en-US" sz="3430">
                <a:cs typeface="微软雅黑" panose="020b0503020204020204" pitchFamily="34" charset="-122"/>
              </a:rPr>
              <a:t>。</a:t>
            </a:r>
            <a:endParaRPr lang="zh-CN" altLang="en-US" sz="3430">
              <a:cs typeface="微软雅黑" panose="020b0503020204020204" pitchFamily="34" charset="-122"/>
            </a:endParaRPr>
          </a:p>
          <a:p>
            <a:pPr marL="0" indent="0">
              <a:buNone/>
            </a:pPr>
            <a:r>
              <a:rPr lang="zh-CN" altLang="en-US" sz="3430">
                <a:cs typeface="微软雅黑" panose="020b0503020204020204" pitchFamily="34" charset="-122"/>
              </a:rPr>
              <a:t>     </a:t>
            </a:r>
            <a:r>
              <a:rPr lang="en-US" altLang="zh-CN" sz="3430">
                <a:cs typeface="微软雅黑" panose="020b0503020204020204" pitchFamily="34" charset="-122"/>
              </a:rPr>
              <a:t>    </a:t>
            </a:r>
            <a:r>
              <a:rPr lang="zh-CN" altLang="en-US" sz="3430">
                <a:cs typeface="微软雅黑" panose="020b0503020204020204" pitchFamily="34" charset="-122"/>
              </a:rPr>
              <a:t> </a:t>
            </a:r>
            <a:endParaRPr lang="zh-CN" altLang="en-US" sz="3430">
              <a:cs typeface="微软雅黑" panose="020b0503020204020204" pitchFamily="34" charset="-122"/>
            </a:endParaRPr>
          </a:p>
          <a:p>
            <a:pPr marL="0" indent="0">
              <a:buNone/>
            </a:pPr>
            <a:r>
              <a:rPr lang="en-US" altLang="zh-CN" sz="3430">
                <a:cs typeface="微软雅黑" panose="020b0503020204020204" pitchFamily="34" charset="-122"/>
              </a:rPr>
              <a:t>            </a:t>
            </a:r>
            <a:r>
              <a:rPr lang="en-US" altLang="zh-CN" sz="3430" u="sng">
                <a:cs typeface="微软雅黑" panose="020b0503020204020204" pitchFamily="34" charset="-122"/>
              </a:rPr>
              <a:t>                                                                              </a:t>
            </a:r>
            <a:r>
              <a:rPr lang="zh-CN" altLang="en-US" sz="3430" u="sng">
                <a:cs typeface="微软雅黑" panose="020b0503020204020204" pitchFamily="34" charset="-122"/>
              </a:rPr>
              <a:t>                          </a:t>
            </a:r>
            <a:r>
              <a:rPr lang="en-US" altLang="zh-CN" sz="3430" u="sng">
                <a:cs typeface="微软雅黑" panose="020b0503020204020204" pitchFamily="34" charset="-122"/>
              </a:rPr>
              <a:t>    </a:t>
            </a:r>
            <a:r>
              <a:rPr lang="zh-CN" altLang="en-US" sz="3430" u="sng">
                <a:cs typeface="微软雅黑" panose="020b0503020204020204" pitchFamily="34" charset="-122"/>
              </a:rPr>
              <a:t> </a:t>
            </a:r>
            <a:r>
              <a:rPr lang="zh-CN" altLang="en-US" sz="3430">
                <a:cs typeface="微软雅黑" panose="020b0503020204020204" pitchFamily="34" charset="-122"/>
              </a:rPr>
              <a:t>。</a:t>
            </a:r>
            <a:endParaRPr lang="zh-CN" altLang="en-US" sz="3430">
              <a:cs typeface="微软雅黑" panose="020b0503020204020204" pitchFamily="34" charset="-122"/>
            </a:endParaRPr>
          </a:p>
          <a:p>
            <a:pPr marL="0" indent="0">
              <a:buNone/>
            </a:pPr>
            <a:r>
              <a:rPr lang="zh-CN" altLang="en-US" sz="3430">
                <a:cs typeface="微软雅黑" panose="020b0503020204020204" pitchFamily="34" charset="-122"/>
              </a:rPr>
              <a:t>阅读下列材料，根据要求作文。（60分）</a:t>
            </a:r>
            <a:endParaRPr lang="zh-CN" altLang="en-US" sz="3430">
              <a:cs typeface="微软雅黑" panose="020b0503020204020204" pitchFamily="34" charset="-122"/>
            </a:endParaRPr>
          </a:p>
          <a:p>
            <a:pPr marL="0" indent="0">
              <a:buNone/>
            </a:pPr>
            <a:r>
              <a:rPr lang="zh-CN" altLang="en-US" sz="3430">
                <a:latin typeface="宋体" panose="02010600030101010101" pitchFamily="2" charset="-122"/>
                <a:ea typeface="宋体" panose="02010600030101010101" pitchFamily="2" charset="-122"/>
                <a:cs typeface="宋体" panose="02010600030101010101" pitchFamily="2" charset="-122"/>
              </a:rPr>
              <a:t>     母亲节这天，微信朋友圈里满屏都是各种对母亲的祝福，或者是晒自己母亲的照片。对此，网友们评价不一：有人认为这是浓浓的亲情点赞；有人说各种晒只是为满足自己的心理需求，因为别人晒了，自己不晒显得不应景或没孝心；还有人说有发朋友圈的功夫，不如回家为妈妈捶捶背洗洗脚来得实在……</a:t>
            </a:r>
            <a:endParaRPr lang="zh-CN" altLang="en-US" sz="343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3430">
                <a:latin typeface="宋体" panose="02010600030101010101" pitchFamily="2" charset="-122"/>
                <a:ea typeface="宋体" panose="02010600030101010101" pitchFamily="2" charset="-122"/>
                <a:cs typeface="宋体" panose="02010600030101010101" pitchFamily="2" charset="-122"/>
              </a:rPr>
              <a:t>     对此，你有什么看法呢？请根据你的看法写一篇800字以上的论述文，要求题目自拟，不得脱离材料内容及意义。</a:t>
            </a:r>
            <a:endParaRPr lang="zh-CN" altLang="en-US" sz="343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630680" y="909955"/>
            <a:ext cx="2360295" cy="460375"/>
          </a:xfrm>
          <a:prstGeom prst="rect">
            <a:avLst/>
          </a:prstGeom>
          <a:noFill/>
          <a:ln w="9525">
            <a:noFill/>
          </a:ln>
        </p:spPr>
        <p:txBody>
          <a:bodyPr wrap="square" anchor="t" anchorCtr="0">
            <a:spAutoFit/>
          </a:bodyPr>
          <a:lstStyle/>
          <a:p>
            <a:r>
              <a:rPr lang="zh-CN" altLang="en-US" sz="2400">
                <a:solidFill>
                  <a:srgbClr val="C00000"/>
                </a:solidFill>
                <a:latin typeface="微软雅黑" panose="020b0503020204020204" pitchFamily="34" charset="-122"/>
                <a:ea typeface="微软雅黑" panose="020b0503020204020204" pitchFamily="34" charset="-122"/>
              </a:rPr>
              <a:t>母亲节晒祝福</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311900" y="909955"/>
            <a:ext cx="2747010" cy="460375"/>
          </a:xfrm>
          <a:prstGeom prst="rect">
            <a:avLst/>
          </a:prstGeom>
          <a:noFill/>
          <a:ln w="9525">
            <a:noFill/>
          </a:ln>
        </p:spPr>
        <p:txBody>
          <a:bodyPr wrap="square" anchor="t" anchorCtr="0">
            <a:spAutoFit/>
          </a:bodyPr>
          <a:lstStyle/>
          <a:p>
            <a:r>
              <a:rPr lang="zh-CN" altLang="en-US" sz="2400">
                <a:solidFill>
                  <a:srgbClr val="C00000"/>
                </a:solidFill>
                <a:latin typeface="微软雅黑" panose="020b0503020204020204" pitchFamily="34" charset="-122"/>
                <a:ea typeface="微软雅黑" panose="020b0503020204020204" pitchFamily="34" charset="-122"/>
              </a:rPr>
              <a:t>晒祝福也是一种孝</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43660" y="1414145"/>
            <a:ext cx="10314305" cy="445135"/>
          </a:xfrm>
          <a:prstGeom prst="rect">
            <a:avLst/>
          </a:prstGeom>
          <a:noFill/>
          <a:ln w="9525">
            <a:noFill/>
          </a:ln>
        </p:spPr>
        <p:txBody>
          <a:bodyPr wrap="square" anchor="t" anchorCtr="0">
            <a:spAutoFit/>
          </a:bodyPr>
          <a:lstStyle/>
          <a:p>
            <a:r>
              <a:rPr lang="en-US" altLang="zh-CN"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（1）孝有各种表达方式，晒祝福和为母亲捶捶背洗洗脚都是表达爱的好形式</a:t>
            </a:r>
            <a:r>
              <a:rPr lang="zh-CN" altLang="en-US"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6" name="文本框 5"/>
          <p:cNvSpPr txBox="1"/>
          <p:nvPr/>
        </p:nvSpPr>
        <p:spPr>
          <a:xfrm>
            <a:off x="1343660" y="1917700"/>
            <a:ext cx="9918700" cy="798830"/>
          </a:xfrm>
          <a:prstGeom prst="rect">
            <a:avLst/>
          </a:prstGeom>
          <a:noFill/>
          <a:ln w="9525">
            <a:noFill/>
          </a:ln>
        </p:spPr>
        <p:txBody>
          <a:bodyPr wrap="square" anchor="t" anchorCtr="0">
            <a:spAutoFit/>
          </a:bodyPr>
          <a:lstStyle/>
          <a:p>
            <a:r>
              <a:rPr lang="en-US" altLang="zh-CN"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（2）微信是一款交际平台，微信晒出对母亲的爱，可以营造浓浓的节日氛围，让整个社会感受母亲的伟大；</a:t>
            </a:r>
            <a:endParaRPr lang="en-US" altLang="zh-CN"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487170" y="2781935"/>
            <a:ext cx="9763125" cy="798830"/>
          </a:xfrm>
          <a:prstGeom prst="rect">
            <a:avLst/>
          </a:prstGeom>
          <a:noFill/>
          <a:ln w="9525">
            <a:noFill/>
          </a:ln>
        </p:spPr>
        <p:txBody>
          <a:bodyPr wrap="square" anchor="t" anchorCtr="0">
            <a:spAutoFit/>
          </a:bodyPr>
          <a:lstStyle/>
          <a:p>
            <a:r>
              <a:rPr lang="en-US" altLang="zh-CN"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（3）对那些</a:t>
            </a:r>
            <a:r>
              <a:rPr lang="en-US" altLang="zh-CN"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不善表达的人来说，利用微信可以坦诚地晒出对母亲的爱；而对或远在异乡的人来说，微信晒祝福拉近了与母亲的距离。</a:t>
            </a:r>
            <a:endParaRPr lang="en-US" altLang="zh-CN" sz="230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3" name="内容占位符 2"/>
          <p:cNvSpPr>
            <a:spLocks noGrp="1"/>
          </p:cNvSpPr>
          <p:nvPr>
            <p:ph idx="1"/>
          </p:nvPr>
        </p:nvSpPr>
        <p:spPr>
          <a:xfrm>
            <a:off x="479425" y="836930"/>
            <a:ext cx="10113645" cy="782955"/>
          </a:xfrm>
        </p:spPr>
        <p:txBody>
          <a:bodyPr anchor="t" anchorCtr="0">
            <a:normAutofit/>
          </a:bodyPr>
          <a:lstStyle/>
          <a:p>
            <a:pPr marL="0" algn="l">
              <a:buClrTx/>
              <a:buSzTx/>
              <a:buFontTx/>
              <a:buNone/>
            </a:pPr>
            <a:r>
              <a:rPr lang="zh-CN" altLang="en-US" sz="3110" b="1">
                <a:solidFill>
                  <a:srgbClr val="602E04"/>
                </a:solidFill>
                <a:latin typeface="时尚中黑简体" pitchFamily="2" charset="-122"/>
                <a:ea typeface="时尚中黑简体" pitchFamily="2" charset="-122"/>
                <a:cs typeface="+mj-cs"/>
              </a:rPr>
              <a:t>（</a:t>
            </a:r>
            <a:r>
              <a:rPr lang="en-US" altLang="zh-CN" sz="3110" b="1">
                <a:solidFill>
                  <a:srgbClr val="602E04"/>
                </a:solidFill>
                <a:latin typeface="时尚中黑简体" pitchFamily="2" charset="-122"/>
                <a:ea typeface="时尚中黑简体" pitchFamily="2" charset="-122"/>
                <a:cs typeface="+mj-cs"/>
              </a:rPr>
              <a:t>3</a:t>
            </a:r>
            <a:r>
              <a:rPr lang="zh-CN" altLang="en-US" sz="3110" b="1">
                <a:solidFill>
                  <a:srgbClr val="602E04"/>
                </a:solidFill>
                <a:latin typeface="时尚中黑简体" pitchFamily="2" charset="-122"/>
                <a:ea typeface="时尚中黑简体" pitchFamily="2" charset="-122"/>
                <a:cs typeface="+mj-cs"/>
              </a:rPr>
              <a:t>）议论文结尾追求的艺术效果</a:t>
            </a:r>
            <a:endParaRPr lang="zh-CN" altLang="en-US" sz="2800" b="1"/>
          </a:p>
        </p:txBody>
      </p:sp>
      <p:sp>
        <p:nvSpPr>
          <p:cNvPr id="4" name="文本框 3"/>
          <p:cNvSpPr txBox="1"/>
          <p:nvPr/>
        </p:nvSpPr>
        <p:spPr>
          <a:xfrm>
            <a:off x="1487170" y="1772920"/>
            <a:ext cx="8718550" cy="460375"/>
          </a:xfrm>
          <a:prstGeom prst="rect">
            <a:avLst/>
          </a:prstGeom>
          <a:noFill/>
        </p:spPr>
        <p:txBody>
          <a:bodyPr wrap="square" rtlCol="0">
            <a:spAutoFit/>
          </a:bodyPr>
          <a:lstStyle/>
          <a:p>
            <a:r>
              <a:rPr lang="en-US" altLang="zh-CN" sz="2400" noProof="1">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noProof="1">
                <a:effectLst/>
                <a:latin typeface="微软雅黑" panose="020b0503020204020204" pitchFamily="34" charset="-122"/>
                <a:ea typeface="微软雅黑" panose="020b0503020204020204" pitchFamily="34" charset="-122"/>
                <a:cs typeface="微软雅黑" panose="020b0503020204020204" pitchFamily="34" charset="-122"/>
                <a:sym typeface="+mn-ea"/>
              </a:rPr>
              <a:t>使文章中心更鲜明</a:t>
            </a:r>
            <a:r>
              <a:rPr lang="en-US" altLang="zh-CN" sz="2400" noProof="1">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effectLst/>
                <a:latin typeface="微软雅黑" panose="020b0503020204020204" pitchFamily="34" charset="-122"/>
                <a:ea typeface="微软雅黑" panose="020b0503020204020204" pitchFamily="34" charset="-122"/>
                <a:cs typeface="微软雅黑" panose="020b0503020204020204" pitchFamily="34" charset="-122"/>
                <a:sym typeface="+mn-ea"/>
              </a:rPr>
              <a:t>简短有力如豹尾</a:t>
            </a:r>
            <a:endParaRPr lang="zh-CN" altLang="en-US" sz="2400" noProof="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487805" y="2493010"/>
            <a:ext cx="7693025" cy="460375"/>
          </a:xfrm>
          <a:prstGeom prst="rect">
            <a:avLst/>
          </a:prstGeom>
          <a:noFill/>
          <a:ln w="9525">
            <a:noFill/>
          </a:ln>
        </p:spPr>
        <p:txBody>
          <a:bodyPr wrap="square" anchor="t" anchorCtr="0">
            <a:spAutoFit/>
          </a:bodyPr>
          <a:lstStyle/>
          <a:p>
            <a:pPr>
              <a:buSzTx/>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2.使文章</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结构更严谨——浑然天成如完璧</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487488" y="3285173"/>
            <a:ext cx="7221537" cy="460375"/>
          </a:xfrm>
          <a:prstGeom prst="rect">
            <a:avLst/>
          </a:prstGeom>
          <a:noFill/>
          <a:ln w="9525">
            <a:noFill/>
          </a:ln>
        </p:spPr>
        <p:txBody>
          <a:bodyPr wrap="square" anchor="t" anchorCtr="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使文章意蕴更丰富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回眸一笑百媚生</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7" name="文本框 3"/>
          <p:cNvSpPr txBox="1"/>
          <p:nvPr/>
        </p:nvSpPr>
        <p:spPr>
          <a:xfrm>
            <a:off x="119380" y="764223"/>
            <a:ext cx="8796338" cy="583565"/>
          </a:xfrm>
          <a:prstGeom prst="rect">
            <a:avLst/>
          </a:prstGeom>
          <a:noFill/>
          <a:ln w="9525">
            <a:noFill/>
          </a:ln>
        </p:spPr>
        <p:txBody>
          <a:bodyPr wrap="square" anchor="t" anchorCtr="0">
            <a:spAutoFit/>
          </a:bodyPr>
          <a:lstStyle/>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3.1</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）议论文四种常用结尾模式</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631315" y="1556703"/>
            <a:ext cx="8535988" cy="521970"/>
          </a:xfrm>
          <a:prstGeom prst="rect">
            <a:avLst/>
          </a:prstGeom>
          <a:noFill/>
          <a:ln w="9525">
            <a:noFill/>
          </a:ln>
        </p:spPr>
        <p:txBody>
          <a:bodyPr wrap="square" anchor="t" anchorCtr="0">
            <a:spAutoFit/>
          </a:bodyPr>
          <a:lstStyle/>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呼应标题式结尾：</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点题目或题目中的关键词</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775460" y="2204403"/>
            <a:ext cx="8572500" cy="267652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题目：</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雕琢心中的天使</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结尾：</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雕琢心中的天使</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，不一定要有惊天动地的壮举、轰轰烈烈的事迹和亘古不变的守候，只需要你心怀奉献，用奉献去</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雕琢心中的天使</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，让奉献将我们自己</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雕琢成最美的天使</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高考满分作文</a:t>
            </a:r>
            <a:endParaRPr lang="zh-CN" altLang="en-US" sz="2400" b="1">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1" name="标题 1"/>
          <p:cNvSpPr>
            <a:spLocks noGrp="1"/>
          </p:cNvSpPr>
          <p:nvPr>
            <p:ph type="title"/>
          </p:nvPr>
        </p:nvSpPr>
        <p:spPr>
          <a:xfrm>
            <a:off x="1919605" y="1268730"/>
            <a:ext cx="8229600" cy="606425"/>
          </a:xfrm>
        </p:spPr>
        <p:txBody>
          <a:bodyPr anchor="ctr" anchorCtr="0"/>
          <a:lstStyle/>
          <a:p>
            <a:pPr algn="l"/>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题目：</a:t>
            </a:r>
            <a:r>
              <a:rPr lang="zh-CN" altLang="en-US" sz="2400">
                <a:solidFill>
                  <a:schemeClr val="tx1"/>
                </a:solidFill>
                <a:latin typeface="微软雅黑" panose="020b0503020204020204" pitchFamily="34" charset="-122"/>
                <a:ea typeface="微软雅黑" panose="020b0503020204020204" pitchFamily="34" charset="-122"/>
              </a:rPr>
              <a:t>肯定他人就是肯定自己</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919605" y="1988820"/>
            <a:ext cx="8229600" cy="3122295"/>
          </a:xfrm>
        </p:spPr>
        <p:txBody>
          <a:bodyPr anchor="t" anchorCtr="0"/>
          <a:lstStyle/>
          <a:p>
            <a:pPr marL="0" indent="0">
              <a:buNone/>
            </a:pPr>
            <a:r>
              <a:rPr lang="zh-CN" altLang="en-US" sz="2400" b="1">
                <a:cs typeface="微软雅黑" panose="020b0503020204020204" pitchFamily="34" charset="-122"/>
              </a:rPr>
              <a:t>结尾：</a:t>
            </a:r>
            <a:endParaRPr lang="zh-CN" altLang="en-US" sz="2400" b="1">
              <a:cs typeface="微软雅黑" panose="020b0503020204020204" pitchFamily="34" charset="-122"/>
            </a:endParaRPr>
          </a:p>
          <a:p>
            <a:pPr marL="0" indent="0">
              <a:buNone/>
            </a:pPr>
            <a:r>
              <a:rPr lang="zh-CN" altLang="en-US" sz="2400">
                <a:cs typeface="微软雅黑" panose="020b0503020204020204" pitchFamily="34" charset="-122"/>
              </a:rPr>
              <a:t>     他人是自己的一面镜子，如何对待他人可以照出一个人的品性；所以能</a:t>
            </a:r>
            <a:r>
              <a:rPr lang="zh-CN" altLang="en-US" sz="2400" u="sng">
                <a:solidFill>
                  <a:srgbClr val="FF0000"/>
                </a:solidFill>
                <a:cs typeface="微软雅黑" panose="020b0503020204020204" pitchFamily="34" charset="-122"/>
              </a:rPr>
              <a:t>真诚肯定他人的</a:t>
            </a:r>
            <a:r>
              <a:rPr lang="zh-CN" altLang="en-US" sz="2400">
                <a:cs typeface="微软雅黑" panose="020b0503020204020204" pitchFamily="34" charset="-122"/>
              </a:rPr>
              <a:t>人，他那种谦虚、包容、善良的品性也一定能得到别人的肯定，因为</a:t>
            </a:r>
            <a:r>
              <a:rPr lang="en-US" altLang="zh-CN" sz="2400">
                <a:cs typeface="微软雅黑" panose="020b0503020204020204" pitchFamily="34" charset="-122"/>
              </a:rPr>
              <a:t>——</a:t>
            </a:r>
            <a:r>
              <a:rPr lang="zh-CN" altLang="en-US" sz="2400" u="sng">
                <a:solidFill>
                  <a:srgbClr val="FF0000"/>
                </a:solidFill>
                <a:cs typeface="微软雅黑" panose="020b0503020204020204" pitchFamily="34" charset="-122"/>
              </a:rPr>
              <a:t>肯定他人就是肯定自己</a:t>
            </a:r>
            <a:r>
              <a:rPr lang="zh-CN" altLang="en-US" sz="2400">
                <a:cs typeface="微软雅黑" panose="020b0503020204020204" pitchFamily="34" charset="-122"/>
              </a:rPr>
              <a:t>。</a:t>
            </a:r>
            <a:endParaRPr lang="zh-CN" altLang="en-US" sz="2400">
              <a:cs typeface="微软雅黑" panose="020b0503020204020204" pitchFamily="34" charset="-122"/>
            </a:endParaRPr>
          </a:p>
          <a:p>
            <a:pPr marL="0" indent="0">
              <a:buNone/>
            </a:pPr>
            <a:endParaRPr lang="zh-CN" altLang="en-US" sz="2400">
              <a:cs typeface="微软雅黑" panose="020b0503020204020204" pitchFamily="34" charset="-122"/>
            </a:endParaRPr>
          </a:p>
          <a:p>
            <a:pPr marL="0" indent="0">
              <a:buNone/>
            </a:pPr>
            <a:r>
              <a:rPr lang="en-US" altLang="zh-CN" sz="2400">
                <a:cs typeface="微软雅黑" panose="020b0503020204020204" pitchFamily="34" charset="-122"/>
              </a:rPr>
              <a:t>                                                                 ——</a:t>
            </a:r>
            <a:r>
              <a:rPr lang="zh-CN" altLang="en-US" sz="2400">
                <a:cs typeface="微软雅黑" panose="020b0503020204020204" pitchFamily="34" charset="-122"/>
              </a:rPr>
              <a:t>满分作文</a:t>
            </a:r>
            <a:endParaRPr lang="zh-CN" altLang="en-US" sz="2400">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charRg st="92" end="131"/>
                                            </p:txEl>
                                          </p:spTgt>
                                        </p:tgtEl>
                                        <p:attrNameLst>
                                          <p:attrName>style.visibility</p:attrName>
                                        </p:attrNameLst>
                                      </p:cBhvr>
                                      <p:to>
                                        <p:strVal val="visible"/>
                                      </p:to>
                                    </p:set>
                                    <p:animEffect transition="in" filter="blinds(horizontal)">
                                      <p:cBhvr>
                                        <p:cTn id="17" dur="500"/>
                                        <p:tgtEl>
                                          <p:spTgt spid="3">
                                            <p:txEl>
                                              <p:charRg st="92"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内容占位符 2"/>
          <p:cNvSpPr>
            <a:spLocks noGrp="1"/>
          </p:cNvSpPr>
          <p:nvPr>
            <p:ph idx="1"/>
          </p:nvPr>
        </p:nvSpPr>
        <p:spPr>
          <a:xfrm>
            <a:off x="983298" y="836930"/>
            <a:ext cx="8229600" cy="639763"/>
          </a:xfrm>
        </p:spPr>
        <p:txBody>
          <a:bodyPr anchor="t" anchorCtr="0"/>
          <a:lstStyle/>
          <a:p>
            <a:pPr marL="0" indent="0">
              <a:buNone/>
            </a:pPr>
            <a:r>
              <a:rPr lang="en-US" altLang="zh-CN" sz="2800" b="1">
                <a:cs typeface="微软雅黑" panose="020b0503020204020204" pitchFamily="34" charset="-122"/>
              </a:rPr>
              <a:t>2.</a:t>
            </a:r>
            <a:r>
              <a:rPr lang="zh-CN" altLang="en-US" sz="2800" b="1">
                <a:cs typeface="微软雅黑" panose="020b0503020204020204" pitchFamily="34" charset="-122"/>
              </a:rPr>
              <a:t>呼应开头式结尾：呼应开头观点句</a:t>
            </a:r>
            <a:endParaRPr lang="zh-CN" altLang="en-US" sz="2800" b="1">
              <a:cs typeface="微软雅黑" panose="020b0503020204020204" pitchFamily="34" charset="-122"/>
            </a:endParaRPr>
          </a:p>
        </p:txBody>
      </p:sp>
      <p:sp>
        <p:nvSpPr>
          <p:cNvPr id="4" name="文本框 3"/>
          <p:cNvSpPr txBox="1"/>
          <p:nvPr/>
        </p:nvSpPr>
        <p:spPr>
          <a:xfrm>
            <a:off x="1487170" y="2097088"/>
            <a:ext cx="8718550" cy="1938020"/>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开头：</a:t>
            </a:r>
            <a:endParaRPr lang="zh-CN" altLang="en-US" sz="2400">
              <a:solidFill>
                <a:srgbClr val="FF33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FF33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FF33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自嘲，大致意思是自己开自己的玩笑。不过要真探讨起来，这样解释就不能说明它的内涵了。其实，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自嘲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是人们身处困境时的</a:t>
            </a:r>
            <a:r>
              <a:rPr lang="zh-CN" altLang="en-US" sz="2400">
                <a:solidFill>
                  <a:srgbClr val="0000FF"/>
                </a:solidFill>
                <a:latin typeface="宋体" panose="02010600030101010101" pitchFamily="2" charset="-122"/>
                <a:ea typeface="宋体" panose="02010600030101010101" pitchFamily="2" charset="-122"/>
                <a:cs typeface="宋体" panose="02010600030101010101" pitchFamily="2" charset="-122"/>
              </a:rPr>
              <a:t>一剂良药</a:t>
            </a:r>
            <a:r>
              <a:rPr lang="zh-CN" altLang="en-US" sz="2400">
                <a:latin typeface="宋体" panose="02010600030101010101" pitchFamily="2" charset="-122"/>
                <a:ea typeface="宋体" panose="02010600030101010101" pitchFamily="2" charset="-122"/>
                <a:cs typeface="宋体" panose="02010600030101010101" pitchFamily="2" charset="-122"/>
              </a:rPr>
              <a:t>，是面对无助时的</a:t>
            </a:r>
            <a:r>
              <a:rPr lang="zh-CN" altLang="en-US" sz="2400">
                <a:solidFill>
                  <a:srgbClr val="0000FF"/>
                </a:solidFill>
                <a:latin typeface="宋体" panose="02010600030101010101" pitchFamily="2" charset="-122"/>
                <a:ea typeface="宋体" panose="02010600030101010101" pitchFamily="2" charset="-122"/>
                <a:cs typeface="宋体" panose="02010600030101010101" pitchFamily="2" charset="-122"/>
              </a:rPr>
              <a:t>一种安慰</a:t>
            </a:r>
            <a:r>
              <a:rPr lang="zh-CN" altLang="en-US" sz="2400">
                <a:latin typeface="宋体" panose="02010600030101010101" pitchFamily="2" charset="-122"/>
                <a:ea typeface="宋体" panose="02010600030101010101" pitchFamily="2" charset="-122"/>
                <a:cs typeface="宋体" panose="02010600030101010101" pitchFamily="2" charset="-122"/>
              </a:rPr>
              <a:t>，是陷入难堪时的一种</a:t>
            </a:r>
            <a:r>
              <a:rPr lang="zh-CN" altLang="en-US" sz="2400">
                <a:solidFill>
                  <a:srgbClr val="0000FF"/>
                </a:solidFill>
                <a:latin typeface="宋体" panose="02010600030101010101" pitchFamily="2" charset="-122"/>
                <a:ea typeface="宋体" panose="02010600030101010101" pitchFamily="2" charset="-122"/>
                <a:cs typeface="宋体" panose="02010600030101010101" pitchFamily="2" charset="-122"/>
              </a:rPr>
              <a:t>自我保护</a:t>
            </a:r>
            <a:r>
              <a:rPr lang="zh-CN" altLang="en-US" sz="2400">
                <a:latin typeface="宋体" panose="02010600030101010101" pitchFamily="2" charset="-122"/>
                <a:ea typeface="宋体" panose="02010600030101010101" pitchFamily="2" charset="-122"/>
                <a:cs typeface="宋体" panose="02010600030101010101" pitchFamily="2" charset="-122"/>
              </a:rPr>
              <a:t>，总之，</a:t>
            </a:r>
            <a:r>
              <a:rPr lang="zh-CN" altLang="en-US" sz="2400">
                <a:solidFill>
                  <a:srgbClr val="0000FF"/>
                </a:solidFill>
                <a:latin typeface="宋体" panose="02010600030101010101" pitchFamily="2" charset="-122"/>
                <a:ea typeface="宋体" panose="02010600030101010101" pitchFamily="2" charset="-122"/>
                <a:cs typeface="宋体" panose="02010600030101010101" pitchFamily="2" charset="-122"/>
              </a:rPr>
              <a:t>自嘲是一种生活哲学。</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415415" y="1556703"/>
            <a:ext cx="8572500"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题目：</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也谈</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自嘲</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630998" y="4149090"/>
            <a:ext cx="8443912" cy="2207260"/>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结尾：</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5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究竟是自嘲让苏格拉底成了哲学家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还是哲学家让他学会了自嘲，弄不清楚。但</a:t>
            </a:r>
            <a:r>
              <a:rPr lang="zh-CN" altLang="en-US" sz="2400" u="sng">
                <a:solidFill>
                  <a:srgbClr val="C00000"/>
                </a:solidFill>
                <a:latin typeface="宋体" panose="02010600030101010101" pitchFamily="2" charset="-122"/>
                <a:ea typeface="宋体" panose="02010600030101010101" pitchFamily="2" charset="-122"/>
                <a:cs typeface="宋体" panose="02010600030101010101" pitchFamily="2" charset="-122"/>
              </a:rPr>
              <a:t>自嘲确实是一种生活哲学</a:t>
            </a:r>
            <a:r>
              <a:rPr lang="zh-CN" altLang="en-US" sz="2400">
                <a:latin typeface="宋体" panose="02010600030101010101" pitchFamily="2" charset="-122"/>
                <a:ea typeface="宋体" panose="02010600030101010101" pitchFamily="2" charset="-122"/>
                <a:cs typeface="宋体" panose="02010600030101010101" pitchFamily="2" charset="-122"/>
              </a:rPr>
              <a:t>，它可以帮助我们</a:t>
            </a:r>
            <a:r>
              <a:rPr lang="zh-CN" altLang="en-US" sz="2400" u="sng">
                <a:solidFill>
                  <a:srgbClr val="C00000"/>
                </a:solidFill>
                <a:latin typeface="宋体" panose="02010600030101010101" pitchFamily="2" charset="-122"/>
                <a:ea typeface="宋体" panose="02010600030101010101" pitchFamily="2" charset="-122"/>
                <a:cs typeface="宋体" panose="02010600030101010101" pitchFamily="2" charset="-122"/>
              </a:rPr>
              <a:t>摆脱困境、免于难堪</a:t>
            </a:r>
            <a:r>
              <a:rPr lang="zh-CN" altLang="en-US" sz="2400">
                <a:latin typeface="宋体" panose="02010600030101010101" pitchFamily="2" charset="-122"/>
                <a:ea typeface="宋体" panose="02010600030101010101" pitchFamily="2" charset="-122"/>
                <a:cs typeface="宋体" panose="02010600030101010101" pitchFamily="2" charset="-122"/>
              </a:rPr>
              <a:t>，获得一种</a:t>
            </a:r>
            <a:r>
              <a:rPr lang="zh-CN" altLang="en-US" sz="2400" u="sng">
                <a:solidFill>
                  <a:srgbClr val="C00000"/>
                </a:solidFill>
                <a:latin typeface="宋体" panose="02010600030101010101" pitchFamily="2" charset="-122"/>
                <a:ea typeface="宋体" panose="02010600030101010101" pitchFamily="2" charset="-122"/>
                <a:cs typeface="宋体" panose="02010600030101010101" pitchFamily="2" charset="-122"/>
              </a:rPr>
              <a:t>精神解放</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11225" y="1844675"/>
            <a:ext cx="9064625" cy="2548890"/>
          </a:xfrm>
        </p:spPr>
        <p:txBody>
          <a:bodyPr anchor="t" anchorCtr="0"/>
          <a:lstStyle/>
          <a:p>
            <a:pPr marL="0" indent="0">
              <a:buNone/>
            </a:pPr>
            <a:r>
              <a:rPr lang="zh-CN" altLang="en-US" sz="2400" b="1">
                <a:cs typeface="微软雅黑" panose="020b0503020204020204" pitchFamily="34" charset="-122"/>
              </a:rPr>
              <a:t>开头：</a:t>
            </a:r>
            <a:r>
              <a:rPr lang="en-US" altLang="zh-CN" sz="2400" b="1">
                <a:cs typeface="微软雅黑" panose="020b0503020204020204" pitchFamily="34" charset="-122"/>
              </a:rPr>
              <a:t>    </a:t>
            </a:r>
            <a:endParaRPr lang="en-US" altLang="zh-CN" sz="2400" b="1">
              <a:cs typeface="微软雅黑" panose="020b0503020204020204" pitchFamily="34" charset="-122"/>
            </a:endParaRPr>
          </a:p>
          <a:p>
            <a:pPr marL="0" indent="0">
              <a:buNone/>
            </a:pPr>
            <a:r>
              <a:rPr lang="zh-CN" altLang="en-US" sz="2400" b="1">
                <a:cs typeface="微软雅黑" panose="020b0503020204020204" pitchFamily="34"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比起“粗粮”来，“细粮” 当然更有营养，更有利于肠胃吸收，因此就有了“食不厌精，脍不厌细”的说法。然而一味热衷吃“细粮”，营养是保证了，各种“富贵病”也随之而来，年纪轻轻就患上了“三高四高”的，让人不胜烦恼。看来，</a:t>
            </a:r>
            <a:r>
              <a:rPr lang="zh-CN" altLang="en-US" sz="2400" u="sng">
                <a:solidFill>
                  <a:srgbClr val="FF0000"/>
                </a:solidFill>
                <a:latin typeface="宋体" panose="02010600030101010101" pitchFamily="2" charset="-122"/>
                <a:ea typeface="宋体" panose="02010600030101010101" pitchFamily="2" charset="-122"/>
                <a:cs typeface="宋体" panose="02010600030101010101" pitchFamily="2" charset="-122"/>
              </a:rPr>
              <a:t>我们在吃“细粮”的同时，千万别忘了吃点“粗粮”</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10908" y="1124585"/>
            <a:ext cx="8520112"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题目：</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粗粮与细粮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83615" y="4436745"/>
            <a:ext cx="8705850" cy="1568450"/>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rPr>
              <a:t>结尾：</a:t>
            </a:r>
            <a:endParaRPr lang="zh-CN" altLang="en-US" sz="2400" b="1">
              <a:latin typeface="微软雅黑" panose="020b0503020204020204" pitchFamily="34" charset="-122"/>
              <a:ea typeface="微软雅黑" panose="020b0503020204020204" pitchFamily="34" charset="-122"/>
            </a:endParaRPr>
          </a:p>
          <a:p>
            <a:r>
              <a:rPr lang="zh-CN" altLang="en-US" sz="2400" b="1">
                <a:latin typeface="仿宋" panose="02010609060101010101" charset="-122"/>
                <a:ea typeface="仿宋" panose="02010609060101010101"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古人云：宝剑锋从磨砺出，梅花香自苦寒来。不经历风雨怎能见彩虹，自然万物如此，人生亦如此理，</a:t>
            </a:r>
            <a:r>
              <a:rPr lang="zh-CN" altLang="en-US" sz="2400" u="sng">
                <a:solidFill>
                  <a:srgbClr val="FF0000"/>
                </a:solidFill>
                <a:latin typeface="宋体" panose="02010600030101010101" pitchFamily="2" charset="-122"/>
                <a:ea typeface="宋体" panose="02010600030101010101" pitchFamily="2" charset="-122"/>
                <a:cs typeface="宋体" panose="02010600030101010101" pitchFamily="2" charset="-122"/>
              </a:rPr>
              <a:t>适当地吃点粗粮，生活更丰富，生命更有味，人生更精彩。</a:t>
            </a:r>
            <a:endParaRPr lang="zh-CN" altLang="en-US" sz="2400" u="sng">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charRg st="8" end="116"/>
                                            </p:txEl>
                                          </p:spTgt>
                                        </p:tgtEl>
                                        <p:attrNameLst>
                                          <p:attrName>style.visibility</p:attrName>
                                        </p:attrNameLst>
                                      </p:cBhvr>
                                      <p:to>
                                        <p:strVal val="visible"/>
                                      </p:to>
                                    </p:set>
                                    <p:animEffect transition="in" filter="blinds(horizontal)">
                                      <p:cBhvr>
                                        <p:cTn id="17" dur="500"/>
                                        <p:tgtEl>
                                          <p:spTgt spid="3">
                                            <p:txEl>
                                              <p:charRg st="8" end="11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标题 8193"/>
          <p:cNvSpPr>
            <a:spLocks noGrp="1"/>
          </p:cNvSpPr>
          <p:nvPr>
            <p:ph type="title"/>
          </p:nvPr>
        </p:nvSpPr>
        <p:spPr>
          <a:xfrm>
            <a:off x="1981200" y="274638"/>
            <a:ext cx="8229600" cy="1096962"/>
          </a:xfrm>
        </p:spPr>
        <p:txBody>
          <a:bodyPr anchor="ctr" anchorCtr="0"/>
          <a:lstStyle/>
          <a:p>
            <a:r>
              <a:rPr lang="zh-CN" altLang="en-US" sz="4000" smtClean="0"/>
              <a:t>提出问题的角度</a:t>
            </a:r>
            <a:endParaRPr lang="zh-CN" altLang="en-US" sz="4000" smtClean="0"/>
          </a:p>
        </p:txBody>
      </p:sp>
      <p:sp>
        <p:nvSpPr>
          <p:cNvPr id="8194" name="文本占位符 8194"/>
          <p:cNvSpPr>
            <a:spLocks noGrp="1"/>
          </p:cNvSpPr>
          <p:nvPr>
            <p:ph idx="1"/>
          </p:nvPr>
        </p:nvSpPr>
        <p:spPr>
          <a:xfrm>
            <a:off x="609600" y="1384935"/>
            <a:ext cx="10972800" cy="593090"/>
          </a:xfrm>
        </p:spPr>
        <p:txBody>
          <a:bodyPr anchor="t" anchorCtr="0">
            <a:noAutofit/>
          </a:bodyPr>
          <a:lstStyle/>
          <a:p>
            <a:pPr>
              <a:buNone/>
            </a:pPr>
            <a:r>
              <a:rPr lang="zh-CN" altLang="en-US">
                <a:solidFill>
                  <a:srgbClr val="FF0000"/>
                </a:solidFill>
              </a:rPr>
              <a:t>三个核心角度：</a:t>
            </a:r>
            <a:endParaRPr lang="zh-CN" altLang="en-US" b="1">
              <a:solidFill>
                <a:srgbClr val="FF0000"/>
              </a:solidFill>
              <a:latin typeface="黑体" panose="02010609060101010101" charset="-122"/>
              <a:ea typeface="黑体" panose="02010609060101010101" charset="-122"/>
            </a:endParaRPr>
          </a:p>
        </p:txBody>
      </p:sp>
      <p:sp>
        <p:nvSpPr>
          <p:cNvPr id="2" name="文本占位符 8194"/>
          <p:cNvSpPr>
            <a:spLocks noGrp="1"/>
          </p:cNvSpPr>
          <p:nvPr/>
        </p:nvSpPr>
        <p:spPr>
          <a:xfrm>
            <a:off x="1487805" y="3284220"/>
            <a:ext cx="3427095" cy="653415"/>
          </a:xfrm>
          <a:prstGeom prst="rect">
            <a:avLst/>
          </a:prstGeom>
        </p:spPr>
        <p:txBody>
          <a:bodyPr vert="horz" lIns="91440" tIns="45720" rIns="91440" bIns="45720" rtlCol="0" anchor="t" anchorCtr="0">
            <a:normAutofit fontScale="9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3555"/>
              <a:t>3.怎么办</a:t>
            </a:r>
            <a:endParaRPr lang="zh-CN" altLang="en-US" sz="3555" b="1">
              <a:latin typeface="黑体" panose="02010609060101010101" charset="-122"/>
              <a:ea typeface="黑体" panose="02010609060101010101" charset="-122"/>
            </a:endParaRPr>
          </a:p>
        </p:txBody>
      </p:sp>
      <p:sp>
        <p:nvSpPr>
          <p:cNvPr id="3" name="文本占位符 8194"/>
          <p:cNvSpPr>
            <a:spLocks noGrp="1"/>
          </p:cNvSpPr>
          <p:nvPr/>
        </p:nvSpPr>
        <p:spPr>
          <a:xfrm>
            <a:off x="1487805" y="1991360"/>
            <a:ext cx="1840865" cy="677545"/>
          </a:xfrm>
          <a:prstGeom prst="rect">
            <a:avLst/>
          </a:prstGeom>
        </p:spPr>
        <p:txBody>
          <a:bodyPr vert="horz" lIns="91440" tIns="45720" rIns="91440" bIns="45720" rtlCol="0" anchor="t" anchorCtr="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a:t>1.是什么</a:t>
            </a:r>
            <a:endParaRPr lang="zh-CN" altLang="en-US" b="1">
              <a:latin typeface="黑体" panose="02010609060101010101" charset="-122"/>
              <a:ea typeface="黑体" panose="02010609060101010101" charset="-122"/>
            </a:endParaRPr>
          </a:p>
        </p:txBody>
      </p:sp>
      <p:sp>
        <p:nvSpPr>
          <p:cNvPr id="4" name="文本占位符 8194"/>
          <p:cNvSpPr>
            <a:spLocks noGrp="1"/>
          </p:cNvSpPr>
          <p:nvPr/>
        </p:nvSpPr>
        <p:spPr>
          <a:xfrm>
            <a:off x="1487805" y="2636520"/>
            <a:ext cx="2160270" cy="621665"/>
          </a:xfrm>
          <a:prstGeom prst="rect">
            <a:avLst/>
          </a:prstGeom>
        </p:spPr>
        <p:txBody>
          <a:bodyPr vert="horz" lIns="91440" tIns="45720" rIns="91440" bIns="45720" rtlCol="0" anchor="t" anchorCtr="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a:t>2.为什么</a:t>
            </a:r>
            <a:endParaRPr lang="zh-CN" altLang="en-US" b="1">
              <a:latin typeface="黑体" panose="02010609060101010101" charset="-122"/>
              <a:ea typeface="黑体" panose="02010609060101010101" charset="-122"/>
            </a:endParaRPr>
          </a:p>
        </p:txBody>
      </p:sp>
      <p:sp>
        <p:nvSpPr>
          <p:cNvPr id="5" name="文本占位符 8194"/>
          <p:cNvSpPr>
            <a:spLocks noGrp="1"/>
          </p:cNvSpPr>
          <p:nvPr/>
        </p:nvSpPr>
        <p:spPr>
          <a:xfrm>
            <a:off x="609600" y="4436745"/>
            <a:ext cx="5379085" cy="513080"/>
          </a:xfrm>
          <a:prstGeom prst="rect">
            <a:avLst/>
          </a:prstGeom>
        </p:spPr>
        <p:txBody>
          <a:bodyPr vert="horz" lIns="91440" tIns="45720" rIns="91440" bIns="45720" rtlCol="0" anchor="t" anchorCtr="0">
            <a:normAutofit fontScale="7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en-US" altLang="zh-CN" sz="2800"/>
              <a:t>  </a:t>
            </a:r>
            <a:r>
              <a:rPr lang="zh-CN" altLang="en-US" sz="3555"/>
              <a:t>注意：提问方式可以多种多样</a:t>
            </a:r>
            <a:endParaRPr lang="zh-CN" altLang="en-US" sz="3555"/>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P spid="3" grpId="0"/>
      <p:bldP spid="4" grpId="0"/>
      <p:bldP spid="2" grpId="0"/>
      <p:bldP spid="5"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127125" y="836930"/>
            <a:ext cx="8678863" cy="521970"/>
          </a:xfrm>
          <a:prstGeom prst="rect">
            <a:avLst/>
          </a:prstGeom>
          <a:noFill/>
          <a:ln w="9525">
            <a:noFill/>
          </a:ln>
        </p:spPr>
        <p:txBody>
          <a:bodyPr wrap="square" anchor="t" anchorCtr="0">
            <a:spAutoFit/>
          </a:bodyPr>
          <a:lstStyle/>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3.召唤式结尾：提出希望、建议，发出呼吁、号召</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559243" y="1484313"/>
            <a:ext cx="8653462" cy="82994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常用“</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愿</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”字领起自己的希望的内容，也可用</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“让我们”“请大家”</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等向某一群体发出呼吁，引起读者对所论述问题的重视。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585913" y="3068955"/>
            <a:ext cx="8626475" cy="1938020"/>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结尾：</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科技再发达也弥补不了人们对环境的伤害，城市霓虹再美也无法替代天空群星闪烁的自然之美。</a:t>
            </a:r>
            <a:r>
              <a:rPr lang="zh-CN" altLang="en-US" sz="2400" u="sng">
                <a:solidFill>
                  <a:srgbClr val="FF0000"/>
                </a:solidFill>
                <a:latin typeface="宋体" panose="02010600030101010101" pitchFamily="2" charset="-122"/>
                <a:ea typeface="宋体" panose="02010600030101010101" pitchFamily="2" charset="-122"/>
                <a:cs typeface="宋体" panose="02010600030101010101" pitchFamily="2" charset="-122"/>
              </a:rPr>
              <a:t>所以，请给自己一个机会，也给大家一个机会，守住自己的家园，只有我们每个人都行动起来，我们的家园才不会彻底沦丧！</a:t>
            </a:r>
            <a:endParaRPr lang="zh-CN" altLang="en-US" sz="2400" u="sng">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559560" y="2493010"/>
            <a:ext cx="8153400"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rPr>
              <a:t>题目：</a:t>
            </a:r>
            <a:r>
              <a:rPr lang="zh-CN" altLang="en-US" sz="2400">
                <a:latin typeface="微软雅黑" panose="020b0503020204020204" pitchFamily="34" charset="-122"/>
                <a:ea typeface="微软雅黑" panose="020b0503020204020204" pitchFamily="34" charset="-122"/>
              </a:rPr>
              <a:t>欣赏真正的美景</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6"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文本框 3"/>
          <p:cNvSpPr txBox="1"/>
          <p:nvPr/>
        </p:nvSpPr>
        <p:spPr>
          <a:xfrm>
            <a:off x="767080" y="980440"/>
            <a:ext cx="8639175" cy="521970"/>
          </a:xfrm>
          <a:prstGeom prst="rect">
            <a:avLst/>
          </a:prstGeom>
          <a:noFill/>
          <a:ln w="9525">
            <a:noFill/>
          </a:ln>
        </p:spPr>
        <p:txBody>
          <a:bodyPr wrap="square" anchor="t" anchorCtr="0">
            <a:spAutoFit/>
          </a:bodyPr>
          <a:lstStyle/>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4.总结全文式：总结全文，再现中心论点</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18" name="文本框 4"/>
          <p:cNvSpPr txBox="1"/>
          <p:nvPr/>
        </p:nvSpPr>
        <p:spPr>
          <a:xfrm>
            <a:off x="1199515" y="2637155"/>
            <a:ext cx="8334375"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题目：</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说</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自强</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19" name="文本框 5"/>
          <p:cNvSpPr txBox="1"/>
          <p:nvPr/>
        </p:nvSpPr>
        <p:spPr>
          <a:xfrm>
            <a:off x="1271270" y="3356610"/>
            <a:ext cx="8578850" cy="1938020"/>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结尾：</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综上所述</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，自强是一个人成长、成材的核心素养。雏鹰靠自强自立，经受风和雨的洗礼，终成展翅翱翔的雄鹰；悬崖上的树靠自强自立，战胜恶劣条件，终成参天大树；好男儿靠自强自立成就大写人生！</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20" name="文本框 6"/>
          <p:cNvSpPr txBox="1"/>
          <p:nvPr/>
        </p:nvSpPr>
        <p:spPr>
          <a:xfrm>
            <a:off x="1199515" y="1632585"/>
            <a:ext cx="8783638" cy="829945"/>
          </a:xfrm>
          <a:prstGeom prst="rect">
            <a:avLst/>
          </a:prstGeom>
          <a:noFill/>
          <a:ln w="9525">
            <a:noFill/>
          </a:ln>
        </p:spPr>
        <p:txBody>
          <a:bodyPr wrap="square" anchor="t" anchorCtr="0">
            <a:spAutoFit/>
          </a:bodyPr>
          <a:lstStyle/>
          <a:p>
            <a:r>
              <a:rPr lang="en-US" altLang="zh-CN" sz="2400" b="1">
                <a:latin typeface="仿宋" panose="02010609060101010101" charset="-122"/>
                <a:ea typeface="仿宋" panose="02010609060101010101"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在结尾常见字眼有“总之”“总而言之”“因此”等表示结束性的词语。</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271270" y="1700530"/>
            <a:ext cx="8229600" cy="688340"/>
          </a:xfrm>
        </p:spPr>
        <p:txBody>
          <a:bodyPr anchor="ctr" anchorCtr="0"/>
          <a:lstStyle/>
          <a:p>
            <a:pPr algn="l"/>
            <a:r>
              <a:rPr lang="zh-CN" altLang="en-US" sz="2800" b="1">
                <a:latin typeface="微软雅黑" panose="020b0503020204020204" pitchFamily="34" charset="-122"/>
                <a:ea typeface="微软雅黑" panose="020b0503020204020204" pitchFamily="34" charset="-122"/>
              </a:rPr>
              <a:t>题目：</a:t>
            </a:r>
            <a:r>
              <a:rPr lang="zh-CN" altLang="en-US" sz="2800">
                <a:latin typeface="微软雅黑" panose="020b0503020204020204" pitchFamily="34" charset="-122"/>
                <a:ea typeface="微软雅黑" panose="020b0503020204020204" pitchFamily="34" charset="-122"/>
              </a:rPr>
              <a:t>且以作品论英雄</a:t>
            </a:r>
            <a:endParaRPr lang="zh-CN" altLang="en-US" sz="2800">
              <a:latin typeface="微软雅黑" panose="020b0503020204020204" pitchFamily="34" charset="-122"/>
              <a:ea typeface="微软雅黑" panose="020b0503020204020204" pitchFamily="34" charset="-122"/>
            </a:endParaRPr>
          </a:p>
        </p:txBody>
      </p:sp>
      <p:sp>
        <p:nvSpPr>
          <p:cNvPr id="10242" name="内容占位符 2"/>
          <p:cNvSpPr>
            <a:spLocks noGrp="1"/>
          </p:cNvSpPr>
          <p:nvPr>
            <p:ph idx="1"/>
          </p:nvPr>
        </p:nvSpPr>
        <p:spPr>
          <a:xfrm>
            <a:off x="1342708" y="2421255"/>
            <a:ext cx="8791575" cy="2482850"/>
          </a:xfrm>
        </p:spPr>
        <p:txBody>
          <a:bodyPr anchor="t" anchorCtr="0"/>
          <a:lstStyle/>
          <a:p>
            <a:pPr marL="0" indent="0">
              <a:buNone/>
            </a:pPr>
            <a:r>
              <a:rPr lang="zh-CN" altLang="en-US" sz="2400" b="1"/>
              <a:t>结尾：</a:t>
            </a:r>
            <a:endParaRPr lang="en-US" altLang="zh-CN" sz="2400" b="1"/>
          </a:p>
          <a:p>
            <a:pPr marL="0" indent="0">
              <a:buNone/>
            </a:pPr>
            <a:r>
              <a:rPr lang="en-US" altLang="zh-CN" sz="2400" b="1">
                <a:latin typeface="仿宋" panose="02010609060101010101" charset="-122"/>
                <a:ea typeface="仿宋" panose="02010609060101010101" charset="-122"/>
              </a:rPr>
              <a:t>   </a:t>
            </a:r>
            <a:r>
              <a:rPr lang="zh-CN" altLang="en-US" sz="2400" b="1">
                <a:solidFill>
                  <a:srgbClr val="FF0000"/>
                </a:solidFill>
                <a:latin typeface="仿宋" panose="02010609060101010101" charset="-122"/>
                <a:ea typeface="仿宋" panose="02010609060101010101" charset="-122"/>
              </a:rPr>
              <a:t>所以</a:t>
            </a:r>
            <a:r>
              <a:rPr lang="zh-CN" altLang="en-US" sz="2400" b="1">
                <a:latin typeface="仿宋" panose="02010609060101010101" charset="-122"/>
                <a:ea typeface="仿宋" panose="02010609060101010101" charset="-122"/>
              </a:rPr>
              <a:t>我认为，面对作品时，要</a:t>
            </a:r>
            <a:r>
              <a:rPr lang="zh-CN" altLang="en-US" sz="2400" b="1">
                <a:solidFill>
                  <a:srgbClr val="FF0000"/>
                </a:solidFill>
                <a:latin typeface="仿宋" panose="02010609060101010101" charset="-122"/>
                <a:ea typeface="仿宋" panose="02010609060101010101" charset="-122"/>
              </a:rPr>
              <a:t>且以作品论英雄</a:t>
            </a:r>
            <a:r>
              <a:rPr lang="zh-CN" altLang="en-US" sz="2400" b="1">
                <a:latin typeface="仿宋" panose="02010609060101010101" charset="-122"/>
                <a:ea typeface="仿宋" panose="02010609060101010101" charset="-122"/>
              </a:rPr>
              <a:t>。我们固然尊敬杜工部的情怀并愿意将其内化为修养，但我们也能从《威尼斯商人》中汲取正义忠诚的不竭力量。只要鸡蛋好吃，那就暂且莫管母鸡的美丑；只要作品优秀，那就暂且抛开作者人品的高低</a:t>
            </a:r>
            <a:r>
              <a:rPr lang="en-US" altLang="zh-CN" sz="2400" b="1">
                <a:latin typeface="仿宋" panose="02010609060101010101" charset="-122"/>
                <a:ea typeface="仿宋" panose="02010609060101010101" charset="-122"/>
              </a:rPr>
              <a:t>——</a:t>
            </a:r>
            <a:r>
              <a:rPr lang="zh-CN" altLang="en-US" sz="2400" b="1">
                <a:solidFill>
                  <a:srgbClr val="FF0000"/>
                </a:solidFill>
                <a:latin typeface="仿宋" panose="02010609060101010101" charset="-122"/>
                <a:ea typeface="仿宋" panose="02010609060101010101" charset="-122"/>
              </a:rPr>
              <a:t>且以作品论英雄</a:t>
            </a:r>
            <a:r>
              <a:rPr lang="zh-CN" altLang="en-US" sz="2400" b="1">
                <a:latin typeface="仿宋" panose="02010609060101010101" charset="-122"/>
                <a:ea typeface="仿宋" panose="02010609060101010101" charset="-122"/>
              </a:rPr>
              <a:t>。</a:t>
            </a:r>
            <a:endParaRPr lang="zh-CN" altLang="en-US" sz="2400" b="1">
              <a:latin typeface="仿宋" panose="02010609060101010101" charset="-122"/>
              <a:ea typeface="仿宋" panose="02010609060101010101" charset="-122"/>
            </a:endParaRPr>
          </a:p>
        </p:txBody>
      </p:sp>
      <p:sp>
        <p:nvSpPr>
          <p:cNvPr id="4" name="文本框 3"/>
          <p:cNvSpPr txBox="1"/>
          <p:nvPr/>
        </p:nvSpPr>
        <p:spPr>
          <a:xfrm>
            <a:off x="1145223" y="1052830"/>
            <a:ext cx="8428037" cy="521970"/>
          </a:xfrm>
          <a:prstGeom prst="rect">
            <a:avLst/>
          </a:prstGeom>
          <a:noFill/>
          <a:ln w="9525">
            <a:noFill/>
          </a:ln>
        </p:spPr>
        <p:txBody>
          <a:bodyPr wrap="square" anchor="t" anchorCtr="0">
            <a:spAutoFit/>
          </a:bodyPr>
          <a:lstStyle/>
          <a:p>
            <a:r>
              <a:rPr lang="zh-CN" altLang="en-US" sz="2800" b="1">
                <a:solidFill>
                  <a:srgbClr val="FF0000"/>
                </a:solidFill>
                <a:latin typeface="微软雅黑" panose="020b0503020204020204" pitchFamily="34" charset="-122"/>
                <a:ea typeface="微软雅黑" panose="020b0503020204020204" pitchFamily="34" charset="-122"/>
              </a:rPr>
              <a:t>提醒</a:t>
            </a:r>
            <a:r>
              <a:rPr lang="zh-CN" altLang="en-US" sz="2800" b="1">
                <a:latin typeface="微软雅黑" panose="020b0503020204020204" pitchFamily="34" charset="-122"/>
                <a:ea typeface="微软雅黑" panose="020b0503020204020204" pitchFamily="34" charset="-122"/>
              </a:rPr>
              <a:t>：这四种结尾模式，很多时候是可结合运用</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2135505" y="5085080"/>
            <a:ext cx="4648200" cy="829945"/>
          </a:xfrm>
          <a:prstGeom prst="rect">
            <a:avLst/>
          </a:prstGeom>
          <a:noFill/>
          <a:ln w="12700" cap="flat" cmpd="sng">
            <a:solidFill>
              <a:srgbClr val="89A4A7"/>
            </a:solidFill>
            <a:prstDash val="solid"/>
            <a:round/>
            <a:headEnd type="none" w="med" len="med"/>
            <a:tailEnd type="none" w="med" len="med"/>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rPr>
              <a:t>总结全文式：所以</a:t>
            </a:r>
            <a:endParaRPr lang="zh-CN" altLang="en-US" sz="2400">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呼应题目式：且以作品论英雄</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2">
                                            <p:txEl>
                                              <p:pRg st="0" end="0"/>
                                            </p:txEl>
                                          </p:spTgt>
                                        </p:tgtEl>
                                        <p:attrNameLst>
                                          <p:attrName>style.visibility</p:attrName>
                                        </p:attrNameLst>
                                      </p:cBhvr>
                                      <p:to>
                                        <p:strVal val="visible"/>
                                      </p:to>
                                    </p:set>
                                    <p:anim calcmode="lin" valueType="num">
                                      <p:cBhvr additive="base">
                                        <p:cTn id="19"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2">
                                            <p:txEl>
                                              <p:pRg st="1" end="1"/>
                                            </p:txEl>
                                          </p:spTgt>
                                        </p:tgtEl>
                                        <p:attrNameLst>
                                          <p:attrName>style.visibility</p:attrName>
                                        </p:attrNameLst>
                                      </p:cBhvr>
                                      <p:to>
                                        <p:strVal val="visible"/>
                                      </p:to>
                                    </p:set>
                                    <p:anim calcmode="lin" valueType="num">
                                      <p:cBhvr additive="base">
                                        <p:cTn id="25" dur="500" fill="hold"/>
                                        <p:tgtEl>
                                          <p:spTgt spid="10242">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2"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10242" grpId="0" uiExpand="1" build="p"/>
      <p:bldP spid="5" grpId="2"/>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内容占位符 2"/>
          <p:cNvSpPr>
            <a:spLocks noGrp="1"/>
          </p:cNvSpPr>
          <p:nvPr>
            <p:ph idx="1"/>
          </p:nvPr>
        </p:nvSpPr>
        <p:spPr>
          <a:xfrm>
            <a:off x="623570" y="876935"/>
            <a:ext cx="10397490" cy="1398905"/>
          </a:xfrm>
        </p:spPr>
        <p:txBody>
          <a:bodyPr anchor="t" anchorCtr="0">
            <a:noAutofit/>
          </a:bodyPr>
          <a:lstStyle/>
          <a:p>
            <a:pPr marL="0" indent="0">
              <a:buNone/>
            </a:pPr>
            <a:r>
              <a:rPr lang="zh-CN" altLang="en-US" sz="2700" b="1">
                <a:cs typeface="微软雅黑" panose="020b0503020204020204" pitchFamily="34" charset="-122"/>
              </a:rPr>
              <a:t>三、如何打造亮丽的结尾</a:t>
            </a:r>
            <a:endParaRPr lang="zh-CN" altLang="en-US" sz="2700" b="1">
              <a:cs typeface="微软雅黑" panose="020b0503020204020204" pitchFamily="34" charset="-122"/>
            </a:endParaRPr>
          </a:p>
          <a:p>
            <a:pPr marL="0" indent="0">
              <a:buNone/>
            </a:pPr>
            <a:endParaRPr lang="zh-CN" altLang="en-US" sz="2700" b="1">
              <a:cs typeface="微软雅黑" panose="020b0503020204020204" pitchFamily="34" charset="-122"/>
            </a:endParaRPr>
          </a:p>
          <a:p>
            <a:pPr marL="0" indent="0">
              <a:buNone/>
            </a:pPr>
            <a:r>
              <a:rPr lang="zh-CN" altLang="en-US" sz="2700" b="1">
                <a:cs typeface="微软雅黑" panose="020b0503020204020204" pitchFamily="34" charset="-122"/>
              </a:rPr>
              <a:t>【赏析下列结尾】  </a:t>
            </a:r>
            <a:endParaRPr lang="zh-CN" altLang="en-US" sz="2700" b="1">
              <a:cs typeface="微软雅黑" panose="020b0503020204020204" pitchFamily="34" charset="-122"/>
            </a:endParaRPr>
          </a:p>
        </p:txBody>
      </p:sp>
      <p:sp>
        <p:nvSpPr>
          <p:cNvPr id="4" name="文本框 3"/>
          <p:cNvSpPr txBox="1"/>
          <p:nvPr/>
        </p:nvSpPr>
        <p:spPr>
          <a:xfrm>
            <a:off x="839470" y="2644140"/>
            <a:ext cx="9710420" cy="1383665"/>
          </a:xfrm>
          <a:prstGeom prst="rect">
            <a:avLst/>
          </a:prstGeom>
          <a:noFill/>
          <a:ln w="9525">
            <a:noFill/>
          </a:ln>
        </p:spPr>
        <p:txBody>
          <a:bodyPr wrap="square" anchor="t" anchorCtr="0">
            <a:spAutoFit/>
          </a:bodyPr>
          <a:lstStyle/>
          <a:p>
            <a:r>
              <a:rPr lang="en-US" altLang="zh-CN" sz="2400" b="1">
                <a:latin typeface="仿宋" panose="02010609060101010101" charset="-122"/>
                <a:ea typeface="仿宋" panose="02010609060101010101"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露珠只会折射别人的光芒，我们将它嘲笑；露珠只会依靠别人的颜色，我们将它否定。做真正的自己，方能光芒四射，方能五彩缤纷，方能为世人所赞同。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559560" y="4076383"/>
            <a:ext cx="8718550" cy="829945"/>
          </a:xfrm>
          <a:prstGeom prst="rect">
            <a:avLst/>
          </a:prstGeom>
          <a:noFill/>
          <a:ln w="9525">
            <a:noFill/>
          </a:ln>
        </p:spPr>
        <p:txBody>
          <a:bodyPr wrap="square" anchor="t" anchorCtr="0">
            <a:spAutoFit/>
          </a:bodyPr>
          <a:lstStyle/>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明确</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用</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露珠</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作对比，突出</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做真正的自己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的重要性</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570" y="692785"/>
            <a:ext cx="9166860" cy="2362200"/>
          </a:xfrm>
        </p:spPr>
        <p:txBody>
          <a:bodyPr anchor="t" anchorCtr="0"/>
          <a:lstStyle/>
          <a:p>
            <a:pPr marL="0" indent="0">
              <a:buNone/>
            </a:pPr>
            <a:r>
              <a:rPr lang="zh-CN" altLang="en-US" sz="2400" b="1">
                <a:cs typeface="微软雅黑" panose="020b0503020204020204" pitchFamily="34" charset="-122"/>
              </a:rPr>
              <a:t>结尾：</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a:t>
            </a:r>
            <a:r>
              <a:rPr lang="zh-CN" altLang="en-US" sz="2400" b="1">
                <a:cs typeface="微软雅黑" panose="020b0503020204020204" pitchFamily="34" charset="-122"/>
              </a:rPr>
              <a:t> </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时人不识余心乐，将谓偷闲学少年</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，少年是华章，是烟霞。让我们长作少年人，常伴童真行！</a:t>
            </a:r>
            <a:endParaRPr lang="zh-CN" altLang="en-US" sz="2800">
              <a:latin typeface="仿宋" panose="02010609060101010101" charset="-122"/>
              <a:ea typeface="仿宋" panose="02010609060101010101" charset="-122"/>
              <a:cs typeface="仿宋" panose="02010609060101010101" charset="-122"/>
            </a:endParaRPr>
          </a:p>
          <a:p>
            <a:pPr marL="0" indent="0">
              <a:buNone/>
            </a:pPr>
            <a:r>
              <a:rPr lang="zh-CN" altLang="en-US" sz="2400">
                <a:latin typeface="仿宋" panose="02010609060101010101" charset="-122"/>
                <a:ea typeface="仿宋" panose="02010609060101010101" charset="-122"/>
                <a:cs typeface="仿宋" panose="02010609060101010101" charset="-122"/>
              </a:rPr>
              <a:t>                   </a:t>
            </a:r>
            <a:r>
              <a:rPr lang="en-US" altLang="zh-CN" sz="2400">
                <a:latin typeface="仿宋" panose="02010609060101010101" charset="-122"/>
                <a:ea typeface="仿宋" panose="02010609060101010101" charset="-122"/>
                <a:cs typeface="仿宋" panose="02010609060101010101" charset="-122"/>
              </a:rPr>
              <a:t>                   ——</a:t>
            </a:r>
            <a:r>
              <a:rPr lang="zh-CN" altLang="en-US" sz="2400">
                <a:latin typeface="仿宋" panose="02010609060101010101" charset="-122"/>
                <a:ea typeface="仿宋" panose="02010609060101010101" charset="-122"/>
                <a:cs typeface="仿宋" panose="02010609060101010101" charset="-122"/>
              </a:rPr>
              <a:t>《不妨长作少年人》</a:t>
            </a:r>
            <a:endParaRPr lang="zh-CN" altLang="en-US" sz="2400">
              <a:latin typeface="仿宋" panose="02010609060101010101" charset="-122"/>
              <a:ea typeface="仿宋" panose="02010609060101010101" charset="-122"/>
              <a:cs typeface="仿宋" panose="02010609060101010101" charset="-122"/>
            </a:endParaRPr>
          </a:p>
          <a:p>
            <a:pPr marL="0" indent="0">
              <a:buNone/>
            </a:pPr>
            <a:endParaRPr lang="zh-CN" altLang="en-US" sz="2400">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766763" y="2780348"/>
            <a:ext cx="8497887" cy="1568450"/>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明确：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先引用诗句，强调要学作少年人；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然后提出希望，召唤大家做少年人，进一步强化主旨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仿宋" panose="02010609060101010101" charset="-122"/>
                <a:ea typeface="仿宋" panose="02010609060101010101" charset="-122"/>
              </a:rPr>
              <a:t>      </a:t>
            </a:r>
            <a:endParaRPr lang="zh-CN" altLang="en-US" sz="2400" b="1">
              <a:latin typeface="仿宋" panose="02010609060101010101" charset="-122"/>
              <a:ea typeface="仿宋" panose="02010609060101010101" charset="-122"/>
            </a:endParaRPr>
          </a:p>
        </p:txBody>
      </p:sp>
      <p:sp>
        <p:nvSpPr>
          <p:cNvPr id="5" name="文本框 4"/>
          <p:cNvSpPr txBox="1"/>
          <p:nvPr/>
        </p:nvSpPr>
        <p:spPr>
          <a:xfrm>
            <a:off x="1055370" y="4292918"/>
            <a:ext cx="8610600" cy="1383665"/>
          </a:xfrm>
          <a:prstGeom prst="rect">
            <a:avLst/>
          </a:prstGeom>
          <a:noFill/>
          <a:ln w="12700" cap="flat" cmpd="sng">
            <a:solidFill>
              <a:srgbClr val="89A4A7"/>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学法指导</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亮丽结尾可以运用各种修辞，如比喻、排比、引用等，以此来增强语言的生动性</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charRg st="55" end="88"/>
                                            </p:txEl>
                                          </p:spTgt>
                                        </p:tgtEl>
                                        <p:attrNameLst>
                                          <p:attrName>style.visibility</p:attrName>
                                        </p:attrNameLst>
                                      </p:cBhvr>
                                      <p:to>
                                        <p:strVal val="visible"/>
                                      </p:to>
                                    </p:set>
                                    <p:animEffect transition="in" filter="diamond(in)">
                                      <p:cBhvr>
                                        <p:cTn id="17" dur="2000"/>
                                        <p:tgtEl>
                                          <p:spTgt spid="3">
                                            <p:txEl>
                                              <p:charRg st="55" end="88"/>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amond(in)">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5"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内容占位符 2"/>
          <p:cNvSpPr>
            <a:spLocks noGrp="1"/>
          </p:cNvSpPr>
          <p:nvPr>
            <p:ph idx="1"/>
          </p:nvPr>
        </p:nvSpPr>
        <p:spPr>
          <a:xfrm>
            <a:off x="308610" y="1124585"/>
            <a:ext cx="11520170" cy="4519295"/>
          </a:xfrm>
        </p:spPr>
        <p:txBody>
          <a:bodyPr anchor="t" anchorCtr="0">
            <a:normAutofit fontScale="90000"/>
          </a:bodyPr>
          <a:lstStyle/>
          <a:p>
            <a:pPr marL="0" indent="0" algn="ctr" fontAlgn="auto">
              <a:lnSpc>
                <a:spcPts val="3080"/>
              </a:lnSpc>
              <a:spcBef>
                <a:spcPct val="0"/>
              </a:spcBef>
              <a:buNone/>
            </a:pPr>
            <a:r>
              <a:rPr lang="zh-CN" altLang="en-US" sz="2665">
                <a:cs typeface="微软雅黑" panose="020b0503020204020204" pitchFamily="34" charset="-122"/>
              </a:rPr>
              <a:t>沉潜，为成功蓄势</a:t>
            </a:r>
            <a:endParaRPr lang="zh-CN" altLang="en-US" sz="2665">
              <a:cs typeface="微软雅黑" panose="020b0503020204020204" pitchFamily="34" charset="-122"/>
            </a:endParaRPr>
          </a:p>
          <a:p>
            <a:pPr marL="0" indent="0" fontAlgn="auto">
              <a:lnSpc>
                <a:spcPts val="3080"/>
              </a:lnSpc>
              <a:spcBef>
                <a:spcPct val="0"/>
              </a:spcBef>
              <a:buNone/>
            </a:pPr>
            <a:r>
              <a:rPr lang="zh-CN" altLang="en-US" sz="2665">
                <a:cs typeface="微软雅黑" panose="020b0503020204020204" pitchFamily="34" charset="-122"/>
              </a:rPr>
              <a:t>　　昙花用一年的默默酝酿换来一夜的风姿绰约；蝉用四年的地下修练换来阳光下的自由放歌；企鹅用竭尽全力的沉潜换来一道完美的弧线……自然现象无不向我们暗示着一个哲理：成功源于静静地沉潜，心无旁骛，积聚力量，等待机会。</a:t>
            </a:r>
            <a:endParaRPr lang="zh-CN" altLang="en-US" sz="2665">
              <a:cs typeface="微软雅黑" panose="020b0503020204020204" pitchFamily="34" charset="-122"/>
            </a:endParaRPr>
          </a:p>
          <a:p>
            <a:pPr marL="0" indent="0" fontAlgn="auto">
              <a:lnSpc>
                <a:spcPts val="3080"/>
              </a:lnSpc>
              <a:spcBef>
                <a:spcPct val="0"/>
              </a:spcBef>
              <a:buNone/>
            </a:pPr>
            <a:r>
              <a:rPr lang="zh-CN" altLang="en-US" sz="2665">
                <a:cs typeface="微软雅黑" panose="020b0503020204020204" pitchFamily="34" charset="-122"/>
              </a:rPr>
              <a:t>      沉潜往往能化被动为主动，变不利为有利，从而获取成功。公元前496年的吴越之战，越国败北，勾践请降。吴王夫差以越王质吴为条件，许降撤兵。勾践一如夫差手下忠实的臣子，听凭夫差呼于车前马后。甚至在夫差犯病时，勾践竟愿亲尝夫差粪便，以配合太医用药。三年，夫差为勾践的“忠诚”所动，如勾践所愿，他终于再次回到了越国。于是，他卧薪尝胆，整顿国政，励精图治；招贤礼士，重用能人；发展生产，安富救贫，使越国逐渐走向强盛，十年后，终于像企鹅一样“潜到适当的深度”，于公元475年，来了一个漂亮的腾越——击败吴国，逼近夫差自刎。    </a:t>
            </a:r>
            <a:endParaRPr lang="zh-CN" altLang="en-US" sz="2665">
              <a:cs typeface="微软雅黑" panose="020b0503020204020204" pitchFamily="34" charset="-122"/>
            </a:endParaRPr>
          </a:p>
        </p:txBody>
      </p:sp>
      <p:sp>
        <p:nvSpPr>
          <p:cNvPr id="13314" name="文本框 3"/>
          <p:cNvSpPr txBox="1"/>
          <p:nvPr/>
        </p:nvSpPr>
        <p:spPr>
          <a:xfrm>
            <a:off x="335280" y="692785"/>
            <a:ext cx="1675765" cy="521970"/>
          </a:xfrm>
          <a:prstGeom prst="rect">
            <a:avLst/>
          </a:prstGeom>
          <a:noFill/>
          <a:ln w="12700" cap="flat" cmpd="sng">
            <a:solidFill>
              <a:srgbClr val="89A4A7"/>
            </a:solidFill>
            <a:prstDash val="solid"/>
            <a:round/>
            <a:headEnd type="none" w="med" len="med"/>
            <a:tailEnd type="none" w="med" len="med"/>
          </a:ln>
        </p:spPr>
        <p:txBody>
          <a:bodyPr wrap="square" anchor="t" anchorCtr="0">
            <a:spAutoFit/>
          </a:bodyPr>
          <a:lstStyle/>
          <a:p>
            <a:r>
              <a:rPr lang="zh-CN" altLang="en-US" sz="2800" b="1">
                <a:solidFill>
                  <a:srgbClr val="FF0000"/>
                </a:solidFill>
                <a:latin typeface="微软雅黑" panose="020b0503020204020204" pitchFamily="34" charset="-122"/>
                <a:ea typeface="微软雅黑" panose="020b0503020204020204" pitchFamily="34" charset="-122"/>
              </a:rPr>
              <a:t>续写结尾</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内容占位符 2"/>
          <p:cNvSpPr>
            <a:spLocks noGrp="1"/>
          </p:cNvSpPr>
          <p:nvPr>
            <p:ph idx="1"/>
          </p:nvPr>
        </p:nvSpPr>
        <p:spPr>
          <a:xfrm>
            <a:off x="479425" y="1340485"/>
            <a:ext cx="11435715" cy="4531995"/>
          </a:xfrm>
        </p:spPr>
        <p:txBody>
          <a:bodyPr anchor="t" anchorCtr="0">
            <a:normAutofit/>
          </a:bodyPr>
          <a:lstStyle/>
          <a:p>
            <a:pPr marL="0" indent="0" fontAlgn="auto">
              <a:lnSpc>
                <a:spcPts val="3840"/>
              </a:lnSpc>
              <a:spcBef>
                <a:spcPct val="0"/>
              </a:spcBef>
              <a:buNone/>
            </a:pPr>
            <a:r>
              <a:rPr lang="zh-CN" altLang="en-US" sz="2665">
                <a:cs typeface="微软雅黑" panose="020b0503020204020204" pitchFamily="34" charset="-122"/>
              </a:rPr>
              <a:t>　　      沉潜往往能使一个人变得更优秀卓越。康多莉·赖斯，这个名字让无数人艳羡而又嫉妒。是的，一个黑皮肤的女人凭什么登上美利坚合众国国务卿的宝座？她出生在种族歧视最严重的阿拉巴马州，但她没有选择屈服，也没有愤世嫉俗，而是选择了像企鹅一样沉潜。严酷的种族歧视让她相信这样一条严峻的真理：黑人的孩子只有做得比白人孩子优秀两倍，他们才能平等；优秀三倍，才能超过对手。于是多年之后，她凭借全面优秀的素质、丰富的知识和卓越的能力青云直上，画出“一道完美的”人生“弧线”。</a:t>
            </a:r>
            <a:endParaRPr lang="zh-CN" altLang="en-US" sz="2665">
              <a:cs typeface="微软雅黑" panose="020b0503020204020204" pitchFamily="34" charset="-122"/>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内容占位符 2"/>
          <p:cNvSpPr>
            <a:spLocks noGrp="1"/>
          </p:cNvSpPr>
          <p:nvPr>
            <p:ph idx="1"/>
          </p:nvPr>
        </p:nvSpPr>
        <p:spPr>
          <a:xfrm>
            <a:off x="99695" y="548640"/>
            <a:ext cx="11993245" cy="5722620"/>
          </a:xfrm>
        </p:spPr>
        <p:txBody>
          <a:bodyPr anchor="t" anchorCtr="0">
            <a:normAutofit fontScale="90000"/>
          </a:bodyPr>
          <a:lstStyle/>
          <a:p>
            <a:pPr marL="0" indent="0" fontAlgn="auto">
              <a:lnSpc>
                <a:spcPts val="3800"/>
              </a:lnSpc>
              <a:spcBef>
                <a:spcPct val="0"/>
              </a:spcBef>
              <a:buNone/>
            </a:pPr>
            <a:r>
              <a:rPr lang="en-US" altLang="zh-CN" sz="2000"/>
              <a:t>     </a:t>
            </a:r>
            <a:r>
              <a:rPr lang="en-US" altLang="zh-CN" sz="2665"/>
              <a:t>  </a:t>
            </a:r>
            <a:r>
              <a:rPr lang="zh-CN" altLang="en-US" sz="2665"/>
              <a:t>沉潜往往能使一个国家由衰落走向复兴。当年，邓小平同志根据复杂的国际形势，根据中国处于社会主义初级阶段这一现实和面临的任务，高瞻远瞩，提出了“韬光养晦，有所作为”的国家发展战略，使中国经济走向了高速发展的快车道。作为一个发展中国家，我们不可事事都锋芒毕露，甚至以一种“大国主义心态”处理国际问题，热衷于在国际事务中起“带动”和“领导”作用，事事想冲在前面，那样就可能引起本可避免的、不必要的对抗。倘若我们当初不是像企鹅一样奋力沉潜，韬光养晦，能取得今天如此辉煌的成就吗？</a:t>
            </a:r>
            <a:endParaRPr lang="zh-CN" altLang="en-US" sz="2665"/>
          </a:p>
          <a:p>
            <a:pPr marL="0" indent="0" fontAlgn="auto">
              <a:lnSpc>
                <a:spcPts val="3800"/>
              </a:lnSpc>
              <a:spcBef>
                <a:spcPct val="0"/>
              </a:spcBef>
              <a:buNone/>
            </a:pPr>
            <a:r>
              <a:rPr lang="zh-CN" altLang="en-US" sz="2665"/>
              <a:t>　　沉潜不是消极等待，而是像昙花一样不懈地蓄积养分；沉潜不是贪图安逸，而是像蝉虫一样默默地磨砺自强；沉潜不是忍气吞声，而是像企鹅一样奋力地下潜蓄势。虽然沉潜的过程充满寂寞与痛苦，可是它却能让我们的力量变得强大，结果变得精彩。</a:t>
            </a:r>
            <a:endParaRPr lang="zh-CN" altLang="en-US" sz="2665"/>
          </a:p>
          <a:p>
            <a:pPr marL="0" indent="0" fontAlgn="auto">
              <a:lnSpc>
                <a:spcPts val="3800"/>
              </a:lnSpc>
              <a:spcBef>
                <a:spcPct val="0"/>
              </a:spcBef>
              <a:buNone/>
            </a:pPr>
            <a:r>
              <a:rPr lang="zh-CN" altLang="en-US" sz="2665"/>
              <a:t>       </a:t>
            </a:r>
            <a:r>
              <a:rPr lang="en-US" altLang="zh-CN" sz="2665"/>
              <a:t>………………………………</a:t>
            </a:r>
            <a:endParaRPr lang="zh-CN" altLang="en-US" sz="2665"/>
          </a:p>
          <a:p>
            <a:pPr marL="0" indent="0">
              <a:buNone/>
            </a:pPr>
            <a:endParaRPr lang="zh-CN" altLang="en-US" sz="2665"/>
          </a:p>
          <a:p>
            <a:pPr marL="0" indent="0">
              <a:buNone/>
            </a:pPr>
            <a:endParaRPr lang="zh-CN" altLang="en-US"/>
          </a:p>
          <a:p>
            <a:pPr marL="0" indent="0">
              <a:buNone/>
            </a:pPr>
            <a:endParaRPr lang="zh-CN" altLang="en-US"/>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内容占位符 2"/>
          <p:cNvSpPr>
            <a:spLocks noGrp="1"/>
          </p:cNvSpPr>
          <p:nvPr>
            <p:ph idx="1"/>
          </p:nvPr>
        </p:nvSpPr>
        <p:spPr/>
        <p:txBody>
          <a:bodyPr anchor="t" anchorCtr="0"/>
          <a:lstStyle/>
          <a:p>
            <a:pPr marL="0" indent="0">
              <a:buNone/>
            </a:pPr>
            <a:r>
              <a:rPr lang="zh-CN" altLang="en-US" b="1"/>
              <a:t>结尾：</a:t>
            </a:r>
            <a:endParaRPr lang="zh-CN" altLang="en-US"/>
          </a:p>
          <a:p>
            <a:pPr marL="0" indent="0">
              <a:buNone/>
            </a:pPr>
            <a:r>
              <a:rPr lang="zh-CN" altLang="en-US" sz="2400" b="1">
                <a:latin typeface="仿宋" panose="02010609060101010101" charset="-122"/>
                <a:ea typeface="仿宋" panose="02010609060101010101" charset="-122"/>
                <a:sym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没有静静的沉潜，哪能画出完美的弧线！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让我们把沉潜作人生的策略吧！不管目前我们的处境多么艰难，形势多么被动，条件多么恶劣，只要我们有了企鹅的智慧，就一定能“腾空而起”，抵达看似陡不可攀的彼岸。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3" name="文本框 3"/>
          <p:cNvSpPr txBox="1"/>
          <p:nvPr/>
        </p:nvSpPr>
        <p:spPr>
          <a:xfrm>
            <a:off x="2849880" y="764540"/>
            <a:ext cx="5324475" cy="706755"/>
          </a:xfrm>
          <a:prstGeom prst="rect">
            <a:avLst/>
          </a:prstGeom>
          <a:noFill/>
          <a:ln w="9525">
            <a:noFill/>
          </a:ln>
        </p:spPr>
        <p:txBody>
          <a:bodyPr wrap="square" anchor="t" anchorCtr="0">
            <a:spAutoFit/>
          </a:bodyPr>
          <a:lstStyle/>
          <a:p>
            <a:r>
              <a:rPr lang="zh-CN" altLang="en-US" sz="4000" smtClean="0">
                <a:solidFill>
                  <a:srgbClr val="602E04"/>
                </a:solidFill>
                <a:latin typeface="时尚中黑简体" pitchFamily="2" charset="-122"/>
                <a:ea typeface="时尚中黑简体" pitchFamily="2" charset="-122"/>
                <a:cs typeface="+mj-cs"/>
              </a:rPr>
              <a:t>五、议论文标题类型</a:t>
            </a:r>
            <a:endParaRPr lang="zh-CN" altLang="en-US" sz="2400" b="1">
              <a:latin typeface="Arial" panose="020b0604020202020204" pitchFamily="34" charset="0"/>
              <a:ea typeface="宋体" panose="02010600030101010101" pitchFamily="2" charset="-122"/>
            </a:endParaRPr>
          </a:p>
        </p:txBody>
      </p:sp>
      <p:sp>
        <p:nvSpPr>
          <p:cNvPr id="9" name="文本框 8"/>
          <p:cNvSpPr txBox="1"/>
          <p:nvPr/>
        </p:nvSpPr>
        <p:spPr>
          <a:xfrm>
            <a:off x="1110615" y="1556703"/>
            <a:ext cx="8802688" cy="230695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第一组：</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《反对自由主义》（毛泽东）</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《中国人是有骨气的》（吴晗）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《莫做空头理论家》（鲁迅）</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《“榜样”是用来超越的》（何鼎鼎  《人民日报》评论员）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《能度顺境方英雄》（习晔  《人民日报》评论员）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1919605" y="5516880"/>
            <a:ext cx="6567805" cy="460375"/>
          </a:xfrm>
          <a:prstGeom prst="rect">
            <a:avLst/>
          </a:prstGeom>
          <a:noFill/>
          <a:ln w="9525">
            <a:noFill/>
          </a:ln>
        </p:spPr>
        <p:txBody>
          <a:bodyPr wrap="square" anchor="t" anchorCtr="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在语言形式上采用</a:t>
            </a:r>
            <a:r>
              <a:rPr lang="zh-CN" altLang="en-US" sz="24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祈使句、判断句</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的形式。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1631315" y="4412615"/>
            <a:ext cx="1612265"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rPr>
              <a:t>【明确】</a:t>
            </a:r>
            <a:endParaRPr lang="zh-CN" altLang="en-US" sz="2400" b="1">
              <a:latin typeface="微软雅黑" panose="020b0503020204020204" pitchFamily="34" charset="-122"/>
              <a:ea typeface="微软雅黑" panose="020b0503020204020204" pitchFamily="34" charset="-122"/>
            </a:endParaRPr>
          </a:p>
        </p:txBody>
      </p:sp>
      <p:sp>
        <p:nvSpPr>
          <p:cNvPr id="13" name="文本框 12"/>
          <p:cNvSpPr txBox="1"/>
          <p:nvPr/>
        </p:nvSpPr>
        <p:spPr>
          <a:xfrm>
            <a:off x="1631315" y="3949383"/>
            <a:ext cx="8093075"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rPr>
              <a:t>【思考】这一组议论文标题有什么共同特点？</a:t>
            </a:r>
            <a:endParaRPr lang="zh-CN" altLang="en-US" sz="2400" b="1">
              <a:latin typeface="微软雅黑" panose="020b0503020204020204" pitchFamily="34" charset="-122"/>
              <a:ea typeface="微软雅黑" panose="020b0503020204020204" pitchFamily="34" charset="-122"/>
            </a:endParaRPr>
          </a:p>
        </p:txBody>
      </p:sp>
      <p:sp>
        <p:nvSpPr>
          <p:cNvPr id="14" name="文本框 13"/>
          <p:cNvSpPr txBox="1"/>
          <p:nvPr/>
        </p:nvSpPr>
        <p:spPr>
          <a:xfrm>
            <a:off x="1919605" y="4940618"/>
            <a:ext cx="7981950" cy="460375"/>
          </a:xfrm>
          <a:prstGeom prst="rect">
            <a:avLst/>
          </a:prstGeom>
          <a:noFill/>
          <a:ln w="9525">
            <a:noFill/>
          </a:ln>
        </p:spPr>
        <p:txBody>
          <a:bodyPr wrap="square" anchor="t" anchorCtr="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都鲜明地表达了作者的态度，属</a:t>
            </a:r>
            <a:r>
              <a:rPr lang="zh-CN" altLang="en-US" sz="24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论点式标题</a:t>
            </a:r>
            <a:endParaRPr lang="zh-CN" altLang="en-US" sz="24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amond(in)">
                                      <p:cBhvr>
                                        <p:cTn id="22" dur="20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标题 1"/>
          <p:cNvSpPr>
            <a:spLocks noGrp="1"/>
          </p:cNvSpPr>
          <p:nvPr>
            <p:ph type="title"/>
          </p:nvPr>
        </p:nvSpPr>
        <p:spPr/>
        <p:txBody>
          <a:bodyPr anchor="ctr" anchorCtr="0"/>
          <a:lstStyle/>
          <a:p>
            <a:pPr algn="ctr"/>
            <a:r>
              <a:rPr lang="zh-CN" altLang="en-US" sz="4000" smtClean="0"/>
              <a:t>三、议论文要素</a:t>
            </a:r>
            <a:endParaRPr lang="zh-CN" altLang="en-US" sz="4000" smtClean="0"/>
          </a:p>
        </p:txBody>
      </p:sp>
      <p:sp>
        <p:nvSpPr>
          <p:cNvPr id="6146" name="内容占位符 2"/>
          <p:cNvSpPr>
            <a:spLocks noGrp="1"/>
          </p:cNvSpPr>
          <p:nvPr>
            <p:ph idx="1"/>
          </p:nvPr>
        </p:nvSpPr>
        <p:spPr>
          <a:xfrm>
            <a:off x="1863725" y="1287780"/>
            <a:ext cx="8660130" cy="696595"/>
          </a:xfrm>
        </p:spPr>
        <p:txBody>
          <a:bodyPr anchor="t" anchorCtr="0"/>
          <a:lstStyle/>
          <a:p>
            <a:pPr marL="0" indent="0">
              <a:buNone/>
            </a:pPr>
            <a:r>
              <a:rPr lang="zh-CN" altLang="en-US" sz="3600"/>
              <a:t>论题、</a:t>
            </a:r>
            <a:r>
              <a:rPr lang="zh-CN" altLang="en-US" sz="3600">
                <a:solidFill>
                  <a:srgbClr val="FF0000"/>
                </a:solidFill>
              </a:rPr>
              <a:t>论点、论据、论证</a:t>
            </a:r>
            <a:r>
              <a:rPr lang="zh-CN" altLang="en-US" sz="3600"/>
              <a:t>、论证方法</a:t>
            </a:r>
            <a:endParaRPr lang="zh-CN" altLang="en-US" sz="2400" b="1"/>
          </a:p>
        </p:txBody>
      </p:sp>
      <p:sp>
        <p:nvSpPr>
          <p:cNvPr id="2" name="内容占位符 2"/>
          <p:cNvSpPr>
            <a:spLocks noGrp="1"/>
          </p:cNvSpPr>
          <p:nvPr/>
        </p:nvSpPr>
        <p:spPr>
          <a:xfrm>
            <a:off x="1604010" y="2725420"/>
            <a:ext cx="10076815" cy="478790"/>
          </a:xfrm>
          <a:prstGeom prst="rect">
            <a:avLst/>
          </a:prstGeom>
        </p:spPr>
        <p:txBody>
          <a:bodyPr vert="horz" lIns="91440" tIns="45720" rIns="91440" bIns="45720" rtlCol="0" anchor="t" anchorCtr="0">
            <a:normAutofit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b="1"/>
              <a:t>1.</a:t>
            </a:r>
            <a:r>
              <a:rPr lang="zh-CN" altLang="en-US" sz="2400" b="1"/>
              <a:t>论题</a:t>
            </a:r>
            <a:r>
              <a:rPr lang="zh-CN" altLang="en-US" sz="2400"/>
              <a:t>：议论的话题，如某个问题、某件事、某个人、某种现象等。</a:t>
            </a:r>
            <a:endParaRPr lang="zh-CN" altLang="en-US" sz="2400"/>
          </a:p>
        </p:txBody>
      </p:sp>
      <p:cxnSp>
        <p:nvCxnSpPr>
          <p:cNvPr id="6" name="直接连接符 5"/>
          <p:cNvCxnSpPr/>
          <p:nvPr/>
        </p:nvCxnSpPr>
        <p:spPr>
          <a:xfrm>
            <a:off x="3359150" y="1969135"/>
            <a:ext cx="3744595" cy="4445"/>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863975" y="2132965"/>
            <a:ext cx="2643505" cy="460375"/>
          </a:xfrm>
          <a:prstGeom prst="rect">
            <a:avLst/>
          </a:prstGeom>
          <a:noFill/>
        </p:spPr>
        <p:txBody>
          <a:bodyPr wrap="square" rtlCol="0">
            <a:spAutoFit/>
          </a:bodyPr>
          <a:lstStyle/>
          <a:p>
            <a:r>
              <a:rPr lang="zh-CN" altLang="en-US" sz="2400">
                <a:solidFill>
                  <a:srgbClr val="FF0000"/>
                </a:solidFill>
                <a:latin typeface="微软雅黑" panose="020b0503020204020204" pitchFamily="34" charset="-122"/>
                <a:ea typeface="微软雅黑" panose="020b0503020204020204" pitchFamily="34" charset="-122"/>
              </a:rPr>
              <a:t>（议论文三要素）</a:t>
            </a: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4" name="内容占位符 2"/>
          <p:cNvSpPr>
            <a:spLocks noGrp="1"/>
          </p:cNvSpPr>
          <p:nvPr/>
        </p:nvSpPr>
        <p:spPr>
          <a:xfrm>
            <a:off x="1604010" y="3284855"/>
            <a:ext cx="7501255" cy="2959735"/>
          </a:xfrm>
          <a:prstGeom prst="rect">
            <a:avLst/>
          </a:prstGeom>
        </p:spPr>
        <p:txBody>
          <a:bodyPr vert="horz" lIns="91440" tIns="45720" rIns="91440" bIns="45720" rtlCol="0" anchor="t" anchorCtr="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a:t>【示例】   </a:t>
            </a:r>
            <a:endParaRPr lang="zh-CN" altLang="en-US" sz="2400"/>
          </a:p>
          <a:p>
            <a:pPr marL="0" indent="0">
              <a:buNone/>
            </a:pPr>
            <a:r>
              <a:rPr lang="zh-CN" altLang="en-US" sz="2400"/>
              <a:t>       诚信</a:t>
            </a:r>
            <a:endParaRPr lang="zh-CN" altLang="en-US" sz="2400"/>
          </a:p>
          <a:p>
            <a:pPr marL="0" indent="0">
              <a:buNone/>
            </a:pPr>
            <a:r>
              <a:rPr lang="zh-CN" altLang="en-US" sz="2400"/>
              <a:t>       碎片化阅读好不好？</a:t>
            </a:r>
            <a:endParaRPr lang="zh-CN" altLang="en-US" sz="2400"/>
          </a:p>
          <a:p>
            <a:pPr marL="0" indent="0">
              <a:buNone/>
            </a:pPr>
            <a:r>
              <a:rPr lang="zh-CN" altLang="en-US" sz="2400"/>
              <a:t>       中学生如何安排暑期旅行？</a:t>
            </a:r>
            <a:endParaRPr lang="zh-CN" altLang="en-US" sz="2400"/>
          </a:p>
          <a:p>
            <a:pPr marL="0" indent="0">
              <a:buNone/>
            </a:pPr>
            <a:r>
              <a:rPr lang="zh-CN" altLang="en-US" sz="2400"/>
              <a:t>       美洲杯中的梅西</a:t>
            </a:r>
            <a:endParaRPr lang="zh-CN" altLang="en-US" sz="2400"/>
          </a:p>
          <a:p>
            <a:pPr marL="0" indent="0">
              <a:buNone/>
            </a:pPr>
            <a:r>
              <a:rPr lang="zh-CN" altLang="en-US" sz="2400"/>
              <a:t>       晨练难觅年青人</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blinds(horizontal)">
                                      <p:cBhvr>
                                        <p:cTn id="7" dur="500"/>
                                        <p:tgtEl>
                                          <p:spTgt spid="614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1"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additive="base">
                                        <p:cTn id="3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0" end="0"/>
                                            </p:txEl>
                                          </p:spTgt>
                                        </p:tgtEl>
                                        <p:attrNameLst>
                                          <p:attrName>ppt_y</p:attrName>
                                        </p:attrNameLst>
                                      </p:cBhvr>
                                      <p:tavLst>
                                        <p:tav tm="0">
                                          <p:val>
                                            <p:strVal val="1+#ppt_h/2"/>
                                          </p:val>
                                        </p:tav>
                                        <p:tav tm="100000">
                                          <p:val>
                                            <p:strVal val="#ppt_y"/>
                                          </p:val>
                                        </p:tav>
                                      </p:tavLst>
                                    </p:anim>
                                  </p:childTnLst>
                                </p:cTn>
                              </p:par>
                              <p:par>
                                <p:cTn id="32" presetID="2" presetClass="entr" presetSubtype="4" fill="hold" grpId="1" nodeType="with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anim calcmode="lin" valueType="num">
                                      <p:cBhvr additive="base">
                                        <p:cTn id="3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6" presetID="2" presetClass="entr" presetSubtype="4" fill="hold" grpId="1" nodeType="withEffect">
                                  <p:stCondLst>
                                    <p:cond delay="0"/>
                                  </p:stCondLst>
                                  <p:childTnLst>
                                    <p:set>
                                      <p:cBhvr>
                                        <p:cTn id="37" dur="1" fill="hold">
                                          <p:stCondLst>
                                            <p:cond delay="0"/>
                                          </p:stCondLst>
                                        </p:cTn>
                                        <p:tgtEl>
                                          <p:spTgt spid="4">
                                            <p:txEl>
                                              <p:pRg st="2" end="2"/>
                                            </p:txEl>
                                          </p:spTgt>
                                        </p:tgtEl>
                                        <p:attrNameLst>
                                          <p:attrName>style.visibility</p:attrName>
                                        </p:attrNameLst>
                                      </p:cBhvr>
                                      <p:to>
                                        <p:strVal val="visible"/>
                                      </p:to>
                                    </p:set>
                                    <p:anim calcmode="lin" valueType="num">
                                      <p:cBhvr additive="base">
                                        <p:cTn id="3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0" presetID="2" presetClass="entr" presetSubtype="4" fill="hold" grpId="1" nodeType="with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 calcmode="lin" valueType="num">
                                      <p:cBhvr additive="base">
                                        <p:cTn id="4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4" presetID="2" presetClass="entr" presetSubtype="4" fill="hold" grpId="1" nodeType="withEffect">
                                  <p:stCondLst>
                                    <p:cond delay="0"/>
                                  </p:stCondLst>
                                  <p:childTnLst>
                                    <p:set>
                                      <p:cBhvr>
                                        <p:cTn id="45" dur="1" fill="hold">
                                          <p:stCondLst>
                                            <p:cond delay="0"/>
                                          </p:stCondLst>
                                        </p:cTn>
                                        <p:tgtEl>
                                          <p:spTgt spid="4">
                                            <p:txEl>
                                              <p:pRg st="4" end="4"/>
                                            </p:txEl>
                                          </p:spTgt>
                                        </p:tgtEl>
                                        <p:attrNameLst>
                                          <p:attrName>style.visibility</p:attrName>
                                        </p:attrNameLst>
                                      </p:cBhvr>
                                      <p:to>
                                        <p:strVal val="visible"/>
                                      </p:to>
                                    </p:set>
                                    <p:anim calcmode="lin" valueType="num">
                                      <p:cBhvr additive="base">
                                        <p:cTn id="46"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4">
                                            <p:txEl>
                                              <p:pRg st="4" end="4"/>
                                            </p:txEl>
                                          </p:spTgt>
                                        </p:tgtEl>
                                        <p:attrNameLst>
                                          <p:attrName>ppt_y</p:attrName>
                                        </p:attrNameLst>
                                      </p:cBhvr>
                                      <p:tavLst>
                                        <p:tav tm="0">
                                          <p:val>
                                            <p:strVal val="1+#ppt_h/2"/>
                                          </p:val>
                                        </p:tav>
                                        <p:tav tm="100000">
                                          <p:val>
                                            <p:strVal val="#ppt_y"/>
                                          </p:val>
                                        </p:tav>
                                      </p:tavLst>
                                    </p:anim>
                                  </p:childTnLst>
                                </p:cTn>
                              </p:par>
                              <p:par>
                                <p:cTn id="48" presetID="2" presetClass="entr" presetSubtype="4" fill="hold" grpId="1" nodeType="withEffect">
                                  <p:stCondLst>
                                    <p:cond delay="0"/>
                                  </p:stCondLst>
                                  <p:childTnLst>
                                    <p:set>
                                      <p:cBhvr>
                                        <p:cTn id="49" dur="1" fill="hold">
                                          <p:stCondLst>
                                            <p:cond delay="0"/>
                                          </p:stCondLst>
                                        </p:cTn>
                                        <p:tgtEl>
                                          <p:spTgt spid="4">
                                            <p:txEl>
                                              <p:pRg st="5" end="5"/>
                                            </p:txEl>
                                          </p:spTgt>
                                        </p:tgtEl>
                                        <p:attrNameLst>
                                          <p:attrName>style.visibility</p:attrName>
                                        </p:attrNameLst>
                                      </p:cBhvr>
                                      <p:to>
                                        <p:strVal val="visible"/>
                                      </p:to>
                                    </p:set>
                                    <p:anim calcmode="lin" valueType="num">
                                      <p:cBhvr additive="base">
                                        <p:cTn id="50"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P spid="3" grpId="0"/>
      <p:bldP spid="2" grpId="0"/>
      <p:bldP spid="4" grpId="1" uiExpand="1" build="allAtOnce"/>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00213" y="3788728"/>
            <a:ext cx="8793162" cy="560387"/>
          </a:xfrm>
        </p:spPr>
        <p:txBody>
          <a:bodyPr anchor="t" anchorCtr="0"/>
          <a:lstStyle/>
          <a:p>
            <a:pPr marL="0" indent="0">
              <a:buNone/>
            </a:pPr>
            <a:r>
              <a:rPr lang="zh-CN" altLang="en-US" sz="2400" b="1"/>
              <a:t>【明确】</a:t>
            </a:r>
            <a:endParaRPr lang="zh-CN" altLang="en-US" sz="2400" b="1"/>
          </a:p>
        </p:txBody>
      </p:sp>
      <p:sp>
        <p:nvSpPr>
          <p:cNvPr id="4" name="文本框 3"/>
          <p:cNvSpPr txBox="1"/>
          <p:nvPr/>
        </p:nvSpPr>
        <p:spPr>
          <a:xfrm>
            <a:off x="1847215" y="4293235"/>
            <a:ext cx="8408988" cy="460375"/>
          </a:xfrm>
          <a:prstGeom prst="rect">
            <a:avLst/>
          </a:prstGeom>
          <a:noFill/>
          <a:ln w="9525">
            <a:noFill/>
          </a:ln>
        </p:spPr>
        <p:txBody>
          <a:bodyPr wrap="square" anchor="t" anchorCtr="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都交代了议论的话题，属</a:t>
            </a:r>
            <a:r>
              <a:rPr lang="zh-CN" altLang="en-US" sz="24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论题式标题</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99" name="文本框 4"/>
          <p:cNvSpPr txBox="1"/>
          <p:nvPr/>
        </p:nvSpPr>
        <p:spPr>
          <a:xfrm>
            <a:off x="1415098" y="692468"/>
            <a:ext cx="8518525" cy="230695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第二组：</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《谈骨气》</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《平凡与平庸》</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《也谈</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开卷有益</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《从</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这条鱼在乎</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说开去》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《我眼中的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尊严</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700213" y="3212783"/>
            <a:ext cx="8310562" cy="46037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rPr>
              <a:t>【思考】这一组议论文标题有什么共同特点？</a:t>
            </a:r>
            <a:endParaRPr lang="zh-CN" altLang="en-US" sz="2400" b="1">
              <a:latin typeface="微软雅黑" panose="020b0503020204020204" pitchFamily="34" charset="-122"/>
              <a:ea typeface="微软雅黑" panose="020b0503020204020204" pitchFamily="34" charset="-122"/>
            </a:endParaRPr>
          </a:p>
        </p:txBody>
      </p:sp>
      <p:sp>
        <p:nvSpPr>
          <p:cNvPr id="7" name="文本框 6"/>
          <p:cNvSpPr txBox="1"/>
          <p:nvPr/>
        </p:nvSpPr>
        <p:spPr>
          <a:xfrm>
            <a:off x="1847215" y="4940935"/>
            <a:ext cx="5716270" cy="1198880"/>
          </a:xfrm>
          <a:prstGeom prst="rect">
            <a:avLst/>
          </a:prstGeom>
          <a:noFill/>
          <a:ln w="9525">
            <a:noFill/>
          </a:ln>
        </p:spPr>
        <p:txBody>
          <a:bodyPr wrap="square" anchor="t" anchorCtr="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常用的句式有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谈……</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我看……</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从……说开去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小议……</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浅谈……等</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uild="p"/>
      <p:bldP spid="4" grpId="0"/>
      <p:bldP spid="7"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1" name="内容占位符 2"/>
          <p:cNvSpPr>
            <a:spLocks noGrp="1"/>
          </p:cNvSpPr>
          <p:nvPr>
            <p:ph idx="1"/>
          </p:nvPr>
        </p:nvSpPr>
        <p:spPr>
          <a:xfrm>
            <a:off x="1658938" y="571500"/>
            <a:ext cx="8229600" cy="547688"/>
          </a:xfrm>
        </p:spPr>
        <p:txBody>
          <a:bodyPr anchor="t" anchorCtr="0">
            <a:noAutofit/>
          </a:bodyPr>
          <a:lstStyle/>
          <a:p>
            <a:pPr marL="0" algn="ctr">
              <a:buClrTx/>
              <a:buSzTx/>
              <a:buFontTx/>
              <a:buNone/>
            </a:pPr>
            <a:r>
              <a:rPr lang="zh-CN" altLang="en-US" sz="4000" smtClean="0">
                <a:solidFill>
                  <a:srgbClr val="602E04"/>
                </a:solidFill>
                <a:latin typeface="时尚中黑简体" pitchFamily="2" charset="-122"/>
                <a:ea typeface="时尚中黑简体" pitchFamily="2" charset="-122"/>
                <a:cs typeface="+mj-cs"/>
              </a:rPr>
              <a:t>小结</a:t>
            </a:r>
            <a:endParaRPr lang="zh-CN" altLang="en-US" sz="2700" b="1" smtClean="0">
              <a:solidFill>
                <a:srgbClr val="602E04"/>
              </a:solidFill>
              <a:latin typeface="时尚中黑简体" pitchFamily="2" charset="-122"/>
              <a:ea typeface="时尚中黑简体" pitchFamily="2" charset="-122"/>
              <a:cs typeface="+mj-cs"/>
            </a:endParaRPr>
          </a:p>
        </p:txBody>
      </p:sp>
      <p:sp>
        <p:nvSpPr>
          <p:cNvPr id="4" name="文本框 3"/>
          <p:cNvSpPr txBox="1"/>
          <p:nvPr/>
        </p:nvSpPr>
        <p:spPr>
          <a:xfrm>
            <a:off x="1415415" y="2132965"/>
            <a:ext cx="3137535" cy="521970"/>
          </a:xfrm>
          <a:prstGeom prst="rect">
            <a:avLst/>
          </a:prstGeom>
          <a:noFill/>
          <a:ln w="9525">
            <a:noFill/>
          </a:ln>
        </p:spPr>
        <p:txBody>
          <a:bodyPr wrap="square" anchor="t" anchorCtr="0">
            <a:spAutoFit/>
          </a:bodyPr>
          <a:lstStyle/>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论点式标题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919288" y="2677478"/>
            <a:ext cx="8262937" cy="82994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优点：态度鲜明、干脆利落、醒目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缺点：内容限制性强，易造成标题与文章内容不匹配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415415" y="3573145"/>
            <a:ext cx="8293100" cy="521970"/>
          </a:xfrm>
          <a:prstGeom prst="rect">
            <a:avLst/>
          </a:prstGeom>
          <a:noFill/>
          <a:ln w="9525">
            <a:noFill/>
          </a:ln>
        </p:spPr>
        <p:txBody>
          <a:bodyPr wrap="square" anchor="t" anchorCtr="0">
            <a:spAutoFit/>
          </a:bodyPr>
          <a:lstStyle/>
          <a:p>
            <a:pPr algn="l">
              <a:buClrTx/>
              <a:buSzTx/>
              <a:buFontTx/>
            </a:pP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2.论题式标题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919288" y="4167505"/>
            <a:ext cx="8137525" cy="829945"/>
          </a:xfrm>
          <a:prstGeom prst="rect">
            <a:avLst/>
          </a:prstGeom>
          <a:noFill/>
          <a:ln w="9525">
            <a:noFill/>
          </a:ln>
        </p:spPr>
        <p:txBody>
          <a:bodyPr wrap="square" anchor="t"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优点：拟题容易，内容限制性不强，易于行文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缺点：太平淡，不醒目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内容占位符 2"/>
          <p:cNvSpPr>
            <a:spLocks noGrp="1"/>
          </p:cNvSpPr>
          <p:nvPr/>
        </p:nvSpPr>
        <p:spPr>
          <a:xfrm>
            <a:off x="1199515" y="1484630"/>
            <a:ext cx="8528685" cy="560705"/>
          </a:xfrm>
          <a:prstGeom prst="rect">
            <a:avLst/>
          </a:prstGeom>
        </p:spPr>
        <p:txBody>
          <a:bodyPr vert="horz" lIns="91440" tIns="45720" rIns="91440" bIns="45720" rtlCol="0" anchor="t"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l">
              <a:buClrTx/>
              <a:buSzTx/>
              <a:buFontTx/>
              <a:buNone/>
            </a:pPr>
            <a:r>
              <a:rPr lang="zh-CN" altLang="en-US" sz="2800" b="1" smtClean="0">
                <a:solidFill>
                  <a:schemeClr val="tx1"/>
                </a:solidFill>
                <a:cs typeface="+mj-cs"/>
              </a:rPr>
              <a:t>议论标题类型</a:t>
            </a:r>
            <a:endParaRPr lang="zh-CN" altLang="en-US" sz="2800" b="1" smtClean="0">
              <a:solidFill>
                <a:schemeClr val="tx1"/>
              </a:solidFill>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内容占位符 2"/>
          <p:cNvSpPr>
            <a:spLocks noGrp="1"/>
          </p:cNvSpPr>
          <p:nvPr>
            <p:ph idx="1"/>
          </p:nvPr>
        </p:nvSpPr>
        <p:spPr>
          <a:xfrm>
            <a:off x="263525" y="620395"/>
            <a:ext cx="8699500" cy="598488"/>
          </a:xfrm>
        </p:spPr>
        <p:txBody>
          <a:bodyPr anchor="t" anchorCtr="0">
            <a:noAutofit/>
          </a:bodyPr>
          <a:lstStyle/>
          <a:p>
            <a:pPr marL="0" indent="0">
              <a:buNone/>
            </a:pPr>
            <a:r>
              <a:rPr lang="zh-CN" altLang="en-US" sz="3600" b="1"/>
              <a:t>材料作文如何拟题</a:t>
            </a:r>
            <a:endParaRPr lang="zh-CN" altLang="en-US" sz="3600" b="1"/>
          </a:p>
        </p:txBody>
      </p:sp>
      <p:sp>
        <p:nvSpPr>
          <p:cNvPr id="4" name="文本框 3"/>
          <p:cNvSpPr txBox="1"/>
          <p:nvPr/>
        </p:nvSpPr>
        <p:spPr>
          <a:xfrm>
            <a:off x="839470" y="1484630"/>
            <a:ext cx="8499475" cy="583565"/>
          </a:xfrm>
          <a:prstGeom prst="rect">
            <a:avLst/>
          </a:prstGeom>
          <a:noFill/>
          <a:ln w="9525">
            <a:noFill/>
          </a:ln>
        </p:spPr>
        <p:txBody>
          <a:bodyPr wrap="square" anchor="t" anchorCtr="0">
            <a:spAutoFit/>
          </a:bodyPr>
          <a:lstStyle/>
          <a:p>
            <a:r>
              <a:rPr lang="zh-CN" altLang="en-US" sz="3200">
                <a:latin typeface="微软雅黑" panose="020b0503020204020204" pitchFamily="34" charset="-122"/>
                <a:ea typeface="微软雅黑" panose="020b0503020204020204" pitchFamily="34" charset="-122"/>
              </a:rPr>
              <a:t>拟出好题的前提：</a:t>
            </a:r>
            <a:r>
              <a:rPr lang="zh-CN" altLang="en-US" sz="3200">
                <a:solidFill>
                  <a:srgbClr val="FF0000"/>
                </a:solidFill>
                <a:latin typeface="微软雅黑" panose="020b0503020204020204" pitchFamily="34" charset="-122"/>
                <a:ea typeface="微软雅黑" panose="020b0503020204020204" pitchFamily="34" charset="-122"/>
              </a:rPr>
              <a:t>准确理解材料的核心语意</a:t>
            </a:r>
            <a:endParaRPr lang="zh-CN" altLang="en-US" sz="320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2493" y="2276793"/>
            <a:ext cx="8393112" cy="1568450"/>
          </a:xfrm>
          <a:prstGeom prst="rect">
            <a:avLst/>
          </a:prstGeom>
          <a:noFill/>
          <a:ln w="9525">
            <a:noFill/>
          </a:ln>
        </p:spPr>
        <p:txBody>
          <a:bodyPr wrap="square" anchor="t" anchorCtr="0">
            <a:spAutoFit/>
          </a:bodyPr>
          <a:lstStyle/>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保守拟题法</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保险拟题法</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创意拟题法</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9" name="Text Box 5"/>
          <p:cNvSpPr txBox="1"/>
          <p:nvPr/>
        </p:nvSpPr>
        <p:spPr>
          <a:xfrm>
            <a:off x="1731010" y="548640"/>
            <a:ext cx="8396605" cy="521970"/>
          </a:xfrm>
          <a:prstGeom prst="rect">
            <a:avLst/>
          </a:prstGeom>
          <a:noFill/>
          <a:ln w="9525">
            <a:noFill/>
          </a:ln>
        </p:spPr>
        <p:txBody>
          <a:bodyPr wrap="square" anchor="t" anchorCtr="0">
            <a:spAutoFit/>
          </a:bodyPr>
          <a:lstStyle/>
          <a:p>
            <a:pPr algn="ctr">
              <a:spcBef>
                <a:spcPct val="50000"/>
              </a:spcBef>
            </a:pPr>
            <a:r>
              <a:rPr 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、保守拟题法</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70" name="Text Box 6"/>
          <p:cNvSpPr txBox="1"/>
          <p:nvPr/>
        </p:nvSpPr>
        <p:spPr>
          <a:xfrm>
            <a:off x="2135188" y="1989138"/>
            <a:ext cx="8281987" cy="368300"/>
          </a:xfrm>
          <a:prstGeom prst="rect">
            <a:avLst/>
          </a:prstGeom>
          <a:noFill/>
          <a:ln w="9525">
            <a:noFill/>
          </a:ln>
        </p:spPr>
        <p:txBody>
          <a:bodyPr anchor="t" anchorCtr="0">
            <a:spAutoFit/>
          </a:bodyPr>
          <a:lstStyle/>
          <a:p>
            <a:pPr>
              <a:spcBef>
                <a:spcPct val="50000"/>
              </a:spcBef>
            </a:pPr>
            <a:endParaRPr lang="zh-CN" altLang="zh-CN">
              <a:latin typeface="Arial" panose="020b0604020202020204" pitchFamily="34" charset="0"/>
              <a:ea typeface="宋体" panose="02010600030101010101" pitchFamily="2" charset="-122"/>
            </a:endParaRPr>
          </a:p>
        </p:txBody>
      </p:sp>
      <p:sp>
        <p:nvSpPr>
          <p:cNvPr id="7171" name="Text Box 7"/>
          <p:cNvSpPr txBox="1"/>
          <p:nvPr/>
        </p:nvSpPr>
        <p:spPr>
          <a:xfrm>
            <a:off x="1524000" y="2922588"/>
            <a:ext cx="9144000" cy="460375"/>
          </a:xfrm>
          <a:prstGeom prst="rect">
            <a:avLst/>
          </a:prstGeom>
          <a:noFill/>
          <a:ln w="9525">
            <a:noFill/>
          </a:ln>
        </p:spPr>
        <p:txBody>
          <a:bodyPr anchor="t" anchorCtr="0">
            <a:spAutoFit/>
          </a:bodyPr>
          <a:lstStyle/>
          <a:p>
            <a:pPr>
              <a:spcBef>
                <a:spcPct val="50000"/>
              </a:spcBef>
            </a:pPr>
            <a:r>
              <a:rPr lang="en-US" altLang="zh-CN" sz="2400" b="1">
                <a:solidFill>
                  <a:srgbClr val="001010"/>
                </a:solidFill>
                <a:latin typeface="Arial" panose="020b0604020202020204" pitchFamily="34" charset="0"/>
                <a:ea typeface="宋体" panose="02010600030101010101" pitchFamily="2" charset="-122"/>
              </a:rPr>
              <a:t>          </a:t>
            </a:r>
            <a:endParaRPr lang="en-US" altLang="zh-CN" sz="2800" b="1">
              <a:solidFill>
                <a:srgbClr val="001010"/>
              </a:solidFill>
              <a:latin typeface="Arial" panose="020b0604020202020204" pitchFamily="34" charset="0"/>
              <a:ea typeface="楷体_GB2312" pitchFamily="49" charset="-122"/>
            </a:endParaRPr>
          </a:p>
        </p:txBody>
      </p:sp>
      <p:sp>
        <p:nvSpPr>
          <p:cNvPr id="94216" name="Text Box 8"/>
          <p:cNvSpPr txBox="1"/>
          <p:nvPr/>
        </p:nvSpPr>
        <p:spPr>
          <a:xfrm>
            <a:off x="1774825" y="1989138"/>
            <a:ext cx="8893175" cy="2614930"/>
          </a:xfrm>
          <a:prstGeom prst="rect">
            <a:avLst/>
          </a:prstGeom>
          <a:noFill/>
          <a:ln w="25400" cap="rnd" cmpd="sng">
            <a:solidFill>
              <a:srgbClr val="FF0000"/>
            </a:solidFill>
            <a:prstDash val="sysDot"/>
            <a:miter/>
            <a:headEnd type="none" w="med" len="med"/>
            <a:tailEnd type="none" w="med" len="med"/>
          </a:ln>
        </p:spPr>
        <p:txBody>
          <a:bodyPr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示例</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：阅读下列材料，根据要求作文。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中国作家丰子恺：孩子的眼光是直线的，不会转弯。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英国作家赫胥黎：为什么人类的年龄在延长，而少男少女的心灵却在提前硬化？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英国作家戈尔丁：世界正在失去伟大的孩提王国，一旦失去这一王国，那就是真正的沉沦。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7173" name="Text Box 10"/>
          <p:cNvSpPr txBox="1"/>
          <p:nvPr/>
        </p:nvSpPr>
        <p:spPr>
          <a:xfrm>
            <a:off x="7175500" y="1557338"/>
            <a:ext cx="215900" cy="368300"/>
          </a:xfrm>
          <a:prstGeom prst="rect">
            <a:avLst/>
          </a:prstGeom>
          <a:noFill/>
          <a:ln w="9525">
            <a:noFill/>
          </a:ln>
        </p:spPr>
        <p:txBody>
          <a:bodyPr anchor="t" anchorCtr="0">
            <a:spAutoFit/>
          </a:bodyPr>
          <a:lstStyle/>
          <a:p>
            <a:pPr>
              <a:spcBef>
                <a:spcPct val="50000"/>
              </a:spcBef>
            </a:pPr>
            <a:endParaRPr lang="zh-CN" altLang="zh-CN">
              <a:latin typeface="Arial" panose="020b0604020202020204" pitchFamily="34" charset="0"/>
              <a:ea typeface="宋体" panose="02010600030101010101" pitchFamily="2" charset="-122"/>
            </a:endParaRPr>
          </a:p>
        </p:txBody>
      </p:sp>
      <p:sp>
        <p:nvSpPr>
          <p:cNvPr id="94220" name="Rectangle 12"/>
          <p:cNvSpPr/>
          <p:nvPr/>
        </p:nvSpPr>
        <p:spPr>
          <a:xfrm>
            <a:off x="1774825" y="1238250"/>
            <a:ext cx="8351838" cy="460375"/>
          </a:xfrm>
          <a:prstGeom prst="rect">
            <a:avLst/>
          </a:prstGeom>
          <a:solidFill>
            <a:schemeClr val="accent1">
              <a:alpha val="0"/>
            </a:schemeClr>
          </a:solidFill>
          <a:ln w="22225" cap="flat" cmpd="sng">
            <a:solidFill>
              <a:srgbClr val="FF6600"/>
            </a:solidFill>
            <a:prstDash val="solid"/>
            <a:miter/>
            <a:headEnd type="none" w="med" len="med"/>
            <a:tailEnd type="none" w="med" len="med"/>
          </a:ln>
        </p:spPr>
        <p:txBody>
          <a:bodyPr anchor="ctr" anchorCtr="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操作要领：以“材料中的关键词”或核心语意为题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222" name="Text Box 14"/>
          <p:cNvSpPr txBox="1"/>
          <p:nvPr/>
        </p:nvSpPr>
        <p:spPr>
          <a:xfrm>
            <a:off x="1847850" y="4724400"/>
            <a:ext cx="4535488" cy="1014730"/>
          </a:xfrm>
          <a:prstGeom prst="rect">
            <a:avLst/>
          </a:prstGeom>
          <a:noFill/>
          <a:ln w="31750" cap="flat" cmpd="sng">
            <a:solidFill>
              <a:srgbClr val="FF6600"/>
            </a:solidFill>
            <a:prstDash val="sysDot"/>
            <a:miter/>
            <a:headEnd type="none" w="med" len="med"/>
            <a:tailEnd type="none" w="med" len="med"/>
          </a:ln>
        </p:spPr>
        <p:txBody>
          <a:bodyPr anchor="t" anchorCtr="0">
            <a:spAutoFit/>
          </a:bodyPr>
          <a:lstStyle/>
          <a:p>
            <a:pPr>
              <a:spcBef>
                <a:spcPct val="50000"/>
              </a:spcBef>
            </a:pPr>
            <a:r>
              <a:rPr lang="zh-CN" altLang="en-US" sz="2400"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关键词（核心语意）是：</a:t>
            </a:r>
            <a:endParaRPr lang="zh-CN" altLang="en-US" sz="2400"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zh-CN" altLang="en-US"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“童真” “童心”“童趣” </a:t>
            </a:r>
            <a:endParaRPr lang="zh-CN" altLang="en-US"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223" name="Text Box 15"/>
          <p:cNvSpPr txBox="1"/>
          <p:nvPr/>
        </p:nvSpPr>
        <p:spPr>
          <a:xfrm>
            <a:off x="6743700" y="4724400"/>
            <a:ext cx="3821113" cy="1014730"/>
          </a:xfrm>
          <a:prstGeom prst="rect">
            <a:avLst/>
          </a:prstGeom>
          <a:noFill/>
          <a:ln w="28575" cap="flat" cmpd="sng">
            <a:solidFill>
              <a:srgbClr val="FF6600"/>
            </a:solidFill>
            <a:prstDash val="sysDot"/>
            <a:miter/>
            <a:headEnd type="none" w="med" len="med"/>
            <a:tailEnd type="none" w="med" len="med"/>
          </a:ln>
        </p:spPr>
        <p:txBody>
          <a:bodyPr wrap="square" anchor="t" anchorCtr="0">
            <a:spAutoFit/>
          </a:bodyPr>
          <a:lstStyle/>
          <a:p>
            <a:pPr>
              <a:spcBef>
                <a:spcPct val="50000"/>
              </a:spcBef>
            </a:pPr>
            <a:r>
              <a:rPr lang="zh-CN" altLang="en-US" sz="2400"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题目：</a:t>
            </a:r>
            <a:endParaRPr lang="zh-CN" altLang="en-US" sz="2400"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zh-CN" altLang="en-US" sz="2400"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童真</a:t>
            </a:r>
            <a:r>
              <a:rPr lang="en-US" altLang="zh-CN"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童心</a:t>
            </a:r>
            <a:r>
              <a:rPr lang="en-US" altLang="zh-CN"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童趣</a:t>
            </a:r>
            <a:r>
              <a:rPr lang="en-US" altLang="zh-CN" sz="2400" b="1">
                <a:solidFill>
                  <a:srgbClr val="FF00FF"/>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rgbClr val="0033CC"/>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4220"/>
                                        </p:tgtEl>
                                        <p:attrNameLst>
                                          <p:attrName>style.visibility</p:attrName>
                                        </p:attrNameLst>
                                      </p:cBhvr>
                                      <p:to>
                                        <p:strVal val="visible"/>
                                      </p:to>
                                    </p:set>
                                    <p:animEffect transition="in" filter="wedge">
                                      <p:cBhvr>
                                        <p:cTn id="7" dur="2000"/>
                                        <p:tgtEl>
                                          <p:spTgt spid="9422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4216"/>
                                        </p:tgtEl>
                                        <p:attrNameLst>
                                          <p:attrName>style.visibility</p:attrName>
                                        </p:attrNameLst>
                                      </p:cBhvr>
                                      <p:to>
                                        <p:strVal val="visible"/>
                                      </p:to>
                                    </p:set>
                                    <p:animEffect transition="in" filter="diamond(in)">
                                      <p:cBhvr>
                                        <p:cTn id="12" dur="2000"/>
                                        <p:tgtEl>
                                          <p:spTgt spid="9421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4222"/>
                                        </p:tgtEl>
                                        <p:attrNameLst>
                                          <p:attrName>style.visibility</p:attrName>
                                        </p:attrNameLst>
                                      </p:cBhvr>
                                      <p:to>
                                        <p:strVal val="visible"/>
                                      </p:to>
                                    </p:set>
                                    <p:animEffect transition="in" filter="wipe(left)">
                                      <p:cBhvr>
                                        <p:cTn id="17" dur="500"/>
                                        <p:tgtEl>
                                          <p:spTgt spid="9422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94223"/>
                                        </p:tgtEl>
                                        <p:attrNameLst>
                                          <p:attrName>style.visibility</p:attrName>
                                        </p:attrNameLst>
                                      </p:cBhvr>
                                      <p:to>
                                        <p:strVal val="visible"/>
                                      </p:to>
                                    </p:set>
                                    <p:animEffect transition="in" filter="wipe(right)">
                                      <p:cBhvr>
                                        <p:cTn id="22" dur="500"/>
                                        <p:tgtEl>
                                          <p:spTgt spid="94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0" grpId="0"/>
      <p:bldP spid="94222" grpId="0"/>
      <p:bldP spid="94223" grpId="0"/>
      <p:bldP spid="94216"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Text Box 4"/>
          <p:cNvSpPr txBox="1"/>
          <p:nvPr/>
        </p:nvSpPr>
        <p:spPr>
          <a:xfrm>
            <a:off x="2279650" y="1125538"/>
            <a:ext cx="7993063" cy="368300"/>
          </a:xfrm>
          <a:prstGeom prst="rect">
            <a:avLst/>
          </a:prstGeom>
          <a:noFill/>
          <a:ln w="9525">
            <a:noFill/>
          </a:ln>
        </p:spPr>
        <p:txBody>
          <a:bodyPr anchor="t" anchorCtr="0">
            <a:spAutoFit/>
          </a:bodyPr>
          <a:lstStyle/>
          <a:p>
            <a:pPr>
              <a:spcBef>
                <a:spcPct val="50000"/>
              </a:spcBef>
            </a:pPr>
            <a:endParaRPr lang="zh-CN" altLang="zh-CN">
              <a:latin typeface="Arial" panose="020b0604020202020204" pitchFamily="34" charset="0"/>
              <a:ea typeface="宋体" panose="02010600030101010101" pitchFamily="2" charset="-122"/>
            </a:endParaRPr>
          </a:p>
        </p:txBody>
      </p:sp>
      <p:sp>
        <p:nvSpPr>
          <p:cNvPr id="280581" name="Text Box 5"/>
          <p:cNvSpPr txBox="1"/>
          <p:nvPr/>
        </p:nvSpPr>
        <p:spPr>
          <a:xfrm>
            <a:off x="1696085" y="1628775"/>
            <a:ext cx="8599488" cy="1814830"/>
          </a:xfrm>
          <a:prstGeom prst="rect">
            <a:avLst/>
          </a:prstGeom>
          <a:noFill/>
          <a:ln w="19050" cap="flat" cmpd="sng">
            <a:solidFill>
              <a:srgbClr val="FF6600"/>
            </a:solidFill>
            <a:prstDash val="solid"/>
            <a:miter/>
            <a:headEnd type="none" w="med" len="med"/>
            <a:tailEnd type="none" w="med" len="med"/>
          </a:ln>
        </p:spPr>
        <p:txBody>
          <a:bodyPr wrap="square" anchor="t" anchorCtr="0">
            <a:spAutoFit/>
          </a:bodyPr>
          <a:lstStyle/>
          <a:p>
            <a:r>
              <a:rPr lang="zh-CN" altLang="en-US" sz="2400" b="1">
                <a:solidFill>
                  <a:srgbClr val="001010"/>
                </a:solidFill>
                <a:latin typeface="宋体" panose="02010600030101010101" pitchFamily="2" charset="-122"/>
                <a:ea typeface="宋体" panose="02010600030101010101" pitchFamily="2" charset="-122"/>
              </a:rPr>
              <a:t>  </a:t>
            </a:r>
            <a:r>
              <a:rPr lang="zh-CN" altLang="en-US"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操作要领： </a:t>
            </a:r>
            <a:r>
              <a:rPr lang="en-US" altLang="zh-CN"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、找到材料的关键词或关键句（核心语意）</a:t>
            </a:r>
            <a:endParaRPr lang="zh-CN" altLang="en-US"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、用添加前后缀法、造句法扩充标题。</a:t>
            </a:r>
            <a:endParaRPr lang="zh-CN" altLang="en-US" sz="2800">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此类方法拟出的题目通常就是文章的观点。</a:t>
            </a:r>
            <a:endPar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195" name="Text Box 6"/>
          <p:cNvSpPr txBox="1"/>
          <p:nvPr/>
        </p:nvSpPr>
        <p:spPr>
          <a:xfrm>
            <a:off x="1672590" y="620395"/>
            <a:ext cx="8600440" cy="521970"/>
          </a:xfrm>
          <a:prstGeom prst="rect">
            <a:avLst/>
          </a:prstGeom>
          <a:noFill/>
          <a:ln w="9525">
            <a:noFill/>
          </a:ln>
        </p:spPr>
        <p:txBody>
          <a:bodyPr wrap="square" anchor="t" anchorCtr="0">
            <a:spAutoFit/>
          </a:bodyPr>
          <a:lstStyle/>
          <a:p>
            <a:pPr algn="ctr">
              <a:spcBef>
                <a:spcPct val="50000"/>
              </a:spcBef>
            </a:pPr>
            <a:r>
              <a:rPr lang="en-US"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、保险拟题法</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45" name="Text Box 8"/>
          <p:cNvSpPr txBox="1"/>
          <p:nvPr/>
        </p:nvSpPr>
        <p:spPr>
          <a:xfrm>
            <a:off x="1722755" y="3716655"/>
            <a:ext cx="8623300" cy="460375"/>
          </a:xfrm>
          <a:prstGeom prst="rect">
            <a:avLst/>
          </a:prstGeom>
          <a:noFill/>
          <a:ln w="25400" cap="flat" cmpd="sng">
            <a:solidFill>
              <a:srgbClr val="FF6600"/>
            </a:solidFill>
            <a:prstDash val="sysDot"/>
            <a:miter/>
            <a:headEnd type="none" w="med" len="med"/>
            <a:tailEnd type="none" w="med" len="med"/>
          </a:ln>
        </p:spPr>
        <p:txBody>
          <a:bodyPr wrap="square" anchor="t" anchorCtr="0">
            <a:spAutoFit/>
          </a:bodyPr>
          <a:lstStyle/>
          <a:p>
            <a:pPr>
              <a:spcBef>
                <a:spcPct val="50000"/>
              </a:spcBef>
            </a:pPr>
            <a:r>
              <a:rPr lang="zh-CN" altLang="en-US" sz="24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关键词（核心语意）是</a:t>
            </a:r>
            <a:r>
              <a:rPr lang="zh-CN" altLang="en-US" sz="24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“童真” “童心”“童趣”</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0585" name="Text Box 9"/>
          <p:cNvSpPr txBox="1"/>
          <p:nvPr/>
        </p:nvSpPr>
        <p:spPr>
          <a:xfrm>
            <a:off x="1847533" y="5084763"/>
            <a:ext cx="8172450" cy="829945"/>
          </a:xfrm>
          <a:prstGeom prst="rect">
            <a:avLst/>
          </a:prstGeom>
          <a:noFill/>
          <a:ln w="9525">
            <a:noFill/>
          </a:ln>
        </p:spPr>
        <p:txBody>
          <a:bodyPr anchor="t" anchorCtr="0">
            <a:spAutoFit/>
          </a:bodyPr>
          <a:lstStyle/>
          <a:p>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题目：</a:t>
            </a:r>
            <a:r>
              <a:rPr lang="zh-CN" altLang="en-US" sz="24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《保持一颗童心》《守护童心》</a:t>
            </a:r>
            <a:endParaRPr lang="zh-CN" altLang="en-US" sz="2400">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《童心不泯》    《童心之殇》</a:t>
            </a:r>
            <a:endParaRPr lang="zh-CN" altLang="en-US" sz="2400">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198" name="文本框 1"/>
          <p:cNvSpPr txBox="1"/>
          <p:nvPr/>
        </p:nvSpPr>
        <p:spPr>
          <a:xfrm>
            <a:off x="1703388" y="4364990"/>
            <a:ext cx="8194675" cy="521970"/>
          </a:xfrm>
          <a:prstGeom prst="rect">
            <a:avLst/>
          </a:prstGeom>
          <a:noFill/>
          <a:ln w="9525">
            <a:noFill/>
          </a:ln>
        </p:spPr>
        <p:txBody>
          <a:bodyPr wrap="square" anchor="t" anchorCtr="0">
            <a:spAutoFit/>
          </a:bodyPr>
          <a:lstStyle/>
          <a:p>
            <a:r>
              <a:rPr lang="zh-CN" altLang="en-US" sz="28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添加前后缀：</a:t>
            </a:r>
            <a:endParaRPr lang="zh-CN" altLang="en-US" sz="28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80581"/>
                                        </p:tgtEl>
                                        <p:attrNameLst>
                                          <p:attrName>style.visibility</p:attrName>
                                        </p:attrNameLst>
                                      </p:cBhvr>
                                      <p:to>
                                        <p:strVal val="visible"/>
                                      </p:to>
                                    </p:set>
                                    <p:anim calcmode="lin" valueType="num">
                                      <p:cBhvr>
                                        <p:cTn id="7" dur="500" fill="hold"/>
                                        <p:tgtEl>
                                          <p:spTgt spid="280581"/>
                                        </p:tgtEl>
                                        <p:attrNameLst>
                                          <p:attrName>ppt_x</p:attrName>
                                        </p:attrNameLst>
                                      </p:cBhvr>
                                      <p:tavLst>
                                        <p:tav tm="0">
                                          <p:val>
                                            <p:strVal val="#ppt_x-#ppt_w/2"/>
                                          </p:val>
                                        </p:tav>
                                        <p:tav tm="100000">
                                          <p:val>
                                            <p:strVal val="#ppt_x"/>
                                          </p:val>
                                        </p:tav>
                                      </p:tavLst>
                                    </p:anim>
                                    <p:anim calcmode="lin" valueType="num">
                                      <p:cBhvr>
                                        <p:cTn id="8" dur="500" fill="hold"/>
                                        <p:tgtEl>
                                          <p:spTgt spid="280581"/>
                                        </p:tgtEl>
                                        <p:attrNameLst>
                                          <p:attrName>ppt_y</p:attrName>
                                        </p:attrNameLst>
                                      </p:cBhvr>
                                      <p:tavLst>
                                        <p:tav tm="0">
                                          <p:val>
                                            <p:strVal val="#ppt_y"/>
                                          </p:val>
                                        </p:tav>
                                        <p:tav tm="100000">
                                          <p:val>
                                            <p:strVal val="#ppt_y"/>
                                          </p:val>
                                        </p:tav>
                                      </p:tavLst>
                                    </p:anim>
                                    <p:anim calcmode="lin" valueType="num">
                                      <p:cBhvr>
                                        <p:cTn id="9" dur="500" fill="hold"/>
                                        <p:tgtEl>
                                          <p:spTgt spid="280581"/>
                                        </p:tgtEl>
                                        <p:attrNameLst>
                                          <p:attrName>ppt_w</p:attrName>
                                        </p:attrNameLst>
                                      </p:cBhvr>
                                      <p:tavLst>
                                        <p:tav tm="0">
                                          <p:val>
                                            <p:fltVal val="0"/>
                                          </p:val>
                                        </p:tav>
                                        <p:tav tm="100000">
                                          <p:val>
                                            <p:strVal val="#ppt_w"/>
                                          </p:val>
                                        </p:tav>
                                      </p:tavLst>
                                    </p:anim>
                                    <p:anim calcmode="lin" valueType="num">
                                      <p:cBhvr>
                                        <p:cTn id="10" dur="500" fill="hold"/>
                                        <p:tgtEl>
                                          <p:spTgt spid="280581"/>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245"/>
                                        </p:tgtEl>
                                        <p:attrNameLst>
                                          <p:attrName>style.visibility</p:attrName>
                                        </p:attrNameLst>
                                      </p:cBhvr>
                                      <p:to>
                                        <p:strVal val="visible"/>
                                      </p:to>
                                    </p:set>
                                    <p:animEffect transition="in" filter="blinds(horizontal)">
                                      <p:cBhvr>
                                        <p:cTn id="15" dur="500"/>
                                        <p:tgtEl>
                                          <p:spTgt spid="10245"/>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198"/>
                                        </p:tgtEl>
                                        <p:attrNameLst>
                                          <p:attrName>style.visibility</p:attrName>
                                        </p:attrNameLst>
                                      </p:cBhvr>
                                      <p:to>
                                        <p:strVal val="visible"/>
                                      </p:to>
                                    </p:set>
                                    <p:anim calcmode="lin" valueType="num">
                                      <p:cBhvr additive="base">
                                        <p:cTn id="20" dur="500" fill="hold"/>
                                        <p:tgtEl>
                                          <p:spTgt spid="8198"/>
                                        </p:tgtEl>
                                        <p:attrNameLst>
                                          <p:attrName>ppt_x</p:attrName>
                                        </p:attrNameLst>
                                      </p:cBhvr>
                                      <p:tavLst>
                                        <p:tav tm="0">
                                          <p:val>
                                            <p:strVal val="#ppt_x"/>
                                          </p:val>
                                        </p:tav>
                                        <p:tav tm="100000">
                                          <p:val>
                                            <p:strVal val="#ppt_x"/>
                                          </p:val>
                                        </p:tav>
                                      </p:tavLst>
                                    </p:anim>
                                    <p:anim calcmode="lin" valueType="num">
                                      <p:cBhvr additive="base">
                                        <p:cTn id="21"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80585"/>
                                        </p:tgtEl>
                                        <p:attrNameLst>
                                          <p:attrName>style.visibility</p:attrName>
                                        </p:attrNameLst>
                                      </p:cBhvr>
                                      <p:to>
                                        <p:strVal val="visible"/>
                                      </p:to>
                                    </p:set>
                                    <p:animEffect transition="in" filter="wipe(down)">
                                      <p:cBhvr>
                                        <p:cTn id="26" dur="500"/>
                                        <p:tgtEl>
                                          <p:spTgt spid="280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1" grpId="0"/>
      <p:bldP spid="10245" grpId="0"/>
      <p:bldP spid="280585" grpId="0"/>
      <p:bldP spid="8198"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948" name="Text Box 4"/>
          <p:cNvSpPr txBox="1"/>
          <p:nvPr/>
        </p:nvSpPr>
        <p:spPr>
          <a:xfrm>
            <a:off x="1342390" y="1052830"/>
            <a:ext cx="9948545" cy="1422400"/>
          </a:xfrm>
          <a:prstGeom prst="rect">
            <a:avLst/>
          </a:prstGeom>
          <a:noFill/>
          <a:ln w="25400" cap="flat" cmpd="sng">
            <a:solidFill>
              <a:srgbClr val="FF6600"/>
            </a:solidFill>
            <a:prstDash val="solid"/>
            <a:miter/>
            <a:headEnd type="none" w="med" len="med"/>
            <a:tailEnd type="none" w="med" len="med"/>
          </a:ln>
        </p:spPr>
        <p:txBody>
          <a:bodyPr wrap="square" anchor="t" anchorCtr="0">
            <a:spAutoFit/>
          </a:bodyPr>
          <a:lstStyle/>
          <a:p>
            <a:pPr fontAlgn="auto">
              <a:lnSpc>
                <a:spcPts val="3460"/>
              </a:lnSpc>
              <a:spcBef>
                <a:spcPct val="0"/>
              </a:spcBef>
            </a:pPr>
            <a:r>
              <a:rPr lang="zh-CN" altLang="en-US" sz="2800" b="1">
                <a:solidFill>
                  <a:srgbClr val="001010"/>
                </a:solidFill>
                <a:latin typeface="宋体" panose="02010600030101010101" pitchFamily="2" charset="-122"/>
                <a:ea typeface="宋体" panose="02010600030101010101" pitchFamily="2" charset="-122"/>
              </a:rPr>
              <a:t>操作要领：</a:t>
            </a:r>
            <a:endParaRPr lang="zh-CN" altLang="en-US" sz="2800" b="1">
              <a:solidFill>
                <a:srgbClr val="001010"/>
              </a:solidFill>
              <a:latin typeface="宋体" panose="02010600030101010101" pitchFamily="2" charset="-122"/>
              <a:ea typeface="宋体" panose="02010600030101010101" pitchFamily="2" charset="-122"/>
            </a:endParaRPr>
          </a:p>
          <a:p>
            <a:pPr fontAlgn="auto">
              <a:lnSpc>
                <a:spcPts val="3460"/>
              </a:lnSpc>
              <a:spcBef>
                <a:spcPct val="0"/>
              </a:spcBef>
            </a:pPr>
            <a:r>
              <a:rPr lang="zh-CN" altLang="en-US" sz="2800" b="1">
                <a:solidFill>
                  <a:srgbClr val="001010"/>
                </a:solidFill>
                <a:latin typeface="宋体" panose="02010600030101010101" pitchFamily="2" charset="-122"/>
                <a:ea typeface="宋体" panose="02010600030101010101" pitchFamily="2" charset="-122"/>
              </a:rPr>
              <a:t>   </a:t>
            </a:r>
            <a:r>
              <a:rPr lang="en-US" altLang="zh-CN" sz="2800" b="1">
                <a:solidFill>
                  <a:srgbClr val="001010"/>
                </a:solidFill>
                <a:latin typeface="宋体" panose="02010600030101010101" pitchFamily="2" charset="-122"/>
                <a:ea typeface="宋体" panose="02010600030101010101" pitchFamily="2" charset="-122"/>
              </a:rPr>
              <a:t>1</a:t>
            </a:r>
            <a:r>
              <a:rPr lang="zh-CN" altLang="en-US" sz="2800" b="1">
                <a:solidFill>
                  <a:srgbClr val="001010"/>
                </a:solidFill>
                <a:latin typeface="宋体" panose="02010600030101010101" pitchFamily="2" charset="-122"/>
                <a:ea typeface="宋体" panose="02010600030101010101" pitchFamily="2" charset="-122"/>
              </a:rPr>
              <a:t>、从材料中提炼出关键词句（或：核心语意）</a:t>
            </a:r>
            <a:endParaRPr lang="zh-CN" altLang="en-US" sz="2800" b="1">
              <a:solidFill>
                <a:srgbClr val="001010"/>
              </a:solidFill>
              <a:latin typeface="宋体" panose="02010600030101010101" pitchFamily="2" charset="-122"/>
              <a:ea typeface="宋体" panose="02010600030101010101" pitchFamily="2" charset="-122"/>
            </a:endParaRPr>
          </a:p>
          <a:p>
            <a:pPr fontAlgn="auto">
              <a:lnSpc>
                <a:spcPts val="3460"/>
              </a:lnSpc>
              <a:spcBef>
                <a:spcPct val="0"/>
              </a:spcBef>
            </a:pPr>
            <a:r>
              <a:rPr lang="en-US" altLang="zh-CN" sz="2800" b="1">
                <a:solidFill>
                  <a:srgbClr val="001010"/>
                </a:solidFill>
                <a:latin typeface="宋体" panose="02010600030101010101" pitchFamily="2" charset="-122"/>
                <a:ea typeface="宋体" panose="02010600030101010101" pitchFamily="2" charset="-122"/>
              </a:rPr>
              <a:t>   2</a:t>
            </a:r>
            <a:r>
              <a:rPr lang="zh-CN" altLang="en-US" sz="2800" b="1">
                <a:solidFill>
                  <a:srgbClr val="001010"/>
                </a:solidFill>
                <a:latin typeface="宋体" panose="02010600030101010101" pitchFamily="2" charset="-122"/>
                <a:ea typeface="宋体" panose="02010600030101010101" pitchFamily="2" charset="-122"/>
              </a:rPr>
              <a:t>、围绕核心语意发挥想象和联想，充分利用</a:t>
            </a:r>
            <a:r>
              <a:rPr lang="zh-CN" altLang="en-US" sz="2800" b="1">
                <a:solidFill>
                  <a:srgbClr val="FF0000"/>
                </a:solidFill>
                <a:latin typeface="宋体" panose="02010600030101010101" pitchFamily="2" charset="-122"/>
                <a:ea typeface="宋体" panose="02010600030101010101" pitchFamily="2" charset="-122"/>
              </a:rPr>
              <a:t>各种手法</a:t>
            </a:r>
            <a:r>
              <a:rPr lang="zh-CN" altLang="en-US" sz="2800" b="1">
                <a:solidFill>
                  <a:srgbClr val="001010"/>
                </a:solidFill>
                <a:latin typeface="宋体" panose="02010600030101010101" pitchFamily="2" charset="-122"/>
                <a:ea typeface="宋体" panose="02010600030101010101" pitchFamily="2" charset="-122"/>
              </a:rPr>
              <a:t>拟题。</a:t>
            </a:r>
            <a:endParaRPr lang="zh-CN" altLang="en-US" sz="2800" b="1">
              <a:solidFill>
                <a:srgbClr val="001010"/>
              </a:solidFill>
              <a:latin typeface="宋体" panose="02010600030101010101" pitchFamily="2" charset="-122"/>
              <a:ea typeface="宋体" panose="02010600030101010101" pitchFamily="2" charset="-122"/>
            </a:endParaRPr>
          </a:p>
        </p:txBody>
      </p:sp>
      <p:sp>
        <p:nvSpPr>
          <p:cNvPr id="9218" name="Text Box 5"/>
          <p:cNvSpPr txBox="1"/>
          <p:nvPr/>
        </p:nvSpPr>
        <p:spPr>
          <a:xfrm>
            <a:off x="1775460" y="476885"/>
            <a:ext cx="8344535" cy="521970"/>
          </a:xfrm>
          <a:prstGeom prst="rect">
            <a:avLst/>
          </a:prstGeom>
          <a:noFill/>
          <a:ln w="9525">
            <a:noFill/>
          </a:ln>
        </p:spPr>
        <p:txBody>
          <a:bodyPr wrap="square" anchor="t" anchorCtr="0">
            <a:spAutoFit/>
          </a:bodyPr>
          <a:lstStyle/>
          <a:p>
            <a:pPr algn="ctr">
              <a:spcBef>
                <a:spcPct val="50000"/>
              </a:spcBef>
            </a:pP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、创意拟题法</a:t>
            </a:r>
            <a:endPar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951" name="Text Box 7"/>
          <p:cNvSpPr txBox="1"/>
          <p:nvPr/>
        </p:nvSpPr>
        <p:spPr>
          <a:xfrm>
            <a:off x="1991360" y="2637155"/>
            <a:ext cx="2736850" cy="3230245"/>
          </a:xfrm>
          <a:prstGeom prst="rect">
            <a:avLst/>
          </a:prstGeom>
          <a:noFill/>
          <a:ln w="25400" cap="rnd" cmpd="sng">
            <a:solidFill>
              <a:srgbClr val="FF0000"/>
            </a:solidFill>
            <a:prstDash val="sysDot"/>
            <a:miter/>
            <a:headEnd type="none" w="med" len="med"/>
            <a:tailEnd type="none" w="med" len="med"/>
          </a:ln>
        </p:spPr>
        <p:txBody>
          <a:bodyPr anchor="t" anchorCtr="0">
            <a:spAutoFit/>
          </a:bodyPr>
          <a:lstStyle/>
          <a:p>
            <a:pPr>
              <a:spcBef>
                <a:spcPct val="50000"/>
              </a:spcBef>
            </a:pPr>
            <a:r>
              <a:rPr lang="en-US" altLang="zh-CN" sz="2400" b="1">
                <a:solidFill>
                  <a:srgbClr val="001010"/>
                </a:solidFill>
                <a:latin typeface="Arial" panose="020b0604020202020204" pitchFamily="34" charset="0"/>
                <a:ea typeface="楷体_GB2312" pitchFamily="49" charset="-122"/>
              </a:rPr>
              <a:t>     </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常用手法</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比喻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比拟              </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反问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hlinkClick r:id="rId2" action="ppaction://hlinksldjump"/>
              </a:rPr>
              <a:t>4</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双关</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hlinkClick r:id="rId2" action="ppaction://hlinksldjump"/>
              </a:rPr>
              <a:t>5</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对比     </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hlinkClick r:id="rId2" action="ppaction://hlinksldjump"/>
              </a:rPr>
              <a:t>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hlinkClick r:id="rId2" action="ppaction://hlinksldjump"/>
              </a:rPr>
              <a:t>6</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对偶</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hlinkClick r:id="rId2" action="ppaction://hlinksldjump"/>
              </a:rPr>
              <a:t>7</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夸张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hlinkClick r:id="rId2" action="ppaction://hlinksldjump"/>
              </a:rPr>
              <a:t>8</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引用</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化用</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952" name="Text Box 8"/>
          <p:cNvSpPr txBox="1"/>
          <p:nvPr/>
        </p:nvSpPr>
        <p:spPr>
          <a:xfrm>
            <a:off x="6240145" y="2637155"/>
            <a:ext cx="3024188" cy="3230245"/>
          </a:xfrm>
          <a:prstGeom prst="rect">
            <a:avLst/>
          </a:prstGeom>
          <a:noFill/>
          <a:ln w="22225" cap="flat" cmpd="sng">
            <a:solidFill>
              <a:srgbClr val="FF6600"/>
            </a:solidFill>
            <a:prstDash val="solid"/>
            <a:miter/>
            <a:headEnd type="none" w="med" len="med"/>
            <a:tailEnd type="none" w="med" len="med"/>
          </a:ln>
        </p:spPr>
        <p:txBody>
          <a:bodyPr anchor="t" anchorCtr="0">
            <a:spAutoFit/>
          </a:bodyPr>
          <a:lstStyle/>
          <a:p>
            <a:r>
              <a:rPr lang="en-US" altLang="zh-CN" sz="2400" b="1">
                <a:solidFill>
                  <a:srgbClr val="001010"/>
                </a:solidFill>
                <a:latin typeface="楷体_GB2312" pitchFamily="49" charset="-122"/>
                <a:ea typeface="楷体_GB2312" pitchFamily="49" charset="-122"/>
              </a:rPr>
              <a:t>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其他手法</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旧瓶装新酒</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公式、术语  </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故事新编  </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并列组合法 </a:t>
            </a:r>
            <a:endPar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rPr>
              <a:t>设置悬念 </a:t>
            </a:r>
            <a:endParaRPr lang="en-US" altLang="zh-CN" sz="2400" b="1">
              <a:solidFill>
                <a:srgbClr val="00101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82948"/>
                                        </p:tgtEl>
                                        <p:attrNameLst>
                                          <p:attrName>style.visibility</p:attrName>
                                        </p:attrNameLst>
                                      </p:cBhvr>
                                      <p:to>
                                        <p:strVal val="visible"/>
                                      </p:to>
                                    </p:set>
                                    <p:anim calcmode="lin" valueType="num">
                                      <p:cBhvr>
                                        <p:cTn id="7" dur="2000" fill="hold"/>
                                        <p:tgtEl>
                                          <p:spTgt spid="82948"/>
                                        </p:tgtEl>
                                        <p:attrNameLst>
                                          <p:attrName>ppt_x</p:attrName>
                                        </p:attrNameLst>
                                      </p:cBhvr>
                                      <p:tavLst>
                                        <p:tav tm="0">
                                          <p:val>
                                            <p:strVal val="#ppt_x-#ppt_w/2"/>
                                          </p:val>
                                        </p:tav>
                                        <p:tav tm="100000">
                                          <p:val>
                                            <p:strVal val="#ppt_x"/>
                                          </p:val>
                                        </p:tav>
                                      </p:tavLst>
                                    </p:anim>
                                    <p:anim calcmode="lin" valueType="num">
                                      <p:cBhvr>
                                        <p:cTn id="8" dur="2000" fill="hold"/>
                                        <p:tgtEl>
                                          <p:spTgt spid="82948"/>
                                        </p:tgtEl>
                                        <p:attrNameLst>
                                          <p:attrName>ppt_y</p:attrName>
                                        </p:attrNameLst>
                                      </p:cBhvr>
                                      <p:tavLst>
                                        <p:tav tm="0">
                                          <p:val>
                                            <p:strVal val="#ppt_y"/>
                                          </p:val>
                                        </p:tav>
                                        <p:tav tm="100000">
                                          <p:val>
                                            <p:strVal val="#ppt_y"/>
                                          </p:val>
                                        </p:tav>
                                      </p:tavLst>
                                    </p:anim>
                                    <p:anim calcmode="lin" valueType="num">
                                      <p:cBhvr>
                                        <p:cTn id="9" dur="2000" fill="hold"/>
                                        <p:tgtEl>
                                          <p:spTgt spid="82948"/>
                                        </p:tgtEl>
                                        <p:attrNameLst>
                                          <p:attrName>ppt_w</p:attrName>
                                        </p:attrNameLst>
                                      </p:cBhvr>
                                      <p:tavLst>
                                        <p:tav tm="0">
                                          <p:val>
                                            <p:fltVal val="0"/>
                                          </p:val>
                                        </p:tav>
                                        <p:tav tm="100000">
                                          <p:val>
                                            <p:strVal val="#ppt_w"/>
                                          </p:val>
                                        </p:tav>
                                      </p:tavLst>
                                    </p:anim>
                                    <p:anim calcmode="lin" valueType="num">
                                      <p:cBhvr>
                                        <p:cTn id="10" dur="2000" fill="hold"/>
                                        <p:tgtEl>
                                          <p:spTgt spid="82948"/>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82951"/>
                                        </p:tgtEl>
                                        <p:attrNameLst>
                                          <p:attrName>style.visibility</p:attrName>
                                        </p:attrNameLst>
                                      </p:cBhvr>
                                      <p:to>
                                        <p:strVal val="visible"/>
                                      </p:to>
                                    </p:set>
                                    <p:animEffect transition="in" filter="box(in)">
                                      <p:cBhvr>
                                        <p:cTn id="15" dur="2000"/>
                                        <p:tgtEl>
                                          <p:spTgt spid="82951"/>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2952"/>
                                        </p:tgtEl>
                                        <p:attrNameLst>
                                          <p:attrName>style.visibility</p:attrName>
                                        </p:attrNameLst>
                                      </p:cBhvr>
                                      <p:to>
                                        <p:strVal val="visible"/>
                                      </p:to>
                                    </p:set>
                                    <p:animEffect transition="in" filter="blinds(horizontal)">
                                      <p:cBhvr>
                                        <p:cTn id="20" dur="500"/>
                                        <p:tgtEl>
                                          <p:spTgt spid="82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82951" grpId="0"/>
      <p:bldP spid="82952"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74753"/>
          <p:cNvSpPr>
            <a:spLocks noGrp="1" noRot="1"/>
          </p:cNvSpPr>
          <p:nvPr>
            <p:ph type="title"/>
          </p:nvPr>
        </p:nvSpPr>
        <p:spPr>
          <a:xfrm>
            <a:off x="1524000" y="333375"/>
            <a:ext cx="8540750" cy="1143000"/>
          </a:xfrm>
        </p:spPr>
        <p:txBody>
          <a:bodyPr anchor="ctr" anchorCtr="0"/>
          <a:lstStyle/>
          <a:p>
            <a:r>
              <a:rPr lang="zh-CN" altLang="en-US" sz="4000" b="1">
                <a:solidFill>
                  <a:schemeClr val="tx1"/>
                </a:solidFill>
              </a:rPr>
              <a:t>实战演练</a:t>
            </a:r>
            <a:endParaRPr lang="zh-CN" altLang="en-US" sz="4000" b="1">
              <a:solidFill>
                <a:schemeClr val="tx1"/>
              </a:solidFill>
            </a:endParaRPr>
          </a:p>
        </p:txBody>
      </p:sp>
      <p:sp>
        <p:nvSpPr>
          <p:cNvPr id="11266" name="文本占位符 74754"/>
          <p:cNvSpPr>
            <a:spLocks noGrp="1" noRot="1"/>
          </p:cNvSpPr>
          <p:nvPr>
            <p:ph idx="1"/>
          </p:nvPr>
        </p:nvSpPr>
        <p:spPr>
          <a:xfrm>
            <a:off x="1828800" y="1268730"/>
            <a:ext cx="9218930" cy="4598670"/>
          </a:xfrm>
        </p:spPr>
        <p:txBody>
          <a:bodyPr anchor="t" anchorCtr="0">
            <a:normAutofit lnSpcReduction="10000"/>
          </a:bodyPr>
          <a:lstStyle/>
          <a:p>
            <a:pPr marL="0" indent="0">
              <a:lnSpc>
                <a:spcPct val="90000"/>
              </a:lnSpc>
              <a:buNone/>
            </a:pPr>
            <a:r>
              <a:rPr lang="zh-CN" altLang="en-US" sz="2800" b="1">
                <a:solidFill>
                  <a:srgbClr val="001010"/>
                </a:solidFill>
                <a:cs typeface="微软雅黑" panose="020b0503020204020204" pitchFamily="34" charset="-122"/>
              </a:rPr>
              <a:t>阅读下面的材料，运用</a:t>
            </a:r>
            <a:r>
              <a:rPr lang="zh-CN" altLang="en-US" sz="2800" b="1">
                <a:solidFill>
                  <a:srgbClr val="FF0000"/>
                </a:solidFill>
                <a:cs typeface="微软雅黑" panose="020b0503020204020204" pitchFamily="34" charset="-122"/>
              </a:rPr>
              <a:t>保险拟题法、创新拟题法</a:t>
            </a:r>
            <a:r>
              <a:rPr lang="zh-CN" altLang="en-US" sz="2800" b="1">
                <a:solidFill>
                  <a:srgbClr val="001010"/>
                </a:solidFill>
                <a:cs typeface="微软雅黑" panose="020b0503020204020204" pitchFamily="34" charset="-122"/>
              </a:rPr>
              <a:t>拟</a:t>
            </a:r>
            <a:r>
              <a:rPr lang="en-US" altLang="zh-CN" sz="2800" b="1">
                <a:solidFill>
                  <a:srgbClr val="FF0000"/>
                </a:solidFill>
                <a:cs typeface="微软雅黑" panose="020b0503020204020204" pitchFamily="34" charset="-122"/>
              </a:rPr>
              <a:t>3-5</a:t>
            </a:r>
            <a:r>
              <a:rPr lang="zh-CN" altLang="en-US" sz="2800" b="1">
                <a:solidFill>
                  <a:srgbClr val="001010"/>
                </a:solidFill>
                <a:cs typeface="微软雅黑" panose="020b0503020204020204" pitchFamily="34" charset="-122"/>
              </a:rPr>
              <a:t>个标题。</a:t>
            </a:r>
            <a:endParaRPr lang="zh-CN" altLang="en-US" sz="2800" b="1">
              <a:solidFill>
                <a:srgbClr val="001010"/>
              </a:solidFill>
              <a:cs typeface="微软雅黑" panose="020b0503020204020204" pitchFamily="34" charset="-122"/>
            </a:endParaRPr>
          </a:p>
          <a:p>
            <a:pPr marL="0" indent="0">
              <a:lnSpc>
                <a:spcPct val="90000"/>
              </a:lnSpc>
              <a:buNone/>
            </a:pPr>
            <a:r>
              <a:rPr lang="zh-CN" altLang="en-US" sz="2800" b="1">
                <a:solidFill>
                  <a:srgbClr val="001010"/>
                </a:solidFill>
                <a:cs typeface="微软雅黑" panose="020b0503020204020204" pitchFamily="34" charset="-122"/>
              </a:rPr>
              <a:t>   </a:t>
            </a: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  书籍鼓舞了我的智慧和心灵，它帮助我从腐臭的</a:t>
            </a:r>
            <a:endPar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endParaRPr>
          </a:p>
          <a:p>
            <a:pPr marL="0" indent="0">
              <a:lnSpc>
                <a:spcPct val="90000"/>
              </a:lnSpc>
              <a:buNone/>
            </a:pP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泥潭中脱身出来，如果没有它们，我就会溺死在那里</a:t>
            </a:r>
            <a:endPar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endParaRPr>
          </a:p>
          <a:p>
            <a:pPr marL="0" indent="0">
              <a:lnSpc>
                <a:spcPct val="90000"/>
              </a:lnSpc>
              <a:buNone/>
            </a:pP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面，会被愚笨和鄙陋的东西呛住。     </a:t>
            </a:r>
            <a:endPar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endParaRPr>
          </a:p>
          <a:p>
            <a:pPr marL="0" indent="0">
              <a:lnSpc>
                <a:spcPct val="90000"/>
              </a:lnSpc>
              <a:buNone/>
            </a:pP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rgbClr val="00101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高尔基论青年</a:t>
            </a:r>
            <a:r>
              <a:rPr lang="en-US" altLang="zh-CN" sz="2800" b="1">
                <a:solidFill>
                  <a:srgbClr val="001010"/>
                </a:solidFill>
                <a:latin typeface="宋体" panose="02010600030101010101" pitchFamily="2" charset="-122"/>
                <a:ea typeface="宋体" panose="02010600030101010101" pitchFamily="2" charset="-122"/>
                <a:cs typeface="宋体" panose="02010600030101010101" pitchFamily="2" charset="-122"/>
              </a:rPr>
              <a:t>》</a:t>
            </a:r>
            <a:endParaRPr lang="en-US" altLang="zh-CN" sz="2800" b="1">
              <a:solidFill>
                <a:srgbClr val="001010"/>
              </a:solidFill>
              <a:latin typeface="宋体" panose="02010600030101010101" pitchFamily="2" charset="-122"/>
              <a:ea typeface="宋体" panose="02010600030101010101" pitchFamily="2" charset="-122"/>
              <a:cs typeface="宋体" panose="02010600030101010101" pitchFamily="2" charset="-122"/>
            </a:endParaRPr>
          </a:p>
          <a:p>
            <a:pPr marL="0" indent="0">
              <a:lnSpc>
                <a:spcPct val="90000"/>
              </a:lnSpc>
              <a:buNone/>
            </a:pP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   外物之味，久则可厌；读书之味，愈久愈深。 </a:t>
            </a:r>
            <a:endPar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endParaRPr>
          </a:p>
          <a:p>
            <a:pPr marL="0" indent="0">
              <a:lnSpc>
                <a:spcPct val="90000"/>
              </a:lnSpc>
              <a:buNone/>
            </a:pP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rgbClr val="00101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rPr>
              <a:t>——程颐</a:t>
            </a:r>
            <a:endParaRPr lang="zh-CN" altLang="en-US" sz="2800" b="1">
              <a:solidFill>
                <a:srgbClr val="001010"/>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ts val="3860"/>
              </a:lnSpc>
              <a:spcBef>
                <a:spcPct val="0"/>
              </a:spcBef>
              <a:buNone/>
            </a:pPr>
            <a:r>
              <a:rPr lang="zh-CN" altLang="en-US" sz="2800" b="1">
                <a:solidFill>
                  <a:srgbClr val="001010"/>
                </a:solidFill>
                <a:latin typeface="仿宋" panose="02010609060101010101" charset="-122"/>
                <a:ea typeface="仿宋" panose="02010609060101010101" charset="-122"/>
              </a:rPr>
              <a:t>  </a:t>
            </a:r>
            <a:r>
              <a:rPr lang="zh-CN" altLang="en-US" sz="2400" b="1">
                <a:solidFill>
                  <a:srgbClr val="001010"/>
                </a:solidFill>
                <a:latin typeface="仿宋" panose="02010609060101010101" charset="-122"/>
                <a:ea typeface="仿宋" panose="02010609060101010101" charset="-122"/>
              </a:rPr>
              <a:t> </a:t>
            </a:r>
            <a:r>
              <a:rPr lang="zh-CN" altLang="en-US" sz="2800">
                <a:solidFill>
                  <a:srgbClr val="001010"/>
                </a:solidFill>
                <a:cs typeface="微软雅黑" panose="020b0503020204020204" pitchFamily="34" charset="-122"/>
              </a:rPr>
              <a:t>材料引发了你怎样的感悟和思考，请根据你所确定的中心，按照题干要求拟题 </a:t>
            </a:r>
            <a:endParaRPr lang="zh-CN" altLang="en-US" sz="2800">
              <a:solidFill>
                <a:srgbClr val="001010"/>
              </a:solidFill>
              <a:cs typeface="微软雅黑" panose="020b0503020204020204" pitchFamily="34" charset="-122"/>
            </a:endParaRP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9" name="内容占位符 80898"/>
          <p:cNvSpPr>
            <a:spLocks noGrp="1" noRot="1"/>
          </p:cNvSpPr>
          <p:nvPr>
            <p:ph idx="1"/>
          </p:nvPr>
        </p:nvSpPr>
        <p:spPr>
          <a:xfrm>
            <a:off x="767080" y="764540"/>
            <a:ext cx="8540750" cy="5316855"/>
          </a:xfrm>
        </p:spPr>
        <p:txBody>
          <a:bodyPr anchor="t" anchorCtr="0">
            <a:normAutofit lnSpcReduction="10000"/>
          </a:bodyPr>
          <a:lstStyle/>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书籍</a:t>
            </a:r>
            <a:r>
              <a:rPr lang="en-US" altLang="zh-CN" sz="2400">
                <a:solidFill>
                  <a:srgbClr val="001010"/>
                </a:solidFill>
                <a:cs typeface="微软雅黑" panose="020b0503020204020204" pitchFamily="34" charset="-122"/>
              </a:rPr>
              <a:t>· </a:t>
            </a:r>
            <a:r>
              <a:rPr lang="zh-CN" altLang="en-US" sz="2400">
                <a:solidFill>
                  <a:srgbClr val="001010"/>
                </a:solidFill>
                <a:cs typeface="微软雅黑" panose="020b0503020204020204" pitchFamily="34" charset="-122"/>
              </a:rPr>
              <a:t>阅读</a:t>
            </a:r>
            <a:r>
              <a:rPr lang="en-US" altLang="zh-CN" sz="2400">
                <a:solidFill>
                  <a:srgbClr val="001010"/>
                </a:solidFill>
                <a:cs typeface="微软雅黑" panose="020b0503020204020204" pitchFamily="34" charset="-122"/>
              </a:rPr>
              <a:t>· </a:t>
            </a:r>
            <a:r>
              <a:rPr lang="zh-CN" altLang="en-US" sz="2400">
                <a:solidFill>
                  <a:srgbClr val="001010"/>
                </a:solidFill>
                <a:cs typeface="微软雅黑" panose="020b0503020204020204" pitchFamily="34" charset="-122"/>
              </a:rPr>
              <a:t>阳光</a:t>
            </a:r>
            <a:r>
              <a:rPr lang="en-US" altLang="zh-CN" sz="2400">
                <a:solidFill>
                  <a:srgbClr val="001010"/>
                </a:solidFill>
                <a:cs typeface="微软雅黑" panose="020b0503020204020204" pitchFamily="34" charset="-122"/>
              </a:rPr>
              <a:t>》 </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书是忘忧草</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寻找心灵的一片净土</a:t>
            </a:r>
            <a:r>
              <a:rPr lang="en-US" altLang="zh-CN" sz="2400">
                <a:solidFill>
                  <a:srgbClr val="001010"/>
                </a:solidFill>
                <a:cs typeface="微软雅黑" panose="020b0503020204020204" pitchFamily="34" charset="-122"/>
              </a:rPr>
              <a:t>》  </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别丢了你的钥匙</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与圣人共舞的舞台</a:t>
            </a:r>
            <a:r>
              <a:rPr lang="en-US" altLang="zh-CN" sz="2400">
                <a:solidFill>
                  <a:srgbClr val="001010"/>
                </a:solidFill>
                <a:cs typeface="微软雅黑" panose="020b0503020204020204" pitchFamily="34" charset="-122"/>
              </a:rPr>
              <a:t>》 </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千树万书梨花开</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 《</a:t>
            </a:r>
            <a:r>
              <a:rPr lang="zh-CN" altLang="en-US" sz="2400">
                <a:solidFill>
                  <a:srgbClr val="001010"/>
                </a:solidFill>
                <a:cs typeface="微软雅黑" panose="020b0503020204020204" pitchFamily="34" charset="-122"/>
              </a:rPr>
              <a:t>心有灵犀在书中</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爱书才会赢</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阅读深深深几许</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窗前流水枕边书</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风中有朵书做的云</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无“读”不丈夫</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万紫千红总是书</a:t>
            </a:r>
            <a:r>
              <a:rPr lang="en-US" altLang="zh-CN" sz="2400">
                <a:solidFill>
                  <a:srgbClr val="001010"/>
                </a:solidFill>
                <a:cs typeface="微软雅黑" panose="020b0503020204020204" pitchFamily="34" charset="-122"/>
              </a:rPr>
              <a:t>》</a:t>
            </a:r>
            <a:endParaRPr lang="en-US" altLang="zh-CN" sz="2400">
              <a:solidFill>
                <a:srgbClr val="001010"/>
              </a:solidFill>
              <a:cs typeface="微软雅黑" panose="020b0503020204020204" pitchFamily="34" charset="-122"/>
            </a:endParaRPr>
          </a:p>
          <a:p>
            <a:pPr>
              <a:lnSpc>
                <a:spcPct val="90000"/>
              </a:lnSpc>
            </a:pPr>
            <a:r>
              <a:rPr lang="en-US" altLang="zh-CN" sz="2400">
                <a:solidFill>
                  <a:srgbClr val="001010"/>
                </a:solidFill>
                <a:cs typeface="微软雅黑" panose="020b0503020204020204" pitchFamily="34" charset="-122"/>
              </a:rPr>
              <a:t>《</a:t>
            </a:r>
            <a:r>
              <a:rPr lang="zh-CN" altLang="en-US" sz="2400">
                <a:solidFill>
                  <a:srgbClr val="001010"/>
                </a:solidFill>
                <a:cs typeface="微软雅黑" panose="020b0503020204020204" pitchFamily="34" charset="-122"/>
              </a:rPr>
              <a:t>将阅读进行到底</a:t>
            </a:r>
            <a:r>
              <a:rPr lang="en-US" altLang="zh-CN" sz="2400">
                <a:solidFill>
                  <a:srgbClr val="001010"/>
                </a:solidFill>
                <a:cs typeface="微软雅黑" panose="020b0503020204020204" pitchFamily="34" charset="-122"/>
              </a:rPr>
              <a:t>》</a:t>
            </a:r>
            <a:endParaRPr lang="zh-CN" altLang="en-US" sz="2400">
              <a:solidFill>
                <a:srgbClr val="001010"/>
              </a:solidFill>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additive="base">
                                        <p:cTn id="7" dur="500" fill="hold"/>
                                        <p:tgtEl>
                                          <p:spTgt spid="808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08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0899">
                                            <p:txEl>
                                              <p:pRg st="1" end="1"/>
                                            </p:txEl>
                                          </p:spTgt>
                                        </p:tgtEl>
                                        <p:attrNameLst>
                                          <p:attrName>style.visibility</p:attrName>
                                        </p:attrNameLst>
                                      </p:cBhvr>
                                      <p:to>
                                        <p:strVal val="visible"/>
                                      </p:to>
                                    </p:set>
                                    <p:anim calcmode="lin" valueType="num">
                                      <p:cBhvr additive="base">
                                        <p:cTn id="13" dur="500" fill="hold"/>
                                        <p:tgtEl>
                                          <p:spTgt spid="808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08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0899">
                                            <p:txEl>
                                              <p:pRg st="2" end="2"/>
                                            </p:txEl>
                                          </p:spTgt>
                                        </p:tgtEl>
                                        <p:attrNameLst>
                                          <p:attrName>style.visibility</p:attrName>
                                        </p:attrNameLst>
                                      </p:cBhvr>
                                      <p:to>
                                        <p:strVal val="visible"/>
                                      </p:to>
                                    </p:set>
                                    <p:anim calcmode="lin" valueType="num">
                                      <p:cBhvr additive="base">
                                        <p:cTn id="19" dur="500" fill="hold"/>
                                        <p:tgtEl>
                                          <p:spTgt spid="808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08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0899">
                                            <p:txEl>
                                              <p:pRg st="3" end="3"/>
                                            </p:txEl>
                                          </p:spTgt>
                                        </p:tgtEl>
                                        <p:attrNameLst>
                                          <p:attrName>style.visibility</p:attrName>
                                        </p:attrNameLst>
                                      </p:cBhvr>
                                      <p:to>
                                        <p:strVal val="visible"/>
                                      </p:to>
                                    </p:set>
                                    <p:anim calcmode="lin" valueType="num">
                                      <p:cBhvr additive="base">
                                        <p:cTn id="25" dur="500" fill="hold"/>
                                        <p:tgtEl>
                                          <p:spTgt spid="808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08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0899">
                                            <p:txEl>
                                              <p:pRg st="4" end="4"/>
                                            </p:txEl>
                                          </p:spTgt>
                                        </p:tgtEl>
                                        <p:attrNameLst>
                                          <p:attrName>style.visibility</p:attrName>
                                        </p:attrNameLst>
                                      </p:cBhvr>
                                      <p:to>
                                        <p:strVal val="visible"/>
                                      </p:to>
                                    </p:set>
                                    <p:anim calcmode="lin" valueType="num">
                                      <p:cBhvr additive="base">
                                        <p:cTn id="31" dur="500" fill="hold"/>
                                        <p:tgtEl>
                                          <p:spTgt spid="808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08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0899">
                                            <p:txEl>
                                              <p:pRg st="5" end="5"/>
                                            </p:txEl>
                                          </p:spTgt>
                                        </p:tgtEl>
                                        <p:attrNameLst>
                                          <p:attrName>style.visibility</p:attrName>
                                        </p:attrNameLst>
                                      </p:cBhvr>
                                      <p:to>
                                        <p:strVal val="visible"/>
                                      </p:to>
                                    </p:set>
                                    <p:anim calcmode="lin" valueType="num">
                                      <p:cBhvr additive="base">
                                        <p:cTn id="37" dur="500" fill="hold"/>
                                        <p:tgtEl>
                                          <p:spTgt spid="8089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08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0899">
                                            <p:txEl>
                                              <p:pRg st="6" end="6"/>
                                            </p:txEl>
                                          </p:spTgt>
                                        </p:tgtEl>
                                        <p:attrNameLst>
                                          <p:attrName>style.visibility</p:attrName>
                                        </p:attrNameLst>
                                      </p:cBhvr>
                                      <p:to>
                                        <p:strVal val="visible"/>
                                      </p:to>
                                    </p:set>
                                    <p:anim calcmode="lin" valueType="num">
                                      <p:cBhvr additive="base">
                                        <p:cTn id="43" dur="500" fill="hold"/>
                                        <p:tgtEl>
                                          <p:spTgt spid="8089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08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0899">
                                            <p:txEl>
                                              <p:pRg st="7" end="7"/>
                                            </p:txEl>
                                          </p:spTgt>
                                        </p:tgtEl>
                                        <p:attrNameLst>
                                          <p:attrName>style.visibility</p:attrName>
                                        </p:attrNameLst>
                                      </p:cBhvr>
                                      <p:to>
                                        <p:strVal val="visible"/>
                                      </p:to>
                                    </p:set>
                                    <p:anim calcmode="lin" valueType="num">
                                      <p:cBhvr additive="base">
                                        <p:cTn id="49" dur="500" fill="hold"/>
                                        <p:tgtEl>
                                          <p:spTgt spid="8089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089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0899">
                                            <p:txEl>
                                              <p:pRg st="8" end="8"/>
                                            </p:txEl>
                                          </p:spTgt>
                                        </p:tgtEl>
                                        <p:attrNameLst>
                                          <p:attrName>style.visibility</p:attrName>
                                        </p:attrNameLst>
                                      </p:cBhvr>
                                      <p:to>
                                        <p:strVal val="visible"/>
                                      </p:to>
                                    </p:set>
                                    <p:anim calcmode="lin" valueType="num">
                                      <p:cBhvr additive="base">
                                        <p:cTn id="55" dur="500" fill="hold"/>
                                        <p:tgtEl>
                                          <p:spTgt spid="8089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089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0899">
                                            <p:txEl>
                                              <p:pRg st="9" end="9"/>
                                            </p:txEl>
                                          </p:spTgt>
                                        </p:tgtEl>
                                        <p:attrNameLst>
                                          <p:attrName>style.visibility</p:attrName>
                                        </p:attrNameLst>
                                      </p:cBhvr>
                                      <p:to>
                                        <p:strVal val="visible"/>
                                      </p:to>
                                    </p:set>
                                    <p:anim calcmode="lin" valueType="num">
                                      <p:cBhvr additive="base">
                                        <p:cTn id="61" dur="500" fill="hold"/>
                                        <p:tgtEl>
                                          <p:spTgt spid="80899">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089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0899">
                                            <p:txEl>
                                              <p:pRg st="10" end="10"/>
                                            </p:txEl>
                                          </p:spTgt>
                                        </p:tgtEl>
                                        <p:attrNameLst>
                                          <p:attrName>style.visibility</p:attrName>
                                        </p:attrNameLst>
                                      </p:cBhvr>
                                      <p:to>
                                        <p:strVal val="visible"/>
                                      </p:to>
                                    </p:set>
                                    <p:anim calcmode="lin" valueType="num">
                                      <p:cBhvr additive="base">
                                        <p:cTn id="67" dur="500" fill="hold"/>
                                        <p:tgtEl>
                                          <p:spTgt spid="80899">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089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80899">
                                            <p:txEl>
                                              <p:pRg st="11" end="11"/>
                                            </p:txEl>
                                          </p:spTgt>
                                        </p:tgtEl>
                                        <p:attrNameLst>
                                          <p:attrName>style.visibility</p:attrName>
                                        </p:attrNameLst>
                                      </p:cBhvr>
                                      <p:to>
                                        <p:strVal val="visible"/>
                                      </p:to>
                                    </p:set>
                                    <p:anim calcmode="lin" valueType="num">
                                      <p:cBhvr additive="base">
                                        <p:cTn id="73" dur="500" fill="hold"/>
                                        <p:tgtEl>
                                          <p:spTgt spid="80899">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80899">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80899">
                                            <p:txEl>
                                              <p:pRg st="12" end="12"/>
                                            </p:txEl>
                                          </p:spTgt>
                                        </p:tgtEl>
                                        <p:attrNameLst>
                                          <p:attrName>style.visibility</p:attrName>
                                        </p:attrNameLst>
                                      </p:cBhvr>
                                      <p:to>
                                        <p:strVal val="visible"/>
                                      </p:to>
                                    </p:set>
                                    <p:anim calcmode="lin" valueType="num">
                                      <p:cBhvr additive="base">
                                        <p:cTn id="79" dur="500" fill="hold"/>
                                        <p:tgtEl>
                                          <p:spTgt spid="80899">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80899">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80899">
                                            <p:txEl>
                                              <p:pRg st="13" end="13"/>
                                            </p:txEl>
                                          </p:spTgt>
                                        </p:tgtEl>
                                        <p:attrNameLst>
                                          <p:attrName>style.visibility</p:attrName>
                                        </p:attrNameLst>
                                      </p:cBhvr>
                                      <p:to>
                                        <p:strVal val="visible"/>
                                      </p:to>
                                    </p:set>
                                    <p:anim calcmode="lin" valueType="num">
                                      <p:cBhvr additive="base">
                                        <p:cTn id="85" dur="500" fill="hold"/>
                                        <p:tgtEl>
                                          <p:spTgt spid="80899">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80899">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uiExpand="1" build="p"/>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文本框 3"/>
          <p:cNvSpPr txBox="1"/>
          <p:nvPr/>
        </p:nvSpPr>
        <p:spPr>
          <a:xfrm>
            <a:off x="2071688" y="981075"/>
            <a:ext cx="8642350" cy="1568450"/>
          </a:xfrm>
          <a:prstGeom prst="rect">
            <a:avLst/>
          </a:prstGeom>
          <a:noFill/>
          <a:ln w="9525">
            <a:noFill/>
          </a:ln>
        </p:spPr>
        <p:txBody>
          <a:bodyPr wrap="square" anchor="t" anchorCtr="0">
            <a:spAutoFit/>
          </a:bodyPr>
          <a:lstStyle/>
          <a:p>
            <a:r>
              <a:rPr lang="en-US" altLang="zh-CN" sz="3200" b="1">
                <a:latin typeface="Arial" panose="020b0604020202020204" pitchFamily="34" charset="0"/>
                <a:ea typeface="宋体" panose="02010600030101010101" pitchFamily="2" charset="-122"/>
              </a:rPr>
              <a:t>      </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操千曲而后晓音，观千剑而后识器</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200" b="1">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南北朝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刘勰</a:t>
            </a:r>
            <a:endParaRPr lang="en-US" altLang="zh-CN"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3122613" y="3206750"/>
            <a:ext cx="6540500" cy="829945"/>
          </a:xfrm>
          <a:prstGeom prst="rect">
            <a:avLst/>
          </a:prstGeom>
          <a:noFill/>
          <a:ln w="9525">
            <a:noFill/>
          </a:ln>
        </p:spPr>
        <p:txBody>
          <a:bodyPr wrap="square" anchor="t" anchorCtr="0">
            <a:spAutoFit/>
          </a:bodyPr>
          <a:lstStyle/>
          <a:p>
            <a:r>
              <a:rPr lang="zh-CN" altLang="en-US" sz="4800" b="1">
                <a:latin typeface="微软雅黑" panose="020b0503020204020204" pitchFamily="34" charset="-122"/>
                <a:ea typeface="微软雅黑" panose="020b0503020204020204" pitchFamily="34" charset="-122"/>
              </a:rPr>
              <a:t>文章是练出来的！！</a:t>
            </a:r>
            <a:endParaRPr lang="zh-CN" altLang="en-US" sz="4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C:\Documents and Settings\Administrator\桌面\ZCOOL_Floral Templates2.jpg"/>
          <p:cNvPicPr>
            <a:picLocks noChangeAspect="1" noChangeArrowheads="1"/>
          </p:cNvPicPr>
          <p:nvPr/>
        </p:nvPicPr>
        <p:blipFill>
          <a:blip r:embed="rId2"/>
          <a:srcRect r="4478"/>
          <a:stretch>
            <a:fillRect/>
          </a:stretch>
        </p:blipFill>
        <p:spPr bwMode="auto">
          <a:xfrm>
            <a:off x="-81280" y="0"/>
            <a:ext cx="12339320" cy="6899275"/>
          </a:xfrm>
          <a:prstGeom prst="rect">
            <a:avLst/>
          </a:prstGeom>
          <a:noFill/>
        </p:spPr>
      </p:pic>
      <p:sp>
        <p:nvSpPr>
          <p:cNvPr id="5" name="TextBox 4"/>
          <p:cNvSpPr txBox="1"/>
          <p:nvPr/>
        </p:nvSpPr>
        <p:spPr>
          <a:xfrm>
            <a:off x="2640001" y="2997197"/>
            <a:ext cx="3662680" cy="1568450"/>
          </a:xfrm>
          <a:prstGeom prst="rect">
            <a:avLst/>
          </a:prstGeom>
          <a:noFill/>
        </p:spPr>
        <p:txBody>
          <a:bodyPr wrap="none" rtlCol="0">
            <a:spAutoFit/>
          </a:bodyPr>
          <a:lstStyle/>
          <a:p>
            <a:r>
              <a:rPr lang="en-US" altLang="zh-CN" sz="9600" smtClean="0">
                <a:solidFill>
                  <a:srgbClr val="602E04"/>
                </a:solidFill>
              </a:rPr>
              <a:t>Thanks</a:t>
            </a:r>
            <a:endParaRPr lang="zh-CN" altLang="en-US" sz="9600">
              <a:solidFill>
                <a:srgbClr val="602E04"/>
              </a:solidFill>
            </a:endParaRPr>
          </a:p>
        </p:txBody>
      </p:sp>
      <p:pic>
        <p:nvPicPr>
          <p:cNvPr id="6" name="New picture"/>
          <p:cNvPicPr/>
          <p:nvPr/>
        </p:nvPicPr>
        <p:blipFill>
          <a:blip r:embed="rId3"/>
          <a:stretch>
            <a:fillRect/>
          </a:stretch>
        </p:blipFill>
        <p:spPr>
          <a:xfrm>
            <a:off x="12204700" y="12471400"/>
            <a:ext cx="355600" cy="254000"/>
          </a:xfrm>
          <a:prstGeom prst="cube">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570" y="764540"/>
            <a:ext cx="10017760" cy="2621915"/>
          </a:xfrm>
        </p:spPr>
        <p:txBody>
          <a:bodyPr anchor="t" anchorCtr="0">
            <a:normAutofit lnSpcReduction="10000"/>
          </a:bodyPr>
          <a:lstStyle/>
          <a:p>
            <a:pPr marL="0" indent="0">
              <a:buNone/>
            </a:pPr>
            <a:r>
              <a:rPr lang="en-US" altLang="zh-CN" sz="2800" b="1">
                <a:cs typeface="微软雅黑" panose="020b0503020204020204" pitchFamily="34" charset="-122"/>
              </a:rPr>
              <a:t>2.</a:t>
            </a:r>
            <a:r>
              <a:rPr lang="zh-CN" altLang="en-US" sz="2800" b="1">
                <a:cs typeface="微软雅黑" panose="020b0503020204020204" pitchFamily="34" charset="-122"/>
              </a:rPr>
              <a:t>论点</a:t>
            </a:r>
            <a:endParaRPr lang="zh-CN" altLang="en-US" sz="2800" b="1">
              <a:cs typeface="微软雅黑" panose="020b0503020204020204" pitchFamily="34" charset="-122"/>
            </a:endParaRPr>
          </a:p>
          <a:p>
            <a:pPr marL="0" indent="0">
              <a:buNone/>
            </a:pPr>
            <a:r>
              <a:rPr lang="zh-CN" altLang="en-US" sz="2400">
                <a:cs typeface="微软雅黑" panose="020b0503020204020204" pitchFamily="34" charset="-122"/>
              </a:rPr>
              <a:t>（1）论点作者对论题提出的见解和主张。</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论题：诚信</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论点：坚守诚信，成就大写人生</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论题：碎片化阅读好不好？</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论点：别将碎片化阅读妖魔化</a:t>
            </a:r>
            <a:endParaRPr lang="zh-CN" altLang="en-US" sz="2400">
              <a:cs typeface="微软雅黑" panose="020b0503020204020204" pitchFamily="34" charset="-122"/>
            </a:endParaRPr>
          </a:p>
        </p:txBody>
      </p:sp>
      <p:sp>
        <p:nvSpPr>
          <p:cNvPr id="2" name="内容占位符 2"/>
          <p:cNvSpPr>
            <a:spLocks noGrp="1"/>
          </p:cNvSpPr>
          <p:nvPr/>
        </p:nvSpPr>
        <p:spPr>
          <a:xfrm>
            <a:off x="623570" y="3213100"/>
            <a:ext cx="10017760" cy="2636520"/>
          </a:xfrm>
          <a:prstGeom prst="rect">
            <a:avLst/>
          </a:prstGeom>
        </p:spPr>
        <p:txBody>
          <a:bodyPr vert="horz" lIns="91440" tIns="45720" rIns="91440" bIns="45720" rtlCol="0" anchor="t" anchorCtr="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a:cs typeface="微软雅黑" panose="020b0503020204020204" pitchFamily="34" charset="-122"/>
              </a:rPr>
              <a:t>（2）论点分中心论点和分论点。</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a:t>
            </a:r>
            <a:r>
              <a:rPr lang="zh-CN" altLang="en-US" sz="2400">
                <a:solidFill>
                  <a:srgbClr val="C00000"/>
                </a:solidFill>
                <a:cs typeface="微软雅黑" panose="020b0503020204020204" pitchFamily="34" charset="-122"/>
              </a:rPr>
              <a:t>（分论点是从中心论点分离出来的，从属于中心论点</a:t>
            </a:r>
            <a:r>
              <a:rPr lang="zh-CN" altLang="en-US" sz="2400">
                <a:cs typeface="微软雅黑" panose="020b0503020204020204" pitchFamily="34" charset="-122"/>
              </a:rPr>
              <a:t>）</a:t>
            </a:r>
            <a:endParaRPr lang="zh-CN" altLang="en-US" sz="2400">
              <a:cs typeface="微软雅黑" panose="020b0503020204020204" pitchFamily="34" charset="-122"/>
            </a:endParaRPr>
          </a:p>
          <a:p>
            <a:pPr marL="0" indent="0">
              <a:buNone/>
            </a:pPr>
            <a:r>
              <a:rPr lang="en-US" altLang="zh-CN" sz="2400">
                <a:cs typeface="微软雅黑" panose="020b0503020204020204" pitchFamily="34" charset="-122"/>
              </a:rPr>
              <a:t>  </a:t>
            </a:r>
            <a:r>
              <a:rPr lang="zh-CN" altLang="en-US" sz="2400">
                <a:cs typeface="微软雅黑" panose="020b0503020204020204" pitchFamily="34" charset="-122"/>
              </a:rPr>
              <a:t>别妖魔碎片化阅读：</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①碎片化阅读有利于我们快速接收信息</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②碎片化阅读有利于我们扩大阅读视野</a:t>
            </a:r>
            <a:endParaRPr lang="zh-CN" altLang="en-US" sz="2400">
              <a:cs typeface="微软雅黑" panose="020b0503020204020204" pitchFamily="34" charset="-122"/>
            </a:endParaRPr>
          </a:p>
          <a:p>
            <a:pPr marL="0" indent="0">
              <a:buNone/>
            </a:pPr>
            <a:r>
              <a:rPr lang="zh-CN" altLang="en-US" sz="2400">
                <a:cs typeface="微软雅黑" panose="020b0503020204020204" pitchFamily="34" charset="-122"/>
              </a:rPr>
              <a:t>        ③碎片化阅读有利于激发思想的火花</a:t>
            </a:r>
            <a:endParaRPr lang="zh-CN" altLang="en-US" sz="2400">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charRg st="62" end="78"/>
                                            </p:txEl>
                                          </p:spTgt>
                                        </p:tgtEl>
                                        <p:attrNameLst>
                                          <p:attrName>style.visibility</p:attrName>
                                        </p:attrNameLst>
                                      </p:cBhvr>
                                      <p:to>
                                        <p:strVal val="visible"/>
                                      </p:to>
                                    </p:set>
                                    <p:animEffect transition="in" filter="blinds(horizontal)">
                                      <p:cBhvr>
                                        <p:cTn id="32" dur="500"/>
                                        <p:tgtEl>
                                          <p:spTgt spid="3">
                                            <p:txEl>
                                              <p:charRg st="62" end="78"/>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 calcmode="lin" valueType="num">
                                      <p:cBhvr additive="base">
                                        <p:cTn id="3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1" end="1"/>
                                            </p:txEl>
                                          </p:spTgt>
                                        </p:tgtEl>
                                        <p:attrNameLst>
                                          <p:attrName>style.visibility</p:attrName>
                                        </p:attrNameLst>
                                      </p:cBhvr>
                                      <p:to>
                                        <p:strVal val="visible"/>
                                      </p:to>
                                    </p:set>
                                    <p:anim calcmode="lin" valueType="num">
                                      <p:cBhvr additive="base">
                                        <p:cTn id="4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nodeType="clickEffect">
                                  <p:stCondLst>
                                    <p:cond delay="0"/>
                                  </p:stCondLst>
                                  <p:childTnLst>
                                    <p:set>
                                      <p:cBhvr>
                                        <p:cTn id="46" dur="1" fill="hold">
                                          <p:stCondLst>
                                            <p:cond delay="0"/>
                                          </p:stCondLst>
                                        </p:cTn>
                                        <p:tgtEl>
                                          <p:spTgt spid="2">
                                            <p:txEl>
                                              <p:pRg st="2" end="2"/>
                                            </p:txEl>
                                          </p:spTgt>
                                        </p:tgtEl>
                                        <p:attrNameLst>
                                          <p:attrName>style.visibility</p:attrName>
                                        </p:attrNameLst>
                                      </p:cBhvr>
                                      <p:to>
                                        <p:strVal val="visible"/>
                                      </p:to>
                                    </p:set>
                                    <p:anim calcmode="lin" valueType="num">
                                      <p:cBhvr additive="base">
                                        <p:cTn id="4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xEl>
                                              <p:pRg st="3" end="3"/>
                                            </p:txEl>
                                          </p:spTgt>
                                        </p:tgtEl>
                                        <p:attrNameLst>
                                          <p:attrName>style.visibility</p:attrName>
                                        </p:attrNameLst>
                                      </p:cBhvr>
                                      <p:to>
                                        <p:strVal val="visible"/>
                                      </p:to>
                                    </p:set>
                                    <p:anim calcmode="lin" valueType="num">
                                      <p:cBhvr additive="base">
                                        <p:cTn id="5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
                                            <p:txEl>
                                              <p:pRg st="4" end="4"/>
                                            </p:txEl>
                                          </p:spTgt>
                                        </p:tgtEl>
                                        <p:attrNameLst>
                                          <p:attrName>style.visibility</p:attrName>
                                        </p:attrNameLst>
                                      </p:cBhvr>
                                      <p:to>
                                        <p:strVal val="visible"/>
                                      </p:to>
                                    </p:set>
                                    <p:anim calcmode="lin" valueType="num">
                                      <p:cBhvr additive="base">
                                        <p:cTn id="5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
                                            <p:txEl>
                                              <p:pRg st="5" end="5"/>
                                            </p:txEl>
                                          </p:spTgt>
                                        </p:tgtEl>
                                        <p:attrNameLst>
                                          <p:attrName>style.visibility</p:attrName>
                                        </p:attrNameLst>
                                      </p:cBhvr>
                                      <p:to>
                                        <p:strVal val="visible"/>
                                      </p:to>
                                    </p:set>
                                    <p:anim calcmode="lin" valueType="num">
                                      <p:cBhvr additive="base">
                                        <p:cTn id="5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9" name="Rectangle 2"/>
          <p:cNvSpPr>
            <a:spLocks noGrp="1"/>
          </p:cNvSpPr>
          <p:nvPr>
            <p:ph type="title"/>
          </p:nvPr>
        </p:nvSpPr>
        <p:spPr>
          <a:xfrm>
            <a:off x="263525" y="548640"/>
            <a:ext cx="3672205" cy="953770"/>
          </a:xfrm>
        </p:spPr>
        <p:txBody>
          <a:bodyPr vert="horz" wrap="square" lIns="91440" tIns="45720" rIns="91440" bIns="45720" anchor="ctr" anchorCtr="0">
            <a:normAutofit/>
          </a:bodyPr>
          <a:lstStyle/>
          <a:p>
            <a:r>
              <a:rPr lang="zh-CN" altLang="en-US" sz="4000" smtClean="0"/>
              <a:t>论点</a:t>
            </a:r>
            <a:r>
              <a:rPr lang="zh-CN" altLang="en-US" sz="3600" b="1">
                <a:latin typeface="黑体" panose="02010609060101010101" charset="-122"/>
                <a:ea typeface="黑体" panose="02010609060101010101" charset="-122"/>
              </a:rPr>
              <a:t>的要求</a:t>
            </a:r>
            <a:r>
              <a:rPr lang="en-US" altLang="zh-CN" sz="3600" b="1">
                <a:latin typeface="黑体" panose="02010609060101010101" charset="-122"/>
                <a:ea typeface="黑体" panose="02010609060101010101" charset="-122"/>
              </a:rPr>
              <a:t>:</a:t>
            </a:r>
            <a:endParaRPr lang="en-US" altLang="zh-CN" sz="3600" b="1">
              <a:latin typeface="黑体" panose="02010609060101010101" charset="-122"/>
              <a:ea typeface="黑体" panose="02010609060101010101" charset="-122"/>
            </a:endParaRPr>
          </a:p>
        </p:txBody>
      </p:sp>
      <p:sp>
        <p:nvSpPr>
          <p:cNvPr id="7170" name="Rectangle 3"/>
          <p:cNvSpPr>
            <a:spLocks noGrp="1"/>
          </p:cNvSpPr>
          <p:nvPr>
            <p:ph idx="1"/>
          </p:nvPr>
        </p:nvSpPr>
        <p:spPr>
          <a:xfrm>
            <a:off x="1009015" y="1412875"/>
            <a:ext cx="9963150" cy="3787140"/>
          </a:xfrm>
        </p:spPr>
        <p:txBody>
          <a:bodyPr vert="horz" wrap="square" lIns="91440" tIns="45720" rIns="91440" bIns="45720" anchor="t" anchorCtr="0"/>
          <a:lstStyle/>
          <a:p>
            <a:pPr>
              <a:buNone/>
            </a:pPr>
            <a:r>
              <a:rPr lang="en-US" altLang="zh-CN">
                <a:cs typeface="微软雅黑" panose="020b0503020204020204" pitchFamily="34" charset="-122"/>
              </a:rPr>
              <a:t>(1)</a:t>
            </a:r>
            <a:r>
              <a:rPr lang="zh-CN" altLang="en-US">
                <a:solidFill>
                  <a:srgbClr val="C00000"/>
                </a:solidFill>
                <a:cs typeface="微软雅黑" panose="020b0503020204020204" pitchFamily="34" charset="-122"/>
              </a:rPr>
              <a:t>正确</a:t>
            </a:r>
            <a:r>
              <a:rPr lang="en-US" altLang="zh-CN">
                <a:cs typeface="微软雅黑" panose="020b0503020204020204" pitchFamily="34" charset="-122"/>
              </a:rPr>
              <a:t>——</a:t>
            </a:r>
            <a:r>
              <a:rPr lang="zh-CN" altLang="en-US">
                <a:cs typeface="微软雅黑" panose="020b0503020204020204" pitchFamily="34" charset="-122"/>
              </a:rPr>
              <a:t>不能偏离题目或所供材料的主旨；</a:t>
            </a:r>
            <a:endParaRPr lang="zh-CN" altLang="en-US">
              <a:cs typeface="微软雅黑" panose="020b0503020204020204" pitchFamily="34" charset="-122"/>
            </a:endParaRPr>
          </a:p>
          <a:p>
            <a:pPr>
              <a:buNone/>
            </a:pPr>
            <a:r>
              <a:rPr lang="zh-CN" altLang="en-US">
                <a:cs typeface="微软雅黑" panose="020b0503020204020204" pitchFamily="34" charset="-122"/>
              </a:rPr>
              <a:t>           </a:t>
            </a:r>
            <a:r>
              <a:rPr lang="en-US" altLang="zh-CN">
                <a:cs typeface="微软雅黑" panose="020b0503020204020204" pitchFamily="34" charset="-122"/>
              </a:rPr>
              <a:t>        </a:t>
            </a:r>
            <a:r>
              <a:rPr lang="zh-CN" altLang="en-US">
                <a:cs typeface="微软雅黑" panose="020b0503020204020204" pitchFamily="34" charset="-122"/>
              </a:rPr>
              <a:t>不能违背客观事实、事理逻辑。</a:t>
            </a:r>
            <a:endParaRPr lang="zh-CN" altLang="en-US">
              <a:cs typeface="微软雅黑" panose="020b0503020204020204" pitchFamily="34" charset="-122"/>
            </a:endParaRPr>
          </a:p>
          <a:p>
            <a:pPr>
              <a:buNone/>
            </a:pPr>
            <a:r>
              <a:rPr lang="en-US" altLang="zh-CN">
                <a:cs typeface="微软雅黑" panose="020b0503020204020204" pitchFamily="34" charset="-122"/>
              </a:rPr>
              <a:t>(2)</a:t>
            </a:r>
            <a:r>
              <a:rPr lang="zh-CN" altLang="en-US">
                <a:solidFill>
                  <a:srgbClr val="C00000"/>
                </a:solidFill>
                <a:cs typeface="微软雅黑" panose="020b0503020204020204" pitchFamily="34" charset="-122"/>
              </a:rPr>
              <a:t>鲜明</a:t>
            </a:r>
            <a:r>
              <a:rPr lang="en-US" altLang="zh-CN">
                <a:cs typeface="微软雅黑" panose="020b0503020204020204" pitchFamily="34" charset="-122"/>
              </a:rPr>
              <a:t>——</a:t>
            </a:r>
            <a:r>
              <a:rPr lang="zh-CN" altLang="en-US">
                <a:cs typeface="微软雅黑" panose="020b0503020204020204" pitchFamily="34" charset="-122"/>
              </a:rPr>
              <a:t>有针对性，有明确的褒贬立场。</a:t>
            </a:r>
            <a:endParaRPr lang="zh-CN" altLang="en-US">
              <a:cs typeface="微软雅黑" panose="020b0503020204020204" pitchFamily="34" charset="-122"/>
            </a:endParaRPr>
          </a:p>
          <a:p>
            <a:pPr>
              <a:buNone/>
            </a:pPr>
            <a:r>
              <a:rPr lang="en-US" altLang="zh-CN">
                <a:cs typeface="微软雅黑" panose="020b0503020204020204" pitchFamily="34" charset="-122"/>
              </a:rPr>
              <a:t>(3)</a:t>
            </a:r>
            <a:r>
              <a:rPr lang="zh-CN" altLang="en-US">
                <a:solidFill>
                  <a:srgbClr val="C00000"/>
                </a:solidFill>
                <a:cs typeface="微软雅黑" panose="020b0503020204020204" pitchFamily="34" charset="-122"/>
              </a:rPr>
              <a:t>新颖</a:t>
            </a:r>
            <a:r>
              <a:rPr lang="en-US" altLang="zh-CN">
                <a:cs typeface="微软雅黑" panose="020b0503020204020204" pitchFamily="34" charset="-122"/>
              </a:rPr>
              <a:t>——</a:t>
            </a:r>
            <a:r>
              <a:rPr lang="zh-CN" altLang="en-US">
                <a:cs typeface="微软雅黑" panose="020b0503020204020204" pitchFamily="34" charset="-122"/>
              </a:rPr>
              <a:t>写出自己独到的见解。</a:t>
            </a:r>
            <a:endParaRPr lang="zh-CN" altLang="en-US">
              <a:cs typeface="微软雅黑" panose="020b0503020204020204" pitchFamily="34" charset="-122"/>
            </a:endParaRPr>
          </a:p>
          <a:p>
            <a:pPr>
              <a:buNone/>
            </a:pPr>
            <a:r>
              <a:rPr lang="en-US" altLang="zh-CN">
                <a:cs typeface="微软雅黑" panose="020b0503020204020204" pitchFamily="34" charset="-122"/>
              </a:rPr>
              <a:t>(4)</a:t>
            </a:r>
            <a:r>
              <a:rPr lang="zh-CN" altLang="en-US">
                <a:solidFill>
                  <a:srgbClr val="C00000"/>
                </a:solidFill>
                <a:cs typeface="微软雅黑" panose="020b0503020204020204" pitchFamily="34" charset="-122"/>
              </a:rPr>
              <a:t>唯一</a:t>
            </a:r>
            <a:r>
              <a:rPr lang="en-US" altLang="zh-CN">
                <a:cs typeface="微软雅黑" panose="020b0503020204020204" pitchFamily="34" charset="-122"/>
              </a:rPr>
              <a:t>——</a:t>
            </a:r>
            <a:r>
              <a:rPr lang="zh-CN" altLang="en-US">
                <a:cs typeface="微软雅黑" panose="020b0503020204020204" pitchFamily="34" charset="-122"/>
              </a:rPr>
              <a:t>一篇文章只能有一个中心论点，</a:t>
            </a:r>
            <a:endParaRPr lang="zh-CN" altLang="en-US">
              <a:cs typeface="微软雅黑" panose="020b0503020204020204" pitchFamily="34" charset="-122"/>
            </a:endParaRPr>
          </a:p>
          <a:p>
            <a:pPr>
              <a:buNone/>
            </a:pPr>
            <a:r>
              <a:rPr lang="zh-CN" altLang="en-US">
                <a:cs typeface="微软雅黑" panose="020b0503020204020204" pitchFamily="34" charset="-122"/>
              </a:rPr>
              <a:t>            </a:t>
            </a:r>
            <a:r>
              <a:rPr lang="en-US" altLang="zh-CN">
                <a:cs typeface="微软雅黑" panose="020b0503020204020204" pitchFamily="34" charset="-122"/>
              </a:rPr>
              <a:t>       </a:t>
            </a:r>
            <a:r>
              <a:rPr lang="zh-CN" altLang="en-US">
                <a:cs typeface="微软雅黑" panose="020b0503020204020204" pitchFamily="34" charset="-122"/>
              </a:rPr>
              <a:t>但可以有几个分论点。</a:t>
            </a:r>
            <a:endParaRPr lang="zh-CN" altLang="en-US">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blinds(horizontal)">
                                      <p:cBhvr>
                                        <p:cTn id="7" dur="500"/>
                                        <p:tgtEl>
                                          <p:spTgt spid="717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0">
                                            <p:txEl>
                                              <p:charRg st="23" end="49"/>
                                            </p:txEl>
                                          </p:spTgt>
                                        </p:tgtEl>
                                        <p:attrNameLst>
                                          <p:attrName>style.visibility</p:attrName>
                                        </p:attrNameLst>
                                      </p:cBhvr>
                                      <p:to>
                                        <p:strVal val="visible"/>
                                      </p:to>
                                    </p:set>
                                    <p:animEffect transition="in" filter="blinds(horizontal)">
                                      <p:cBhvr>
                                        <p:cTn id="12" dur="500"/>
                                        <p:tgtEl>
                                          <p:spTgt spid="7170">
                                            <p:txEl>
                                              <p:charRg st="23" end="49"/>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0">
                                            <p:txEl>
                                              <p:charRg st="49" end="71"/>
                                            </p:txEl>
                                          </p:spTgt>
                                        </p:tgtEl>
                                        <p:attrNameLst>
                                          <p:attrName>style.visibility</p:attrName>
                                        </p:attrNameLst>
                                      </p:cBhvr>
                                      <p:to>
                                        <p:strVal val="visible"/>
                                      </p:to>
                                    </p:set>
                                    <p:animEffect transition="in" filter="blinds(horizontal)">
                                      <p:cBhvr>
                                        <p:cTn id="17" dur="500"/>
                                        <p:tgtEl>
                                          <p:spTgt spid="7170">
                                            <p:txEl>
                                              <p:charRg st="49" end="7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70">
                                            <p:txEl>
                                              <p:charRg st="71" end="89"/>
                                            </p:txEl>
                                          </p:spTgt>
                                        </p:tgtEl>
                                        <p:attrNameLst>
                                          <p:attrName>style.visibility</p:attrName>
                                        </p:attrNameLst>
                                      </p:cBhvr>
                                      <p:to>
                                        <p:strVal val="visible"/>
                                      </p:to>
                                    </p:set>
                                    <p:animEffect transition="in" filter="blinds(horizontal)">
                                      <p:cBhvr>
                                        <p:cTn id="22" dur="500"/>
                                        <p:tgtEl>
                                          <p:spTgt spid="7170">
                                            <p:txEl>
                                              <p:charRg st="71" end="89"/>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170">
                                            <p:txEl>
                                              <p:charRg st="89" end="111"/>
                                            </p:txEl>
                                          </p:spTgt>
                                        </p:tgtEl>
                                        <p:attrNameLst>
                                          <p:attrName>style.visibility</p:attrName>
                                        </p:attrNameLst>
                                      </p:cBhvr>
                                      <p:to>
                                        <p:strVal val="visible"/>
                                      </p:to>
                                    </p:set>
                                    <p:animEffect transition="in" filter="blinds(horizontal)">
                                      <p:cBhvr>
                                        <p:cTn id="27" dur="500"/>
                                        <p:tgtEl>
                                          <p:spTgt spid="7170">
                                            <p:txEl>
                                              <p:charRg st="89" end="11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170">
                                            <p:txEl>
                                              <p:charRg st="111" end="134"/>
                                            </p:txEl>
                                          </p:spTgt>
                                        </p:tgtEl>
                                        <p:attrNameLst>
                                          <p:attrName>style.visibility</p:attrName>
                                        </p:attrNameLst>
                                      </p:cBhvr>
                                      <p:to>
                                        <p:strVal val="visible"/>
                                      </p:to>
                                    </p:set>
                                    <p:animEffect transition="in" filter="blinds(horizontal)">
                                      <p:cBhvr>
                                        <p:cTn id="32" dur="500"/>
                                        <p:tgtEl>
                                          <p:spTgt spid="7170">
                                            <p:txEl>
                                              <p:charRg st="111" end="1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文本框 1"/>
          <p:cNvSpPr txBox="1"/>
          <p:nvPr/>
        </p:nvSpPr>
        <p:spPr>
          <a:xfrm>
            <a:off x="623570" y="620395"/>
            <a:ext cx="10705465" cy="5262245"/>
          </a:xfrm>
          <a:prstGeom prst="rect">
            <a:avLst/>
          </a:prstGeom>
          <a:noFill/>
          <a:ln w="9525">
            <a:noFill/>
          </a:ln>
        </p:spPr>
        <p:txBody>
          <a:bodyPr wrap="square" anchor="t" anchorCtr="0">
            <a:spAutoFit/>
          </a:body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【练一练】</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发表你的看法，表述你的论点</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阅读下面的文字，根据要求作文。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latin typeface="+mn-ea"/>
                <a:cs typeface="+mn-ea"/>
              </a:rPr>
              <a:t> 前不久，杭州《都市快报》第五版整版刊登了则题为《关少尘，我要跟你“脱离父子关系”》的声明。确切地说，这是一封父亲写给90后儿子的信。据这位父亲称，儿子从小爱跟老爸一起玩，但上高中、考进大学以后，父子俩的沟通却越来越少：儿子的微信朋友圈屏蔽老爸；常不接老爸电话；在本地上学，回家却越来越少……面对渐行渐无的父子关系，他开始思考，研究像儿子一样的90后人群。在了解90后和儿子在这个阶段的作为后，老关做出了这个决定，希望同儿子“脱离父子关系” ，成为“兄弟”，用声明中的话就是：</a:t>
            </a:r>
            <a:endParaRPr lang="zh-CN" altLang="en-US" sz="2400" b="1">
              <a:latin typeface="+mn-ea"/>
              <a:cs typeface="+mn-ea"/>
            </a:endParaRPr>
          </a:p>
          <a:p>
            <a:r>
              <a:rPr lang="zh-CN" altLang="en-US" sz="2400" b="1">
                <a:latin typeface="+mn-ea"/>
                <a:cs typeface="+mn-ea"/>
              </a:rPr>
              <a:t>   “我想和你如兄弟般携手同行，一起乘风破浪，一起干大事！前20年你是我儿子，后60年你是我兄弟！”</a:t>
            </a:r>
            <a:endParaRPr lang="zh-CN" altLang="en-US" sz="2400">
              <a:latin typeface="+mn-ea"/>
              <a:cs typeface="+mn-ea"/>
            </a:endParaRPr>
          </a:p>
          <a:p>
            <a:r>
              <a:rPr lang="zh-CN" altLang="en-US" sz="2400">
                <a:latin typeface="+mn-ea"/>
                <a:cs typeface="+mn-ea"/>
              </a:rPr>
              <a:t>     </a:t>
            </a:r>
            <a:r>
              <a:rPr lang="zh-CN" altLang="en-US" sz="2400" b="1">
                <a:latin typeface="+mn-ea"/>
                <a:cs typeface="+mn-ea"/>
              </a:rPr>
              <a:t>对这位父亲的做法，你怎么看？请就此写一篇文章，发表自己的看法。要求结合材料内容及含意，选好角度，确定立意，自拟标题，不少于800字。</a:t>
            </a:r>
            <a:endParaRPr lang="zh-CN" altLang="en-US" sz="2400" b="1">
              <a:latin typeface="+mn-ea"/>
              <a:cs typeface="+mn-ea"/>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482</Paragraphs>
  <Slides>69</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69</vt:i4>
      </vt:variant>
    </vt:vector>
  </HeadingPairs>
  <TitlesOfParts>
    <vt:vector baseType="lpstr" size="79">
      <vt:lpstr>Arial</vt:lpstr>
      <vt:lpstr>Calibri</vt:lpstr>
      <vt:lpstr>时尚中黑简体</vt:lpstr>
      <vt:lpstr>微软雅黑</vt:lpstr>
      <vt:lpstr>黑体</vt:lpstr>
      <vt:lpstr>仿宋</vt:lpstr>
      <vt:lpstr>宋体</vt:lpstr>
      <vt:lpstr>楷体</vt:lpstr>
      <vt:lpstr>楷体_GB2312</vt:lpstr>
      <vt:lpstr>Office 主题</vt:lpstr>
      <vt:lpstr>PowerPoint Presentation</vt:lpstr>
      <vt:lpstr>一、议论文概念</vt:lpstr>
      <vt:lpstr>二、议论文写作的核心：问题</vt:lpstr>
      <vt:lpstr>案例</vt:lpstr>
      <vt:lpstr>提出问题的角度</vt:lpstr>
      <vt:lpstr>三、议论文要素</vt:lpstr>
      <vt:lpstr>PowerPoint Presentation</vt:lpstr>
      <vt:lpstr>论点的要求:</vt:lpstr>
      <vt:lpstr>PowerPoint Presentation</vt:lpstr>
      <vt:lpstr>PowerPoint Presentation</vt:lpstr>
      <vt:lpstr>PowerPoint Presentation</vt:lpstr>
      <vt:lpstr>PowerPoint Presentation</vt:lpstr>
      <vt:lpstr>PowerPoint Presentation</vt:lpstr>
      <vt:lpstr>PowerPoint Presentation</vt:lpstr>
      <vt:lpstr>小结</vt:lpstr>
      <vt:lpstr>四、议论文的基本结构</vt:lpstr>
      <vt:lpstr> 让“行”支起一个大写的人</vt:lpstr>
      <vt:lpstr>PowerPoint Presentation</vt:lpstr>
      <vt:lpstr>结构分析</vt:lpstr>
      <vt:lpstr>PowerPoint Presentation</vt:lpstr>
      <vt:lpstr>PowerPoint Presentation</vt:lpstr>
      <vt:lpstr>PowerPoint Presentation</vt:lpstr>
      <vt:lpstr>结构分析</vt:lpstr>
      <vt:lpstr>（1）议论文常见开头（引论）模式</vt:lpstr>
      <vt:lpstr>PowerPoint Presentation</vt:lpstr>
      <vt:lpstr>【例2】</vt:lpstr>
      <vt:lpstr>PowerPoint Presentation</vt:lpstr>
      <vt:lpstr>PowerPoint Presentation</vt:lpstr>
      <vt:lpstr>PowerPoint Presentation</vt:lpstr>
      <vt:lpstr>PowerPoint Presentation</vt:lpstr>
      <vt:lpstr>PowerPoint Presentation</vt:lpstr>
      <vt:lpstr>PowerPoint Presentation</vt:lpstr>
      <vt:lpstr>练一练：写一个概述材料式开头</vt:lpstr>
      <vt:lpstr>PowerPoint Presentation</vt:lpstr>
      <vt:lpstr>小结</vt:lpstr>
      <vt:lpstr>PowerPoint Presentation</vt:lpstr>
      <vt:lpstr>PowerPoint Presentation</vt:lpstr>
      <vt:lpstr>PowerPoint Presentation</vt:lpstr>
      <vt:lpstr>PowerPoint Presentation</vt:lpstr>
      <vt:lpstr>PowerPoint Presentation</vt:lpstr>
      <vt:lpstr>PowerPoint Presentation</vt:lpstr>
      <vt:lpstr>【模式三】几个分论点是层层深入排列的</vt:lpstr>
      <vt:lpstr>小结</vt:lpstr>
      <vt:lpstr>练一练</vt:lpstr>
      <vt:lpstr>PowerPoint Presentation</vt:lpstr>
      <vt:lpstr>PowerPoint Presentation</vt:lpstr>
      <vt:lpstr>题目：肯定他人就是肯定自己</vt:lpstr>
      <vt:lpstr>PowerPoint Presentation</vt:lpstr>
      <vt:lpstr>PowerPoint Presentation</vt:lpstr>
      <vt:lpstr>PowerPoint Presentation</vt:lpstr>
      <vt:lpstr>PowerPoint Presentation</vt:lpstr>
      <vt:lpstr>题目：且以作品论英雄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实战演练</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2021-11-10T19:44:42.578</cp:lastPrinted>
  <dcterms:created xsi:type="dcterms:W3CDTF">2021-11-10T19:44:42Z</dcterms:created>
  <dcterms:modified xsi:type="dcterms:W3CDTF">2021-11-10T11:44:44Z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