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313" r:id="rId5"/>
    <p:sldId id="295" r:id="rId7"/>
    <p:sldId id="275" r:id="rId8"/>
    <p:sldId id="297" r:id="rId9"/>
    <p:sldId id="276" r:id="rId10"/>
    <p:sldId id="277" r:id="rId11"/>
    <p:sldId id="278" r:id="rId12"/>
    <p:sldId id="279" r:id="rId13"/>
    <p:sldId id="298" r:id="rId14"/>
    <p:sldId id="280" r:id="rId15"/>
    <p:sldId id="281" r:id="rId16"/>
    <p:sldId id="282" r:id="rId17"/>
    <p:sldId id="283" r:id="rId18"/>
    <p:sldId id="284" r:id="rId19"/>
    <p:sldId id="285" r:id="rId20"/>
    <p:sldId id="299" r:id="rId21"/>
    <p:sldId id="310"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353" r:id="rId42"/>
    <p:sldId id="354"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0696"/>
    <a:srgbClr val="D2E2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197" autoAdjust="0"/>
  </p:normalViewPr>
  <p:slideViewPr>
    <p:cSldViewPr snapToGrid="0">
      <p:cViewPr varScale="1">
        <p:scale>
          <a:sx n="62" d="100"/>
          <a:sy n="62" d="100"/>
        </p:scale>
        <p:origin x="-102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4538F6-2A11-488F-A201-5EE856FE76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851AE2-8B64-4B4E-8FDB-35E5BFC450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822CD9-9868-4AAF-9899-6CC4FBEACD4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 </a:t>
            </a:r>
            <a:endParaRPr dirty="0"/>
          </a:p>
        </p:txBody>
      </p:sp>
      <p:sp>
        <p:nvSpPr>
          <p:cNvPr id="4" name="Slide Number Placeholder 3"/>
          <p:cNvSpPr>
            <a:spLocks noGrp="1"/>
          </p:cNvSpPr>
          <p:nvPr>
            <p:ph type="sldNum" sz="quarter" idx="10"/>
          </p:nvPr>
        </p:nvSpPr>
        <p:spPr/>
        <p:txBody>
          <a:bodyPr/>
          <a:lstStyle/>
          <a:p>
            <a:pPr>
              <a:defRPr/>
            </a:pPr>
            <a:fld id="{6101C5E1-D8E9-464D-A93E-CE21651935A7}" type="slidenum">
              <a:rPr lang="en-US" smtClean="0">
                <a:solidFill>
                  <a:prstClr val="black"/>
                </a:solidFill>
                <a:latin typeface="Calibri" panose="020F0502020204030204"/>
                <a:cs typeface="Arial" panose="020B0604020202020204"/>
              </a:rPr>
            </a:fld>
            <a:endParaRPr lang="en-US">
              <a:solidFill>
                <a:prstClr val="black"/>
              </a:solidFill>
              <a:latin typeface="Calibri" panose="020F0502020204030204"/>
              <a:cs typeface="Arial" panose="020B0604020202020204"/>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 </a:t>
            </a:r>
            <a:endParaRPr dirty="0"/>
          </a:p>
        </p:txBody>
      </p:sp>
      <p:sp>
        <p:nvSpPr>
          <p:cNvPr id="4" name="Slide Number Placeholder 3"/>
          <p:cNvSpPr>
            <a:spLocks noGrp="1"/>
          </p:cNvSpPr>
          <p:nvPr>
            <p:ph type="sldNum" sz="quarter" idx="10"/>
          </p:nvPr>
        </p:nvSpPr>
        <p:spPr/>
        <p:txBody>
          <a:bodyPr/>
          <a:lstStyle/>
          <a:p>
            <a:pPr>
              <a:defRPr/>
            </a:pPr>
            <a:fld id="{6101C5E1-D8E9-464D-A93E-CE21651935A7}" type="slidenum">
              <a:rPr lang="en-US" smtClean="0">
                <a:solidFill>
                  <a:prstClr val="black"/>
                </a:solidFill>
                <a:latin typeface="Calibri" panose="020F0502020204030204"/>
                <a:cs typeface="Arial" panose="020B0604020202020204"/>
              </a:rPr>
            </a:fld>
            <a:endParaRPr lang="en-US">
              <a:solidFill>
                <a:prstClr val="black"/>
              </a:solidFill>
              <a:latin typeface="Calibri" panose="020F0502020204030204"/>
              <a:cs typeface="Arial" panose="020B0604020202020204"/>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2E2D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70DD87-CEF1-45E0-9AB0-A0C21E8409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EBAFB-D9BF-4A62-9E16-198D07BB24F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2E2D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DA4F503-60F6-4CC2-9E70-F15F62FD0C45}"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31E0E917-2B26-4C24-BADC-626B1D94F10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D2E2D7"/>
        </a:solidFill>
        <a:effectLst/>
      </p:bgPr>
    </p:bg>
    <p:spTree>
      <p:nvGrpSpPr>
        <p:cNvPr id="1" name=""/>
        <p:cNvGrpSpPr/>
        <p:nvPr/>
      </p:nvGrpSpPr>
      <p:grpSpPr>
        <a:xfrm>
          <a:off x="0" y="0"/>
          <a:ext cx="0" cy="0"/>
          <a:chOff x="0" y="0"/>
          <a:chExt cx="0" cy="0"/>
        </a:xfrm>
      </p:grpSpPr>
      <p:sp>
        <p:nvSpPr>
          <p:cNvPr id="7" name="文本框 6"/>
          <p:cNvSpPr txBox="1"/>
          <p:nvPr userDrawn="1"/>
        </p:nvSpPr>
        <p:spPr>
          <a:xfrm>
            <a:off x="1909192" y="2652141"/>
            <a:ext cx="7406640" cy="230832"/>
          </a:xfrm>
          <a:prstGeom prst="rect">
            <a:avLst/>
          </a:prstGeom>
          <a:noFill/>
        </p:spPr>
        <p:txBody>
          <a:bodyPr wrap="square" rtlCol="0">
            <a:spAutoFit/>
          </a:bodyPr>
          <a:lstStyle/>
          <a:p>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模板下载，精品</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模板，雷锋</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每天更新</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8.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image9.wdp"/><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88821" y="568438"/>
            <a:ext cx="7160820" cy="591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雷锋PPT网www.lfppt.com"/>
          <p:cNvGrpSpPr/>
          <p:nvPr/>
        </p:nvGrpSpPr>
        <p:grpSpPr>
          <a:xfrm>
            <a:off x="-2277" y="2858"/>
            <a:ext cx="1024491" cy="6855142"/>
            <a:chOff x="-2277" y="2858"/>
            <a:chExt cx="1024491" cy="6855142"/>
          </a:xfrm>
          <a:effectLst>
            <a:outerShdw blurRad="215900" sx="102000" sy="102000" algn="ctr" rotWithShape="0">
              <a:prstClr val="black">
                <a:alpha val="27000"/>
              </a:prstClr>
            </a:outerShdw>
          </a:effectLst>
        </p:grpSpPr>
        <p:pic>
          <p:nvPicPr>
            <p:cNvPr id="15" name="图片 14"/>
            <p:cNvPicPr>
              <a:picLocks noChangeAspect="1"/>
            </p:cNvPicPr>
            <p:nvPr/>
          </p:nvPicPr>
          <p:blipFill rotWithShape="1">
            <a:blip r:embed="rId2" cstate="screen"/>
            <a:srcRect/>
            <a:stretch>
              <a:fillRect/>
            </a:stretch>
          </p:blipFill>
          <p:spPr>
            <a:xfrm rot="10800000" flipV="1">
              <a:off x="0" y="701040"/>
              <a:ext cx="975360" cy="108509"/>
            </a:xfrm>
            <a:prstGeom prst="rect">
              <a:avLst/>
            </a:prstGeom>
          </p:spPr>
        </p:pic>
        <p:pic>
          <p:nvPicPr>
            <p:cNvPr id="16" name="图片 15"/>
            <p:cNvPicPr>
              <a:picLocks noChangeAspect="1"/>
            </p:cNvPicPr>
            <p:nvPr/>
          </p:nvPicPr>
          <p:blipFill rotWithShape="1">
            <a:blip r:embed="rId2" cstate="screen"/>
            <a:srcRect/>
            <a:stretch>
              <a:fillRect/>
            </a:stretch>
          </p:blipFill>
          <p:spPr>
            <a:xfrm rot="10800000" flipV="1">
              <a:off x="0" y="2518924"/>
              <a:ext cx="975360" cy="108509"/>
            </a:xfrm>
            <a:prstGeom prst="rect">
              <a:avLst/>
            </a:prstGeom>
          </p:spPr>
        </p:pic>
        <p:pic>
          <p:nvPicPr>
            <p:cNvPr id="17" name="图片 16"/>
            <p:cNvPicPr>
              <a:picLocks noChangeAspect="1"/>
            </p:cNvPicPr>
            <p:nvPr/>
          </p:nvPicPr>
          <p:blipFill rotWithShape="1">
            <a:blip r:embed="rId2" cstate="screen"/>
            <a:srcRect/>
            <a:stretch>
              <a:fillRect/>
            </a:stretch>
          </p:blipFill>
          <p:spPr>
            <a:xfrm rot="10800000" flipV="1">
              <a:off x="-2276" y="4342052"/>
              <a:ext cx="975360" cy="108509"/>
            </a:xfrm>
            <a:prstGeom prst="rect">
              <a:avLst/>
            </a:prstGeom>
          </p:spPr>
        </p:pic>
        <p:pic>
          <p:nvPicPr>
            <p:cNvPr id="18" name="图片 17"/>
            <p:cNvPicPr>
              <a:picLocks noChangeAspect="1"/>
            </p:cNvPicPr>
            <p:nvPr/>
          </p:nvPicPr>
          <p:blipFill rotWithShape="1">
            <a:blip r:embed="rId2" cstate="screen"/>
            <a:srcRect/>
            <a:stretch>
              <a:fillRect/>
            </a:stretch>
          </p:blipFill>
          <p:spPr>
            <a:xfrm rot="10800000" flipV="1">
              <a:off x="-2277" y="6056552"/>
              <a:ext cx="975360" cy="108509"/>
            </a:xfrm>
            <a:prstGeom prst="rect">
              <a:avLst/>
            </a:prstGeom>
          </p:spPr>
        </p:pic>
        <p:grpSp>
          <p:nvGrpSpPr>
            <p:cNvPr id="14" name="组合 13"/>
            <p:cNvGrpSpPr/>
            <p:nvPr/>
          </p:nvGrpSpPr>
          <p:grpSpPr>
            <a:xfrm>
              <a:off x="923954" y="2858"/>
              <a:ext cx="98260" cy="6855142"/>
              <a:chOff x="923954" y="2858"/>
              <a:chExt cx="98260" cy="6855142"/>
            </a:xfrm>
          </p:grpSpPr>
          <p:grpSp>
            <p:nvGrpSpPr>
              <p:cNvPr id="10" name="组合 9"/>
              <p:cNvGrpSpPr/>
              <p:nvPr/>
            </p:nvGrpSpPr>
            <p:grpSpPr>
              <a:xfrm>
                <a:off x="923954" y="3429000"/>
                <a:ext cx="98260" cy="3429000"/>
                <a:chOff x="842674" y="3429000"/>
                <a:chExt cx="98260" cy="3429000"/>
              </a:xfrm>
            </p:grpSpPr>
            <p:pic>
              <p:nvPicPr>
                <p:cNvPr id="7" name="图片 6"/>
                <p:cNvPicPr>
                  <a:picLocks noChangeAspect="1"/>
                </p:cNvPicPr>
                <p:nvPr/>
              </p:nvPicPr>
              <p:blipFill rotWithShape="1">
                <a:blip r:embed="rId3" cstate="screen"/>
                <a:srcRect/>
                <a:stretch>
                  <a:fillRect/>
                </a:stretch>
              </p:blipFill>
              <p:spPr>
                <a:xfrm rot="5400000" flipV="1">
                  <a:off x="33125" y="5950191"/>
                  <a:ext cx="1717358" cy="98260"/>
                </a:xfrm>
                <a:prstGeom prst="rect">
                  <a:avLst/>
                </a:prstGeom>
              </p:spPr>
            </p:pic>
            <p:pic>
              <p:nvPicPr>
                <p:cNvPr id="8" name="图片 7"/>
                <p:cNvPicPr>
                  <a:picLocks noChangeAspect="1"/>
                </p:cNvPicPr>
                <p:nvPr/>
              </p:nvPicPr>
              <p:blipFill rotWithShape="1">
                <a:blip r:embed="rId3" cstate="screen"/>
                <a:srcRect/>
                <a:stretch>
                  <a:fillRect/>
                </a:stretch>
              </p:blipFill>
              <p:spPr>
                <a:xfrm rot="5400000" flipV="1">
                  <a:off x="33125" y="4238549"/>
                  <a:ext cx="1717358" cy="98260"/>
                </a:xfrm>
                <a:prstGeom prst="rect">
                  <a:avLst/>
                </a:prstGeom>
              </p:spPr>
            </p:pic>
          </p:grpSp>
          <p:grpSp>
            <p:nvGrpSpPr>
              <p:cNvPr id="11" name="组合 10"/>
              <p:cNvGrpSpPr/>
              <p:nvPr/>
            </p:nvGrpSpPr>
            <p:grpSpPr>
              <a:xfrm>
                <a:off x="923954" y="2858"/>
                <a:ext cx="98260" cy="3429000"/>
                <a:chOff x="842674" y="3429000"/>
                <a:chExt cx="98260" cy="3429000"/>
              </a:xfrm>
            </p:grpSpPr>
            <p:pic>
              <p:nvPicPr>
                <p:cNvPr id="12" name="图片 11"/>
                <p:cNvPicPr>
                  <a:picLocks noChangeAspect="1"/>
                </p:cNvPicPr>
                <p:nvPr/>
              </p:nvPicPr>
              <p:blipFill rotWithShape="1">
                <a:blip r:embed="rId3" cstate="screen"/>
                <a:srcRect/>
                <a:stretch>
                  <a:fillRect/>
                </a:stretch>
              </p:blipFill>
              <p:spPr>
                <a:xfrm rot="5400000" flipV="1">
                  <a:off x="33125" y="5950191"/>
                  <a:ext cx="1717358" cy="98260"/>
                </a:xfrm>
                <a:prstGeom prst="rect">
                  <a:avLst/>
                </a:prstGeom>
              </p:spPr>
            </p:pic>
            <p:pic>
              <p:nvPicPr>
                <p:cNvPr id="13" name="图片 12"/>
                <p:cNvPicPr>
                  <a:picLocks noChangeAspect="1"/>
                </p:cNvPicPr>
                <p:nvPr/>
              </p:nvPicPr>
              <p:blipFill rotWithShape="1">
                <a:blip r:embed="rId3" cstate="screen"/>
                <a:srcRect/>
                <a:stretch>
                  <a:fillRect/>
                </a:stretch>
              </p:blipFill>
              <p:spPr>
                <a:xfrm rot="5400000" flipV="1">
                  <a:off x="33125" y="4238549"/>
                  <a:ext cx="1717358" cy="98260"/>
                </a:xfrm>
                <a:prstGeom prst="rect">
                  <a:avLst/>
                </a:prstGeom>
              </p:spPr>
            </p:pic>
          </p:grpSp>
        </p:grpSp>
      </p:grpSp>
      <p:pic>
        <p:nvPicPr>
          <p:cNvPr id="36" name="图片 35"/>
          <p:cNvPicPr>
            <a:picLocks noChangeAspect="1"/>
          </p:cNvPicPr>
          <p:nvPr/>
        </p:nvPicPr>
        <p:blipFill>
          <a:blip r:embed="rId4" cstate="screen"/>
          <a:stretch>
            <a:fillRect/>
          </a:stretch>
        </p:blipFill>
        <p:spPr>
          <a:xfrm>
            <a:off x="9828522" y="5106804"/>
            <a:ext cx="2003547" cy="1327167"/>
          </a:xfrm>
          <a:prstGeom prst="rect">
            <a:avLst/>
          </a:prstGeom>
        </p:spPr>
      </p:pic>
      <p:pic>
        <p:nvPicPr>
          <p:cNvPr id="2" name="骆集益 - 劫烬吟.变调">
            <a:hlinkClick r:id="" action="ppaction://media"/>
          </p:cNvPr>
          <p:cNvPicPr>
            <a:picLocks noChangeAspect="1"/>
          </p:cNvPicPr>
          <p:nvPr>
            <a:audioFile r:link="rId5"/>
            <p:extLst>
              <p:ext uri="{DAA4B4D4-6D71-4841-9C94-3DE7FCFB9230}">
                <p14:media xmlns:p14="http://schemas.microsoft.com/office/powerpoint/2010/main" r:embed="rId6">
                  <p14:fade in="5000.000000" out="5000.000000"/>
                </p14:media>
              </p:ext>
            </p:extLst>
          </p:nvPr>
        </p:nvPicPr>
        <p:blipFill>
          <a:blip r:embed="rId7"/>
          <a:stretch>
            <a:fillRect/>
          </a:stretch>
        </p:blipFill>
        <p:spPr>
          <a:xfrm>
            <a:off x="325707" y="6313735"/>
            <a:ext cx="406400" cy="406400"/>
          </a:xfrm>
          <a:prstGeom prst="rect">
            <a:avLst/>
          </a:prstGeom>
        </p:spPr>
      </p:pic>
      <p:sp>
        <p:nvSpPr>
          <p:cNvPr id="4" name="TextBox 3"/>
          <p:cNvSpPr txBox="1"/>
          <p:nvPr/>
        </p:nvSpPr>
        <p:spPr>
          <a:xfrm>
            <a:off x="1433424" y="1413164"/>
            <a:ext cx="11019364" cy="707886"/>
          </a:xfrm>
          <a:prstGeom prst="rect">
            <a:avLst/>
          </a:prstGeom>
          <a:noFill/>
        </p:spPr>
        <p:txBody>
          <a:bodyPr wrap="square" rtlCol="0">
            <a:spAutoFit/>
          </a:bodyPr>
          <a:lstStyle/>
          <a:p>
            <a:r>
              <a:rPr lang="zh-CN" altLang="en-US" sz="4000" dirty="0" smtClean="0">
                <a:latin typeface="华文楷体" panose="02010600040101010101" pitchFamily="2" charset="-122"/>
                <a:ea typeface="华文楷体" panose="02010600040101010101" pitchFamily="2" charset="-122"/>
              </a:rPr>
              <a:t>      高中                  语文                一年级</a:t>
            </a:r>
            <a:endParaRPr lang="zh-CN" altLang="en-US" sz="4000" dirty="0">
              <a:latin typeface="华文楷体" panose="02010600040101010101" pitchFamily="2" charset="-122"/>
              <a:ea typeface="华文楷体" panose="02010600040101010101" pitchFamily="2" charset="-122"/>
            </a:endParaRPr>
          </a:p>
        </p:txBody>
      </p:sp>
      <p:sp>
        <p:nvSpPr>
          <p:cNvPr id="5" name="TextBox 4"/>
          <p:cNvSpPr txBox="1"/>
          <p:nvPr/>
        </p:nvSpPr>
        <p:spPr>
          <a:xfrm>
            <a:off x="3336967" y="2921168"/>
            <a:ext cx="6198919" cy="1014730"/>
          </a:xfrm>
          <a:prstGeom prst="rect">
            <a:avLst/>
          </a:prstGeom>
          <a:noFill/>
        </p:spPr>
        <p:txBody>
          <a:bodyPr wrap="square" rtlCol="0">
            <a:spAutoFit/>
          </a:bodyPr>
          <a:lstStyle/>
          <a:p>
            <a:r>
              <a:rPr lang="zh-CN" altLang="en-US" sz="6000" dirty="0" smtClean="0">
                <a:latin typeface="华文楷体" panose="02010600040101010101" pitchFamily="2" charset="-122"/>
                <a:ea typeface="华文楷体" panose="02010600040101010101" pitchFamily="2" charset="-122"/>
              </a:rPr>
              <a:t>         </a:t>
            </a:r>
            <a:r>
              <a:rPr lang="zh-CN" altLang="en-US" sz="6000" b="1" dirty="0" smtClean="0">
                <a:latin typeface="华文楷体" panose="02010600040101010101" pitchFamily="2" charset="-122"/>
                <a:ea typeface="华文楷体" panose="02010600040101010101" pitchFamily="2" charset="-122"/>
              </a:rPr>
              <a:t>促织</a:t>
            </a:r>
            <a:endParaRPr lang="zh-CN" altLang="en-US" sz="3600" b="1" dirty="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700" numSld="999">
                <p:cTn id="11"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47457"/>
          <p:cNvSpPr txBox="1">
            <a:spLocks noChangeArrowheads="1"/>
          </p:cNvSpPr>
          <p:nvPr/>
        </p:nvSpPr>
        <p:spPr bwMode="auto">
          <a:xfrm>
            <a:off x="1390651" y="260350"/>
            <a:ext cx="643254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dirty="0"/>
              <a:t>第四段：</a:t>
            </a:r>
            <a:endParaRPr lang="zh-CN" altLang="en-US" sz="3200" b="1" dirty="0"/>
          </a:p>
        </p:txBody>
      </p:sp>
      <p:sp>
        <p:nvSpPr>
          <p:cNvPr id="33794" name="文本框 147458"/>
          <p:cNvSpPr txBox="1">
            <a:spLocks noChangeArrowheads="1"/>
          </p:cNvSpPr>
          <p:nvPr/>
        </p:nvSpPr>
        <p:spPr bwMode="auto">
          <a:xfrm>
            <a:off x="334434" y="2060576"/>
            <a:ext cx="652991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zh-CN"/>
          </a:p>
        </p:txBody>
      </p:sp>
      <p:sp>
        <p:nvSpPr>
          <p:cNvPr id="26627" name="文本框 147459"/>
          <p:cNvSpPr txBox="1"/>
          <p:nvPr/>
        </p:nvSpPr>
        <p:spPr>
          <a:xfrm>
            <a:off x="121074" y="767080"/>
            <a:ext cx="5212927" cy="3046988"/>
          </a:xfrm>
          <a:prstGeom prst="rect">
            <a:avLst/>
          </a:prstGeom>
          <a:noFill/>
          <a:ln w="9525">
            <a:noFill/>
          </a:ln>
        </p:spPr>
        <p:txBody>
          <a:bodyPr>
            <a:spAutoFit/>
          </a:bodyPr>
          <a:lstStyle/>
          <a:p>
            <a:pPr>
              <a:spcBef>
                <a:spcPct val="50000"/>
              </a:spcBef>
            </a:pPr>
            <a:r>
              <a:rPr lang="zh-CN" altLang="en-US" sz="2400" b="1" noProof="1"/>
              <a:t>成反复自念，</a:t>
            </a:r>
            <a:r>
              <a:rPr lang="zh-CN" altLang="en-US" sz="2400" b="1" noProof="1">
                <a:solidFill>
                  <a:schemeClr val="hlink"/>
                </a:solidFill>
              </a:rPr>
              <a:t>得无</a:t>
            </a:r>
            <a:r>
              <a:rPr lang="zh-CN" altLang="en-US" sz="2400" b="1" noProof="1"/>
              <a:t>教我猎虫</a:t>
            </a:r>
            <a:r>
              <a:rPr lang="zh-CN" altLang="en-US" sz="2400" b="1" noProof="1">
                <a:solidFill>
                  <a:srgbClr val="FF3300"/>
                </a:solidFill>
              </a:rPr>
              <a:t>所</a:t>
            </a:r>
            <a:r>
              <a:rPr lang="zh-CN" altLang="en-US" sz="2400" b="1" noProof="1">
                <a:solidFill>
                  <a:schemeClr val="hlink"/>
                </a:solidFill>
              </a:rPr>
              <a:t>耶</a:t>
            </a:r>
            <a:r>
              <a:rPr lang="zh-CN" altLang="en-US" sz="2400" b="1" noProof="1"/>
              <a:t>？细瞻景状，与村东大佛阁逼似。</a:t>
            </a:r>
            <a:r>
              <a:rPr lang="zh-CN" altLang="en-US" sz="2400" b="1" noProof="1">
                <a:solidFill>
                  <a:schemeClr val="hlink"/>
                </a:solidFill>
              </a:rPr>
              <a:t>乃</a:t>
            </a:r>
            <a:r>
              <a:rPr lang="zh-CN" altLang="en-US" sz="2400" b="1" noProof="1">
                <a:ln w="22225">
                  <a:solidFill>
                    <a:schemeClr val="accent2"/>
                  </a:solidFill>
                  <a:prstDash val="solid"/>
                </a:ln>
                <a:solidFill>
                  <a:schemeClr val="accent2">
                    <a:lumMod val="40000"/>
                    <a:lumOff val="60000"/>
                  </a:schemeClr>
                </a:solidFill>
              </a:rPr>
              <a:t>强</a:t>
            </a:r>
            <a:r>
              <a:rPr lang="zh-CN" altLang="en-US" sz="2400" b="1" noProof="1"/>
              <a:t>起扶杖，执图</a:t>
            </a:r>
            <a:r>
              <a:rPr lang="zh-CN" altLang="en-US" sz="2400" b="1" noProof="1">
                <a:solidFill>
                  <a:schemeClr val="hlink"/>
                </a:solidFill>
              </a:rPr>
              <a:t>诣</a:t>
            </a:r>
            <a:r>
              <a:rPr lang="zh-CN" altLang="en-US" sz="2400" b="1" noProof="1"/>
              <a:t>寺后，有古陵蔚起。</a:t>
            </a:r>
            <a:r>
              <a:rPr lang="zh-CN" altLang="en-US" sz="2400" b="1" noProof="1">
                <a:ln w="22225">
                  <a:solidFill>
                    <a:schemeClr val="accent2"/>
                  </a:solidFill>
                  <a:prstDash val="solid"/>
                </a:ln>
                <a:solidFill>
                  <a:schemeClr val="accent2">
                    <a:lumMod val="40000"/>
                    <a:lumOff val="60000"/>
                  </a:schemeClr>
                </a:solidFill>
              </a:rPr>
              <a:t>循</a:t>
            </a:r>
            <a:r>
              <a:rPr lang="zh-CN" altLang="en-US" sz="2400" b="1" noProof="1"/>
              <a:t>陵而走，见蹲石鳞鳞，俨然类画。遂于蒿莱中侧听</a:t>
            </a:r>
            <a:r>
              <a:rPr lang="zh-CN" altLang="en-US" sz="2400" b="1" noProof="1">
                <a:solidFill>
                  <a:schemeClr val="hlink"/>
                </a:solidFill>
              </a:rPr>
              <a:t>徐</a:t>
            </a:r>
            <a:r>
              <a:rPr lang="zh-CN" altLang="en-US" sz="2400" b="1" noProof="1"/>
              <a:t>行，似寻针芥。而心目耳力俱</a:t>
            </a:r>
            <a:r>
              <a:rPr lang="zh-CN" altLang="en-US" sz="2400" b="1" noProof="1">
                <a:solidFill>
                  <a:schemeClr val="hlink"/>
                </a:solidFill>
              </a:rPr>
              <a:t>穷</a:t>
            </a:r>
            <a:r>
              <a:rPr lang="zh-CN" altLang="en-US" sz="2400" b="1" noProof="1"/>
              <a:t>，</a:t>
            </a:r>
            <a:r>
              <a:rPr lang="zh-CN" altLang="en-US" sz="2400" b="1" noProof="1">
                <a:ln w="22225">
                  <a:solidFill>
                    <a:schemeClr val="accent2"/>
                  </a:solidFill>
                  <a:prstDash val="solid"/>
                </a:ln>
                <a:solidFill>
                  <a:schemeClr val="accent2">
                    <a:lumMod val="40000"/>
                    <a:lumOff val="60000"/>
                  </a:schemeClr>
                </a:solidFill>
              </a:rPr>
              <a:t>绝</a:t>
            </a:r>
            <a:r>
              <a:rPr lang="zh-CN" altLang="en-US" sz="2400" b="1" noProof="1"/>
              <a:t>无踪响。</a:t>
            </a:r>
            <a:r>
              <a:rPr lang="zh-CN" altLang="en-US" sz="2400" b="1" noProof="1">
                <a:solidFill>
                  <a:schemeClr val="accent1"/>
                </a:solidFill>
                <a:effectLst>
                  <a:outerShdw blurRad="38100" dist="25400" dir="5400000" algn="ctr" rotWithShape="0">
                    <a:srgbClr val="6E747A">
                      <a:alpha val="43000"/>
                    </a:srgbClr>
                  </a:outerShdw>
                </a:effectLst>
              </a:rPr>
              <a:t>冥搜</a:t>
            </a:r>
            <a:r>
              <a:rPr lang="zh-CN" altLang="en-US" sz="2400" b="1" noProof="1"/>
              <a:t>未已，一癞头蟆猝然跃去。成</a:t>
            </a:r>
            <a:r>
              <a:rPr lang="zh-CN" altLang="en-US" sz="2400" b="1" noProof="1">
                <a:solidFill>
                  <a:schemeClr val="hlink"/>
                </a:solidFill>
              </a:rPr>
              <a:t>益</a:t>
            </a:r>
            <a:r>
              <a:rPr lang="zh-CN" altLang="en-US" sz="2400" b="1" noProof="1"/>
              <a:t>愕，急逐</a:t>
            </a:r>
            <a:r>
              <a:rPr lang="zh-CN" altLang="en-US" sz="2400" b="1" noProof="1">
                <a:ln w="22225">
                  <a:solidFill>
                    <a:schemeClr val="accent2"/>
                  </a:solidFill>
                  <a:prstDash val="solid"/>
                </a:ln>
                <a:solidFill>
                  <a:schemeClr val="accent2">
                    <a:lumMod val="40000"/>
                    <a:lumOff val="60000"/>
                  </a:schemeClr>
                </a:solidFill>
              </a:rPr>
              <a:t>趁</a:t>
            </a:r>
            <a:r>
              <a:rPr lang="zh-CN" altLang="en-US" sz="2400" b="1" noProof="1"/>
              <a:t>之，蟆入草间。</a:t>
            </a:r>
            <a:endParaRPr lang="zh-CN" altLang="en-US" sz="2400" b="1" noProof="1"/>
          </a:p>
        </p:txBody>
      </p:sp>
      <p:sp>
        <p:nvSpPr>
          <p:cNvPr id="2" name="文本框 1"/>
          <p:cNvSpPr txBox="1"/>
          <p:nvPr/>
        </p:nvSpPr>
        <p:spPr>
          <a:xfrm>
            <a:off x="5334001" y="28575"/>
            <a:ext cx="6463453" cy="4524315"/>
          </a:xfrm>
          <a:prstGeom prst="rect">
            <a:avLst/>
          </a:prstGeom>
          <a:noFill/>
        </p:spPr>
        <p:txBody>
          <a:bodyPr>
            <a:spAutoFit/>
          </a:bodyPr>
          <a:lstStyle/>
          <a:p>
            <a:r>
              <a:rPr lang="zh-CN" altLang="en-US" sz="2400" b="1" noProof="1">
                <a:sym typeface="+mn-ea"/>
              </a:rPr>
              <a:t>成名反复思索，</a:t>
            </a:r>
            <a:r>
              <a:rPr lang="zh-CN" altLang="en-US" sz="2400" b="1" noProof="1">
                <a:solidFill>
                  <a:schemeClr val="hlink"/>
                </a:solidFill>
                <a:sym typeface="+mn-ea"/>
              </a:rPr>
              <a:t>莫非是指给我捉蟋蟀的地方吗？</a:t>
            </a:r>
            <a:r>
              <a:rPr lang="zh-CN" altLang="en-US" sz="2400" b="1" noProof="1">
                <a:sym typeface="+mn-ea"/>
              </a:rPr>
              <a:t>细看图上面的景物，和村东的大佛阁很相像。</a:t>
            </a:r>
            <a:r>
              <a:rPr lang="zh-CN" altLang="en-US" sz="2400" b="1" noProof="1">
                <a:solidFill>
                  <a:schemeClr val="hlink"/>
                </a:solidFill>
                <a:sym typeface="+mn-ea"/>
              </a:rPr>
              <a:t>于是</a:t>
            </a:r>
            <a:r>
              <a:rPr lang="zh-CN" altLang="en-US" sz="2400" b="1" noProof="1">
                <a:sym typeface="+mn-ea"/>
              </a:rPr>
              <a:t>他就</a:t>
            </a:r>
            <a:r>
              <a:rPr lang="zh-CN" altLang="en-US" sz="2400" b="1" noProof="1">
                <a:ln w="22225">
                  <a:solidFill>
                    <a:schemeClr val="accent2"/>
                  </a:solidFill>
                  <a:prstDash val="solid"/>
                </a:ln>
                <a:solidFill>
                  <a:schemeClr val="accent2">
                    <a:lumMod val="40000"/>
                    <a:lumOff val="60000"/>
                  </a:schemeClr>
                </a:solidFill>
                <a:sym typeface="+mn-ea"/>
              </a:rPr>
              <a:t>勉强</a:t>
            </a:r>
            <a:r>
              <a:rPr lang="zh-CN" altLang="en-US" sz="2400" b="1" noProof="1">
                <a:sym typeface="+mn-ea"/>
              </a:rPr>
              <a:t>爬起来，扶着杖，拿着图来</a:t>
            </a:r>
            <a:r>
              <a:rPr lang="zh-CN" altLang="en-US" sz="2400" b="1" noProof="1">
                <a:solidFill>
                  <a:schemeClr val="hlink"/>
                </a:solidFill>
                <a:sym typeface="+mn-ea"/>
              </a:rPr>
              <a:t>到</a:t>
            </a:r>
            <a:r>
              <a:rPr lang="zh-CN" altLang="en-US" sz="2400" b="1" noProof="1">
                <a:sym typeface="+mn-ea"/>
              </a:rPr>
              <a:t>寺庙的后面，（看到）有一座古坟高高隆起。成名</a:t>
            </a:r>
            <a:r>
              <a:rPr lang="zh-CN" altLang="en-US" sz="2400" b="1" noProof="1">
                <a:ln w="22225">
                  <a:solidFill>
                    <a:schemeClr val="accent2"/>
                  </a:solidFill>
                  <a:prstDash val="solid"/>
                </a:ln>
                <a:solidFill>
                  <a:schemeClr val="accent2">
                    <a:lumMod val="40000"/>
                    <a:lumOff val="60000"/>
                  </a:schemeClr>
                </a:solidFill>
                <a:sym typeface="+mn-ea"/>
              </a:rPr>
              <a:t>沿着</a:t>
            </a:r>
            <a:r>
              <a:rPr lang="zh-CN" altLang="en-US" sz="2400" b="1" noProof="1">
                <a:sym typeface="+mn-ea"/>
              </a:rPr>
              <a:t>古坟向前走，只见一块块石头，好象鱼鳞似的排列着，就像画中的一样。他于是在野草中一面侧耳细听一面</a:t>
            </a:r>
            <a:r>
              <a:rPr lang="zh-CN" altLang="en-US" sz="2400" b="1" noProof="1">
                <a:solidFill>
                  <a:schemeClr val="hlink"/>
                </a:solidFill>
                <a:sym typeface="+mn-ea"/>
              </a:rPr>
              <a:t>慢</a:t>
            </a:r>
            <a:r>
              <a:rPr lang="zh-CN" altLang="en-US" sz="2400" b="1" noProof="1">
                <a:sym typeface="+mn-ea"/>
              </a:rPr>
              <a:t>走，好象在找一根针和一粒小芥菜子似的。然而心力、视力、耳力都</a:t>
            </a:r>
            <a:r>
              <a:rPr lang="zh-CN" altLang="en-US" sz="2400" b="1" noProof="1">
                <a:solidFill>
                  <a:schemeClr val="hlink"/>
                </a:solidFill>
                <a:sym typeface="+mn-ea"/>
              </a:rPr>
              <a:t>用尽</a:t>
            </a:r>
            <a:r>
              <a:rPr lang="zh-CN" altLang="en-US" sz="2400" b="1" noProof="1">
                <a:sym typeface="+mn-ea"/>
              </a:rPr>
              <a:t>了，却</a:t>
            </a:r>
            <a:r>
              <a:rPr lang="zh-CN" altLang="en-US" sz="2400" b="1" noProof="1">
                <a:ln w="22225">
                  <a:solidFill>
                    <a:schemeClr val="accent2"/>
                  </a:solidFill>
                  <a:prstDash val="solid"/>
                </a:ln>
                <a:solidFill>
                  <a:schemeClr val="accent2">
                    <a:lumMod val="40000"/>
                    <a:lumOff val="60000"/>
                  </a:schemeClr>
                </a:solidFill>
                <a:sym typeface="+mn-ea"/>
              </a:rPr>
              <a:t>全然没有</a:t>
            </a:r>
            <a:r>
              <a:rPr lang="zh-CN" altLang="en-US" sz="2400" b="1" noProof="1">
                <a:sym typeface="+mn-ea"/>
              </a:rPr>
              <a:t>一点蟋蟀的踪迹响声。他</a:t>
            </a:r>
            <a:r>
              <a:rPr lang="zh-CN" altLang="en-US" sz="2400" b="1" noProof="1">
                <a:solidFill>
                  <a:schemeClr val="accent1"/>
                </a:solidFill>
                <a:effectLst>
                  <a:outerShdw blurRad="38100" dist="25400" dir="5400000" algn="ctr" rotWithShape="0">
                    <a:srgbClr val="6E747A">
                      <a:alpha val="43000"/>
                    </a:srgbClr>
                  </a:outerShdw>
                </a:effectLst>
                <a:sym typeface="+mn-ea"/>
              </a:rPr>
              <a:t>用尽心思搜索</a:t>
            </a:r>
            <a:r>
              <a:rPr lang="zh-CN" altLang="en-US" sz="2400" b="1" noProof="1">
                <a:sym typeface="+mn-ea"/>
              </a:rPr>
              <a:t>，突然一只癞哈蟆跳过去了。成名</a:t>
            </a:r>
            <a:r>
              <a:rPr lang="zh-CN" altLang="en-US" sz="2400" b="1" noProof="1">
                <a:solidFill>
                  <a:schemeClr val="hlink"/>
                </a:solidFill>
                <a:sym typeface="+mn-ea"/>
              </a:rPr>
              <a:t>更加</a:t>
            </a:r>
            <a:r>
              <a:rPr lang="zh-CN" altLang="en-US" sz="2400" b="1" noProof="1">
                <a:sym typeface="+mn-ea"/>
              </a:rPr>
              <a:t>惊奇了，急忙去</a:t>
            </a:r>
            <a:r>
              <a:rPr lang="zh-CN" altLang="en-US" sz="2400" b="1" noProof="1">
                <a:ln w="22225">
                  <a:solidFill>
                    <a:schemeClr val="accent2"/>
                  </a:solidFill>
                  <a:prstDash val="solid"/>
                </a:ln>
                <a:solidFill>
                  <a:schemeClr val="accent2">
                    <a:lumMod val="40000"/>
                    <a:lumOff val="60000"/>
                  </a:schemeClr>
                </a:solidFill>
                <a:sym typeface="+mn-ea"/>
              </a:rPr>
              <a:t>追</a:t>
            </a:r>
            <a:r>
              <a:rPr lang="zh-CN" altLang="en-US" sz="2400" b="1" noProof="1">
                <a:sym typeface="+mn-ea"/>
              </a:rPr>
              <a:t>它，癞蛤蟆（已经）跳入草中。</a:t>
            </a:r>
            <a:endParaRPr lang="zh-CN" altLang="en-US" sz="2400" b="1" noProof="1">
              <a:sym typeface="+mn-ea"/>
            </a:endParaRPr>
          </a:p>
        </p:txBody>
      </p:sp>
      <p:sp>
        <p:nvSpPr>
          <p:cNvPr id="3" name="文本框 2"/>
          <p:cNvSpPr txBox="1"/>
          <p:nvPr/>
        </p:nvSpPr>
        <p:spPr>
          <a:xfrm>
            <a:off x="583353" y="4792980"/>
            <a:ext cx="4936067" cy="1198880"/>
          </a:xfrm>
          <a:prstGeom prst="rect">
            <a:avLst/>
          </a:prstGeom>
          <a:noFill/>
        </p:spPr>
        <p:txBody>
          <a:bodyPr>
            <a:spAutoFit/>
          </a:bodyPr>
          <a:lstStyle/>
          <a:p>
            <a:r>
              <a:rPr lang="zh-CN" altLang="en-US" sz="2400" b="1" noProof="1">
                <a:solidFill>
                  <a:schemeClr val="hlink"/>
                </a:solidFill>
                <a:sym typeface="+mn-ea"/>
              </a:rPr>
              <a:t>得无</a:t>
            </a:r>
            <a:r>
              <a:rPr lang="en-US" altLang="zh-CN" sz="2400" b="1" noProof="1">
                <a:solidFill>
                  <a:schemeClr val="hlink"/>
                </a:solidFill>
                <a:sym typeface="+mn-ea"/>
              </a:rPr>
              <a:t>……</a:t>
            </a:r>
            <a:r>
              <a:rPr lang="zh-CN" altLang="en-US" sz="2400" b="1" noProof="1">
                <a:solidFill>
                  <a:schemeClr val="hlink"/>
                </a:solidFill>
                <a:sym typeface="+mn-ea"/>
              </a:rPr>
              <a:t>耶：</a:t>
            </a:r>
            <a:r>
              <a:rPr lang="zh-CN" altLang="en-US" sz="2400" b="1" noProof="1">
                <a:effectLst>
                  <a:outerShdw blurRad="38100" dist="19050" dir="2700000" algn="tl" rotWithShape="0">
                    <a:schemeClr val="dk1">
                      <a:alpha val="40000"/>
                    </a:schemeClr>
                  </a:outerShdw>
                </a:effectLst>
                <a:sym typeface="+mn-ea"/>
              </a:rPr>
              <a:t>固定用法</a:t>
            </a:r>
            <a:endParaRPr lang="zh-CN" altLang="en-US" sz="2400" b="1" noProof="1">
              <a:solidFill>
                <a:schemeClr val="hlink"/>
              </a:solidFill>
              <a:sym typeface="+mn-ea"/>
            </a:endParaRPr>
          </a:p>
          <a:p>
            <a:r>
              <a:rPr lang="zh-CN" altLang="en-US" sz="2400" b="1" noProof="1">
                <a:ln w="22225">
                  <a:solidFill>
                    <a:schemeClr val="accent2"/>
                  </a:solidFill>
                  <a:prstDash val="solid"/>
                </a:ln>
                <a:solidFill>
                  <a:schemeClr val="accent2">
                    <a:lumMod val="40000"/>
                    <a:lumOff val="60000"/>
                  </a:schemeClr>
                </a:solidFill>
                <a:sym typeface="+mn-ea"/>
              </a:rPr>
              <a:t>莫非</a:t>
            </a:r>
            <a:r>
              <a:rPr lang="en-US" altLang="zh-CN" sz="2400" b="1" noProof="1">
                <a:ln w="22225">
                  <a:solidFill>
                    <a:schemeClr val="accent2"/>
                  </a:solidFill>
                  <a:prstDash val="solid"/>
                </a:ln>
                <a:solidFill>
                  <a:schemeClr val="accent2">
                    <a:lumMod val="40000"/>
                    <a:lumOff val="60000"/>
                  </a:schemeClr>
                </a:solidFill>
                <a:sym typeface="+mn-ea"/>
              </a:rPr>
              <a:t>……</a:t>
            </a:r>
            <a:r>
              <a:rPr lang="zh-CN" altLang="en-US" sz="2400" b="1" noProof="1">
                <a:ln w="22225">
                  <a:solidFill>
                    <a:schemeClr val="accent2"/>
                  </a:solidFill>
                  <a:prstDash val="solid"/>
                </a:ln>
                <a:solidFill>
                  <a:schemeClr val="accent2">
                    <a:lumMod val="40000"/>
                    <a:lumOff val="60000"/>
                  </a:schemeClr>
                </a:solidFill>
                <a:sym typeface="+mn-ea"/>
              </a:rPr>
              <a:t>吗？</a:t>
            </a:r>
            <a:endParaRPr lang="zh-CN" altLang="en-US" sz="2400" b="1" noProof="1">
              <a:solidFill>
                <a:schemeClr val="hlink"/>
              </a:solidFill>
              <a:sym typeface="+mn-ea"/>
            </a:endParaRPr>
          </a:p>
          <a:p>
            <a:r>
              <a:rPr lang="zh-CN" altLang="en-US" sz="2400" b="1" noProof="1">
                <a:solidFill>
                  <a:schemeClr val="hlink"/>
                </a:solidFill>
                <a:sym typeface="+mn-ea"/>
              </a:rPr>
              <a:t>恐怕</a:t>
            </a:r>
            <a:r>
              <a:rPr lang="en-US" altLang="zh-CN" sz="2400" b="1" noProof="1">
                <a:solidFill>
                  <a:schemeClr val="hlink"/>
                </a:solidFill>
                <a:sym typeface="+mn-ea"/>
              </a:rPr>
              <a:t>……</a:t>
            </a:r>
            <a:r>
              <a:rPr lang="zh-CN" altLang="en-US" sz="2400" b="1" noProof="1">
                <a:solidFill>
                  <a:schemeClr val="hlink"/>
                </a:solidFill>
                <a:sym typeface="+mn-ea"/>
              </a:rPr>
              <a:t>吧？</a:t>
            </a:r>
            <a:r>
              <a:rPr lang="zh-CN" altLang="en-US" sz="2400" b="1" noProof="1">
                <a:ln w="22225">
                  <a:solidFill>
                    <a:schemeClr val="accent2"/>
                  </a:solidFill>
                  <a:prstDash val="solid"/>
                </a:ln>
                <a:solidFill>
                  <a:schemeClr val="accent2">
                    <a:lumMod val="40000"/>
                    <a:lumOff val="60000"/>
                  </a:schemeClr>
                </a:solidFill>
                <a:sym typeface="+mn-ea"/>
              </a:rPr>
              <a:t>难道</a:t>
            </a:r>
            <a:r>
              <a:rPr lang="en-US" altLang="zh-CN" sz="2400" b="1" noProof="1">
                <a:ln w="22225">
                  <a:solidFill>
                    <a:schemeClr val="accent2"/>
                  </a:solidFill>
                  <a:prstDash val="solid"/>
                </a:ln>
                <a:solidFill>
                  <a:schemeClr val="accent2">
                    <a:lumMod val="40000"/>
                    <a:lumOff val="60000"/>
                  </a:schemeClr>
                </a:solidFill>
                <a:sym typeface="+mn-ea"/>
              </a:rPr>
              <a:t>……</a:t>
            </a:r>
            <a:r>
              <a:rPr lang="zh-CN" altLang="en-US" sz="2400" b="1" noProof="1">
                <a:ln w="22225">
                  <a:solidFill>
                    <a:schemeClr val="accent2"/>
                  </a:solidFill>
                  <a:prstDash val="solid"/>
                </a:ln>
                <a:solidFill>
                  <a:schemeClr val="accent2">
                    <a:lumMod val="40000"/>
                    <a:lumOff val="60000"/>
                  </a:schemeClr>
                </a:solidFill>
                <a:sym typeface="+mn-ea"/>
              </a:rPr>
              <a:t>吗？</a:t>
            </a:r>
            <a:endParaRPr lang="zh-CN" altLang="en-US" sz="2400" b="1" noProof="1">
              <a:ln w="22225">
                <a:solidFill>
                  <a:schemeClr val="accent2"/>
                </a:solidFill>
                <a:prstDash val="solid"/>
              </a:ln>
              <a:solidFill>
                <a:schemeClr val="accent2">
                  <a:lumMod val="40000"/>
                  <a:lumOff val="60000"/>
                </a:schemeClr>
              </a:solidFill>
              <a:sym typeface="+mn-ea"/>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70140" y="381406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50166"/>
            <a:ext cx="4958080" cy="3970318"/>
          </a:xfrm>
          <a:prstGeom prst="rect">
            <a:avLst/>
          </a:prstGeom>
          <a:noFill/>
        </p:spPr>
        <p:txBody>
          <a:bodyPr>
            <a:spAutoFit/>
          </a:bodyPr>
          <a:lstStyle/>
          <a:p>
            <a:r>
              <a:rPr lang="zh-CN" altLang="en-US" sz="2800" b="1" noProof="1">
                <a:ln w="22225">
                  <a:solidFill>
                    <a:schemeClr val="accent2"/>
                  </a:solidFill>
                  <a:prstDash val="solid"/>
                </a:ln>
                <a:solidFill>
                  <a:schemeClr val="accent2">
                    <a:lumMod val="40000"/>
                    <a:lumOff val="60000"/>
                  </a:schemeClr>
                </a:solidFill>
                <a:sym typeface="+mn-ea"/>
              </a:rPr>
              <a:t>蹑</a:t>
            </a:r>
            <a:r>
              <a:rPr lang="zh-CN" altLang="en-US" sz="2800" b="1" noProof="1">
                <a:sym typeface="+mn-ea"/>
              </a:rPr>
              <a:t>迹</a:t>
            </a:r>
            <a:r>
              <a:rPr lang="zh-CN" altLang="en-US" sz="2800" b="1" noProof="1">
                <a:solidFill>
                  <a:schemeClr val="hlink"/>
                </a:solidFill>
                <a:sym typeface="+mn-ea"/>
              </a:rPr>
              <a:t>披</a:t>
            </a:r>
            <a:r>
              <a:rPr lang="zh-CN" altLang="en-US" sz="2800" b="1" noProof="1">
                <a:sym typeface="+mn-ea"/>
              </a:rPr>
              <a:t>求，见有虫伏棘根。</a:t>
            </a:r>
            <a:r>
              <a:rPr lang="zh-CN" altLang="en-US" sz="2800" b="1" noProof="1">
                <a:solidFill>
                  <a:schemeClr val="hlink"/>
                </a:solidFill>
                <a:sym typeface="+mn-ea"/>
              </a:rPr>
              <a:t>遽</a:t>
            </a:r>
            <a:r>
              <a:rPr lang="zh-CN" altLang="en-US" sz="2800" b="1" noProof="1">
                <a:sym typeface="+mn-ea"/>
              </a:rPr>
              <a:t>扑之，入石穴中。</a:t>
            </a:r>
            <a:r>
              <a:rPr lang="zh-CN" altLang="en-US" sz="2800" b="1" u="sng" noProof="1">
                <a:ln w="22225">
                  <a:solidFill>
                    <a:schemeClr val="accent2"/>
                  </a:solidFill>
                  <a:prstDash val="solid"/>
                </a:ln>
                <a:solidFill>
                  <a:schemeClr val="accent2">
                    <a:lumMod val="40000"/>
                    <a:lumOff val="60000"/>
                  </a:schemeClr>
                </a:solidFill>
                <a:sym typeface="+mn-ea"/>
              </a:rPr>
              <a:t>掭</a:t>
            </a:r>
            <a:r>
              <a:rPr lang="zh-CN" altLang="en-US" sz="2800" b="1" u="sng" noProof="1">
                <a:solidFill>
                  <a:schemeClr val="hlink"/>
                </a:solidFill>
                <a:sym typeface="+mn-ea"/>
              </a:rPr>
              <a:t>以尖草</a:t>
            </a:r>
            <a:r>
              <a:rPr lang="zh-CN" altLang="en-US" sz="2800" b="1" noProof="1">
                <a:sym typeface="+mn-ea"/>
              </a:rPr>
              <a:t>，不出；以筒水灌之，</a:t>
            </a:r>
            <a:r>
              <a:rPr lang="zh-CN" altLang="en-US" sz="2800" b="1" noProof="1">
                <a:solidFill>
                  <a:schemeClr val="hlink"/>
                </a:solidFill>
                <a:sym typeface="+mn-ea"/>
              </a:rPr>
              <a:t>始</a:t>
            </a:r>
            <a:r>
              <a:rPr lang="zh-CN" altLang="en-US" sz="2800" b="1" noProof="1">
                <a:sym typeface="+mn-ea"/>
              </a:rPr>
              <a:t>出，状极俊健，</a:t>
            </a:r>
            <a:r>
              <a:rPr lang="zh-CN" altLang="en-US" sz="2800" b="1" noProof="1">
                <a:ln w="22225">
                  <a:solidFill>
                    <a:schemeClr val="accent2"/>
                  </a:solidFill>
                  <a:prstDash val="solid"/>
                </a:ln>
                <a:solidFill>
                  <a:schemeClr val="accent2">
                    <a:lumMod val="40000"/>
                    <a:lumOff val="60000"/>
                  </a:schemeClr>
                </a:solidFill>
                <a:sym typeface="+mn-ea"/>
              </a:rPr>
              <a:t>逐</a:t>
            </a:r>
            <a:r>
              <a:rPr lang="zh-CN" altLang="en-US" sz="2800" b="1" noProof="1">
                <a:solidFill>
                  <a:schemeClr val="hlink"/>
                </a:solidFill>
                <a:sym typeface="+mn-ea"/>
              </a:rPr>
              <a:t>而</a:t>
            </a:r>
            <a:r>
              <a:rPr lang="zh-CN" altLang="en-US" sz="2800" b="1" noProof="1">
                <a:sym typeface="+mn-ea"/>
              </a:rPr>
              <a:t>得之。</a:t>
            </a:r>
            <a:r>
              <a:rPr lang="zh-CN" altLang="en-US" sz="2800" b="1" noProof="1">
                <a:solidFill>
                  <a:schemeClr val="hlink"/>
                </a:solidFill>
                <a:sym typeface="+mn-ea"/>
              </a:rPr>
              <a:t>审</a:t>
            </a:r>
            <a:r>
              <a:rPr lang="zh-CN" altLang="en-US" sz="2800" b="1" noProof="1">
                <a:sym typeface="+mn-ea"/>
              </a:rPr>
              <a:t>视，巨身</a:t>
            </a:r>
            <a:r>
              <a:rPr lang="zh-CN" altLang="en-US" sz="2800" b="1" noProof="1">
                <a:solidFill>
                  <a:schemeClr val="hlink"/>
                </a:solidFill>
                <a:sym typeface="+mn-ea"/>
              </a:rPr>
              <a:t>修</a:t>
            </a:r>
            <a:r>
              <a:rPr lang="zh-CN" altLang="en-US" sz="2800" b="1" noProof="1">
                <a:sym typeface="+mn-ea"/>
              </a:rPr>
              <a:t>尾，青项金翅。大喜，</a:t>
            </a:r>
            <a:r>
              <a:rPr lang="zh-CN" altLang="en-US" sz="2800" b="1" noProof="1">
                <a:solidFill>
                  <a:schemeClr val="hlink"/>
                </a:solidFill>
                <a:sym typeface="+mn-ea"/>
              </a:rPr>
              <a:t>笼</a:t>
            </a:r>
            <a:r>
              <a:rPr lang="zh-CN" altLang="en-US" sz="2800" b="1" noProof="1">
                <a:sym typeface="+mn-ea"/>
              </a:rPr>
              <a:t>归，举家庆贺，</a:t>
            </a:r>
            <a:r>
              <a:rPr lang="zh-CN" altLang="en-US" sz="2800" b="1" noProof="1">
                <a:solidFill>
                  <a:schemeClr val="hlink"/>
                </a:solidFill>
                <a:sym typeface="+mn-ea"/>
              </a:rPr>
              <a:t>虽</a:t>
            </a:r>
            <a:r>
              <a:rPr lang="zh-CN" altLang="en-US" sz="2800" b="1" noProof="1">
                <a:sym typeface="+mn-ea"/>
              </a:rPr>
              <a:t>连城拱璧</a:t>
            </a:r>
            <a:r>
              <a:rPr lang="zh-CN" altLang="en-US" sz="2800" b="1" noProof="1">
                <a:solidFill>
                  <a:schemeClr val="hlink"/>
                </a:solidFill>
                <a:sym typeface="+mn-ea"/>
              </a:rPr>
              <a:t>不啻</a:t>
            </a:r>
            <a:r>
              <a:rPr lang="zh-CN" altLang="en-US" sz="2800" b="1" noProof="1">
                <a:sym typeface="+mn-ea"/>
              </a:rPr>
              <a:t>也。</a:t>
            </a:r>
            <a:r>
              <a:rPr lang="zh-CN" altLang="en-US" sz="2800" b="1" noProof="1">
                <a:ln w="22225">
                  <a:solidFill>
                    <a:schemeClr val="accent2"/>
                  </a:solidFill>
                  <a:prstDash val="solid"/>
                </a:ln>
                <a:solidFill>
                  <a:schemeClr val="accent2">
                    <a:lumMod val="40000"/>
                    <a:lumOff val="60000"/>
                  </a:schemeClr>
                </a:solidFill>
                <a:sym typeface="+mn-ea"/>
              </a:rPr>
              <a:t>上</a:t>
            </a:r>
            <a:r>
              <a:rPr lang="zh-CN" altLang="en-US" sz="2800" b="1" noProof="1">
                <a:sym typeface="+mn-ea"/>
              </a:rPr>
              <a:t>于盆</a:t>
            </a:r>
            <a:r>
              <a:rPr lang="zh-CN" altLang="en-US" sz="2800" b="1" noProof="1">
                <a:solidFill>
                  <a:schemeClr val="hlink"/>
                </a:solidFill>
                <a:sym typeface="+mn-ea"/>
              </a:rPr>
              <a:t>而</a:t>
            </a:r>
            <a:r>
              <a:rPr lang="zh-CN" altLang="en-US" sz="2800" b="1" noProof="1">
                <a:sym typeface="+mn-ea"/>
              </a:rPr>
              <a:t>养之，</a:t>
            </a:r>
            <a:r>
              <a:rPr lang="zh-CN" altLang="en-US" sz="2800" b="1" noProof="1">
                <a:solidFill>
                  <a:schemeClr val="hlink"/>
                </a:solidFill>
                <a:sym typeface="+mn-ea"/>
              </a:rPr>
              <a:t>蟹白栗黄</a:t>
            </a:r>
            <a:r>
              <a:rPr lang="zh-CN" altLang="en-US" sz="2800" b="1" noProof="1">
                <a:sym typeface="+mn-ea"/>
              </a:rPr>
              <a:t>，备极护爱，留待限期，</a:t>
            </a:r>
            <a:r>
              <a:rPr lang="zh-CN" altLang="en-US" sz="2800" b="1" noProof="1">
                <a:solidFill>
                  <a:schemeClr val="hlink"/>
                </a:solidFill>
                <a:sym typeface="+mn-ea"/>
              </a:rPr>
              <a:t>以</a:t>
            </a:r>
            <a:r>
              <a:rPr lang="zh-CN" altLang="en-US" sz="2800" b="1" noProof="1">
                <a:solidFill>
                  <a:srgbClr val="FF3300"/>
                </a:solidFill>
                <a:sym typeface="+mn-ea"/>
              </a:rPr>
              <a:t>塞</a:t>
            </a:r>
            <a:r>
              <a:rPr lang="zh-CN" altLang="en-US" sz="2800" b="1" noProof="1">
                <a:sym typeface="+mn-ea"/>
              </a:rPr>
              <a:t>官</a:t>
            </a:r>
            <a:r>
              <a:rPr lang="zh-CN" altLang="en-US" sz="2800" b="1" noProof="1">
                <a:ln w="22225">
                  <a:solidFill>
                    <a:schemeClr val="accent2"/>
                  </a:solidFill>
                  <a:prstDash val="solid"/>
                </a:ln>
                <a:solidFill>
                  <a:schemeClr val="accent2">
                    <a:lumMod val="40000"/>
                    <a:lumOff val="60000"/>
                  </a:schemeClr>
                </a:solidFill>
                <a:sym typeface="+mn-ea"/>
              </a:rPr>
              <a:t>责</a:t>
            </a:r>
            <a:r>
              <a:rPr lang="zh-CN" altLang="en-US" sz="2800" b="1" noProof="1">
                <a:sym typeface="+mn-ea"/>
              </a:rPr>
              <a:t>。</a:t>
            </a:r>
            <a:endParaRPr lang="zh-CN" altLang="en-US" sz="2800" b="1" noProof="1">
              <a:sym typeface="+mn-ea"/>
            </a:endParaRPr>
          </a:p>
        </p:txBody>
      </p:sp>
      <p:sp>
        <p:nvSpPr>
          <p:cNvPr id="27649" name="文本框 148481"/>
          <p:cNvSpPr txBox="1"/>
          <p:nvPr/>
        </p:nvSpPr>
        <p:spPr>
          <a:xfrm>
            <a:off x="5115560" y="50165"/>
            <a:ext cx="6515947" cy="5693866"/>
          </a:xfrm>
          <a:prstGeom prst="rect">
            <a:avLst/>
          </a:prstGeom>
          <a:noFill/>
          <a:ln w="9525">
            <a:noFill/>
          </a:ln>
        </p:spPr>
        <p:txBody>
          <a:bodyPr>
            <a:spAutoFit/>
          </a:bodyPr>
          <a:lstStyle/>
          <a:p>
            <a:pPr>
              <a:spcBef>
                <a:spcPct val="50000"/>
              </a:spcBef>
            </a:pPr>
            <a:r>
              <a:rPr lang="en-US" altLang="zh-CN" sz="2800" b="1" noProof="1"/>
              <a:t>       </a:t>
            </a:r>
            <a:r>
              <a:rPr lang="zh-CN" altLang="en-US" sz="2800" b="1" noProof="1"/>
              <a:t>他</a:t>
            </a:r>
            <a:r>
              <a:rPr lang="zh-CN" altLang="en-US" sz="2800" b="1" noProof="1">
                <a:ln w="22225">
                  <a:solidFill>
                    <a:schemeClr val="accent2"/>
                  </a:solidFill>
                  <a:prstDash val="solid"/>
                </a:ln>
                <a:solidFill>
                  <a:schemeClr val="accent2">
                    <a:lumMod val="40000"/>
                    <a:lumOff val="60000"/>
                  </a:schemeClr>
                </a:solidFill>
              </a:rPr>
              <a:t>悄悄追随</a:t>
            </a:r>
            <a:r>
              <a:rPr lang="zh-CN" altLang="en-US" sz="2800" b="1" noProof="1"/>
              <a:t>蛤蟆的踪迹，</a:t>
            </a:r>
            <a:r>
              <a:rPr lang="zh-CN" altLang="en-US" sz="2800" b="1" noProof="1">
                <a:solidFill>
                  <a:schemeClr val="hlink"/>
                </a:solidFill>
              </a:rPr>
              <a:t>分开</a:t>
            </a:r>
            <a:r>
              <a:rPr lang="zh-CN" altLang="en-US" sz="2800" b="1" noProof="1"/>
              <a:t>丛草去寻找，只见一只蟋蟀趴在棘根下面，他</a:t>
            </a:r>
            <a:r>
              <a:rPr lang="zh-CN" altLang="en-US" sz="2800" b="1" noProof="1">
                <a:solidFill>
                  <a:schemeClr val="hlink"/>
                </a:solidFill>
              </a:rPr>
              <a:t>急忙</a:t>
            </a:r>
            <a:r>
              <a:rPr lang="zh-CN" altLang="en-US" sz="2800" b="1" noProof="1"/>
              <a:t>扑过去捉它，蟋蟀跳进了石洞。</a:t>
            </a:r>
            <a:r>
              <a:rPr lang="zh-CN" altLang="en-US" sz="2800" b="1" noProof="1">
                <a:solidFill>
                  <a:schemeClr val="hlink"/>
                </a:solidFill>
              </a:rPr>
              <a:t>他用细草</a:t>
            </a:r>
            <a:r>
              <a:rPr lang="zh-CN" altLang="en-US" sz="2800" b="1" noProof="1">
                <a:ln w="22225">
                  <a:solidFill>
                    <a:schemeClr val="accent2"/>
                  </a:solidFill>
                  <a:prstDash val="solid"/>
                </a:ln>
                <a:solidFill>
                  <a:schemeClr val="accent2">
                    <a:lumMod val="40000"/>
                    <a:lumOff val="60000"/>
                  </a:schemeClr>
                </a:solidFill>
              </a:rPr>
              <a:t>撩拨</a:t>
            </a:r>
            <a:r>
              <a:rPr lang="zh-CN" altLang="en-US" sz="2800" b="1" noProof="1"/>
              <a:t>，蟋蟀不出来；又用竹筒取水灌进石洞里，蟋蟀</a:t>
            </a:r>
            <a:r>
              <a:rPr lang="zh-CN" altLang="en-US" sz="2800" b="1" noProof="1">
                <a:solidFill>
                  <a:schemeClr val="accent1"/>
                </a:solidFill>
                <a:effectLst>
                  <a:outerShdw blurRad="38100" dist="25400" dir="5400000" algn="ctr" rotWithShape="0">
                    <a:srgbClr val="6E747A">
                      <a:alpha val="43000"/>
                    </a:srgbClr>
                  </a:outerShdw>
                </a:effectLst>
              </a:rPr>
              <a:t>才</a:t>
            </a:r>
            <a:r>
              <a:rPr lang="zh-CN" altLang="en-US" sz="2800" b="1" noProof="1"/>
              <a:t>出来，形状极其俊美健壮。他便</a:t>
            </a:r>
            <a:r>
              <a:rPr lang="zh-CN" altLang="en-US" sz="2800" b="1" noProof="1">
                <a:ln w="22225">
                  <a:solidFill>
                    <a:schemeClr val="accent2"/>
                  </a:solidFill>
                  <a:prstDash val="solid"/>
                </a:ln>
                <a:solidFill>
                  <a:schemeClr val="accent2">
                    <a:lumMod val="40000"/>
                    <a:lumOff val="60000"/>
                  </a:schemeClr>
                </a:solidFill>
              </a:rPr>
              <a:t>追赶</a:t>
            </a:r>
            <a:r>
              <a:rPr lang="zh-CN" altLang="en-US" sz="2800" b="1" noProof="1">
                <a:solidFill>
                  <a:schemeClr val="accent1"/>
                </a:solidFill>
                <a:effectLst>
                  <a:outerShdw blurRad="38100" dist="25400" dir="5400000" algn="ctr" rotWithShape="0">
                    <a:srgbClr val="6E747A">
                      <a:alpha val="43000"/>
                    </a:srgbClr>
                  </a:outerShdw>
                </a:effectLst>
              </a:rPr>
              <a:t>着</a:t>
            </a:r>
            <a:r>
              <a:rPr lang="zh-CN" altLang="en-US" sz="2800" b="1" noProof="1"/>
              <a:t>抓住了它。</a:t>
            </a:r>
            <a:r>
              <a:rPr lang="zh-CN" altLang="en-US" sz="2800" b="1" noProof="1">
                <a:solidFill>
                  <a:schemeClr val="hlink"/>
                </a:solidFill>
              </a:rPr>
              <a:t>仔细</a:t>
            </a:r>
            <a:r>
              <a:rPr lang="zh-CN" altLang="en-US" sz="2800" b="1" noProof="1"/>
              <a:t>一看，只见蟋蟀个儿大，尾巴长，青色的脖项，金黄色的翅膀。成名特别高兴，</a:t>
            </a:r>
            <a:r>
              <a:rPr lang="zh-CN" altLang="en-US" sz="2800" b="1" noProof="1">
                <a:solidFill>
                  <a:schemeClr val="hlink"/>
                </a:solidFill>
              </a:rPr>
              <a:t>用笼子装上</a:t>
            </a:r>
            <a:r>
              <a:rPr lang="zh-CN" altLang="en-US" sz="2800" b="1" noProof="1"/>
              <a:t>提回家，全家庆贺，</a:t>
            </a:r>
            <a:r>
              <a:rPr lang="zh-CN" altLang="en-US" sz="2800" b="1" noProof="1">
                <a:solidFill>
                  <a:schemeClr val="hlink"/>
                </a:solidFill>
              </a:rPr>
              <a:t>即使</a:t>
            </a:r>
            <a:r>
              <a:rPr lang="zh-CN" altLang="en-US" sz="2800" b="1" noProof="1"/>
              <a:t>价值连城的宝玉也</a:t>
            </a:r>
            <a:r>
              <a:rPr lang="zh-CN" altLang="en-US" sz="2800" b="1" noProof="1">
                <a:solidFill>
                  <a:schemeClr val="hlink"/>
                </a:solidFill>
              </a:rPr>
              <a:t>比不上它</a:t>
            </a:r>
            <a:r>
              <a:rPr lang="zh-CN" altLang="en-US" sz="2800" b="1" noProof="1"/>
              <a:t>，</a:t>
            </a:r>
            <a:r>
              <a:rPr lang="zh-CN" altLang="en-US" sz="2800" b="1" noProof="1">
                <a:ln w="22225">
                  <a:solidFill>
                    <a:schemeClr val="accent2"/>
                  </a:solidFill>
                  <a:prstDash val="solid"/>
                </a:ln>
                <a:solidFill>
                  <a:schemeClr val="accent2">
                    <a:lumMod val="40000"/>
                    <a:lumOff val="60000"/>
                  </a:schemeClr>
                </a:solidFill>
              </a:rPr>
              <a:t>装</a:t>
            </a:r>
            <a:r>
              <a:rPr lang="zh-CN" altLang="en-US" sz="2800" b="1" noProof="1">
                <a:solidFill>
                  <a:schemeClr val="hlink"/>
                </a:solidFill>
              </a:rPr>
              <a:t>在</a:t>
            </a:r>
            <a:r>
              <a:rPr lang="zh-CN" altLang="en-US" sz="2800" b="1" noProof="1"/>
              <a:t>盆子里养着，</a:t>
            </a:r>
            <a:r>
              <a:rPr lang="zh-CN" altLang="en-US" sz="2800" b="1" noProof="1">
                <a:solidFill>
                  <a:schemeClr val="hlink"/>
                </a:solidFill>
              </a:rPr>
              <a:t>用蟹肉栗子粉喂它</a:t>
            </a:r>
            <a:r>
              <a:rPr lang="zh-CN" altLang="en-US" sz="2800" b="1" noProof="1"/>
              <a:t>，爱护得周到极了，只等到了期限，</a:t>
            </a:r>
            <a:r>
              <a:rPr lang="zh-CN" altLang="en-US" sz="2800" b="1" noProof="1">
                <a:solidFill>
                  <a:schemeClr val="accent1"/>
                </a:solidFill>
                <a:effectLst>
                  <a:outerShdw blurRad="38100" dist="25400" dir="5400000" algn="ctr" rotWithShape="0">
                    <a:srgbClr val="6E747A">
                      <a:alpha val="43000"/>
                    </a:srgbClr>
                  </a:outerShdw>
                </a:effectLst>
              </a:rPr>
              <a:t>来</a:t>
            </a:r>
            <a:r>
              <a:rPr lang="zh-CN" altLang="en-US" sz="2800" b="1" noProof="1">
                <a:ln w="22225">
                  <a:solidFill>
                    <a:schemeClr val="accent2"/>
                  </a:solidFill>
                  <a:prstDash val="solid"/>
                </a:ln>
                <a:solidFill>
                  <a:schemeClr val="accent2">
                    <a:lumMod val="40000"/>
                    <a:lumOff val="60000"/>
                  </a:schemeClr>
                </a:solidFill>
              </a:rPr>
              <a:t>应付</a:t>
            </a:r>
            <a:r>
              <a:rPr lang="zh-CN" altLang="en-US" sz="2800" b="1" noProof="1">
                <a:effectLst>
                  <a:outerShdw blurRad="38100" dist="19050" dir="2700000" algn="tl" rotWithShape="0">
                    <a:schemeClr val="dk1">
                      <a:alpha val="40000"/>
                    </a:schemeClr>
                  </a:outerShdw>
                </a:effectLst>
              </a:rPr>
              <a:t>官府的</a:t>
            </a:r>
            <a:r>
              <a:rPr lang="zh-CN" altLang="en-US" sz="2800" b="1" noProof="1">
                <a:ln w="22225">
                  <a:solidFill>
                    <a:schemeClr val="accent2"/>
                  </a:solidFill>
                  <a:prstDash val="solid"/>
                </a:ln>
                <a:solidFill>
                  <a:schemeClr val="accent2">
                    <a:lumMod val="40000"/>
                    <a:lumOff val="60000"/>
                  </a:schemeClr>
                </a:solidFill>
              </a:rPr>
              <a:t>差使</a:t>
            </a:r>
            <a:r>
              <a:rPr lang="zh-CN" altLang="en-US" sz="2800" b="1" noProof="1"/>
              <a:t>。 </a:t>
            </a:r>
            <a:endParaRPr lang="zh-CN" altLang="en-US" sz="2800" b="1" noProof="1"/>
          </a:p>
        </p:txBody>
      </p:sp>
      <p:sp>
        <p:nvSpPr>
          <p:cNvPr id="3" name="文本框 2"/>
          <p:cNvSpPr txBox="1"/>
          <p:nvPr/>
        </p:nvSpPr>
        <p:spPr>
          <a:xfrm>
            <a:off x="157481" y="5500370"/>
            <a:ext cx="4689687" cy="521970"/>
          </a:xfrm>
          <a:prstGeom prst="rect">
            <a:avLst/>
          </a:prstGeom>
          <a:noFill/>
        </p:spPr>
        <p:txBody>
          <a:bodyPr>
            <a:spAutoFit/>
            <a:scene3d>
              <a:camera prst="orthographicFront"/>
              <a:lightRig rig="threePt" dir="t"/>
            </a:scene3d>
          </a:bodyPr>
          <a:lstStyle/>
          <a:p>
            <a:r>
              <a:rPr lang="zh-CN" altLang="en-US" sz="2800" b="1" noProof="1">
                <a:ln w="22225">
                  <a:solidFill>
                    <a:schemeClr val="accent2"/>
                  </a:solidFill>
                  <a:prstDash val="solid"/>
                </a:ln>
                <a:solidFill>
                  <a:schemeClr val="accent2">
                    <a:lumMod val="40000"/>
                    <a:lumOff val="60000"/>
                  </a:schemeClr>
                </a:solidFill>
                <a:sym typeface="+mn-ea"/>
              </a:rPr>
              <a:t>啻：止。</a:t>
            </a:r>
            <a:endParaRPr lang="zh-CN" altLang="en-US" sz="2800" b="1" noProof="1">
              <a:ln w="22225">
                <a:solidFill>
                  <a:schemeClr val="accent2"/>
                </a:solidFill>
                <a:prstDash val="solid"/>
              </a:ln>
              <a:solidFill>
                <a:schemeClr val="accent2">
                  <a:lumMod val="40000"/>
                  <a:lumOff val="60000"/>
                </a:schemeClr>
              </a:solidFill>
              <a:sym typeface="+mn-ea"/>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62013" y="322103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49505"/>
          <p:cNvSpPr txBox="1">
            <a:spLocks noChangeArrowheads="1"/>
          </p:cNvSpPr>
          <p:nvPr/>
        </p:nvSpPr>
        <p:spPr bwMode="auto">
          <a:xfrm>
            <a:off x="127000" y="42863"/>
            <a:ext cx="508846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第五段：</a:t>
            </a:r>
            <a:endParaRPr lang="zh-CN" altLang="en-US" sz="3200" b="1"/>
          </a:p>
        </p:txBody>
      </p:sp>
      <p:sp>
        <p:nvSpPr>
          <p:cNvPr id="28674" name="文本框 149506"/>
          <p:cNvSpPr txBox="1"/>
          <p:nvPr/>
        </p:nvSpPr>
        <p:spPr>
          <a:xfrm>
            <a:off x="334434" y="626745"/>
            <a:ext cx="4672753" cy="4031873"/>
          </a:xfrm>
          <a:prstGeom prst="rect">
            <a:avLst/>
          </a:prstGeom>
          <a:noFill/>
          <a:ln w="9525">
            <a:noFill/>
          </a:ln>
        </p:spPr>
        <p:txBody>
          <a:bodyPr>
            <a:spAutoFit/>
          </a:bodyPr>
          <a:lstStyle/>
          <a:p>
            <a:pPr>
              <a:spcBef>
                <a:spcPct val="50000"/>
              </a:spcBef>
            </a:pPr>
            <a:r>
              <a:rPr lang="zh-CN" altLang="en-US" sz="3200" b="1" noProof="1"/>
              <a:t>成有子九岁，窥父不在，</a:t>
            </a:r>
            <a:r>
              <a:rPr lang="zh-CN" altLang="en-US" sz="3200" b="1" noProof="1">
                <a:ln w="22225">
                  <a:solidFill>
                    <a:schemeClr val="accent2"/>
                  </a:solidFill>
                  <a:prstDash val="solid"/>
                </a:ln>
                <a:solidFill>
                  <a:schemeClr val="accent2">
                    <a:lumMod val="40000"/>
                    <a:lumOff val="60000"/>
                  </a:schemeClr>
                </a:solidFill>
              </a:rPr>
              <a:t>窃</a:t>
            </a:r>
            <a:r>
              <a:rPr lang="zh-CN" altLang="en-US" sz="3200" b="1" noProof="1">
                <a:solidFill>
                  <a:schemeClr val="hlink"/>
                </a:solidFill>
              </a:rPr>
              <a:t>发</a:t>
            </a:r>
            <a:r>
              <a:rPr lang="zh-CN" altLang="en-US" sz="3200" b="1" noProof="1"/>
              <a:t>盆。虫跃掷径出，</a:t>
            </a:r>
            <a:r>
              <a:rPr lang="zh-CN" altLang="en-US" sz="3200" b="1" noProof="1">
                <a:ln w="22225">
                  <a:solidFill>
                    <a:schemeClr val="accent2"/>
                  </a:solidFill>
                  <a:prstDash val="solid"/>
                </a:ln>
                <a:solidFill>
                  <a:schemeClr val="accent2">
                    <a:lumMod val="40000"/>
                    <a:lumOff val="60000"/>
                  </a:schemeClr>
                </a:solidFill>
              </a:rPr>
              <a:t>迅</a:t>
            </a:r>
            <a:r>
              <a:rPr lang="zh-CN" altLang="en-US" sz="3200" b="1" noProof="1"/>
              <a:t>不可捉。</a:t>
            </a:r>
            <a:r>
              <a:rPr lang="zh-CN" altLang="en-US" sz="3200" b="1" noProof="1">
                <a:solidFill>
                  <a:schemeClr val="hlink"/>
                </a:solidFill>
              </a:rPr>
              <a:t>及</a:t>
            </a:r>
            <a:r>
              <a:rPr lang="zh-CN" altLang="en-US" sz="3200" b="1" noProof="1"/>
              <a:t>扑入手，已股落腹裂，</a:t>
            </a:r>
            <a:r>
              <a:rPr lang="zh-CN" altLang="en-US" sz="3200" b="1" noProof="1">
                <a:solidFill>
                  <a:schemeClr val="hlink"/>
                </a:solidFill>
              </a:rPr>
              <a:t>斯须</a:t>
            </a:r>
            <a:r>
              <a:rPr lang="zh-CN" altLang="en-US" sz="3200" b="1" noProof="1"/>
              <a:t>就毙。儿惧，啼告母。母闻之，面色灰死，大惊曰：“业根，死期至矣！</a:t>
            </a:r>
            <a:r>
              <a:rPr lang="zh-CN" altLang="en-US" sz="3200" b="1" noProof="1">
                <a:solidFill>
                  <a:schemeClr val="hlink"/>
                </a:solidFill>
              </a:rPr>
              <a:t>而</a:t>
            </a:r>
            <a:r>
              <a:rPr lang="zh-CN" altLang="en-US" sz="3200" b="1" noProof="1"/>
              <a:t>翁归，自与汝复算</a:t>
            </a:r>
            <a:r>
              <a:rPr lang="zh-CN" altLang="en-US" sz="3200" b="1" noProof="1">
                <a:solidFill>
                  <a:schemeClr val="hlink"/>
                </a:solidFill>
              </a:rPr>
              <a:t>耳</a:t>
            </a:r>
            <a:r>
              <a:rPr lang="zh-CN" altLang="en-US" sz="3200" b="1" noProof="1"/>
              <a:t>！”儿涕</a:t>
            </a:r>
            <a:r>
              <a:rPr lang="zh-CN" altLang="en-US" sz="3200" b="1" noProof="1">
                <a:solidFill>
                  <a:schemeClr val="hlink"/>
                </a:solidFill>
              </a:rPr>
              <a:t>而</a:t>
            </a:r>
            <a:r>
              <a:rPr lang="zh-CN" altLang="en-US" sz="3200" b="1" noProof="1"/>
              <a:t>去。</a:t>
            </a:r>
            <a:endParaRPr lang="zh-CN" altLang="en-US" sz="3200" b="1" noProof="1"/>
          </a:p>
        </p:txBody>
      </p:sp>
      <p:sp>
        <p:nvSpPr>
          <p:cNvPr id="29697" name="文本框 150529"/>
          <p:cNvSpPr txBox="1"/>
          <p:nvPr/>
        </p:nvSpPr>
        <p:spPr>
          <a:xfrm>
            <a:off x="5007187" y="43180"/>
            <a:ext cx="7040880" cy="3539430"/>
          </a:xfrm>
          <a:prstGeom prst="rect">
            <a:avLst/>
          </a:prstGeom>
          <a:noFill/>
          <a:ln w="9525">
            <a:noFill/>
          </a:ln>
        </p:spPr>
        <p:txBody>
          <a:bodyPr>
            <a:spAutoFit/>
          </a:bodyPr>
          <a:lstStyle/>
          <a:p>
            <a:pPr>
              <a:spcBef>
                <a:spcPct val="50000"/>
              </a:spcBef>
            </a:pPr>
            <a:r>
              <a:rPr lang="en-US" altLang="zh-CN" sz="2800" b="1" noProof="1"/>
              <a:t>       </a:t>
            </a:r>
            <a:r>
              <a:rPr lang="zh-CN" altLang="en-US" sz="2800" b="1" noProof="1"/>
              <a:t>成名有个儿子，年九岁，看到父亲不在（家），</a:t>
            </a:r>
            <a:r>
              <a:rPr lang="zh-CN" altLang="en-US" sz="2800" b="1" noProof="1">
                <a:ln w="22225">
                  <a:solidFill>
                    <a:schemeClr val="accent2"/>
                  </a:solidFill>
                  <a:prstDash val="solid"/>
                </a:ln>
                <a:solidFill>
                  <a:schemeClr val="accent2">
                    <a:lumMod val="40000"/>
                    <a:lumOff val="60000"/>
                  </a:schemeClr>
                </a:solidFill>
              </a:rPr>
              <a:t>偷偷</a:t>
            </a:r>
            <a:r>
              <a:rPr lang="zh-CN" altLang="en-US" sz="2800" b="1" noProof="1">
                <a:solidFill>
                  <a:schemeClr val="hlink"/>
                </a:solidFill>
              </a:rPr>
              <a:t>打开</a:t>
            </a:r>
            <a:r>
              <a:rPr lang="zh-CN" altLang="en-US" sz="2800" b="1" noProof="1"/>
              <a:t>盆子来看。蟋蟀一下子跳出来了，</a:t>
            </a:r>
            <a:r>
              <a:rPr lang="zh-CN" altLang="en-US" sz="2800" b="1" noProof="1">
                <a:ln w="22225">
                  <a:solidFill>
                    <a:schemeClr val="accent2"/>
                  </a:solidFill>
                  <a:prstDash val="solid"/>
                </a:ln>
                <a:solidFill>
                  <a:schemeClr val="accent2">
                    <a:lumMod val="40000"/>
                    <a:lumOff val="60000"/>
                  </a:schemeClr>
                </a:solidFill>
              </a:rPr>
              <a:t>快</a:t>
            </a:r>
            <a:r>
              <a:rPr lang="zh-CN" altLang="en-US" sz="2800" b="1" noProof="1"/>
              <a:t>得来不及捕捉。</a:t>
            </a:r>
            <a:r>
              <a:rPr lang="zh-CN" altLang="en-US" sz="2800" b="1" noProof="1">
                <a:solidFill>
                  <a:schemeClr val="hlink"/>
                </a:solidFill>
              </a:rPr>
              <a:t>等</a:t>
            </a:r>
            <a:r>
              <a:rPr lang="zh-CN" altLang="en-US" sz="2800" b="1" noProof="1"/>
              <a:t>抓到手后，（蟋蟀）的腿已掉了，肚子也破了，</a:t>
            </a:r>
            <a:r>
              <a:rPr lang="zh-CN" altLang="en-US" sz="2800" b="1" noProof="1">
                <a:solidFill>
                  <a:schemeClr val="hlink"/>
                </a:solidFill>
              </a:rPr>
              <a:t>一会儿</a:t>
            </a:r>
            <a:r>
              <a:rPr lang="zh-CN" altLang="en-US" sz="2800" b="1" noProof="1"/>
              <a:t>就死了。孩子害怕了，就哭着告诉母亲，母亲听了，（吓得）面色灰白，大惊说：“祸根，你的死期到了！</a:t>
            </a:r>
            <a:r>
              <a:rPr lang="zh-CN" altLang="en-US" sz="2800" b="1" noProof="1">
                <a:solidFill>
                  <a:schemeClr val="hlink"/>
                </a:solidFill>
              </a:rPr>
              <a:t>你</a:t>
            </a:r>
            <a:r>
              <a:rPr lang="zh-CN" altLang="en-US" sz="2800" b="1" noProof="1"/>
              <a:t>父亲回来，自然会跟你算帐！”孩子哭</a:t>
            </a:r>
            <a:r>
              <a:rPr lang="zh-CN" altLang="en-US" sz="2800" b="1" noProof="1">
                <a:solidFill>
                  <a:schemeClr val="hlink"/>
                </a:solidFill>
              </a:rPr>
              <a:t>着</a:t>
            </a:r>
            <a:r>
              <a:rPr lang="zh-CN" altLang="en-US" sz="2800" b="1" noProof="1"/>
              <a:t>跑了。 </a:t>
            </a:r>
            <a:endParaRPr lang="zh-CN" altLang="en-US" sz="2800" b="1" noProof="1"/>
          </a:p>
        </p:txBody>
      </p:sp>
      <p:sp>
        <p:nvSpPr>
          <p:cNvPr id="2" name="文本框 1"/>
          <p:cNvSpPr txBox="1"/>
          <p:nvPr/>
        </p:nvSpPr>
        <p:spPr>
          <a:xfrm>
            <a:off x="5610013" y="5612765"/>
            <a:ext cx="3071707" cy="521970"/>
          </a:xfrm>
          <a:prstGeom prst="rect">
            <a:avLst/>
          </a:prstGeom>
          <a:noFill/>
        </p:spPr>
        <p:txBody>
          <a:bodyPr>
            <a:spAutoFit/>
            <a:scene3d>
              <a:camera prst="orthographicFront"/>
              <a:lightRig rig="threePt" dir="t"/>
            </a:scene3d>
          </a:bodyPr>
          <a:lstStyle/>
          <a:p>
            <a:r>
              <a:rPr lang="zh-CN" altLang="en-US" sz="2800" noProof="1">
                <a:ln w="22225">
                  <a:solidFill>
                    <a:schemeClr val="accent2"/>
                  </a:solidFill>
                  <a:prstDash val="solid"/>
                </a:ln>
                <a:solidFill>
                  <a:schemeClr val="accent2">
                    <a:lumMod val="40000"/>
                    <a:lumOff val="60000"/>
                  </a:schemeClr>
                </a:solidFill>
              </a:rPr>
              <a:t>业，罪恶。</a:t>
            </a:r>
            <a:endParaRPr lang="zh-CN" altLang="en-US" sz="2800" noProof="1">
              <a:ln w="22225">
                <a:solidFill>
                  <a:schemeClr val="accent2"/>
                </a:solidFill>
                <a:prstDash val="solid"/>
              </a:ln>
              <a:solidFill>
                <a:schemeClr val="accent2">
                  <a:lumMod val="40000"/>
                  <a:lumOff val="60000"/>
                </a:schemeClr>
              </a:solidFill>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79213" y="358261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linds(horizontal)">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697"/>
                                        </p:tgtEl>
                                        <p:attrNameLst>
                                          <p:attrName>style.visibility</p:attrName>
                                        </p:attrNameLst>
                                      </p:cBhvr>
                                      <p:to>
                                        <p:strVal val="visible"/>
                                      </p:to>
                                    </p:set>
                                    <p:animEffect transition="in" filter="box(in)">
                                      <p:cBhvr>
                                        <p:cTn id="12" dur="2000"/>
                                        <p:tgtEl>
                                          <p:spTgt spid="2969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9697"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053" y="21590"/>
            <a:ext cx="4612640" cy="4524315"/>
          </a:xfrm>
          <a:prstGeom prst="rect">
            <a:avLst/>
          </a:prstGeom>
          <a:noFill/>
        </p:spPr>
        <p:txBody>
          <a:bodyPr>
            <a:spAutoFit/>
          </a:bodyPr>
          <a:lstStyle/>
          <a:p>
            <a:r>
              <a:rPr lang="zh-CN" altLang="en-US" sz="3200" b="1" noProof="1">
                <a:solidFill>
                  <a:schemeClr val="tx2"/>
                </a:solidFill>
                <a:sym typeface="+mn-ea"/>
              </a:rPr>
              <a:t>第六段：</a:t>
            </a:r>
            <a:endParaRPr lang="zh-CN" altLang="en-US" sz="3200" b="1" noProof="1">
              <a:solidFill>
                <a:schemeClr val="tx2"/>
              </a:solidFill>
              <a:sym typeface="+mn-ea"/>
            </a:endParaRPr>
          </a:p>
          <a:p>
            <a:r>
              <a:rPr lang="zh-CN" altLang="en-US" sz="3200" b="1" noProof="1">
                <a:solidFill>
                  <a:schemeClr val="hlink"/>
                </a:solidFill>
                <a:sym typeface="+mn-ea"/>
              </a:rPr>
              <a:t>未几</a:t>
            </a:r>
            <a:r>
              <a:rPr lang="zh-CN" altLang="en-US" sz="3200" b="1" noProof="1">
                <a:sym typeface="+mn-ea"/>
              </a:rPr>
              <a:t>，成归，闻妻言，如</a:t>
            </a:r>
            <a:r>
              <a:rPr lang="zh-CN" altLang="en-US" sz="3200" b="1" noProof="1">
                <a:solidFill>
                  <a:schemeClr val="hlink"/>
                </a:solidFill>
                <a:sym typeface="+mn-ea"/>
              </a:rPr>
              <a:t>被</a:t>
            </a:r>
            <a:r>
              <a:rPr lang="zh-CN" altLang="en-US" sz="3200" b="1" noProof="1">
                <a:sym typeface="+mn-ea"/>
              </a:rPr>
              <a:t>冰雪。怒索儿，儿</a:t>
            </a:r>
            <a:r>
              <a:rPr lang="zh-CN" altLang="en-US" sz="3200" b="1" noProof="1">
                <a:ln w="22225">
                  <a:solidFill>
                    <a:schemeClr val="accent2"/>
                  </a:solidFill>
                  <a:prstDash val="solid"/>
                </a:ln>
                <a:solidFill>
                  <a:schemeClr val="accent2">
                    <a:lumMod val="40000"/>
                    <a:lumOff val="60000"/>
                  </a:schemeClr>
                </a:solidFill>
                <a:sym typeface="+mn-ea"/>
              </a:rPr>
              <a:t>渺然</a:t>
            </a:r>
            <a:r>
              <a:rPr lang="zh-CN" altLang="en-US" sz="3200" b="1" noProof="1">
                <a:sym typeface="+mn-ea"/>
              </a:rPr>
              <a:t>不知所往。</a:t>
            </a:r>
            <a:r>
              <a:rPr lang="zh-CN" altLang="en-US" sz="3200" b="1" noProof="1">
                <a:solidFill>
                  <a:schemeClr val="hlink"/>
                </a:solidFill>
                <a:sym typeface="+mn-ea"/>
              </a:rPr>
              <a:t>既而</a:t>
            </a:r>
            <a:r>
              <a:rPr lang="zh-CN" altLang="en-US" sz="3200" b="1" u="sng" noProof="1">
                <a:solidFill>
                  <a:srgbClr val="FF3300"/>
                </a:solidFill>
                <a:sym typeface="+mn-ea"/>
              </a:rPr>
              <a:t>得其尸于井</a:t>
            </a:r>
            <a:r>
              <a:rPr lang="zh-CN" altLang="en-US" sz="3200" b="1" noProof="1">
                <a:sym typeface="+mn-ea"/>
              </a:rPr>
              <a:t>，</a:t>
            </a:r>
            <a:r>
              <a:rPr lang="zh-CN" altLang="en-US" sz="3200" b="1" noProof="1">
                <a:solidFill>
                  <a:schemeClr val="hlink"/>
                </a:solidFill>
                <a:sym typeface="+mn-ea"/>
              </a:rPr>
              <a:t>因</a:t>
            </a:r>
            <a:r>
              <a:rPr lang="zh-CN" altLang="en-US" sz="3200" b="1" noProof="1">
                <a:sym typeface="+mn-ea"/>
              </a:rPr>
              <a:t>而化怒为悲，抢呼欲绝。夫妻</a:t>
            </a:r>
            <a:r>
              <a:rPr lang="zh-CN" altLang="en-US" sz="3200" b="1" noProof="1">
                <a:solidFill>
                  <a:schemeClr val="hlink"/>
                </a:solidFill>
                <a:sym typeface="+mn-ea"/>
              </a:rPr>
              <a:t>向隅</a:t>
            </a:r>
            <a:r>
              <a:rPr lang="zh-CN" altLang="en-US" sz="3200" b="1" noProof="1">
                <a:sym typeface="+mn-ea"/>
              </a:rPr>
              <a:t>，茅舍无烟，相对默然，不复</a:t>
            </a:r>
            <a:r>
              <a:rPr lang="zh-CN" altLang="en-US" sz="3200" b="1" noProof="1">
                <a:solidFill>
                  <a:schemeClr val="hlink"/>
                </a:solidFill>
                <a:sym typeface="+mn-ea"/>
              </a:rPr>
              <a:t>聊赖</a:t>
            </a:r>
            <a:r>
              <a:rPr lang="zh-CN" altLang="en-US" sz="3200" b="1" noProof="1">
                <a:sym typeface="+mn-ea"/>
              </a:rPr>
              <a:t>。日将暮，</a:t>
            </a:r>
            <a:r>
              <a:rPr lang="zh-CN" altLang="en-US" sz="3200" b="1" noProof="1">
                <a:ln w="22225">
                  <a:solidFill>
                    <a:schemeClr val="accent2"/>
                  </a:solidFill>
                  <a:prstDash val="solid"/>
                </a:ln>
                <a:solidFill>
                  <a:schemeClr val="accent2">
                    <a:lumMod val="40000"/>
                    <a:lumOff val="60000"/>
                  </a:schemeClr>
                </a:solidFill>
                <a:sym typeface="+mn-ea"/>
              </a:rPr>
              <a:t>取</a:t>
            </a:r>
            <a:r>
              <a:rPr lang="zh-CN" altLang="en-US" sz="3200" b="1" noProof="1">
                <a:sym typeface="+mn-ea"/>
              </a:rPr>
              <a:t>儿藁（</a:t>
            </a:r>
            <a:r>
              <a:rPr lang="en-US" altLang="zh-CN" sz="3200" b="1" noProof="1" smtClean="0">
                <a:sym typeface="+mn-ea"/>
              </a:rPr>
              <a:t>gǎo</a:t>
            </a:r>
            <a:r>
              <a:rPr lang="zh-CN" altLang="en-US" sz="3200" b="1" noProof="1" smtClean="0">
                <a:sym typeface="+mn-ea"/>
              </a:rPr>
              <a:t>）</a:t>
            </a:r>
            <a:r>
              <a:rPr lang="zh-CN" altLang="en-US" sz="3200" b="1" noProof="1">
                <a:sym typeface="+mn-ea"/>
              </a:rPr>
              <a:t>葬。</a:t>
            </a:r>
            <a:endParaRPr lang="zh-CN" altLang="en-US" sz="3200" b="1" noProof="1">
              <a:sym typeface="+mn-ea"/>
            </a:endParaRPr>
          </a:p>
        </p:txBody>
      </p:sp>
      <p:sp>
        <p:nvSpPr>
          <p:cNvPr id="3" name="文本框 2"/>
          <p:cNvSpPr txBox="1"/>
          <p:nvPr/>
        </p:nvSpPr>
        <p:spPr>
          <a:xfrm>
            <a:off x="4671061" y="128271"/>
            <a:ext cx="6713220" cy="3970318"/>
          </a:xfrm>
          <a:prstGeom prst="rect">
            <a:avLst/>
          </a:prstGeom>
          <a:noFill/>
        </p:spPr>
        <p:txBody>
          <a:bodyPr>
            <a:spAutoFit/>
          </a:bodyPr>
          <a:lstStyle/>
          <a:p>
            <a:r>
              <a:rPr lang="zh-CN" altLang="en-US" sz="2800" b="1" noProof="1">
                <a:solidFill>
                  <a:schemeClr val="hlink"/>
                </a:solidFill>
                <a:sym typeface="+mn-ea"/>
              </a:rPr>
              <a:t>不多时</a:t>
            </a:r>
            <a:r>
              <a:rPr lang="zh-CN" altLang="en-US" sz="2800" b="1" noProof="1">
                <a:sym typeface="+mn-ea"/>
              </a:rPr>
              <a:t>，成名回来了，听了妻子的话，全身好象</a:t>
            </a:r>
            <a:r>
              <a:rPr lang="zh-CN" altLang="en-US" sz="2800" b="1" noProof="1">
                <a:solidFill>
                  <a:schemeClr val="hlink"/>
                </a:solidFill>
                <a:sym typeface="+mn-ea"/>
              </a:rPr>
              <a:t>盖上</a:t>
            </a:r>
            <a:r>
              <a:rPr lang="zh-CN" altLang="en-US" sz="2800" b="1" noProof="1">
                <a:sym typeface="+mn-ea"/>
              </a:rPr>
              <a:t>冰雪一样。怒气冲冲地去找儿子，儿子无影无踪不知到哪里去了。</a:t>
            </a:r>
            <a:r>
              <a:rPr lang="zh-CN" altLang="en-US" sz="2800" b="1" noProof="1">
                <a:solidFill>
                  <a:schemeClr val="hlink"/>
                </a:solidFill>
                <a:sym typeface="+mn-ea"/>
              </a:rPr>
              <a:t>后来</a:t>
            </a:r>
            <a:r>
              <a:rPr lang="zh-CN" altLang="en-US" sz="2800" b="1" noProof="1">
                <a:ln w="22225">
                  <a:solidFill>
                    <a:schemeClr val="accent2"/>
                  </a:solidFill>
                  <a:prstDash val="solid"/>
                </a:ln>
                <a:solidFill>
                  <a:schemeClr val="accent2">
                    <a:lumMod val="40000"/>
                    <a:lumOff val="60000"/>
                  </a:schemeClr>
                </a:solidFill>
                <a:sym typeface="+mn-ea"/>
              </a:rPr>
              <a:t>在井里找到他的尸体</a:t>
            </a:r>
            <a:r>
              <a:rPr lang="zh-CN" altLang="en-US" sz="2800" b="1" noProof="1">
                <a:sym typeface="+mn-ea"/>
              </a:rPr>
              <a:t>，</a:t>
            </a:r>
            <a:r>
              <a:rPr lang="zh-CN" altLang="en-US" sz="2800" b="1" noProof="1">
                <a:solidFill>
                  <a:schemeClr val="accent1"/>
                </a:solidFill>
                <a:effectLst>
                  <a:outerShdw blurRad="38100" dist="25400" dir="5400000" algn="ctr" rotWithShape="0">
                    <a:srgbClr val="6E747A">
                      <a:alpha val="43000"/>
                    </a:srgbClr>
                  </a:outerShdw>
                </a:effectLst>
                <a:sym typeface="+mn-ea"/>
              </a:rPr>
              <a:t>于是</a:t>
            </a:r>
            <a:r>
              <a:rPr lang="zh-CN" altLang="en-US" sz="2800" b="1" noProof="1">
                <a:sym typeface="+mn-ea"/>
              </a:rPr>
              <a:t>怒气立刻化为悲痛，呼天喊地，悲痛欲绝。夫妻二人</a:t>
            </a:r>
            <a:r>
              <a:rPr lang="zh-CN" altLang="en-US" sz="2800" b="1" noProof="1">
                <a:solidFill>
                  <a:schemeClr val="hlink"/>
                </a:solidFill>
                <a:sym typeface="+mn-ea"/>
              </a:rPr>
              <a:t>对着墙角</a:t>
            </a:r>
            <a:r>
              <a:rPr lang="zh-CN" altLang="en-US" sz="2800" b="1" noProof="1">
                <a:sym typeface="+mn-ea"/>
              </a:rPr>
              <a:t>流泪哭泣，茅屋里没有炊烟，面对面坐着不说一句话，不再有一点</a:t>
            </a:r>
            <a:r>
              <a:rPr lang="zh-CN" altLang="en-US" sz="2800" b="1" noProof="1">
                <a:ln w="22225">
                  <a:solidFill>
                    <a:schemeClr val="accent2"/>
                  </a:solidFill>
                  <a:prstDash val="solid"/>
                </a:ln>
                <a:solidFill>
                  <a:schemeClr val="accent2">
                    <a:lumMod val="40000"/>
                    <a:lumOff val="60000"/>
                  </a:schemeClr>
                </a:solidFill>
                <a:sym typeface="+mn-ea"/>
              </a:rPr>
              <a:t>生趣</a:t>
            </a:r>
            <a:r>
              <a:rPr lang="zh-CN" altLang="en-US" sz="2800" b="1" noProof="1">
                <a:sym typeface="+mn-ea"/>
              </a:rPr>
              <a:t>。直到傍晚时，才</a:t>
            </a:r>
            <a:r>
              <a:rPr lang="zh-CN" altLang="en-US" sz="2800" b="1" noProof="1">
                <a:ln w="22225">
                  <a:solidFill>
                    <a:schemeClr val="accent2"/>
                  </a:solidFill>
                  <a:prstDash val="solid"/>
                </a:ln>
                <a:solidFill>
                  <a:schemeClr val="accent2">
                    <a:lumMod val="40000"/>
                    <a:lumOff val="60000"/>
                  </a:schemeClr>
                </a:solidFill>
                <a:sym typeface="+mn-ea"/>
              </a:rPr>
              <a:t>抬着</a:t>
            </a:r>
            <a:r>
              <a:rPr lang="zh-CN" altLang="en-US" sz="2800" b="1" noProof="1">
                <a:sym typeface="+mn-ea"/>
              </a:rPr>
              <a:t>孩子用草席准备把孩子埋葬。</a:t>
            </a:r>
            <a:endParaRPr lang="zh-CN" altLang="en-US" sz="2800" b="1" noProof="1">
              <a:sym typeface="+mn-ea"/>
            </a:endParaRPr>
          </a:p>
        </p:txBody>
      </p:sp>
      <p:sp>
        <p:nvSpPr>
          <p:cNvPr id="4" name="文本框 3"/>
          <p:cNvSpPr txBox="1"/>
          <p:nvPr/>
        </p:nvSpPr>
        <p:spPr>
          <a:xfrm>
            <a:off x="5512648" y="5529581"/>
            <a:ext cx="6344073" cy="1076325"/>
          </a:xfrm>
          <a:prstGeom prst="rect">
            <a:avLst/>
          </a:prstGeom>
          <a:noFill/>
        </p:spPr>
        <p:txBody>
          <a:bodyPr>
            <a:spAutoFit/>
            <a:scene3d>
              <a:camera prst="orthographicFront"/>
              <a:lightRig rig="threePt" dir="t"/>
            </a:scene3d>
          </a:bodyPr>
          <a:lstStyle/>
          <a:p>
            <a:r>
              <a:rPr lang="zh-CN" altLang="en-US" sz="3200" b="1" noProof="1">
                <a:ln w="22225">
                  <a:solidFill>
                    <a:schemeClr val="accent2"/>
                  </a:solidFill>
                  <a:prstDash val="solid"/>
                </a:ln>
                <a:solidFill>
                  <a:schemeClr val="accent2">
                    <a:lumMod val="40000"/>
                    <a:lumOff val="60000"/>
                  </a:schemeClr>
                </a:solidFill>
                <a:sym typeface="+mn-ea"/>
              </a:rPr>
              <a:t>聊赖：精神寄托。</a:t>
            </a:r>
            <a:endParaRPr lang="zh-CN" altLang="en-US" sz="3200" b="1" noProof="1">
              <a:ln w="22225">
                <a:solidFill>
                  <a:schemeClr val="accent2"/>
                </a:solidFill>
                <a:prstDash val="solid"/>
              </a:ln>
              <a:solidFill>
                <a:schemeClr val="accent2">
                  <a:lumMod val="40000"/>
                  <a:lumOff val="60000"/>
                </a:schemeClr>
              </a:solidFill>
              <a:sym typeface="+mn-ea"/>
            </a:endParaRPr>
          </a:p>
          <a:p>
            <a:r>
              <a:rPr lang="zh-CN" altLang="en-US" sz="3200" b="1" noProof="1">
                <a:ln w="22225">
                  <a:solidFill>
                    <a:schemeClr val="accent2"/>
                  </a:solidFill>
                  <a:prstDash val="solid"/>
                </a:ln>
                <a:solidFill>
                  <a:schemeClr val="accent2">
                    <a:lumMod val="40000"/>
                    <a:lumOff val="60000"/>
                  </a:schemeClr>
                </a:solidFill>
                <a:sym typeface="+mn-ea"/>
              </a:rPr>
              <a:t>藁葬：用草席埋葬。</a:t>
            </a:r>
            <a:endParaRPr lang="zh-CN" altLang="en-US" sz="3200" b="1" noProof="1">
              <a:ln w="22225">
                <a:solidFill>
                  <a:schemeClr val="accent2"/>
                </a:solidFill>
                <a:prstDash val="solid"/>
              </a:ln>
              <a:solidFill>
                <a:schemeClr val="accent2">
                  <a:lumMod val="40000"/>
                  <a:lumOff val="60000"/>
                </a:schemeClr>
              </a:solidFill>
              <a:sym typeface="+mn-ea"/>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56980" y="3134044"/>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151553"/>
          <p:cNvSpPr txBox="1">
            <a:spLocks noChangeArrowheads="1"/>
          </p:cNvSpPr>
          <p:nvPr/>
        </p:nvSpPr>
        <p:spPr bwMode="auto">
          <a:xfrm>
            <a:off x="334434" y="404814"/>
            <a:ext cx="4745567"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近抚之，气息</a:t>
            </a:r>
            <a:r>
              <a:rPr lang="zh-CN" altLang="en-US" sz="3200" b="1">
                <a:solidFill>
                  <a:schemeClr val="hlink"/>
                </a:solidFill>
              </a:rPr>
              <a:t>惙然</a:t>
            </a:r>
            <a:r>
              <a:rPr lang="zh-CN" altLang="en-US" sz="3200" b="1"/>
              <a:t>。喜置榻上，半夜复苏。夫妻心稍慰，但儿神气痴木，奄奄思睡。成</a:t>
            </a:r>
            <a:r>
              <a:rPr lang="zh-CN" altLang="en-US" sz="3200" b="1">
                <a:solidFill>
                  <a:schemeClr val="hlink"/>
                </a:solidFill>
              </a:rPr>
              <a:t>顾</a:t>
            </a:r>
            <a:r>
              <a:rPr lang="zh-CN" altLang="en-US" sz="3200" b="1"/>
              <a:t>蟋蟀笼虚，则气断声吞，亦不复</a:t>
            </a:r>
            <a:r>
              <a:rPr lang="zh-CN" altLang="en-US" sz="3200" b="1">
                <a:solidFill>
                  <a:schemeClr val="hlink"/>
                </a:solidFill>
              </a:rPr>
              <a:t>以</a:t>
            </a:r>
            <a:r>
              <a:rPr lang="zh-CN" altLang="en-US" sz="3200" b="1"/>
              <a:t>儿</a:t>
            </a:r>
            <a:r>
              <a:rPr lang="zh-CN" altLang="en-US" sz="3200" b="1">
                <a:solidFill>
                  <a:schemeClr val="hlink"/>
                </a:solidFill>
              </a:rPr>
              <a:t>为</a:t>
            </a:r>
            <a:r>
              <a:rPr lang="zh-CN" altLang="en-US" sz="3200" b="1"/>
              <a:t>念。自昏达曙，目不交睫。</a:t>
            </a:r>
            <a:endParaRPr lang="zh-CN" altLang="en-US" sz="3200" b="1"/>
          </a:p>
        </p:txBody>
      </p:sp>
      <p:sp>
        <p:nvSpPr>
          <p:cNvPr id="2" name="文本框 1"/>
          <p:cNvSpPr txBox="1"/>
          <p:nvPr/>
        </p:nvSpPr>
        <p:spPr>
          <a:xfrm>
            <a:off x="5080001" y="129541"/>
            <a:ext cx="6464300" cy="3539430"/>
          </a:xfrm>
          <a:prstGeom prst="rect">
            <a:avLst/>
          </a:prstGeom>
          <a:noFill/>
        </p:spPr>
        <p:txBody>
          <a:bodyPr>
            <a:spAutoFit/>
          </a:bodyPr>
          <a:lstStyle/>
          <a:p>
            <a:r>
              <a:rPr lang="zh-CN" altLang="en-US" sz="2800" b="1" noProof="1">
                <a:sym typeface="+mn-ea"/>
              </a:rPr>
              <a:t>夫妻走近一摸，还有一丝</a:t>
            </a:r>
            <a:r>
              <a:rPr lang="zh-CN" altLang="en-US" sz="2800" b="1" noProof="1">
                <a:solidFill>
                  <a:schemeClr val="accent1"/>
                </a:solidFill>
                <a:effectLst>
                  <a:outerShdw blurRad="38100" dist="25400" dir="5400000" algn="ctr" rotWithShape="0">
                    <a:srgbClr val="6E747A">
                      <a:alpha val="43000"/>
                    </a:srgbClr>
                  </a:outerShdw>
                </a:effectLst>
                <a:sym typeface="+mn-ea"/>
              </a:rPr>
              <a:t>微弱</a:t>
            </a:r>
            <a:r>
              <a:rPr lang="zh-CN" altLang="en-US" sz="2800" b="1" noProof="1">
                <a:sym typeface="+mn-ea"/>
              </a:rPr>
              <a:t>的气息。他们高兴地把他放在床上，半夜里孩子又苏醒过来。夫妻二人心里稍稍宽慰一些，但是孩子神气呆呆的，气息微弱，只想睡觉。成名</a:t>
            </a:r>
            <a:r>
              <a:rPr lang="zh-CN" altLang="en-US" sz="2800" b="1" noProof="1">
                <a:solidFill>
                  <a:schemeClr val="accent1"/>
                </a:solidFill>
                <a:effectLst>
                  <a:outerShdw blurRad="38100" dist="25400" dir="5400000" algn="ctr" rotWithShape="0">
                    <a:srgbClr val="6E747A">
                      <a:alpha val="43000"/>
                    </a:srgbClr>
                  </a:outerShdw>
                </a:effectLst>
                <a:sym typeface="+mn-ea"/>
              </a:rPr>
              <a:t>回头</a:t>
            </a:r>
            <a:r>
              <a:rPr lang="zh-CN" altLang="en-US" sz="2800" b="1" noProof="1">
                <a:sym typeface="+mn-ea"/>
              </a:rPr>
              <a:t>看到蟋蟀笼空着，就急得气也吐不出，话也说不上来，也不再</a:t>
            </a:r>
            <a:r>
              <a:rPr lang="zh-CN" altLang="en-US" sz="2800" b="1" noProof="1">
                <a:solidFill>
                  <a:schemeClr val="hlink"/>
                </a:solidFill>
                <a:sym typeface="+mn-ea"/>
              </a:rPr>
              <a:t>把</a:t>
            </a:r>
            <a:r>
              <a:rPr lang="zh-CN" altLang="en-US" sz="2800" b="1" noProof="1">
                <a:sym typeface="+mn-ea"/>
              </a:rPr>
              <a:t>儿子</a:t>
            </a:r>
            <a:r>
              <a:rPr lang="zh-CN" altLang="en-US" sz="2800" b="1" noProof="1">
                <a:solidFill>
                  <a:schemeClr val="hlink"/>
                </a:solidFill>
                <a:sym typeface="+mn-ea"/>
              </a:rPr>
              <a:t>放在</a:t>
            </a:r>
            <a:r>
              <a:rPr lang="zh-CN" altLang="en-US" sz="2800" b="1" noProof="1">
                <a:sym typeface="+mn-ea"/>
              </a:rPr>
              <a:t>心上了，从晚上到天明，连眼睛也没合一下。</a:t>
            </a:r>
            <a:endParaRPr lang="zh-CN" altLang="en-US" sz="2800" b="1" noProof="1">
              <a:sym typeface="+mn-ea"/>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5206" y="3668971"/>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914" y="443866"/>
            <a:ext cx="4647353" cy="3539430"/>
          </a:xfrm>
          <a:prstGeom prst="rect">
            <a:avLst/>
          </a:prstGeom>
          <a:noFill/>
        </p:spPr>
        <p:txBody>
          <a:bodyPr>
            <a:spAutoFit/>
          </a:bodyPr>
          <a:lstStyle/>
          <a:p>
            <a:pPr>
              <a:spcBef>
                <a:spcPct val="50000"/>
              </a:spcBef>
            </a:pPr>
            <a:r>
              <a:rPr lang="zh-CN" altLang="en-US" sz="2800" b="1" noProof="1">
                <a:sym typeface="+mn-ea"/>
              </a:rPr>
              <a:t>东</a:t>
            </a:r>
            <a:r>
              <a:rPr lang="zh-CN" altLang="en-US" sz="2800" b="1" noProof="1">
                <a:ln w="22225">
                  <a:solidFill>
                    <a:schemeClr val="accent2"/>
                  </a:solidFill>
                  <a:prstDash val="solid"/>
                </a:ln>
                <a:solidFill>
                  <a:schemeClr val="accent2">
                    <a:lumMod val="40000"/>
                    <a:lumOff val="60000"/>
                  </a:schemeClr>
                </a:solidFill>
                <a:sym typeface="+mn-ea"/>
              </a:rPr>
              <a:t>曦</a:t>
            </a:r>
            <a:r>
              <a:rPr lang="zh-CN" altLang="en-US" sz="2800" b="1" noProof="1">
                <a:sym typeface="+mn-ea"/>
              </a:rPr>
              <a:t>既驾，僵卧长愁。忽闻门外虫鸣，惊起</a:t>
            </a:r>
            <a:r>
              <a:rPr lang="zh-CN" altLang="en-US" sz="2800" b="1" noProof="1">
                <a:solidFill>
                  <a:schemeClr val="hlink"/>
                </a:solidFill>
                <a:sym typeface="+mn-ea"/>
              </a:rPr>
              <a:t>觇视</a:t>
            </a:r>
            <a:r>
              <a:rPr lang="zh-CN" altLang="en-US" sz="2800" b="1" noProof="1">
                <a:sym typeface="+mn-ea"/>
              </a:rPr>
              <a:t>，虫宛然尚在。喜而捕之，一鸣辄跃</a:t>
            </a:r>
            <a:r>
              <a:rPr lang="zh-CN" altLang="en-US" sz="2800" b="1" noProof="1">
                <a:solidFill>
                  <a:schemeClr val="hlink"/>
                </a:solidFill>
                <a:sym typeface="+mn-ea"/>
              </a:rPr>
              <a:t>去</a:t>
            </a:r>
            <a:r>
              <a:rPr lang="zh-CN" altLang="en-US" sz="2800" b="1" noProof="1">
                <a:sym typeface="+mn-ea"/>
              </a:rPr>
              <a:t>，行且速。</a:t>
            </a:r>
            <a:r>
              <a:rPr lang="zh-CN" altLang="en-US" sz="2800" b="1" u="sng" noProof="1">
                <a:solidFill>
                  <a:schemeClr val="hlink"/>
                </a:solidFill>
                <a:sym typeface="+mn-ea"/>
              </a:rPr>
              <a:t>覆之以掌</a:t>
            </a:r>
            <a:r>
              <a:rPr lang="zh-CN" altLang="en-US" sz="2800" b="1" noProof="1">
                <a:sym typeface="+mn-ea"/>
              </a:rPr>
              <a:t>，虚若无物；手</a:t>
            </a:r>
            <a:r>
              <a:rPr lang="zh-CN" altLang="en-US" sz="2800" b="1" noProof="1">
                <a:solidFill>
                  <a:schemeClr val="hlink"/>
                </a:solidFill>
                <a:sym typeface="+mn-ea"/>
              </a:rPr>
              <a:t>裁</a:t>
            </a:r>
            <a:r>
              <a:rPr lang="zh-CN" altLang="en-US" sz="2800" b="1" noProof="1">
                <a:sym typeface="+mn-ea"/>
              </a:rPr>
              <a:t>举，则又</a:t>
            </a:r>
            <a:r>
              <a:rPr lang="zh-CN" altLang="en-US" sz="2800" b="1" noProof="1">
                <a:ln w="22225">
                  <a:solidFill>
                    <a:schemeClr val="accent2"/>
                  </a:solidFill>
                  <a:prstDash val="solid"/>
                </a:ln>
                <a:solidFill>
                  <a:schemeClr val="accent2">
                    <a:lumMod val="40000"/>
                    <a:lumOff val="60000"/>
                  </a:schemeClr>
                </a:solidFill>
                <a:sym typeface="+mn-ea"/>
              </a:rPr>
              <a:t>超</a:t>
            </a:r>
            <a:r>
              <a:rPr lang="zh-CN" altLang="en-US" sz="2800" b="1" noProof="1">
                <a:sym typeface="+mn-ea"/>
              </a:rPr>
              <a:t>忽而跃。急趋之，折过墙隅，</a:t>
            </a:r>
            <a:r>
              <a:rPr lang="zh-CN" altLang="en-US" sz="2800" b="1" noProof="1">
                <a:ln w="22225">
                  <a:solidFill>
                    <a:schemeClr val="accent2"/>
                  </a:solidFill>
                  <a:prstDash val="solid"/>
                </a:ln>
                <a:solidFill>
                  <a:schemeClr val="accent2">
                    <a:lumMod val="40000"/>
                    <a:lumOff val="60000"/>
                  </a:schemeClr>
                </a:solidFill>
                <a:sym typeface="+mn-ea"/>
              </a:rPr>
              <a:t>迷</a:t>
            </a:r>
            <a:r>
              <a:rPr lang="zh-CN" altLang="en-US" sz="2800" b="1" noProof="1">
                <a:sym typeface="+mn-ea"/>
              </a:rPr>
              <a:t>其所在。徘徊四顾，见虫伏壁上。</a:t>
            </a:r>
            <a:endParaRPr lang="zh-CN" altLang="en-US" sz="2800" b="1" noProof="1">
              <a:sym typeface="+mn-ea"/>
            </a:endParaRPr>
          </a:p>
        </p:txBody>
      </p:sp>
      <p:sp>
        <p:nvSpPr>
          <p:cNvPr id="3" name="文本框 2"/>
          <p:cNvSpPr txBox="1"/>
          <p:nvPr/>
        </p:nvSpPr>
        <p:spPr>
          <a:xfrm>
            <a:off x="4914054" y="228422"/>
            <a:ext cx="6688667" cy="3970318"/>
          </a:xfrm>
          <a:prstGeom prst="rect">
            <a:avLst/>
          </a:prstGeom>
          <a:noFill/>
        </p:spPr>
        <p:txBody>
          <a:bodyPr>
            <a:spAutoFit/>
          </a:bodyPr>
          <a:lstStyle/>
          <a:p>
            <a:pPr>
              <a:spcBef>
                <a:spcPct val="50000"/>
              </a:spcBef>
            </a:pPr>
            <a:r>
              <a:rPr lang="zh-CN" altLang="en-US" sz="2800" b="1" noProof="1">
                <a:sym typeface="+mn-ea"/>
              </a:rPr>
              <a:t>东方的</a:t>
            </a:r>
            <a:r>
              <a:rPr lang="zh-CN" altLang="en-US" sz="2800" b="1" noProof="1">
                <a:ln w="22225">
                  <a:solidFill>
                    <a:schemeClr val="accent2"/>
                  </a:solidFill>
                  <a:prstDash val="solid"/>
                </a:ln>
                <a:solidFill>
                  <a:schemeClr val="accent2">
                    <a:lumMod val="40000"/>
                    <a:lumOff val="60000"/>
                  </a:schemeClr>
                </a:solidFill>
                <a:sym typeface="+mn-ea"/>
              </a:rPr>
              <a:t>太阳</a:t>
            </a:r>
            <a:r>
              <a:rPr lang="zh-CN" altLang="en-US" sz="2800" b="1" noProof="1">
                <a:solidFill>
                  <a:schemeClr val="hlink"/>
                </a:solidFill>
                <a:sym typeface="+mn-ea"/>
              </a:rPr>
              <a:t>已经</a:t>
            </a:r>
            <a:r>
              <a:rPr lang="zh-CN" altLang="en-US" sz="2800" b="1" noProof="1">
                <a:sym typeface="+mn-ea"/>
              </a:rPr>
              <a:t>升起来了，他还直挺挺地躺在床上发愁。他</a:t>
            </a:r>
            <a:r>
              <a:rPr lang="zh-CN" altLang="en-US" sz="2800" b="1" noProof="1">
                <a:solidFill>
                  <a:schemeClr val="hlink"/>
                </a:solidFill>
                <a:sym typeface="+mn-ea"/>
              </a:rPr>
              <a:t>忽然</a:t>
            </a:r>
            <a:r>
              <a:rPr lang="zh-CN" altLang="en-US" sz="2800" b="1" noProof="1">
                <a:sym typeface="+mn-ea"/>
              </a:rPr>
              <a:t>听到门外有蟋蟀的叫声，吃惊地起来</a:t>
            </a:r>
            <a:r>
              <a:rPr lang="zh-CN" altLang="en-US" sz="2800" b="1" noProof="1">
                <a:solidFill>
                  <a:schemeClr val="accent1"/>
                </a:solidFill>
                <a:effectLst>
                  <a:outerShdw blurRad="38100" dist="25400" dir="5400000" algn="ctr" rotWithShape="0">
                    <a:srgbClr val="6E747A">
                      <a:alpha val="43000"/>
                    </a:srgbClr>
                  </a:outerShdw>
                </a:effectLst>
                <a:sym typeface="+mn-ea"/>
              </a:rPr>
              <a:t>探看</a:t>
            </a:r>
            <a:r>
              <a:rPr lang="zh-CN" altLang="en-US" sz="2800" b="1" noProof="1">
                <a:sym typeface="+mn-ea"/>
              </a:rPr>
              <a:t>，那只蟋蟀仿佛还在。他高兴得动手捉它，那蟋蟀叫一声一跳就跑了，跳得非常快。</a:t>
            </a:r>
            <a:r>
              <a:rPr lang="zh-CN" altLang="en-US" sz="2800" b="1" noProof="1">
                <a:solidFill>
                  <a:schemeClr val="accent1"/>
                </a:solidFill>
                <a:effectLst>
                  <a:outerShdw blurRad="38100" dist="25400" dir="5400000" algn="ctr" rotWithShape="0">
                    <a:srgbClr val="6E747A">
                      <a:alpha val="43000"/>
                    </a:srgbClr>
                  </a:outerShdw>
                </a:effectLst>
                <a:sym typeface="+mn-ea"/>
              </a:rPr>
              <a:t>他用手掌去罩住它</a:t>
            </a:r>
            <a:r>
              <a:rPr lang="zh-CN" altLang="en-US" sz="2800" b="1" noProof="1">
                <a:sym typeface="+mn-ea"/>
              </a:rPr>
              <a:t>，手心空荡荡地好象没有什么东西；手</a:t>
            </a:r>
            <a:r>
              <a:rPr lang="zh-CN" altLang="en-US" sz="2800" b="1" noProof="1">
                <a:solidFill>
                  <a:schemeClr val="hlink"/>
                </a:solidFill>
                <a:sym typeface="+mn-ea"/>
              </a:rPr>
              <a:t>刚</a:t>
            </a:r>
            <a:r>
              <a:rPr lang="zh-CN" altLang="en-US" sz="2800" b="1" noProof="1">
                <a:sym typeface="+mn-ea"/>
              </a:rPr>
              <a:t>举起，却又</a:t>
            </a:r>
            <a:r>
              <a:rPr lang="zh-CN" altLang="en-US" sz="2800" b="1" noProof="1">
                <a:ln w="22225">
                  <a:solidFill>
                    <a:schemeClr val="accent2"/>
                  </a:solidFill>
                  <a:prstDash val="solid"/>
                </a:ln>
                <a:solidFill>
                  <a:schemeClr val="accent2">
                    <a:lumMod val="40000"/>
                    <a:lumOff val="60000"/>
                  </a:schemeClr>
                </a:solidFill>
                <a:sym typeface="+mn-ea"/>
              </a:rPr>
              <a:t>远远地</a:t>
            </a:r>
            <a:r>
              <a:rPr lang="zh-CN" altLang="en-US" sz="2800" b="1" noProof="1">
                <a:sym typeface="+mn-ea"/>
              </a:rPr>
              <a:t>跳开了。成名</a:t>
            </a:r>
            <a:r>
              <a:rPr lang="zh-CN" altLang="en-US" sz="2800" b="1" noProof="1">
                <a:solidFill>
                  <a:schemeClr val="hlink"/>
                </a:solidFill>
                <a:sym typeface="+mn-ea"/>
              </a:rPr>
              <a:t>急忙</a:t>
            </a:r>
            <a:r>
              <a:rPr lang="zh-CN" altLang="en-US" sz="2800" b="1" noProof="1">
                <a:sym typeface="+mn-ea"/>
              </a:rPr>
              <a:t>追它，转过墙角，迷失了它的踪迹。他四下寻找，看见蟋蟀趴在墙壁上。</a:t>
            </a:r>
            <a:endParaRPr lang="zh-CN" altLang="en-US" sz="2800" b="1" noProof="1">
              <a:sym typeface="+mn-ea"/>
            </a:endParaRPr>
          </a:p>
        </p:txBody>
      </p:sp>
      <p:sp>
        <p:nvSpPr>
          <p:cNvPr id="4" name="文本框 3"/>
          <p:cNvSpPr txBox="1">
            <a:spLocks noChangeArrowheads="1"/>
          </p:cNvSpPr>
          <p:nvPr/>
        </p:nvSpPr>
        <p:spPr bwMode="auto">
          <a:xfrm>
            <a:off x="488951" y="5254626"/>
            <a:ext cx="440054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hlink"/>
                </a:solidFill>
                <a:sym typeface="微软雅黑" panose="020B0503020204020204" pitchFamily="34" charset="-122"/>
              </a:rPr>
              <a:t>裁，通假字，同</a:t>
            </a:r>
            <a:r>
              <a:rPr lang="en-US" altLang="zh-CN" sz="2400" b="1">
                <a:solidFill>
                  <a:schemeClr val="hlink"/>
                </a:solidFill>
                <a:sym typeface="微软雅黑" panose="020B0503020204020204" pitchFamily="34" charset="-122"/>
              </a:rPr>
              <a:t>“</a:t>
            </a:r>
            <a:r>
              <a:rPr lang="zh-CN" altLang="en-US" sz="2400" b="1">
                <a:solidFill>
                  <a:schemeClr val="hlink"/>
                </a:solidFill>
                <a:sym typeface="微软雅黑" panose="020B0503020204020204" pitchFamily="34" charset="-122"/>
              </a:rPr>
              <a:t>才</a:t>
            </a:r>
            <a:r>
              <a:rPr lang="en-US" altLang="zh-CN" sz="2400" b="1">
                <a:solidFill>
                  <a:schemeClr val="hlink"/>
                </a:solidFill>
                <a:sym typeface="微软雅黑" panose="020B0503020204020204" pitchFamily="34" charset="-122"/>
              </a:rPr>
              <a:t>”</a:t>
            </a:r>
            <a:r>
              <a:rPr lang="zh-CN" altLang="en-US" sz="2400" b="1">
                <a:solidFill>
                  <a:schemeClr val="hlink"/>
                </a:solidFill>
                <a:sym typeface="微软雅黑" panose="020B0503020204020204" pitchFamily="34" charset="-122"/>
              </a:rPr>
              <a:t>。</a:t>
            </a:r>
            <a:endParaRPr lang="zh-CN" altLang="en-US" sz="2400" b="1">
              <a:solidFill>
                <a:schemeClr val="hlink"/>
              </a:solidFill>
              <a:sym typeface="微软雅黑" panose="020B0503020204020204" pitchFamily="34" charset="-122"/>
            </a:endParaRPr>
          </a:p>
          <a:p>
            <a:r>
              <a:rPr lang="zh-CN" altLang="en-US" sz="2400" b="1">
                <a:solidFill>
                  <a:schemeClr val="hlink"/>
                </a:solidFill>
                <a:sym typeface="微软雅黑" panose="020B0503020204020204" pitchFamily="34" charset="-122"/>
              </a:rPr>
              <a:t>迷，迷失。</a:t>
            </a:r>
            <a:endParaRPr lang="zh-CN" altLang="en-US" sz="2400" b="1">
              <a:solidFill>
                <a:schemeClr val="hlink"/>
              </a:solidFill>
              <a:sym typeface="微软雅黑" panose="020B0503020204020204" pitchFamily="34"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01460" y="354107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199729" y="3163511"/>
            <a:ext cx="9512300" cy="2601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800" dirty="0">
                <a:latin typeface="微软雅黑" panose="020B0503020204020204" pitchFamily="34" charset="-122"/>
                <a:ea typeface="微软雅黑" panose="020B0503020204020204" pitchFamily="34" charset="-122"/>
              </a:rPr>
              <a:t>成名一夜未眠，愁的不是儿子的安危，而是上哪儿捉蟋蟀，眼看期限在即，交不了差，唯有死路一条，真是一筹莫展，愁肠百结。儿子的生命竟然不如一只小小的蟋蟀，作者写来真是满含悲愤。</a:t>
            </a:r>
            <a:endParaRPr lang="zh-CN" altLang="en-US" sz="2800" dirty="0">
              <a:latin typeface="微软雅黑" panose="020B0503020204020204" pitchFamily="34" charset="-122"/>
              <a:ea typeface="微软雅黑" panose="020B0503020204020204" pitchFamily="34" charset="-122"/>
            </a:endParaRPr>
          </a:p>
        </p:txBody>
      </p:sp>
      <p:sp>
        <p:nvSpPr>
          <p:cNvPr id="8194" name="Text Box 10"/>
          <p:cNvSpPr txBox="1">
            <a:spLocks noChangeArrowheads="1"/>
          </p:cNvSpPr>
          <p:nvPr/>
        </p:nvSpPr>
        <p:spPr bwMode="auto">
          <a:xfrm>
            <a:off x="1102785" y="1593851"/>
            <a:ext cx="95123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成名 “</a:t>
            </a:r>
            <a:r>
              <a:rPr lang="zh-CN" altLang="en-US" sz="3200" b="1" dirty="0">
                <a:latin typeface="微软雅黑" panose="020B0503020204020204" pitchFamily="34" charset="-122"/>
                <a:ea typeface="微软雅黑" panose="020B0503020204020204" pitchFamily="34" charset="-122"/>
              </a:rPr>
              <a:t>僵卧长愁</a:t>
            </a:r>
            <a:r>
              <a:rPr lang="zh-CN" altLang="en-US" sz="3200" b="1" dirty="0" smtClean="0">
                <a:latin typeface="微软雅黑" panose="020B0503020204020204" pitchFamily="34" charset="-122"/>
                <a:ea typeface="微软雅黑" panose="020B0503020204020204" pitchFamily="34" charset="-122"/>
              </a:rPr>
              <a:t>”“目不交睫”是</a:t>
            </a:r>
            <a:r>
              <a:rPr lang="zh-CN" altLang="en-US" sz="3200" b="1" dirty="0">
                <a:latin typeface="微软雅黑" panose="020B0503020204020204" pitchFamily="34" charset="-122"/>
                <a:ea typeface="微软雅黑" panose="020B0503020204020204" pitchFamily="34" charset="-122"/>
              </a:rPr>
              <a:t>担心儿子的安危吗？</a:t>
            </a:r>
            <a:endParaRPr lang="zh-CN" altLang="en-US" sz="32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578" y="-474801"/>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979989" cy="3315037"/>
          </a:xfrm>
          <a:prstGeom prst="rect">
            <a:avLst/>
          </a:prstGeom>
        </p:spPr>
      </p:pic>
      <p:grpSp>
        <p:nvGrpSpPr>
          <p:cNvPr id="8" name="组合 7"/>
          <p:cNvGrpSpPr/>
          <p:nvPr/>
        </p:nvGrpSpPr>
        <p:grpSpPr>
          <a:xfrm>
            <a:off x="6280099" y="2188007"/>
            <a:ext cx="283845" cy="387350"/>
            <a:chOff x="4755469" y="4479245"/>
            <a:chExt cx="355600" cy="484188"/>
          </a:xfrm>
        </p:grpSpPr>
        <p:sp>
          <p:nvSpPr>
            <p:cNvPr id="9" name="Freeform 150"/>
            <p:cNvSpPr/>
            <p:nvPr/>
          </p:nvSpPr>
          <p:spPr bwMode="auto">
            <a:xfrm>
              <a:off x="4755469" y="4479245"/>
              <a:ext cx="355600" cy="484188"/>
            </a:xfrm>
            <a:custGeom>
              <a:avLst/>
              <a:gdLst>
                <a:gd name="T0" fmla="*/ 12 w 931"/>
                <a:gd name="T1" fmla="*/ 1096 h 1310"/>
                <a:gd name="T2" fmla="*/ 16 w 931"/>
                <a:gd name="T3" fmla="*/ 1046 h 1310"/>
                <a:gd name="T4" fmla="*/ 16 w 931"/>
                <a:gd name="T5" fmla="*/ 967 h 1310"/>
                <a:gd name="T6" fmla="*/ 19 w 931"/>
                <a:gd name="T7" fmla="*/ 909 h 1310"/>
                <a:gd name="T8" fmla="*/ 19 w 931"/>
                <a:gd name="T9" fmla="*/ 785 h 1310"/>
                <a:gd name="T10" fmla="*/ 28 w 931"/>
                <a:gd name="T11" fmla="*/ 529 h 1310"/>
                <a:gd name="T12" fmla="*/ 16 w 931"/>
                <a:gd name="T13" fmla="*/ 388 h 1310"/>
                <a:gd name="T14" fmla="*/ 19 w 931"/>
                <a:gd name="T15" fmla="*/ 356 h 1310"/>
                <a:gd name="T16" fmla="*/ 191 w 931"/>
                <a:gd name="T17" fmla="*/ 254 h 1310"/>
                <a:gd name="T18" fmla="*/ 236 w 931"/>
                <a:gd name="T19" fmla="*/ 136 h 1310"/>
                <a:gd name="T20" fmla="*/ 278 w 931"/>
                <a:gd name="T21" fmla="*/ 147 h 1310"/>
                <a:gd name="T22" fmla="*/ 316 w 931"/>
                <a:gd name="T23" fmla="*/ 129 h 1310"/>
                <a:gd name="T24" fmla="*/ 317 w 931"/>
                <a:gd name="T25" fmla="*/ 72 h 1310"/>
                <a:gd name="T26" fmla="*/ 359 w 931"/>
                <a:gd name="T27" fmla="*/ 7 h 1310"/>
                <a:gd name="T28" fmla="*/ 431 w 931"/>
                <a:gd name="T29" fmla="*/ 18 h 1310"/>
                <a:gd name="T30" fmla="*/ 479 w 931"/>
                <a:gd name="T31" fmla="*/ 18 h 1310"/>
                <a:gd name="T32" fmla="*/ 542 w 931"/>
                <a:gd name="T33" fmla="*/ 18 h 1310"/>
                <a:gd name="T34" fmla="*/ 602 w 931"/>
                <a:gd name="T35" fmla="*/ 18 h 1310"/>
                <a:gd name="T36" fmla="*/ 641 w 931"/>
                <a:gd name="T37" fmla="*/ 13 h 1310"/>
                <a:gd name="T38" fmla="*/ 694 w 931"/>
                <a:gd name="T39" fmla="*/ 32 h 1310"/>
                <a:gd name="T40" fmla="*/ 725 w 931"/>
                <a:gd name="T41" fmla="*/ 32 h 1310"/>
                <a:gd name="T42" fmla="*/ 776 w 931"/>
                <a:gd name="T43" fmla="*/ 42 h 1310"/>
                <a:gd name="T44" fmla="*/ 847 w 931"/>
                <a:gd name="T45" fmla="*/ 13 h 1310"/>
                <a:gd name="T46" fmla="*/ 907 w 931"/>
                <a:gd name="T47" fmla="*/ 70 h 1310"/>
                <a:gd name="T48" fmla="*/ 919 w 931"/>
                <a:gd name="T49" fmla="*/ 152 h 1310"/>
                <a:gd name="T50" fmla="*/ 922 w 931"/>
                <a:gd name="T51" fmla="*/ 216 h 1310"/>
                <a:gd name="T52" fmla="*/ 903 w 931"/>
                <a:gd name="T53" fmla="*/ 373 h 1310"/>
                <a:gd name="T54" fmla="*/ 915 w 931"/>
                <a:gd name="T55" fmla="*/ 405 h 1310"/>
                <a:gd name="T56" fmla="*/ 919 w 931"/>
                <a:gd name="T57" fmla="*/ 447 h 1310"/>
                <a:gd name="T58" fmla="*/ 908 w 931"/>
                <a:gd name="T59" fmla="*/ 578 h 1310"/>
                <a:gd name="T60" fmla="*/ 903 w 931"/>
                <a:gd name="T61" fmla="*/ 661 h 1310"/>
                <a:gd name="T62" fmla="*/ 887 w 931"/>
                <a:gd name="T63" fmla="*/ 738 h 1310"/>
                <a:gd name="T64" fmla="*/ 903 w 931"/>
                <a:gd name="T65" fmla="*/ 795 h 1310"/>
                <a:gd name="T66" fmla="*/ 903 w 931"/>
                <a:gd name="T67" fmla="*/ 872 h 1310"/>
                <a:gd name="T68" fmla="*/ 907 w 931"/>
                <a:gd name="T69" fmla="*/ 939 h 1310"/>
                <a:gd name="T70" fmla="*/ 910 w 931"/>
                <a:gd name="T71" fmla="*/ 1026 h 1310"/>
                <a:gd name="T72" fmla="*/ 903 w 931"/>
                <a:gd name="T73" fmla="*/ 1091 h 1310"/>
                <a:gd name="T74" fmla="*/ 900 w 931"/>
                <a:gd name="T75" fmla="*/ 1198 h 1310"/>
                <a:gd name="T76" fmla="*/ 861 w 931"/>
                <a:gd name="T77" fmla="*/ 1290 h 1310"/>
                <a:gd name="T78" fmla="*/ 806 w 931"/>
                <a:gd name="T79" fmla="*/ 1287 h 1310"/>
                <a:gd name="T80" fmla="*/ 739 w 931"/>
                <a:gd name="T81" fmla="*/ 1300 h 1310"/>
                <a:gd name="T82" fmla="*/ 680 w 931"/>
                <a:gd name="T83" fmla="*/ 1305 h 1310"/>
                <a:gd name="T84" fmla="*/ 618 w 931"/>
                <a:gd name="T85" fmla="*/ 1282 h 1310"/>
                <a:gd name="T86" fmla="*/ 546 w 931"/>
                <a:gd name="T87" fmla="*/ 1282 h 1310"/>
                <a:gd name="T88" fmla="*/ 477 w 931"/>
                <a:gd name="T89" fmla="*/ 1295 h 1310"/>
                <a:gd name="T90" fmla="*/ 438 w 931"/>
                <a:gd name="T91" fmla="*/ 1300 h 1310"/>
                <a:gd name="T92" fmla="*/ 354 w 931"/>
                <a:gd name="T93" fmla="*/ 1295 h 1310"/>
                <a:gd name="T94" fmla="*/ 236 w 931"/>
                <a:gd name="T95" fmla="*/ 1300 h 1310"/>
                <a:gd name="T96" fmla="*/ 174 w 931"/>
                <a:gd name="T97" fmla="*/ 1299 h 1310"/>
                <a:gd name="T98" fmla="*/ 92 w 931"/>
                <a:gd name="T99" fmla="*/ 1305 h 1310"/>
                <a:gd name="T100" fmla="*/ 0 w 931"/>
                <a:gd name="T101" fmla="*/ 1213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1"/>
            <p:cNvSpPr>
              <a:spLocks noEditPoints="1"/>
            </p:cNvSpPr>
            <p:nvPr/>
          </p:nvSpPr>
          <p:spPr bwMode="auto">
            <a:xfrm>
              <a:off x="4933269" y="4482420"/>
              <a:ext cx="138113" cy="458788"/>
            </a:xfrm>
            <a:custGeom>
              <a:avLst/>
              <a:gdLst>
                <a:gd name="T0" fmla="*/ 170 w 366"/>
                <a:gd name="T1" fmla="*/ 179 h 1245"/>
                <a:gd name="T2" fmla="*/ 182 w 366"/>
                <a:gd name="T3" fmla="*/ 3 h 1245"/>
                <a:gd name="T4" fmla="*/ 208 w 366"/>
                <a:gd name="T5" fmla="*/ 118 h 1245"/>
                <a:gd name="T6" fmla="*/ 310 w 366"/>
                <a:gd name="T7" fmla="*/ 92 h 1245"/>
                <a:gd name="T8" fmla="*/ 342 w 366"/>
                <a:gd name="T9" fmla="*/ 74 h 1245"/>
                <a:gd name="T10" fmla="*/ 352 w 366"/>
                <a:gd name="T11" fmla="*/ 184 h 1245"/>
                <a:gd name="T12" fmla="*/ 209 w 366"/>
                <a:gd name="T13" fmla="*/ 337 h 1245"/>
                <a:gd name="T14" fmla="*/ 212 w 366"/>
                <a:gd name="T15" fmla="*/ 610 h 1245"/>
                <a:gd name="T16" fmla="*/ 170 w 366"/>
                <a:gd name="T17" fmla="*/ 592 h 1245"/>
                <a:gd name="T18" fmla="*/ 70 w 366"/>
                <a:gd name="T19" fmla="*/ 330 h 1245"/>
                <a:gd name="T20" fmla="*/ 15 w 366"/>
                <a:gd name="T21" fmla="*/ 191 h 1245"/>
                <a:gd name="T22" fmla="*/ 39 w 366"/>
                <a:gd name="T23" fmla="*/ 76 h 1245"/>
                <a:gd name="T24" fmla="*/ 57 w 366"/>
                <a:gd name="T25" fmla="*/ 144 h 1245"/>
                <a:gd name="T26" fmla="*/ 54 w 366"/>
                <a:gd name="T27" fmla="*/ 220 h 1245"/>
                <a:gd name="T28" fmla="*/ 79 w 366"/>
                <a:gd name="T29" fmla="*/ 287 h 1245"/>
                <a:gd name="T30" fmla="*/ 170 w 366"/>
                <a:gd name="T31" fmla="*/ 295 h 1245"/>
                <a:gd name="T32" fmla="*/ 209 w 366"/>
                <a:gd name="T33" fmla="*/ 254 h 1245"/>
                <a:gd name="T34" fmla="*/ 315 w 366"/>
                <a:gd name="T35" fmla="*/ 230 h 1245"/>
                <a:gd name="T36" fmla="*/ 209 w 366"/>
                <a:gd name="T37" fmla="*/ 254 h 1245"/>
                <a:gd name="T38" fmla="*/ 134 w 366"/>
                <a:gd name="T39" fmla="*/ 909 h 1245"/>
                <a:gd name="T40" fmla="*/ 200 w 366"/>
                <a:gd name="T41" fmla="*/ 987 h 1245"/>
                <a:gd name="T42" fmla="*/ 74 w 366"/>
                <a:gd name="T43" fmla="*/ 1026 h 1245"/>
                <a:gd name="T44" fmla="*/ 157 w 366"/>
                <a:gd name="T45" fmla="*/ 1000 h 1245"/>
                <a:gd name="T46" fmla="*/ 142 w 366"/>
                <a:gd name="T47" fmla="*/ 947 h 1245"/>
                <a:gd name="T48" fmla="*/ 101 w 366"/>
                <a:gd name="T49" fmla="*/ 994 h 1245"/>
                <a:gd name="T50" fmla="*/ 0 w 366"/>
                <a:gd name="T51" fmla="*/ 880 h 1245"/>
                <a:gd name="T52" fmla="*/ 232 w 366"/>
                <a:gd name="T53" fmla="*/ 697 h 1245"/>
                <a:gd name="T54" fmla="*/ 364 w 366"/>
                <a:gd name="T55" fmla="*/ 859 h 1245"/>
                <a:gd name="T56" fmla="*/ 338 w 366"/>
                <a:gd name="T57" fmla="*/ 1192 h 1245"/>
                <a:gd name="T58" fmla="*/ 156 w 366"/>
                <a:gd name="T59" fmla="*/ 1245 h 1245"/>
                <a:gd name="T60" fmla="*/ 7 w 366"/>
                <a:gd name="T61" fmla="*/ 1120 h 1245"/>
                <a:gd name="T62" fmla="*/ 41 w 366"/>
                <a:gd name="T63" fmla="*/ 1002 h 1245"/>
                <a:gd name="T64" fmla="*/ 57 w 366"/>
                <a:gd name="T65" fmla="*/ 1156 h 1245"/>
                <a:gd name="T66" fmla="*/ 294 w 366"/>
                <a:gd name="T67" fmla="*/ 1190 h 1245"/>
                <a:gd name="T68" fmla="*/ 323 w 366"/>
                <a:gd name="T69" fmla="*/ 1062 h 1245"/>
                <a:gd name="T70" fmla="*/ 249 w 366"/>
                <a:gd name="T71" fmla="*/ 1036 h 1245"/>
                <a:gd name="T72" fmla="*/ 271 w 366"/>
                <a:gd name="T73" fmla="*/ 1178 h 1245"/>
                <a:gd name="T74" fmla="*/ 259 w 366"/>
                <a:gd name="T75" fmla="*/ 1203 h 1245"/>
                <a:gd name="T76" fmla="*/ 212 w 366"/>
                <a:gd name="T77" fmla="*/ 1103 h 1245"/>
                <a:gd name="T78" fmla="*/ 81 w 366"/>
                <a:gd name="T79" fmla="*/ 1117 h 1245"/>
                <a:gd name="T80" fmla="*/ 192 w 366"/>
                <a:gd name="T81" fmla="*/ 1081 h 1245"/>
                <a:gd name="T82" fmla="*/ 211 w 366"/>
                <a:gd name="T83" fmla="*/ 1074 h 1245"/>
                <a:gd name="T84" fmla="*/ 221 w 366"/>
                <a:gd name="T85" fmla="*/ 975 h 1245"/>
                <a:gd name="T86" fmla="*/ 113 w 366"/>
                <a:gd name="T87" fmla="*/ 869 h 1245"/>
                <a:gd name="T88" fmla="*/ 90 w 366"/>
                <a:gd name="T89" fmla="*/ 833 h 1245"/>
                <a:gd name="T90" fmla="*/ 184 w 366"/>
                <a:gd name="T91" fmla="*/ 802 h 1245"/>
                <a:gd name="T92" fmla="*/ 192 w 366"/>
                <a:gd name="T93" fmla="*/ 735 h 1245"/>
                <a:gd name="T94" fmla="*/ 86 w 366"/>
                <a:gd name="T95" fmla="*/ 745 h 1245"/>
                <a:gd name="T96" fmla="*/ 42 w 366"/>
                <a:gd name="T97" fmla="*/ 888 h 1245"/>
                <a:gd name="T98" fmla="*/ 223 w 366"/>
                <a:gd name="T99" fmla="*/ 761 h 1245"/>
                <a:gd name="T100" fmla="*/ 235 w 366"/>
                <a:gd name="T101" fmla="*/ 781 h 1245"/>
                <a:gd name="T102" fmla="*/ 310 w 366"/>
                <a:gd name="T103" fmla="*/ 767 h 1245"/>
                <a:gd name="T104" fmla="*/ 274 w 366"/>
                <a:gd name="T105" fmla="*/ 829 h 1245"/>
                <a:gd name="T106" fmla="*/ 292 w 366"/>
                <a:gd name="T107" fmla="*/ 867 h 1245"/>
                <a:gd name="T108" fmla="*/ 227 w 366"/>
                <a:gd name="T109" fmla="*/ 867 h 1245"/>
                <a:gd name="T110" fmla="*/ 299 w 366"/>
                <a:gd name="T111" fmla="*/ 891 h 1245"/>
                <a:gd name="T112" fmla="*/ 276 w 366"/>
                <a:gd name="T113" fmla="*/ 950 h 1245"/>
                <a:gd name="T114" fmla="*/ 266 w 366"/>
                <a:gd name="T115" fmla="*/ 972 h 1245"/>
                <a:gd name="T116" fmla="*/ 324 w 366"/>
                <a:gd name="T117" fmla="*/ 1035 h 1245"/>
                <a:gd name="T118" fmla="*/ 322 w 366"/>
                <a:gd name="T119" fmla="*/ 869 h 1245"/>
                <a:gd name="T120" fmla="*/ 213 w 366"/>
                <a:gd name="T121" fmla="*/ 73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52"/>
            <p:cNvSpPr>
              <a:spLocks noEditPoints="1"/>
            </p:cNvSpPr>
            <p:nvPr/>
          </p:nvSpPr>
          <p:spPr bwMode="auto">
            <a:xfrm>
              <a:off x="4777694" y="4674508"/>
              <a:ext cx="138113" cy="228600"/>
            </a:xfrm>
            <a:custGeom>
              <a:avLst/>
              <a:gdLst>
                <a:gd name="T0" fmla="*/ 201 w 361"/>
                <a:gd name="T1" fmla="*/ 259 h 618"/>
                <a:gd name="T2" fmla="*/ 202 w 361"/>
                <a:gd name="T3" fmla="*/ 287 h 618"/>
                <a:gd name="T4" fmla="*/ 309 w 361"/>
                <a:gd name="T5" fmla="*/ 337 h 618"/>
                <a:gd name="T6" fmla="*/ 242 w 361"/>
                <a:gd name="T7" fmla="*/ 421 h 618"/>
                <a:gd name="T8" fmla="*/ 197 w 361"/>
                <a:gd name="T9" fmla="*/ 394 h 618"/>
                <a:gd name="T10" fmla="*/ 211 w 361"/>
                <a:gd name="T11" fmla="*/ 374 h 618"/>
                <a:gd name="T12" fmla="*/ 268 w 361"/>
                <a:gd name="T13" fmla="*/ 378 h 618"/>
                <a:gd name="T14" fmla="*/ 256 w 361"/>
                <a:gd name="T15" fmla="*/ 328 h 618"/>
                <a:gd name="T16" fmla="*/ 184 w 361"/>
                <a:gd name="T17" fmla="*/ 321 h 618"/>
                <a:gd name="T18" fmla="*/ 94 w 361"/>
                <a:gd name="T19" fmla="*/ 358 h 618"/>
                <a:gd name="T20" fmla="*/ 110 w 361"/>
                <a:gd name="T21" fmla="*/ 398 h 618"/>
                <a:gd name="T22" fmla="*/ 189 w 361"/>
                <a:gd name="T23" fmla="*/ 391 h 618"/>
                <a:gd name="T24" fmla="*/ 168 w 361"/>
                <a:gd name="T25" fmla="*/ 483 h 618"/>
                <a:gd name="T26" fmla="*/ 211 w 361"/>
                <a:gd name="T27" fmla="*/ 567 h 618"/>
                <a:gd name="T28" fmla="*/ 213 w 361"/>
                <a:gd name="T29" fmla="*/ 494 h 618"/>
                <a:gd name="T30" fmla="*/ 300 w 361"/>
                <a:gd name="T31" fmla="*/ 440 h 618"/>
                <a:gd name="T32" fmla="*/ 321 w 361"/>
                <a:gd name="T33" fmla="*/ 502 h 618"/>
                <a:gd name="T34" fmla="*/ 280 w 361"/>
                <a:gd name="T35" fmla="*/ 475 h 618"/>
                <a:gd name="T36" fmla="*/ 248 w 361"/>
                <a:gd name="T37" fmla="*/ 501 h 618"/>
                <a:gd name="T38" fmla="*/ 246 w 361"/>
                <a:gd name="T39" fmla="*/ 583 h 618"/>
                <a:gd name="T40" fmla="*/ 133 w 361"/>
                <a:gd name="T41" fmla="*/ 590 h 618"/>
                <a:gd name="T42" fmla="*/ 158 w 361"/>
                <a:gd name="T43" fmla="*/ 432 h 618"/>
                <a:gd name="T44" fmla="*/ 136 w 361"/>
                <a:gd name="T45" fmla="*/ 426 h 618"/>
                <a:gd name="T46" fmla="*/ 55 w 361"/>
                <a:gd name="T47" fmla="*/ 380 h 618"/>
                <a:gd name="T48" fmla="*/ 110 w 361"/>
                <a:gd name="T49" fmla="*/ 302 h 618"/>
                <a:gd name="T50" fmla="*/ 166 w 361"/>
                <a:gd name="T51" fmla="*/ 281 h 618"/>
                <a:gd name="T52" fmla="*/ 166 w 361"/>
                <a:gd name="T53" fmla="*/ 257 h 618"/>
                <a:gd name="T54" fmla="*/ 103 w 361"/>
                <a:gd name="T55" fmla="*/ 231 h 618"/>
                <a:gd name="T56" fmla="*/ 172 w 361"/>
                <a:gd name="T57" fmla="*/ 142 h 618"/>
                <a:gd name="T58" fmla="*/ 287 w 361"/>
                <a:gd name="T59" fmla="*/ 94 h 618"/>
                <a:gd name="T60" fmla="*/ 250 w 361"/>
                <a:gd name="T61" fmla="*/ 39 h 618"/>
                <a:gd name="T62" fmla="*/ 80 w 361"/>
                <a:gd name="T63" fmla="*/ 160 h 618"/>
                <a:gd name="T64" fmla="*/ 51 w 361"/>
                <a:gd name="T65" fmla="*/ 324 h 618"/>
                <a:gd name="T66" fmla="*/ 0 w 361"/>
                <a:gd name="T67" fmla="*/ 344 h 618"/>
                <a:gd name="T68" fmla="*/ 41 w 361"/>
                <a:gd name="T69" fmla="*/ 179 h 618"/>
                <a:gd name="T70" fmla="*/ 53 w 361"/>
                <a:gd name="T71" fmla="*/ 34 h 618"/>
                <a:gd name="T72" fmla="*/ 321 w 361"/>
                <a:gd name="T73" fmla="*/ 31 h 618"/>
                <a:gd name="T74" fmla="*/ 246 w 361"/>
                <a:gd name="T75" fmla="*/ 177 h 618"/>
                <a:gd name="T76" fmla="*/ 132 w 361"/>
                <a:gd name="T77" fmla="*/ 202 h 618"/>
                <a:gd name="T78" fmla="*/ 222 w 361"/>
                <a:gd name="T79" fmla="*/ 204 h 618"/>
                <a:gd name="T80" fmla="*/ 358 w 361"/>
                <a:gd name="T81" fmla="*/ 324 h 618"/>
                <a:gd name="T82" fmla="*/ 343 w 361"/>
                <a:gd name="T83" fmla="*/ 379 h 618"/>
                <a:gd name="T84" fmla="*/ 321 w 361"/>
                <a:gd name="T85" fmla="*/ 337 h 618"/>
                <a:gd name="T86" fmla="*/ 247 w 361"/>
                <a:gd name="T87" fmla="*/ 246 h 618"/>
                <a:gd name="T88" fmla="*/ 166 w 361"/>
                <a:gd name="T89" fmla="*/ 112 h 618"/>
                <a:gd name="T90" fmla="*/ 104 w 361"/>
                <a:gd name="T91" fmla="*/ 113 h 618"/>
                <a:gd name="T92" fmla="*/ 112 w 361"/>
                <a:gd name="T93" fmla="*/ 83 h 618"/>
                <a:gd name="T94" fmla="*/ 264 w 361"/>
                <a:gd name="T95" fmla="*/ 8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682"/>
          <p:cNvSpPr>
            <a:spLocks noEditPoints="1"/>
          </p:cNvSpPr>
          <p:nvPr/>
        </p:nvSpPr>
        <p:spPr bwMode="auto">
          <a:xfrm rot="806556">
            <a:off x="4552477" y="3343814"/>
            <a:ext cx="889000" cy="414338"/>
          </a:xfrm>
          <a:custGeom>
            <a:avLst/>
            <a:gdLst>
              <a:gd name="T0" fmla="*/ 178 w 234"/>
              <a:gd name="T1" fmla="*/ 70 h 107"/>
              <a:gd name="T2" fmla="*/ 185 w 234"/>
              <a:gd name="T3" fmla="*/ 57 h 107"/>
              <a:gd name="T4" fmla="*/ 178 w 234"/>
              <a:gd name="T5" fmla="*/ 47 h 107"/>
              <a:gd name="T6" fmla="*/ 178 w 234"/>
              <a:gd name="T7" fmla="*/ 55 h 107"/>
              <a:gd name="T8" fmla="*/ 168 w 234"/>
              <a:gd name="T9" fmla="*/ 48 h 107"/>
              <a:gd name="T10" fmla="*/ 189 w 234"/>
              <a:gd name="T11" fmla="*/ 50 h 107"/>
              <a:gd name="T12" fmla="*/ 178 w 234"/>
              <a:gd name="T13" fmla="*/ 70 h 107"/>
              <a:gd name="T14" fmla="*/ 178 w 234"/>
              <a:gd name="T15" fmla="*/ 70 h 107"/>
              <a:gd name="T16" fmla="*/ 227 w 234"/>
              <a:gd name="T17" fmla="*/ 33 h 107"/>
              <a:gd name="T18" fmla="*/ 214 w 234"/>
              <a:gd name="T19" fmla="*/ 22 h 107"/>
              <a:gd name="T20" fmla="*/ 192 w 234"/>
              <a:gd name="T21" fmla="*/ 31 h 107"/>
              <a:gd name="T22" fmla="*/ 168 w 234"/>
              <a:gd name="T23" fmla="*/ 32 h 107"/>
              <a:gd name="T24" fmla="*/ 176 w 234"/>
              <a:gd name="T25" fmla="*/ 14 h 107"/>
              <a:gd name="T26" fmla="*/ 180 w 234"/>
              <a:gd name="T27" fmla="*/ 28 h 107"/>
              <a:gd name="T28" fmla="*/ 174 w 234"/>
              <a:gd name="T29" fmla="*/ 25 h 107"/>
              <a:gd name="T30" fmla="*/ 178 w 234"/>
              <a:gd name="T31" fmla="*/ 23 h 107"/>
              <a:gd name="T32" fmla="*/ 171 w 234"/>
              <a:gd name="T33" fmla="*/ 23 h 107"/>
              <a:gd name="T34" fmla="*/ 175 w 234"/>
              <a:gd name="T35" fmla="*/ 32 h 107"/>
              <a:gd name="T36" fmla="*/ 192 w 234"/>
              <a:gd name="T37" fmla="*/ 20 h 107"/>
              <a:gd name="T38" fmla="*/ 178 w 234"/>
              <a:gd name="T39" fmla="*/ 7 h 107"/>
              <a:gd name="T40" fmla="*/ 168 w 234"/>
              <a:gd name="T41" fmla="*/ 1 h 107"/>
              <a:gd name="T42" fmla="*/ 153 w 234"/>
              <a:gd name="T43" fmla="*/ 16 h 107"/>
              <a:gd name="T44" fmla="*/ 138 w 234"/>
              <a:gd name="T45" fmla="*/ 28 h 107"/>
              <a:gd name="T46" fmla="*/ 156 w 234"/>
              <a:gd name="T47" fmla="*/ 33 h 107"/>
              <a:gd name="T48" fmla="*/ 165 w 234"/>
              <a:gd name="T49" fmla="*/ 38 h 107"/>
              <a:gd name="T50" fmla="*/ 158 w 234"/>
              <a:gd name="T51" fmla="*/ 44 h 107"/>
              <a:gd name="T52" fmla="*/ 138 w 234"/>
              <a:gd name="T53" fmla="*/ 40 h 107"/>
              <a:gd name="T54" fmla="*/ 134 w 234"/>
              <a:gd name="T55" fmla="*/ 30 h 107"/>
              <a:gd name="T56" fmla="*/ 111 w 234"/>
              <a:gd name="T57" fmla="*/ 28 h 107"/>
              <a:gd name="T58" fmla="*/ 118 w 234"/>
              <a:gd name="T59" fmla="*/ 43 h 107"/>
              <a:gd name="T60" fmla="*/ 127 w 234"/>
              <a:gd name="T61" fmla="*/ 33 h 107"/>
              <a:gd name="T62" fmla="*/ 128 w 234"/>
              <a:gd name="T63" fmla="*/ 46 h 107"/>
              <a:gd name="T64" fmla="*/ 96 w 234"/>
              <a:gd name="T65" fmla="*/ 50 h 107"/>
              <a:gd name="T66" fmla="*/ 66 w 234"/>
              <a:gd name="T67" fmla="*/ 51 h 107"/>
              <a:gd name="T68" fmla="*/ 100 w 234"/>
              <a:gd name="T69" fmla="*/ 55 h 107"/>
              <a:gd name="T70" fmla="*/ 125 w 234"/>
              <a:gd name="T71" fmla="*/ 58 h 107"/>
              <a:gd name="T72" fmla="*/ 145 w 234"/>
              <a:gd name="T73" fmla="*/ 72 h 107"/>
              <a:gd name="T74" fmla="*/ 150 w 234"/>
              <a:gd name="T75" fmla="*/ 55 h 107"/>
              <a:gd name="T76" fmla="*/ 146 w 234"/>
              <a:gd name="T77" fmla="*/ 62 h 107"/>
              <a:gd name="T78" fmla="*/ 140 w 234"/>
              <a:gd name="T79" fmla="*/ 51 h 107"/>
              <a:gd name="T80" fmla="*/ 154 w 234"/>
              <a:gd name="T81" fmla="*/ 50 h 107"/>
              <a:gd name="T82" fmla="*/ 160 w 234"/>
              <a:gd name="T83" fmla="*/ 74 h 107"/>
              <a:gd name="T84" fmla="*/ 124 w 234"/>
              <a:gd name="T85" fmla="*/ 75 h 107"/>
              <a:gd name="T86" fmla="*/ 49 w 234"/>
              <a:gd name="T87" fmla="*/ 59 h 107"/>
              <a:gd name="T88" fmla="*/ 1 w 234"/>
              <a:gd name="T89" fmla="*/ 106 h 107"/>
              <a:gd name="T90" fmla="*/ 45 w 234"/>
              <a:gd name="T91" fmla="*/ 65 h 107"/>
              <a:gd name="T92" fmla="*/ 111 w 234"/>
              <a:gd name="T93" fmla="*/ 80 h 107"/>
              <a:gd name="T94" fmla="*/ 155 w 234"/>
              <a:gd name="T95" fmla="*/ 97 h 107"/>
              <a:gd name="T96" fmla="*/ 195 w 234"/>
              <a:gd name="T97" fmla="*/ 66 h 107"/>
              <a:gd name="T98" fmla="*/ 204 w 234"/>
              <a:gd name="T99" fmla="*/ 39 h 107"/>
              <a:gd name="T100" fmla="*/ 222 w 234"/>
              <a:gd name="T101" fmla="*/ 39 h 107"/>
              <a:gd name="T102" fmla="*/ 214 w 234"/>
              <a:gd name="T103" fmla="*/ 46 h 107"/>
              <a:gd name="T104" fmla="*/ 216 w 234"/>
              <a:gd name="T105" fmla="*/ 40 h 107"/>
              <a:gd name="T106" fmla="*/ 208 w 234"/>
              <a:gd name="T107" fmla="*/ 43 h 107"/>
              <a:gd name="T108" fmla="*/ 222 w 234"/>
              <a:gd name="T109" fmla="*/ 55 h 107"/>
              <a:gd name="T110" fmla="*/ 227 w 234"/>
              <a:gd name="T111" fmla="*/ 35 h 107"/>
              <a:gd name="T112" fmla="*/ 227 w 234"/>
              <a:gd name="T113" fmla="*/ 33 h 107"/>
              <a:gd name="T114" fmla="*/ 227 w 234"/>
              <a:gd name="T115" fmla="*/ 35 h 107"/>
              <a:gd name="T116" fmla="*/ 227 w 234"/>
              <a:gd name="T117" fmla="*/ 33 h 107"/>
              <a:gd name="T118" fmla="*/ 227 w 234"/>
              <a:gd name="T119"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107">
                <a:moveTo>
                  <a:pt x="178" y="70"/>
                </a:moveTo>
                <a:cubicBezTo>
                  <a:pt x="177" y="71"/>
                  <a:pt x="183" y="67"/>
                  <a:pt x="185" y="57"/>
                </a:cubicBezTo>
                <a:cubicBezTo>
                  <a:pt x="186" y="50"/>
                  <a:pt x="178" y="47"/>
                  <a:pt x="178" y="47"/>
                </a:cubicBezTo>
                <a:cubicBezTo>
                  <a:pt x="179" y="47"/>
                  <a:pt x="179" y="52"/>
                  <a:pt x="178" y="55"/>
                </a:cubicBezTo>
                <a:cubicBezTo>
                  <a:pt x="176" y="58"/>
                  <a:pt x="167" y="57"/>
                  <a:pt x="168" y="48"/>
                </a:cubicBezTo>
                <a:cubicBezTo>
                  <a:pt x="170" y="39"/>
                  <a:pt x="187" y="38"/>
                  <a:pt x="189" y="50"/>
                </a:cubicBezTo>
                <a:cubicBezTo>
                  <a:pt x="192" y="62"/>
                  <a:pt x="179" y="70"/>
                  <a:pt x="178" y="70"/>
                </a:cubicBezTo>
                <a:cubicBezTo>
                  <a:pt x="178" y="70"/>
                  <a:pt x="178" y="70"/>
                  <a:pt x="178" y="70"/>
                </a:cubicBezTo>
                <a:close/>
                <a:moveTo>
                  <a:pt x="227" y="33"/>
                </a:moveTo>
                <a:cubicBezTo>
                  <a:pt x="229" y="18"/>
                  <a:pt x="214" y="22"/>
                  <a:pt x="214" y="22"/>
                </a:cubicBezTo>
                <a:cubicBezTo>
                  <a:pt x="204" y="11"/>
                  <a:pt x="195" y="27"/>
                  <a:pt x="192" y="31"/>
                </a:cubicBezTo>
                <a:cubicBezTo>
                  <a:pt x="189" y="36"/>
                  <a:pt x="173" y="42"/>
                  <a:pt x="168" y="32"/>
                </a:cubicBezTo>
                <a:cubicBezTo>
                  <a:pt x="162" y="22"/>
                  <a:pt x="169" y="12"/>
                  <a:pt x="176" y="14"/>
                </a:cubicBezTo>
                <a:cubicBezTo>
                  <a:pt x="184" y="15"/>
                  <a:pt x="187" y="24"/>
                  <a:pt x="180" y="28"/>
                </a:cubicBezTo>
                <a:cubicBezTo>
                  <a:pt x="174" y="32"/>
                  <a:pt x="174" y="25"/>
                  <a:pt x="174" y="25"/>
                </a:cubicBezTo>
                <a:cubicBezTo>
                  <a:pt x="177" y="27"/>
                  <a:pt x="178" y="25"/>
                  <a:pt x="178" y="23"/>
                </a:cubicBezTo>
                <a:cubicBezTo>
                  <a:pt x="178" y="21"/>
                  <a:pt x="173" y="19"/>
                  <a:pt x="171" y="23"/>
                </a:cubicBezTo>
                <a:cubicBezTo>
                  <a:pt x="171" y="29"/>
                  <a:pt x="175" y="32"/>
                  <a:pt x="175" y="32"/>
                </a:cubicBezTo>
                <a:cubicBezTo>
                  <a:pt x="175" y="32"/>
                  <a:pt x="192" y="35"/>
                  <a:pt x="192" y="20"/>
                </a:cubicBezTo>
                <a:cubicBezTo>
                  <a:pt x="191" y="2"/>
                  <a:pt x="178" y="7"/>
                  <a:pt x="178" y="7"/>
                </a:cubicBezTo>
                <a:cubicBezTo>
                  <a:pt x="178" y="7"/>
                  <a:pt x="176" y="2"/>
                  <a:pt x="168" y="1"/>
                </a:cubicBezTo>
                <a:cubicBezTo>
                  <a:pt x="153" y="0"/>
                  <a:pt x="152" y="15"/>
                  <a:pt x="153" y="16"/>
                </a:cubicBezTo>
                <a:cubicBezTo>
                  <a:pt x="149" y="15"/>
                  <a:pt x="136" y="17"/>
                  <a:pt x="138" y="28"/>
                </a:cubicBezTo>
                <a:cubicBezTo>
                  <a:pt x="140" y="39"/>
                  <a:pt x="153" y="34"/>
                  <a:pt x="156" y="33"/>
                </a:cubicBezTo>
                <a:cubicBezTo>
                  <a:pt x="159" y="33"/>
                  <a:pt x="164" y="32"/>
                  <a:pt x="165" y="38"/>
                </a:cubicBezTo>
                <a:cubicBezTo>
                  <a:pt x="166" y="44"/>
                  <a:pt x="158" y="44"/>
                  <a:pt x="158" y="44"/>
                </a:cubicBezTo>
                <a:cubicBezTo>
                  <a:pt x="152" y="38"/>
                  <a:pt x="138" y="40"/>
                  <a:pt x="138" y="40"/>
                </a:cubicBezTo>
                <a:cubicBezTo>
                  <a:pt x="137" y="36"/>
                  <a:pt x="134" y="30"/>
                  <a:pt x="134" y="30"/>
                </a:cubicBezTo>
                <a:cubicBezTo>
                  <a:pt x="128" y="19"/>
                  <a:pt x="114" y="24"/>
                  <a:pt x="111" y="28"/>
                </a:cubicBezTo>
                <a:cubicBezTo>
                  <a:pt x="108" y="32"/>
                  <a:pt x="109" y="41"/>
                  <a:pt x="118" y="43"/>
                </a:cubicBezTo>
                <a:cubicBezTo>
                  <a:pt x="126" y="45"/>
                  <a:pt x="127" y="33"/>
                  <a:pt x="127" y="33"/>
                </a:cubicBezTo>
                <a:cubicBezTo>
                  <a:pt x="127" y="33"/>
                  <a:pt x="131" y="41"/>
                  <a:pt x="128" y="46"/>
                </a:cubicBezTo>
                <a:cubicBezTo>
                  <a:pt x="122" y="55"/>
                  <a:pt x="112" y="54"/>
                  <a:pt x="96" y="50"/>
                </a:cubicBezTo>
                <a:cubicBezTo>
                  <a:pt x="80" y="46"/>
                  <a:pt x="66" y="51"/>
                  <a:pt x="66" y="51"/>
                </a:cubicBezTo>
                <a:cubicBezTo>
                  <a:pt x="66" y="51"/>
                  <a:pt x="83" y="47"/>
                  <a:pt x="100" y="55"/>
                </a:cubicBezTo>
                <a:cubicBezTo>
                  <a:pt x="110" y="62"/>
                  <a:pt x="125" y="58"/>
                  <a:pt x="125" y="58"/>
                </a:cubicBezTo>
                <a:cubicBezTo>
                  <a:pt x="126" y="66"/>
                  <a:pt x="134" y="76"/>
                  <a:pt x="145" y="72"/>
                </a:cubicBezTo>
                <a:cubicBezTo>
                  <a:pt x="156" y="68"/>
                  <a:pt x="150" y="55"/>
                  <a:pt x="150" y="55"/>
                </a:cubicBezTo>
                <a:cubicBezTo>
                  <a:pt x="150" y="55"/>
                  <a:pt x="150" y="60"/>
                  <a:pt x="146" y="62"/>
                </a:cubicBezTo>
                <a:cubicBezTo>
                  <a:pt x="141" y="63"/>
                  <a:pt x="136" y="57"/>
                  <a:pt x="140" y="51"/>
                </a:cubicBezTo>
                <a:cubicBezTo>
                  <a:pt x="145" y="47"/>
                  <a:pt x="154" y="50"/>
                  <a:pt x="154" y="50"/>
                </a:cubicBezTo>
                <a:cubicBezTo>
                  <a:pt x="154" y="50"/>
                  <a:pt x="167" y="57"/>
                  <a:pt x="160" y="74"/>
                </a:cubicBezTo>
                <a:cubicBezTo>
                  <a:pt x="149" y="91"/>
                  <a:pt x="124" y="75"/>
                  <a:pt x="124" y="75"/>
                </a:cubicBezTo>
                <a:cubicBezTo>
                  <a:pt x="124" y="75"/>
                  <a:pt x="81" y="50"/>
                  <a:pt x="49" y="59"/>
                </a:cubicBezTo>
                <a:cubicBezTo>
                  <a:pt x="27" y="64"/>
                  <a:pt x="0" y="107"/>
                  <a:pt x="1" y="106"/>
                </a:cubicBezTo>
                <a:cubicBezTo>
                  <a:pt x="17" y="86"/>
                  <a:pt x="29" y="73"/>
                  <a:pt x="45" y="65"/>
                </a:cubicBezTo>
                <a:cubicBezTo>
                  <a:pt x="80" y="53"/>
                  <a:pt x="111" y="80"/>
                  <a:pt x="111" y="80"/>
                </a:cubicBezTo>
                <a:cubicBezTo>
                  <a:pt x="136" y="98"/>
                  <a:pt x="155" y="97"/>
                  <a:pt x="155" y="97"/>
                </a:cubicBezTo>
                <a:cubicBezTo>
                  <a:pt x="185" y="99"/>
                  <a:pt x="195" y="66"/>
                  <a:pt x="195" y="66"/>
                </a:cubicBezTo>
                <a:cubicBezTo>
                  <a:pt x="195" y="66"/>
                  <a:pt x="200" y="46"/>
                  <a:pt x="204" y="39"/>
                </a:cubicBezTo>
                <a:cubicBezTo>
                  <a:pt x="207" y="35"/>
                  <a:pt x="219" y="31"/>
                  <a:pt x="222" y="39"/>
                </a:cubicBezTo>
                <a:cubicBezTo>
                  <a:pt x="225" y="48"/>
                  <a:pt x="216" y="52"/>
                  <a:pt x="214" y="46"/>
                </a:cubicBezTo>
                <a:cubicBezTo>
                  <a:pt x="212" y="41"/>
                  <a:pt x="216" y="40"/>
                  <a:pt x="216" y="40"/>
                </a:cubicBezTo>
                <a:cubicBezTo>
                  <a:pt x="216" y="40"/>
                  <a:pt x="209" y="38"/>
                  <a:pt x="208" y="43"/>
                </a:cubicBezTo>
                <a:cubicBezTo>
                  <a:pt x="209" y="48"/>
                  <a:pt x="211" y="58"/>
                  <a:pt x="222" y="55"/>
                </a:cubicBezTo>
                <a:cubicBezTo>
                  <a:pt x="234" y="51"/>
                  <a:pt x="227" y="35"/>
                  <a:pt x="227" y="35"/>
                </a:cubicBezTo>
                <a:cubicBezTo>
                  <a:pt x="227" y="33"/>
                  <a:pt x="227" y="33"/>
                  <a:pt x="227" y="33"/>
                </a:cubicBezTo>
                <a:close/>
                <a:moveTo>
                  <a:pt x="227" y="35"/>
                </a:moveTo>
                <a:cubicBezTo>
                  <a:pt x="227" y="33"/>
                  <a:pt x="227" y="33"/>
                  <a:pt x="227" y="33"/>
                </a:cubicBezTo>
                <a:lnTo>
                  <a:pt x="227" y="35"/>
                </a:lnTo>
                <a:close/>
              </a:path>
            </a:pathLst>
          </a:custGeom>
          <a:solidFill>
            <a:srgbClr val="E60012"/>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4588991" y="1691257"/>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5589953" y="2677648"/>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fltVal val="0.5"/>
                                          </p:val>
                                        </p:tav>
                                        <p:tav tm="100000">
                                          <p:val>
                                            <p:strVal val="#ppt_x"/>
                                          </p:val>
                                        </p:tav>
                                      </p:tavLst>
                                    </p:anim>
                                    <p:anim calcmode="lin" valueType="num">
                                      <p:cBhvr>
                                        <p:cTn id="11" dur="1000" fill="hold"/>
                                        <p:tgtEl>
                                          <p:spTgt spid="13"/>
                                        </p:tgtEl>
                                        <p:attrNameLst>
                                          <p:attrName>ppt_y</p:attrName>
                                        </p:attrNameLst>
                                      </p:cBhvr>
                                      <p:tavLst>
                                        <p:tav tm="0">
                                          <p:val>
                                            <p:fltVal val="0.5"/>
                                          </p:val>
                                        </p:tav>
                                        <p:tav tm="100000">
                                          <p:val>
                                            <p:strVal val="#ppt_y"/>
                                          </p:val>
                                        </p:tav>
                                      </p:tavLst>
                                    </p:anim>
                                  </p:childTnLst>
                                </p:cTn>
                              </p:par>
                              <p:par>
                                <p:cTn id="12" presetID="23" presetClass="entr" presetSubtype="528"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p:val>
                                            <p:fltVal val="0.5"/>
                                          </p:val>
                                        </p:tav>
                                        <p:tav tm="100000">
                                          <p:val>
                                            <p:strVal val="#ppt_x"/>
                                          </p:val>
                                        </p:tav>
                                      </p:tavLst>
                                    </p:anim>
                                    <p:anim calcmode="lin" valueType="num">
                                      <p:cBhvr>
                                        <p:cTn id="17" dur="1000" fill="hold"/>
                                        <p:tgtEl>
                                          <p:spTgt spid="8"/>
                                        </p:tgtEl>
                                        <p:attrNameLst>
                                          <p:attrName>ppt_y</p:attrName>
                                        </p:attrNameLst>
                                      </p:cBhvr>
                                      <p:tavLst>
                                        <p:tav tm="0">
                                          <p:val>
                                            <p:fltVal val="0.5"/>
                                          </p:val>
                                        </p:tav>
                                        <p:tav tm="100000">
                                          <p:val>
                                            <p:strVal val="#ppt_y"/>
                                          </p:val>
                                        </p:tav>
                                      </p:tavLst>
                                    </p:anim>
                                  </p:childTnLst>
                                </p:cTn>
                              </p:par>
                              <p:par>
                                <p:cTn id="18" presetID="1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p:tgtEl>
                                          <p:spTgt spid="12"/>
                                        </p:tgtEl>
                                        <p:attrNameLst>
                                          <p:attrName>ppt_x</p:attrName>
                                        </p:attrNameLst>
                                      </p:cBhvr>
                                      <p:tavLst>
                                        <p:tav tm="0">
                                          <p:val>
                                            <p:strVal val="#ppt_x-#ppt_w*1.125000"/>
                                          </p:val>
                                        </p:tav>
                                        <p:tav tm="100000">
                                          <p:val>
                                            <p:strVal val="#ppt_x"/>
                                          </p:val>
                                        </p:tav>
                                      </p:tavLst>
                                    </p:anim>
                                    <p:animEffect transition="in" filter="wipe(right)">
                                      <p:cBhvr>
                                        <p:cTn id="21" dur="1000"/>
                                        <p:tgtEl>
                                          <p:spTgt spid="12"/>
                                        </p:tgtEl>
                                      </p:cBhvr>
                                    </p:animEffect>
                                  </p:childTnLst>
                                </p:cTn>
                              </p:par>
                              <p:par>
                                <p:cTn id="22" presetID="53" presetClass="entr" presetSubtype="528"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fltVal val="0.5"/>
                                          </p:val>
                                        </p:tav>
                                        <p:tav tm="100000">
                                          <p:val>
                                            <p:strVal val="#ppt_x"/>
                                          </p:val>
                                        </p:tav>
                                      </p:tavLst>
                                    </p:anim>
                                    <p:anim calcmode="lin" valueType="num">
                                      <p:cBhvr>
                                        <p:cTn id="28" dur="10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p:bldP spid="14"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0125" y="35657"/>
            <a:ext cx="2112235" cy="6858000"/>
          </a:xfrm>
          <a:prstGeom prst="rect">
            <a:avLst/>
          </a:prstGeom>
          <a:solidFill>
            <a:srgbClr val="B3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nvGrpSpPr>
          <p:cNvPr id="2" name="组合 1"/>
          <p:cNvGrpSpPr/>
          <p:nvPr/>
        </p:nvGrpSpPr>
        <p:grpSpPr>
          <a:xfrm>
            <a:off x="142605" y="1767959"/>
            <a:ext cx="4048640" cy="4323697"/>
            <a:chOff x="483049" y="1335218"/>
            <a:chExt cx="3036480" cy="3242773"/>
          </a:xfrm>
        </p:grpSpPr>
        <p:sp>
          <p:nvSpPr>
            <p:cNvPr id="4" name="椭圆 3"/>
            <p:cNvSpPr/>
            <p:nvPr/>
          </p:nvSpPr>
          <p:spPr>
            <a:xfrm>
              <a:off x="483049" y="1335218"/>
              <a:ext cx="2676691" cy="2676691"/>
            </a:xfrm>
            <a:prstGeom prst="ellipse">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7374" y="2171795"/>
              <a:ext cx="2462155" cy="2406196"/>
            </a:xfrm>
            <a:custGeom>
              <a:avLst/>
              <a:gdLst>
                <a:gd name="connsiteX0" fmla="*/ 0 w 2462155"/>
                <a:gd name="connsiteY0" fmla="*/ 0 h 2406196"/>
                <a:gd name="connsiteX1" fmla="*/ 2462155 w 2462155"/>
                <a:gd name="connsiteY1" fmla="*/ 0 h 2406196"/>
                <a:gd name="connsiteX2" fmla="*/ 2462155 w 2462155"/>
                <a:gd name="connsiteY2" fmla="*/ 813277 h 2406196"/>
                <a:gd name="connsiteX3" fmla="*/ 2145818 w 2462155"/>
                <a:gd name="connsiteY3" fmla="*/ 813277 h 2406196"/>
                <a:gd name="connsiteX4" fmla="*/ 2136444 w 2462155"/>
                <a:gd name="connsiteY4" fmla="*/ 874699 h 2406196"/>
                <a:gd name="connsiteX5" fmla="*/ 2058460 w 2462155"/>
                <a:gd name="connsiteY5" fmla="*/ 1125920 h 2406196"/>
                <a:gd name="connsiteX6" fmla="*/ 2027327 w 2462155"/>
                <a:gd name="connsiteY6" fmla="*/ 1190549 h 2406196"/>
                <a:gd name="connsiteX7" fmla="*/ 2462155 w 2462155"/>
                <a:gd name="connsiteY7" fmla="*/ 1190549 h 2406196"/>
                <a:gd name="connsiteX8" fmla="*/ 2462155 w 2462155"/>
                <a:gd name="connsiteY8" fmla="*/ 2406196 h 2406196"/>
                <a:gd name="connsiteX9" fmla="*/ 0 w 2462155"/>
                <a:gd name="connsiteY9" fmla="*/ 2406196 h 240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2155" h="2406196">
                  <a:moveTo>
                    <a:pt x="0" y="0"/>
                  </a:moveTo>
                  <a:lnTo>
                    <a:pt x="2462155" y="0"/>
                  </a:lnTo>
                  <a:lnTo>
                    <a:pt x="2462155" y="813277"/>
                  </a:lnTo>
                  <a:lnTo>
                    <a:pt x="2145818" y="813277"/>
                  </a:lnTo>
                  <a:lnTo>
                    <a:pt x="2136444" y="874699"/>
                  </a:lnTo>
                  <a:cubicBezTo>
                    <a:pt x="2118616" y="961822"/>
                    <a:pt x="2092322" y="1045861"/>
                    <a:pt x="2058460" y="1125920"/>
                  </a:cubicBezTo>
                  <a:lnTo>
                    <a:pt x="2027327" y="1190549"/>
                  </a:lnTo>
                  <a:lnTo>
                    <a:pt x="2462155" y="1190549"/>
                  </a:lnTo>
                  <a:lnTo>
                    <a:pt x="2462155" y="2406196"/>
                  </a:lnTo>
                  <a:lnTo>
                    <a:pt x="0" y="2406196"/>
                  </a:lnTo>
                  <a:close/>
                </a:path>
              </a:pathLst>
            </a:custGeom>
          </p:spPr>
        </p:pic>
        <p:sp>
          <p:nvSpPr>
            <p:cNvPr id="7" name="文本框 6"/>
            <p:cNvSpPr txBox="1"/>
            <p:nvPr/>
          </p:nvSpPr>
          <p:spPr>
            <a:xfrm>
              <a:off x="1259653" y="1993674"/>
              <a:ext cx="1123481" cy="1224136"/>
            </a:xfrm>
            <a:prstGeom prst="rect">
              <a:avLst/>
            </a:prstGeom>
            <a:noFill/>
          </p:spPr>
          <p:txBody>
            <a:bodyPr vert="eaVert" wrap="square" rtlCol="0">
              <a:spAutoFit/>
            </a:bodyPr>
            <a:lstStyle/>
            <a:p>
              <a:pPr algn="ctr" defTabSz="1219200"/>
              <a:r>
                <a:rPr lang="zh-CN" altLang="en-US" sz="4265" b="1" spc="800" dirty="0">
                  <a:solidFill>
                    <a:prstClr val="white"/>
                  </a:solidFill>
                  <a:latin typeface="文悦古典明朝体 (非商业使用) W5" pitchFamily="50" charset="-122"/>
                  <a:ea typeface="文悦古典明朝体 (非商业使用) W5" pitchFamily="50" charset="-122"/>
                </a:rPr>
                <a:t>学习目标</a:t>
              </a:r>
              <a:endParaRPr lang="zh-CN" altLang="en-US" sz="4265" b="1" spc="800" dirty="0">
                <a:solidFill>
                  <a:prstClr val="white"/>
                </a:solidFill>
                <a:latin typeface="文悦古典明朝体 (非商业使用) W5" pitchFamily="50" charset="-122"/>
                <a:ea typeface="文悦古典明朝体 (非商业使用) W5" pitchFamily="50" charset="-122"/>
              </a:endParaRPr>
            </a:p>
          </p:txBody>
        </p:sp>
      </p:grpSp>
      <p:grpSp>
        <p:nvGrpSpPr>
          <p:cNvPr id="17" name="组合 16"/>
          <p:cNvGrpSpPr/>
          <p:nvPr/>
        </p:nvGrpSpPr>
        <p:grpSpPr>
          <a:xfrm>
            <a:off x="3984077" y="3216452"/>
            <a:ext cx="7629741" cy="1569660"/>
            <a:chOff x="4406215" y="1461363"/>
            <a:chExt cx="3444201" cy="1177245"/>
          </a:xfrm>
        </p:grpSpPr>
        <p:grpSp>
          <p:nvGrpSpPr>
            <p:cNvPr id="10" name="组合 9"/>
            <p:cNvGrpSpPr/>
            <p:nvPr/>
          </p:nvGrpSpPr>
          <p:grpSpPr>
            <a:xfrm>
              <a:off x="4406215" y="1461363"/>
              <a:ext cx="510677" cy="792088"/>
              <a:chOff x="4406215" y="1491630"/>
              <a:chExt cx="510677" cy="792088"/>
            </a:xfrm>
          </p:grpSpPr>
          <p:sp>
            <p:nvSpPr>
              <p:cNvPr id="8" name="菱形 7"/>
              <p:cNvSpPr/>
              <p:nvPr/>
            </p:nvSpPr>
            <p:spPr>
              <a:xfrm>
                <a:off x="4406215" y="1491630"/>
                <a:ext cx="510677" cy="792088"/>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9" name="文本框 8"/>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贰</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15" name="文本框 14"/>
            <p:cNvSpPr txBox="1"/>
            <p:nvPr/>
          </p:nvSpPr>
          <p:spPr>
            <a:xfrm>
              <a:off x="5086892" y="1461363"/>
              <a:ext cx="2763524" cy="1177245"/>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掌握文中重点文言知识，如通假字，词类活用，一词多义等。</a:t>
              </a:r>
              <a:endParaRPr lang="zh-CN" altLang="en-US" sz="3200" dirty="0">
                <a:solidFill>
                  <a:prstClr val="black">
                    <a:lumMod val="85000"/>
                    <a:lumOff val="15000"/>
                  </a:prstClr>
                </a:solidFill>
              </a:endParaRPr>
            </a:p>
          </p:txBody>
        </p:sp>
      </p:grpSp>
      <p:grpSp>
        <p:nvGrpSpPr>
          <p:cNvPr id="25" name="组合 24"/>
          <p:cNvGrpSpPr/>
          <p:nvPr/>
        </p:nvGrpSpPr>
        <p:grpSpPr>
          <a:xfrm>
            <a:off x="3909373" y="1579278"/>
            <a:ext cx="8001266" cy="963204"/>
            <a:chOff x="4450235" y="1536138"/>
            <a:chExt cx="3383014" cy="567132"/>
          </a:xfrm>
        </p:grpSpPr>
        <p:grpSp>
          <p:nvGrpSpPr>
            <p:cNvPr id="26" name="组合 25"/>
            <p:cNvGrpSpPr/>
            <p:nvPr/>
          </p:nvGrpSpPr>
          <p:grpSpPr>
            <a:xfrm>
              <a:off x="4450235" y="1545039"/>
              <a:ext cx="474834" cy="558231"/>
              <a:chOff x="4450235" y="1575306"/>
              <a:chExt cx="474834" cy="558231"/>
            </a:xfrm>
          </p:grpSpPr>
          <p:sp>
            <p:nvSpPr>
              <p:cNvPr id="30" name="菱形 29"/>
              <p:cNvSpPr/>
              <p:nvPr/>
            </p:nvSpPr>
            <p:spPr>
              <a:xfrm>
                <a:off x="4450235" y="1575306"/>
                <a:ext cx="474834" cy="558231"/>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31" name="文本框 30"/>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壹</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29" name="文本框 28"/>
            <p:cNvSpPr txBox="1"/>
            <p:nvPr/>
          </p:nvSpPr>
          <p:spPr>
            <a:xfrm>
              <a:off x="5069725" y="1536138"/>
              <a:ext cx="2763524" cy="489289"/>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疏通文意，了解故事情节发展过程。</a:t>
              </a:r>
              <a:endParaRPr lang="zh-CN" altLang="en-US" sz="3200" dirty="0">
                <a:solidFill>
                  <a:prstClr val="black">
                    <a:lumMod val="85000"/>
                    <a:lumOff val="15000"/>
                  </a:prstClr>
                </a:solidFill>
              </a:endParaRPr>
            </a:p>
          </p:txBody>
        </p:sp>
      </p:grp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V="1">
            <a:off x="9198367" y="4153749"/>
            <a:ext cx="3614117" cy="32298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childTnLst>
                                    <p:set>
                                      <p:cBhvr>
                                        <p:cTn id="11" dur="1" fill="hold">
                                          <p:stCondLst>
                                            <p:cond delay="0"/>
                                          </p:stCondLst>
                                        </p:cTn>
                                        <p:tgtEl>
                                          <p:spTgt spid="2"/>
                                        </p:tgtEl>
                                        <p:attrNameLst>
                                          <p:attrName>style.visibility</p:attrName>
                                        </p:attrNameLst>
                                      </p:cBhvr>
                                      <p:to>
                                        <p:strVal val="visible"/>
                                      </p:to>
                                    </p:set>
                                    <p:animEffect transition="in" filter="wipe(down)">
                                      <p:cBhvr>
                                        <p:cTn id="12" dur="750"/>
                                        <p:tgtEl>
                                          <p:spTgt spid="2"/>
                                        </p:tgtEl>
                                      </p:cBhvr>
                                    </p:animEffect>
                                  </p:childTnLst>
                                </p:cTn>
                              </p:par>
                            </p:childTnLst>
                          </p:cTn>
                        </p:par>
                        <p:par>
                          <p:cTn id="13" fill="hold">
                            <p:stCondLst>
                              <p:cond delay="1000"/>
                            </p:stCondLst>
                            <p:childTnLst>
                              <p:par>
                                <p:cTn id="14" presetID="22" presetClass="entr" presetSubtype="2" fill="hold" nodeType="afterEffect">
                                  <p:childTnLst>
                                    <p:set>
                                      <p:cBhvr>
                                        <p:cTn id="15" dur="1" fill="hold">
                                          <p:stCondLst>
                                            <p:cond delay="0"/>
                                          </p:stCondLst>
                                        </p:cTn>
                                        <p:tgtEl>
                                          <p:spTgt spid="40"/>
                                        </p:tgtEl>
                                        <p:attrNameLst>
                                          <p:attrName>style.visibility</p:attrName>
                                        </p:attrNameLst>
                                      </p:cBhvr>
                                      <p:to>
                                        <p:strVal val="visible"/>
                                      </p:to>
                                    </p:set>
                                    <p:animEffect transition="in" filter="wipe(right)">
                                      <p:cBhvr>
                                        <p:cTn id="16" dur="500"/>
                                        <p:tgtEl>
                                          <p:spTgt spid="40"/>
                                        </p:tgtEl>
                                      </p:cBhvr>
                                    </p:animEffect>
                                  </p:childTnLst>
                                </p:cTn>
                              </p:par>
                              <p:par>
                                <p:cTn id="17" presetID="22" presetClass="entr" presetSubtype="8" fill="hold" nodeType="withEffec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par>
                                <p:cTn id="20" presetID="22" presetClass="entr" presetSubtype="8" fill="hold" nodeType="withEffect">
                                  <p:childTnLst>
                                    <p:set>
                                      <p:cBhvr>
                                        <p:cTn id="21" dur="1" fill="hold">
                                          <p:stCondLst>
                                            <p:cond delay="0"/>
                                          </p:stCondLst>
                                        </p:cTn>
                                        <p:tgtEl>
                                          <p:spTgt spid="25"/>
                                        </p:tgtEl>
                                        <p:attrNameLst>
                                          <p:attrName>style.visibility</p:attrName>
                                        </p:attrNameLst>
                                      </p:cBhvr>
                                      <p:to>
                                        <p:strVal val="visible"/>
                                      </p:to>
                                    </p:set>
                                    <p:animEffect transition="in" filter="wipe(left)">
                                      <p:cBhvr>
                                        <p:cTn id="22"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147" y="649606"/>
            <a:ext cx="4726940" cy="3970318"/>
          </a:xfrm>
          <a:prstGeom prst="rect">
            <a:avLst/>
          </a:prstGeom>
          <a:noFill/>
        </p:spPr>
        <p:txBody>
          <a:bodyPr>
            <a:spAutoFit/>
          </a:bodyPr>
          <a:lstStyle/>
          <a:p>
            <a:r>
              <a:rPr lang="zh-CN" altLang="en-US" sz="2800" b="1" noProof="1">
                <a:solidFill>
                  <a:schemeClr val="hlink"/>
                </a:solidFill>
                <a:sym typeface="+mn-ea"/>
              </a:rPr>
              <a:t>审</a:t>
            </a:r>
            <a:r>
              <a:rPr lang="zh-CN" altLang="en-US" sz="2800" b="1" noProof="1">
                <a:sym typeface="+mn-ea"/>
              </a:rPr>
              <a:t>谛之，短小，黑赤色，顿非前物，成</a:t>
            </a:r>
            <a:r>
              <a:rPr lang="zh-CN" altLang="en-US" sz="2800" b="1" noProof="1">
                <a:solidFill>
                  <a:schemeClr val="hlink"/>
                </a:solidFill>
                <a:sym typeface="+mn-ea"/>
              </a:rPr>
              <a:t>以</a:t>
            </a:r>
            <a:r>
              <a:rPr lang="zh-CN" altLang="en-US" sz="2800" b="1" noProof="1">
                <a:sym typeface="+mn-ea"/>
              </a:rPr>
              <a:t>其小，</a:t>
            </a:r>
            <a:r>
              <a:rPr lang="zh-CN" altLang="en-US" sz="2800" b="1" noProof="1">
                <a:solidFill>
                  <a:schemeClr val="hlink"/>
                </a:solidFill>
                <a:sym typeface="+mn-ea"/>
              </a:rPr>
              <a:t>劣</a:t>
            </a:r>
            <a:r>
              <a:rPr lang="zh-CN" altLang="en-US" sz="2800" b="1" noProof="1">
                <a:sym typeface="+mn-ea"/>
              </a:rPr>
              <a:t>之。</a:t>
            </a:r>
            <a:r>
              <a:rPr lang="zh-CN" altLang="en-US" sz="2800" b="1" noProof="1">
                <a:ln w="22225">
                  <a:solidFill>
                    <a:schemeClr val="accent2"/>
                  </a:solidFill>
                  <a:prstDash val="solid"/>
                </a:ln>
                <a:solidFill>
                  <a:schemeClr val="accent2">
                    <a:lumMod val="40000"/>
                    <a:lumOff val="60000"/>
                  </a:schemeClr>
                </a:solidFill>
                <a:sym typeface="+mn-ea"/>
              </a:rPr>
              <a:t>惟</a:t>
            </a:r>
            <a:r>
              <a:rPr lang="zh-CN" altLang="en-US" sz="2800" b="1" noProof="1">
                <a:sym typeface="+mn-ea"/>
              </a:rPr>
              <a:t>彷徨瞻顾，寻所逐者。壁上小虫忽跃落襟袖间。视之，形若土狗，梅花翅，方首，长胫，</a:t>
            </a:r>
            <a:r>
              <a:rPr lang="zh-CN" altLang="en-US" sz="2800" b="1" noProof="1">
                <a:solidFill>
                  <a:schemeClr val="hlink"/>
                </a:solidFill>
                <a:sym typeface="+mn-ea"/>
              </a:rPr>
              <a:t>意</a:t>
            </a:r>
            <a:r>
              <a:rPr lang="zh-CN" altLang="en-US" sz="2800" b="1" noProof="1">
                <a:sym typeface="+mn-ea"/>
              </a:rPr>
              <a:t>似良。喜而收之。将献公堂，</a:t>
            </a:r>
            <a:r>
              <a:rPr lang="zh-CN" altLang="en-US" sz="2800" b="1" noProof="1">
                <a:solidFill>
                  <a:schemeClr val="accent1"/>
                </a:solidFill>
                <a:effectLst>
                  <a:outerShdw blurRad="38100" dist="25400" dir="5400000" algn="ctr" rotWithShape="0">
                    <a:srgbClr val="6E747A">
                      <a:alpha val="43000"/>
                    </a:srgbClr>
                  </a:outerShdw>
                </a:effectLst>
                <a:sym typeface="+mn-ea"/>
              </a:rPr>
              <a:t>惴惴</a:t>
            </a:r>
            <a:r>
              <a:rPr lang="zh-CN" altLang="en-US" sz="2800" b="1" noProof="1">
                <a:sym typeface="+mn-ea"/>
              </a:rPr>
              <a:t>恐不</a:t>
            </a:r>
            <a:r>
              <a:rPr lang="zh-CN" altLang="en-US" sz="2800" b="1" noProof="1">
                <a:solidFill>
                  <a:schemeClr val="hlink"/>
                </a:solidFill>
                <a:sym typeface="+mn-ea"/>
              </a:rPr>
              <a:t>当</a:t>
            </a:r>
            <a:r>
              <a:rPr lang="zh-CN" altLang="en-US" sz="2800" b="1" noProof="1">
                <a:sym typeface="+mn-ea"/>
              </a:rPr>
              <a:t>意，思试之</a:t>
            </a:r>
            <a:r>
              <a:rPr lang="zh-CN" altLang="en-US" sz="2800" b="1" noProof="1">
                <a:solidFill>
                  <a:schemeClr val="hlink"/>
                </a:solidFill>
                <a:sym typeface="+mn-ea"/>
              </a:rPr>
              <a:t>斗</a:t>
            </a:r>
            <a:r>
              <a:rPr lang="zh-CN" altLang="en-US" sz="2800" b="1" noProof="1">
                <a:solidFill>
                  <a:srgbClr val="FF3300"/>
                </a:solidFill>
                <a:sym typeface="+mn-ea"/>
              </a:rPr>
              <a:t>以</a:t>
            </a:r>
            <a:r>
              <a:rPr lang="zh-CN" altLang="en-US" sz="2800" b="1" noProof="1">
                <a:sym typeface="+mn-ea"/>
              </a:rPr>
              <a:t>觇之。</a:t>
            </a:r>
            <a:endParaRPr lang="zh-CN" altLang="en-US" sz="2800" noProof="1"/>
          </a:p>
          <a:p>
            <a:endParaRPr lang="zh-CN" altLang="en-US" sz="2800" noProof="1"/>
          </a:p>
        </p:txBody>
      </p:sp>
      <p:sp>
        <p:nvSpPr>
          <p:cNvPr id="32769" name="文本框 153601"/>
          <p:cNvSpPr txBox="1"/>
          <p:nvPr/>
        </p:nvSpPr>
        <p:spPr>
          <a:xfrm>
            <a:off x="5096088" y="549911"/>
            <a:ext cx="6054513" cy="3785652"/>
          </a:xfrm>
          <a:prstGeom prst="rect">
            <a:avLst/>
          </a:prstGeom>
          <a:noFill/>
          <a:ln w="9525">
            <a:noFill/>
          </a:ln>
        </p:spPr>
        <p:txBody>
          <a:bodyPr>
            <a:spAutoFit/>
          </a:bodyPr>
          <a:lstStyle/>
          <a:p>
            <a:pPr>
              <a:spcBef>
                <a:spcPct val="50000"/>
              </a:spcBef>
            </a:pPr>
            <a:r>
              <a:rPr lang="zh-CN" altLang="en-US" sz="2400" b="1" noProof="1"/>
              <a:t>成名</a:t>
            </a:r>
            <a:r>
              <a:rPr lang="zh-CN" altLang="en-US" sz="2400" b="1" noProof="1">
                <a:solidFill>
                  <a:schemeClr val="hlink"/>
                </a:solidFill>
              </a:rPr>
              <a:t>仔细看</a:t>
            </a:r>
            <a:r>
              <a:rPr lang="zh-CN" altLang="en-US" sz="2400" b="1" noProof="1"/>
              <a:t>它，个儿短小，黑红色，立刻觉得它不像先前那只。成名</a:t>
            </a:r>
            <a:r>
              <a:rPr lang="zh-CN" altLang="en-US" sz="2400" b="1" noProof="1">
                <a:solidFill>
                  <a:schemeClr val="hlink"/>
                </a:solidFill>
              </a:rPr>
              <a:t>因它</a:t>
            </a:r>
            <a:r>
              <a:rPr lang="zh-CN" altLang="en-US" sz="2400" b="1" noProof="1"/>
              <a:t>个儿小，</a:t>
            </a:r>
            <a:r>
              <a:rPr lang="zh-CN" altLang="en-US" sz="2400" b="1" noProof="1">
                <a:solidFill>
                  <a:schemeClr val="accent1"/>
                </a:solidFill>
                <a:effectLst>
                  <a:outerShdw blurRad="38100" dist="25400" dir="5400000" algn="ctr" rotWithShape="0">
                    <a:srgbClr val="6E747A">
                      <a:alpha val="43000"/>
                    </a:srgbClr>
                  </a:outerShdw>
                </a:effectLst>
              </a:rPr>
              <a:t>认为</a:t>
            </a:r>
            <a:r>
              <a:rPr lang="zh-CN" altLang="en-US" sz="2400" b="1" noProof="1">
                <a:solidFill>
                  <a:schemeClr val="hlink"/>
                </a:solidFill>
              </a:rPr>
              <a:t>它不好</a:t>
            </a:r>
            <a:r>
              <a:rPr lang="zh-CN" altLang="en-US" sz="2400" b="1" noProof="1"/>
              <a:t>。（成名）</a:t>
            </a:r>
            <a:r>
              <a:rPr lang="zh-CN" altLang="en-US" sz="2400" b="1" noProof="1">
                <a:ln w="22225">
                  <a:solidFill>
                    <a:schemeClr val="accent2"/>
                  </a:solidFill>
                  <a:prstDash val="solid"/>
                </a:ln>
                <a:solidFill>
                  <a:schemeClr val="accent2">
                    <a:lumMod val="40000"/>
                    <a:lumOff val="60000"/>
                  </a:schemeClr>
                </a:solidFill>
              </a:rPr>
              <a:t>只是</a:t>
            </a:r>
            <a:r>
              <a:rPr lang="zh-CN" altLang="en-US" sz="2400" b="1" noProof="1"/>
              <a:t>不住地来回寻找，找他所追捕的那只。（这时）墙壁上的那只小蟋蟀，忽然跳到他的衣袖上了。再</a:t>
            </a:r>
            <a:r>
              <a:rPr lang="zh-CN" altLang="en-US" sz="2400" b="1" noProof="1">
                <a:solidFill>
                  <a:schemeClr val="hlink"/>
                </a:solidFill>
              </a:rPr>
              <a:t>仔细</a:t>
            </a:r>
            <a:r>
              <a:rPr lang="zh-CN" altLang="en-US" sz="2400" b="1" noProof="1"/>
              <a:t>看它，形状象土狗子，梅花翅膀，方头长腿，</a:t>
            </a:r>
            <a:r>
              <a:rPr lang="zh-CN" altLang="en-US" sz="2400" b="1" noProof="1">
                <a:solidFill>
                  <a:schemeClr val="accent1"/>
                </a:solidFill>
                <a:effectLst>
                  <a:outerShdw blurRad="38100" dist="25400" dir="5400000" algn="ctr" rotWithShape="0">
                    <a:srgbClr val="6E747A">
                      <a:alpha val="43000"/>
                    </a:srgbClr>
                  </a:outerShdw>
                </a:effectLst>
              </a:rPr>
              <a:t>觉得</a:t>
            </a:r>
            <a:r>
              <a:rPr lang="zh-CN" altLang="en-US" sz="2400" b="1" noProof="1"/>
              <a:t>好象还不错。高兴地收养了它，准备献给官府，但是</a:t>
            </a:r>
            <a:r>
              <a:rPr lang="zh-CN" altLang="en-US" sz="2400" b="1" noProof="1">
                <a:solidFill>
                  <a:schemeClr val="accent1"/>
                </a:solidFill>
                <a:effectLst>
                  <a:outerShdw blurRad="38100" dist="25400" dir="5400000" algn="ctr" rotWithShape="0">
                    <a:srgbClr val="6E747A">
                      <a:alpha val="43000"/>
                    </a:srgbClr>
                  </a:outerShdw>
                </a:effectLst>
              </a:rPr>
              <a:t>心里还很不踏实</a:t>
            </a:r>
            <a:r>
              <a:rPr lang="zh-CN" altLang="en-US" sz="2400" b="1" noProof="1"/>
              <a:t>，怕不合县官的心意，他想先试着</a:t>
            </a:r>
            <a:r>
              <a:rPr lang="zh-CN" altLang="en-US" sz="2400" b="1" noProof="1">
                <a:solidFill>
                  <a:schemeClr val="hlink"/>
                </a:solidFill>
              </a:rPr>
              <a:t>让它斗</a:t>
            </a:r>
            <a:r>
              <a:rPr lang="zh-CN" altLang="en-US" sz="2400" b="1" noProof="1"/>
              <a:t>一下来观察它（怎么样）。</a:t>
            </a:r>
            <a:endParaRPr lang="zh-CN" altLang="en-US" sz="2400" b="1" noProof="1"/>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63460" y="363251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0125" y="35657"/>
            <a:ext cx="2112235" cy="6858000"/>
          </a:xfrm>
          <a:prstGeom prst="rect">
            <a:avLst/>
          </a:prstGeom>
          <a:solidFill>
            <a:srgbClr val="B3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nvGrpSpPr>
          <p:cNvPr id="2" name="组合 1"/>
          <p:cNvGrpSpPr/>
          <p:nvPr/>
        </p:nvGrpSpPr>
        <p:grpSpPr>
          <a:xfrm>
            <a:off x="142605" y="1767959"/>
            <a:ext cx="4048640" cy="4323697"/>
            <a:chOff x="483049" y="1335218"/>
            <a:chExt cx="3036480" cy="3242773"/>
          </a:xfrm>
        </p:grpSpPr>
        <p:sp>
          <p:nvSpPr>
            <p:cNvPr id="4" name="椭圆 3"/>
            <p:cNvSpPr/>
            <p:nvPr/>
          </p:nvSpPr>
          <p:spPr>
            <a:xfrm>
              <a:off x="483049" y="1335218"/>
              <a:ext cx="2676691" cy="2676691"/>
            </a:xfrm>
            <a:prstGeom prst="ellipse">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7374" y="2171795"/>
              <a:ext cx="2462155" cy="2406196"/>
            </a:xfrm>
            <a:custGeom>
              <a:avLst/>
              <a:gdLst>
                <a:gd name="connsiteX0" fmla="*/ 0 w 2462155"/>
                <a:gd name="connsiteY0" fmla="*/ 0 h 2406196"/>
                <a:gd name="connsiteX1" fmla="*/ 2462155 w 2462155"/>
                <a:gd name="connsiteY1" fmla="*/ 0 h 2406196"/>
                <a:gd name="connsiteX2" fmla="*/ 2462155 w 2462155"/>
                <a:gd name="connsiteY2" fmla="*/ 813277 h 2406196"/>
                <a:gd name="connsiteX3" fmla="*/ 2145818 w 2462155"/>
                <a:gd name="connsiteY3" fmla="*/ 813277 h 2406196"/>
                <a:gd name="connsiteX4" fmla="*/ 2136444 w 2462155"/>
                <a:gd name="connsiteY4" fmla="*/ 874699 h 2406196"/>
                <a:gd name="connsiteX5" fmla="*/ 2058460 w 2462155"/>
                <a:gd name="connsiteY5" fmla="*/ 1125920 h 2406196"/>
                <a:gd name="connsiteX6" fmla="*/ 2027327 w 2462155"/>
                <a:gd name="connsiteY6" fmla="*/ 1190549 h 2406196"/>
                <a:gd name="connsiteX7" fmla="*/ 2462155 w 2462155"/>
                <a:gd name="connsiteY7" fmla="*/ 1190549 h 2406196"/>
                <a:gd name="connsiteX8" fmla="*/ 2462155 w 2462155"/>
                <a:gd name="connsiteY8" fmla="*/ 2406196 h 2406196"/>
                <a:gd name="connsiteX9" fmla="*/ 0 w 2462155"/>
                <a:gd name="connsiteY9" fmla="*/ 2406196 h 240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2155" h="2406196">
                  <a:moveTo>
                    <a:pt x="0" y="0"/>
                  </a:moveTo>
                  <a:lnTo>
                    <a:pt x="2462155" y="0"/>
                  </a:lnTo>
                  <a:lnTo>
                    <a:pt x="2462155" y="813277"/>
                  </a:lnTo>
                  <a:lnTo>
                    <a:pt x="2145818" y="813277"/>
                  </a:lnTo>
                  <a:lnTo>
                    <a:pt x="2136444" y="874699"/>
                  </a:lnTo>
                  <a:cubicBezTo>
                    <a:pt x="2118616" y="961822"/>
                    <a:pt x="2092322" y="1045861"/>
                    <a:pt x="2058460" y="1125920"/>
                  </a:cubicBezTo>
                  <a:lnTo>
                    <a:pt x="2027327" y="1190549"/>
                  </a:lnTo>
                  <a:lnTo>
                    <a:pt x="2462155" y="1190549"/>
                  </a:lnTo>
                  <a:lnTo>
                    <a:pt x="2462155" y="2406196"/>
                  </a:lnTo>
                  <a:lnTo>
                    <a:pt x="0" y="2406196"/>
                  </a:lnTo>
                  <a:close/>
                </a:path>
              </a:pathLst>
            </a:custGeom>
          </p:spPr>
        </p:pic>
        <p:sp>
          <p:nvSpPr>
            <p:cNvPr id="7" name="文本框 6"/>
            <p:cNvSpPr txBox="1"/>
            <p:nvPr/>
          </p:nvSpPr>
          <p:spPr>
            <a:xfrm>
              <a:off x="1259653" y="1993674"/>
              <a:ext cx="1123481" cy="1224136"/>
            </a:xfrm>
            <a:prstGeom prst="rect">
              <a:avLst/>
            </a:prstGeom>
            <a:noFill/>
          </p:spPr>
          <p:txBody>
            <a:bodyPr vert="eaVert" wrap="square" rtlCol="0">
              <a:spAutoFit/>
            </a:bodyPr>
            <a:lstStyle/>
            <a:p>
              <a:pPr algn="ctr" defTabSz="1219200"/>
              <a:r>
                <a:rPr lang="zh-CN" altLang="en-US" sz="4265" b="1" spc="800" dirty="0">
                  <a:solidFill>
                    <a:prstClr val="white"/>
                  </a:solidFill>
                  <a:latin typeface="文悦古典明朝体 (非商业使用) W5" pitchFamily="50" charset="-122"/>
                  <a:ea typeface="文悦古典明朝体 (非商业使用) W5" pitchFamily="50" charset="-122"/>
                </a:rPr>
                <a:t>学习目标</a:t>
              </a:r>
              <a:endParaRPr lang="zh-CN" altLang="en-US" sz="4265" b="1" spc="800" dirty="0">
                <a:solidFill>
                  <a:prstClr val="white"/>
                </a:solidFill>
                <a:latin typeface="文悦古典明朝体 (非商业使用) W5" pitchFamily="50" charset="-122"/>
                <a:ea typeface="文悦古典明朝体 (非商业使用) W5" pitchFamily="50" charset="-122"/>
              </a:endParaRPr>
            </a:p>
          </p:txBody>
        </p:sp>
      </p:grpSp>
      <p:grpSp>
        <p:nvGrpSpPr>
          <p:cNvPr id="17" name="组合 16"/>
          <p:cNvGrpSpPr/>
          <p:nvPr/>
        </p:nvGrpSpPr>
        <p:grpSpPr>
          <a:xfrm>
            <a:off x="3984077" y="3216452"/>
            <a:ext cx="7629741" cy="1569660"/>
            <a:chOff x="4406215" y="1461363"/>
            <a:chExt cx="3444201" cy="1177245"/>
          </a:xfrm>
        </p:grpSpPr>
        <p:grpSp>
          <p:nvGrpSpPr>
            <p:cNvPr id="10" name="组合 9"/>
            <p:cNvGrpSpPr/>
            <p:nvPr/>
          </p:nvGrpSpPr>
          <p:grpSpPr>
            <a:xfrm>
              <a:off x="4406215" y="1461363"/>
              <a:ext cx="510677" cy="792088"/>
              <a:chOff x="4406215" y="1491630"/>
              <a:chExt cx="510677" cy="792088"/>
            </a:xfrm>
          </p:grpSpPr>
          <p:sp>
            <p:nvSpPr>
              <p:cNvPr id="8" name="菱形 7"/>
              <p:cNvSpPr/>
              <p:nvPr/>
            </p:nvSpPr>
            <p:spPr>
              <a:xfrm>
                <a:off x="4406215" y="1491630"/>
                <a:ext cx="510677" cy="792088"/>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9" name="文本框 8"/>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贰</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15" name="文本框 14"/>
            <p:cNvSpPr txBox="1"/>
            <p:nvPr/>
          </p:nvSpPr>
          <p:spPr>
            <a:xfrm>
              <a:off x="5086892" y="1461363"/>
              <a:ext cx="2763524" cy="1177245"/>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掌握文中重点文言知识，如通假字，词类活用，一词多义等。</a:t>
              </a:r>
              <a:endParaRPr lang="zh-CN" altLang="en-US" sz="3200" dirty="0">
                <a:solidFill>
                  <a:prstClr val="black">
                    <a:lumMod val="85000"/>
                    <a:lumOff val="15000"/>
                  </a:prstClr>
                </a:solidFill>
              </a:endParaRPr>
            </a:p>
          </p:txBody>
        </p:sp>
      </p:grpSp>
      <p:grpSp>
        <p:nvGrpSpPr>
          <p:cNvPr id="25" name="组合 24"/>
          <p:cNvGrpSpPr/>
          <p:nvPr/>
        </p:nvGrpSpPr>
        <p:grpSpPr>
          <a:xfrm>
            <a:off x="3909373" y="1579278"/>
            <a:ext cx="8001266" cy="963204"/>
            <a:chOff x="4450235" y="1536138"/>
            <a:chExt cx="3383014" cy="567132"/>
          </a:xfrm>
        </p:grpSpPr>
        <p:grpSp>
          <p:nvGrpSpPr>
            <p:cNvPr id="26" name="组合 25"/>
            <p:cNvGrpSpPr/>
            <p:nvPr/>
          </p:nvGrpSpPr>
          <p:grpSpPr>
            <a:xfrm>
              <a:off x="4450235" y="1545039"/>
              <a:ext cx="474834" cy="558231"/>
              <a:chOff x="4450235" y="1575306"/>
              <a:chExt cx="474834" cy="558231"/>
            </a:xfrm>
          </p:grpSpPr>
          <p:sp>
            <p:nvSpPr>
              <p:cNvPr id="30" name="菱形 29"/>
              <p:cNvSpPr/>
              <p:nvPr/>
            </p:nvSpPr>
            <p:spPr>
              <a:xfrm>
                <a:off x="4450235" y="1575306"/>
                <a:ext cx="474834" cy="558231"/>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31" name="文本框 30"/>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壹</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29" name="文本框 28"/>
            <p:cNvSpPr txBox="1"/>
            <p:nvPr/>
          </p:nvSpPr>
          <p:spPr>
            <a:xfrm>
              <a:off x="5069725" y="1536138"/>
              <a:ext cx="2763524" cy="489289"/>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疏通文意，了解故事情节发展过程。</a:t>
              </a:r>
              <a:endParaRPr lang="zh-CN" altLang="en-US" sz="3200" dirty="0">
                <a:solidFill>
                  <a:prstClr val="black">
                    <a:lumMod val="85000"/>
                    <a:lumOff val="15000"/>
                  </a:prstClr>
                </a:solidFill>
              </a:endParaRPr>
            </a:p>
          </p:txBody>
        </p:sp>
      </p:grp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V="1">
            <a:off x="9198367" y="4153749"/>
            <a:ext cx="3614117" cy="32298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childTnLst>
                                    <p:set>
                                      <p:cBhvr>
                                        <p:cTn id="11" dur="1" fill="hold">
                                          <p:stCondLst>
                                            <p:cond delay="0"/>
                                          </p:stCondLst>
                                        </p:cTn>
                                        <p:tgtEl>
                                          <p:spTgt spid="2"/>
                                        </p:tgtEl>
                                        <p:attrNameLst>
                                          <p:attrName>style.visibility</p:attrName>
                                        </p:attrNameLst>
                                      </p:cBhvr>
                                      <p:to>
                                        <p:strVal val="visible"/>
                                      </p:to>
                                    </p:set>
                                    <p:animEffect transition="in" filter="wipe(down)">
                                      <p:cBhvr>
                                        <p:cTn id="12" dur="750"/>
                                        <p:tgtEl>
                                          <p:spTgt spid="2"/>
                                        </p:tgtEl>
                                      </p:cBhvr>
                                    </p:animEffect>
                                  </p:childTnLst>
                                </p:cTn>
                              </p:par>
                            </p:childTnLst>
                          </p:cTn>
                        </p:par>
                        <p:par>
                          <p:cTn id="13" fill="hold">
                            <p:stCondLst>
                              <p:cond delay="1000"/>
                            </p:stCondLst>
                            <p:childTnLst>
                              <p:par>
                                <p:cTn id="14" presetID="22" presetClass="entr" presetSubtype="2" fill="hold" nodeType="afterEffect">
                                  <p:childTnLst>
                                    <p:set>
                                      <p:cBhvr>
                                        <p:cTn id="15" dur="1" fill="hold">
                                          <p:stCondLst>
                                            <p:cond delay="0"/>
                                          </p:stCondLst>
                                        </p:cTn>
                                        <p:tgtEl>
                                          <p:spTgt spid="40"/>
                                        </p:tgtEl>
                                        <p:attrNameLst>
                                          <p:attrName>style.visibility</p:attrName>
                                        </p:attrNameLst>
                                      </p:cBhvr>
                                      <p:to>
                                        <p:strVal val="visible"/>
                                      </p:to>
                                    </p:set>
                                    <p:animEffect transition="in" filter="wipe(right)">
                                      <p:cBhvr>
                                        <p:cTn id="16" dur="500"/>
                                        <p:tgtEl>
                                          <p:spTgt spid="40"/>
                                        </p:tgtEl>
                                      </p:cBhvr>
                                    </p:animEffect>
                                  </p:childTnLst>
                                </p:cTn>
                              </p:par>
                              <p:par>
                                <p:cTn id="17" presetID="22" presetClass="entr" presetSubtype="8" fill="hold" nodeType="withEffec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par>
                                <p:cTn id="20" presetID="22" presetClass="entr" presetSubtype="8" fill="hold" nodeType="withEffect">
                                  <p:childTnLst>
                                    <p:set>
                                      <p:cBhvr>
                                        <p:cTn id="21" dur="1" fill="hold">
                                          <p:stCondLst>
                                            <p:cond delay="0"/>
                                          </p:stCondLst>
                                        </p:cTn>
                                        <p:tgtEl>
                                          <p:spTgt spid="25"/>
                                        </p:tgtEl>
                                        <p:attrNameLst>
                                          <p:attrName>style.visibility</p:attrName>
                                        </p:attrNameLst>
                                      </p:cBhvr>
                                      <p:to>
                                        <p:strVal val="visible"/>
                                      </p:to>
                                    </p:set>
                                    <p:animEffect transition="in" filter="wipe(left)">
                                      <p:cBhvr>
                                        <p:cTn id="22"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21784" y="2162175"/>
            <a:ext cx="9541933" cy="390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人之所以成为人，是因为他是有思想有灵魂的，从这方面说，人的生存意义是超越其他任何一种动物的。可是在这个故事里，人不愿成为人，而甘愿变成一只虫子。这有什么深刻的意义呢？在人与蟋蟀的关系中，人是弱者，是蟋蟀把人折磨得走投无路，是蟋蟀紧紧地掐住人的脖子，人与蟋蟀是一场不对等的较量。人为了获得生存的权利，宁愿自我否定，而魂化成一只蟋蟀。这种否定，是极其震撼人心的，它以寓言的形式影射了人的生存环境是多么恶劣。</a:t>
            </a:r>
            <a:endParaRPr lang="zh-CN" altLang="en-US" sz="2400" dirty="0">
              <a:latin typeface="微软雅黑" panose="020B0503020204020204" pitchFamily="34" charset="-122"/>
              <a:ea typeface="微软雅黑" panose="020B0503020204020204" pitchFamily="34" charset="-122"/>
            </a:endParaRPr>
          </a:p>
        </p:txBody>
      </p:sp>
      <p:sp>
        <p:nvSpPr>
          <p:cNvPr id="14338" name="Text Box 4"/>
          <p:cNvSpPr txBox="1">
            <a:spLocks noChangeArrowheads="1"/>
          </p:cNvSpPr>
          <p:nvPr/>
        </p:nvSpPr>
        <p:spPr bwMode="auto">
          <a:xfrm>
            <a:off x="721784" y="1392790"/>
            <a:ext cx="103970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3200" b="1" dirty="0">
                <a:latin typeface="微软雅黑" panose="020B0503020204020204" pitchFamily="34" charset="-122"/>
                <a:ea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rPr>
              <a:t>成名之子魂化蟋蟀这样一个情节有什么特殊的意义？</a:t>
            </a:r>
            <a:endParaRPr lang="en-US" altLang="zh-CN" sz="32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0740" y="-74562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54625"/>
          <p:cNvSpPr txBox="1">
            <a:spLocks noChangeArrowheads="1"/>
          </p:cNvSpPr>
          <p:nvPr/>
        </p:nvSpPr>
        <p:spPr bwMode="auto">
          <a:xfrm>
            <a:off x="239184" y="620714"/>
            <a:ext cx="902546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第七段：</a:t>
            </a:r>
            <a:endParaRPr lang="zh-CN" altLang="en-US" sz="3200" b="1"/>
          </a:p>
        </p:txBody>
      </p:sp>
      <p:sp>
        <p:nvSpPr>
          <p:cNvPr id="40962" name="文本框 154626"/>
          <p:cNvSpPr txBox="1">
            <a:spLocks noChangeArrowheads="1"/>
          </p:cNvSpPr>
          <p:nvPr/>
        </p:nvSpPr>
        <p:spPr bwMode="auto">
          <a:xfrm>
            <a:off x="334434" y="1196975"/>
            <a:ext cx="4764617"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3300"/>
                </a:solidFill>
              </a:rPr>
              <a:t>村中少年好事者</a:t>
            </a:r>
            <a:r>
              <a:rPr lang="zh-CN" altLang="en-US" sz="2800" b="1"/>
              <a:t>驯养一虫，自名“蟹壳青”，</a:t>
            </a:r>
            <a:r>
              <a:rPr lang="zh-CN" altLang="en-US" sz="2800" b="1">
                <a:solidFill>
                  <a:schemeClr val="hlink"/>
                </a:solidFill>
              </a:rPr>
              <a:t>日</a:t>
            </a:r>
            <a:r>
              <a:rPr lang="zh-CN" altLang="en-US" sz="2800" b="1"/>
              <a:t>与子弟角，无不胜。欲居之</a:t>
            </a:r>
            <a:r>
              <a:rPr lang="zh-CN" altLang="en-US" sz="2800" b="1">
                <a:solidFill>
                  <a:schemeClr val="hlink"/>
                </a:solidFill>
              </a:rPr>
              <a:t>以为</a:t>
            </a:r>
            <a:r>
              <a:rPr lang="zh-CN" altLang="en-US" sz="2800" b="1"/>
              <a:t>利，而</a:t>
            </a:r>
            <a:r>
              <a:rPr lang="zh-CN" altLang="en-US" sz="2800" b="1">
                <a:solidFill>
                  <a:schemeClr val="hlink"/>
                </a:solidFill>
              </a:rPr>
              <a:t>高</a:t>
            </a:r>
            <a:r>
              <a:rPr lang="zh-CN" altLang="en-US" sz="2800" b="1"/>
              <a:t>其直，亦无售者。径</a:t>
            </a:r>
            <a:r>
              <a:rPr lang="zh-CN" altLang="en-US" sz="2800" b="1">
                <a:solidFill>
                  <a:schemeClr val="hlink"/>
                </a:solidFill>
              </a:rPr>
              <a:t>造</a:t>
            </a:r>
            <a:r>
              <a:rPr lang="zh-CN" altLang="en-US" sz="2800" b="1"/>
              <a:t>庐访成，视成</a:t>
            </a:r>
            <a:r>
              <a:rPr lang="zh-CN" altLang="en-US" sz="2800" b="1">
                <a:solidFill>
                  <a:schemeClr val="hlink"/>
                </a:solidFill>
              </a:rPr>
              <a:t>所</a:t>
            </a:r>
            <a:r>
              <a:rPr lang="zh-CN" altLang="en-US" sz="2800" b="1"/>
              <a:t>蓄，掩口胡卢而笑。</a:t>
            </a:r>
            <a:r>
              <a:rPr lang="zh-CN" altLang="en-US" sz="2800" b="1">
                <a:solidFill>
                  <a:schemeClr val="hlink"/>
                </a:solidFill>
              </a:rPr>
              <a:t>因</a:t>
            </a:r>
            <a:r>
              <a:rPr lang="zh-CN" altLang="en-US" sz="2800" b="1"/>
              <a:t>出己虫，</a:t>
            </a:r>
            <a:r>
              <a:rPr lang="zh-CN" altLang="en-US" sz="2800" b="1">
                <a:solidFill>
                  <a:schemeClr val="hlink"/>
                </a:solidFill>
              </a:rPr>
              <a:t>纳比</a:t>
            </a:r>
            <a:r>
              <a:rPr lang="zh-CN" altLang="en-US" sz="2800" b="1"/>
              <a:t>笼中。</a:t>
            </a:r>
            <a:endParaRPr lang="zh-CN" altLang="en-US" sz="2800" b="1"/>
          </a:p>
        </p:txBody>
      </p:sp>
      <p:sp>
        <p:nvSpPr>
          <p:cNvPr id="2" name="文本框 1"/>
          <p:cNvSpPr txBox="1"/>
          <p:nvPr/>
        </p:nvSpPr>
        <p:spPr>
          <a:xfrm>
            <a:off x="5194301" y="1155993"/>
            <a:ext cx="5405967" cy="3046988"/>
          </a:xfrm>
          <a:prstGeom prst="rect">
            <a:avLst/>
          </a:prstGeom>
          <a:noFill/>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村里一个喜欢多事的少年</a:t>
            </a:r>
            <a:r>
              <a:rPr lang="zh-CN" altLang="en-US" sz="2400" b="1" noProof="1">
                <a:sym typeface="+mn-ea"/>
              </a:rPr>
              <a:t>，养着一只蟋蟀，自已给它</a:t>
            </a:r>
            <a:r>
              <a:rPr lang="zh-CN" altLang="en-US" sz="2400" b="1" noProof="1">
                <a:solidFill>
                  <a:schemeClr val="hlink"/>
                </a:solidFill>
                <a:sym typeface="+mn-ea"/>
              </a:rPr>
              <a:t>取名</a:t>
            </a:r>
            <a:r>
              <a:rPr lang="zh-CN" altLang="en-US" sz="2400" b="1" noProof="1">
                <a:sym typeface="+mn-ea"/>
              </a:rPr>
              <a:t>叫“蟹壳青”，（他）</a:t>
            </a:r>
            <a:r>
              <a:rPr lang="zh-CN" altLang="en-US" sz="2400" b="1" noProof="1">
                <a:solidFill>
                  <a:schemeClr val="hlink"/>
                </a:solidFill>
                <a:sym typeface="+mn-ea"/>
              </a:rPr>
              <a:t>每日</a:t>
            </a:r>
            <a:r>
              <a:rPr lang="zh-CN" altLang="en-US" sz="2400" b="1" noProof="1">
                <a:sym typeface="+mn-ea"/>
              </a:rPr>
              <a:t>跟其他少年斗（蟋蟀），没有一次不胜的。他想留着它来来牟取暴利，便</a:t>
            </a:r>
            <a:r>
              <a:rPr lang="zh-CN" altLang="en-US" sz="2400" b="1" noProof="1">
                <a:solidFill>
                  <a:schemeClr val="hlink"/>
                </a:solidFill>
                <a:sym typeface="+mn-ea"/>
              </a:rPr>
              <a:t>抬高</a:t>
            </a:r>
            <a:r>
              <a:rPr lang="zh-CN" altLang="en-US" sz="2400" b="1" noProof="1">
                <a:sym typeface="+mn-ea"/>
              </a:rPr>
              <a:t>价格，但是也没有人买。（有一天）少年直接</a:t>
            </a:r>
            <a:r>
              <a:rPr lang="zh-CN" altLang="en-US" sz="2400" b="1" noProof="1">
                <a:solidFill>
                  <a:schemeClr val="accent1"/>
                </a:solidFill>
                <a:effectLst>
                  <a:outerShdw blurRad="38100" dist="25400" dir="5400000" algn="ctr" rotWithShape="0">
                    <a:srgbClr val="6E747A">
                      <a:alpha val="43000"/>
                    </a:srgbClr>
                  </a:outerShdw>
                </a:effectLst>
                <a:sym typeface="+mn-ea"/>
              </a:rPr>
              <a:t>到</a:t>
            </a:r>
            <a:r>
              <a:rPr lang="zh-CN" altLang="en-US" sz="2400" b="1" noProof="1">
                <a:effectLst>
                  <a:outerShdw blurRad="38100" dist="19050" dir="2700000" algn="tl" rotWithShape="0">
                    <a:schemeClr val="dk1">
                      <a:alpha val="40000"/>
                    </a:schemeClr>
                  </a:outerShdw>
                </a:effectLst>
                <a:sym typeface="+mn-ea"/>
              </a:rPr>
              <a:t>成名家</a:t>
            </a:r>
            <a:r>
              <a:rPr lang="zh-CN" altLang="en-US" sz="2400" b="1" noProof="1">
                <a:sym typeface="+mn-ea"/>
              </a:rPr>
              <a:t>来找成名，看到成名所养的蟋蟀，只是掩着口笑。接着取出自己的蟋蟀，</a:t>
            </a:r>
            <a:r>
              <a:rPr lang="zh-CN" altLang="en-US" sz="2400" b="1" noProof="1">
                <a:solidFill>
                  <a:schemeClr val="accent1"/>
                </a:solidFill>
                <a:effectLst>
                  <a:outerShdw blurRad="38100" dist="25400" dir="5400000" algn="ctr" rotWithShape="0">
                    <a:srgbClr val="6E747A">
                      <a:alpha val="43000"/>
                    </a:srgbClr>
                  </a:outerShdw>
                </a:effectLst>
                <a:sym typeface="+mn-ea"/>
              </a:rPr>
              <a:t>放进</a:t>
            </a:r>
            <a:r>
              <a:rPr lang="zh-CN" altLang="en-US" sz="2400" b="1" noProof="1">
                <a:sym typeface="+mn-ea"/>
              </a:rPr>
              <a:t>比试蟋蟀的笼子里。</a:t>
            </a:r>
            <a:endParaRPr lang="zh-CN" altLang="en-US" sz="2400" b="1" noProof="1">
              <a:sym typeface="+mn-ea"/>
            </a:endParaRPr>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59638" y="375443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434" y="615316"/>
            <a:ext cx="3995420" cy="4154984"/>
          </a:xfrm>
          <a:prstGeom prst="rect">
            <a:avLst/>
          </a:prstGeom>
          <a:noFill/>
        </p:spPr>
        <p:txBody>
          <a:bodyPr>
            <a:spAutoFit/>
          </a:bodyPr>
          <a:lstStyle/>
          <a:p>
            <a:pPr>
              <a:spcBef>
                <a:spcPct val="50000"/>
              </a:spcBef>
            </a:pPr>
            <a:r>
              <a:rPr lang="zh-CN" altLang="en-US" sz="2400" b="1" noProof="1">
                <a:sym typeface="+mn-ea"/>
              </a:rPr>
              <a:t>成视之，庞然修伟，自增</a:t>
            </a:r>
            <a:r>
              <a:rPr lang="zh-CN" altLang="en-US" sz="2400" b="1" noProof="1">
                <a:solidFill>
                  <a:schemeClr val="hlink"/>
                </a:solidFill>
                <a:sym typeface="+mn-ea"/>
              </a:rPr>
              <a:t>惭怍</a:t>
            </a:r>
            <a:r>
              <a:rPr lang="zh-CN" altLang="en-US" sz="2400" b="1" noProof="1">
                <a:sym typeface="+mn-ea"/>
              </a:rPr>
              <a:t>，</a:t>
            </a:r>
            <a:r>
              <a:rPr lang="zh-CN" altLang="en-US" sz="2400" b="1" u="sng" noProof="1">
                <a:solidFill>
                  <a:schemeClr val="hlink"/>
                </a:solidFill>
                <a:sym typeface="+mn-ea"/>
              </a:rPr>
              <a:t>不敢与较</a:t>
            </a:r>
            <a:r>
              <a:rPr lang="zh-CN" altLang="en-US" sz="2400" b="1" noProof="1">
                <a:sym typeface="+mn-ea"/>
              </a:rPr>
              <a:t>。少年</a:t>
            </a:r>
            <a:r>
              <a:rPr lang="zh-CN" altLang="en-US" sz="2400" b="1" noProof="1">
                <a:ln w="22225">
                  <a:solidFill>
                    <a:schemeClr val="accent2"/>
                  </a:solidFill>
                  <a:prstDash val="solid"/>
                </a:ln>
                <a:solidFill>
                  <a:schemeClr val="accent2">
                    <a:lumMod val="40000"/>
                    <a:lumOff val="60000"/>
                  </a:schemeClr>
                </a:solidFill>
                <a:sym typeface="+mn-ea"/>
              </a:rPr>
              <a:t>固强</a:t>
            </a:r>
            <a:r>
              <a:rPr lang="zh-CN" altLang="en-US" sz="2400" b="1" noProof="1">
                <a:sym typeface="+mn-ea"/>
              </a:rPr>
              <a:t>之。</a:t>
            </a:r>
            <a:r>
              <a:rPr lang="zh-CN" altLang="en-US" sz="2400" b="1" noProof="1">
                <a:solidFill>
                  <a:schemeClr val="hlink"/>
                </a:solidFill>
                <a:sym typeface="+mn-ea"/>
              </a:rPr>
              <a:t>顾</a:t>
            </a:r>
            <a:r>
              <a:rPr lang="zh-CN" altLang="en-US" sz="2400" b="1" noProof="1">
                <a:sym typeface="+mn-ea"/>
              </a:rPr>
              <a:t>念蓄劣物终无所用，不如</a:t>
            </a:r>
            <a:r>
              <a:rPr lang="zh-CN" altLang="en-US" sz="2400" b="1" noProof="1">
                <a:solidFill>
                  <a:schemeClr val="hlink"/>
                </a:solidFill>
                <a:sym typeface="+mn-ea"/>
              </a:rPr>
              <a:t>拼博</a:t>
            </a:r>
            <a:r>
              <a:rPr lang="zh-CN" altLang="en-US" sz="2400" b="1" noProof="1">
                <a:sym typeface="+mn-ea"/>
              </a:rPr>
              <a:t>一笑，</a:t>
            </a:r>
            <a:r>
              <a:rPr lang="zh-CN" altLang="en-US" sz="2400" b="1" noProof="1">
                <a:solidFill>
                  <a:schemeClr val="hlink"/>
                </a:solidFill>
                <a:sym typeface="+mn-ea"/>
              </a:rPr>
              <a:t>因</a:t>
            </a:r>
            <a:r>
              <a:rPr lang="zh-CN" altLang="en-US" sz="2400" b="1" noProof="1">
                <a:sym typeface="+mn-ea"/>
              </a:rPr>
              <a:t>合纳斗盆。小虫伏不动，蠢若木鸡。少年又大笑。试</a:t>
            </a:r>
            <a:r>
              <a:rPr lang="zh-CN" altLang="en-US" sz="2400" b="1" noProof="1">
                <a:solidFill>
                  <a:schemeClr val="accent1"/>
                </a:solidFill>
                <a:effectLst>
                  <a:outerShdw blurRad="38100" dist="25400" dir="5400000" algn="ctr" rotWithShape="0">
                    <a:srgbClr val="6E747A">
                      <a:alpha val="43000"/>
                    </a:srgbClr>
                  </a:outerShdw>
                </a:effectLst>
                <a:sym typeface="+mn-ea"/>
              </a:rPr>
              <a:t>以</a:t>
            </a:r>
            <a:r>
              <a:rPr lang="zh-CN" altLang="en-US" sz="2400" b="1" noProof="1">
                <a:sym typeface="+mn-ea"/>
              </a:rPr>
              <a:t>猪鬣撩拨虫须，仍不动。少年又笑。屡撩之，虫</a:t>
            </a:r>
            <a:r>
              <a:rPr lang="zh-CN" altLang="en-US" sz="2400" b="1" noProof="1">
                <a:solidFill>
                  <a:schemeClr val="accent1"/>
                </a:solidFill>
                <a:effectLst>
                  <a:outerShdw blurRad="38100" dist="25400" dir="5400000" algn="ctr" rotWithShape="0">
                    <a:srgbClr val="6E747A">
                      <a:alpha val="43000"/>
                    </a:srgbClr>
                  </a:outerShdw>
                </a:effectLst>
                <a:sym typeface="+mn-ea"/>
              </a:rPr>
              <a:t>暴</a:t>
            </a:r>
            <a:r>
              <a:rPr lang="zh-CN" altLang="en-US" sz="2400" b="1" noProof="1">
                <a:sym typeface="+mn-ea"/>
              </a:rPr>
              <a:t>怒，直奔，遂相腾击，振奋作声。</a:t>
            </a:r>
            <a:r>
              <a:rPr lang="zh-CN" altLang="en-US" sz="2400" b="1" noProof="1">
                <a:solidFill>
                  <a:schemeClr val="hlink"/>
                </a:solidFill>
                <a:sym typeface="+mn-ea"/>
              </a:rPr>
              <a:t>俄</a:t>
            </a:r>
            <a:r>
              <a:rPr lang="zh-CN" altLang="en-US" sz="2400" b="1" noProof="1">
                <a:sym typeface="+mn-ea"/>
              </a:rPr>
              <a:t>见小虫跃起，张尾伸须，直</a:t>
            </a:r>
            <a:r>
              <a:rPr lang="zh-CN" altLang="en-US" sz="2400" b="1" noProof="1">
                <a:solidFill>
                  <a:schemeClr val="hlink"/>
                </a:solidFill>
                <a:sym typeface="+mn-ea"/>
              </a:rPr>
              <a:t>龁（</a:t>
            </a:r>
            <a:r>
              <a:rPr lang="en-US" altLang="zh-CN" sz="2400" b="1" noProof="1">
                <a:solidFill>
                  <a:schemeClr val="hlink"/>
                </a:solidFill>
                <a:sym typeface="+mn-ea"/>
              </a:rPr>
              <a:t>he</a:t>
            </a:r>
            <a:r>
              <a:rPr lang="zh-CN" altLang="en-US" sz="2400" b="1" noProof="1">
                <a:solidFill>
                  <a:schemeClr val="hlink"/>
                </a:solidFill>
                <a:sym typeface="+mn-ea"/>
              </a:rPr>
              <a:t>第二声）</a:t>
            </a:r>
            <a:r>
              <a:rPr lang="zh-CN" altLang="en-US" sz="2400" b="1" noProof="1">
                <a:sym typeface="+mn-ea"/>
              </a:rPr>
              <a:t>敌领。</a:t>
            </a:r>
            <a:endParaRPr lang="zh-CN" altLang="en-US" sz="2400" b="1" noProof="1">
              <a:sym typeface="+mn-ea"/>
            </a:endParaRPr>
          </a:p>
        </p:txBody>
      </p:sp>
      <p:sp>
        <p:nvSpPr>
          <p:cNvPr id="34817" name="文本框 155649"/>
          <p:cNvSpPr txBox="1"/>
          <p:nvPr/>
        </p:nvSpPr>
        <p:spPr>
          <a:xfrm>
            <a:off x="4383193" y="-63500"/>
            <a:ext cx="6533336" cy="6124754"/>
          </a:xfrm>
          <a:prstGeom prst="rect">
            <a:avLst/>
          </a:prstGeom>
          <a:noFill/>
          <a:ln w="9525">
            <a:noFill/>
          </a:ln>
        </p:spPr>
        <p:txBody>
          <a:bodyPr wrap="square">
            <a:spAutoFit/>
          </a:bodyPr>
          <a:lstStyle/>
          <a:p>
            <a:pPr>
              <a:spcBef>
                <a:spcPct val="50000"/>
              </a:spcBef>
            </a:pPr>
            <a:r>
              <a:rPr lang="zh-CN" altLang="en-US" sz="2800" b="1" noProof="1"/>
              <a:t>成名一看对方那只蟋蟀又长又大，自己越发</a:t>
            </a:r>
            <a:r>
              <a:rPr lang="zh-CN" altLang="en-US" sz="2800" b="1" noProof="1">
                <a:solidFill>
                  <a:schemeClr val="hlink"/>
                </a:solidFill>
              </a:rPr>
              <a:t>羞愧</a:t>
            </a:r>
            <a:r>
              <a:rPr lang="zh-CN" altLang="en-US" sz="2800" b="1" noProof="1"/>
              <a:t>，</a:t>
            </a:r>
            <a:r>
              <a:rPr lang="zh-CN" altLang="en-US" sz="2800" b="1" noProof="1">
                <a:solidFill>
                  <a:schemeClr val="accent1"/>
                </a:solidFill>
                <a:effectLst>
                  <a:outerShdw blurRad="38100" dist="25400" dir="5400000" algn="ctr" rotWithShape="0">
                    <a:srgbClr val="6E747A">
                      <a:alpha val="43000"/>
                    </a:srgbClr>
                  </a:outerShdw>
                </a:effectLst>
              </a:rPr>
              <a:t>不敢拿自己的小蟋蟀跟少年的“蟹壳青”较量</a:t>
            </a:r>
            <a:r>
              <a:rPr lang="zh-CN" altLang="en-US" sz="2800" b="1" noProof="1"/>
              <a:t>。少年坚持</a:t>
            </a:r>
            <a:r>
              <a:rPr lang="zh-CN" altLang="en-US" sz="2800" b="1" noProof="1">
                <a:ln w="22225">
                  <a:solidFill>
                    <a:schemeClr val="accent2"/>
                  </a:solidFill>
                  <a:prstDash val="solid"/>
                </a:ln>
                <a:solidFill>
                  <a:schemeClr val="accent2">
                    <a:lumMod val="40000"/>
                    <a:lumOff val="60000"/>
                  </a:schemeClr>
                </a:solidFill>
              </a:rPr>
              <a:t>（勉强）</a:t>
            </a:r>
            <a:r>
              <a:rPr lang="zh-CN" altLang="en-US" sz="2800" b="1" noProof="1"/>
              <a:t>要斗，</a:t>
            </a:r>
            <a:r>
              <a:rPr lang="zh-CN" altLang="en-US" sz="2800" b="1" noProof="1">
                <a:solidFill>
                  <a:schemeClr val="accent1"/>
                </a:solidFill>
                <a:effectLst>
                  <a:outerShdw blurRad="38100" dist="25400" dir="5400000" algn="ctr" rotWithShape="0">
                    <a:srgbClr val="6E747A">
                      <a:alpha val="43000"/>
                    </a:srgbClr>
                  </a:outerShdw>
                </a:effectLst>
              </a:rPr>
              <a:t>但</a:t>
            </a:r>
            <a:r>
              <a:rPr lang="zh-CN" altLang="en-US" sz="2800" b="1" noProof="1"/>
              <a:t>成名心想养着这样低劣的东西，终究没有什么用处，不如</a:t>
            </a:r>
            <a:r>
              <a:rPr lang="zh-CN" altLang="en-US" sz="2800" b="1" noProof="1">
                <a:solidFill>
                  <a:schemeClr val="hlink"/>
                </a:solidFill>
              </a:rPr>
              <a:t>让它斗一斗</a:t>
            </a:r>
            <a:r>
              <a:rPr lang="zh-CN" altLang="en-US" sz="2800" b="1" noProof="1"/>
              <a:t>，</a:t>
            </a:r>
            <a:r>
              <a:rPr lang="zh-CN" altLang="en-US" sz="2800" b="1" noProof="1">
                <a:solidFill>
                  <a:schemeClr val="hlink"/>
                </a:solidFill>
              </a:rPr>
              <a:t>换得</a:t>
            </a:r>
            <a:r>
              <a:rPr lang="zh-CN" altLang="en-US" sz="2800" b="1" noProof="1"/>
              <a:t>一笑了事。</a:t>
            </a:r>
            <a:r>
              <a:rPr lang="zh-CN" altLang="en-US" sz="2800" b="1" noProof="1">
                <a:solidFill>
                  <a:schemeClr val="accent1"/>
                </a:solidFill>
                <a:effectLst>
                  <a:outerShdw blurRad="38100" dist="25400" dir="5400000" algn="ctr" rotWithShape="0">
                    <a:srgbClr val="6E747A">
                      <a:alpha val="43000"/>
                    </a:srgbClr>
                  </a:outerShdw>
                </a:effectLst>
              </a:rPr>
              <a:t>于是</a:t>
            </a:r>
            <a:r>
              <a:rPr lang="zh-CN" altLang="en-US" sz="2800" b="1" noProof="1"/>
              <a:t>把两个蟋蟀放在一个斗盆里。小蟋蟀趴着不动，呆呆地像个木鸡，少年又大笑。</a:t>
            </a:r>
            <a:r>
              <a:rPr lang="zh-CN" altLang="en-US" sz="2800" b="1" noProof="1">
                <a:sym typeface="+mn-ea"/>
              </a:rPr>
              <a:t>（接着）试着</a:t>
            </a:r>
            <a:r>
              <a:rPr lang="zh-CN" altLang="en-US" sz="2800" b="1" noProof="1">
                <a:solidFill>
                  <a:schemeClr val="hlink"/>
                </a:solidFill>
                <a:sym typeface="+mn-ea"/>
              </a:rPr>
              <a:t>用</a:t>
            </a:r>
            <a:r>
              <a:rPr lang="zh-CN" altLang="en-US" sz="2800" b="1" noProof="1">
                <a:sym typeface="+mn-ea"/>
              </a:rPr>
              <a:t>猪鬃撩拨小蟋蟀的触须，小蟋蟀仍然不动，少年又大笑了。撩拨了它好几次，小蟋蟀</a:t>
            </a:r>
            <a:r>
              <a:rPr lang="zh-CN" altLang="en-US" sz="2800" b="1" noProof="1">
                <a:solidFill>
                  <a:schemeClr val="accent1"/>
                </a:solidFill>
                <a:effectLst>
                  <a:outerShdw blurRad="38100" dist="25400" dir="5400000" algn="ctr" rotWithShape="0">
                    <a:srgbClr val="6E747A">
                      <a:alpha val="43000"/>
                    </a:srgbClr>
                  </a:outerShdw>
                </a:effectLst>
                <a:sym typeface="+mn-ea"/>
              </a:rPr>
              <a:t>突然</a:t>
            </a:r>
            <a:r>
              <a:rPr lang="zh-CN" altLang="en-US" sz="2800" b="1" noProof="1">
                <a:sym typeface="+mn-ea"/>
              </a:rPr>
              <a:t>大怒，直往前冲，于是互相斗起来，腾身举足，彼此相扑，振翅叫唤。</a:t>
            </a:r>
            <a:r>
              <a:rPr lang="zh-CN" altLang="en-US" sz="2800" b="1" noProof="1">
                <a:solidFill>
                  <a:schemeClr val="hlink"/>
                </a:solidFill>
                <a:sym typeface="+mn-ea"/>
              </a:rPr>
              <a:t>一会儿</a:t>
            </a:r>
            <a:r>
              <a:rPr lang="zh-CN" altLang="en-US" sz="2800" b="1" noProof="1">
                <a:sym typeface="+mn-ea"/>
              </a:rPr>
              <a:t>，只见小蟋蟀跳起来，张开尾，竖起须，一口直</a:t>
            </a:r>
            <a:r>
              <a:rPr lang="zh-CN" altLang="en-US" sz="2800" b="1" noProof="1">
                <a:solidFill>
                  <a:schemeClr val="hlink"/>
                </a:solidFill>
                <a:sym typeface="+mn-ea"/>
              </a:rPr>
              <a:t>咬着</a:t>
            </a:r>
            <a:r>
              <a:rPr lang="zh-CN" altLang="en-US" sz="2800" b="1" noProof="1">
                <a:sym typeface="+mn-ea"/>
              </a:rPr>
              <a:t>对方的脖颈。</a:t>
            </a:r>
            <a:endParaRPr lang="zh-CN" altLang="en-US" sz="2800" b="1" noProof="1">
              <a:sym typeface="+mn-ea"/>
            </a:endParaRPr>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7713" y="400171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007" y="287020"/>
            <a:ext cx="4590627" cy="4832092"/>
          </a:xfrm>
          <a:prstGeom prst="rect">
            <a:avLst/>
          </a:prstGeom>
          <a:noFill/>
        </p:spPr>
        <p:txBody>
          <a:bodyPr>
            <a:spAutoFit/>
          </a:bodyPr>
          <a:lstStyle/>
          <a:p>
            <a:r>
              <a:rPr lang="zh-CN" altLang="en-US" sz="2800" b="1" noProof="1">
                <a:sym typeface="+mn-ea"/>
              </a:rPr>
              <a:t>少年大骇，急</a:t>
            </a:r>
            <a:r>
              <a:rPr lang="zh-CN" altLang="en-US" sz="2800" b="1" noProof="1">
                <a:ln w="22225">
                  <a:solidFill>
                    <a:schemeClr val="accent2"/>
                  </a:solidFill>
                  <a:prstDash val="solid"/>
                </a:ln>
                <a:solidFill>
                  <a:schemeClr val="accent2">
                    <a:lumMod val="40000"/>
                    <a:lumOff val="60000"/>
                  </a:schemeClr>
                </a:solidFill>
                <a:sym typeface="+mn-ea"/>
              </a:rPr>
              <a:t>解</a:t>
            </a:r>
            <a:r>
              <a:rPr lang="zh-CN" altLang="en-US" sz="2800" b="1" noProof="1">
                <a:sym typeface="+mn-ea"/>
              </a:rPr>
              <a:t>令休</a:t>
            </a:r>
            <a:r>
              <a:rPr lang="zh-CN" altLang="en-US" sz="2800" b="1" noProof="1">
                <a:solidFill>
                  <a:schemeClr val="hlink"/>
                </a:solidFill>
                <a:sym typeface="+mn-ea"/>
              </a:rPr>
              <a:t>止</a:t>
            </a:r>
            <a:r>
              <a:rPr lang="zh-CN" altLang="en-US" sz="2800" b="1" noProof="1">
                <a:sym typeface="+mn-ea"/>
              </a:rPr>
              <a:t>。虫翘然矜鸣，似</a:t>
            </a:r>
            <a:r>
              <a:rPr lang="zh-CN" altLang="en-US" sz="2800" b="1" noProof="1">
                <a:ln w="22225">
                  <a:solidFill>
                    <a:schemeClr val="accent2"/>
                  </a:solidFill>
                  <a:prstDash val="solid"/>
                </a:ln>
                <a:solidFill>
                  <a:schemeClr val="accent2">
                    <a:lumMod val="40000"/>
                    <a:lumOff val="60000"/>
                  </a:schemeClr>
                </a:solidFill>
                <a:sym typeface="+mn-ea"/>
              </a:rPr>
              <a:t>报</a:t>
            </a:r>
            <a:r>
              <a:rPr lang="zh-CN" altLang="en-US" sz="2800" b="1" noProof="1">
                <a:sym typeface="+mn-ea"/>
              </a:rPr>
              <a:t>主</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知</a:t>
            </a:r>
            <a:r>
              <a:rPr lang="zh-CN" altLang="en-US" sz="2800" b="1" noProof="1">
                <a:sym typeface="+mn-ea"/>
              </a:rPr>
              <a:t>。成大喜。</a:t>
            </a:r>
            <a:r>
              <a:rPr lang="zh-CN" altLang="en-US" sz="2800" b="1" noProof="1">
                <a:solidFill>
                  <a:schemeClr val="hlink"/>
                </a:solidFill>
                <a:sym typeface="+mn-ea"/>
              </a:rPr>
              <a:t>方</a:t>
            </a:r>
            <a:r>
              <a:rPr lang="zh-CN" altLang="en-US" sz="2800" b="1" noProof="1">
                <a:sym typeface="+mn-ea"/>
              </a:rPr>
              <a:t>共瞻玩，一鸡</a:t>
            </a:r>
            <a:r>
              <a:rPr lang="zh-CN" altLang="en-US" sz="2800" b="1" noProof="1">
                <a:ln w="22225">
                  <a:solidFill>
                    <a:schemeClr val="accent2"/>
                  </a:solidFill>
                  <a:prstDash val="solid"/>
                </a:ln>
                <a:solidFill>
                  <a:schemeClr val="accent2">
                    <a:lumMod val="40000"/>
                    <a:lumOff val="60000"/>
                  </a:schemeClr>
                </a:solidFill>
                <a:sym typeface="+mn-ea"/>
              </a:rPr>
              <a:t>瞥来</a:t>
            </a:r>
            <a:r>
              <a:rPr lang="zh-CN" altLang="en-US" sz="2800" b="1" noProof="1">
                <a:sym typeface="+mn-ea"/>
              </a:rPr>
              <a:t>，</a:t>
            </a:r>
            <a:r>
              <a:rPr lang="zh-CN" altLang="en-US" sz="2800" b="1" noProof="1">
                <a:solidFill>
                  <a:schemeClr val="accent1"/>
                </a:solidFill>
                <a:effectLst>
                  <a:outerShdw blurRad="38100" dist="25400" dir="5400000" algn="ctr" rotWithShape="0">
                    <a:srgbClr val="6E747A">
                      <a:alpha val="43000"/>
                    </a:srgbClr>
                  </a:outerShdw>
                </a:effectLst>
                <a:sym typeface="+mn-ea"/>
              </a:rPr>
              <a:t>径</a:t>
            </a:r>
            <a:r>
              <a:rPr lang="zh-CN" altLang="en-US" sz="2800" b="1" noProof="1">
                <a:sym typeface="+mn-ea"/>
              </a:rPr>
              <a:t>进</a:t>
            </a:r>
            <a:r>
              <a:rPr lang="zh-CN" altLang="en-US" sz="2800" b="1" noProof="1">
                <a:solidFill>
                  <a:schemeClr val="hlink"/>
                </a:solidFill>
                <a:sym typeface="+mn-ea"/>
              </a:rPr>
              <a:t>以</a:t>
            </a:r>
            <a:r>
              <a:rPr lang="zh-CN" altLang="en-US" sz="2800" b="1" noProof="1">
                <a:sym typeface="+mn-ea"/>
              </a:rPr>
              <a:t>啄。成骇立愕呼。</a:t>
            </a:r>
            <a:r>
              <a:rPr lang="zh-CN" altLang="en-US" sz="2800" b="1" noProof="1">
                <a:ln w="22225">
                  <a:solidFill>
                    <a:schemeClr val="accent2"/>
                  </a:solidFill>
                  <a:prstDash val="solid"/>
                </a:ln>
                <a:solidFill>
                  <a:schemeClr val="accent2">
                    <a:lumMod val="40000"/>
                    <a:lumOff val="60000"/>
                  </a:schemeClr>
                </a:solidFill>
                <a:sym typeface="+mn-ea"/>
              </a:rPr>
              <a:t>幸</a:t>
            </a:r>
            <a:r>
              <a:rPr lang="zh-CN" altLang="en-US" sz="2800" b="1" noProof="1">
                <a:sym typeface="+mn-ea"/>
              </a:rPr>
              <a:t>啄不中，虫跃</a:t>
            </a:r>
            <a:r>
              <a:rPr lang="zh-CN" altLang="en-US" sz="2800" b="1" noProof="1">
                <a:solidFill>
                  <a:schemeClr val="hlink"/>
                </a:solidFill>
                <a:sym typeface="+mn-ea"/>
              </a:rPr>
              <a:t>去</a:t>
            </a:r>
            <a:r>
              <a:rPr lang="zh-CN" altLang="en-US" sz="2800" b="1" noProof="1">
                <a:sym typeface="+mn-ea"/>
              </a:rPr>
              <a:t>尺有咫。鸡健进，逐逼之，虫已在爪下矣。成仓猝莫知所救，顿足失色。</a:t>
            </a:r>
            <a:r>
              <a:rPr lang="zh-CN" altLang="en-US" sz="2800" b="1" noProof="1">
                <a:solidFill>
                  <a:schemeClr val="hlink"/>
                </a:solidFill>
                <a:sym typeface="+mn-ea"/>
              </a:rPr>
              <a:t>旋</a:t>
            </a:r>
            <a:r>
              <a:rPr lang="zh-CN" altLang="en-US" sz="2800" b="1" noProof="1">
                <a:sym typeface="+mn-ea"/>
              </a:rPr>
              <a:t>见鸡伸颈摆扑，临视，</a:t>
            </a:r>
            <a:r>
              <a:rPr lang="zh-CN" altLang="en-US" sz="2800" b="1" noProof="1">
                <a:solidFill>
                  <a:schemeClr val="hlink"/>
                </a:solidFill>
                <a:sym typeface="+mn-ea"/>
              </a:rPr>
              <a:t>则</a:t>
            </a:r>
            <a:r>
              <a:rPr lang="zh-CN" altLang="en-US" sz="2800" b="1" noProof="1">
                <a:sym typeface="+mn-ea"/>
              </a:rPr>
              <a:t>虫</a:t>
            </a:r>
            <a:r>
              <a:rPr lang="zh-CN" altLang="en-US" sz="2800" b="1" noProof="1">
                <a:ln w="22225">
                  <a:solidFill>
                    <a:schemeClr val="accent2"/>
                  </a:solidFill>
                  <a:prstDash val="solid"/>
                </a:ln>
                <a:solidFill>
                  <a:schemeClr val="accent2">
                    <a:lumMod val="40000"/>
                    <a:lumOff val="60000"/>
                  </a:schemeClr>
                </a:solidFill>
                <a:sym typeface="+mn-ea"/>
              </a:rPr>
              <a:t>集</a:t>
            </a:r>
            <a:r>
              <a:rPr lang="zh-CN" altLang="en-US" sz="2800" b="1" noProof="1">
                <a:sym typeface="+mn-ea"/>
              </a:rPr>
              <a:t>冠上，</a:t>
            </a:r>
            <a:r>
              <a:rPr lang="zh-CN" altLang="en-US" sz="2800" b="1" noProof="1">
                <a:solidFill>
                  <a:schemeClr val="hlink"/>
                </a:solidFill>
                <a:sym typeface="+mn-ea"/>
              </a:rPr>
              <a:t>力</a:t>
            </a:r>
            <a:r>
              <a:rPr lang="zh-CN" altLang="en-US" sz="2800" b="1" noProof="1">
                <a:sym typeface="+mn-ea"/>
              </a:rPr>
              <a:t>叮不释。成益惊喜，</a:t>
            </a:r>
            <a:r>
              <a:rPr lang="zh-CN" altLang="en-US" sz="2800" b="1" noProof="1">
                <a:ln w="22225">
                  <a:solidFill>
                    <a:schemeClr val="accent2"/>
                  </a:solidFill>
                  <a:prstDash val="solid"/>
                </a:ln>
                <a:solidFill>
                  <a:schemeClr val="accent2">
                    <a:lumMod val="40000"/>
                    <a:lumOff val="60000"/>
                  </a:schemeClr>
                </a:solidFill>
                <a:sym typeface="+mn-ea"/>
              </a:rPr>
              <a:t>掇</a:t>
            </a:r>
            <a:r>
              <a:rPr lang="zh-CN" altLang="en-US" sz="2800" b="1" noProof="1">
                <a:sym typeface="+mn-ea"/>
              </a:rPr>
              <a:t>置笼中。</a:t>
            </a:r>
            <a:endParaRPr lang="zh-CN" altLang="en-US" sz="2800" noProof="1"/>
          </a:p>
          <a:p>
            <a:endParaRPr lang="zh-CN" altLang="en-US" sz="2800" noProof="1"/>
          </a:p>
        </p:txBody>
      </p:sp>
      <p:sp>
        <p:nvSpPr>
          <p:cNvPr id="35841" name="文本框 156673"/>
          <p:cNvSpPr txBox="1"/>
          <p:nvPr/>
        </p:nvSpPr>
        <p:spPr>
          <a:xfrm>
            <a:off x="4728634" y="71756"/>
            <a:ext cx="6455182" cy="5693866"/>
          </a:xfrm>
          <a:prstGeom prst="rect">
            <a:avLst/>
          </a:prstGeom>
          <a:noFill/>
          <a:ln w="9525">
            <a:noFill/>
          </a:ln>
        </p:spPr>
        <p:txBody>
          <a:bodyPr wrap="square">
            <a:spAutoFit/>
          </a:bodyPr>
          <a:lstStyle/>
          <a:p>
            <a:pPr>
              <a:spcBef>
                <a:spcPct val="50000"/>
              </a:spcBef>
            </a:pPr>
            <a:r>
              <a:rPr lang="zh-CN" altLang="en-US" sz="2800" b="1" noProof="1"/>
              <a:t>少年大惊，急忙</a:t>
            </a:r>
            <a:r>
              <a:rPr lang="zh-CN" altLang="en-US" sz="2800" b="1" noProof="1">
                <a:ln w="22225">
                  <a:solidFill>
                    <a:schemeClr val="accent2"/>
                  </a:solidFill>
                  <a:prstDash val="solid"/>
                </a:ln>
                <a:solidFill>
                  <a:schemeClr val="accent2">
                    <a:lumMod val="40000"/>
                    <a:lumOff val="60000"/>
                  </a:schemeClr>
                </a:solidFill>
              </a:rPr>
              <a:t>分开</a:t>
            </a:r>
            <a:r>
              <a:rPr lang="zh-CN" altLang="en-US" sz="2800" b="1" noProof="1"/>
              <a:t>，使它们</a:t>
            </a:r>
            <a:r>
              <a:rPr lang="zh-CN" altLang="en-US" sz="2800" b="1" noProof="1">
                <a:solidFill>
                  <a:schemeClr val="accent1"/>
                </a:solidFill>
                <a:effectLst>
                  <a:outerShdw blurRad="38100" dist="25400" dir="5400000" algn="ctr" rotWithShape="0">
                    <a:srgbClr val="6E747A">
                      <a:alpha val="43000"/>
                    </a:srgbClr>
                  </a:outerShdw>
                </a:effectLst>
              </a:rPr>
              <a:t>停止</a:t>
            </a:r>
            <a:r>
              <a:rPr lang="zh-CN" altLang="en-US" sz="2800" b="1" noProof="1"/>
              <a:t>扑斗。小蟋蟀抬着头振起翅膀得意地鸣叫着，好象</a:t>
            </a:r>
            <a:r>
              <a:rPr lang="zh-CN" altLang="en-US" sz="2800" b="1" noProof="1">
                <a:ln w="22225">
                  <a:solidFill>
                    <a:schemeClr val="accent2"/>
                  </a:solidFill>
                  <a:prstDash val="solid"/>
                </a:ln>
                <a:solidFill>
                  <a:schemeClr val="accent2">
                    <a:lumMod val="40000"/>
                    <a:lumOff val="60000"/>
                  </a:schemeClr>
                </a:solidFill>
              </a:rPr>
              <a:t>报告</a:t>
            </a:r>
            <a:r>
              <a:rPr lang="zh-CN" altLang="en-US" sz="2800" b="1" noProof="1"/>
              <a:t>主人</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知道</a:t>
            </a:r>
            <a:r>
              <a:rPr lang="zh-CN" altLang="en-US" sz="2800" b="1" noProof="1"/>
              <a:t>。成名大喜，（两人</a:t>
            </a:r>
            <a:r>
              <a:rPr lang="zh-CN" altLang="en-US" sz="2800" b="1" noProof="1">
                <a:solidFill>
                  <a:schemeClr val="accent1"/>
                </a:solidFill>
                <a:effectLst>
                  <a:outerShdw blurRad="38100" dist="25400" dir="5400000" algn="ctr" rotWithShape="0">
                    <a:srgbClr val="6E747A">
                      <a:alpha val="43000"/>
                    </a:srgbClr>
                  </a:outerShdw>
                </a:effectLst>
              </a:rPr>
              <a:t>正在</a:t>
            </a:r>
            <a:r>
              <a:rPr lang="zh-CN" altLang="en-US" sz="2800" b="1" noProof="1"/>
              <a:t>观赏）一只鸡</a:t>
            </a:r>
            <a:r>
              <a:rPr lang="zh-CN" altLang="en-US" sz="2800" b="1" noProof="1">
                <a:ln w="22225">
                  <a:solidFill>
                    <a:schemeClr val="accent2"/>
                  </a:solidFill>
                  <a:prstDash val="solid"/>
                </a:ln>
                <a:solidFill>
                  <a:schemeClr val="accent2">
                    <a:lumMod val="40000"/>
                    <a:lumOff val="60000"/>
                  </a:schemeClr>
                </a:solidFill>
              </a:rPr>
              <a:t>突然出现</a:t>
            </a:r>
            <a:r>
              <a:rPr lang="zh-CN" altLang="en-US" sz="2800" b="1" noProof="1"/>
              <a:t>，</a:t>
            </a:r>
            <a:r>
              <a:rPr lang="zh-CN" altLang="en-US" sz="2800" b="1" noProof="1">
                <a:solidFill>
                  <a:schemeClr val="accent1"/>
                </a:solidFill>
                <a:effectLst>
                  <a:outerShdw blurRad="38100" dist="25400" dir="5400000" algn="ctr" rotWithShape="0">
                    <a:srgbClr val="6E747A">
                      <a:alpha val="43000"/>
                    </a:srgbClr>
                  </a:outerShdw>
                </a:effectLst>
              </a:rPr>
              <a:t>径直</a:t>
            </a:r>
            <a:r>
              <a:rPr lang="zh-CN" altLang="en-US" sz="2800" b="1" noProof="1"/>
              <a:t>向小蟋蟀啄去。成名吓得（站在那里）惊叫起来，</a:t>
            </a:r>
            <a:r>
              <a:rPr lang="zh-CN" altLang="en-US" sz="2800" b="1" noProof="1">
                <a:ln w="22225">
                  <a:solidFill>
                    <a:schemeClr val="accent2"/>
                  </a:solidFill>
                  <a:prstDash val="solid"/>
                </a:ln>
                <a:solidFill>
                  <a:schemeClr val="accent2">
                    <a:lumMod val="40000"/>
                    <a:lumOff val="60000"/>
                  </a:schemeClr>
                </a:solidFill>
              </a:rPr>
              <a:t>幸亏</a:t>
            </a:r>
            <a:r>
              <a:rPr lang="zh-CN" altLang="en-US" sz="2800" b="1" noProof="1"/>
              <a:t>没有啄中，小蟋蟀一跳有一尺多远。鸡又大步地追逼过去，小蟋蟀已被压在鸡爪下了。成名吓得惊慌失措，不知怎么救它，急得直跺脚，脸色都变了。</a:t>
            </a:r>
            <a:r>
              <a:rPr lang="zh-CN" altLang="en-US" sz="2800" b="1" noProof="1">
                <a:solidFill>
                  <a:schemeClr val="accent1"/>
                </a:solidFill>
                <a:effectLst>
                  <a:outerShdw blurRad="38100" dist="25400" dir="5400000" algn="ctr" rotWithShape="0">
                    <a:srgbClr val="6E747A">
                      <a:alpha val="43000"/>
                    </a:srgbClr>
                  </a:outerShdw>
                </a:effectLst>
              </a:rPr>
              <a:t>随即</a:t>
            </a:r>
            <a:r>
              <a:rPr lang="zh-CN" altLang="en-US" sz="2800" b="1" noProof="1"/>
              <a:t>又见鸡伸长脖子扭摆着头，到跟前仔细一看，</a:t>
            </a:r>
            <a:r>
              <a:rPr lang="zh-CN" altLang="en-US" sz="2800" b="1" noProof="1">
                <a:solidFill>
                  <a:schemeClr val="hlink"/>
                </a:solidFill>
              </a:rPr>
              <a:t>原来</a:t>
            </a:r>
            <a:r>
              <a:rPr lang="zh-CN" altLang="en-US" sz="2800" b="1" noProof="1"/>
              <a:t>小蟋蟀已</a:t>
            </a:r>
            <a:r>
              <a:rPr lang="zh-CN" altLang="en-US" sz="2800" b="1" noProof="1">
                <a:ln w="22225">
                  <a:solidFill>
                    <a:schemeClr val="accent2"/>
                  </a:solidFill>
                  <a:prstDash val="solid"/>
                </a:ln>
                <a:solidFill>
                  <a:schemeClr val="accent2">
                    <a:lumMod val="40000"/>
                    <a:lumOff val="60000"/>
                  </a:schemeClr>
                </a:solidFill>
              </a:rPr>
              <a:t>蹲</a:t>
            </a:r>
            <a:r>
              <a:rPr lang="zh-CN" altLang="en-US" sz="2800" b="1" noProof="1"/>
              <a:t>在鸡冠上</a:t>
            </a:r>
            <a:r>
              <a:rPr lang="zh-CN" altLang="en-US" sz="2800" b="1" noProof="1">
                <a:solidFill>
                  <a:schemeClr val="hlink"/>
                </a:solidFill>
              </a:rPr>
              <a:t>用力（名作状）</a:t>
            </a:r>
            <a:r>
              <a:rPr lang="zh-CN" altLang="en-US" sz="2800" b="1" noProof="1"/>
              <a:t>叮着不放。成名越发惊喜，</a:t>
            </a:r>
            <a:r>
              <a:rPr lang="zh-CN" altLang="en-US" sz="2800" b="1" noProof="1">
                <a:ln w="22225">
                  <a:solidFill>
                    <a:schemeClr val="accent2"/>
                  </a:solidFill>
                  <a:prstDash val="solid"/>
                </a:ln>
                <a:solidFill>
                  <a:schemeClr val="accent2">
                    <a:lumMod val="40000"/>
                    <a:lumOff val="60000"/>
                  </a:schemeClr>
                </a:solidFill>
              </a:rPr>
              <a:t>拾取</a:t>
            </a:r>
            <a:r>
              <a:rPr lang="zh-CN" altLang="en-US" sz="2800" b="1" noProof="1"/>
              <a:t>放在笼中 。</a:t>
            </a:r>
            <a:endParaRPr lang="zh-CN" altLang="en-US" sz="2800" b="1" noProof="1"/>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8940" y="413696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157697"/>
          <p:cNvSpPr txBox="1">
            <a:spLocks noChangeArrowheads="1"/>
          </p:cNvSpPr>
          <p:nvPr/>
        </p:nvSpPr>
        <p:spPr bwMode="auto">
          <a:xfrm>
            <a:off x="334434" y="836614"/>
            <a:ext cx="484293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t>      </a:t>
            </a:r>
            <a:r>
              <a:rPr lang="zh-CN" altLang="en-US" sz="2800" b="1">
                <a:solidFill>
                  <a:schemeClr val="hlink"/>
                </a:solidFill>
              </a:rPr>
              <a:t>翼日</a:t>
            </a:r>
            <a:r>
              <a:rPr lang="zh-CN" altLang="en-US" sz="2800" b="1"/>
              <a:t>进宰，宰见其小，怒呵成。成述其</a:t>
            </a:r>
            <a:r>
              <a:rPr lang="zh-CN" altLang="en-US" sz="2800" b="1">
                <a:solidFill>
                  <a:schemeClr val="hlink"/>
                </a:solidFill>
              </a:rPr>
              <a:t>异</a:t>
            </a:r>
            <a:r>
              <a:rPr lang="zh-CN" altLang="en-US" sz="2800" b="1"/>
              <a:t>，宰不信。试与他虫斗，虫尽</a:t>
            </a:r>
            <a:r>
              <a:rPr lang="zh-CN" altLang="en-US" sz="2800" b="1">
                <a:solidFill>
                  <a:schemeClr val="hlink"/>
                </a:solidFill>
              </a:rPr>
              <a:t>靡</a:t>
            </a:r>
            <a:r>
              <a:rPr lang="zh-CN" altLang="en-US" sz="2800" b="1"/>
              <a:t>。又试之鸡，</a:t>
            </a:r>
            <a:r>
              <a:rPr lang="zh-CN" altLang="en-US" sz="2800" b="1">
                <a:solidFill>
                  <a:schemeClr val="hlink"/>
                </a:solidFill>
              </a:rPr>
              <a:t>果</a:t>
            </a:r>
            <a:r>
              <a:rPr lang="zh-CN" altLang="en-US" sz="2800" b="1"/>
              <a:t>如成言。</a:t>
            </a:r>
            <a:r>
              <a:rPr lang="zh-CN" altLang="en-US" sz="2800" b="1">
                <a:solidFill>
                  <a:schemeClr val="hlink"/>
                </a:solidFill>
              </a:rPr>
              <a:t>乃</a:t>
            </a:r>
            <a:r>
              <a:rPr lang="zh-CN" altLang="en-US" sz="2800" b="1"/>
              <a:t>赏成，献</a:t>
            </a:r>
            <a:r>
              <a:rPr lang="zh-CN" altLang="en-US" sz="2800" b="1">
                <a:solidFill>
                  <a:schemeClr val="hlink"/>
                </a:solidFill>
              </a:rPr>
              <a:t>诸</a:t>
            </a:r>
            <a:r>
              <a:rPr lang="zh-CN" altLang="en-US" sz="2800" b="1"/>
              <a:t>抚军。抚军大悦，以金笼进上，细</a:t>
            </a:r>
            <a:r>
              <a:rPr lang="zh-CN" altLang="en-US" sz="2800" b="1">
                <a:solidFill>
                  <a:schemeClr val="hlink"/>
                </a:solidFill>
              </a:rPr>
              <a:t>疏</a:t>
            </a:r>
            <a:r>
              <a:rPr lang="zh-CN" altLang="en-US" sz="2800" b="1"/>
              <a:t>其能。</a:t>
            </a:r>
            <a:endParaRPr lang="zh-CN" altLang="en-US" sz="2800" b="1"/>
          </a:p>
        </p:txBody>
      </p:sp>
      <p:sp>
        <p:nvSpPr>
          <p:cNvPr id="2" name="文本框 1"/>
          <p:cNvSpPr txBox="1"/>
          <p:nvPr/>
        </p:nvSpPr>
        <p:spPr>
          <a:xfrm>
            <a:off x="5623560" y="894716"/>
            <a:ext cx="5588391" cy="3970318"/>
          </a:xfrm>
          <a:prstGeom prst="rect">
            <a:avLst/>
          </a:prstGeom>
          <a:noFill/>
        </p:spPr>
        <p:txBody>
          <a:bodyPr wrap="square">
            <a:spAutoFit/>
          </a:bodyPr>
          <a:lstStyle/>
          <a:p>
            <a:r>
              <a:rPr lang="zh-CN" altLang="en-US" sz="2800" b="1" noProof="1">
                <a:solidFill>
                  <a:schemeClr val="accent1"/>
                </a:solidFill>
                <a:effectLst>
                  <a:outerShdw blurRad="38100" dist="25400" dir="5400000" algn="ctr" rotWithShape="0">
                    <a:srgbClr val="6E747A">
                      <a:alpha val="43000"/>
                    </a:srgbClr>
                  </a:outerShdw>
                </a:effectLst>
                <a:sym typeface="+mn-ea"/>
              </a:rPr>
              <a:t>第二天</a:t>
            </a:r>
            <a:r>
              <a:rPr lang="zh-CN" altLang="en-US" sz="2800" b="1" noProof="1">
                <a:sym typeface="+mn-ea"/>
              </a:rPr>
              <a:t>，成名把蟋蟀献给县官，县官见它小，怒斥成名。成名讲述了这只蟋蟀的</a:t>
            </a:r>
            <a:r>
              <a:rPr lang="zh-CN" altLang="en-US" sz="2800" b="1" noProof="1">
                <a:solidFill>
                  <a:schemeClr val="accent1"/>
                </a:solidFill>
                <a:effectLst>
                  <a:outerShdw blurRad="38100" dist="25400" dir="5400000" algn="ctr" rotWithShape="0">
                    <a:srgbClr val="6E747A">
                      <a:alpha val="43000"/>
                    </a:srgbClr>
                  </a:outerShdw>
                </a:effectLst>
                <a:sym typeface="+mn-ea"/>
              </a:rPr>
              <a:t>奇特本领</a:t>
            </a:r>
            <a:r>
              <a:rPr lang="zh-CN" altLang="en-US" sz="2800" b="1" noProof="1">
                <a:sym typeface="+mn-ea"/>
              </a:rPr>
              <a:t>，县官不信。试着和别的蟋蟀搏斗，所有的都被</a:t>
            </a:r>
            <a:r>
              <a:rPr lang="zh-CN" altLang="en-US" sz="2800" b="1" noProof="1">
                <a:solidFill>
                  <a:schemeClr val="hlink"/>
                </a:solidFill>
                <a:sym typeface="+mn-ea"/>
              </a:rPr>
              <a:t>斗败</a:t>
            </a:r>
            <a:r>
              <a:rPr lang="zh-CN" altLang="en-US" sz="2800" b="1" noProof="1">
                <a:sym typeface="+mn-ea"/>
              </a:rPr>
              <a:t>了。又试着和鸡斗，</a:t>
            </a:r>
            <a:r>
              <a:rPr lang="zh-CN" altLang="en-US" sz="2800" b="1" noProof="1">
                <a:solidFill>
                  <a:schemeClr val="hlink"/>
                </a:solidFill>
                <a:sym typeface="+mn-ea"/>
              </a:rPr>
              <a:t>果然</a:t>
            </a:r>
            <a:r>
              <a:rPr lang="zh-CN" altLang="en-US" sz="2800" b="1" noProof="1">
                <a:sym typeface="+mn-ea"/>
              </a:rPr>
              <a:t>和成名所说的一样。于是就奖赏了成名，</a:t>
            </a:r>
            <a:r>
              <a:rPr lang="zh-CN" altLang="en-US" sz="2800" b="1" noProof="1">
                <a:solidFill>
                  <a:schemeClr val="hlink"/>
                </a:solidFill>
                <a:sym typeface="+mn-ea"/>
              </a:rPr>
              <a:t>把蟋蟀献给</a:t>
            </a:r>
            <a:r>
              <a:rPr lang="zh-CN" altLang="en-US" sz="2800" b="1" noProof="1">
                <a:sym typeface="+mn-ea"/>
              </a:rPr>
              <a:t>了巡抚。巡抚特别喜欢，用金笼装着献给皇帝，并且上了奏本，仔细地</a:t>
            </a:r>
            <a:r>
              <a:rPr lang="zh-CN" altLang="en-US" sz="2800" b="1" noProof="1">
                <a:solidFill>
                  <a:schemeClr val="accent1"/>
                </a:solidFill>
                <a:effectLst>
                  <a:outerShdw blurRad="38100" dist="25400" dir="5400000" algn="ctr" rotWithShape="0">
                    <a:srgbClr val="6E747A">
                      <a:alpha val="43000"/>
                    </a:srgbClr>
                  </a:outerShdw>
                </a:effectLst>
                <a:sym typeface="+mn-ea"/>
              </a:rPr>
              <a:t>叙述</a:t>
            </a:r>
            <a:r>
              <a:rPr lang="zh-CN" altLang="en-US" sz="2800" b="1" noProof="1">
                <a:sym typeface="+mn-ea"/>
              </a:rPr>
              <a:t>了它的本领。</a:t>
            </a:r>
            <a:endParaRPr lang="zh-CN" altLang="en-US" sz="2800" b="1" noProof="1">
              <a:sym typeface="+mn-ea"/>
            </a:endParaRPr>
          </a:p>
        </p:txBody>
      </p:sp>
      <p:sp>
        <p:nvSpPr>
          <p:cNvPr id="5" name="文本框 4"/>
          <p:cNvSpPr txBox="1">
            <a:spLocks noChangeArrowheads="1"/>
          </p:cNvSpPr>
          <p:nvPr/>
        </p:nvSpPr>
        <p:spPr bwMode="auto">
          <a:xfrm>
            <a:off x="334434" y="4764089"/>
            <a:ext cx="46291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hlink"/>
                </a:solidFill>
              </a:rPr>
              <a:t>翼，通假字，同</a:t>
            </a:r>
            <a:r>
              <a:rPr lang="en-US" altLang="zh-CN" sz="2400" b="1">
                <a:solidFill>
                  <a:schemeClr val="hlink"/>
                </a:solidFill>
              </a:rPr>
              <a:t>“</a:t>
            </a:r>
            <a:r>
              <a:rPr lang="zh-CN" altLang="en-US" sz="2400" b="1">
                <a:solidFill>
                  <a:schemeClr val="hlink"/>
                </a:solidFill>
              </a:rPr>
              <a:t>翌</a:t>
            </a:r>
            <a:r>
              <a:rPr lang="en-US" altLang="zh-CN" sz="2400" b="1">
                <a:solidFill>
                  <a:schemeClr val="hlink"/>
                </a:solidFill>
              </a:rPr>
              <a:t>”</a:t>
            </a:r>
            <a:r>
              <a:rPr lang="zh-CN" altLang="en-US" sz="2400" b="1">
                <a:solidFill>
                  <a:schemeClr val="hlink"/>
                </a:solidFill>
              </a:rPr>
              <a:t>。</a:t>
            </a:r>
            <a:endParaRPr lang="zh-CN" altLang="en-US" sz="2400" b="1">
              <a:solidFill>
                <a:schemeClr val="hlink"/>
              </a:solidFill>
            </a:endParaRPr>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15020" y="3796507"/>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1"/>
          <p:cNvSpPr txBox="1">
            <a:spLocks noChangeArrowheads="1"/>
          </p:cNvSpPr>
          <p:nvPr/>
        </p:nvSpPr>
        <p:spPr bwMode="auto">
          <a:xfrm>
            <a:off x="867834" y="938214"/>
            <a:ext cx="4823884"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既入宫中，</a:t>
            </a:r>
            <a:r>
              <a:rPr lang="zh-CN" altLang="en-US" sz="3200" b="1">
                <a:solidFill>
                  <a:schemeClr val="hlink"/>
                </a:solidFill>
              </a:rPr>
              <a:t>举</a:t>
            </a:r>
            <a:r>
              <a:rPr lang="zh-CN" altLang="en-US" sz="3200" b="1"/>
              <a:t>天下所贡蝴蝶、螳螂、油利挞、青丝额一切异状遍试之，无出其</a:t>
            </a:r>
            <a:r>
              <a:rPr lang="zh-CN" altLang="en-US" sz="3200" b="1">
                <a:solidFill>
                  <a:schemeClr val="hlink"/>
                </a:solidFill>
              </a:rPr>
              <a:t>右</a:t>
            </a:r>
            <a:r>
              <a:rPr lang="zh-CN" altLang="en-US" sz="3200" b="1"/>
              <a:t>者。每闻琴瑟之声，则应节而舞。益</a:t>
            </a:r>
            <a:r>
              <a:rPr lang="zh-CN" altLang="en-US" sz="3200" b="1">
                <a:solidFill>
                  <a:schemeClr val="hlink"/>
                </a:solidFill>
              </a:rPr>
              <a:t>奇</a:t>
            </a:r>
            <a:r>
              <a:rPr lang="zh-CN" altLang="en-US" sz="3200" b="1"/>
              <a:t>之。上大嘉悦，诏赐抚臣名马衣</a:t>
            </a:r>
            <a:r>
              <a:rPr lang="zh-CN" altLang="en-US" sz="3200" b="1">
                <a:sym typeface="微软雅黑" panose="020B0503020204020204" pitchFamily="34" charset="-122"/>
              </a:rPr>
              <a:t>缎。</a:t>
            </a:r>
            <a:endParaRPr lang="zh-CN" altLang="en-US" sz="3200" b="1">
              <a:sym typeface="微软雅黑" panose="020B0503020204020204" pitchFamily="34" charset="-122"/>
            </a:endParaRPr>
          </a:p>
        </p:txBody>
      </p:sp>
      <p:sp>
        <p:nvSpPr>
          <p:cNvPr id="45058" name="文本框 2"/>
          <p:cNvSpPr txBox="1">
            <a:spLocks noChangeArrowheads="1"/>
          </p:cNvSpPr>
          <p:nvPr/>
        </p:nvSpPr>
        <p:spPr bwMode="auto">
          <a:xfrm>
            <a:off x="5691718" y="547688"/>
            <a:ext cx="525294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t>到了宫里后，</a:t>
            </a:r>
            <a:r>
              <a:rPr lang="zh-CN" altLang="en-US" sz="3200" b="1" dirty="0">
                <a:solidFill>
                  <a:schemeClr val="hlink"/>
                </a:solidFill>
              </a:rPr>
              <a:t>全</a:t>
            </a:r>
            <a:r>
              <a:rPr lang="zh-CN" altLang="en-US" sz="3200" b="1" dirty="0"/>
              <a:t>国贡献的蝴蝶、螳螂、油利挞、青丝额及各种稀有的蟋蟀，都与（小蟋蟀）斗过了，没有一只能占它的</a:t>
            </a:r>
            <a:r>
              <a:rPr lang="zh-CN" altLang="en-US" sz="3200" b="1" dirty="0">
                <a:solidFill>
                  <a:schemeClr val="hlink"/>
                </a:solidFill>
              </a:rPr>
              <a:t>上风</a:t>
            </a:r>
            <a:r>
              <a:rPr lang="zh-CN" altLang="en-US" sz="3200" b="1" dirty="0"/>
              <a:t>。它每逢听到琴瑟的声音，都能按照节拍跳舞，（大家）越发</a:t>
            </a:r>
            <a:r>
              <a:rPr lang="zh-CN" altLang="en-US" sz="3200" b="1" dirty="0">
                <a:solidFill>
                  <a:schemeClr val="hlink"/>
                </a:solidFill>
              </a:rPr>
              <a:t>觉得出奇</a:t>
            </a:r>
            <a:r>
              <a:rPr lang="zh-CN" altLang="en-US" sz="3200" b="1" dirty="0"/>
              <a:t>。皇帝更加喜欢，便下诏赏给巡抚好马和锦缎。</a:t>
            </a:r>
            <a:endParaRPr lang="zh-CN" altLang="en-US" sz="3200" b="1" dirty="0"/>
          </a:p>
        </p:txBody>
      </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0900" y="380015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727" y="663575"/>
            <a:ext cx="4572847" cy="4832092"/>
          </a:xfrm>
          <a:prstGeom prst="rect">
            <a:avLst/>
          </a:prstGeom>
          <a:noFill/>
        </p:spPr>
        <p:txBody>
          <a:bodyPr>
            <a:spAutoFit/>
          </a:bodyPr>
          <a:lstStyle/>
          <a:p>
            <a:r>
              <a:rPr lang="zh-CN" altLang="en-US" sz="2800" b="1" noProof="1">
                <a:sym typeface="+mn-ea"/>
              </a:rPr>
              <a:t>抚军不忘所</a:t>
            </a:r>
            <a:r>
              <a:rPr lang="zh-CN" altLang="en-US" sz="2800" b="1" noProof="1">
                <a:solidFill>
                  <a:schemeClr val="hlink"/>
                </a:solidFill>
                <a:sym typeface="+mn-ea"/>
              </a:rPr>
              <a:t>自</a:t>
            </a:r>
            <a:r>
              <a:rPr lang="zh-CN" altLang="en-US" sz="2800" b="1" noProof="1">
                <a:sym typeface="+mn-ea"/>
              </a:rPr>
              <a:t>，</a:t>
            </a:r>
            <a:r>
              <a:rPr lang="zh-CN" altLang="en-US" sz="2800" b="1" noProof="1">
                <a:ln w="22225">
                  <a:solidFill>
                    <a:schemeClr val="accent2"/>
                  </a:solidFill>
                  <a:prstDash val="solid"/>
                </a:ln>
                <a:solidFill>
                  <a:schemeClr val="accent2">
                    <a:lumMod val="40000"/>
                    <a:lumOff val="60000"/>
                  </a:schemeClr>
                </a:solidFill>
                <a:sym typeface="+mn-ea"/>
              </a:rPr>
              <a:t>无何</a:t>
            </a:r>
            <a:r>
              <a:rPr lang="zh-CN" altLang="en-US" sz="2800" b="1" noProof="1">
                <a:sym typeface="+mn-ea"/>
              </a:rPr>
              <a:t>，宰</a:t>
            </a:r>
            <a:r>
              <a:rPr lang="zh-CN" altLang="en-US" sz="2800" b="1" noProof="1">
                <a:solidFill>
                  <a:schemeClr val="hlink"/>
                </a:solidFill>
                <a:sym typeface="+mn-ea"/>
              </a:rPr>
              <a:t>以</a:t>
            </a:r>
            <a:r>
              <a:rPr lang="zh-CN" altLang="en-US" sz="2800" b="1" noProof="1">
                <a:sym typeface="+mn-ea"/>
              </a:rPr>
              <a:t>卓异闻，宰悦，免成役。又嘱学使</a:t>
            </a:r>
            <a:r>
              <a:rPr lang="zh-CN" altLang="en-US" sz="2800" b="1" noProof="1">
                <a:ln w="22225">
                  <a:solidFill>
                    <a:schemeClr val="accent2"/>
                  </a:solidFill>
                  <a:prstDash val="solid"/>
                </a:ln>
                <a:solidFill>
                  <a:schemeClr val="accent2">
                    <a:lumMod val="40000"/>
                    <a:lumOff val="60000"/>
                  </a:schemeClr>
                </a:solidFill>
                <a:sym typeface="+mn-ea"/>
              </a:rPr>
              <a:t>俾入邑庠</a:t>
            </a:r>
            <a:r>
              <a:rPr lang="zh-CN" altLang="en-US" sz="2800" b="1" noProof="1">
                <a:sym typeface="+mn-ea"/>
              </a:rPr>
              <a:t>。后岁余，成子精神复旧，自言身化促织，轻捷善斗，今始苏耳。抚军亦</a:t>
            </a:r>
            <a:r>
              <a:rPr lang="zh-CN" altLang="en-US" sz="2800" b="1" noProof="1">
                <a:solidFill>
                  <a:schemeClr val="accent1"/>
                </a:solidFill>
                <a:effectLst>
                  <a:outerShdw blurRad="38100" dist="25400" dir="5400000" algn="ctr" rotWithShape="0">
                    <a:srgbClr val="6E747A">
                      <a:alpha val="43000"/>
                    </a:srgbClr>
                  </a:outerShdw>
                </a:effectLst>
                <a:sym typeface="+mn-ea"/>
              </a:rPr>
              <a:t>厚</a:t>
            </a:r>
            <a:r>
              <a:rPr lang="zh-CN" altLang="en-US" sz="2800" b="1" noProof="1">
                <a:ln w="22225">
                  <a:solidFill>
                    <a:schemeClr val="accent2"/>
                  </a:solidFill>
                  <a:prstDash val="solid"/>
                </a:ln>
                <a:solidFill>
                  <a:schemeClr val="accent2">
                    <a:lumMod val="40000"/>
                    <a:lumOff val="60000"/>
                  </a:schemeClr>
                </a:solidFill>
                <a:sym typeface="+mn-ea"/>
              </a:rPr>
              <a:t>赉（</a:t>
            </a:r>
            <a:r>
              <a:rPr lang="en-US" altLang="zh-CN" sz="2800" b="1" noProof="1" smtClean="0">
                <a:ln w="22225">
                  <a:solidFill>
                    <a:schemeClr val="accent2"/>
                  </a:solidFill>
                  <a:prstDash val="solid"/>
                </a:ln>
                <a:solidFill>
                  <a:schemeClr val="accent2">
                    <a:lumMod val="40000"/>
                    <a:lumOff val="60000"/>
                  </a:schemeClr>
                </a:solidFill>
                <a:sym typeface="+mn-ea"/>
              </a:rPr>
              <a:t>lài</a:t>
            </a:r>
            <a:r>
              <a:rPr lang="zh-CN" altLang="en-US" sz="2800" b="1" noProof="1" smtClean="0">
                <a:ln w="22225">
                  <a:solidFill>
                    <a:schemeClr val="accent2"/>
                  </a:solidFill>
                  <a:prstDash val="solid"/>
                </a:ln>
                <a:solidFill>
                  <a:schemeClr val="accent2">
                    <a:lumMod val="40000"/>
                    <a:lumOff val="60000"/>
                  </a:schemeClr>
                </a:solidFill>
                <a:sym typeface="+mn-ea"/>
              </a:rPr>
              <a:t>）</a:t>
            </a:r>
            <a:r>
              <a:rPr lang="zh-CN" altLang="en-US" sz="2800" b="1" noProof="1">
                <a:sym typeface="+mn-ea"/>
              </a:rPr>
              <a:t>成。不数岁，田百顷，楼阁万</a:t>
            </a:r>
            <a:r>
              <a:rPr lang="zh-CN" altLang="en-US" sz="2800" b="1" noProof="1">
                <a:solidFill>
                  <a:schemeClr val="hlink"/>
                </a:solidFill>
                <a:sym typeface="+mn-ea"/>
              </a:rPr>
              <a:t>椽</a:t>
            </a:r>
            <a:r>
              <a:rPr lang="zh-CN" altLang="en-US" sz="2800" b="1" noProof="1">
                <a:sym typeface="+mn-ea"/>
              </a:rPr>
              <a:t>，牛羊蹄躈各千计；</a:t>
            </a:r>
            <a:r>
              <a:rPr lang="zh-CN" altLang="en-US" sz="2800" b="1" noProof="1">
                <a:ln w="22225">
                  <a:solidFill>
                    <a:schemeClr val="accent2"/>
                  </a:solidFill>
                  <a:prstDash val="solid"/>
                </a:ln>
                <a:solidFill>
                  <a:schemeClr val="accent2">
                    <a:lumMod val="40000"/>
                    <a:lumOff val="60000"/>
                  </a:schemeClr>
                </a:solidFill>
                <a:sym typeface="+mn-ea"/>
              </a:rPr>
              <a:t>一</a:t>
            </a:r>
            <a:r>
              <a:rPr lang="zh-CN" altLang="en-US" sz="2800" b="1" noProof="1">
                <a:sym typeface="+mn-ea"/>
              </a:rPr>
              <a:t>出门，</a:t>
            </a:r>
            <a:r>
              <a:rPr lang="zh-CN" altLang="en-US" sz="2800" b="1" noProof="1">
                <a:solidFill>
                  <a:schemeClr val="hlink"/>
                </a:solidFill>
                <a:sym typeface="+mn-ea"/>
              </a:rPr>
              <a:t>裘马</a:t>
            </a:r>
            <a:r>
              <a:rPr lang="zh-CN" altLang="en-US" sz="2800" b="1" noProof="1">
                <a:solidFill>
                  <a:schemeClr val="tx2"/>
                </a:solidFill>
                <a:sym typeface="+mn-ea"/>
              </a:rPr>
              <a:t>过</a:t>
            </a:r>
            <a:r>
              <a:rPr lang="zh-CN" altLang="en-US" sz="2800" b="1" noProof="1">
                <a:sym typeface="+mn-ea"/>
              </a:rPr>
              <a:t>世家焉。</a:t>
            </a:r>
            <a:endParaRPr lang="zh-CN" altLang="en-US" sz="2800" b="1" noProof="1"/>
          </a:p>
          <a:p>
            <a:endParaRPr lang="zh-CN" altLang="en-US" sz="2800" noProof="1"/>
          </a:p>
          <a:p>
            <a:endParaRPr lang="zh-CN" altLang="en-US" sz="2800" noProof="1"/>
          </a:p>
        </p:txBody>
      </p:sp>
      <p:sp>
        <p:nvSpPr>
          <p:cNvPr id="37889" name="文本框 158721"/>
          <p:cNvSpPr txBox="1"/>
          <p:nvPr/>
        </p:nvSpPr>
        <p:spPr>
          <a:xfrm>
            <a:off x="5031741" y="166370"/>
            <a:ext cx="5293945" cy="5693866"/>
          </a:xfrm>
          <a:prstGeom prst="rect">
            <a:avLst/>
          </a:prstGeom>
          <a:noFill/>
          <a:ln w="9525">
            <a:noFill/>
          </a:ln>
        </p:spPr>
        <p:txBody>
          <a:bodyPr wrap="square">
            <a:spAutoFit/>
          </a:bodyPr>
          <a:lstStyle/>
          <a:p>
            <a:pPr>
              <a:spcBef>
                <a:spcPct val="50000"/>
              </a:spcBef>
            </a:pPr>
            <a:r>
              <a:rPr lang="zh-CN" altLang="en-US" sz="2800" b="1" noProof="1"/>
              <a:t>到巡抚不忘记好处是</a:t>
            </a:r>
            <a:r>
              <a:rPr lang="zh-CN" altLang="en-US" sz="2800" b="1" noProof="1">
                <a:solidFill>
                  <a:schemeClr val="accent1"/>
                </a:solidFill>
                <a:effectLst>
                  <a:outerShdw blurRad="38100" dist="25400" dir="5400000" algn="ctr" rotWithShape="0">
                    <a:srgbClr val="6E747A">
                      <a:alpha val="43000"/>
                    </a:srgbClr>
                  </a:outerShdw>
                </a:effectLst>
              </a:rPr>
              <a:t>从哪来的</a:t>
            </a:r>
            <a:r>
              <a:rPr lang="zh-CN" altLang="en-US" sz="2800" b="1" noProof="1"/>
              <a:t>，</a:t>
            </a:r>
            <a:r>
              <a:rPr lang="zh-CN" altLang="en-US" sz="2800" b="1" noProof="1">
                <a:ln w="22225">
                  <a:solidFill>
                    <a:schemeClr val="accent2"/>
                  </a:solidFill>
                  <a:prstDash val="solid"/>
                </a:ln>
                <a:solidFill>
                  <a:schemeClr val="accent2">
                    <a:lumMod val="40000"/>
                    <a:lumOff val="60000"/>
                  </a:schemeClr>
                </a:solidFill>
              </a:rPr>
              <a:t>没多久</a:t>
            </a:r>
            <a:r>
              <a:rPr lang="zh-CN" altLang="en-US" sz="2800" b="1" noProof="1"/>
              <a:t>，县官也</a:t>
            </a:r>
            <a:r>
              <a:rPr lang="zh-CN" altLang="en-US" sz="2800" b="1" noProof="1">
                <a:solidFill>
                  <a:schemeClr val="hlink"/>
                </a:solidFill>
              </a:rPr>
              <a:t>因为</a:t>
            </a:r>
            <a:r>
              <a:rPr lang="zh-CN" altLang="en-US" sz="2800" b="1" noProof="1">
                <a:solidFill>
                  <a:schemeClr val="tx2"/>
                </a:solidFill>
              </a:rPr>
              <a:t>才能卓越</a:t>
            </a:r>
            <a:r>
              <a:rPr lang="zh-CN" altLang="en-US" sz="2800" b="1" noProof="1"/>
              <a:t>而闻名了。县官一高兴，就免了成名的差役，又嘱咐主考官，</a:t>
            </a:r>
            <a:r>
              <a:rPr lang="zh-CN" altLang="en-US" sz="2800" b="1" noProof="1">
                <a:ln w="22225">
                  <a:solidFill>
                    <a:schemeClr val="accent2"/>
                  </a:solidFill>
                  <a:prstDash val="solid"/>
                </a:ln>
                <a:solidFill>
                  <a:schemeClr val="accent2">
                    <a:lumMod val="40000"/>
                    <a:lumOff val="60000"/>
                  </a:schemeClr>
                </a:solidFill>
              </a:rPr>
              <a:t>让</a:t>
            </a:r>
            <a:r>
              <a:rPr lang="zh-CN" altLang="en-US" sz="2800" b="1" noProof="1"/>
              <a:t>成名</a:t>
            </a:r>
            <a:r>
              <a:rPr lang="zh-CN" altLang="en-US" sz="2800" b="1" noProof="1">
                <a:ln w="22225">
                  <a:solidFill>
                    <a:schemeClr val="accent2"/>
                  </a:solidFill>
                  <a:prstDash val="solid"/>
                </a:ln>
                <a:solidFill>
                  <a:schemeClr val="accent2">
                    <a:lumMod val="40000"/>
                    <a:lumOff val="60000"/>
                  </a:schemeClr>
                </a:solidFill>
              </a:rPr>
              <a:t>中了秀才</a:t>
            </a:r>
            <a:r>
              <a:rPr lang="zh-CN" altLang="en-US" sz="2800" b="1" noProof="1"/>
              <a:t>。过了一年多，成名的儿子精神复原了。他说他变成一只蟋蟀，轻快而善于搏斗。现在</a:t>
            </a:r>
            <a:r>
              <a:rPr lang="zh-CN" altLang="en-US" sz="2800" b="1" noProof="1">
                <a:solidFill>
                  <a:schemeClr val="tx2"/>
                </a:solidFill>
              </a:rPr>
              <a:t>才</a:t>
            </a:r>
            <a:r>
              <a:rPr lang="zh-CN" altLang="en-US" sz="2800" b="1" noProof="1"/>
              <a:t>苏醒过来。巡抚也</a:t>
            </a:r>
            <a:r>
              <a:rPr lang="zh-CN" altLang="en-US" sz="2800" b="1" noProof="1">
                <a:solidFill>
                  <a:schemeClr val="hlink"/>
                </a:solidFill>
              </a:rPr>
              <a:t>重重</a:t>
            </a:r>
            <a:r>
              <a:rPr lang="zh-CN" altLang="en-US" sz="2800" b="1" noProof="1">
                <a:ln w="22225">
                  <a:solidFill>
                    <a:schemeClr val="accent2"/>
                  </a:solidFill>
                  <a:prstDash val="solid"/>
                </a:ln>
                <a:solidFill>
                  <a:schemeClr val="accent2">
                    <a:lumMod val="40000"/>
                    <a:lumOff val="60000"/>
                  </a:schemeClr>
                </a:solidFill>
              </a:rPr>
              <a:t>赏赐</a:t>
            </a:r>
            <a:r>
              <a:rPr lang="zh-CN" altLang="en-US" sz="2800" b="1" noProof="1"/>
              <a:t>了成名。</a:t>
            </a:r>
            <a:r>
              <a:rPr lang="zh-CN" altLang="en-US" sz="2800" b="1" noProof="1">
                <a:solidFill>
                  <a:schemeClr val="hlink"/>
                </a:solidFill>
              </a:rPr>
              <a:t>不到几年</a:t>
            </a:r>
            <a:r>
              <a:rPr lang="zh-CN" altLang="en-US" sz="2800" b="1" noProof="1"/>
              <a:t>，成名就有一百多顷田地，很多高楼大厦，还有成百上千的牛羊；</a:t>
            </a:r>
            <a:r>
              <a:rPr lang="zh-CN" altLang="en-US" sz="2800" b="1" noProof="1">
                <a:ln w="22225">
                  <a:solidFill>
                    <a:schemeClr val="accent2"/>
                  </a:solidFill>
                  <a:prstDash val="solid"/>
                </a:ln>
                <a:solidFill>
                  <a:schemeClr val="accent2">
                    <a:lumMod val="40000"/>
                    <a:lumOff val="60000"/>
                  </a:schemeClr>
                </a:solidFill>
              </a:rPr>
              <a:t>每次</a:t>
            </a:r>
            <a:r>
              <a:rPr lang="zh-CN" altLang="en-US" sz="2800" b="1" noProof="1"/>
              <a:t>出门，</a:t>
            </a:r>
            <a:r>
              <a:rPr lang="zh-CN" altLang="en-US" sz="2800" b="1" noProof="1">
                <a:solidFill>
                  <a:schemeClr val="hlink"/>
                </a:solidFill>
              </a:rPr>
              <a:t>身穿轻裘</a:t>
            </a:r>
            <a:r>
              <a:rPr lang="zh-CN" altLang="en-US" sz="2800" b="1" noProof="1"/>
              <a:t>，</a:t>
            </a:r>
            <a:r>
              <a:rPr lang="zh-CN" altLang="en-US" sz="2800" b="1" noProof="1">
                <a:solidFill>
                  <a:schemeClr val="hlink"/>
                </a:solidFill>
              </a:rPr>
              <a:t>骑上高头骏马</a:t>
            </a:r>
            <a:r>
              <a:rPr lang="zh-CN" altLang="en-US" sz="2800" b="1" noProof="1"/>
              <a:t>，超过了世代做官的人家。 </a:t>
            </a:r>
            <a:endParaRPr lang="zh-CN" altLang="en-US" sz="2800" b="1" noProof="1"/>
          </a:p>
        </p:txBody>
      </p:sp>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54900" y="3800693"/>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59745"/>
          <p:cNvSpPr txBox="1"/>
          <p:nvPr/>
        </p:nvSpPr>
        <p:spPr>
          <a:xfrm>
            <a:off x="431800" y="908051"/>
            <a:ext cx="4881880" cy="3108543"/>
          </a:xfrm>
          <a:prstGeom prst="rect">
            <a:avLst/>
          </a:prstGeom>
          <a:noFill/>
          <a:ln w="9525">
            <a:noFill/>
          </a:ln>
        </p:spPr>
        <p:txBody>
          <a:bodyPr>
            <a:spAutoFit/>
          </a:bodyPr>
          <a:lstStyle/>
          <a:p>
            <a:pPr>
              <a:spcBef>
                <a:spcPct val="50000"/>
              </a:spcBef>
            </a:pPr>
            <a:r>
              <a:rPr lang="en-US" altLang="zh-CN" sz="2800" b="1" noProof="1"/>
              <a:t>       </a:t>
            </a:r>
            <a:r>
              <a:rPr lang="zh-CN" altLang="en-US" sz="2800" b="1" noProof="1"/>
              <a:t>异史氏曰：“天子偶用一物，未必不过此已忘；而奉行者即为定例。加</a:t>
            </a:r>
            <a:r>
              <a:rPr lang="zh-CN" altLang="en-US" sz="2800" b="1" noProof="1">
                <a:solidFill>
                  <a:schemeClr val="hlink"/>
                </a:solidFill>
              </a:rPr>
              <a:t>以</a:t>
            </a:r>
            <a:r>
              <a:rPr lang="zh-CN" altLang="en-US" sz="2800" b="1" noProof="1"/>
              <a:t>官贪吏虐，民</a:t>
            </a:r>
            <a:r>
              <a:rPr lang="zh-CN" altLang="en-US" sz="2800" b="1" noProof="1">
                <a:solidFill>
                  <a:schemeClr val="hlink"/>
                </a:solidFill>
              </a:rPr>
              <a:t>日</a:t>
            </a:r>
            <a:r>
              <a:rPr lang="zh-CN" altLang="en-US" sz="2800" b="1" noProof="1">
                <a:ln w="22225">
                  <a:solidFill>
                    <a:schemeClr val="accent2"/>
                  </a:solidFill>
                  <a:prstDash val="solid"/>
                </a:ln>
                <a:solidFill>
                  <a:schemeClr val="accent2">
                    <a:lumMod val="40000"/>
                    <a:lumOff val="60000"/>
                  </a:schemeClr>
                </a:solidFill>
              </a:rPr>
              <a:t>贴</a:t>
            </a:r>
            <a:r>
              <a:rPr lang="zh-CN" altLang="en-US" sz="2800" b="1" noProof="1"/>
              <a:t>妇卖儿，</a:t>
            </a:r>
            <a:r>
              <a:rPr lang="zh-CN" altLang="en-US" sz="2800" b="1" noProof="1">
                <a:ln w="22225">
                  <a:solidFill>
                    <a:schemeClr val="accent2"/>
                  </a:solidFill>
                  <a:prstDash val="solid"/>
                </a:ln>
                <a:solidFill>
                  <a:schemeClr val="accent2">
                    <a:lumMod val="40000"/>
                    <a:lumOff val="60000"/>
                  </a:schemeClr>
                </a:solidFill>
              </a:rPr>
              <a:t>更</a:t>
            </a:r>
            <a:r>
              <a:rPr lang="zh-CN" altLang="en-US" sz="2800" b="1" noProof="1"/>
              <a:t>无休止。故天子一跬步，皆关民命，不可忽也。</a:t>
            </a:r>
            <a:r>
              <a:rPr lang="zh-CN" altLang="en-US" sz="2800" b="1" noProof="1">
                <a:solidFill>
                  <a:schemeClr val="tx2"/>
                </a:solidFill>
              </a:rPr>
              <a:t>独是成氏子以</a:t>
            </a:r>
            <a:r>
              <a:rPr lang="zh-CN" altLang="en-US" sz="2800" b="1" noProof="1">
                <a:solidFill>
                  <a:schemeClr val="hlink"/>
                </a:solidFill>
              </a:rPr>
              <a:t>蠹</a:t>
            </a:r>
            <a:r>
              <a:rPr lang="zh-CN" altLang="en-US" sz="2800" b="1" noProof="1">
                <a:solidFill>
                  <a:schemeClr val="tx2"/>
                </a:solidFill>
              </a:rPr>
              <a:t>贫</a:t>
            </a:r>
            <a:r>
              <a:rPr lang="zh-CN" altLang="en-US" sz="2800" b="1" noProof="1"/>
              <a:t>，</a:t>
            </a:r>
            <a:r>
              <a:rPr lang="zh-CN" altLang="en-US" sz="2800" b="1" noProof="1">
                <a:solidFill>
                  <a:schemeClr val="tx2"/>
                </a:solidFill>
              </a:rPr>
              <a:t>以</a:t>
            </a:r>
            <a:r>
              <a:rPr lang="zh-CN" altLang="en-US" sz="2800" b="1" noProof="1"/>
              <a:t>促织富，</a:t>
            </a:r>
            <a:r>
              <a:rPr lang="zh-CN" altLang="en-US" sz="2800" b="1" noProof="1">
                <a:solidFill>
                  <a:schemeClr val="tx2"/>
                </a:solidFill>
              </a:rPr>
              <a:t>裘马</a:t>
            </a:r>
            <a:r>
              <a:rPr lang="zh-CN" altLang="en-US" sz="2800" b="1" noProof="1"/>
              <a:t>扬扬。</a:t>
            </a:r>
            <a:endParaRPr lang="zh-CN" altLang="en-US" sz="2800" b="1" noProof="1"/>
          </a:p>
        </p:txBody>
      </p:sp>
      <p:sp>
        <p:nvSpPr>
          <p:cNvPr id="2" name="文本框 1"/>
          <p:cNvSpPr txBox="1"/>
          <p:nvPr/>
        </p:nvSpPr>
        <p:spPr>
          <a:xfrm>
            <a:off x="5313680" y="908051"/>
            <a:ext cx="5771662" cy="4832092"/>
          </a:xfrm>
          <a:prstGeom prst="rect">
            <a:avLst/>
          </a:prstGeom>
          <a:noFill/>
        </p:spPr>
        <p:txBody>
          <a:bodyPr wrap="square">
            <a:spAutoFit/>
          </a:bodyPr>
          <a:lstStyle/>
          <a:p>
            <a:r>
              <a:rPr lang="zh-CN" altLang="en-US" sz="2800" b="1" noProof="1">
                <a:sym typeface="+mn-ea"/>
              </a:rPr>
              <a:t>异史氏说：“皇帝偶尔使用一件东西，未必不是用过它就忘记了；然而下面执行的人就把它作为一成不变的惯例。加上</a:t>
            </a:r>
            <a:r>
              <a:rPr lang="zh-CN" altLang="en-US" sz="2800" b="1" noProof="1">
                <a:solidFill>
                  <a:schemeClr val="hlink"/>
                </a:solidFill>
                <a:sym typeface="+mn-ea"/>
              </a:rPr>
              <a:t>因为</a:t>
            </a:r>
            <a:r>
              <a:rPr lang="zh-CN" altLang="en-US" sz="2800" b="1" noProof="1">
                <a:sym typeface="+mn-ea"/>
              </a:rPr>
              <a:t>官吏贪婪暴虐，老百姓天天</a:t>
            </a:r>
            <a:r>
              <a:rPr lang="zh-CN" altLang="en-US" sz="2800" b="1" noProof="1">
                <a:ln w="22225">
                  <a:solidFill>
                    <a:schemeClr val="accent2"/>
                  </a:solidFill>
                  <a:prstDash val="solid"/>
                </a:ln>
                <a:solidFill>
                  <a:schemeClr val="accent2">
                    <a:lumMod val="40000"/>
                    <a:lumOff val="60000"/>
                  </a:schemeClr>
                </a:solidFill>
                <a:sym typeface="+mn-ea"/>
              </a:rPr>
              <a:t>抵押</a:t>
            </a:r>
            <a:r>
              <a:rPr lang="zh-CN" altLang="en-US" sz="2800" b="1" noProof="1">
                <a:sym typeface="+mn-ea"/>
              </a:rPr>
              <a:t>妻子卖掉孩子，竟是没完没了。所以皇帝的一举一动，都关系着老百姓的性命，不可忽视啊！</a:t>
            </a:r>
            <a:r>
              <a:rPr lang="zh-CN" altLang="en-US" sz="2800" b="1" noProof="1">
                <a:solidFill>
                  <a:schemeClr val="tx2"/>
                </a:solidFill>
                <a:sym typeface="+mn-ea"/>
              </a:rPr>
              <a:t>只有成名这人因为官吏的侵害而贫穷</a:t>
            </a:r>
            <a:r>
              <a:rPr lang="zh-CN" altLang="en-US" sz="2800" b="1" noProof="1">
                <a:sym typeface="+mn-ea"/>
              </a:rPr>
              <a:t>，又</a:t>
            </a:r>
            <a:r>
              <a:rPr lang="zh-CN" altLang="en-US" sz="2800" b="1" noProof="1">
                <a:solidFill>
                  <a:schemeClr val="tx2"/>
                </a:solidFill>
                <a:sym typeface="+mn-ea"/>
              </a:rPr>
              <a:t>因为</a:t>
            </a:r>
            <a:r>
              <a:rPr lang="zh-CN" altLang="en-US" sz="2800" b="1" noProof="1">
                <a:sym typeface="+mn-ea"/>
              </a:rPr>
              <a:t>进贡蟋蟀而致富，</a:t>
            </a:r>
            <a:r>
              <a:rPr lang="zh-CN" altLang="en-US" sz="2800" b="1" noProof="1">
                <a:solidFill>
                  <a:schemeClr val="hlink"/>
                </a:solidFill>
                <a:sym typeface="+mn-ea"/>
              </a:rPr>
              <a:t>穿上名贵的皮衣</a:t>
            </a:r>
            <a:r>
              <a:rPr lang="zh-CN" altLang="en-US" sz="2800" b="1" noProof="1">
                <a:sym typeface="+mn-ea"/>
              </a:rPr>
              <a:t>，</a:t>
            </a:r>
            <a:r>
              <a:rPr lang="zh-CN" altLang="en-US" sz="2800" b="1" noProof="1">
                <a:solidFill>
                  <a:schemeClr val="hlink"/>
                </a:solidFill>
                <a:sym typeface="+mn-ea"/>
              </a:rPr>
              <a:t>坐上豪华的车马</a:t>
            </a:r>
            <a:r>
              <a:rPr lang="zh-CN" altLang="en-US" sz="2800" b="1" noProof="1">
                <a:sym typeface="+mn-ea"/>
              </a:rPr>
              <a:t>，得意扬扬。</a:t>
            </a:r>
            <a:endParaRPr lang="zh-CN" altLang="en-US" sz="2800" b="1" noProof="1">
              <a:sym typeface="+mn-ea"/>
            </a:endParaRPr>
          </a:p>
        </p:txBody>
      </p:sp>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70233" y="357155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8681" y="1082676"/>
            <a:ext cx="4075007" cy="4031873"/>
          </a:xfrm>
          <a:prstGeom prst="rect">
            <a:avLst/>
          </a:prstGeom>
          <a:noFill/>
        </p:spPr>
        <p:txBody>
          <a:bodyPr>
            <a:spAutoFit/>
          </a:bodyPr>
          <a:lstStyle/>
          <a:p>
            <a:r>
              <a:rPr lang="zh-CN" altLang="en-US" sz="3200" b="1" noProof="1">
                <a:sym typeface="+mn-ea"/>
              </a:rPr>
              <a:t>当其为里正、受扑</a:t>
            </a:r>
            <a:r>
              <a:rPr lang="zh-CN" altLang="en-US" sz="3200" b="1" noProof="1">
                <a:solidFill>
                  <a:schemeClr val="hlink"/>
                </a:solidFill>
                <a:sym typeface="+mn-ea"/>
              </a:rPr>
              <a:t>责</a:t>
            </a:r>
            <a:r>
              <a:rPr lang="zh-CN" altLang="en-US" sz="3200" b="1" noProof="1">
                <a:sym typeface="+mn-ea"/>
              </a:rPr>
              <a:t>时，</a:t>
            </a:r>
            <a:r>
              <a:rPr lang="zh-CN" altLang="en-US" sz="3200" b="1" noProof="1">
                <a:ln w="22225">
                  <a:solidFill>
                    <a:schemeClr val="accent2"/>
                  </a:solidFill>
                  <a:prstDash val="solid"/>
                </a:ln>
                <a:solidFill>
                  <a:schemeClr val="accent2">
                    <a:lumMod val="40000"/>
                    <a:lumOff val="60000"/>
                  </a:schemeClr>
                </a:solidFill>
                <a:sym typeface="+mn-ea"/>
              </a:rPr>
              <a:t>岂</a:t>
            </a:r>
            <a:r>
              <a:rPr lang="zh-CN" altLang="en-US" sz="3200" b="1" noProof="1">
                <a:solidFill>
                  <a:schemeClr val="tx2"/>
                </a:solidFill>
                <a:sym typeface="+mn-ea"/>
              </a:rPr>
              <a:t>意</a:t>
            </a:r>
            <a:r>
              <a:rPr lang="zh-CN" altLang="en-US" sz="3200" b="1" noProof="1">
                <a:sym typeface="+mn-ea"/>
              </a:rPr>
              <a:t>其至此哉？天将</a:t>
            </a:r>
            <a:r>
              <a:rPr lang="zh-CN" altLang="en-US" sz="3200" b="1" noProof="1">
                <a:solidFill>
                  <a:schemeClr val="hlink"/>
                </a:solidFill>
                <a:sym typeface="+mn-ea"/>
              </a:rPr>
              <a:t>以</a:t>
            </a:r>
            <a:r>
              <a:rPr lang="zh-CN" altLang="en-US" sz="3200" b="1" noProof="1">
                <a:sym typeface="+mn-ea"/>
              </a:rPr>
              <a:t>酬长厚者，</a:t>
            </a:r>
            <a:r>
              <a:rPr lang="zh-CN" altLang="en-US" sz="3200" b="1" noProof="1">
                <a:solidFill>
                  <a:schemeClr val="hlink"/>
                </a:solidFill>
                <a:sym typeface="+mn-ea"/>
              </a:rPr>
              <a:t>遂使</a:t>
            </a:r>
            <a:r>
              <a:rPr lang="zh-CN" altLang="en-US" sz="3200" b="1" noProof="1">
                <a:sym typeface="+mn-ea"/>
              </a:rPr>
              <a:t>抚臣、令尹，并受促织恩荫。闻之：一人飞升，</a:t>
            </a:r>
            <a:r>
              <a:rPr lang="zh-CN" altLang="en-US" sz="3200" b="1" noProof="1">
                <a:solidFill>
                  <a:schemeClr val="hlink"/>
                </a:solidFill>
                <a:sym typeface="+mn-ea"/>
              </a:rPr>
              <a:t>仙</a:t>
            </a:r>
            <a:r>
              <a:rPr lang="zh-CN" altLang="en-US" sz="3200" b="1" noProof="1">
                <a:sym typeface="+mn-ea"/>
              </a:rPr>
              <a:t>及鸡犬。</a:t>
            </a:r>
            <a:r>
              <a:rPr lang="zh-CN" altLang="en-US" sz="3200" b="1" noProof="1">
                <a:solidFill>
                  <a:schemeClr val="hlink"/>
                </a:solidFill>
                <a:sym typeface="+mn-ea"/>
              </a:rPr>
              <a:t>信</a:t>
            </a:r>
            <a:r>
              <a:rPr lang="zh-CN" altLang="en-US" sz="3200" b="1" noProof="1">
                <a:sym typeface="+mn-ea"/>
              </a:rPr>
              <a:t>夫！”</a:t>
            </a:r>
            <a:endParaRPr lang="zh-CN" altLang="en-US" sz="3200" b="1" noProof="1"/>
          </a:p>
          <a:p>
            <a:endParaRPr lang="zh-CN" altLang="en-US" sz="3200" b="1" noProof="1"/>
          </a:p>
        </p:txBody>
      </p:sp>
      <p:sp>
        <p:nvSpPr>
          <p:cNvPr id="39937" name="文本框 160769"/>
          <p:cNvSpPr txBox="1"/>
          <p:nvPr/>
        </p:nvSpPr>
        <p:spPr>
          <a:xfrm>
            <a:off x="5417821" y="651511"/>
            <a:ext cx="5006340" cy="4524315"/>
          </a:xfrm>
          <a:prstGeom prst="rect">
            <a:avLst/>
          </a:prstGeom>
          <a:noFill/>
          <a:ln w="9525">
            <a:noFill/>
          </a:ln>
        </p:spPr>
        <p:txBody>
          <a:bodyPr wrap="square">
            <a:spAutoFit/>
          </a:bodyPr>
          <a:lstStyle/>
          <a:p>
            <a:pPr>
              <a:spcBef>
                <a:spcPct val="50000"/>
              </a:spcBef>
            </a:pPr>
            <a:r>
              <a:rPr lang="zh-CN" altLang="en-US" sz="3200" b="1" noProof="1"/>
              <a:t>当他充当里正，受到</a:t>
            </a:r>
            <a:r>
              <a:rPr lang="zh-CN" altLang="en-US" sz="3200" b="1" noProof="1">
                <a:solidFill>
                  <a:schemeClr val="hlink"/>
                </a:solidFill>
              </a:rPr>
              <a:t>责打</a:t>
            </a:r>
            <a:r>
              <a:rPr lang="zh-CN" altLang="en-US" sz="3200" b="1" noProof="1"/>
              <a:t>的时候，</a:t>
            </a:r>
            <a:r>
              <a:rPr lang="zh-CN" altLang="en-US" sz="3200" b="1" noProof="1">
                <a:ln w="22225">
                  <a:solidFill>
                    <a:schemeClr val="accent2"/>
                  </a:solidFill>
                  <a:prstDash val="solid"/>
                </a:ln>
                <a:solidFill>
                  <a:schemeClr val="accent2">
                    <a:lumMod val="40000"/>
                    <a:lumOff val="60000"/>
                  </a:schemeClr>
                </a:solidFill>
              </a:rPr>
              <a:t>哪里</a:t>
            </a:r>
            <a:r>
              <a:rPr lang="zh-CN" altLang="en-US" sz="3200" b="1" noProof="1"/>
              <a:t>想到他会有这种境遇呢！老天要</a:t>
            </a:r>
            <a:r>
              <a:rPr lang="zh-CN" altLang="en-US" sz="3200" b="1" noProof="1">
                <a:solidFill>
                  <a:schemeClr val="hlink"/>
                </a:solidFill>
              </a:rPr>
              <a:t>用</a:t>
            </a:r>
            <a:r>
              <a:rPr lang="zh-CN" altLang="en-US" sz="3200" b="1" noProof="1"/>
              <a:t>这酬报那些老实忠厚的人，就连抚臣、县官都受到蟋蟀的恩惠了。听说‘一人得道成仙，连鸡狗都可以</a:t>
            </a:r>
            <a:r>
              <a:rPr lang="zh-CN" altLang="en-US" sz="3200" b="1" noProof="1">
                <a:solidFill>
                  <a:schemeClr val="hlink"/>
                </a:solidFill>
              </a:rPr>
              <a:t>上天</a:t>
            </a:r>
            <a:r>
              <a:rPr lang="zh-CN" altLang="en-US" sz="3200" b="1" noProof="1"/>
              <a:t>。’</a:t>
            </a:r>
            <a:r>
              <a:rPr lang="zh-CN" altLang="en-US" sz="3200" b="1" noProof="1">
                <a:solidFill>
                  <a:schemeClr val="accent1"/>
                </a:solidFill>
                <a:effectLst>
                  <a:outerShdw blurRad="38100" dist="25400" dir="5400000" algn="ctr" rotWithShape="0">
                    <a:srgbClr val="6E747A">
                      <a:alpha val="43000"/>
                    </a:srgbClr>
                  </a:outerShdw>
                </a:effectLst>
              </a:rPr>
              <a:t>确实</a:t>
            </a:r>
            <a:r>
              <a:rPr lang="zh-CN" altLang="en-US" sz="3200" b="1" noProof="1"/>
              <a:t>是这样的啊！” </a:t>
            </a:r>
            <a:endParaRPr lang="zh-CN" altLang="en-US" sz="3200" b="1" noProof="1"/>
          </a:p>
        </p:txBody>
      </p:sp>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87687" y="391678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1351" y="1449389"/>
            <a:ext cx="235373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内容占位符 2"/>
          <p:cNvSpPr>
            <a:spLocks noGrp="1" noChangeArrowheads="1"/>
          </p:cNvSpPr>
          <p:nvPr>
            <p:ph idx="1"/>
          </p:nvPr>
        </p:nvSpPr>
        <p:spPr>
          <a:xfrm>
            <a:off x="1147234" y="1552576"/>
            <a:ext cx="2097617" cy="377825"/>
          </a:xfrm>
        </p:spPr>
        <p:txBody>
          <a:bodyPr>
            <a:normAutofit fontScale="55000" lnSpcReduction="20000"/>
          </a:bodyPr>
          <a:lstStyle/>
          <a:p>
            <a:pPr marL="0" indent="0">
              <a:buFontTx/>
              <a:buNone/>
            </a:pPr>
            <a:r>
              <a:rPr lang="zh-CN" altLang="en-US" b="1" dirty="0" smtClean="0">
                <a:solidFill>
                  <a:srgbClr val="0000FF"/>
                </a:solidFill>
                <a:latin typeface="微软雅黑" panose="020B0503020204020204" pitchFamily="34" charset="-122"/>
                <a:ea typeface="微软雅黑" panose="020B0503020204020204" pitchFamily="34" charset="-122"/>
              </a:rPr>
              <a:t>主题归纳</a:t>
            </a:r>
            <a:endParaRPr lang="zh-CN" altLang="en-US" dirty="0" smtClean="0">
              <a:solidFill>
                <a:srgbClr val="0000FF"/>
              </a:solidFill>
              <a:latin typeface="微软雅黑" panose="020B0503020204020204" pitchFamily="34" charset="-122"/>
              <a:ea typeface="微软雅黑" panose="020B0503020204020204" pitchFamily="34" charset="-122"/>
            </a:endParaRPr>
          </a:p>
        </p:txBody>
      </p:sp>
      <p:sp>
        <p:nvSpPr>
          <p:cNvPr id="2" name="矩形 1"/>
          <p:cNvSpPr/>
          <p:nvPr/>
        </p:nvSpPr>
        <p:spPr>
          <a:xfrm>
            <a:off x="970280" y="2223136"/>
            <a:ext cx="9045917" cy="2677656"/>
          </a:xfrm>
          <a:prstGeom prst="rect">
            <a:avLst/>
          </a:prstGeom>
        </p:spPr>
        <p:txBody>
          <a:bodyPr wrap="square">
            <a:spAutoFit/>
          </a:bodyPr>
          <a:lstStyle/>
          <a:p>
            <a:pPr indent="575945" algn="just">
              <a:lnSpc>
                <a:spcPct val="150000"/>
              </a:lnSpc>
            </a:pPr>
            <a:r>
              <a:rPr lang="zh-CN" altLang="en-US" sz="2800" noProof="1">
                <a:latin typeface="微软雅黑" panose="020B0503020204020204" pitchFamily="34" charset="-122"/>
                <a:ea typeface="微软雅黑" panose="020B0503020204020204" pitchFamily="34" charset="-122"/>
              </a:rPr>
              <a:t>本文通过描写主人公成名因被迫交纳促织而备受摧残、几乎家破人亡的遭遇，反映了皇帝荒淫无道，抚军县令里胥横征暴敛的罪恶现实，寄托了对受尽欺凌和迫害的下层群众的深切同情。</a:t>
            </a:r>
            <a:endParaRPr lang="zh-CN" altLang="en-US" sz="2800" noProof="1">
              <a:latin typeface="微软雅黑" panose="020B0503020204020204" pitchFamily="34" charset="-122"/>
              <a:ea typeface="微软雅黑" panose="020B0503020204020204" pitchFamily="34"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4245" y="381539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42337"/>
          <p:cNvSpPr txBox="1">
            <a:spLocks noChangeArrowheads="1"/>
          </p:cNvSpPr>
          <p:nvPr/>
        </p:nvSpPr>
        <p:spPr bwMode="auto">
          <a:xfrm>
            <a:off x="25401" y="28576"/>
            <a:ext cx="21717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第一段</a:t>
            </a:r>
            <a:r>
              <a:rPr lang="en-US" altLang="zh-CN" sz="3200" b="1"/>
              <a:t>:</a:t>
            </a:r>
            <a:endParaRPr lang="en-US" altLang="zh-CN" sz="3200" b="1"/>
          </a:p>
        </p:txBody>
      </p:sp>
      <p:sp>
        <p:nvSpPr>
          <p:cNvPr id="142339" name="文本框 142338"/>
          <p:cNvSpPr txBox="1"/>
          <p:nvPr/>
        </p:nvSpPr>
        <p:spPr>
          <a:xfrm>
            <a:off x="30905" y="611189"/>
            <a:ext cx="5761567" cy="3108543"/>
          </a:xfrm>
          <a:prstGeom prst="rect">
            <a:avLst/>
          </a:prstGeom>
          <a:noFill/>
          <a:ln w="9525">
            <a:noFill/>
          </a:ln>
        </p:spPr>
        <p:txBody>
          <a:bodyPr>
            <a:spAutoFit/>
          </a:bodyPr>
          <a:lstStyle/>
          <a:p>
            <a:pPr>
              <a:spcBef>
                <a:spcPct val="50000"/>
              </a:spcBef>
            </a:pPr>
            <a:r>
              <a:rPr lang="zh-CN" altLang="en-US" sz="2800" b="1" noProof="1">
                <a:solidFill>
                  <a:schemeClr val="tx2"/>
                </a:solidFill>
              </a:rPr>
              <a:t>宣德间，宫中</a:t>
            </a:r>
            <a:r>
              <a:rPr lang="zh-CN" altLang="en-US" sz="2800" b="1" noProof="1">
                <a:solidFill>
                  <a:schemeClr val="hlink"/>
                </a:solidFill>
              </a:rPr>
              <a:t>尚</a:t>
            </a:r>
            <a:r>
              <a:rPr lang="zh-CN" altLang="en-US" sz="2800" b="1" noProof="1">
                <a:solidFill>
                  <a:schemeClr val="tx2"/>
                </a:solidFill>
              </a:rPr>
              <a:t>促织</a:t>
            </a:r>
            <a:r>
              <a:rPr lang="zh-CN" altLang="en-US" sz="2800" b="1" noProof="1">
                <a:solidFill>
                  <a:schemeClr val="hlink"/>
                </a:solidFill>
              </a:rPr>
              <a:t>之</a:t>
            </a:r>
            <a:r>
              <a:rPr lang="zh-CN" altLang="en-US" sz="2800" b="1" noProof="1">
                <a:solidFill>
                  <a:schemeClr val="tx2"/>
                </a:solidFill>
              </a:rPr>
              <a:t>戏，</a:t>
            </a:r>
            <a:r>
              <a:rPr lang="zh-CN" altLang="en-US" sz="2800" b="1" noProof="1">
                <a:solidFill>
                  <a:schemeClr val="hlink"/>
                </a:solidFill>
              </a:rPr>
              <a:t>岁</a:t>
            </a:r>
            <a:r>
              <a:rPr lang="zh-CN" altLang="en-US" sz="2800" b="1" noProof="1">
                <a:solidFill>
                  <a:schemeClr val="tx2"/>
                </a:solidFill>
              </a:rPr>
              <a:t>征民间。此物故非西产；有华阴令欲</a:t>
            </a:r>
            <a:r>
              <a:rPr lang="zh-CN" altLang="en-US" sz="2800" b="1" noProof="1">
                <a:ln w="22225">
                  <a:solidFill>
                    <a:schemeClr val="accent2"/>
                  </a:solidFill>
                  <a:prstDash val="solid"/>
                </a:ln>
                <a:solidFill>
                  <a:schemeClr val="accent2">
                    <a:lumMod val="40000"/>
                    <a:lumOff val="60000"/>
                  </a:schemeClr>
                </a:solidFill>
              </a:rPr>
              <a:t>媚</a:t>
            </a:r>
            <a:r>
              <a:rPr lang="zh-CN" altLang="en-US" sz="2800" b="1" noProof="1">
                <a:solidFill>
                  <a:schemeClr val="tx2"/>
                </a:solidFill>
              </a:rPr>
              <a:t>上官，</a:t>
            </a:r>
            <a:r>
              <a:rPr lang="zh-CN" altLang="en-US" sz="2800" b="1" noProof="1">
                <a:solidFill>
                  <a:schemeClr val="hlink"/>
                </a:solidFill>
              </a:rPr>
              <a:t>以</a:t>
            </a:r>
            <a:r>
              <a:rPr lang="zh-CN" altLang="en-US" sz="2800" b="1" noProof="1">
                <a:solidFill>
                  <a:schemeClr val="tx2"/>
                </a:solidFill>
              </a:rPr>
              <a:t>一头进，试使斗而才，</a:t>
            </a:r>
            <a:r>
              <a:rPr lang="zh-CN" altLang="en-US" sz="2800" b="1" noProof="1">
                <a:ln w="22225">
                  <a:solidFill>
                    <a:schemeClr val="accent2"/>
                  </a:solidFill>
                  <a:prstDash val="solid"/>
                </a:ln>
                <a:solidFill>
                  <a:schemeClr val="accent2">
                    <a:lumMod val="40000"/>
                    <a:lumOff val="60000"/>
                  </a:schemeClr>
                </a:solidFill>
              </a:rPr>
              <a:t>因</a:t>
            </a:r>
            <a:r>
              <a:rPr lang="zh-CN" altLang="en-US" sz="2800" b="1" noProof="1">
                <a:solidFill>
                  <a:schemeClr val="tx2"/>
                </a:solidFill>
              </a:rPr>
              <a:t>责常供。令</a:t>
            </a:r>
            <a:r>
              <a:rPr lang="zh-CN" altLang="en-US" sz="2800" b="1" noProof="1">
                <a:ln w="22225">
                  <a:solidFill>
                    <a:schemeClr val="accent2"/>
                  </a:solidFill>
                  <a:prstDash val="solid"/>
                </a:ln>
                <a:solidFill>
                  <a:schemeClr val="accent2">
                    <a:lumMod val="40000"/>
                    <a:lumOff val="60000"/>
                  </a:schemeClr>
                </a:solidFill>
              </a:rPr>
              <a:t>以</a:t>
            </a:r>
            <a:r>
              <a:rPr lang="zh-CN" altLang="en-US" sz="2800" b="1" noProof="1">
                <a:solidFill>
                  <a:schemeClr val="tx2"/>
                </a:solidFill>
              </a:rPr>
              <a:t>责之里正。市中游侠儿得佳者</a:t>
            </a:r>
            <a:r>
              <a:rPr lang="zh-CN" altLang="en-US" sz="2800" b="1" noProof="1">
                <a:solidFill>
                  <a:schemeClr val="hlink"/>
                </a:solidFill>
              </a:rPr>
              <a:t>笼</a:t>
            </a:r>
            <a:r>
              <a:rPr lang="zh-CN" altLang="en-US" sz="2800" b="1" noProof="1">
                <a:solidFill>
                  <a:schemeClr val="tx2"/>
                </a:solidFill>
              </a:rPr>
              <a:t>养之，</a:t>
            </a:r>
            <a:r>
              <a:rPr lang="zh-CN" altLang="en-US" sz="2800" b="1" noProof="1">
                <a:solidFill>
                  <a:schemeClr val="hlink"/>
                </a:solidFill>
              </a:rPr>
              <a:t>昂</a:t>
            </a:r>
            <a:r>
              <a:rPr lang="zh-CN" altLang="en-US" sz="2800" b="1" noProof="1">
                <a:solidFill>
                  <a:schemeClr val="tx2"/>
                </a:solidFill>
              </a:rPr>
              <a:t>其</a:t>
            </a:r>
            <a:r>
              <a:rPr lang="zh-CN" altLang="en-US" sz="2800" b="1" noProof="1">
                <a:solidFill>
                  <a:schemeClr val="hlink"/>
                </a:solidFill>
              </a:rPr>
              <a:t>直</a:t>
            </a:r>
            <a:r>
              <a:rPr lang="zh-CN" altLang="en-US" sz="2800" b="1" noProof="1">
                <a:solidFill>
                  <a:schemeClr val="tx2"/>
                </a:solidFill>
              </a:rPr>
              <a:t>，</a:t>
            </a:r>
            <a:r>
              <a:rPr lang="zh-CN" altLang="en-US" sz="2800" b="1" noProof="1">
                <a:solidFill>
                  <a:schemeClr val="hlink"/>
                </a:solidFill>
              </a:rPr>
              <a:t>居</a:t>
            </a:r>
            <a:r>
              <a:rPr lang="zh-CN" altLang="en-US" sz="2800" b="1" noProof="1">
                <a:solidFill>
                  <a:srgbClr val="FF3300"/>
                </a:solidFill>
              </a:rPr>
              <a:t>为</a:t>
            </a:r>
            <a:r>
              <a:rPr lang="zh-CN" altLang="en-US" sz="2800" b="1" noProof="1">
                <a:solidFill>
                  <a:schemeClr val="tx2"/>
                </a:solidFill>
              </a:rPr>
              <a:t>奇货。里胥猾黠，</a:t>
            </a:r>
            <a:r>
              <a:rPr lang="zh-CN" altLang="en-US" sz="2800" b="1" noProof="1">
                <a:ln w="22225">
                  <a:solidFill>
                    <a:schemeClr val="accent2"/>
                  </a:solidFill>
                  <a:prstDash val="solid"/>
                </a:ln>
                <a:solidFill>
                  <a:schemeClr val="accent2">
                    <a:lumMod val="40000"/>
                    <a:lumOff val="60000"/>
                  </a:schemeClr>
                </a:solidFill>
              </a:rPr>
              <a:t>假</a:t>
            </a:r>
            <a:r>
              <a:rPr lang="zh-CN" altLang="en-US" sz="2800" b="1" noProof="1">
                <a:effectLst>
                  <a:outerShdw blurRad="38100" dist="19050" dir="2700000" algn="tl" rotWithShape="0">
                    <a:schemeClr val="dk1">
                      <a:alpha val="40000"/>
                    </a:schemeClr>
                  </a:outerShdw>
                </a:effectLst>
              </a:rPr>
              <a:t>此</a:t>
            </a:r>
            <a:r>
              <a:rPr lang="zh-CN" altLang="en-US" sz="2800" b="1" noProof="1">
                <a:solidFill>
                  <a:schemeClr val="hlink"/>
                </a:solidFill>
              </a:rPr>
              <a:t>科敛丁口</a:t>
            </a:r>
            <a:r>
              <a:rPr lang="zh-CN" altLang="en-US" sz="2800" b="1" noProof="1">
                <a:solidFill>
                  <a:schemeClr val="tx2"/>
                </a:solidFill>
              </a:rPr>
              <a:t>，每责一头，辄</a:t>
            </a:r>
            <a:r>
              <a:rPr lang="zh-CN" altLang="en-US" sz="2800" b="1" noProof="1">
                <a:solidFill>
                  <a:schemeClr val="hlink"/>
                </a:solidFill>
              </a:rPr>
              <a:t>倾</a:t>
            </a:r>
            <a:r>
              <a:rPr lang="zh-CN" altLang="en-US" sz="2800" b="1" noProof="1">
                <a:solidFill>
                  <a:schemeClr val="tx2"/>
                </a:solidFill>
              </a:rPr>
              <a:t>数家之产。</a:t>
            </a:r>
            <a:endParaRPr lang="zh-CN" altLang="en-US" sz="2800" b="1" noProof="1">
              <a:solidFill>
                <a:schemeClr val="tx2"/>
              </a:solidFill>
            </a:endParaRPr>
          </a:p>
        </p:txBody>
      </p:sp>
      <p:sp>
        <p:nvSpPr>
          <p:cNvPr id="142340" name="文本框 142339"/>
          <p:cNvSpPr txBox="1"/>
          <p:nvPr/>
        </p:nvSpPr>
        <p:spPr>
          <a:xfrm>
            <a:off x="5903384" y="476250"/>
            <a:ext cx="6288616" cy="4524315"/>
          </a:xfrm>
          <a:prstGeom prst="rect">
            <a:avLst/>
          </a:prstGeom>
          <a:noFill/>
          <a:ln w="9525">
            <a:noFill/>
          </a:ln>
        </p:spPr>
        <p:txBody>
          <a:bodyPr>
            <a:spAutoFit/>
          </a:bodyPr>
          <a:lstStyle/>
          <a:p>
            <a:pPr>
              <a:spcBef>
                <a:spcPct val="50000"/>
              </a:spcBef>
            </a:pPr>
            <a:r>
              <a:rPr lang="zh-CN" altLang="en-US" sz="2400" b="1" noProof="1">
                <a:solidFill>
                  <a:schemeClr val="tx2"/>
                </a:solidFill>
              </a:rPr>
              <a:t>明朝宣德年间，皇室里</a:t>
            </a:r>
            <a:r>
              <a:rPr lang="zh-CN" altLang="en-US" sz="2400" b="1" noProof="1">
                <a:solidFill>
                  <a:srgbClr val="FF3300"/>
                </a:solidFill>
              </a:rPr>
              <a:t>崇尚</a:t>
            </a:r>
            <a:r>
              <a:rPr lang="zh-CN" altLang="en-US" sz="2400" b="1" noProof="1">
                <a:ln w="22225">
                  <a:solidFill>
                    <a:schemeClr val="accent2"/>
                  </a:solidFill>
                  <a:prstDash val="solid"/>
                </a:ln>
                <a:solidFill>
                  <a:schemeClr val="accent2">
                    <a:lumMod val="40000"/>
                    <a:lumOff val="60000"/>
                  </a:schemeClr>
                </a:solidFill>
              </a:rPr>
              <a:t>（盛行）</a:t>
            </a:r>
            <a:r>
              <a:rPr lang="zh-CN" altLang="en-US" sz="2400" b="1" noProof="1">
                <a:solidFill>
                  <a:schemeClr val="tx2"/>
                </a:solidFill>
              </a:rPr>
              <a:t>斗蟋蟀</a:t>
            </a:r>
            <a:r>
              <a:rPr lang="zh-CN" altLang="en-US" sz="2400" b="1" noProof="1">
                <a:solidFill>
                  <a:srgbClr val="FF3300"/>
                </a:solidFill>
              </a:rPr>
              <a:t>的</a:t>
            </a:r>
            <a:r>
              <a:rPr lang="zh-CN" altLang="en-US" sz="2400" b="1" noProof="1">
                <a:solidFill>
                  <a:schemeClr val="tx2"/>
                </a:solidFill>
              </a:rPr>
              <a:t>游戏，</a:t>
            </a:r>
            <a:r>
              <a:rPr lang="zh-CN" altLang="en-US" sz="2400" b="1" noProof="1">
                <a:solidFill>
                  <a:srgbClr val="FF3300"/>
                </a:solidFill>
              </a:rPr>
              <a:t>每年</a:t>
            </a:r>
            <a:r>
              <a:rPr lang="zh-CN" altLang="en-US" sz="2400" b="1" noProof="1">
                <a:solidFill>
                  <a:schemeClr val="tx2"/>
                </a:solidFill>
              </a:rPr>
              <a:t>都要向民间征收。这东西本来不是陕西出产的。有个华阴县的县官，想</a:t>
            </a:r>
            <a:r>
              <a:rPr lang="zh-CN" altLang="en-US" sz="2400" b="1" noProof="1">
                <a:ln w="22225">
                  <a:solidFill>
                    <a:schemeClr val="accent2"/>
                  </a:solidFill>
                  <a:prstDash val="solid"/>
                </a:ln>
                <a:solidFill>
                  <a:schemeClr val="accent2">
                    <a:lumMod val="40000"/>
                    <a:lumOff val="60000"/>
                  </a:schemeClr>
                </a:solidFill>
              </a:rPr>
              <a:t>巴结</a:t>
            </a:r>
            <a:r>
              <a:rPr lang="zh-CN" altLang="en-US" sz="2400" b="1" noProof="1">
                <a:solidFill>
                  <a:schemeClr val="tx2"/>
                </a:solidFill>
              </a:rPr>
              <a:t>上司，</a:t>
            </a:r>
            <a:r>
              <a:rPr lang="zh-CN" altLang="en-US" sz="2400" b="1" noProof="1">
                <a:solidFill>
                  <a:srgbClr val="FF3300"/>
                </a:solidFill>
              </a:rPr>
              <a:t>把</a:t>
            </a:r>
            <a:r>
              <a:rPr lang="zh-CN" altLang="en-US" sz="2400" b="1" noProof="1">
                <a:solidFill>
                  <a:schemeClr val="tx2"/>
                </a:solidFill>
              </a:rPr>
              <a:t>一只蟋蟀献上去，上司试着让它斗了一下，显出了勇敢善斗的才能，上级</a:t>
            </a:r>
            <a:r>
              <a:rPr lang="zh-CN" altLang="en-US" sz="2400" b="1" noProof="1">
                <a:solidFill>
                  <a:srgbClr val="FF3300"/>
                </a:solidFill>
              </a:rPr>
              <a:t>于是</a:t>
            </a:r>
            <a:r>
              <a:rPr lang="zh-CN" altLang="en-US" sz="2400" b="1" noProof="1">
                <a:solidFill>
                  <a:schemeClr val="tx2"/>
                </a:solidFill>
              </a:rPr>
              <a:t>责令他经常供应。县官</a:t>
            </a:r>
            <a:r>
              <a:rPr lang="zh-CN" altLang="en-US" sz="2400" b="1" noProof="1">
                <a:ln w="22225">
                  <a:solidFill>
                    <a:schemeClr val="accent2"/>
                  </a:solidFill>
                  <a:prstDash val="solid"/>
                </a:ln>
                <a:solidFill>
                  <a:schemeClr val="accent2">
                    <a:lumMod val="40000"/>
                    <a:lumOff val="60000"/>
                  </a:schemeClr>
                </a:solidFill>
              </a:rPr>
              <a:t>把</a:t>
            </a:r>
            <a:r>
              <a:rPr lang="zh-CN" altLang="en-US" sz="2400" b="1" noProof="1">
                <a:solidFill>
                  <a:schemeClr val="tx2"/>
                </a:solidFill>
              </a:rPr>
              <a:t>供应的差事派给各乡的里正。于是市上的那些游手好闲的年轻人，捉到好的蟋蟀就</a:t>
            </a:r>
            <a:r>
              <a:rPr lang="zh-CN" altLang="en-US" sz="2400" b="1" noProof="1">
                <a:solidFill>
                  <a:srgbClr val="FF3300"/>
                </a:solidFill>
              </a:rPr>
              <a:t>用竹笼</a:t>
            </a:r>
            <a:r>
              <a:rPr lang="zh-CN" altLang="en-US" sz="2400" b="1" noProof="1">
                <a:solidFill>
                  <a:schemeClr val="tx2"/>
                </a:solidFill>
              </a:rPr>
              <a:t>喂养它，</a:t>
            </a:r>
            <a:r>
              <a:rPr lang="zh-CN" altLang="en-US" sz="2400" b="1" noProof="1">
                <a:solidFill>
                  <a:srgbClr val="FF3300"/>
                </a:solidFill>
              </a:rPr>
              <a:t>抬高</a:t>
            </a:r>
            <a:r>
              <a:rPr lang="zh-CN" altLang="en-US" sz="2400" b="1" noProof="1">
                <a:solidFill>
                  <a:schemeClr val="tx2"/>
                </a:solidFill>
              </a:rPr>
              <a:t>它的</a:t>
            </a:r>
            <a:r>
              <a:rPr lang="zh-CN" altLang="en-US" sz="2400" b="1" noProof="1">
                <a:solidFill>
                  <a:srgbClr val="FF3300"/>
                </a:solidFill>
              </a:rPr>
              <a:t>价格</a:t>
            </a:r>
            <a:r>
              <a:rPr lang="zh-CN" altLang="en-US" sz="2400" b="1" noProof="1">
                <a:solidFill>
                  <a:schemeClr val="tx2"/>
                </a:solidFill>
              </a:rPr>
              <a:t>；</a:t>
            </a:r>
            <a:r>
              <a:rPr lang="zh-CN" altLang="en-US" sz="2400" b="1" noProof="1">
                <a:solidFill>
                  <a:srgbClr val="FF3300"/>
                </a:solidFill>
              </a:rPr>
              <a:t>储存</a:t>
            </a:r>
            <a:r>
              <a:rPr lang="zh-CN" altLang="en-US" sz="2400" b="1" noProof="1">
                <a:solidFill>
                  <a:schemeClr val="tx2"/>
                </a:solidFill>
              </a:rPr>
              <a:t>起来，</a:t>
            </a:r>
            <a:r>
              <a:rPr lang="zh-CN" altLang="en-US" sz="2400" b="1" noProof="1">
                <a:solidFill>
                  <a:srgbClr val="FF3300"/>
                </a:solidFill>
              </a:rPr>
              <a:t>当作</a:t>
            </a:r>
            <a:r>
              <a:rPr lang="zh-CN" altLang="en-US" sz="2400" b="1" noProof="1">
                <a:solidFill>
                  <a:schemeClr val="tx2"/>
                </a:solidFill>
              </a:rPr>
              <a:t>珍奇的货物一样等待高价出售。乡里的差役们狡猾刁诈，</a:t>
            </a:r>
            <a:r>
              <a:rPr lang="zh-CN" altLang="en-US" sz="2400" b="1" noProof="1">
                <a:ln w="22225">
                  <a:solidFill>
                    <a:schemeClr val="accent2"/>
                  </a:solidFill>
                  <a:prstDash val="solid"/>
                </a:ln>
                <a:solidFill>
                  <a:schemeClr val="accent2">
                    <a:lumMod val="40000"/>
                    <a:lumOff val="60000"/>
                  </a:schemeClr>
                </a:solidFill>
              </a:rPr>
              <a:t>借</a:t>
            </a:r>
            <a:r>
              <a:rPr lang="zh-CN" altLang="en-US" sz="2400" b="1" noProof="1">
                <a:solidFill>
                  <a:schemeClr val="tx2"/>
                </a:solidFill>
              </a:rPr>
              <a:t>这个规定（向）老百姓</a:t>
            </a:r>
            <a:r>
              <a:rPr lang="zh-CN" altLang="en-US" sz="2400" b="1" noProof="1">
                <a:ln w="22225">
                  <a:solidFill>
                    <a:schemeClr val="accent2"/>
                  </a:solidFill>
                  <a:prstDash val="solid"/>
                </a:ln>
                <a:solidFill>
                  <a:schemeClr val="accent2">
                    <a:lumMod val="40000"/>
                    <a:lumOff val="60000"/>
                  </a:schemeClr>
                </a:solidFill>
              </a:rPr>
              <a:t>聚敛</a:t>
            </a:r>
            <a:r>
              <a:rPr lang="zh-CN" altLang="en-US" sz="2400" b="1" noProof="1">
                <a:solidFill>
                  <a:schemeClr val="tx2"/>
                </a:solidFill>
              </a:rPr>
              <a:t>钱财，每摊派一只蟋蟀，就</a:t>
            </a:r>
            <a:r>
              <a:rPr lang="zh-CN" altLang="en-US" sz="2400" b="1" noProof="1">
                <a:solidFill>
                  <a:srgbClr val="FF3300"/>
                </a:solidFill>
              </a:rPr>
              <a:t>使</a:t>
            </a:r>
            <a:r>
              <a:rPr lang="zh-CN" altLang="en-US" sz="2400" b="1" noProof="1">
                <a:solidFill>
                  <a:schemeClr val="tx2"/>
                </a:solidFill>
              </a:rPr>
              <a:t>好几户人家</a:t>
            </a:r>
            <a:r>
              <a:rPr lang="zh-CN" altLang="en-US" sz="2400" b="1" noProof="1">
                <a:solidFill>
                  <a:srgbClr val="FF3300"/>
                </a:solidFill>
              </a:rPr>
              <a:t>破产</a:t>
            </a:r>
            <a:r>
              <a:rPr lang="zh-CN" altLang="en-US" sz="2400" b="1" noProof="1">
                <a:solidFill>
                  <a:schemeClr val="accent2"/>
                </a:solidFill>
              </a:rPr>
              <a:t>。 </a:t>
            </a:r>
            <a:endParaRPr lang="zh-CN" altLang="en-US" sz="2400" b="1" noProof="1">
              <a:solidFill>
                <a:schemeClr val="accent2"/>
              </a:solidFill>
            </a:endParaRPr>
          </a:p>
        </p:txBody>
      </p:sp>
      <p:sp>
        <p:nvSpPr>
          <p:cNvPr id="3" name="文本框 2"/>
          <p:cNvSpPr txBox="1"/>
          <p:nvPr/>
        </p:nvSpPr>
        <p:spPr>
          <a:xfrm>
            <a:off x="154094" y="4580891"/>
            <a:ext cx="5516033" cy="2306955"/>
          </a:xfrm>
          <a:prstGeom prst="rect">
            <a:avLst/>
          </a:prstGeom>
          <a:noFill/>
          <a:ln>
            <a:solidFill>
              <a:schemeClr val="accent1"/>
            </a:solidFill>
          </a:ln>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居为奇货</a:t>
            </a:r>
            <a:r>
              <a:rPr lang="zh-CN" altLang="en-US" sz="2400" b="1" noProof="1">
                <a:effectLst>
                  <a:outerShdw blurRad="38100" dist="19050" dir="2700000" algn="tl" rotWithShape="0">
                    <a:schemeClr val="dk1">
                      <a:alpha val="40000"/>
                    </a:schemeClr>
                  </a:outerShdw>
                </a:effectLst>
                <a:sym typeface="+mn-ea"/>
              </a:rPr>
              <a:t>：居，储存。</a:t>
            </a:r>
            <a:endParaRPr lang="zh-CN" altLang="en-US" sz="2400" b="1" noProof="1">
              <a:effectLst>
                <a:outerShdw blurRad="38100" dist="19050" dir="2700000" algn="tl" rotWithShape="0">
                  <a:schemeClr val="dk1">
                    <a:alpha val="40000"/>
                  </a:schemeClr>
                </a:outerShdw>
              </a:effectLst>
              <a:sym typeface="+mn-ea"/>
            </a:endParaRPr>
          </a:p>
          <a:p>
            <a:r>
              <a:rPr lang="zh-CN" altLang="en-US" sz="2400" b="1" noProof="1">
                <a:effectLst>
                  <a:outerShdw blurRad="38100" dist="19050" dir="2700000" algn="tl" rotWithShape="0">
                    <a:schemeClr val="dk1">
                      <a:alpha val="40000"/>
                    </a:schemeClr>
                  </a:outerShdw>
                </a:effectLst>
                <a:sym typeface="+mn-ea"/>
              </a:rPr>
              <a:t>联想：</a:t>
            </a:r>
            <a:r>
              <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囤积居奇   </a:t>
            </a:r>
            <a:r>
              <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奇货可居</a:t>
            </a:r>
            <a:endPar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r>
              <a:rPr lang="zh-CN" altLang="en-US" sz="2400" b="1" noProof="1">
                <a:effectLst>
                  <a:outerShdw blurRad="38100" dist="19050" dir="2700000" algn="tl" rotWithShape="0">
                    <a:schemeClr val="dk1">
                      <a:alpha val="40000"/>
                    </a:schemeClr>
                  </a:outerShdw>
                </a:effectLst>
              </a:rPr>
              <a:t>科敛,按规定条文摊派,聚敛。科,规定条文,名词作状语。</a:t>
            </a:r>
            <a:endParaRPr lang="zh-CN" altLang="en-US" sz="2400" b="1" noProof="1">
              <a:effectLst>
                <a:outerShdw blurRad="38100" dist="19050" dir="2700000" algn="tl" rotWithShape="0">
                  <a:schemeClr val="dk1">
                    <a:alpha val="40000"/>
                  </a:schemeClr>
                </a:outerShdw>
              </a:effectLst>
            </a:endParaRPr>
          </a:p>
          <a:p>
            <a:r>
              <a:rPr lang="zh-CN" altLang="en-US" sz="2400" b="1" noProof="1">
                <a:effectLst>
                  <a:outerShdw blurRad="38100" dist="19050" dir="2700000" algn="tl" rotWithShape="0">
                    <a:schemeClr val="dk1">
                      <a:alpha val="40000"/>
                    </a:schemeClr>
                  </a:outerShdw>
                </a:effectLst>
              </a:rPr>
              <a:t>丁口,人口,指百姓。</a:t>
            </a:r>
            <a:endParaRPr lang="zh-CN" altLang="en-US" sz="2400" b="1" noProof="1">
              <a:effectLst>
                <a:outerShdw blurRad="38100" dist="19050" dir="2700000" algn="tl" rotWithShape="0">
                  <a:schemeClr val="dk1">
                    <a:alpha val="40000"/>
                  </a:schemeClr>
                </a:outerShdw>
              </a:effectLst>
            </a:endParaRPr>
          </a:p>
          <a:p>
            <a:r>
              <a:rPr lang="zh-CN" altLang="en-US" sz="2400" b="1" noProof="1">
                <a:effectLst>
                  <a:outerShdw blurRad="38100" dist="19050" dir="2700000" algn="tl" rotWithShape="0">
                    <a:schemeClr val="dk1">
                      <a:alpha val="40000"/>
                    </a:schemeClr>
                  </a:outerShdw>
                </a:effectLst>
              </a:rPr>
              <a:t>丁，成年男子。</a:t>
            </a:r>
            <a:endParaRPr lang="zh-CN" altLang="en-US" sz="2400" b="1" noProof="1">
              <a:effectLst>
                <a:outerShdw blurRad="38100" dist="19050" dir="2700000" algn="tl" rotWithShape="0">
                  <a:schemeClr val="dk1">
                    <a:alpha val="40000"/>
                  </a:schemeClr>
                </a:outerShdw>
              </a:effectLst>
            </a:endParaRPr>
          </a:p>
        </p:txBody>
      </p:sp>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artisticGlowEdges trans="15000"/>
                    </a14:imgEffect>
                  </a14:imgLayer>
                </a14:imgProps>
              </a:ext>
              <a:ext uri="{28A0092B-C50C-407E-A947-70E740481C1C}">
                <a14:useLocalDpi xmlns:a14="http://schemas.microsoft.com/office/drawing/2010/main" val="0"/>
              </a:ext>
            </a:extLst>
          </a:blip>
          <a:stretch>
            <a:fillRect/>
          </a:stretch>
        </p:blipFill>
        <p:spPr>
          <a:xfrm>
            <a:off x="7788903" y="3801787"/>
            <a:ext cx="2008561" cy="23975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blinds(horizontal)">
                                      <p:cBhvr>
                                        <p:cTn id="7" dur="500"/>
                                        <p:tgtEl>
                                          <p:spTgt spid="142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par>
                          <p:cTn id="18" fill="hold">
                            <p:stCondLst>
                              <p:cond delay="500"/>
                            </p:stCondLst>
                            <p:childTnLst>
                              <p:par>
                                <p:cTn id="19" presetID="42" presetClass="entr" presetSubtype="0" fill="hold" nodeType="afterEffect">
                                  <p:childTnLst>
                                    <p:set>
                                      <p:cBhvr>
                                        <p:cTn id="20" dur="1" fill="hold">
                                          <p:stCondLst>
                                            <p:cond delay="0"/>
                                          </p:stCondLst>
                                        </p:cTn>
                                        <p:tgtEl>
                                          <p:spTgt spid="6"/>
                                        </p:tgtEl>
                                        <p:attrNameLst>
                                          <p:attrName>style.visibility</p:attrName>
                                        </p:attrNameLst>
                                      </p:cBhvr>
                                      <p:to>
                                        <p:strVal val="visible"/>
                                      </p:to>
                                    </p:set>
                                    <p:animEffect transition="in" filter="fade">
                                      <p:cBhvr>
                                        <p:cTn id="21" dur="1250"/>
                                        <p:tgtEl>
                                          <p:spTgt spid="6"/>
                                        </p:tgtEl>
                                      </p:cBhvr>
                                    </p:animEffect>
                                    <p:anim calcmode="lin" valueType="num">
                                      <p:cBhvr>
                                        <p:cTn id="22" dur="1250" fill="hold"/>
                                        <p:tgtEl>
                                          <p:spTgt spid="6"/>
                                        </p:tgtEl>
                                        <p:attrNameLst>
                                          <p:attrName>ppt_x</p:attrName>
                                        </p:attrNameLst>
                                      </p:cBhvr>
                                      <p:tavLst>
                                        <p:tav tm="0">
                                          <p:val>
                                            <p:strVal val="#ppt_x"/>
                                          </p:val>
                                        </p:tav>
                                        <p:tav tm="100000">
                                          <p:val>
                                            <p:strVal val="#ppt_x"/>
                                          </p:val>
                                        </p:tav>
                                      </p:tavLst>
                                    </p:anim>
                                    <p:anim calcmode="lin" valueType="num">
                                      <p:cBhvr>
                                        <p:cTn id="23"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P spid="3" grpId="0" bldLvl="0" animBg="1"/>
      <p:bldP spid="3"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0767" y="1317625"/>
            <a:ext cx="235373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内容占位符 2"/>
          <p:cNvSpPr>
            <a:spLocks noGrp="1"/>
          </p:cNvSpPr>
          <p:nvPr>
            <p:ph idx="1"/>
          </p:nvPr>
        </p:nvSpPr>
        <p:spPr>
          <a:xfrm>
            <a:off x="1261534" y="1422400"/>
            <a:ext cx="1722967" cy="376238"/>
          </a:xfrm>
        </p:spPr>
        <p:txBody>
          <a:bodyPr>
            <a:noAutofit/>
          </a:bodyPr>
          <a:lstStyle/>
          <a:p>
            <a:pPr marL="0" indent="0">
              <a:buFontTx/>
              <a:buNone/>
            </a:pPr>
            <a:r>
              <a:rPr lang="zh-CN" altLang="en-US" sz="1800" b="1" noProof="1">
                <a:solidFill>
                  <a:srgbClr val="0000FF"/>
                </a:solidFill>
                <a:latin typeface="微软雅黑" panose="020B0503020204020204" pitchFamily="34" charset="-122"/>
                <a:ea typeface="微软雅黑" panose="020B0503020204020204" pitchFamily="34" charset="-122"/>
              </a:rPr>
              <a:t>深入</a:t>
            </a:r>
            <a:r>
              <a:rPr lang="zh-CN" altLang="en-US" sz="1800" b="1" noProof="1" smtClean="0">
                <a:solidFill>
                  <a:srgbClr val="0000FF"/>
                </a:solidFill>
                <a:latin typeface="微软雅黑" panose="020B0503020204020204" pitchFamily="34" charset="-122"/>
                <a:ea typeface="微软雅黑" panose="020B0503020204020204" pitchFamily="34" charset="-122"/>
              </a:rPr>
              <a:t>探究</a:t>
            </a:r>
            <a:endParaRPr lang="en-US" altLang="zh-CN" sz="1800" b="1" noProof="1" smtClean="0">
              <a:solidFill>
                <a:srgbClr val="0000FF"/>
              </a:solidFill>
              <a:latin typeface="微软雅黑" panose="020B0503020204020204" pitchFamily="34" charset="-122"/>
              <a:ea typeface="微软雅黑" panose="020B0503020204020204" pitchFamily="34" charset="-122"/>
            </a:endParaRPr>
          </a:p>
          <a:p>
            <a:pPr marL="0" indent="0">
              <a:buFontTx/>
              <a:buNone/>
            </a:pPr>
            <a:endParaRPr lang="en-US" altLang="zh-CN" sz="1800" noProof="1">
              <a:solidFill>
                <a:srgbClr val="000000"/>
              </a:solidFill>
              <a:latin typeface="微软雅黑" panose="020B0503020204020204" pitchFamily="34" charset="-122"/>
              <a:ea typeface="微软雅黑" panose="020B0503020204020204" pitchFamily="34" charset="-122"/>
            </a:endParaRPr>
          </a:p>
          <a:p>
            <a:endParaRPr lang="en-US" altLang="zh-CN" sz="1800" b="1" noProof="1">
              <a:solidFill>
                <a:srgbClr val="000000"/>
              </a:solidFill>
              <a:latin typeface="微软雅黑" panose="020B0503020204020204" pitchFamily="34" charset="-122"/>
              <a:ea typeface="微软雅黑" panose="020B0503020204020204" pitchFamily="34" charset="-122"/>
            </a:endParaRPr>
          </a:p>
          <a:p>
            <a:pPr marL="0" indent="0">
              <a:buFontTx/>
              <a:buNone/>
            </a:pPr>
            <a:endParaRPr lang="zh-CN" altLang="en-US" sz="1800" noProof="1">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1142157" y="3087867"/>
            <a:ext cx="9450816" cy="2862322"/>
          </a:xfrm>
          <a:prstGeom prst="rect">
            <a:avLst/>
          </a:prstGeom>
        </p:spPr>
        <p:txBody>
          <a:bodyPr wrap="square">
            <a:spAutoFit/>
          </a:bodyPr>
          <a:lstStyle/>
          <a:p>
            <a:pPr indent="575945" algn="just">
              <a:lnSpc>
                <a:spcPct val="150000"/>
              </a:lnSpc>
            </a:pPr>
            <a:r>
              <a:rPr lang="zh-CN" altLang="en-US" sz="2000" noProof="1">
                <a:latin typeface="微软雅黑" panose="020B0503020204020204" pitchFamily="34" charset="-122"/>
                <a:ea typeface="微软雅黑" panose="020B0503020204020204" pitchFamily="34" charset="-122"/>
              </a:rPr>
              <a:t>① 故事始终围绕促织之得失这一主线安排情节。</a:t>
            </a:r>
            <a:endParaRPr lang="zh-CN" altLang="en-US" sz="2000" noProof="1">
              <a:latin typeface="微软雅黑" panose="020B0503020204020204" pitchFamily="34" charset="-122"/>
              <a:ea typeface="微软雅黑" panose="020B0503020204020204" pitchFamily="34" charset="-122"/>
            </a:endParaRPr>
          </a:p>
          <a:p>
            <a:pPr indent="575945" algn="just">
              <a:lnSpc>
                <a:spcPct val="150000"/>
              </a:lnSpc>
            </a:pPr>
            <a:r>
              <a:rPr lang="zh-CN" altLang="en-US" sz="2000" noProof="1">
                <a:latin typeface="微软雅黑" panose="020B0503020204020204" pitchFamily="34" charset="-122"/>
                <a:ea typeface="微软雅黑" panose="020B0503020204020204" pitchFamily="34" charset="-122"/>
              </a:rPr>
              <a:t>② 情节波折：波折一</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岁征促织，成名破产受刑，无计可施，走投无路；波折二</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神巫指点，成名得虫；波折三</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节外生枝，成子弄死促织，投井自杀，成家陷入绝境；波折四</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成子起死回生，魂化促织，成家因祸得福。</a:t>
            </a:r>
            <a:endParaRPr lang="zh-CN" altLang="en-US" sz="2000" noProof="1">
              <a:latin typeface="微软雅黑" panose="020B0503020204020204" pitchFamily="34" charset="-122"/>
              <a:ea typeface="微软雅黑" panose="020B0503020204020204" pitchFamily="34" charset="-122"/>
            </a:endParaRPr>
          </a:p>
          <a:p>
            <a:pPr indent="575945" algn="just">
              <a:lnSpc>
                <a:spcPct val="150000"/>
              </a:lnSpc>
            </a:pPr>
            <a:r>
              <a:rPr lang="zh-CN" altLang="en-US" sz="2000" noProof="1">
                <a:latin typeface="微软雅黑" panose="020B0503020204020204" pitchFamily="34" charset="-122"/>
                <a:ea typeface="微软雅黑" panose="020B0503020204020204" pitchFamily="34" charset="-122"/>
              </a:rPr>
              <a:t>③ 这样写的妙处：这样曲曲折折、跌宕起伏的描写，避免了平铺直叙，正所谓“文似看山不喜平”。情节的跌宕起伏，充实、丰满了故事，深化了思想内容。</a:t>
            </a:r>
            <a:endParaRPr lang="zh-CN" altLang="en-US" sz="2000" noProof="1">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1081618" y="1887538"/>
            <a:ext cx="9103391" cy="1200329"/>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b="1" noProof="1" smtClean="0"/>
              <a:t>1.</a:t>
            </a:r>
            <a:r>
              <a:rPr lang="zh-CN" altLang="en-US" b="1" noProof="1"/>
              <a:t>文章始终围绕的一条主线是什么？围绕这条</a:t>
            </a:r>
            <a:r>
              <a:rPr lang="zh-CN" altLang="en-US" b="1" noProof="1" smtClean="0"/>
              <a:t>主线</a:t>
            </a:r>
            <a:r>
              <a:rPr lang="zh-CN" altLang="en-US" b="1" noProof="1"/>
              <a:t>，情节具体有几次波折？这样安排有何妙处？</a:t>
            </a:r>
            <a:endParaRPr lang="zh-CN" altLang="en-US" b="1" noProof="1"/>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2365" y="-196850"/>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9668" y="1228725"/>
            <a:ext cx="9591950" cy="4247317"/>
          </a:xfrm>
          <a:prstGeom prst="rect">
            <a:avLst/>
          </a:prstGeom>
        </p:spPr>
        <p:txBody>
          <a:bodyPr wrap="square">
            <a:spAutoFit/>
          </a:bodyPr>
          <a:lstStyle/>
          <a:p>
            <a:pPr indent="539750" algn="just">
              <a:lnSpc>
                <a:spcPct val="150000"/>
              </a:lnSpc>
            </a:pP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促织</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的结尾没有摆脱传统小说的喜剧结局，但正是这种喜剧结局更能反衬出作品的悲剧色彩。作者以乐写哀，一方面，表现了他对劳动人民苦难命运的深切同情和美好祝愿；另一方面，更有其深层的美学意义。成名的否极泰来，只是因为一只促织，而这只促织竟是儿子魂化而成，多么离奇的幻想！这个幼小的心灵为了“赎罪”，为了解除父母的痛苦，甘愿魂化促织。不难看出，成名后来的幸福是儿子用生命换来的，这简直令人不能接受！更可悲的是，成名儿子魂化促织后，还被进贡到宫中与别的促织打斗，“每闻琴瑟之声，则应节而舞”，供皇帝取乐。这是封建最高统治者对一个幼小灵魂的蹂躏，何等残酷，何等酸楚！封建统治者对劳动人民的摧残和压迫暴露无遗。小说正是以喜剧结局反衬出更深层的悲剧意义。</a:t>
            </a:r>
            <a:endParaRPr lang="zh-CN" altLang="en-US" sz="2000" noProof="1">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704852" y="457835"/>
            <a:ext cx="10394949" cy="581057"/>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b="1" noProof="1" smtClean="0"/>
              <a:t>2.</a:t>
            </a:r>
            <a:r>
              <a:rPr lang="zh-CN" altLang="en-US" b="1" noProof="1" smtClean="0"/>
              <a:t> </a:t>
            </a:r>
            <a:r>
              <a:rPr lang="en-US" altLang="zh-CN" b="1" noProof="1" smtClean="0"/>
              <a:t>《</a:t>
            </a:r>
            <a:r>
              <a:rPr lang="zh-CN" altLang="en-US" b="1" noProof="1"/>
              <a:t>促织</a:t>
            </a:r>
            <a:r>
              <a:rPr lang="en-US" altLang="zh-CN" b="1" noProof="1"/>
              <a:t>》</a:t>
            </a:r>
            <a:r>
              <a:rPr lang="zh-CN" altLang="en-US" b="1" noProof="1"/>
              <a:t>是喜剧还是悲剧？</a:t>
            </a:r>
            <a:endParaRPr lang="en-US" altLang="zh-CN" b="1" noProof="1"/>
          </a:p>
        </p:txBody>
      </p:sp>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61437" y="408971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267" y="1116232"/>
            <a:ext cx="8772118" cy="4708981"/>
          </a:xfrm>
          <a:prstGeom prst="rect">
            <a:avLst/>
          </a:prstGeom>
        </p:spPr>
        <p:txBody>
          <a:bodyPr wrap="square">
            <a:spAutoFit/>
          </a:bodyPr>
          <a:lstStyle/>
          <a:p>
            <a:pPr indent="457200" algn="just">
              <a:lnSpc>
                <a:spcPct val="150000"/>
              </a:lnSpc>
            </a:pP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聊斋志异</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是一部具有浪漫主义色彩的魔幻小说。它谈狐论鬼，超越现实，</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促织</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也不例外：其一，成名在走投无路之时，求神问卜，巫婆竟能“道人意中事，无毫发爽”，问卜得图，按图苦搜，终获佳品；其二，成子因误毙促织而投井，竟然魂化为虫，历经险厄，拯救全家，因祸得福。</a:t>
            </a:r>
            <a:endParaRPr lang="zh-CN" altLang="en-US" sz="2000" noProof="1">
              <a:latin typeface="微软雅黑" panose="020B0503020204020204" pitchFamily="34" charset="-122"/>
              <a:ea typeface="微软雅黑" panose="020B0503020204020204" pitchFamily="34" charset="-122"/>
            </a:endParaRPr>
          </a:p>
          <a:p>
            <a:pPr indent="457200" algn="just">
              <a:lnSpc>
                <a:spcPct val="150000"/>
              </a:lnSpc>
            </a:pPr>
            <a:r>
              <a:rPr lang="zh-CN" altLang="en-US" sz="2000" noProof="1">
                <a:latin typeface="微软雅黑" panose="020B0503020204020204" pitchFamily="34" charset="-122"/>
                <a:ea typeface="微软雅黑" panose="020B0503020204020204" pitchFamily="34" charset="-122"/>
              </a:rPr>
              <a:t>这些看似虚幻的想象，其实都有着坚实的现实基础。神产生于人对自然的恐惧，源于人对现实的无法超脱。当人们在现实中无法解决自身困难的时候，便很自然地把希望寄托在神灵的身上。成名正是在走投无路的情况下，才求神问卜的。试想，如果不是神的意志，成名如何能从现实的苦难中得到解脱？因此，这个看似荒诞的情节，并没有减弱作品的思想意义，相反，它更深刻地反衬了现实的黑暗──百姓苦海无边，除非神仙显灵，否则不能脱离苦海。</a:t>
            </a:r>
            <a:endParaRPr lang="zh-CN" altLang="en-US" sz="2000" noProof="1">
              <a:latin typeface="微软雅黑" panose="020B0503020204020204" pitchFamily="34" charset="-122"/>
              <a:ea typeface="微软雅黑" panose="020B0503020204020204" pitchFamily="34" charset="-122"/>
            </a:endParaRPr>
          </a:p>
        </p:txBody>
      </p:sp>
      <p:sp>
        <p:nvSpPr>
          <p:cNvPr id="16386" name="Text Box 4"/>
          <p:cNvSpPr txBox="1">
            <a:spLocks noChangeArrowheads="1"/>
          </p:cNvSpPr>
          <p:nvPr/>
        </p:nvSpPr>
        <p:spPr bwMode="auto">
          <a:xfrm>
            <a:off x="1075267" y="451803"/>
            <a:ext cx="9639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微软雅黑" panose="020B0503020204020204" pitchFamily="34" charset="-122"/>
                <a:ea typeface="微软雅黑" panose="020B0503020204020204" pitchFamily="34" charset="-122"/>
              </a:rPr>
              <a:t>3.</a:t>
            </a:r>
            <a:r>
              <a:rPr lang="zh-CN" altLang="en-US" sz="2400" b="1" dirty="0" smtClean="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促织</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具有魔幻色彩的故事是否超越了现实生活？</a:t>
            </a:r>
            <a:endParaRPr lang="en-US" altLang="zh-CN" sz="2400" b="1" dirty="0">
              <a:latin typeface="微软雅黑" panose="020B0503020204020204" pitchFamily="34" charset="-122"/>
              <a:ea typeface="微软雅黑" panose="020B0503020204020204" pitchFamily="34" charset="-122"/>
            </a:endParaRPr>
          </a:p>
        </p:txBody>
      </p:sp>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99285" y="413543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2"/>
          <p:cNvSpPr>
            <a:spLocks noChangeArrowheads="1"/>
          </p:cNvSpPr>
          <p:nvPr/>
        </p:nvSpPr>
        <p:spPr bwMode="auto">
          <a:xfrm>
            <a:off x="1119717" y="654368"/>
            <a:ext cx="94636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本文结构严谨，情节曲折，人物生动形象。试分析说明。</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119717" y="2366963"/>
            <a:ext cx="892461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nSpc>
                <a:spcPct val="150000"/>
              </a:lnSpc>
            </a:pPr>
            <a:r>
              <a:rPr lang="zh-CN" altLang="en-US" sz="2000" dirty="0">
                <a:latin typeface="微软雅黑" panose="020B0503020204020204" pitchFamily="34" charset="-122"/>
                <a:ea typeface="微软雅黑" panose="020B0503020204020204" pitchFamily="34" charset="-122"/>
              </a:rPr>
              <a:t>① 情节曲折，构思严谨。</a:t>
            </a:r>
            <a:endParaRPr lang="zh-CN" altLang="en-US" sz="2000" dirty="0">
              <a:latin typeface="微软雅黑" panose="020B0503020204020204" pitchFamily="34" charset="-122"/>
              <a:ea typeface="微软雅黑" panose="020B0503020204020204" pitchFamily="34" charset="-122"/>
            </a:endParaRPr>
          </a:p>
          <a:p>
            <a:pPr indent="539750">
              <a:lnSpc>
                <a:spcPct val="150000"/>
              </a:lnSpc>
            </a:pPr>
            <a:r>
              <a:rPr lang="zh-CN" altLang="en-US" sz="2000" dirty="0">
                <a:latin typeface="微软雅黑" panose="020B0503020204020204" pitchFamily="34" charset="-122"/>
                <a:ea typeface="微软雅黑" panose="020B0503020204020204" pitchFamily="34" charset="-122"/>
              </a:rPr>
              <a:t>故事情节曲折，却构思严谨。纵观全文，起承转合，前呼后应，结构完整。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促织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一文以“促织”为线索，条理清晰，又曲折动人。它的情节可以概括如下：征虫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觅虫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求虫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得虫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失虫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化虫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斗虫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献虫。其中“征虫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觅虫”可看成是故事的开端，“求虫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得虫”是故事的发展，“失虫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化虫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斗虫”是故事的高潮，“献虫”是故事的结局。</a:t>
            </a:r>
            <a:endParaRPr lang="zh-CN" altLang="en-US" sz="2000" dirty="0">
              <a:latin typeface="微软雅黑" panose="020B0503020204020204" pitchFamily="34" charset="-122"/>
              <a:ea typeface="微软雅黑" panose="020B0503020204020204" pitchFamily="34" charset="-122"/>
            </a:endParaRPr>
          </a:p>
        </p:txBody>
      </p:sp>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2845" y="26447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3"/>
          <p:cNvSpPr>
            <a:spLocks noChangeArrowheads="1"/>
          </p:cNvSpPr>
          <p:nvPr/>
        </p:nvSpPr>
        <p:spPr bwMode="auto">
          <a:xfrm>
            <a:off x="1312334" y="1631951"/>
            <a:ext cx="852098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② 巧妙运用伏笔和暗示。</a:t>
            </a:r>
            <a:endParaRPr lang="zh-CN" altLang="en-US" sz="2400" dirty="0">
              <a:latin typeface="微软雅黑" panose="020B0503020204020204" pitchFamily="34" charset="-122"/>
              <a:ea typeface="微软雅黑" panose="020B0503020204020204" pitchFamily="34" charset="-122"/>
            </a:endParaRPr>
          </a:p>
          <a:p>
            <a:pPr indent="539750" algn="just">
              <a:lnSpc>
                <a:spcPct val="150000"/>
              </a:lnSpc>
            </a:pPr>
            <a:r>
              <a:rPr lang="zh-CN" altLang="en-US" sz="2400" dirty="0">
                <a:latin typeface="微软雅黑" panose="020B0503020204020204" pitchFamily="34" charset="-122"/>
                <a:ea typeface="微软雅黑" panose="020B0503020204020204" pitchFamily="34" charset="-122"/>
              </a:rPr>
              <a:t>文章多处运用伏笔和暗示，使故事于情于理都让人觉得真实可信，在情节上前后呼应。如第一段中“此物故非西产”，句中的“故”字既是伏笔，又是暗示。促织本不是陕西一带的特产，而上至宫廷，下至县令却每年在民间强征，这为成名一家悲剧的必然性埋下了伏笔。</a:t>
            </a:r>
            <a:endParaRPr lang="zh-CN" altLang="en-US" sz="2400" dirty="0">
              <a:latin typeface="微软雅黑" panose="020B0503020204020204" pitchFamily="34" charset="-122"/>
              <a:ea typeface="微软雅黑" panose="020B0503020204020204" pitchFamily="34" charset="-122"/>
            </a:endParaRPr>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3325" y="0"/>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6134" y="1497014"/>
            <a:ext cx="8611251" cy="4247317"/>
          </a:xfrm>
          <a:prstGeom prst="rect">
            <a:avLst/>
          </a:prstGeom>
        </p:spPr>
        <p:txBody>
          <a:bodyPr wrap="square">
            <a:spAutoFit/>
          </a:bodyPr>
          <a:lstStyle/>
          <a:p>
            <a:pPr indent="539750" algn="just">
              <a:lnSpc>
                <a:spcPct val="150000"/>
              </a:lnSpc>
            </a:pPr>
            <a:r>
              <a:rPr lang="zh-CN" altLang="en-US" sz="2000" noProof="1">
                <a:latin typeface="微软雅黑" panose="020B0503020204020204" pitchFamily="34" charset="-122"/>
                <a:ea typeface="微软雅黑" panose="020B0503020204020204" pitchFamily="34" charset="-122"/>
              </a:rPr>
              <a:t>③ 多种手法刻画，人物形象生动。</a:t>
            </a:r>
            <a:endParaRPr lang="zh-CN" altLang="en-US" sz="2000" noProof="1">
              <a:latin typeface="微软雅黑" panose="020B0503020204020204" pitchFamily="34" charset="-122"/>
              <a:ea typeface="微软雅黑" panose="020B0503020204020204" pitchFamily="34" charset="-122"/>
            </a:endParaRPr>
          </a:p>
          <a:p>
            <a:pPr indent="539750" algn="just">
              <a:lnSpc>
                <a:spcPct val="150000"/>
              </a:lnSpc>
            </a:pPr>
            <a:r>
              <a:rPr lang="zh-CN" altLang="en-US" sz="2000" noProof="1">
                <a:latin typeface="微软雅黑" panose="020B0503020204020204" pitchFamily="34" charset="-122"/>
                <a:ea typeface="微软雅黑" panose="020B0503020204020204" pitchFamily="34" charset="-122"/>
              </a:rPr>
              <a:t>作者非常善于运用白描手法进行勾勒，如成名夫妇得子尸于井的相关描写，描绘出人物亦悲亦愁的神态；又巧妙地借用衬托，以“茅舍无烟”“相对默然”来表现成名夫妇“不复聊赖”的精神状态。心理描写是推动情节发展的重要手段。如成名在儿子失手弄死促织到找到另一只促织的过程中，由“如被冰雪”而起，经过“怒</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悲</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喜</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愁</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惊</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喜</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惴”的心理变化。事态的急剧发展，造成人物心理的剧烈震荡。小说惟妙惟肖地刻画了成名焦急、悲愤、忧喜交加的复杂心理变化，极写成名精神上的痛苦，从而激起读者对制造这一痛苦的社会根源的强烈憎恨。</a:t>
            </a:r>
            <a:endParaRPr lang="zh-CN" altLang="en-US" sz="2000" noProof="1">
              <a:latin typeface="微软雅黑" panose="020B0503020204020204" pitchFamily="34" charset="-122"/>
              <a:ea typeface="微软雅黑" panose="020B0503020204020204" pitchFamily="34" charset="-122"/>
            </a:endParaRPr>
          </a:p>
        </p:txBody>
      </p:sp>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82352" y="20351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3"/>
          <p:cNvSpPr>
            <a:spLocks noChangeArrowheads="1"/>
          </p:cNvSpPr>
          <p:nvPr/>
        </p:nvSpPr>
        <p:spPr bwMode="auto">
          <a:xfrm>
            <a:off x="1350435" y="1641475"/>
            <a:ext cx="863762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④ 语言精练，生动形象。</a:t>
            </a:r>
            <a:endParaRPr lang="zh-CN" altLang="en-US" sz="2400" dirty="0">
              <a:latin typeface="微软雅黑" panose="020B0503020204020204" pitchFamily="34" charset="-122"/>
              <a:ea typeface="微软雅黑" panose="020B0503020204020204" pitchFamily="34" charset="-122"/>
            </a:endParaRPr>
          </a:p>
          <a:p>
            <a:pPr indent="539750" algn="just">
              <a:lnSpc>
                <a:spcPct val="150000"/>
              </a:lnSpc>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促织</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一文语言精练、生动。用词精练主要表现在对动词的运用上。如“屡撩之，虫暴怒，直奔，遂相腾击，振奋作声。俄见小虫跃起，张尾伸须，直龁敌领”。这一段文字通过“怒”“奔”“腾击”“跃”“张”“伸”“龁”等词，把斗虫过程中促织的神态和动作写得细腻逼真。</a:t>
            </a:r>
            <a:endParaRPr lang="zh-CN" altLang="en-US" sz="2400" dirty="0">
              <a:latin typeface="微软雅黑" panose="020B0503020204020204" pitchFamily="34" charset="-122"/>
              <a:ea typeface="微软雅黑" panose="020B0503020204020204" pitchFamily="34" charset="-122"/>
            </a:endParaRPr>
          </a:p>
        </p:txBody>
      </p:sp>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2845" y="21875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作业</a:t>
            </a:r>
            <a:endParaRPr lang="zh-CN" altLang="en-US" dirty="0"/>
          </a:p>
        </p:txBody>
      </p:sp>
      <p:sp>
        <p:nvSpPr>
          <p:cNvPr id="3" name="内容占位符 2"/>
          <p:cNvSpPr>
            <a:spLocks noGrp="1"/>
          </p:cNvSpPr>
          <p:nvPr>
            <p:ph idx="1"/>
          </p:nvPr>
        </p:nvSpPr>
        <p:spPr/>
        <p:txBody>
          <a:bodyPr>
            <a:normAutofit/>
          </a:bodyPr>
          <a:lstStyle/>
          <a:p>
            <a:pPr marL="0" indent="0" algn="ctr">
              <a:buNone/>
            </a:pPr>
            <a:r>
              <a:rPr lang="zh-CN" altLang="en-US" sz="3600" dirty="0" smtClean="0"/>
              <a:t>请完成课后作业</a:t>
            </a:r>
            <a:r>
              <a:rPr lang="en-US" altLang="zh-CN" sz="3600" dirty="0" smtClean="0"/>
              <a:t>1-6</a:t>
            </a:r>
            <a:r>
              <a:rPr lang="zh-CN" altLang="en-US" sz="3600" dirty="0" smtClean="0"/>
              <a:t>题。</a:t>
            </a:r>
            <a:endParaRPr lang="zh-CN" altLang="en-US" sz="3600" dirty="0"/>
          </a:p>
        </p:txBody>
      </p:sp>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08085" y="43211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979989" cy="3315037"/>
          </a:xfrm>
          <a:prstGeom prst="rect">
            <a:avLst/>
          </a:prstGeom>
        </p:spPr>
      </p:pic>
      <p:grpSp>
        <p:nvGrpSpPr>
          <p:cNvPr id="8" name="组合 7"/>
          <p:cNvGrpSpPr/>
          <p:nvPr/>
        </p:nvGrpSpPr>
        <p:grpSpPr>
          <a:xfrm>
            <a:off x="6280099" y="2188007"/>
            <a:ext cx="283845" cy="387350"/>
            <a:chOff x="4755469" y="4479245"/>
            <a:chExt cx="355600" cy="484188"/>
          </a:xfrm>
        </p:grpSpPr>
        <p:sp>
          <p:nvSpPr>
            <p:cNvPr id="9" name="Freeform 150"/>
            <p:cNvSpPr/>
            <p:nvPr/>
          </p:nvSpPr>
          <p:spPr bwMode="auto">
            <a:xfrm>
              <a:off x="4755469" y="4479245"/>
              <a:ext cx="355600" cy="484188"/>
            </a:xfrm>
            <a:custGeom>
              <a:avLst/>
              <a:gdLst>
                <a:gd name="T0" fmla="*/ 12 w 931"/>
                <a:gd name="T1" fmla="*/ 1096 h 1310"/>
                <a:gd name="T2" fmla="*/ 16 w 931"/>
                <a:gd name="T3" fmla="*/ 1046 h 1310"/>
                <a:gd name="T4" fmla="*/ 16 w 931"/>
                <a:gd name="T5" fmla="*/ 967 h 1310"/>
                <a:gd name="T6" fmla="*/ 19 w 931"/>
                <a:gd name="T7" fmla="*/ 909 h 1310"/>
                <a:gd name="T8" fmla="*/ 19 w 931"/>
                <a:gd name="T9" fmla="*/ 785 h 1310"/>
                <a:gd name="T10" fmla="*/ 28 w 931"/>
                <a:gd name="T11" fmla="*/ 529 h 1310"/>
                <a:gd name="T12" fmla="*/ 16 w 931"/>
                <a:gd name="T13" fmla="*/ 388 h 1310"/>
                <a:gd name="T14" fmla="*/ 19 w 931"/>
                <a:gd name="T15" fmla="*/ 356 h 1310"/>
                <a:gd name="T16" fmla="*/ 191 w 931"/>
                <a:gd name="T17" fmla="*/ 254 h 1310"/>
                <a:gd name="T18" fmla="*/ 236 w 931"/>
                <a:gd name="T19" fmla="*/ 136 h 1310"/>
                <a:gd name="T20" fmla="*/ 278 w 931"/>
                <a:gd name="T21" fmla="*/ 147 h 1310"/>
                <a:gd name="T22" fmla="*/ 316 w 931"/>
                <a:gd name="T23" fmla="*/ 129 h 1310"/>
                <a:gd name="T24" fmla="*/ 317 w 931"/>
                <a:gd name="T25" fmla="*/ 72 h 1310"/>
                <a:gd name="T26" fmla="*/ 359 w 931"/>
                <a:gd name="T27" fmla="*/ 7 h 1310"/>
                <a:gd name="T28" fmla="*/ 431 w 931"/>
                <a:gd name="T29" fmla="*/ 18 h 1310"/>
                <a:gd name="T30" fmla="*/ 479 w 931"/>
                <a:gd name="T31" fmla="*/ 18 h 1310"/>
                <a:gd name="T32" fmla="*/ 542 w 931"/>
                <a:gd name="T33" fmla="*/ 18 h 1310"/>
                <a:gd name="T34" fmla="*/ 602 w 931"/>
                <a:gd name="T35" fmla="*/ 18 h 1310"/>
                <a:gd name="T36" fmla="*/ 641 w 931"/>
                <a:gd name="T37" fmla="*/ 13 h 1310"/>
                <a:gd name="T38" fmla="*/ 694 w 931"/>
                <a:gd name="T39" fmla="*/ 32 h 1310"/>
                <a:gd name="T40" fmla="*/ 725 w 931"/>
                <a:gd name="T41" fmla="*/ 32 h 1310"/>
                <a:gd name="T42" fmla="*/ 776 w 931"/>
                <a:gd name="T43" fmla="*/ 42 h 1310"/>
                <a:gd name="T44" fmla="*/ 847 w 931"/>
                <a:gd name="T45" fmla="*/ 13 h 1310"/>
                <a:gd name="T46" fmla="*/ 907 w 931"/>
                <a:gd name="T47" fmla="*/ 70 h 1310"/>
                <a:gd name="T48" fmla="*/ 919 w 931"/>
                <a:gd name="T49" fmla="*/ 152 h 1310"/>
                <a:gd name="T50" fmla="*/ 922 w 931"/>
                <a:gd name="T51" fmla="*/ 216 h 1310"/>
                <a:gd name="T52" fmla="*/ 903 w 931"/>
                <a:gd name="T53" fmla="*/ 373 h 1310"/>
                <a:gd name="T54" fmla="*/ 915 w 931"/>
                <a:gd name="T55" fmla="*/ 405 h 1310"/>
                <a:gd name="T56" fmla="*/ 919 w 931"/>
                <a:gd name="T57" fmla="*/ 447 h 1310"/>
                <a:gd name="T58" fmla="*/ 908 w 931"/>
                <a:gd name="T59" fmla="*/ 578 h 1310"/>
                <a:gd name="T60" fmla="*/ 903 w 931"/>
                <a:gd name="T61" fmla="*/ 661 h 1310"/>
                <a:gd name="T62" fmla="*/ 887 w 931"/>
                <a:gd name="T63" fmla="*/ 738 h 1310"/>
                <a:gd name="T64" fmla="*/ 903 w 931"/>
                <a:gd name="T65" fmla="*/ 795 h 1310"/>
                <a:gd name="T66" fmla="*/ 903 w 931"/>
                <a:gd name="T67" fmla="*/ 872 h 1310"/>
                <a:gd name="T68" fmla="*/ 907 w 931"/>
                <a:gd name="T69" fmla="*/ 939 h 1310"/>
                <a:gd name="T70" fmla="*/ 910 w 931"/>
                <a:gd name="T71" fmla="*/ 1026 h 1310"/>
                <a:gd name="T72" fmla="*/ 903 w 931"/>
                <a:gd name="T73" fmla="*/ 1091 h 1310"/>
                <a:gd name="T74" fmla="*/ 900 w 931"/>
                <a:gd name="T75" fmla="*/ 1198 h 1310"/>
                <a:gd name="T76" fmla="*/ 861 w 931"/>
                <a:gd name="T77" fmla="*/ 1290 h 1310"/>
                <a:gd name="T78" fmla="*/ 806 w 931"/>
                <a:gd name="T79" fmla="*/ 1287 h 1310"/>
                <a:gd name="T80" fmla="*/ 739 w 931"/>
                <a:gd name="T81" fmla="*/ 1300 h 1310"/>
                <a:gd name="T82" fmla="*/ 680 w 931"/>
                <a:gd name="T83" fmla="*/ 1305 h 1310"/>
                <a:gd name="T84" fmla="*/ 618 w 931"/>
                <a:gd name="T85" fmla="*/ 1282 h 1310"/>
                <a:gd name="T86" fmla="*/ 546 w 931"/>
                <a:gd name="T87" fmla="*/ 1282 h 1310"/>
                <a:gd name="T88" fmla="*/ 477 w 931"/>
                <a:gd name="T89" fmla="*/ 1295 h 1310"/>
                <a:gd name="T90" fmla="*/ 438 w 931"/>
                <a:gd name="T91" fmla="*/ 1300 h 1310"/>
                <a:gd name="T92" fmla="*/ 354 w 931"/>
                <a:gd name="T93" fmla="*/ 1295 h 1310"/>
                <a:gd name="T94" fmla="*/ 236 w 931"/>
                <a:gd name="T95" fmla="*/ 1300 h 1310"/>
                <a:gd name="T96" fmla="*/ 174 w 931"/>
                <a:gd name="T97" fmla="*/ 1299 h 1310"/>
                <a:gd name="T98" fmla="*/ 92 w 931"/>
                <a:gd name="T99" fmla="*/ 1305 h 1310"/>
                <a:gd name="T100" fmla="*/ 0 w 931"/>
                <a:gd name="T101" fmla="*/ 1213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1"/>
            <p:cNvSpPr>
              <a:spLocks noEditPoints="1"/>
            </p:cNvSpPr>
            <p:nvPr/>
          </p:nvSpPr>
          <p:spPr bwMode="auto">
            <a:xfrm>
              <a:off x="4933269" y="4482420"/>
              <a:ext cx="138113" cy="458788"/>
            </a:xfrm>
            <a:custGeom>
              <a:avLst/>
              <a:gdLst>
                <a:gd name="T0" fmla="*/ 170 w 366"/>
                <a:gd name="T1" fmla="*/ 179 h 1245"/>
                <a:gd name="T2" fmla="*/ 182 w 366"/>
                <a:gd name="T3" fmla="*/ 3 h 1245"/>
                <a:gd name="T4" fmla="*/ 208 w 366"/>
                <a:gd name="T5" fmla="*/ 118 h 1245"/>
                <a:gd name="T6" fmla="*/ 310 w 366"/>
                <a:gd name="T7" fmla="*/ 92 h 1245"/>
                <a:gd name="T8" fmla="*/ 342 w 366"/>
                <a:gd name="T9" fmla="*/ 74 h 1245"/>
                <a:gd name="T10" fmla="*/ 352 w 366"/>
                <a:gd name="T11" fmla="*/ 184 h 1245"/>
                <a:gd name="T12" fmla="*/ 209 w 366"/>
                <a:gd name="T13" fmla="*/ 337 h 1245"/>
                <a:gd name="T14" fmla="*/ 212 w 366"/>
                <a:gd name="T15" fmla="*/ 610 h 1245"/>
                <a:gd name="T16" fmla="*/ 170 w 366"/>
                <a:gd name="T17" fmla="*/ 592 h 1245"/>
                <a:gd name="T18" fmla="*/ 70 w 366"/>
                <a:gd name="T19" fmla="*/ 330 h 1245"/>
                <a:gd name="T20" fmla="*/ 15 w 366"/>
                <a:gd name="T21" fmla="*/ 191 h 1245"/>
                <a:gd name="T22" fmla="*/ 39 w 366"/>
                <a:gd name="T23" fmla="*/ 76 h 1245"/>
                <a:gd name="T24" fmla="*/ 57 w 366"/>
                <a:gd name="T25" fmla="*/ 144 h 1245"/>
                <a:gd name="T26" fmla="*/ 54 w 366"/>
                <a:gd name="T27" fmla="*/ 220 h 1245"/>
                <a:gd name="T28" fmla="*/ 79 w 366"/>
                <a:gd name="T29" fmla="*/ 287 h 1245"/>
                <a:gd name="T30" fmla="*/ 170 w 366"/>
                <a:gd name="T31" fmla="*/ 295 h 1245"/>
                <a:gd name="T32" fmla="*/ 209 w 366"/>
                <a:gd name="T33" fmla="*/ 254 h 1245"/>
                <a:gd name="T34" fmla="*/ 315 w 366"/>
                <a:gd name="T35" fmla="*/ 230 h 1245"/>
                <a:gd name="T36" fmla="*/ 209 w 366"/>
                <a:gd name="T37" fmla="*/ 254 h 1245"/>
                <a:gd name="T38" fmla="*/ 134 w 366"/>
                <a:gd name="T39" fmla="*/ 909 h 1245"/>
                <a:gd name="T40" fmla="*/ 200 w 366"/>
                <a:gd name="T41" fmla="*/ 987 h 1245"/>
                <a:gd name="T42" fmla="*/ 74 w 366"/>
                <a:gd name="T43" fmla="*/ 1026 h 1245"/>
                <a:gd name="T44" fmla="*/ 157 w 366"/>
                <a:gd name="T45" fmla="*/ 1000 h 1245"/>
                <a:gd name="T46" fmla="*/ 142 w 366"/>
                <a:gd name="T47" fmla="*/ 947 h 1245"/>
                <a:gd name="T48" fmla="*/ 101 w 366"/>
                <a:gd name="T49" fmla="*/ 994 h 1245"/>
                <a:gd name="T50" fmla="*/ 0 w 366"/>
                <a:gd name="T51" fmla="*/ 880 h 1245"/>
                <a:gd name="T52" fmla="*/ 232 w 366"/>
                <a:gd name="T53" fmla="*/ 697 h 1245"/>
                <a:gd name="T54" fmla="*/ 364 w 366"/>
                <a:gd name="T55" fmla="*/ 859 h 1245"/>
                <a:gd name="T56" fmla="*/ 338 w 366"/>
                <a:gd name="T57" fmla="*/ 1192 h 1245"/>
                <a:gd name="T58" fmla="*/ 156 w 366"/>
                <a:gd name="T59" fmla="*/ 1245 h 1245"/>
                <a:gd name="T60" fmla="*/ 7 w 366"/>
                <a:gd name="T61" fmla="*/ 1120 h 1245"/>
                <a:gd name="T62" fmla="*/ 41 w 366"/>
                <a:gd name="T63" fmla="*/ 1002 h 1245"/>
                <a:gd name="T64" fmla="*/ 57 w 366"/>
                <a:gd name="T65" fmla="*/ 1156 h 1245"/>
                <a:gd name="T66" fmla="*/ 294 w 366"/>
                <a:gd name="T67" fmla="*/ 1190 h 1245"/>
                <a:gd name="T68" fmla="*/ 323 w 366"/>
                <a:gd name="T69" fmla="*/ 1062 h 1245"/>
                <a:gd name="T70" fmla="*/ 249 w 366"/>
                <a:gd name="T71" fmla="*/ 1036 h 1245"/>
                <a:gd name="T72" fmla="*/ 271 w 366"/>
                <a:gd name="T73" fmla="*/ 1178 h 1245"/>
                <a:gd name="T74" fmla="*/ 259 w 366"/>
                <a:gd name="T75" fmla="*/ 1203 h 1245"/>
                <a:gd name="T76" fmla="*/ 212 w 366"/>
                <a:gd name="T77" fmla="*/ 1103 h 1245"/>
                <a:gd name="T78" fmla="*/ 81 w 366"/>
                <a:gd name="T79" fmla="*/ 1117 h 1245"/>
                <a:gd name="T80" fmla="*/ 192 w 366"/>
                <a:gd name="T81" fmla="*/ 1081 h 1245"/>
                <a:gd name="T82" fmla="*/ 211 w 366"/>
                <a:gd name="T83" fmla="*/ 1074 h 1245"/>
                <a:gd name="T84" fmla="*/ 221 w 366"/>
                <a:gd name="T85" fmla="*/ 975 h 1245"/>
                <a:gd name="T86" fmla="*/ 113 w 366"/>
                <a:gd name="T87" fmla="*/ 869 h 1245"/>
                <a:gd name="T88" fmla="*/ 90 w 366"/>
                <a:gd name="T89" fmla="*/ 833 h 1245"/>
                <a:gd name="T90" fmla="*/ 184 w 366"/>
                <a:gd name="T91" fmla="*/ 802 h 1245"/>
                <a:gd name="T92" fmla="*/ 192 w 366"/>
                <a:gd name="T93" fmla="*/ 735 h 1245"/>
                <a:gd name="T94" fmla="*/ 86 w 366"/>
                <a:gd name="T95" fmla="*/ 745 h 1245"/>
                <a:gd name="T96" fmla="*/ 42 w 366"/>
                <a:gd name="T97" fmla="*/ 888 h 1245"/>
                <a:gd name="T98" fmla="*/ 223 w 366"/>
                <a:gd name="T99" fmla="*/ 761 h 1245"/>
                <a:gd name="T100" fmla="*/ 235 w 366"/>
                <a:gd name="T101" fmla="*/ 781 h 1245"/>
                <a:gd name="T102" fmla="*/ 310 w 366"/>
                <a:gd name="T103" fmla="*/ 767 h 1245"/>
                <a:gd name="T104" fmla="*/ 274 w 366"/>
                <a:gd name="T105" fmla="*/ 829 h 1245"/>
                <a:gd name="T106" fmla="*/ 292 w 366"/>
                <a:gd name="T107" fmla="*/ 867 h 1245"/>
                <a:gd name="T108" fmla="*/ 227 w 366"/>
                <a:gd name="T109" fmla="*/ 867 h 1245"/>
                <a:gd name="T110" fmla="*/ 299 w 366"/>
                <a:gd name="T111" fmla="*/ 891 h 1245"/>
                <a:gd name="T112" fmla="*/ 276 w 366"/>
                <a:gd name="T113" fmla="*/ 950 h 1245"/>
                <a:gd name="T114" fmla="*/ 266 w 366"/>
                <a:gd name="T115" fmla="*/ 972 h 1245"/>
                <a:gd name="T116" fmla="*/ 324 w 366"/>
                <a:gd name="T117" fmla="*/ 1035 h 1245"/>
                <a:gd name="T118" fmla="*/ 322 w 366"/>
                <a:gd name="T119" fmla="*/ 869 h 1245"/>
                <a:gd name="T120" fmla="*/ 213 w 366"/>
                <a:gd name="T121" fmla="*/ 73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52"/>
            <p:cNvSpPr>
              <a:spLocks noEditPoints="1"/>
            </p:cNvSpPr>
            <p:nvPr/>
          </p:nvSpPr>
          <p:spPr bwMode="auto">
            <a:xfrm>
              <a:off x="4777694" y="4674508"/>
              <a:ext cx="138113" cy="228600"/>
            </a:xfrm>
            <a:custGeom>
              <a:avLst/>
              <a:gdLst>
                <a:gd name="T0" fmla="*/ 201 w 361"/>
                <a:gd name="T1" fmla="*/ 259 h 618"/>
                <a:gd name="T2" fmla="*/ 202 w 361"/>
                <a:gd name="T3" fmla="*/ 287 h 618"/>
                <a:gd name="T4" fmla="*/ 309 w 361"/>
                <a:gd name="T5" fmla="*/ 337 h 618"/>
                <a:gd name="T6" fmla="*/ 242 w 361"/>
                <a:gd name="T7" fmla="*/ 421 h 618"/>
                <a:gd name="T8" fmla="*/ 197 w 361"/>
                <a:gd name="T9" fmla="*/ 394 h 618"/>
                <a:gd name="T10" fmla="*/ 211 w 361"/>
                <a:gd name="T11" fmla="*/ 374 h 618"/>
                <a:gd name="T12" fmla="*/ 268 w 361"/>
                <a:gd name="T13" fmla="*/ 378 h 618"/>
                <a:gd name="T14" fmla="*/ 256 w 361"/>
                <a:gd name="T15" fmla="*/ 328 h 618"/>
                <a:gd name="T16" fmla="*/ 184 w 361"/>
                <a:gd name="T17" fmla="*/ 321 h 618"/>
                <a:gd name="T18" fmla="*/ 94 w 361"/>
                <a:gd name="T19" fmla="*/ 358 h 618"/>
                <a:gd name="T20" fmla="*/ 110 w 361"/>
                <a:gd name="T21" fmla="*/ 398 h 618"/>
                <a:gd name="T22" fmla="*/ 189 w 361"/>
                <a:gd name="T23" fmla="*/ 391 h 618"/>
                <a:gd name="T24" fmla="*/ 168 w 361"/>
                <a:gd name="T25" fmla="*/ 483 h 618"/>
                <a:gd name="T26" fmla="*/ 211 w 361"/>
                <a:gd name="T27" fmla="*/ 567 h 618"/>
                <a:gd name="T28" fmla="*/ 213 w 361"/>
                <a:gd name="T29" fmla="*/ 494 h 618"/>
                <a:gd name="T30" fmla="*/ 300 w 361"/>
                <a:gd name="T31" fmla="*/ 440 h 618"/>
                <a:gd name="T32" fmla="*/ 321 w 361"/>
                <a:gd name="T33" fmla="*/ 502 h 618"/>
                <a:gd name="T34" fmla="*/ 280 w 361"/>
                <a:gd name="T35" fmla="*/ 475 h 618"/>
                <a:gd name="T36" fmla="*/ 248 w 361"/>
                <a:gd name="T37" fmla="*/ 501 h 618"/>
                <a:gd name="T38" fmla="*/ 246 w 361"/>
                <a:gd name="T39" fmla="*/ 583 h 618"/>
                <a:gd name="T40" fmla="*/ 133 w 361"/>
                <a:gd name="T41" fmla="*/ 590 h 618"/>
                <a:gd name="T42" fmla="*/ 158 w 361"/>
                <a:gd name="T43" fmla="*/ 432 h 618"/>
                <a:gd name="T44" fmla="*/ 136 w 361"/>
                <a:gd name="T45" fmla="*/ 426 h 618"/>
                <a:gd name="T46" fmla="*/ 55 w 361"/>
                <a:gd name="T47" fmla="*/ 380 h 618"/>
                <a:gd name="T48" fmla="*/ 110 w 361"/>
                <a:gd name="T49" fmla="*/ 302 h 618"/>
                <a:gd name="T50" fmla="*/ 166 w 361"/>
                <a:gd name="T51" fmla="*/ 281 h 618"/>
                <a:gd name="T52" fmla="*/ 166 w 361"/>
                <a:gd name="T53" fmla="*/ 257 h 618"/>
                <a:gd name="T54" fmla="*/ 103 w 361"/>
                <a:gd name="T55" fmla="*/ 231 h 618"/>
                <a:gd name="T56" fmla="*/ 172 w 361"/>
                <a:gd name="T57" fmla="*/ 142 h 618"/>
                <a:gd name="T58" fmla="*/ 287 w 361"/>
                <a:gd name="T59" fmla="*/ 94 h 618"/>
                <a:gd name="T60" fmla="*/ 250 w 361"/>
                <a:gd name="T61" fmla="*/ 39 h 618"/>
                <a:gd name="T62" fmla="*/ 80 w 361"/>
                <a:gd name="T63" fmla="*/ 160 h 618"/>
                <a:gd name="T64" fmla="*/ 51 w 361"/>
                <a:gd name="T65" fmla="*/ 324 h 618"/>
                <a:gd name="T66" fmla="*/ 0 w 361"/>
                <a:gd name="T67" fmla="*/ 344 h 618"/>
                <a:gd name="T68" fmla="*/ 41 w 361"/>
                <a:gd name="T69" fmla="*/ 179 h 618"/>
                <a:gd name="T70" fmla="*/ 53 w 361"/>
                <a:gd name="T71" fmla="*/ 34 h 618"/>
                <a:gd name="T72" fmla="*/ 321 w 361"/>
                <a:gd name="T73" fmla="*/ 31 h 618"/>
                <a:gd name="T74" fmla="*/ 246 w 361"/>
                <a:gd name="T75" fmla="*/ 177 h 618"/>
                <a:gd name="T76" fmla="*/ 132 w 361"/>
                <a:gd name="T77" fmla="*/ 202 h 618"/>
                <a:gd name="T78" fmla="*/ 222 w 361"/>
                <a:gd name="T79" fmla="*/ 204 h 618"/>
                <a:gd name="T80" fmla="*/ 358 w 361"/>
                <a:gd name="T81" fmla="*/ 324 h 618"/>
                <a:gd name="T82" fmla="*/ 343 w 361"/>
                <a:gd name="T83" fmla="*/ 379 h 618"/>
                <a:gd name="T84" fmla="*/ 321 w 361"/>
                <a:gd name="T85" fmla="*/ 337 h 618"/>
                <a:gd name="T86" fmla="*/ 247 w 361"/>
                <a:gd name="T87" fmla="*/ 246 h 618"/>
                <a:gd name="T88" fmla="*/ 166 w 361"/>
                <a:gd name="T89" fmla="*/ 112 h 618"/>
                <a:gd name="T90" fmla="*/ 104 w 361"/>
                <a:gd name="T91" fmla="*/ 113 h 618"/>
                <a:gd name="T92" fmla="*/ 112 w 361"/>
                <a:gd name="T93" fmla="*/ 83 h 618"/>
                <a:gd name="T94" fmla="*/ 264 w 361"/>
                <a:gd name="T95" fmla="*/ 8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682"/>
          <p:cNvSpPr>
            <a:spLocks noEditPoints="1"/>
          </p:cNvSpPr>
          <p:nvPr/>
        </p:nvSpPr>
        <p:spPr bwMode="auto">
          <a:xfrm rot="806556">
            <a:off x="4552477" y="3343814"/>
            <a:ext cx="889000" cy="414338"/>
          </a:xfrm>
          <a:custGeom>
            <a:avLst/>
            <a:gdLst>
              <a:gd name="T0" fmla="*/ 178 w 234"/>
              <a:gd name="T1" fmla="*/ 70 h 107"/>
              <a:gd name="T2" fmla="*/ 185 w 234"/>
              <a:gd name="T3" fmla="*/ 57 h 107"/>
              <a:gd name="T4" fmla="*/ 178 w 234"/>
              <a:gd name="T5" fmla="*/ 47 h 107"/>
              <a:gd name="T6" fmla="*/ 178 w 234"/>
              <a:gd name="T7" fmla="*/ 55 h 107"/>
              <a:gd name="T8" fmla="*/ 168 w 234"/>
              <a:gd name="T9" fmla="*/ 48 h 107"/>
              <a:gd name="T10" fmla="*/ 189 w 234"/>
              <a:gd name="T11" fmla="*/ 50 h 107"/>
              <a:gd name="T12" fmla="*/ 178 w 234"/>
              <a:gd name="T13" fmla="*/ 70 h 107"/>
              <a:gd name="T14" fmla="*/ 178 w 234"/>
              <a:gd name="T15" fmla="*/ 70 h 107"/>
              <a:gd name="T16" fmla="*/ 227 w 234"/>
              <a:gd name="T17" fmla="*/ 33 h 107"/>
              <a:gd name="T18" fmla="*/ 214 w 234"/>
              <a:gd name="T19" fmla="*/ 22 h 107"/>
              <a:gd name="T20" fmla="*/ 192 w 234"/>
              <a:gd name="T21" fmla="*/ 31 h 107"/>
              <a:gd name="T22" fmla="*/ 168 w 234"/>
              <a:gd name="T23" fmla="*/ 32 h 107"/>
              <a:gd name="T24" fmla="*/ 176 w 234"/>
              <a:gd name="T25" fmla="*/ 14 h 107"/>
              <a:gd name="T26" fmla="*/ 180 w 234"/>
              <a:gd name="T27" fmla="*/ 28 h 107"/>
              <a:gd name="T28" fmla="*/ 174 w 234"/>
              <a:gd name="T29" fmla="*/ 25 h 107"/>
              <a:gd name="T30" fmla="*/ 178 w 234"/>
              <a:gd name="T31" fmla="*/ 23 h 107"/>
              <a:gd name="T32" fmla="*/ 171 w 234"/>
              <a:gd name="T33" fmla="*/ 23 h 107"/>
              <a:gd name="T34" fmla="*/ 175 w 234"/>
              <a:gd name="T35" fmla="*/ 32 h 107"/>
              <a:gd name="T36" fmla="*/ 192 w 234"/>
              <a:gd name="T37" fmla="*/ 20 h 107"/>
              <a:gd name="T38" fmla="*/ 178 w 234"/>
              <a:gd name="T39" fmla="*/ 7 h 107"/>
              <a:gd name="T40" fmla="*/ 168 w 234"/>
              <a:gd name="T41" fmla="*/ 1 h 107"/>
              <a:gd name="T42" fmla="*/ 153 w 234"/>
              <a:gd name="T43" fmla="*/ 16 h 107"/>
              <a:gd name="T44" fmla="*/ 138 w 234"/>
              <a:gd name="T45" fmla="*/ 28 h 107"/>
              <a:gd name="T46" fmla="*/ 156 w 234"/>
              <a:gd name="T47" fmla="*/ 33 h 107"/>
              <a:gd name="T48" fmla="*/ 165 w 234"/>
              <a:gd name="T49" fmla="*/ 38 h 107"/>
              <a:gd name="T50" fmla="*/ 158 w 234"/>
              <a:gd name="T51" fmla="*/ 44 h 107"/>
              <a:gd name="T52" fmla="*/ 138 w 234"/>
              <a:gd name="T53" fmla="*/ 40 h 107"/>
              <a:gd name="T54" fmla="*/ 134 w 234"/>
              <a:gd name="T55" fmla="*/ 30 h 107"/>
              <a:gd name="T56" fmla="*/ 111 w 234"/>
              <a:gd name="T57" fmla="*/ 28 h 107"/>
              <a:gd name="T58" fmla="*/ 118 w 234"/>
              <a:gd name="T59" fmla="*/ 43 h 107"/>
              <a:gd name="T60" fmla="*/ 127 w 234"/>
              <a:gd name="T61" fmla="*/ 33 h 107"/>
              <a:gd name="T62" fmla="*/ 128 w 234"/>
              <a:gd name="T63" fmla="*/ 46 h 107"/>
              <a:gd name="T64" fmla="*/ 96 w 234"/>
              <a:gd name="T65" fmla="*/ 50 h 107"/>
              <a:gd name="T66" fmla="*/ 66 w 234"/>
              <a:gd name="T67" fmla="*/ 51 h 107"/>
              <a:gd name="T68" fmla="*/ 100 w 234"/>
              <a:gd name="T69" fmla="*/ 55 h 107"/>
              <a:gd name="T70" fmla="*/ 125 w 234"/>
              <a:gd name="T71" fmla="*/ 58 h 107"/>
              <a:gd name="T72" fmla="*/ 145 w 234"/>
              <a:gd name="T73" fmla="*/ 72 h 107"/>
              <a:gd name="T74" fmla="*/ 150 w 234"/>
              <a:gd name="T75" fmla="*/ 55 h 107"/>
              <a:gd name="T76" fmla="*/ 146 w 234"/>
              <a:gd name="T77" fmla="*/ 62 h 107"/>
              <a:gd name="T78" fmla="*/ 140 w 234"/>
              <a:gd name="T79" fmla="*/ 51 h 107"/>
              <a:gd name="T80" fmla="*/ 154 w 234"/>
              <a:gd name="T81" fmla="*/ 50 h 107"/>
              <a:gd name="T82" fmla="*/ 160 w 234"/>
              <a:gd name="T83" fmla="*/ 74 h 107"/>
              <a:gd name="T84" fmla="*/ 124 w 234"/>
              <a:gd name="T85" fmla="*/ 75 h 107"/>
              <a:gd name="T86" fmla="*/ 49 w 234"/>
              <a:gd name="T87" fmla="*/ 59 h 107"/>
              <a:gd name="T88" fmla="*/ 1 w 234"/>
              <a:gd name="T89" fmla="*/ 106 h 107"/>
              <a:gd name="T90" fmla="*/ 45 w 234"/>
              <a:gd name="T91" fmla="*/ 65 h 107"/>
              <a:gd name="T92" fmla="*/ 111 w 234"/>
              <a:gd name="T93" fmla="*/ 80 h 107"/>
              <a:gd name="T94" fmla="*/ 155 w 234"/>
              <a:gd name="T95" fmla="*/ 97 h 107"/>
              <a:gd name="T96" fmla="*/ 195 w 234"/>
              <a:gd name="T97" fmla="*/ 66 h 107"/>
              <a:gd name="T98" fmla="*/ 204 w 234"/>
              <a:gd name="T99" fmla="*/ 39 h 107"/>
              <a:gd name="T100" fmla="*/ 222 w 234"/>
              <a:gd name="T101" fmla="*/ 39 h 107"/>
              <a:gd name="T102" fmla="*/ 214 w 234"/>
              <a:gd name="T103" fmla="*/ 46 h 107"/>
              <a:gd name="T104" fmla="*/ 216 w 234"/>
              <a:gd name="T105" fmla="*/ 40 h 107"/>
              <a:gd name="T106" fmla="*/ 208 w 234"/>
              <a:gd name="T107" fmla="*/ 43 h 107"/>
              <a:gd name="T108" fmla="*/ 222 w 234"/>
              <a:gd name="T109" fmla="*/ 55 h 107"/>
              <a:gd name="T110" fmla="*/ 227 w 234"/>
              <a:gd name="T111" fmla="*/ 35 h 107"/>
              <a:gd name="T112" fmla="*/ 227 w 234"/>
              <a:gd name="T113" fmla="*/ 33 h 107"/>
              <a:gd name="T114" fmla="*/ 227 w 234"/>
              <a:gd name="T115" fmla="*/ 35 h 107"/>
              <a:gd name="T116" fmla="*/ 227 w 234"/>
              <a:gd name="T117" fmla="*/ 33 h 107"/>
              <a:gd name="T118" fmla="*/ 227 w 234"/>
              <a:gd name="T119"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107">
                <a:moveTo>
                  <a:pt x="178" y="70"/>
                </a:moveTo>
                <a:cubicBezTo>
                  <a:pt x="177" y="71"/>
                  <a:pt x="183" y="67"/>
                  <a:pt x="185" y="57"/>
                </a:cubicBezTo>
                <a:cubicBezTo>
                  <a:pt x="186" y="50"/>
                  <a:pt x="178" y="47"/>
                  <a:pt x="178" y="47"/>
                </a:cubicBezTo>
                <a:cubicBezTo>
                  <a:pt x="179" y="47"/>
                  <a:pt x="179" y="52"/>
                  <a:pt x="178" y="55"/>
                </a:cubicBezTo>
                <a:cubicBezTo>
                  <a:pt x="176" y="58"/>
                  <a:pt x="167" y="57"/>
                  <a:pt x="168" y="48"/>
                </a:cubicBezTo>
                <a:cubicBezTo>
                  <a:pt x="170" y="39"/>
                  <a:pt x="187" y="38"/>
                  <a:pt x="189" y="50"/>
                </a:cubicBezTo>
                <a:cubicBezTo>
                  <a:pt x="192" y="62"/>
                  <a:pt x="179" y="70"/>
                  <a:pt x="178" y="70"/>
                </a:cubicBezTo>
                <a:cubicBezTo>
                  <a:pt x="178" y="70"/>
                  <a:pt x="178" y="70"/>
                  <a:pt x="178" y="70"/>
                </a:cubicBezTo>
                <a:close/>
                <a:moveTo>
                  <a:pt x="227" y="33"/>
                </a:moveTo>
                <a:cubicBezTo>
                  <a:pt x="229" y="18"/>
                  <a:pt x="214" y="22"/>
                  <a:pt x="214" y="22"/>
                </a:cubicBezTo>
                <a:cubicBezTo>
                  <a:pt x="204" y="11"/>
                  <a:pt x="195" y="27"/>
                  <a:pt x="192" y="31"/>
                </a:cubicBezTo>
                <a:cubicBezTo>
                  <a:pt x="189" y="36"/>
                  <a:pt x="173" y="42"/>
                  <a:pt x="168" y="32"/>
                </a:cubicBezTo>
                <a:cubicBezTo>
                  <a:pt x="162" y="22"/>
                  <a:pt x="169" y="12"/>
                  <a:pt x="176" y="14"/>
                </a:cubicBezTo>
                <a:cubicBezTo>
                  <a:pt x="184" y="15"/>
                  <a:pt x="187" y="24"/>
                  <a:pt x="180" y="28"/>
                </a:cubicBezTo>
                <a:cubicBezTo>
                  <a:pt x="174" y="32"/>
                  <a:pt x="174" y="25"/>
                  <a:pt x="174" y="25"/>
                </a:cubicBezTo>
                <a:cubicBezTo>
                  <a:pt x="177" y="27"/>
                  <a:pt x="178" y="25"/>
                  <a:pt x="178" y="23"/>
                </a:cubicBezTo>
                <a:cubicBezTo>
                  <a:pt x="178" y="21"/>
                  <a:pt x="173" y="19"/>
                  <a:pt x="171" y="23"/>
                </a:cubicBezTo>
                <a:cubicBezTo>
                  <a:pt x="171" y="29"/>
                  <a:pt x="175" y="32"/>
                  <a:pt x="175" y="32"/>
                </a:cubicBezTo>
                <a:cubicBezTo>
                  <a:pt x="175" y="32"/>
                  <a:pt x="192" y="35"/>
                  <a:pt x="192" y="20"/>
                </a:cubicBezTo>
                <a:cubicBezTo>
                  <a:pt x="191" y="2"/>
                  <a:pt x="178" y="7"/>
                  <a:pt x="178" y="7"/>
                </a:cubicBezTo>
                <a:cubicBezTo>
                  <a:pt x="178" y="7"/>
                  <a:pt x="176" y="2"/>
                  <a:pt x="168" y="1"/>
                </a:cubicBezTo>
                <a:cubicBezTo>
                  <a:pt x="153" y="0"/>
                  <a:pt x="152" y="15"/>
                  <a:pt x="153" y="16"/>
                </a:cubicBezTo>
                <a:cubicBezTo>
                  <a:pt x="149" y="15"/>
                  <a:pt x="136" y="17"/>
                  <a:pt x="138" y="28"/>
                </a:cubicBezTo>
                <a:cubicBezTo>
                  <a:pt x="140" y="39"/>
                  <a:pt x="153" y="34"/>
                  <a:pt x="156" y="33"/>
                </a:cubicBezTo>
                <a:cubicBezTo>
                  <a:pt x="159" y="33"/>
                  <a:pt x="164" y="32"/>
                  <a:pt x="165" y="38"/>
                </a:cubicBezTo>
                <a:cubicBezTo>
                  <a:pt x="166" y="44"/>
                  <a:pt x="158" y="44"/>
                  <a:pt x="158" y="44"/>
                </a:cubicBezTo>
                <a:cubicBezTo>
                  <a:pt x="152" y="38"/>
                  <a:pt x="138" y="40"/>
                  <a:pt x="138" y="40"/>
                </a:cubicBezTo>
                <a:cubicBezTo>
                  <a:pt x="137" y="36"/>
                  <a:pt x="134" y="30"/>
                  <a:pt x="134" y="30"/>
                </a:cubicBezTo>
                <a:cubicBezTo>
                  <a:pt x="128" y="19"/>
                  <a:pt x="114" y="24"/>
                  <a:pt x="111" y="28"/>
                </a:cubicBezTo>
                <a:cubicBezTo>
                  <a:pt x="108" y="32"/>
                  <a:pt x="109" y="41"/>
                  <a:pt x="118" y="43"/>
                </a:cubicBezTo>
                <a:cubicBezTo>
                  <a:pt x="126" y="45"/>
                  <a:pt x="127" y="33"/>
                  <a:pt x="127" y="33"/>
                </a:cubicBezTo>
                <a:cubicBezTo>
                  <a:pt x="127" y="33"/>
                  <a:pt x="131" y="41"/>
                  <a:pt x="128" y="46"/>
                </a:cubicBezTo>
                <a:cubicBezTo>
                  <a:pt x="122" y="55"/>
                  <a:pt x="112" y="54"/>
                  <a:pt x="96" y="50"/>
                </a:cubicBezTo>
                <a:cubicBezTo>
                  <a:pt x="80" y="46"/>
                  <a:pt x="66" y="51"/>
                  <a:pt x="66" y="51"/>
                </a:cubicBezTo>
                <a:cubicBezTo>
                  <a:pt x="66" y="51"/>
                  <a:pt x="83" y="47"/>
                  <a:pt x="100" y="55"/>
                </a:cubicBezTo>
                <a:cubicBezTo>
                  <a:pt x="110" y="62"/>
                  <a:pt x="125" y="58"/>
                  <a:pt x="125" y="58"/>
                </a:cubicBezTo>
                <a:cubicBezTo>
                  <a:pt x="126" y="66"/>
                  <a:pt x="134" y="76"/>
                  <a:pt x="145" y="72"/>
                </a:cubicBezTo>
                <a:cubicBezTo>
                  <a:pt x="156" y="68"/>
                  <a:pt x="150" y="55"/>
                  <a:pt x="150" y="55"/>
                </a:cubicBezTo>
                <a:cubicBezTo>
                  <a:pt x="150" y="55"/>
                  <a:pt x="150" y="60"/>
                  <a:pt x="146" y="62"/>
                </a:cubicBezTo>
                <a:cubicBezTo>
                  <a:pt x="141" y="63"/>
                  <a:pt x="136" y="57"/>
                  <a:pt x="140" y="51"/>
                </a:cubicBezTo>
                <a:cubicBezTo>
                  <a:pt x="145" y="47"/>
                  <a:pt x="154" y="50"/>
                  <a:pt x="154" y="50"/>
                </a:cubicBezTo>
                <a:cubicBezTo>
                  <a:pt x="154" y="50"/>
                  <a:pt x="167" y="57"/>
                  <a:pt x="160" y="74"/>
                </a:cubicBezTo>
                <a:cubicBezTo>
                  <a:pt x="149" y="91"/>
                  <a:pt x="124" y="75"/>
                  <a:pt x="124" y="75"/>
                </a:cubicBezTo>
                <a:cubicBezTo>
                  <a:pt x="124" y="75"/>
                  <a:pt x="81" y="50"/>
                  <a:pt x="49" y="59"/>
                </a:cubicBezTo>
                <a:cubicBezTo>
                  <a:pt x="27" y="64"/>
                  <a:pt x="0" y="107"/>
                  <a:pt x="1" y="106"/>
                </a:cubicBezTo>
                <a:cubicBezTo>
                  <a:pt x="17" y="86"/>
                  <a:pt x="29" y="73"/>
                  <a:pt x="45" y="65"/>
                </a:cubicBezTo>
                <a:cubicBezTo>
                  <a:pt x="80" y="53"/>
                  <a:pt x="111" y="80"/>
                  <a:pt x="111" y="80"/>
                </a:cubicBezTo>
                <a:cubicBezTo>
                  <a:pt x="136" y="98"/>
                  <a:pt x="155" y="97"/>
                  <a:pt x="155" y="97"/>
                </a:cubicBezTo>
                <a:cubicBezTo>
                  <a:pt x="185" y="99"/>
                  <a:pt x="195" y="66"/>
                  <a:pt x="195" y="66"/>
                </a:cubicBezTo>
                <a:cubicBezTo>
                  <a:pt x="195" y="66"/>
                  <a:pt x="200" y="46"/>
                  <a:pt x="204" y="39"/>
                </a:cubicBezTo>
                <a:cubicBezTo>
                  <a:pt x="207" y="35"/>
                  <a:pt x="219" y="31"/>
                  <a:pt x="222" y="39"/>
                </a:cubicBezTo>
                <a:cubicBezTo>
                  <a:pt x="225" y="48"/>
                  <a:pt x="216" y="52"/>
                  <a:pt x="214" y="46"/>
                </a:cubicBezTo>
                <a:cubicBezTo>
                  <a:pt x="212" y="41"/>
                  <a:pt x="216" y="40"/>
                  <a:pt x="216" y="40"/>
                </a:cubicBezTo>
                <a:cubicBezTo>
                  <a:pt x="216" y="40"/>
                  <a:pt x="209" y="38"/>
                  <a:pt x="208" y="43"/>
                </a:cubicBezTo>
                <a:cubicBezTo>
                  <a:pt x="209" y="48"/>
                  <a:pt x="211" y="58"/>
                  <a:pt x="222" y="55"/>
                </a:cubicBezTo>
                <a:cubicBezTo>
                  <a:pt x="234" y="51"/>
                  <a:pt x="227" y="35"/>
                  <a:pt x="227" y="35"/>
                </a:cubicBezTo>
                <a:cubicBezTo>
                  <a:pt x="227" y="33"/>
                  <a:pt x="227" y="33"/>
                  <a:pt x="227" y="33"/>
                </a:cubicBezTo>
                <a:close/>
                <a:moveTo>
                  <a:pt x="227" y="35"/>
                </a:moveTo>
                <a:cubicBezTo>
                  <a:pt x="227" y="33"/>
                  <a:pt x="227" y="33"/>
                  <a:pt x="227" y="33"/>
                </a:cubicBezTo>
                <a:lnTo>
                  <a:pt x="227" y="35"/>
                </a:lnTo>
                <a:close/>
              </a:path>
            </a:pathLst>
          </a:custGeom>
          <a:solidFill>
            <a:srgbClr val="E60012"/>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4588991" y="1691257"/>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5589953" y="2677648"/>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fltVal val="0.5"/>
                                          </p:val>
                                        </p:tav>
                                        <p:tav tm="100000">
                                          <p:val>
                                            <p:strVal val="#ppt_x"/>
                                          </p:val>
                                        </p:tav>
                                      </p:tavLst>
                                    </p:anim>
                                    <p:anim calcmode="lin" valueType="num">
                                      <p:cBhvr>
                                        <p:cTn id="11" dur="1000" fill="hold"/>
                                        <p:tgtEl>
                                          <p:spTgt spid="13"/>
                                        </p:tgtEl>
                                        <p:attrNameLst>
                                          <p:attrName>ppt_y</p:attrName>
                                        </p:attrNameLst>
                                      </p:cBhvr>
                                      <p:tavLst>
                                        <p:tav tm="0">
                                          <p:val>
                                            <p:fltVal val="0.5"/>
                                          </p:val>
                                        </p:tav>
                                        <p:tav tm="100000">
                                          <p:val>
                                            <p:strVal val="#ppt_y"/>
                                          </p:val>
                                        </p:tav>
                                      </p:tavLst>
                                    </p:anim>
                                  </p:childTnLst>
                                </p:cTn>
                              </p:par>
                              <p:par>
                                <p:cTn id="12" presetID="23" presetClass="entr" presetSubtype="528"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p:val>
                                            <p:fltVal val="0.5"/>
                                          </p:val>
                                        </p:tav>
                                        <p:tav tm="100000">
                                          <p:val>
                                            <p:strVal val="#ppt_x"/>
                                          </p:val>
                                        </p:tav>
                                      </p:tavLst>
                                    </p:anim>
                                    <p:anim calcmode="lin" valueType="num">
                                      <p:cBhvr>
                                        <p:cTn id="17" dur="1000" fill="hold"/>
                                        <p:tgtEl>
                                          <p:spTgt spid="8"/>
                                        </p:tgtEl>
                                        <p:attrNameLst>
                                          <p:attrName>ppt_y</p:attrName>
                                        </p:attrNameLst>
                                      </p:cBhvr>
                                      <p:tavLst>
                                        <p:tav tm="0">
                                          <p:val>
                                            <p:fltVal val="0.5"/>
                                          </p:val>
                                        </p:tav>
                                        <p:tav tm="100000">
                                          <p:val>
                                            <p:strVal val="#ppt_y"/>
                                          </p:val>
                                        </p:tav>
                                      </p:tavLst>
                                    </p:anim>
                                  </p:childTnLst>
                                </p:cTn>
                              </p:par>
                              <p:par>
                                <p:cTn id="18" presetID="1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p:tgtEl>
                                          <p:spTgt spid="12"/>
                                        </p:tgtEl>
                                        <p:attrNameLst>
                                          <p:attrName>ppt_x</p:attrName>
                                        </p:attrNameLst>
                                      </p:cBhvr>
                                      <p:tavLst>
                                        <p:tav tm="0">
                                          <p:val>
                                            <p:strVal val="#ppt_x-#ppt_w*1.125000"/>
                                          </p:val>
                                        </p:tav>
                                        <p:tav tm="100000">
                                          <p:val>
                                            <p:strVal val="#ppt_x"/>
                                          </p:val>
                                        </p:tav>
                                      </p:tavLst>
                                    </p:anim>
                                    <p:animEffect transition="in" filter="wipe(right)">
                                      <p:cBhvr>
                                        <p:cTn id="21" dur="1000"/>
                                        <p:tgtEl>
                                          <p:spTgt spid="12"/>
                                        </p:tgtEl>
                                      </p:cBhvr>
                                    </p:animEffect>
                                  </p:childTnLst>
                                </p:cTn>
                              </p:par>
                              <p:par>
                                <p:cTn id="22" presetID="53" presetClass="entr" presetSubtype="528"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fltVal val="0.5"/>
                                          </p:val>
                                        </p:tav>
                                        <p:tav tm="100000">
                                          <p:val>
                                            <p:strVal val="#ppt_x"/>
                                          </p:val>
                                        </p:tav>
                                      </p:tavLst>
                                    </p:anim>
                                    <p:anim calcmode="lin" valueType="num">
                                      <p:cBhvr>
                                        <p:cTn id="28" dur="10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0384" y="144938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标题 1"/>
          <p:cNvSpPr txBox="1">
            <a:spLocks noChangeArrowheads="1"/>
          </p:cNvSpPr>
          <p:nvPr/>
        </p:nvSpPr>
        <p:spPr bwMode="auto">
          <a:xfrm>
            <a:off x="1238251" y="1458913"/>
            <a:ext cx="224366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sp>
        <p:nvSpPr>
          <p:cNvPr id="6147" name="矩形 1"/>
          <p:cNvSpPr>
            <a:spLocks noChangeArrowheads="1"/>
          </p:cNvSpPr>
          <p:nvPr/>
        </p:nvSpPr>
        <p:spPr bwMode="auto">
          <a:xfrm>
            <a:off x="950385" y="2154238"/>
            <a:ext cx="944456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3600" b="1" dirty="0">
                <a:latin typeface="微软雅黑" panose="020B0503020204020204" pitchFamily="34" charset="-122"/>
                <a:ea typeface="微软雅黑" panose="020B0503020204020204" pitchFamily="34" charset="-122"/>
              </a:rPr>
              <a:t>1.</a:t>
            </a:r>
            <a:r>
              <a:rPr lang="zh-CN" altLang="en-US" sz="3600" b="1" dirty="0">
                <a:latin typeface="微软雅黑" panose="020B0503020204020204" pitchFamily="34" charset="-122"/>
                <a:ea typeface="微软雅黑" panose="020B0503020204020204" pitchFamily="34" charset="-122"/>
              </a:rPr>
              <a:t> “宫中尚促织之戏”“岁征民间”有什么深意？</a:t>
            </a:r>
            <a:endParaRPr lang="en-US" altLang="zh-CN" sz="3600" b="1" dirty="0">
              <a:latin typeface="微软雅黑" panose="020B0503020204020204" pitchFamily="34" charset="-122"/>
              <a:ea typeface="微软雅黑" panose="020B0503020204020204" pitchFamily="34" charset="-122"/>
            </a:endParaRPr>
          </a:p>
        </p:txBody>
      </p:sp>
      <p:sp>
        <p:nvSpPr>
          <p:cNvPr id="6" name="Text Box 10"/>
          <p:cNvSpPr txBox="1">
            <a:spLocks noChangeArrowheads="1"/>
          </p:cNvSpPr>
          <p:nvPr/>
        </p:nvSpPr>
        <p:spPr bwMode="auto">
          <a:xfrm>
            <a:off x="980017" y="3952797"/>
            <a:ext cx="951441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3200" dirty="0">
                <a:latin typeface="微软雅黑" panose="020B0503020204020204" pitchFamily="34" charset="-122"/>
                <a:ea typeface="微软雅黑" panose="020B0503020204020204" pitchFamily="34" charset="-122"/>
              </a:rPr>
              <a:t>点题，开宗明义，揭示矛盾产生的社会根源。“宫中”二字把矛头直指封建最高统治者，为主人公成名一家悲剧性的遭遇做了充分的铺垫。</a:t>
            </a:r>
            <a:endParaRPr lang="zh-CN" altLang="en-US" sz="32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0161" y="-504824"/>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43361"/>
          <p:cNvSpPr txBox="1">
            <a:spLocks noChangeArrowheads="1"/>
          </p:cNvSpPr>
          <p:nvPr/>
        </p:nvSpPr>
        <p:spPr bwMode="auto">
          <a:xfrm>
            <a:off x="315385" y="92075"/>
            <a:ext cx="72009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第二段：</a:t>
            </a:r>
            <a:endParaRPr lang="zh-CN" altLang="en-US" sz="3200" b="1"/>
          </a:p>
        </p:txBody>
      </p:sp>
      <p:sp>
        <p:nvSpPr>
          <p:cNvPr id="22530" name="文本框 143362"/>
          <p:cNvSpPr txBox="1"/>
          <p:nvPr/>
        </p:nvSpPr>
        <p:spPr>
          <a:xfrm>
            <a:off x="316654" y="671195"/>
            <a:ext cx="4572847" cy="3539430"/>
          </a:xfrm>
          <a:prstGeom prst="rect">
            <a:avLst/>
          </a:prstGeom>
          <a:noFill/>
          <a:ln w="9525">
            <a:noFill/>
          </a:ln>
        </p:spPr>
        <p:txBody>
          <a:bodyPr>
            <a:spAutoFit/>
          </a:bodyPr>
          <a:lstStyle/>
          <a:p>
            <a:pPr>
              <a:spcBef>
                <a:spcPct val="50000"/>
              </a:spcBef>
            </a:pPr>
            <a:r>
              <a:rPr lang="zh-CN" altLang="en-US" sz="2800" b="1" noProof="1">
                <a:solidFill>
                  <a:schemeClr val="tx2"/>
                </a:solidFill>
              </a:rPr>
              <a:t>邑有成名者，</a:t>
            </a:r>
            <a:r>
              <a:rPr lang="zh-CN" altLang="en-US" sz="2800" b="1" u="sng" noProof="1">
                <a:ln w="10160">
                  <a:solidFill>
                    <a:schemeClr val="accent5"/>
                  </a:solidFill>
                  <a:prstDash val="solid"/>
                </a:ln>
                <a:solidFill>
                  <a:srgbClr val="FFFFFF"/>
                </a:solidFill>
                <a:effectLst>
                  <a:outerShdw blurRad="38100" dist="22860" dir="5400000" algn="tl" rotWithShape="0">
                    <a:srgbClr val="000000">
                      <a:alpha val="30000"/>
                    </a:srgbClr>
                  </a:outerShdw>
                </a:effectLst>
              </a:rPr>
              <a:t>操童子业，久不售。</a:t>
            </a:r>
            <a:r>
              <a:rPr lang="zh-CN" altLang="en-US" sz="2800" b="1" noProof="1">
                <a:solidFill>
                  <a:srgbClr val="FF3300"/>
                </a:solidFill>
              </a:rPr>
              <a:t>为</a:t>
            </a:r>
            <a:r>
              <a:rPr lang="zh-CN" altLang="en-US" sz="2800" b="1" noProof="1">
                <a:solidFill>
                  <a:schemeClr val="tx2"/>
                </a:solidFill>
              </a:rPr>
              <a:t>人迂讷，遂</a:t>
            </a:r>
            <a:r>
              <a:rPr lang="zh-CN" altLang="en-US" sz="2800" b="1" noProof="1">
                <a:solidFill>
                  <a:srgbClr val="FF3300"/>
                </a:solidFill>
              </a:rPr>
              <a:t>为</a:t>
            </a:r>
            <a:r>
              <a:rPr lang="zh-CN" altLang="en-US" sz="2800" b="1" noProof="1">
                <a:solidFill>
                  <a:schemeClr val="tx2"/>
                </a:solidFill>
              </a:rPr>
              <a:t>猾胥报</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充</a:t>
            </a:r>
            <a:r>
              <a:rPr lang="zh-CN" altLang="en-US" sz="2800" b="1" noProof="1">
                <a:solidFill>
                  <a:schemeClr val="tx2"/>
                </a:solidFill>
              </a:rPr>
              <a:t>里正役，百计营谋不能脱。不终岁，薄产累尽。</a:t>
            </a:r>
            <a:r>
              <a:rPr lang="zh-CN" altLang="en-US" sz="2800" b="1" noProof="1">
                <a:solidFill>
                  <a:srgbClr val="FF3300"/>
                </a:solidFill>
              </a:rPr>
              <a:t>会</a:t>
            </a:r>
            <a:r>
              <a:rPr lang="zh-CN" altLang="en-US" sz="2800" b="1" noProof="1">
                <a:solidFill>
                  <a:schemeClr val="tx2"/>
                </a:solidFill>
              </a:rPr>
              <a:t>征促织，</a:t>
            </a:r>
            <a:r>
              <a:rPr lang="zh-CN" altLang="en-US" sz="2800" b="1" u="sng" noProof="1">
                <a:solidFill>
                  <a:schemeClr val="tx2"/>
                </a:solidFill>
              </a:rPr>
              <a:t>成不敢</a:t>
            </a:r>
            <a:r>
              <a:rPr lang="zh-CN" altLang="en-US" sz="2800" b="1" u="sng" noProof="1">
                <a:ln w="22225">
                  <a:solidFill>
                    <a:schemeClr val="accent2"/>
                  </a:solidFill>
                  <a:prstDash val="solid"/>
                </a:ln>
                <a:solidFill>
                  <a:schemeClr val="accent2">
                    <a:lumMod val="40000"/>
                    <a:lumOff val="60000"/>
                  </a:schemeClr>
                </a:solidFill>
              </a:rPr>
              <a:t>敛</a:t>
            </a:r>
            <a:r>
              <a:rPr lang="zh-CN" altLang="en-US" sz="2800" b="1" u="sng" noProof="1">
                <a:solidFill>
                  <a:schemeClr val="tx2"/>
                </a:solidFill>
              </a:rPr>
              <a:t>户口</a:t>
            </a:r>
            <a:r>
              <a:rPr lang="zh-CN" altLang="en-US" sz="2800" b="1" noProof="1">
                <a:solidFill>
                  <a:schemeClr val="tx2"/>
                </a:solidFill>
              </a:rPr>
              <a:t>，而又无所赔偿，忧闷欲死。妻曰：“死何</a:t>
            </a:r>
            <a:r>
              <a:rPr lang="zh-CN" altLang="en-US" sz="2800" b="1" noProof="1">
                <a:solidFill>
                  <a:srgbClr val="FF3300"/>
                </a:solidFill>
              </a:rPr>
              <a:t>裨益</a:t>
            </a:r>
            <a:r>
              <a:rPr lang="zh-CN" altLang="en-US" sz="2800" b="1" noProof="1">
                <a:solidFill>
                  <a:schemeClr val="tx2"/>
                </a:solidFill>
              </a:rPr>
              <a:t>？不如自行搜觅，</a:t>
            </a:r>
            <a:r>
              <a:rPr lang="zh-CN" altLang="en-US" sz="2800" b="1" noProof="1">
                <a:ln w="22225">
                  <a:solidFill>
                    <a:schemeClr val="accent2"/>
                  </a:solidFill>
                  <a:prstDash val="solid"/>
                </a:ln>
                <a:solidFill>
                  <a:schemeClr val="accent2">
                    <a:lumMod val="40000"/>
                    <a:lumOff val="60000"/>
                  </a:schemeClr>
                </a:solidFill>
              </a:rPr>
              <a:t>冀</a:t>
            </a:r>
            <a:r>
              <a:rPr lang="zh-CN" altLang="en-US" sz="2800" b="1" noProof="1">
                <a:solidFill>
                  <a:schemeClr val="tx2"/>
                </a:solidFill>
              </a:rPr>
              <a:t>有万一之</a:t>
            </a:r>
            <a:r>
              <a:rPr lang="zh-CN" altLang="en-US" sz="2800" b="1" noProof="1">
                <a:solidFill>
                  <a:srgbClr val="FF3300"/>
                </a:solidFill>
              </a:rPr>
              <a:t>得</a:t>
            </a:r>
            <a:r>
              <a:rPr lang="zh-CN" altLang="en-US" sz="2800" b="1" noProof="1">
                <a:solidFill>
                  <a:schemeClr val="tx2"/>
                </a:solidFill>
              </a:rPr>
              <a:t>。”</a:t>
            </a:r>
            <a:endParaRPr lang="zh-CN" altLang="en-US" sz="2800" b="1" noProof="1">
              <a:solidFill>
                <a:schemeClr val="tx2"/>
              </a:solidFill>
            </a:endParaRPr>
          </a:p>
        </p:txBody>
      </p:sp>
      <p:sp>
        <p:nvSpPr>
          <p:cNvPr id="2" name="文本框 1"/>
          <p:cNvSpPr txBox="1"/>
          <p:nvPr/>
        </p:nvSpPr>
        <p:spPr>
          <a:xfrm>
            <a:off x="4889502" y="1"/>
            <a:ext cx="6789420" cy="4401205"/>
          </a:xfrm>
          <a:prstGeom prst="rect">
            <a:avLst/>
          </a:prstGeom>
          <a:noFill/>
        </p:spPr>
        <p:txBody>
          <a:bodyPr>
            <a:spAutoFit/>
          </a:bodyPr>
          <a:lstStyle/>
          <a:p>
            <a:r>
              <a:rPr lang="zh-CN" altLang="en-US" sz="2800" b="1" noProof="1">
                <a:solidFill>
                  <a:srgbClr val="FF3300"/>
                </a:solidFill>
                <a:sym typeface="+mn-ea"/>
              </a:rPr>
              <a:t>县里</a:t>
            </a:r>
            <a:r>
              <a:rPr lang="zh-CN" altLang="en-US" sz="2800" b="1" noProof="1">
                <a:solidFill>
                  <a:schemeClr val="tx2"/>
                </a:solidFill>
                <a:sym typeface="+mn-ea"/>
              </a:rPr>
              <a:t>有个叫成名的人，</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是个念书人，长期未考中秀才</a:t>
            </a:r>
            <a:r>
              <a:rPr lang="zh-CN" altLang="en-US" sz="2800" b="1" noProof="1">
                <a:solidFill>
                  <a:schemeClr val="hlink"/>
                </a:solidFill>
                <a:sym typeface="+mn-ea"/>
              </a:rPr>
              <a:t>。</a:t>
            </a:r>
            <a:r>
              <a:rPr lang="zh-CN" altLang="en-US" sz="2800" b="1" noProof="1">
                <a:solidFill>
                  <a:srgbClr val="FF3300"/>
                </a:solidFill>
                <a:sym typeface="+mn-ea"/>
              </a:rPr>
              <a:t>做</a:t>
            </a:r>
            <a:r>
              <a:rPr lang="zh-CN" altLang="en-US" sz="2800" b="1" noProof="1">
                <a:solidFill>
                  <a:schemeClr val="tx2"/>
                </a:solidFill>
                <a:sym typeface="+mn-ea"/>
              </a:rPr>
              <a:t>人拘谨，不善说话，就</a:t>
            </a:r>
            <a:r>
              <a:rPr lang="zh-CN" altLang="en-US" sz="2800" b="1" noProof="1">
                <a:solidFill>
                  <a:srgbClr val="FF3300"/>
                </a:solidFill>
                <a:sym typeface="+mn-ea"/>
              </a:rPr>
              <a:t>被</a:t>
            </a:r>
            <a:r>
              <a:rPr lang="zh-CN" altLang="en-US" sz="2800" b="1" noProof="1">
                <a:solidFill>
                  <a:schemeClr val="tx2"/>
                </a:solidFill>
                <a:sym typeface="+mn-ea"/>
              </a:rPr>
              <a:t>刁诈的小吏报到县里，叫他</a:t>
            </a:r>
            <a:r>
              <a:rPr lang="zh-CN" altLang="en-US" sz="2800" b="1" noProof="1">
                <a:solidFill>
                  <a:schemeClr val="hlink"/>
                </a:solidFill>
                <a:sym typeface="+mn-ea"/>
              </a:rPr>
              <a:t>担任里正的差事</a:t>
            </a:r>
            <a:r>
              <a:rPr lang="zh-CN" altLang="en-US" sz="2800" b="1" noProof="1">
                <a:solidFill>
                  <a:schemeClr val="tx2"/>
                </a:solidFill>
                <a:sym typeface="+mn-ea"/>
              </a:rPr>
              <a:t>。他想尽方法还是摆脱不掉（任里正这差事）。不到一年，微薄的家产都</a:t>
            </a:r>
            <a:r>
              <a:rPr lang="zh-CN" altLang="en-US" sz="2800" b="1" noProof="1">
                <a:solidFill>
                  <a:srgbClr val="FF3300"/>
                </a:solidFill>
                <a:sym typeface="+mn-ea"/>
              </a:rPr>
              <a:t>受牵累</a:t>
            </a:r>
            <a:r>
              <a:rPr lang="zh-CN" altLang="en-US" sz="2800" b="1" noProof="1">
                <a:solidFill>
                  <a:schemeClr val="tx2"/>
                </a:solidFill>
                <a:sym typeface="+mn-ea"/>
              </a:rPr>
              <a:t>赔光了。</a:t>
            </a:r>
            <a:r>
              <a:rPr lang="zh-CN" altLang="en-US" sz="2800" b="1" noProof="1">
                <a:solidFill>
                  <a:srgbClr val="FF3300"/>
                </a:solidFill>
                <a:sym typeface="+mn-ea"/>
              </a:rPr>
              <a:t>正好又碰上</a:t>
            </a:r>
            <a:r>
              <a:rPr lang="zh-CN" altLang="en-US" sz="2800" b="1" noProof="1">
                <a:solidFill>
                  <a:schemeClr val="tx2"/>
                </a:solidFill>
                <a:sym typeface="+mn-ea"/>
              </a:rPr>
              <a:t>征收蟋蟀，成名不敢向百姓</a:t>
            </a:r>
            <a:r>
              <a:rPr lang="zh-CN" altLang="en-US" sz="2800" b="1" noProof="1">
                <a:ln w="22225">
                  <a:solidFill>
                    <a:schemeClr val="accent2"/>
                  </a:solidFill>
                  <a:prstDash val="solid"/>
                </a:ln>
                <a:solidFill>
                  <a:schemeClr val="accent2">
                    <a:lumMod val="40000"/>
                    <a:lumOff val="60000"/>
                  </a:schemeClr>
                </a:solidFill>
                <a:sym typeface="+mn-ea"/>
              </a:rPr>
              <a:t>聚敛钱财</a:t>
            </a:r>
            <a:r>
              <a:rPr lang="zh-CN" altLang="en-US" sz="2800" b="1" noProof="1">
                <a:solidFill>
                  <a:schemeClr val="tx2"/>
                </a:solidFill>
                <a:sym typeface="+mn-ea"/>
              </a:rPr>
              <a:t>，但又没有抵偿的钱，忧愁苦闷，想要寻死。他妻子说：“死有什么</a:t>
            </a:r>
            <a:r>
              <a:rPr lang="zh-CN" altLang="en-US" sz="2800" b="1" noProof="1">
                <a:solidFill>
                  <a:srgbClr val="FF3300"/>
                </a:solidFill>
                <a:sym typeface="+mn-ea"/>
              </a:rPr>
              <a:t>益处</a:t>
            </a:r>
            <a:r>
              <a:rPr lang="zh-CN" altLang="en-US" sz="2800" b="1" noProof="1">
                <a:solidFill>
                  <a:schemeClr val="tx2"/>
                </a:solidFill>
                <a:sym typeface="+mn-ea"/>
              </a:rPr>
              <a:t>呢？不如自已去寻找，</a:t>
            </a:r>
            <a:r>
              <a:rPr lang="zh-CN" altLang="en-US" sz="2800" b="1" noProof="1">
                <a:solidFill>
                  <a:srgbClr val="FF3300"/>
                </a:solidFill>
                <a:sym typeface="+mn-ea"/>
              </a:rPr>
              <a:t>希望</a:t>
            </a:r>
            <a:r>
              <a:rPr lang="zh-CN" altLang="en-US" sz="2800" b="1" noProof="1">
                <a:solidFill>
                  <a:schemeClr val="tx2"/>
                </a:solidFill>
                <a:sym typeface="+mn-ea"/>
              </a:rPr>
              <a:t>有万分之一的收获。”</a:t>
            </a:r>
            <a:endParaRPr lang="zh-CN" altLang="en-US" sz="2800" b="1" noProof="1">
              <a:solidFill>
                <a:schemeClr val="tx2"/>
              </a:solidFill>
              <a:sym typeface="+mn-ea"/>
            </a:endParaRPr>
          </a:p>
        </p:txBody>
      </p:sp>
      <p:sp>
        <p:nvSpPr>
          <p:cNvPr id="3" name="文本框 2"/>
          <p:cNvSpPr txBox="1"/>
          <p:nvPr/>
        </p:nvSpPr>
        <p:spPr>
          <a:xfrm>
            <a:off x="104141" y="5630545"/>
            <a:ext cx="5031740" cy="830997"/>
          </a:xfrm>
          <a:prstGeom prst="rect">
            <a:avLst/>
          </a:prstGeom>
          <a:noFill/>
        </p:spPr>
        <p:txBody>
          <a:bodyPr>
            <a:spAutoFit/>
            <a:scene3d>
              <a:camera prst="orthographicFront"/>
              <a:lightRig rig="threePt" dir="t"/>
            </a:scene3d>
          </a:bodyPr>
          <a:lstStyle/>
          <a:p>
            <a:r>
              <a:rPr lang="zh-CN" altLang="en-US" sz="2400" noProof="1">
                <a:effectLst>
                  <a:outerShdw blurRad="38100" dist="19050" dir="2700000" algn="tl" rotWithShape="0">
                    <a:schemeClr val="dk1">
                      <a:alpha val="40000"/>
                    </a:schemeClr>
                  </a:outerShdw>
                </a:effectLst>
              </a:rPr>
              <a:t>售，卖，引申为成功，到达，考取。</a:t>
            </a:r>
            <a:endParaRPr lang="zh-CN" altLang="en-US" sz="2400" noProof="1">
              <a:effectLst>
                <a:outerShdw blurRad="38100" dist="19050" dir="2700000" algn="tl" rotWithShape="0">
                  <a:schemeClr val="dk1">
                    <a:alpha val="40000"/>
                  </a:schemeClr>
                </a:outerShdw>
              </a:effectLst>
            </a:endParaRPr>
          </a:p>
          <a:p>
            <a:r>
              <a:rPr lang="zh-CN" altLang="en-US" sz="2400" b="1" noProof="1">
                <a:solidFill>
                  <a:srgbClr val="FF3300"/>
                </a:solidFill>
                <a:sym typeface="+mn-ea"/>
              </a:rPr>
              <a:t>裨：弥补。</a:t>
            </a:r>
            <a:endParaRPr lang="zh-CN" altLang="en-US" sz="2400" noProof="1">
              <a:effectLst>
                <a:outerShdw blurRad="38100" dist="19050" dir="2700000" algn="tl" rotWithShape="0">
                  <a:schemeClr val="dk1">
                    <a:alpha val="40000"/>
                  </a:schemeClr>
                </a:outerShdw>
              </a:effectLst>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21500" y="3586392"/>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6580" y="920751"/>
            <a:ext cx="4026747" cy="3970318"/>
          </a:xfrm>
          <a:prstGeom prst="rect">
            <a:avLst/>
          </a:prstGeom>
          <a:noFill/>
        </p:spPr>
        <p:txBody>
          <a:bodyPr>
            <a:spAutoFit/>
          </a:bodyPr>
          <a:lstStyle/>
          <a:p>
            <a:pPr>
              <a:spcBef>
                <a:spcPct val="50000"/>
              </a:spcBef>
            </a:pPr>
            <a:r>
              <a:rPr lang="zh-CN" altLang="en-US" sz="2800" b="1" noProof="1">
                <a:solidFill>
                  <a:schemeClr val="tx2"/>
                </a:solidFill>
                <a:sym typeface="+mn-ea"/>
              </a:rPr>
              <a:t>成</a:t>
            </a:r>
            <a:r>
              <a:rPr lang="zh-CN" altLang="en-US" sz="2800" b="1" noProof="1">
                <a:solidFill>
                  <a:srgbClr val="FF3300"/>
                </a:solidFill>
                <a:sym typeface="+mn-ea"/>
              </a:rPr>
              <a:t>然</a:t>
            </a:r>
            <a:r>
              <a:rPr lang="zh-CN" altLang="en-US" sz="2800" b="1" noProof="1">
                <a:solidFill>
                  <a:schemeClr val="tx2"/>
                </a:solidFill>
                <a:sym typeface="+mn-ea"/>
              </a:rPr>
              <a:t>之。</a:t>
            </a:r>
            <a:r>
              <a:rPr lang="zh-CN" altLang="en-US" sz="2800" b="1" noProof="1">
                <a:ln w="22225">
                  <a:solidFill>
                    <a:schemeClr val="accent2"/>
                  </a:solidFill>
                  <a:prstDash val="solid"/>
                </a:ln>
                <a:solidFill>
                  <a:schemeClr val="accent2">
                    <a:lumMod val="40000"/>
                    <a:lumOff val="60000"/>
                  </a:schemeClr>
                </a:solidFill>
                <a:sym typeface="+mn-ea"/>
              </a:rPr>
              <a:t>早</a:t>
            </a:r>
            <a:r>
              <a:rPr lang="zh-CN" altLang="en-US" sz="2800" b="1" noProof="1">
                <a:solidFill>
                  <a:schemeClr val="tx2"/>
                </a:solidFill>
                <a:sym typeface="+mn-ea"/>
              </a:rPr>
              <a:t>出</a:t>
            </a:r>
            <a:r>
              <a:rPr lang="zh-CN" altLang="en-US" sz="2800" b="1" noProof="1">
                <a:ln w="22225">
                  <a:solidFill>
                    <a:schemeClr val="accent2"/>
                  </a:solidFill>
                  <a:prstDash val="solid"/>
                </a:ln>
                <a:solidFill>
                  <a:schemeClr val="accent2">
                    <a:lumMod val="40000"/>
                    <a:lumOff val="60000"/>
                  </a:schemeClr>
                </a:solidFill>
                <a:sym typeface="+mn-ea"/>
              </a:rPr>
              <a:t>暮</a:t>
            </a:r>
            <a:r>
              <a:rPr lang="zh-CN" altLang="en-US" sz="2800" b="1" noProof="1">
                <a:solidFill>
                  <a:schemeClr val="tx2"/>
                </a:solidFill>
                <a:sym typeface="+mn-ea"/>
              </a:rPr>
              <a:t>归，提竹筒丝笼，于败堵丛草处，探石</a:t>
            </a:r>
            <a:r>
              <a:rPr lang="zh-CN" altLang="en-US" sz="2800" b="1" noProof="1">
                <a:solidFill>
                  <a:srgbClr val="FF3300"/>
                </a:solidFill>
                <a:sym typeface="+mn-ea"/>
              </a:rPr>
              <a:t>发</a:t>
            </a:r>
            <a:r>
              <a:rPr lang="zh-CN" altLang="en-US" sz="2800" b="1" noProof="1">
                <a:solidFill>
                  <a:schemeClr val="tx2"/>
                </a:solidFill>
                <a:sym typeface="+mn-ea"/>
              </a:rPr>
              <a:t>穴，</a:t>
            </a:r>
            <a:r>
              <a:rPr lang="zh-CN" altLang="en-US" sz="2800" b="1" noProof="1">
                <a:solidFill>
                  <a:srgbClr val="FF3300"/>
                </a:solidFill>
                <a:sym typeface="+mn-ea"/>
              </a:rPr>
              <a:t>靡</a:t>
            </a:r>
            <a:r>
              <a:rPr lang="zh-CN" altLang="en-US" sz="2800" b="1" noProof="1">
                <a:solidFill>
                  <a:schemeClr val="tx2"/>
                </a:solidFill>
                <a:sym typeface="+mn-ea"/>
              </a:rPr>
              <a:t>计不施，</a:t>
            </a:r>
            <a:r>
              <a:rPr lang="zh-CN" altLang="en-US" sz="2800" b="1" noProof="1">
                <a:solidFill>
                  <a:srgbClr val="FF3300"/>
                </a:solidFill>
                <a:sym typeface="+mn-ea"/>
              </a:rPr>
              <a:t>迄</a:t>
            </a:r>
            <a:r>
              <a:rPr lang="zh-CN" altLang="en-US" sz="2800" b="1" noProof="1">
                <a:solidFill>
                  <a:schemeClr val="tx2"/>
                </a:solidFill>
                <a:sym typeface="+mn-ea"/>
              </a:rPr>
              <a:t>无济。</a:t>
            </a:r>
            <a:r>
              <a:rPr lang="zh-CN" altLang="en-US" sz="2800" b="1" noProof="1">
                <a:solidFill>
                  <a:srgbClr val="FF3300"/>
                </a:solidFill>
                <a:sym typeface="+mn-ea"/>
              </a:rPr>
              <a:t>即</a:t>
            </a:r>
            <a:r>
              <a:rPr lang="zh-CN" altLang="en-US" sz="2800" b="1" noProof="1">
                <a:solidFill>
                  <a:schemeClr val="tx2"/>
                </a:solidFill>
                <a:sym typeface="+mn-ea"/>
              </a:rPr>
              <a:t>捕得三两头，又劣弱不</a:t>
            </a:r>
            <a:r>
              <a:rPr lang="zh-CN" altLang="en-US" sz="2800" b="1" noProof="1">
                <a:ln w="22225">
                  <a:solidFill>
                    <a:schemeClr val="accent2"/>
                  </a:solidFill>
                  <a:prstDash val="solid"/>
                </a:ln>
                <a:solidFill>
                  <a:schemeClr val="accent2">
                    <a:lumMod val="40000"/>
                    <a:lumOff val="60000"/>
                  </a:schemeClr>
                </a:solidFill>
                <a:sym typeface="+mn-ea"/>
              </a:rPr>
              <a:t>中</a:t>
            </a:r>
            <a:r>
              <a:rPr lang="zh-CN" altLang="en-US" sz="2800" b="1" noProof="1">
                <a:solidFill>
                  <a:schemeClr val="tx2"/>
                </a:solidFill>
                <a:sym typeface="+mn-ea"/>
              </a:rPr>
              <a:t>于款。宰严限追</a:t>
            </a:r>
            <a:r>
              <a:rPr lang="zh-CN" altLang="en-US" sz="2800" b="1" noProof="1">
                <a:solidFill>
                  <a:srgbClr val="FF3300"/>
                </a:solidFill>
                <a:sym typeface="+mn-ea"/>
              </a:rPr>
              <a:t>比</a:t>
            </a:r>
            <a:r>
              <a:rPr lang="zh-CN" altLang="en-US" sz="2800" b="1" noProof="1">
                <a:solidFill>
                  <a:schemeClr val="tx2"/>
                </a:solidFill>
                <a:sym typeface="+mn-ea"/>
              </a:rPr>
              <a:t>，旬余，</a:t>
            </a:r>
            <a:r>
              <a:rPr lang="zh-CN" altLang="en-US" sz="2800" b="1" noProof="1">
                <a:solidFill>
                  <a:srgbClr val="FF3300"/>
                </a:solidFill>
                <a:sym typeface="+mn-ea"/>
              </a:rPr>
              <a:t>杖</a:t>
            </a:r>
            <a:r>
              <a:rPr lang="zh-CN" altLang="en-US" sz="2800" b="1" noProof="1">
                <a:solidFill>
                  <a:schemeClr val="tx2"/>
                </a:solidFill>
                <a:sym typeface="+mn-ea"/>
              </a:rPr>
              <a:t>至百，两股间脓血流离，</a:t>
            </a:r>
            <a:r>
              <a:rPr lang="zh-CN" altLang="en-US" sz="2800" b="1" noProof="1">
                <a:solidFill>
                  <a:srgbClr val="FF3300"/>
                </a:solidFill>
                <a:sym typeface="+mn-ea"/>
              </a:rPr>
              <a:t>并</a:t>
            </a:r>
            <a:r>
              <a:rPr lang="zh-CN" altLang="en-US" sz="2800" b="1" noProof="1">
                <a:solidFill>
                  <a:schemeClr val="tx2"/>
                </a:solidFill>
                <a:sym typeface="+mn-ea"/>
              </a:rPr>
              <a:t>虫亦不能行捉矣。转侧床头，</a:t>
            </a:r>
            <a:r>
              <a:rPr lang="zh-CN" altLang="en-US" sz="2800" b="1" noProof="1">
                <a:effectLst>
                  <a:outerShdw blurRad="38100" dist="19050" dir="2700000" algn="tl" rotWithShape="0">
                    <a:schemeClr val="dk1">
                      <a:alpha val="40000"/>
                    </a:schemeClr>
                  </a:outerShdw>
                </a:effectLst>
                <a:sym typeface="+mn-ea"/>
              </a:rPr>
              <a:t>惟</a:t>
            </a:r>
            <a:r>
              <a:rPr lang="zh-CN" altLang="en-US" sz="2800" b="1" noProof="1">
                <a:solidFill>
                  <a:schemeClr val="tx2"/>
                </a:solidFill>
                <a:sym typeface="+mn-ea"/>
              </a:rPr>
              <a:t>思自尽。</a:t>
            </a:r>
            <a:endParaRPr lang="zh-CN" altLang="en-US" sz="2800" b="1" noProof="1">
              <a:solidFill>
                <a:schemeClr val="tx2"/>
              </a:solidFill>
              <a:sym typeface="+mn-ea"/>
            </a:endParaRPr>
          </a:p>
        </p:txBody>
      </p:sp>
      <p:sp>
        <p:nvSpPr>
          <p:cNvPr id="23553" name="文本框 144385"/>
          <p:cNvSpPr txBox="1"/>
          <p:nvPr/>
        </p:nvSpPr>
        <p:spPr>
          <a:xfrm>
            <a:off x="4604596" y="682626"/>
            <a:ext cx="6946053" cy="3539430"/>
          </a:xfrm>
          <a:prstGeom prst="rect">
            <a:avLst/>
          </a:prstGeom>
          <a:noFill/>
          <a:ln w="9525">
            <a:noFill/>
          </a:ln>
        </p:spPr>
        <p:txBody>
          <a:bodyPr>
            <a:spAutoFit/>
          </a:bodyPr>
          <a:lstStyle/>
          <a:p>
            <a:pPr>
              <a:spcBef>
                <a:spcPct val="50000"/>
              </a:spcBef>
            </a:pPr>
            <a:r>
              <a:rPr lang="zh-CN" altLang="en-US" sz="2800" b="1" noProof="1">
                <a:solidFill>
                  <a:schemeClr val="tx2"/>
                </a:solidFill>
              </a:rPr>
              <a:t>成名</a:t>
            </a:r>
            <a:r>
              <a:rPr lang="zh-CN" altLang="en-US" sz="2800" b="1" noProof="1">
                <a:solidFill>
                  <a:srgbClr val="FF3300"/>
                </a:solidFill>
              </a:rPr>
              <a:t>认为</a:t>
            </a:r>
            <a:r>
              <a:rPr lang="zh-CN" altLang="en-US" sz="2800" b="1" noProof="1">
                <a:solidFill>
                  <a:schemeClr val="tx2"/>
                </a:solidFill>
              </a:rPr>
              <a:t>这些话很</a:t>
            </a:r>
            <a:r>
              <a:rPr lang="zh-CN" altLang="en-US" sz="2800" b="1" noProof="1">
                <a:solidFill>
                  <a:srgbClr val="FF3300"/>
                </a:solidFill>
              </a:rPr>
              <a:t>对</a:t>
            </a:r>
            <a:r>
              <a:rPr lang="zh-CN" altLang="en-US" sz="2800" b="1" noProof="1">
                <a:solidFill>
                  <a:schemeClr val="tx2"/>
                </a:solidFill>
              </a:rPr>
              <a:t>。就早出晚归，提着竹筒丝笼，在破墙脚下。荒草丛里，挖石头，</a:t>
            </a:r>
            <a:r>
              <a:rPr lang="zh-CN" altLang="en-US" sz="2800" b="1" noProof="1">
                <a:solidFill>
                  <a:srgbClr val="FF3300"/>
                </a:solidFill>
              </a:rPr>
              <a:t>打开</a:t>
            </a:r>
            <a:r>
              <a:rPr lang="zh-CN" altLang="en-US" sz="2800" b="1" noProof="1">
                <a:solidFill>
                  <a:schemeClr val="tx2"/>
                </a:solidFill>
              </a:rPr>
              <a:t>大洞，</a:t>
            </a:r>
            <a:r>
              <a:rPr lang="zh-CN" altLang="en-US" sz="2800" b="1" noProof="1">
                <a:solidFill>
                  <a:srgbClr val="FF3300"/>
                </a:solidFill>
              </a:rPr>
              <a:t>没有</a:t>
            </a:r>
            <a:r>
              <a:rPr lang="zh-CN" altLang="en-US" sz="2800" b="1" noProof="1">
                <a:solidFill>
                  <a:schemeClr val="tx2"/>
                </a:solidFill>
              </a:rPr>
              <a:t>办法没用尽，</a:t>
            </a:r>
            <a:r>
              <a:rPr lang="zh-CN" altLang="en-US" sz="2800" b="1" noProof="1">
                <a:solidFill>
                  <a:srgbClr val="FF3300"/>
                </a:solidFill>
              </a:rPr>
              <a:t>终究</a:t>
            </a:r>
            <a:r>
              <a:rPr lang="zh-CN" altLang="en-US" sz="2800" b="1" noProof="1">
                <a:solidFill>
                  <a:schemeClr val="tx2"/>
                </a:solidFill>
              </a:rPr>
              <a:t>没有找到。</a:t>
            </a:r>
            <a:r>
              <a:rPr lang="zh-CN" altLang="en-US" sz="2800" b="1" noProof="1">
                <a:solidFill>
                  <a:srgbClr val="FF3300"/>
                </a:solidFill>
              </a:rPr>
              <a:t>即使</a:t>
            </a:r>
            <a:r>
              <a:rPr lang="zh-CN" altLang="en-US" sz="2800" b="1" noProof="1">
                <a:solidFill>
                  <a:schemeClr val="tx2"/>
                </a:solidFill>
              </a:rPr>
              <a:t>捉到二、三只，也是又弱又小，不</a:t>
            </a:r>
            <a:r>
              <a:rPr lang="zh-CN" altLang="en-US" sz="2800" b="1" noProof="1">
                <a:ln w="22225">
                  <a:solidFill>
                    <a:schemeClr val="accent2"/>
                  </a:solidFill>
                  <a:prstDash val="solid"/>
                </a:ln>
                <a:solidFill>
                  <a:schemeClr val="accent2">
                    <a:lumMod val="40000"/>
                    <a:lumOff val="60000"/>
                  </a:schemeClr>
                </a:solidFill>
              </a:rPr>
              <a:t>合</a:t>
            </a:r>
            <a:r>
              <a:rPr lang="zh-CN" altLang="en-US" sz="2800" b="1" noProof="1">
                <a:solidFill>
                  <a:schemeClr val="tx2"/>
                </a:solidFill>
              </a:rPr>
              <a:t>规格。县官定了限期，严厉</a:t>
            </a:r>
            <a:r>
              <a:rPr lang="zh-CN" altLang="en-US" sz="2800" b="1" noProof="1">
                <a:solidFill>
                  <a:srgbClr val="FF3300"/>
                </a:solidFill>
              </a:rPr>
              <a:t>追逼</a:t>
            </a:r>
            <a:r>
              <a:rPr lang="zh-CN" altLang="en-US" sz="2800" b="1" noProof="1">
                <a:solidFill>
                  <a:schemeClr val="tx2"/>
                </a:solidFill>
              </a:rPr>
              <a:t>，</a:t>
            </a:r>
            <a:r>
              <a:rPr lang="zh-CN" altLang="en-US" sz="2800" b="1" noProof="1">
                <a:solidFill>
                  <a:srgbClr val="FF3300"/>
                </a:solidFill>
              </a:rPr>
              <a:t>成名在十几天中被打了上百板子</a:t>
            </a:r>
            <a:r>
              <a:rPr lang="zh-CN" altLang="en-US" sz="2800" b="1" noProof="1">
                <a:solidFill>
                  <a:schemeClr val="tx2"/>
                </a:solidFill>
              </a:rPr>
              <a:t>，两条腿脓血淋漓，</a:t>
            </a:r>
            <a:r>
              <a:rPr lang="zh-CN" altLang="en-US" sz="2800" b="1" noProof="1">
                <a:solidFill>
                  <a:srgbClr val="FF3300"/>
                </a:solidFill>
              </a:rPr>
              <a:t>并且连</a:t>
            </a:r>
            <a:r>
              <a:rPr lang="zh-CN" altLang="en-US" sz="2800" b="1" noProof="1">
                <a:solidFill>
                  <a:schemeClr val="tx2"/>
                </a:solidFill>
              </a:rPr>
              <a:t>蟋蟀也不能去捉了，在床上翻来复去只想自杀。 </a:t>
            </a:r>
            <a:endParaRPr lang="zh-CN" altLang="en-US" sz="2800" b="1" noProof="1">
              <a:solidFill>
                <a:schemeClr val="tx2"/>
              </a:solidFill>
            </a:endParaRPr>
          </a:p>
        </p:txBody>
      </p:sp>
      <p:sp>
        <p:nvSpPr>
          <p:cNvPr id="5" name="文本框 4"/>
          <p:cNvSpPr txBox="1"/>
          <p:nvPr/>
        </p:nvSpPr>
        <p:spPr>
          <a:xfrm>
            <a:off x="4401820" y="5185410"/>
            <a:ext cx="7351607" cy="830997"/>
          </a:xfrm>
          <a:prstGeom prst="rect">
            <a:avLst/>
          </a:prstGeom>
          <a:noFill/>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追比</a:t>
            </a:r>
            <a:r>
              <a:rPr lang="zh-CN" altLang="en-US" sz="2400" b="1" noProof="1">
                <a:effectLst>
                  <a:outerShdw blurRad="38100" dist="19050" dir="2700000" algn="tl" rotWithShape="0">
                    <a:schemeClr val="dk1">
                      <a:alpha val="40000"/>
                    </a:schemeClr>
                  </a:outerShdw>
                </a:effectLst>
                <a:sym typeface="+mn-ea"/>
              </a:rPr>
              <a:t>封建时代，官府限令吏役办事，如果不能按期完成，就打板子以示警惩，叫做追比。</a:t>
            </a:r>
            <a:endParaRPr lang="zh-CN" altLang="en-US" sz="2400" b="1" noProof="1">
              <a:effectLst>
                <a:outerShdw blurRad="38100" dist="19050" dir="2700000" algn="tl" rotWithShape="0">
                  <a:schemeClr val="dk1">
                    <a:alpha val="40000"/>
                  </a:schemeClr>
                </a:outerShdw>
              </a:effectLst>
              <a:sym typeface="+mn-ea"/>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0380" y="369330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3"/>
                                        </p:tgtEl>
                                        <p:attrNameLst>
                                          <p:attrName>style.visibility</p:attrName>
                                        </p:attrNameLst>
                                      </p:cBhvr>
                                      <p:to>
                                        <p:strVal val="visible"/>
                                      </p:to>
                                    </p:set>
                                    <p:animEffect transition="in" filter="wipe(down)">
                                      <p:cBhvr>
                                        <p:cTn id="12" dur="500"/>
                                        <p:tgtEl>
                                          <p:spTgt spid="235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55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45409"/>
          <p:cNvSpPr txBox="1">
            <a:spLocks noChangeArrowheads="1"/>
          </p:cNvSpPr>
          <p:nvPr/>
        </p:nvSpPr>
        <p:spPr bwMode="auto">
          <a:xfrm>
            <a:off x="23285" y="130175"/>
            <a:ext cx="2120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t>第三段：</a:t>
            </a:r>
            <a:endParaRPr lang="zh-CN" altLang="en-US" sz="3200"/>
          </a:p>
        </p:txBody>
      </p:sp>
      <p:sp>
        <p:nvSpPr>
          <p:cNvPr id="24578" name="文本框 145410"/>
          <p:cNvSpPr txBox="1"/>
          <p:nvPr/>
        </p:nvSpPr>
        <p:spPr>
          <a:xfrm>
            <a:off x="182033" y="713740"/>
            <a:ext cx="5054600" cy="3539430"/>
          </a:xfrm>
          <a:prstGeom prst="rect">
            <a:avLst/>
          </a:prstGeom>
          <a:noFill/>
          <a:ln w="9525">
            <a:noFill/>
          </a:ln>
        </p:spPr>
        <p:txBody>
          <a:bodyPr>
            <a:spAutoFit/>
          </a:bodyPr>
          <a:lstStyle/>
          <a:p>
            <a:pPr>
              <a:spcBef>
                <a:spcPct val="50000"/>
              </a:spcBef>
            </a:pPr>
            <a:r>
              <a:rPr lang="zh-CN" altLang="en-US" sz="2800" b="1" noProof="1">
                <a:solidFill>
                  <a:schemeClr val="tx2"/>
                </a:solidFill>
              </a:rPr>
              <a:t>时村中来一驼背巫，能</a:t>
            </a:r>
            <a:r>
              <a:rPr lang="zh-CN" altLang="en-US" sz="2800" b="1" noProof="1">
                <a:solidFill>
                  <a:srgbClr val="FF33CC"/>
                </a:solidFill>
              </a:rPr>
              <a:t>以</a:t>
            </a:r>
            <a:r>
              <a:rPr lang="zh-CN" altLang="en-US" sz="2800" b="1" noProof="1">
                <a:solidFill>
                  <a:schemeClr val="tx2"/>
                </a:solidFill>
              </a:rPr>
              <a:t>神卜。成妻具资</a:t>
            </a:r>
            <a:r>
              <a:rPr lang="zh-CN" altLang="en-US" sz="2800" b="1" noProof="1">
                <a:solidFill>
                  <a:srgbClr val="FF33CC"/>
                </a:solidFill>
              </a:rPr>
              <a:t>诣</a:t>
            </a:r>
            <a:r>
              <a:rPr lang="zh-CN" altLang="en-US" sz="2800" b="1" noProof="1">
                <a:solidFill>
                  <a:schemeClr val="tx2"/>
                </a:solidFill>
              </a:rPr>
              <a:t>问。见红女白婆，填塞门户。入其舍，则密室垂帘，帘外设香几。</a:t>
            </a:r>
            <a:r>
              <a:rPr lang="zh-CN" altLang="en-US" sz="2800" b="1" u="sng" noProof="1">
                <a:solidFill>
                  <a:schemeClr val="accent1"/>
                </a:solidFill>
                <a:effectLst>
                  <a:outerShdw blurRad="38100" dist="25400" dir="5400000" algn="ctr" rotWithShape="0">
                    <a:srgbClr val="6E747A">
                      <a:alpha val="43000"/>
                    </a:srgbClr>
                  </a:outerShdw>
                </a:effectLst>
              </a:rPr>
              <a:t>问者爇香于鼎</a:t>
            </a:r>
            <a:r>
              <a:rPr lang="zh-CN" altLang="en-US" sz="2800" b="1" noProof="1">
                <a:solidFill>
                  <a:schemeClr val="tx2"/>
                </a:solidFill>
              </a:rPr>
              <a:t>，</a:t>
            </a:r>
            <a:r>
              <a:rPr lang="zh-CN" altLang="en-US" sz="2800" b="1" noProof="1">
                <a:solidFill>
                  <a:srgbClr val="FF33CC"/>
                </a:solidFill>
              </a:rPr>
              <a:t>再</a:t>
            </a:r>
            <a:r>
              <a:rPr lang="zh-CN" altLang="en-US" sz="2800" b="1" noProof="1">
                <a:solidFill>
                  <a:schemeClr val="tx2"/>
                </a:solidFill>
              </a:rPr>
              <a:t>拜。巫从旁望空代</a:t>
            </a:r>
            <a:r>
              <a:rPr lang="zh-CN" altLang="en-US" sz="2800" b="1" noProof="1">
                <a:ln w="22225">
                  <a:solidFill>
                    <a:schemeClr val="accent2"/>
                  </a:solidFill>
                  <a:prstDash val="solid"/>
                </a:ln>
                <a:solidFill>
                  <a:schemeClr val="accent2">
                    <a:lumMod val="40000"/>
                    <a:lumOff val="60000"/>
                  </a:schemeClr>
                </a:solidFill>
              </a:rPr>
              <a:t>祝</a:t>
            </a:r>
            <a:r>
              <a:rPr lang="zh-CN" altLang="en-US" sz="2800" b="1" noProof="1">
                <a:solidFill>
                  <a:schemeClr val="tx2"/>
                </a:solidFill>
              </a:rPr>
              <a:t>，唇吻</a:t>
            </a:r>
            <a:r>
              <a:rPr lang="zh-CN" altLang="en-US" sz="2800" b="1" noProof="1">
                <a:solidFill>
                  <a:srgbClr val="FF33CC"/>
                </a:solidFill>
              </a:rPr>
              <a:t>翕辟</a:t>
            </a:r>
            <a:r>
              <a:rPr lang="zh-CN" altLang="en-US" sz="2800" b="1" noProof="1">
                <a:solidFill>
                  <a:schemeClr val="tx2"/>
                </a:solidFill>
              </a:rPr>
              <a:t>，不知何词。各各</a:t>
            </a:r>
            <a:r>
              <a:rPr lang="zh-CN" altLang="en-US" sz="2800" b="1" noProof="1">
                <a:solidFill>
                  <a:srgbClr val="FF33CC"/>
                </a:solidFill>
              </a:rPr>
              <a:t>竦立</a:t>
            </a:r>
            <a:r>
              <a:rPr lang="zh-CN" altLang="en-US" sz="2800" b="1" noProof="1">
                <a:solidFill>
                  <a:srgbClr val="FF3300"/>
                </a:solidFill>
              </a:rPr>
              <a:t>以</a:t>
            </a:r>
            <a:r>
              <a:rPr lang="zh-CN" altLang="en-US" sz="2800" b="1" noProof="1">
                <a:solidFill>
                  <a:schemeClr val="tx2"/>
                </a:solidFill>
              </a:rPr>
              <a:t>听。</a:t>
            </a:r>
            <a:r>
              <a:rPr lang="zh-CN" altLang="en-US" sz="2800" b="1" noProof="1">
                <a:solidFill>
                  <a:srgbClr val="FF33CC"/>
                </a:solidFill>
              </a:rPr>
              <a:t>少间</a:t>
            </a:r>
            <a:r>
              <a:rPr lang="zh-CN" altLang="en-US" sz="2800" b="1" noProof="1">
                <a:solidFill>
                  <a:schemeClr val="tx2"/>
                </a:solidFill>
              </a:rPr>
              <a:t>，帘内掷一纸出，即道人</a:t>
            </a:r>
            <a:r>
              <a:rPr lang="zh-CN" altLang="en-US" sz="2800" b="1" noProof="1">
                <a:solidFill>
                  <a:srgbClr val="FF33CC"/>
                </a:solidFill>
              </a:rPr>
              <a:t>意中</a:t>
            </a:r>
            <a:r>
              <a:rPr lang="zh-CN" altLang="en-US" sz="2800" b="1" noProof="1">
                <a:solidFill>
                  <a:schemeClr val="tx2"/>
                </a:solidFill>
              </a:rPr>
              <a:t>事，无毫</a:t>
            </a:r>
            <a:r>
              <a:rPr lang="zh-CN" altLang="en-US" sz="2800" b="1" noProof="1">
                <a:solidFill>
                  <a:srgbClr val="FF33CC"/>
                </a:solidFill>
              </a:rPr>
              <a:t>发</a:t>
            </a:r>
            <a:r>
              <a:rPr lang="zh-CN" altLang="en-US" sz="2800" b="1" noProof="1">
                <a:solidFill>
                  <a:schemeClr val="tx2"/>
                </a:solidFill>
              </a:rPr>
              <a:t>爽。</a:t>
            </a:r>
            <a:endParaRPr lang="zh-CN" altLang="en-US" sz="2800" b="1" noProof="1">
              <a:solidFill>
                <a:schemeClr val="tx2"/>
              </a:solidFill>
            </a:endParaRPr>
          </a:p>
        </p:txBody>
      </p:sp>
      <p:sp>
        <p:nvSpPr>
          <p:cNvPr id="2" name="文本框 1"/>
          <p:cNvSpPr txBox="1"/>
          <p:nvPr/>
        </p:nvSpPr>
        <p:spPr>
          <a:xfrm>
            <a:off x="5139267" y="356870"/>
            <a:ext cx="6714913" cy="4832092"/>
          </a:xfrm>
          <a:prstGeom prst="rect">
            <a:avLst/>
          </a:prstGeom>
          <a:noFill/>
        </p:spPr>
        <p:txBody>
          <a:bodyPr>
            <a:spAutoFit/>
          </a:bodyPr>
          <a:lstStyle/>
          <a:p>
            <a:r>
              <a:rPr lang="zh-CN" altLang="en-US" sz="2800" b="1" noProof="1">
                <a:sym typeface="+mn-ea"/>
              </a:rPr>
              <a:t>这时，村里来了个驼背巫婆，（她）能</a:t>
            </a:r>
            <a:r>
              <a:rPr lang="zh-CN" altLang="en-US" sz="2800" b="1" noProof="1">
                <a:solidFill>
                  <a:schemeClr val="hlink"/>
                </a:solidFill>
                <a:sym typeface="+mn-ea"/>
              </a:rPr>
              <a:t>借</a:t>
            </a:r>
            <a:r>
              <a:rPr lang="zh-CN" altLang="en-US" sz="2800" b="1" noProof="1">
                <a:sym typeface="+mn-ea"/>
              </a:rPr>
              <a:t>鬼神预卜凶吉。成名的妻子准备了礼钱</a:t>
            </a:r>
            <a:r>
              <a:rPr lang="zh-CN" altLang="en-US" sz="2800" b="1" noProof="1">
                <a:solidFill>
                  <a:schemeClr val="hlink"/>
                </a:solidFill>
                <a:sym typeface="+mn-ea"/>
              </a:rPr>
              <a:t>去</a:t>
            </a:r>
            <a:r>
              <a:rPr lang="zh-CN" altLang="en-US" sz="2800" b="1" noProof="1">
                <a:sym typeface="+mn-ea"/>
              </a:rPr>
              <a:t>求神。只见红颜的少女和白发的老婆婆挤满门口。成名的妻子走进巫婆的屋里，只看见暗室拉着帘子，帘外摆着香案。</a:t>
            </a:r>
            <a:r>
              <a:rPr lang="zh-CN" altLang="en-US" sz="2800" b="1" noProof="1">
                <a:solidFill>
                  <a:schemeClr val="hlink"/>
                </a:solidFill>
                <a:sym typeface="+mn-ea"/>
              </a:rPr>
              <a:t>求神的人在香炉上上香</a:t>
            </a:r>
            <a:r>
              <a:rPr lang="zh-CN" altLang="en-US" sz="2800" b="1" noProof="1">
                <a:sym typeface="+mn-ea"/>
              </a:rPr>
              <a:t>，拜了又拜。巫婆在旁边望着空中替他们</a:t>
            </a:r>
            <a:r>
              <a:rPr lang="zh-CN" altLang="en-US" sz="2800" b="1" noProof="1">
                <a:ln w="22225">
                  <a:solidFill>
                    <a:schemeClr val="accent2"/>
                  </a:solidFill>
                  <a:prstDash val="solid"/>
                </a:ln>
                <a:solidFill>
                  <a:schemeClr val="accent2">
                    <a:lumMod val="40000"/>
                    <a:lumOff val="60000"/>
                  </a:schemeClr>
                </a:solidFill>
                <a:sym typeface="+mn-ea"/>
              </a:rPr>
              <a:t>祷告</a:t>
            </a:r>
            <a:r>
              <a:rPr lang="zh-CN" altLang="en-US" sz="2800" b="1" noProof="1">
                <a:sym typeface="+mn-ea"/>
              </a:rPr>
              <a:t>，嘴唇</a:t>
            </a:r>
            <a:r>
              <a:rPr lang="zh-CN" altLang="en-US" sz="2800" b="1" noProof="1">
                <a:solidFill>
                  <a:schemeClr val="hlink"/>
                </a:solidFill>
                <a:sym typeface="+mn-ea"/>
              </a:rPr>
              <a:t>一张一合</a:t>
            </a:r>
            <a:r>
              <a:rPr lang="zh-CN" altLang="en-US" sz="2800" b="1" noProof="1">
                <a:sym typeface="+mn-ea"/>
              </a:rPr>
              <a:t>，不知在说些什么。大家都</a:t>
            </a:r>
            <a:r>
              <a:rPr lang="zh-CN" altLang="en-US" sz="2800" b="1" noProof="1">
                <a:solidFill>
                  <a:schemeClr val="hlink"/>
                </a:solidFill>
                <a:sym typeface="+mn-ea"/>
              </a:rPr>
              <a:t>肃敬地站着</a:t>
            </a:r>
            <a:r>
              <a:rPr lang="zh-CN" altLang="en-US" sz="2800" b="1" noProof="1">
                <a:sym typeface="+mn-ea"/>
              </a:rPr>
              <a:t>听。</a:t>
            </a:r>
            <a:r>
              <a:rPr lang="zh-CN" altLang="en-US" sz="2800" b="1" noProof="1">
                <a:solidFill>
                  <a:schemeClr val="hlink"/>
                </a:solidFill>
                <a:sym typeface="+mn-ea"/>
              </a:rPr>
              <a:t>一会儿</a:t>
            </a:r>
            <a:r>
              <a:rPr lang="zh-CN" altLang="en-US" sz="2800" b="1" noProof="1">
                <a:sym typeface="+mn-ea"/>
              </a:rPr>
              <a:t>，室内丢一张纸条出来，那上面就写着求神的人</a:t>
            </a:r>
            <a:r>
              <a:rPr lang="zh-CN" altLang="en-US" sz="2800" b="1" noProof="1">
                <a:solidFill>
                  <a:schemeClr val="hlink"/>
                </a:solidFill>
                <a:sym typeface="+mn-ea"/>
              </a:rPr>
              <a:t>心中</a:t>
            </a:r>
            <a:r>
              <a:rPr lang="zh-CN" altLang="en-US" sz="2800" b="1" noProof="1">
                <a:sym typeface="+mn-ea"/>
              </a:rPr>
              <a:t>所想问的事情，没有</a:t>
            </a:r>
            <a:r>
              <a:rPr lang="zh-CN" altLang="en-US" sz="2800" b="1" noProof="1">
                <a:solidFill>
                  <a:schemeClr val="hlink"/>
                </a:solidFill>
                <a:sym typeface="+mn-ea"/>
              </a:rPr>
              <a:t>丝毫</a:t>
            </a:r>
            <a:r>
              <a:rPr lang="zh-CN" altLang="en-US" sz="2800" b="1" noProof="1">
                <a:sym typeface="+mn-ea"/>
              </a:rPr>
              <a:t>差错。</a:t>
            </a:r>
            <a:endParaRPr lang="zh-CN" altLang="en-US" sz="2800" b="1" noProof="1">
              <a:sym typeface="+mn-ea"/>
            </a:endParaRPr>
          </a:p>
        </p:txBody>
      </p:sp>
      <p:sp>
        <p:nvSpPr>
          <p:cNvPr id="3" name="文本框 2"/>
          <p:cNvSpPr txBox="1"/>
          <p:nvPr/>
        </p:nvSpPr>
        <p:spPr>
          <a:xfrm>
            <a:off x="403013" y="5615940"/>
            <a:ext cx="4348480" cy="521970"/>
          </a:xfrm>
          <a:prstGeom prst="rect">
            <a:avLst/>
          </a:prstGeom>
          <a:noFill/>
        </p:spPr>
        <p:txBody>
          <a:bodyPr>
            <a:spAutoFit/>
            <a:scene3d>
              <a:camera prst="orthographicFront"/>
              <a:lightRig rig="threePt" dir="t"/>
            </a:scene3d>
          </a:bodyPr>
          <a:lstStyle/>
          <a:p>
            <a:r>
              <a:rPr lang="zh-CN" altLang="en-US" sz="2800" b="1" noProof="1">
                <a:effectLst>
                  <a:outerShdw blurRad="38100" dist="19050" dir="2700000" algn="tl" rotWithShape="0">
                    <a:schemeClr val="dk1">
                      <a:alpha val="40000"/>
                    </a:schemeClr>
                  </a:outerShdw>
                </a:effectLst>
                <a:sym typeface="+mn-ea"/>
              </a:rPr>
              <a:t>爇，点燃。</a:t>
            </a:r>
            <a:endParaRPr lang="zh-CN" altLang="en-US" sz="2800" b="1" noProof="1">
              <a:effectLst>
                <a:outerShdw blurRad="38100" dist="19050" dir="2700000" algn="tl" rotWithShape="0">
                  <a:schemeClr val="dk1">
                    <a:alpha val="40000"/>
                  </a:schemeClr>
                </a:outerShdw>
              </a:effectLst>
              <a:sym typeface="+mn-ea"/>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67660" y="342820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92100" y="187326"/>
            <a:ext cx="42672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chemeClr val="tx2"/>
                </a:solidFill>
              </a:rPr>
              <a:t>成妻</a:t>
            </a:r>
            <a:r>
              <a:rPr lang="zh-CN" altLang="en-US" sz="2800" b="1">
                <a:solidFill>
                  <a:srgbClr val="FF33CC"/>
                </a:solidFill>
              </a:rPr>
              <a:t>纳</a:t>
            </a:r>
            <a:r>
              <a:rPr lang="zh-CN" altLang="en-US" sz="2800" b="1">
                <a:solidFill>
                  <a:schemeClr val="tx2"/>
                </a:solidFill>
              </a:rPr>
              <a:t>钱案上，焚拜如前人。</a:t>
            </a:r>
            <a:r>
              <a:rPr lang="zh-CN" altLang="en-US" sz="2800" b="1">
                <a:solidFill>
                  <a:srgbClr val="FF33CC"/>
                </a:solidFill>
              </a:rPr>
              <a:t>食顷</a:t>
            </a:r>
            <a:r>
              <a:rPr lang="zh-CN" altLang="en-US" sz="2800" b="1">
                <a:solidFill>
                  <a:schemeClr val="tx2"/>
                </a:solidFill>
              </a:rPr>
              <a:t>，帘动，片纸抛落。拾视之，非字而画：中绘殿阁，</a:t>
            </a:r>
            <a:r>
              <a:rPr lang="zh-CN" altLang="en-US" sz="2800" b="1">
                <a:solidFill>
                  <a:srgbClr val="FF33CC"/>
                </a:solidFill>
              </a:rPr>
              <a:t>类</a:t>
            </a:r>
            <a:r>
              <a:rPr lang="zh-CN" altLang="en-US" sz="2800" b="1">
                <a:solidFill>
                  <a:schemeClr val="tx2"/>
                </a:solidFill>
              </a:rPr>
              <a:t>兰若；后小山下，怪石乱卧，针针丛棘，青麻头伏</a:t>
            </a:r>
            <a:r>
              <a:rPr lang="zh-CN" altLang="en-US" sz="2800" b="1">
                <a:solidFill>
                  <a:srgbClr val="FF33CC"/>
                </a:solidFill>
              </a:rPr>
              <a:t>焉</a:t>
            </a:r>
            <a:r>
              <a:rPr lang="zh-CN" altLang="en-US" sz="2800" b="1">
                <a:solidFill>
                  <a:schemeClr val="tx2"/>
                </a:solidFill>
              </a:rPr>
              <a:t>；旁一蟆，若将跃舞。</a:t>
            </a:r>
            <a:r>
              <a:rPr lang="zh-CN" altLang="en-US" sz="2800" b="1">
                <a:solidFill>
                  <a:srgbClr val="FF33CC"/>
                </a:solidFill>
              </a:rPr>
              <a:t>展玩</a:t>
            </a:r>
            <a:r>
              <a:rPr lang="zh-CN" altLang="en-US" sz="2800" b="1">
                <a:solidFill>
                  <a:schemeClr val="tx2"/>
                </a:solidFill>
              </a:rPr>
              <a:t>不可晓。</a:t>
            </a:r>
            <a:r>
              <a:rPr lang="zh-CN" altLang="en-US" sz="2800" b="1">
                <a:solidFill>
                  <a:srgbClr val="FF33CC"/>
                </a:solidFill>
              </a:rPr>
              <a:t>然</a:t>
            </a:r>
            <a:r>
              <a:rPr lang="zh-CN" altLang="en-US" sz="2800" b="1">
                <a:solidFill>
                  <a:schemeClr val="tx2"/>
                </a:solidFill>
              </a:rPr>
              <a:t>睹促织，隐</a:t>
            </a:r>
            <a:r>
              <a:rPr lang="zh-CN" altLang="en-US" sz="2800" b="1">
                <a:solidFill>
                  <a:srgbClr val="FF33CC"/>
                </a:solidFill>
              </a:rPr>
              <a:t>中</a:t>
            </a:r>
            <a:r>
              <a:rPr lang="zh-CN" altLang="en-US" sz="2800" b="1">
                <a:solidFill>
                  <a:schemeClr val="tx2"/>
                </a:solidFill>
              </a:rPr>
              <a:t>胸怀。折藏之，</a:t>
            </a:r>
            <a:r>
              <a:rPr lang="zh-CN" altLang="en-US" sz="2800" b="1" u="sng">
                <a:solidFill>
                  <a:srgbClr val="FF33CC"/>
                </a:solidFill>
              </a:rPr>
              <a:t>归以示成</a:t>
            </a:r>
            <a:r>
              <a:rPr lang="zh-CN" altLang="en-US" sz="2800" b="1">
                <a:solidFill>
                  <a:schemeClr val="tx2"/>
                </a:solidFill>
              </a:rPr>
              <a:t>。 </a:t>
            </a:r>
            <a:endParaRPr lang="zh-CN" altLang="en-US" sz="2800" b="1">
              <a:solidFill>
                <a:schemeClr val="tx2"/>
              </a:solidFill>
            </a:endParaRPr>
          </a:p>
        </p:txBody>
      </p:sp>
      <p:sp>
        <p:nvSpPr>
          <p:cNvPr id="25601" name="文本框 146433"/>
          <p:cNvSpPr txBox="1"/>
          <p:nvPr/>
        </p:nvSpPr>
        <p:spPr>
          <a:xfrm>
            <a:off x="4557765" y="78105"/>
            <a:ext cx="7084907" cy="4832092"/>
          </a:xfrm>
          <a:prstGeom prst="rect">
            <a:avLst/>
          </a:prstGeom>
          <a:noFill/>
          <a:ln w="9525">
            <a:noFill/>
          </a:ln>
        </p:spPr>
        <p:txBody>
          <a:bodyPr>
            <a:spAutoFit/>
          </a:bodyPr>
          <a:lstStyle/>
          <a:p>
            <a:pPr>
              <a:spcBef>
                <a:spcPct val="50000"/>
              </a:spcBef>
            </a:pPr>
            <a:r>
              <a:rPr lang="zh-CN" altLang="en-US" sz="2800" b="1" noProof="1"/>
              <a:t>成名的妻子把钱</a:t>
            </a:r>
            <a:r>
              <a:rPr lang="zh-CN" altLang="en-US" sz="2800" b="1" noProof="1">
                <a:solidFill>
                  <a:schemeClr val="hlink"/>
                </a:solidFill>
              </a:rPr>
              <a:t>放</a:t>
            </a:r>
            <a:r>
              <a:rPr lang="zh-CN" altLang="en-US" sz="2800" b="1" noProof="1"/>
              <a:t>在案上，象前边的人一样烧香跪拜。</a:t>
            </a:r>
            <a:r>
              <a:rPr lang="zh-CN" altLang="en-US" sz="2800" b="1" noProof="1">
                <a:solidFill>
                  <a:schemeClr val="hlink"/>
                </a:solidFill>
              </a:rPr>
              <a:t>约一顿饭的工夫</a:t>
            </a:r>
            <a:r>
              <a:rPr lang="zh-CN" altLang="en-US" sz="2800" b="1" noProof="1"/>
              <a:t>，帘子动了，一片纸抛落下来了。拾起一看，并不是字，而是一幅画，当中绘着殿阁，就</a:t>
            </a:r>
            <a:r>
              <a:rPr lang="zh-CN" altLang="en-US" sz="2800" b="1" noProof="1">
                <a:solidFill>
                  <a:schemeClr val="hlink"/>
                </a:solidFill>
              </a:rPr>
              <a:t>象</a:t>
            </a:r>
            <a:r>
              <a:rPr lang="zh-CN" altLang="en-US" sz="2800" b="1" noProof="1"/>
              <a:t>寺院一样；（殿阁）后面的山脚下，横着一些奇形怪状的石头，长着一丛丛荆棘，一只青麻头蟋蟀伏</a:t>
            </a:r>
            <a:r>
              <a:rPr lang="zh-CN" altLang="en-US" sz="2800" b="1" noProof="1">
                <a:solidFill>
                  <a:schemeClr val="hlink"/>
                </a:solidFill>
              </a:rPr>
              <a:t>在那里</a:t>
            </a:r>
            <a:r>
              <a:rPr lang="zh-CN" altLang="en-US" sz="2800" b="1" noProof="1"/>
              <a:t>；旁边有一只癞哈蟆，就好象要跳起来的样子。她</a:t>
            </a:r>
            <a:r>
              <a:rPr lang="zh-CN" altLang="en-US" sz="2800" b="1" noProof="1">
                <a:solidFill>
                  <a:schemeClr val="hlink"/>
                </a:solidFill>
              </a:rPr>
              <a:t>展开看</a:t>
            </a:r>
            <a:r>
              <a:rPr lang="zh-CN" altLang="en-US" sz="2800" b="1" noProof="1"/>
              <a:t>了一阵，不懂什么意思。</a:t>
            </a:r>
            <a:r>
              <a:rPr lang="zh-CN" altLang="en-US" sz="2800" b="1" noProof="1">
                <a:ln w="22225">
                  <a:solidFill>
                    <a:schemeClr val="accent2"/>
                  </a:solidFill>
                  <a:prstDash val="solid"/>
                </a:ln>
                <a:solidFill>
                  <a:schemeClr val="accent2">
                    <a:lumMod val="40000"/>
                    <a:lumOff val="60000"/>
                  </a:schemeClr>
                </a:solidFill>
              </a:rPr>
              <a:t>但是</a:t>
            </a:r>
            <a:r>
              <a:rPr lang="zh-CN" altLang="en-US" sz="2800" b="1" noProof="1"/>
              <a:t>看到上面画着蟋蟀，正跟自己的心事暗</a:t>
            </a:r>
            <a:r>
              <a:rPr lang="zh-CN" altLang="en-US" sz="2800" b="1" noProof="1">
                <a:ln w="22225">
                  <a:solidFill>
                    <a:schemeClr val="accent2"/>
                  </a:solidFill>
                  <a:prstDash val="solid"/>
                </a:ln>
                <a:solidFill>
                  <a:schemeClr val="accent2">
                    <a:lumMod val="40000"/>
                    <a:lumOff val="60000"/>
                  </a:schemeClr>
                </a:solidFill>
              </a:rPr>
              <a:t>合</a:t>
            </a:r>
            <a:r>
              <a:rPr lang="zh-CN" altLang="en-US" sz="2800" b="1" noProof="1"/>
              <a:t>，就把纸片折叠好装起来，</a:t>
            </a:r>
            <a:r>
              <a:rPr lang="zh-CN" altLang="en-US" sz="2800" b="1" noProof="1">
                <a:solidFill>
                  <a:schemeClr val="hlink"/>
                </a:solidFill>
              </a:rPr>
              <a:t>回家后交给成名看。 </a:t>
            </a:r>
            <a:endParaRPr lang="zh-CN" altLang="en-US" sz="2800" b="1" noProof="1">
              <a:solidFill>
                <a:schemeClr val="hlink"/>
              </a:solidFill>
            </a:endParaRPr>
          </a:p>
        </p:txBody>
      </p:sp>
      <p:sp>
        <p:nvSpPr>
          <p:cNvPr id="3" name="文本框 2"/>
          <p:cNvSpPr txBox="1"/>
          <p:nvPr/>
        </p:nvSpPr>
        <p:spPr>
          <a:xfrm>
            <a:off x="292100" y="5449571"/>
            <a:ext cx="4111413" cy="1383665"/>
          </a:xfrm>
          <a:prstGeom prst="rect">
            <a:avLst/>
          </a:prstGeom>
          <a:noFill/>
        </p:spPr>
        <p:txBody>
          <a:bodyPr>
            <a:spAutoFit/>
            <a:scene3d>
              <a:camera prst="orthographicFront"/>
              <a:lightRig rig="threePt" dir="t"/>
            </a:scene3d>
          </a:bodyPr>
          <a:lstStyle/>
          <a:p>
            <a:r>
              <a:rPr lang="zh-CN" altLang="en-US" sz="2800" b="1" noProof="1">
                <a:effectLst>
                  <a:outerShdw blurRad="38100" dist="19050" dir="2700000" algn="tl" rotWithShape="0">
                    <a:schemeClr val="dk1">
                      <a:alpha val="40000"/>
                    </a:schemeClr>
                  </a:outerShdw>
                </a:effectLst>
              </a:rPr>
              <a:t>类，类似，好像。</a:t>
            </a:r>
            <a:endParaRPr lang="zh-CN" altLang="en-US" sz="2800" b="1" noProof="1">
              <a:effectLst>
                <a:outerShdw blurRad="38100" dist="19050" dir="2700000" algn="tl" rotWithShape="0">
                  <a:schemeClr val="dk1">
                    <a:alpha val="40000"/>
                  </a:schemeClr>
                </a:outerShdw>
              </a:effectLst>
            </a:endParaRPr>
          </a:p>
          <a:p>
            <a:r>
              <a:rPr lang="zh-CN" altLang="en-US" sz="2800" b="1" noProof="1">
                <a:effectLst>
                  <a:outerShdw blurRad="38100" dist="19050" dir="2700000" algn="tl" rotWithShape="0">
                    <a:schemeClr val="dk1">
                      <a:alpha val="40000"/>
                    </a:schemeClr>
                  </a:outerShdw>
                </a:effectLst>
              </a:rPr>
              <a:t>兰若，寺庙，即梵语阿兰若。</a:t>
            </a:r>
            <a:endParaRPr lang="zh-CN" altLang="en-US" sz="2800" b="1" noProof="1">
              <a:effectLst>
                <a:outerShdw blurRad="38100" dist="19050" dir="2700000" algn="tl" rotWithShape="0">
                  <a:schemeClr val="dk1">
                    <a:alpha val="40000"/>
                  </a:schemeClr>
                </a:outerShdw>
              </a:effectLst>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7713" y="374586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560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601"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1052408" y="2025610"/>
            <a:ext cx="9514417" cy="369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       成名妻子求神问卜得佳虫</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这个情节提炼了当时社会中人们陷入绝境时往往寄希望于求神问卜的现实，但神灵的灵验却是虚幻的。作者虚构这个虚幻的情节，实际上反映了成名夫妇现实中已无生路。</a:t>
            </a:r>
            <a:endParaRPr lang="zh-CN" altLang="en-US" sz="3200" dirty="0">
              <a:latin typeface="微软雅黑" panose="020B0503020204020204" pitchFamily="34" charset="-122"/>
              <a:ea typeface="微软雅黑" panose="020B0503020204020204" pitchFamily="34" charset="-122"/>
            </a:endParaRPr>
          </a:p>
        </p:txBody>
      </p:sp>
      <p:sp>
        <p:nvSpPr>
          <p:cNvPr id="7170" name="Text Box 10"/>
          <p:cNvSpPr txBox="1">
            <a:spLocks noChangeArrowheads="1"/>
          </p:cNvSpPr>
          <p:nvPr/>
        </p:nvSpPr>
        <p:spPr bwMode="auto">
          <a:xfrm>
            <a:off x="1189568" y="1200191"/>
            <a:ext cx="951441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3600" b="1" dirty="0">
                <a:latin typeface="微软雅黑" panose="020B0503020204020204" pitchFamily="34" charset="-122"/>
                <a:ea typeface="微软雅黑" panose="020B0503020204020204" pitchFamily="34" charset="-122"/>
              </a:rPr>
              <a:t>2.</a:t>
            </a:r>
            <a:r>
              <a:rPr lang="zh-CN" altLang="en-US" sz="3600" b="1" dirty="0">
                <a:latin typeface="微软雅黑" panose="020B0503020204020204" pitchFamily="34" charset="-122"/>
                <a:ea typeface="微软雅黑" panose="020B0503020204020204" pitchFamily="34" charset="-122"/>
              </a:rPr>
              <a:t>写成名妻子求神有什么</a:t>
            </a:r>
            <a:r>
              <a:rPr lang="zh-CN" altLang="en-US" sz="3600" b="1">
                <a:latin typeface="微软雅黑" panose="020B0503020204020204" pitchFamily="34" charset="-122"/>
                <a:ea typeface="微软雅黑" panose="020B0503020204020204" pitchFamily="34" charset="-122"/>
              </a:rPr>
              <a:t>深刻</a:t>
            </a:r>
            <a:r>
              <a:rPr lang="zh-CN" altLang="en-US" sz="3600" b="1" smtClean="0">
                <a:latin typeface="微软雅黑" panose="020B0503020204020204" pitchFamily="34" charset="-122"/>
                <a:ea typeface="微软雅黑" panose="020B0503020204020204" pitchFamily="34" charset="-122"/>
              </a:rPr>
              <a:t>用意？</a:t>
            </a:r>
            <a:endParaRPr lang="zh-CN" altLang="en-US" sz="36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1300" y="-512762"/>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中国风1">
      <a:majorFont>
        <a:latin typeface="Segoe UI"/>
        <a:ea typeface="方正清刻本悦宋简体"/>
        <a:cs typeface="Arial"/>
      </a:majorFont>
      <a:minorFont>
        <a:latin typeface="Segoe UI Light"/>
        <a:ea typeface="方正清刻本悦宋简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7959</Words>
  <Application>WPS 演示</Application>
  <PresentationFormat>自定义</PresentationFormat>
  <Paragraphs>228</Paragraphs>
  <Slides>38</Slides>
  <Notes>2</Notes>
  <HiddenSlides>0</HiddenSlides>
  <MMClips>2</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38</vt:i4>
      </vt:variant>
    </vt:vector>
  </HeadingPairs>
  <TitlesOfParts>
    <vt:vector size="56" baseType="lpstr">
      <vt:lpstr>Arial</vt:lpstr>
      <vt:lpstr>宋体</vt:lpstr>
      <vt:lpstr>Wingdings</vt:lpstr>
      <vt:lpstr>微软雅黑</vt:lpstr>
      <vt:lpstr>华文楷体</vt:lpstr>
      <vt:lpstr>文悦古典明朝体 (非商业使用) W5</vt:lpstr>
      <vt:lpstr>Calibri</vt:lpstr>
      <vt:lpstr>Arial</vt:lpstr>
      <vt:lpstr>禹卫书法行书简体</vt:lpstr>
      <vt:lpstr>Arial Unicode MS</vt:lpstr>
      <vt:lpstr>方正清刻本悦宋简体</vt:lpstr>
      <vt:lpstr>Segoe UI</vt:lpstr>
      <vt:lpstr>Segoe UI Light</vt:lpstr>
      <vt:lpstr>等线</vt:lpstr>
      <vt:lpstr>等线 Light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作业</vt:lpstr>
      <vt:lpstr>PowerPoint 演示文稿</vt:lpstr>
    </vt:vector>
  </TitlesOfParts>
  <Company>雷锋PPT网 www.lfppt.com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雷锋PPT网 www.lfppt.com</dc:title>
  <dc:creator>雷锋PPT网 www.lfppt.com</dc:creator>
  <dc:description>雷锋PPT网 www.lfppt.com</dc:description>
  <cp:category>雷锋PPT网 www.lfppt.com</cp:category>
  <cp:lastModifiedBy>张文省</cp:lastModifiedBy>
  <cp:revision>34</cp:revision>
  <dcterms:created xsi:type="dcterms:W3CDTF">2019-04-16T03:17:00Z</dcterms:created>
  <dcterms:modified xsi:type="dcterms:W3CDTF">2020-04-25T23:14:38Z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