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3" r:id="rId2"/>
    <p:sldMasterId id="2147483660" r:id="rId3"/>
    <p:sldMasterId id="2147483685" r:id="rId4"/>
  </p:sldMasterIdLst>
  <p:handoutMasterIdLst>
    <p:handoutMasterId r:id="rId17"/>
  </p:handoutMasterIdLst>
  <p:sldIdLst>
    <p:sldId id="256" r:id="rId5"/>
    <p:sldId id="260" r:id="rId6"/>
    <p:sldId id="263" r:id="rId7"/>
    <p:sldId id="262" r:id="rId8"/>
    <p:sldId id="264" r:id="rId9"/>
    <p:sldId id="261" r:id="rId10"/>
    <p:sldId id="257" r:id="rId11"/>
    <p:sldId id="259" r:id="rId12"/>
    <p:sldId id="258" r:id="rId13"/>
    <p:sldId id="266" r:id="rId14"/>
    <p:sldId id="265" r:id="rId15"/>
    <p:sldId id="268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3" autoAdjust="0"/>
    <p:restoredTop sz="94660"/>
  </p:normalViewPr>
  <p:slideViewPr>
    <p:cSldViewPr snapToGrid="0">
      <p:cViewPr varScale="1">
        <p:scale>
          <a:sx n="72" d="100"/>
          <a:sy n="72" d="100"/>
        </p:scale>
        <p:origin x="69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5" d="100"/>
          <a:sy n="55" d="100"/>
        </p:scale>
        <p:origin x="2898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94848A-5E1A-4831-A620-FF2A9079C1B1}" type="datetimeFigureOut">
              <a:rPr lang="zh-CN" altLang="en-US" smtClean="0"/>
              <a:t>2016/10/31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C9F6F0-F438-408B-A11F-ECCC7F97EE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74331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DC767-25FB-4998-8404-20CB1AFAF1A0}" type="datetimeFigureOut">
              <a:rPr lang="zh-CN" altLang="en-US" smtClean="0"/>
              <a:t>2016/10/31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5EA98-A2DA-47F1-B94E-2355AE44EE9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394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DC767-25FB-4998-8404-20CB1AFAF1A0}" type="datetimeFigureOut">
              <a:rPr lang="zh-CN" altLang="en-US" smtClean="0"/>
              <a:t>2016/10/31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5EA98-A2DA-47F1-B94E-2355AE44EE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85384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DC767-25FB-4998-8404-20CB1AFAF1A0}" type="datetimeFigureOut">
              <a:rPr lang="zh-CN" altLang="en-US" smtClean="0"/>
              <a:t>2016/10/31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5EA98-A2DA-47F1-B94E-2355AE44EE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34538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DC767-25FB-4998-8404-20CB1AFAF1A0}" type="datetimeFigureOut">
              <a:rPr lang="zh-CN" altLang="en-US" smtClean="0"/>
              <a:t>2016/10/31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5EA98-A2DA-47F1-B94E-2355AE44EE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13872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EAC61-96A4-483C-9FE7-F8912171C554}" type="datetimeFigureOut">
              <a:rPr lang="zh-CN" altLang="en-US" smtClean="0"/>
              <a:t>2016/10/31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5AE5C-F0BC-4520-948A-7738339DD1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700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EAC61-96A4-483C-9FE7-F8912171C554}" type="datetimeFigureOut">
              <a:rPr lang="zh-CN" altLang="en-US" smtClean="0"/>
              <a:t>2016/10/31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5AE5C-F0BC-4520-948A-7738339DD1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0768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EAC61-96A4-483C-9FE7-F8912171C554}" type="datetimeFigureOut">
              <a:rPr lang="zh-CN" altLang="en-US" smtClean="0"/>
              <a:t>2016/10/31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5AE5C-F0BC-4520-948A-7738339DD1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62972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EAC61-96A4-483C-9FE7-F8912171C554}" type="datetimeFigureOut">
              <a:rPr lang="zh-CN" altLang="en-US" smtClean="0"/>
              <a:t>2016/10/31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5AE5C-F0BC-4520-948A-7738339DD1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27921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EAC61-96A4-483C-9FE7-F8912171C554}" type="datetimeFigureOut">
              <a:rPr lang="zh-CN" altLang="en-US" smtClean="0"/>
              <a:t>2016/10/31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5AE5C-F0BC-4520-948A-7738339DD1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26687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EAC61-96A4-483C-9FE7-F8912171C554}" type="datetimeFigureOut">
              <a:rPr lang="zh-CN" altLang="en-US" smtClean="0"/>
              <a:t>2016/10/31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5AE5C-F0BC-4520-948A-7738339DD1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45600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EAC61-96A4-483C-9FE7-F8912171C554}" type="datetimeFigureOut">
              <a:rPr lang="zh-CN" altLang="en-US" smtClean="0"/>
              <a:t>2016/10/31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5AE5C-F0BC-4520-948A-7738339DD1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3538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DC767-25FB-4998-8404-20CB1AFAF1A0}" type="datetimeFigureOut">
              <a:rPr lang="zh-CN" altLang="en-US" smtClean="0"/>
              <a:t>2016/10/31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5EA98-A2DA-47F1-B94E-2355AE44EE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413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EAC61-96A4-483C-9FE7-F8912171C554}" type="datetimeFigureOut">
              <a:rPr lang="zh-CN" altLang="en-US" smtClean="0"/>
              <a:t>2016/10/31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5AE5C-F0BC-4520-948A-7738339DD1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796636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EAC61-96A4-483C-9FE7-F8912171C554}" type="datetimeFigureOut">
              <a:rPr lang="zh-CN" altLang="en-US" smtClean="0"/>
              <a:t>2016/10/31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5AE5C-F0BC-4520-948A-7738339DD1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895826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EAC61-96A4-483C-9FE7-F8912171C554}" type="datetimeFigureOut">
              <a:rPr lang="zh-CN" altLang="en-US" smtClean="0"/>
              <a:t>2016/10/31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5AE5C-F0BC-4520-948A-7738339DD1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683612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EAC61-96A4-483C-9FE7-F8912171C554}" type="datetimeFigureOut">
              <a:rPr lang="zh-CN" altLang="en-US" smtClean="0"/>
              <a:t>2016/10/31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5AE5C-F0BC-4520-948A-7738339DD1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52795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5AF0E-FBAA-4189-9357-87966CB8CB32}" type="datetimeFigureOut">
              <a:rPr lang="zh-CN" altLang="en-US" smtClean="0"/>
              <a:t>2016/10/31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8B557-9C65-48FD-B2D1-7EC9A7CDF9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39661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5AF0E-FBAA-4189-9357-87966CB8CB32}" type="datetimeFigureOut">
              <a:rPr lang="zh-CN" altLang="en-US" smtClean="0"/>
              <a:t>2016/10/31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8B557-9C65-48FD-B2D1-7EC9A7CDF9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938437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5AF0E-FBAA-4189-9357-87966CB8CB32}" type="datetimeFigureOut">
              <a:rPr lang="zh-CN" altLang="en-US" smtClean="0"/>
              <a:t>2016/10/31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8B557-9C65-48FD-B2D1-7EC9A7CDF9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39825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5AF0E-FBAA-4189-9357-87966CB8CB32}" type="datetimeFigureOut">
              <a:rPr lang="zh-CN" altLang="en-US" smtClean="0"/>
              <a:t>2016/10/31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8B557-9C65-48FD-B2D1-7EC9A7CDF9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720804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5AF0E-FBAA-4189-9357-87966CB8CB32}" type="datetimeFigureOut">
              <a:rPr lang="zh-CN" altLang="en-US" smtClean="0"/>
              <a:t>2016/10/31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8B557-9C65-48FD-B2D1-7EC9A7CDF9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648416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5AF0E-FBAA-4189-9357-87966CB8CB32}" type="datetimeFigureOut">
              <a:rPr lang="zh-CN" altLang="en-US" smtClean="0"/>
              <a:t>2016/10/31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8B557-9C65-48FD-B2D1-7EC9A7CDF9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06315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DC767-25FB-4998-8404-20CB1AFAF1A0}" type="datetimeFigureOut">
              <a:rPr lang="zh-CN" altLang="en-US" smtClean="0"/>
              <a:t>2016/10/31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5EA98-A2DA-47F1-B94E-2355AE44EE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83261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5AF0E-FBAA-4189-9357-87966CB8CB32}" type="datetimeFigureOut">
              <a:rPr lang="zh-CN" altLang="en-US" smtClean="0"/>
              <a:t>2016/10/31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8B557-9C65-48FD-B2D1-7EC9A7CDF9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26703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5AF0E-FBAA-4189-9357-87966CB8CB32}" type="datetimeFigureOut">
              <a:rPr lang="zh-CN" altLang="en-US" smtClean="0"/>
              <a:t>2016/10/31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8B557-9C65-48FD-B2D1-7EC9A7CDF9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637598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5AF0E-FBAA-4189-9357-87966CB8CB32}" type="datetimeFigureOut">
              <a:rPr lang="zh-CN" altLang="en-US" smtClean="0"/>
              <a:t>2016/10/31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8B557-9C65-48FD-B2D1-7EC9A7CDF9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006199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5AF0E-FBAA-4189-9357-87966CB8CB32}" type="datetimeFigureOut">
              <a:rPr lang="zh-CN" altLang="en-US" smtClean="0"/>
              <a:t>2016/10/31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8B557-9C65-48FD-B2D1-7EC9A7CDF9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945471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5AF0E-FBAA-4189-9357-87966CB8CB32}" type="datetimeFigureOut">
              <a:rPr lang="zh-CN" altLang="en-US" smtClean="0"/>
              <a:t>2016/10/31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8B557-9C65-48FD-B2D1-7EC9A7CDF9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486226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D6F89-60BB-425B-A4A3-24617045E6B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E146F-0D54-4DCA-9976-2C93C72A1F5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06132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D6F89-60BB-425B-A4A3-24617045E6B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E146F-0D54-4DCA-9976-2C93C72A1F5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749380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D6F89-60BB-425B-A4A3-24617045E6B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E146F-0D54-4DCA-9976-2C93C72A1F5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66126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D6F89-60BB-425B-A4A3-24617045E6B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E146F-0D54-4DCA-9976-2C93C72A1F5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297496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D6F89-60BB-425B-A4A3-24617045E6B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E146F-0D54-4DCA-9976-2C93C72A1F5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22367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DC767-25FB-4998-8404-20CB1AFAF1A0}" type="datetimeFigureOut">
              <a:rPr lang="zh-CN" altLang="en-US" smtClean="0"/>
              <a:t>2016/10/31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5EA98-A2DA-47F1-B94E-2355AE44EE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4284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D6F89-60BB-425B-A4A3-24617045E6B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E146F-0D54-4DCA-9976-2C93C72A1F5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136123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D6F89-60BB-425B-A4A3-24617045E6B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E146F-0D54-4DCA-9976-2C93C72A1F5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584146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D6F89-60BB-425B-A4A3-24617045E6B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E146F-0D54-4DCA-9976-2C93C72A1F5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815911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D6F89-60BB-425B-A4A3-24617045E6B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E146F-0D54-4DCA-9976-2C93C72A1F5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22282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D6F89-60BB-425B-A4A3-24617045E6B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E146F-0D54-4DCA-9976-2C93C72A1F5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357911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D6F89-60BB-425B-A4A3-24617045E6B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E146F-0D54-4DCA-9976-2C93C72A1F5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72167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DC767-25FB-4998-8404-20CB1AFAF1A0}" type="datetimeFigureOut">
              <a:rPr lang="zh-CN" altLang="en-US" smtClean="0"/>
              <a:t>2016/10/31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5EA98-A2DA-47F1-B94E-2355AE44EE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55841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DC767-25FB-4998-8404-20CB1AFAF1A0}" type="datetimeFigureOut">
              <a:rPr lang="zh-CN" altLang="en-US" smtClean="0"/>
              <a:t>2016/10/31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5EA98-A2DA-47F1-B94E-2355AE44EE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1259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DC767-25FB-4998-8404-20CB1AFAF1A0}" type="datetimeFigureOut">
              <a:rPr lang="zh-CN" altLang="en-US" smtClean="0"/>
              <a:t>2016/10/31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5EA98-A2DA-47F1-B94E-2355AE44EE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74876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DC767-25FB-4998-8404-20CB1AFAF1A0}" type="datetimeFigureOut">
              <a:rPr lang="zh-CN" altLang="en-US" smtClean="0"/>
              <a:t>2016/10/31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5EA98-A2DA-47F1-B94E-2355AE44EE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86229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DC767-25FB-4998-8404-20CB1AFAF1A0}" type="datetimeFigureOut">
              <a:rPr lang="zh-CN" altLang="en-US" smtClean="0"/>
              <a:t>2016/10/31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5EA98-A2DA-47F1-B94E-2355AE44EE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9294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ADC767-25FB-4998-8404-20CB1AFAF1A0}" type="datetimeFigureOut">
              <a:rPr lang="zh-CN" altLang="en-US" smtClean="0"/>
              <a:t>2016/10/31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55EA98-A2DA-47F1-B94E-2355AE44EE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4674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2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7EAC61-96A4-483C-9FE7-F8912171C554}" type="datetimeFigureOut">
              <a:rPr lang="zh-CN" altLang="en-US" smtClean="0"/>
              <a:t>2016/10/31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A5AE5C-F0BC-4520-948A-7738339DD1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3721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55AF0E-FBAA-4189-9357-87966CB8CB32}" type="datetimeFigureOut">
              <a:rPr lang="zh-CN" altLang="en-US" smtClean="0"/>
              <a:t>2016/10/31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58B557-9C65-48FD-B2D1-7EC9A7CDF9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9342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0D6F89-60BB-425B-A4A3-24617045E6B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7E146F-0D54-4DCA-9976-2C93C72A1F5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9312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934817" y="1603513"/>
            <a:ext cx="8322366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dirty="0" smtClean="0"/>
              <a:t>《</a:t>
            </a:r>
            <a:r>
              <a:rPr lang="zh-CN" altLang="en-US" sz="8800" dirty="0" smtClean="0"/>
              <a:t>纪念白求恩</a:t>
            </a:r>
            <a:r>
              <a:rPr lang="en-US" altLang="zh-CN" sz="8800" dirty="0" smtClean="0"/>
              <a:t>》</a:t>
            </a:r>
          </a:p>
          <a:p>
            <a:pPr algn="ctr"/>
            <a:endParaRPr lang="en-US" altLang="zh-CN" sz="4400" dirty="0" smtClean="0"/>
          </a:p>
          <a:p>
            <a:pPr algn="ctr"/>
            <a:r>
              <a:rPr lang="zh-CN" altLang="en-US" sz="4400" dirty="0" smtClean="0"/>
              <a:t>毛泽东</a:t>
            </a:r>
            <a:endParaRPr lang="zh-CN" altLang="en-US" sz="4400" dirty="0"/>
          </a:p>
        </p:txBody>
      </p:sp>
    </p:spTree>
    <p:extLst>
      <p:ext uri="{BB962C8B-B14F-4D97-AF65-F5344CB8AC3E}">
        <p14:creationId xmlns:p14="http://schemas.microsoft.com/office/powerpoint/2010/main" val="1145051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59655" y="1125416"/>
            <a:ext cx="10832123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/>
              <a:t>5</a:t>
            </a:r>
            <a:r>
              <a:rPr lang="zh-CN" altLang="en-US" sz="4000" b="1" dirty="0" smtClean="0"/>
              <a:t>、拓展延伸、提高境界</a:t>
            </a:r>
          </a:p>
          <a:p>
            <a:r>
              <a:rPr lang="zh-CN" altLang="en-US" sz="4000" b="1" dirty="0" smtClean="0"/>
              <a:t> </a:t>
            </a:r>
          </a:p>
          <a:p>
            <a:r>
              <a:rPr lang="zh-CN" altLang="en-US" sz="4000" b="1" dirty="0" smtClean="0"/>
              <a:t>    有人说，白求恩人家一个外国人不远万里来到中国抗日，一心为中国人着想，的确令人深受感动；但是现在是竞争日益激烈的时代，提“毫不利己、专门利人”已毫无意义，“毫不利己”是傻子，“专门利人”更傻。你认为他说的对吗？谈谈你的看法</a:t>
            </a:r>
            <a:endParaRPr lang="zh-CN" alt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2028159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44061" y="1041008"/>
            <a:ext cx="10930597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/>
              <a:t>6</a:t>
            </a:r>
            <a:r>
              <a:rPr lang="zh-CN" altLang="en-US" sz="4000" b="1" dirty="0" smtClean="0"/>
              <a:t>、课堂小结</a:t>
            </a:r>
          </a:p>
          <a:p>
            <a:r>
              <a:rPr lang="zh-CN" altLang="en-US" sz="4000" b="1" dirty="0" smtClean="0"/>
              <a:t> </a:t>
            </a:r>
          </a:p>
          <a:p>
            <a:r>
              <a:rPr lang="zh-CN" altLang="en-US" sz="4000" b="1" dirty="0" smtClean="0"/>
              <a:t>       白求恩，一个如此熟悉的名字，一段难以忘怀的历史。！今天我们走近白求恩，其实就是在叩问我们自己的心灵，告诉我们要做高尚的人，纯粹的人，有道德的人，脱离低级趣味的人，有益于人民的人。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7390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039815" y="1491175"/>
            <a:ext cx="5936567" cy="3137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337625" y="1913206"/>
            <a:ext cx="1126822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228600" algn="just"/>
            <a:r>
              <a:rPr lang="zh-CN" altLang="en-US" sz="4000" b="1" kern="100" dirty="0" smtClean="0">
                <a:solidFill>
                  <a:prstClr val="black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作业：</a:t>
            </a:r>
            <a:endParaRPr lang="en-US" altLang="zh-CN" sz="4000" b="1" kern="100" dirty="0" smtClean="0">
              <a:solidFill>
                <a:prstClr val="black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0" indent="228600" algn="just"/>
            <a:r>
              <a:rPr lang="en-US" altLang="zh-CN" sz="4000" b="1" kern="100" dirty="0" smtClean="0">
                <a:solidFill>
                  <a:prstClr val="black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zh-CN" altLang="zh-CN" sz="4000" b="1" kern="100" dirty="0">
                <a:solidFill>
                  <a:prstClr val="black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、用对比的</a:t>
            </a:r>
            <a:r>
              <a:rPr lang="zh-CN" altLang="en-US" sz="4000" b="1" kern="100" dirty="0">
                <a:solidFill>
                  <a:prstClr val="black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写作</a:t>
            </a:r>
            <a:r>
              <a:rPr lang="zh-CN" altLang="zh-CN" sz="4000" b="1" kern="100" dirty="0">
                <a:solidFill>
                  <a:prstClr val="black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手法描写一个人物。</a:t>
            </a:r>
            <a:r>
              <a:rPr lang="en-US" altLang="zh-CN" sz="4000" b="1" kern="100" dirty="0">
                <a:solidFill>
                  <a:prstClr val="black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200</a:t>
            </a:r>
            <a:r>
              <a:rPr lang="zh-CN" altLang="zh-CN" sz="4000" b="1" kern="100" dirty="0">
                <a:solidFill>
                  <a:prstClr val="black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字左右</a:t>
            </a:r>
            <a:r>
              <a:rPr lang="zh-CN" altLang="zh-CN" sz="4000" b="1" kern="100" dirty="0" smtClean="0">
                <a:solidFill>
                  <a:prstClr val="black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。</a:t>
            </a:r>
            <a:endParaRPr lang="en-US" altLang="zh-CN" sz="4000" b="1" kern="100" dirty="0" smtClean="0">
              <a:solidFill>
                <a:prstClr val="black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altLang="zh-CN" sz="4000" b="1" kern="100" dirty="0" smtClean="0">
                <a:solidFill>
                  <a:prstClr val="black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  2</a:t>
            </a:r>
            <a:r>
              <a:rPr lang="zh-CN" altLang="en-US" sz="4000" b="1" kern="100" dirty="0" smtClean="0">
                <a:solidFill>
                  <a:prstClr val="black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、</a:t>
            </a:r>
            <a:r>
              <a:rPr lang="zh-CN" altLang="zh-CN" sz="4000" dirty="0"/>
              <a:t>搜集更多有关白求恩的小故事，加深对他的了解，更好的开展向白求恩学习的活动。</a:t>
            </a:r>
          </a:p>
          <a:p>
            <a:r>
              <a:rPr lang="en-US" altLang="zh-CN" sz="4000" dirty="0"/>
              <a:t> </a:t>
            </a:r>
            <a:endParaRPr lang="zh-CN" altLang="zh-CN" sz="4000" dirty="0"/>
          </a:p>
          <a:p>
            <a:pPr lvl="0" indent="228600" algn="just"/>
            <a:endParaRPr lang="zh-CN" altLang="zh-CN" sz="4000" b="1" kern="100" dirty="0">
              <a:solidFill>
                <a:prstClr val="black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1202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 flipH="1">
            <a:off x="13251" y="980660"/>
            <a:ext cx="4757531" cy="9233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00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名人知多少？</a:t>
            </a:r>
            <a:endParaRPr lang="zh-CN" altLang="en-US" sz="5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50150" y="2239616"/>
            <a:ext cx="703962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有关</a:t>
            </a:r>
            <a:r>
              <a:rPr lang="zh-CN" altLang="en-US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白求恩的小故事</a:t>
            </a:r>
            <a:endParaRPr lang="zh-CN" altLang="en-US" sz="54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78634" y="3681452"/>
            <a:ext cx="990365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/>
              <a:t>1</a:t>
            </a:r>
            <a:r>
              <a:rPr lang="zh-CN" altLang="en-US" sz="4000" b="1" dirty="0" smtClean="0"/>
              <a:t>、通过这个故事我看出了白求恩（</a:t>
            </a:r>
            <a:r>
              <a:rPr lang="en-US" altLang="zh-CN" sz="4000" b="1" dirty="0" smtClean="0"/>
              <a:t>                    </a:t>
            </a:r>
            <a:r>
              <a:rPr lang="zh-CN" altLang="en-US" sz="4000" b="1" dirty="0" smtClean="0"/>
              <a:t>）的精神。</a:t>
            </a:r>
            <a:endParaRPr lang="en-US" altLang="zh-CN" sz="4000" b="1" dirty="0" smtClean="0"/>
          </a:p>
          <a:p>
            <a:r>
              <a:rPr lang="en-US" altLang="zh-CN" sz="4000" b="1" dirty="0" smtClean="0"/>
              <a:t>2</a:t>
            </a:r>
            <a:r>
              <a:rPr lang="zh-CN" altLang="en-US" sz="4000" b="1" dirty="0" smtClean="0"/>
              <a:t>、白求恩是个（                 ）的人。</a:t>
            </a:r>
            <a:endParaRPr lang="en-US" altLang="zh-CN" sz="4000" b="1" dirty="0" smtClean="0"/>
          </a:p>
          <a:p>
            <a:endParaRPr lang="en-US" altLang="zh-CN" sz="4000" b="1" dirty="0" smtClean="0"/>
          </a:p>
        </p:txBody>
      </p:sp>
    </p:spTree>
    <p:extLst>
      <p:ext uri="{BB962C8B-B14F-4D97-AF65-F5344CB8AC3E}">
        <p14:creationId xmlns:p14="http://schemas.microsoft.com/office/powerpoint/2010/main" val="228263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5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3824" y="3140764"/>
            <a:ext cx="1152939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4800" dirty="0">
                <a:solidFill>
                  <a:prstClr val="black"/>
                </a:solidFill>
              </a:rPr>
              <a:t>1</a:t>
            </a:r>
            <a:r>
              <a:rPr lang="zh-CN" altLang="en-US" sz="4800" dirty="0">
                <a:solidFill>
                  <a:prstClr val="black"/>
                </a:solidFill>
              </a:rPr>
              <a:t>、学习白求恩的国际主义</a:t>
            </a:r>
            <a:r>
              <a:rPr lang="zh-CN" altLang="en-US" sz="4800" dirty="0" smtClean="0">
                <a:solidFill>
                  <a:prstClr val="black"/>
                </a:solidFill>
              </a:rPr>
              <a:t>精神</a:t>
            </a:r>
            <a:endParaRPr lang="en-US" altLang="zh-CN" sz="4800" dirty="0">
              <a:solidFill>
                <a:prstClr val="black"/>
              </a:solidFill>
            </a:endParaRPr>
          </a:p>
          <a:p>
            <a:pPr lvl="0"/>
            <a:r>
              <a:rPr lang="en-US" altLang="zh-CN" sz="4800" dirty="0">
                <a:solidFill>
                  <a:prstClr val="black"/>
                </a:solidFill>
              </a:rPr>
              <a:t>2</a:t>
            </a:r>
            <a:r>
              <a:rPr lang="zh-CN" altLang="en-US" sz="4800" dirty="0">
                <a:solidFill>
                  <a:prstClr val="black"/>
                </a:solidFill>
              </a:rPr>
              <a:t>、学习白求恩的毫不利己专门利人的</a:t>
            </a:r>
            <a:r>
              <a:rPr lang="zh-CN" altLang="en-US" sz="4800" dirty="0" smtClean="0">
                <a:solidFill>
                  <a:prstClr val="black"/>
                </a:solidFill>
              </a:rPr>
              <a:t>精神</a:t>
            </a:r>
            <a:endParaRPr lang="en-US" altLang="zh-CN" sz="4800" dirty="0">
              <a:solidFill>
                <a:prstClr val="black"/>
              </a:solidFill>
            </a:endParaRPr>
          </a:p>
          <a:p>
            <a:pPr lvl="0"/>
            <a:r>
              <a:rPr lang="en-US" altLang="zh-CN" sz="4800" dirty="0">
                <a:solidFill>
                  <a:prstClr val="black"/>
                </a:solidFill>
              </a:rPr>
              <a:t>3</a:t>
            </a:r>
            <a:r>
              <a:rPr lang="zh-CN" altLang="en-US" sz="4800" dirty="0">
                <a:solidFill>
                  <a:prstClr val="black"/>
                </a:solidFill>
              </a:rPr>
              <a:t>、学习白求恩的对技术精益求精的精神</a:t>
            </a:r>
          </a:p>
        </p:txBody>
      </p:sp>
      <p:sp>
        <p:nvSpPr>
          <p:cNvPr id="4" name="矩形 3"/>
          <p:cNvSpPr/>
          <p:nvPr/>
        </p:nvSpPr>
        <p:spPr>
          <a:xfrm>
            <a:off x="2858260" y="1609132"/>
            <a:ext cx="574388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7200" b="1" dirty="0">
                <a:ln w="12700">
                  <a:solidFill>
                    <a:schemeClr val="accent5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</a:rPr>
              <a:t>小</a:t>
            </a:r>
            <a:r>
              <a:rPr lang="zh-CN" altLang="en-US" sz="7200" b="1" dirty="0" smtClean="0">
                <a:ln w="12700">
                  <a:solidFill>
                    <a:schemeClr val="accent5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</a:rPr>
              <a:t>故事大精神</a:t>
            </a:r>
            <a:endParaRPr lang="zh-CN" altLang="en-US" sz="7200" b="1" cap="none" spc="0" dirty="0">
              <a:ln w="12700">
                <a:solidFill>
                  <a:schemeClr val="accent5"/>
                </a:solidFill>
                <a:prstDash val="solid"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309739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457739" y="887895"/>
            <a:ext cx="92102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4000" b="1" dirty="0">
                <a:solidFill>
                  <a:schemeClr val="accent2"/>
                </a:solidFill>
              </a:rPr>
              <a:t>学习白求恩的毫不利己专门利人的精神</a:t>
            </a:r>
            <a:endParaRPr lang="en-US" altLang="zh-CN" sz="4000" b="1" dirty="0">
              <a:solidFill>
                <a:schemeClr val="accent2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37322" y="1820423"/>
            <a:ext cx="1078727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266700" algn="just"/>
            <a:r>
              <a:rPr lang="zh-CN" altLang="zh-CN" sz="3200" kern="100" dirty="0">
                <a:solidFill>
                  <a:prstClr val="black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课文第</a:t>
            </a:r>
            <a:r>
              <a:rPr lang="en-US" altLang="zh-CN" sz="3200" kern="100" dirty="0">
                <a:solidFill>
                  <a:prstClr val="black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zh-CN" altLang="en-US" sz="3200" kern="100" dirty="0">
                <a:solidFill>
                  <a:prstClr val="black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、</a:t>
            </a:r>
            <a:r>
              <a:rPr lang="en-US" altLang="zh-CN" sz="3200" kern="100" dirty="0">
                <a:solidFill>
                  <a:prstClr val="black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zh-CN" altLang="zh-CN" sz="3200" kern="100" dirty="0">
                <a:solidFill>
                  <a:prstClr val="black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段通过对比的手法，突出了白求恩的高贵品质，齐读这两段，勾画出相应的文字，填写下</a:t>
            </a:r>
            <a:r>
              <a:rPr lang="zh-CN" altLang="zh-CN" sz="3200" kern="100" dirty="0" smtClean="0">
                <a:solidFill>
                  <a:prstClr val="black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表</a:t>
            </a:r>
            <a:r>
              <a:rPr lang="zh-CN" altLang="en-US" sz="3200" kern="100" dirty="0">
                <a:solidFill>
                  <a:prstClr val="black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。</a:t>
            </a:r>
            <a:endParaRPr lang="en-US" altLang="zh-CN" sz="3200" kern="100" dirty="0">
              <a:solidFill>
                <a:prstClr val="black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0352738"/>
              </p:ext>
            </p:extLst>
          </p:nvPr>
        </p:nvGraphicFramePr>
        <p:xfrm>
          <a:off x="1160890" y="3665260"/>
          <a:ext cx="8862648" cy="2425704"/>
        </p:xfrm>
        <a:graphic>
          <a:graphicData uri="http://schemas.openxmlformats.org/drawingml/2006/table">
            <a:tbl>
              <a:tblPr firstRow="1" firstCol="1" bandRow="1"/>
              <a:tblGrid>
                <a:gridCol w="2204854"/>
                <a:gridCol w="2218799"/>
                <a:gridCol w="2235535"/>
                <a:gridCol w="2203460"/>
              </a:tblGrid>
              <a:tr h="607655"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32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32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对工作的态度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32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对同志、人民的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32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对工作的要求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5172"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32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白求恩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32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32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32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5172"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32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不少的人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32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32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32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86479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46" y="-3926"/>
            <a:ext cx="12193057" cy="685859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532185" y="1505243"/>
            <a:ext cx="7652824" cy="35872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>
              <a:solidFill>
                <a:prstClr val="black"/>
              </a:solidFill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/>
          </p:nvPr>
        </p:nvGraphicFramePr>
        <p:xfrm>
          <a:off x="145143" y="420132"/>
          <a:ext cx="12046857" cy="6169354"/>
        </p:xfrm>
        <a:graphic>
          <a:graphicData uri="http://schemas.openxmlformats.org/drawingml/2006/table">
            <a:tbl>
              <a:tblPr firstRow="1" firstCol="1" bandRow="1"/>
              <a:tblGrid>
                <a:gridCol w="2423886"/>
                <a:gridCol w="4194628"/>
                <a:gridCol w="2433215"/>
                <a:gridCol w="2995128"/>
              </a:tblGrid>
              <a:tr h="1146628"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对</a:t>
                      </a:r>
                      <a:r>
                        <a:rPr lang="zh-CN" sz="28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工作的态度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对</a:t>
                      </a:r>
                      <a:r>
                        <a:rPr lang="zh-CN" sz="28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同志、人民的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对</a:t>
                      </a:r>
                      <a:r>
                        <a:rPr lang="zh-CN" sz="28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工作的要求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3811"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endParaRPr lang="en-US" sz="3600" kern="100" dirty="0" smtClean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36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zh-CN" altLang="en-US" sz="3600" kern="100" dirty="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白求恩</a:t>
                      </a:r>
                      <a:endParaRPr lang="zh-CN" sz="36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endParaRPr lang="zh-CN" sz="3600" b="1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endParaRPr lang="zh-CN" sz="3600" b="1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endParaRPr lang="zh-CN" sz="3600" b="1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35383"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en-US" sz="40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4000" kern="100" dirty="0" smtClean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indent="266700" algn="just">
                        <a:spcAft>
                          <a:spcPts val="0"/>
                        </a:spcAft>
                      </a:pPr>
                      <a:endParaRPr lang="en-US" altLang="zh-CN" sz="3600" kern="100" dirty="0" smtClean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altLang="en-US" sz="3600" kern="100" dirty="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不少的人</a:t>
                      </a:r>
                      <a:endParaRPr lang="zh-CN" sz="36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endParaRPr lang="zh-CN" sz="3600" b="1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endParaRPr lang="zh-CN" sz="3600" b="1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spcAft>
                          <a:spcPts val="0"/>
                        </a:spcAft>
                      </a:pPr>
                      <a:endParaRPr lang="zh-CN" sz="3600" b="1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-592862" y="1715456"/>
            <a:ext cx="16863150" cy="24231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97943" y="3425371"/>
            <a:ext cx="20610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99657" y="2085883"/>
            <a:ext cx="28593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6700" algn="just"/>
            <a:r>
              <a:rPr lang="en-US" altLang="zh-CN" sz="2800" kern="100" dirty="0">
                <a:solidFill>
                  <a:srgbClr val="FF0000"/>
                </a:solidFill>
                <a:cs typeface="Times New Roman" panose="02020603050405020304" pitchFamily="18" charset="0"/>
              </a:rPr>
              <a:t> </a:t>
            </a:r>
            <a:r>
              <a:rPr lang="zh-CN" altLang="en-US" sz="2800" dirty="0">
                <a:solidFill>
                  <a:srgbClr val="FF0000"/>
                </a:solidFill>
              </a:rPr>
              <a:t>极端的负责任</a:t>
            </a:r>
            <a:endParaRPr lang="zh-CN" altLang="zh-CN" sz="2800" kern="100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865256" y="2070141"/>
            <a:ext cx="243036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6700" algn="just"/>
            <a:r>
              <a:rPr lang="zh-CN" altLang="en-US" sz="2800" dirty="0">
                <a:solidFill>
                  <a:srgbClr val="FF0000"/>
                </a:solidFill>
              </a:rPr>
              <a:t>极端的热忱、满腔热忱</a:t>
            </a:r>
            <a:endParaRPr lang="zh-CN" altLang="zh-CN" sz="2800" kern="100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688174" y="2116661"/>
            <a:ext cx="211127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6700" algn="just"/>
            <a:r>
              <a:rPr lang="zh-CN" altLang="en-US" sz="2800" dirty="0">
                <a:solidFill>
                  <a:srgbClr val="FF0000"/>
                </a:solidFill>
              </a:rPr>
              <a:t>对技术精益求精</a:t>
            </a:r>
            <a:endParaRPr lang="zh-CN" altLang="zh-CN" sz="2800" kern="100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532186" y="3298874"/>
            <a:ext cx="4202444" cy="4370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5176" algn="just" fontAlgn="t"/>
            <a:r>
              <a:rPr lang="zh-CN" altLang="en-US" sz="2800" dirty="0">
                <a:solidFill>
                  <a:srgbClr val="FF0000"/>
                </a:solidFill>
              </a:rPr>
              <a:t>对工作不负责任，拈轻怕重，把重担子推给人家，自己挑轻的。一事当前，先替自己打算，然后再替别人打算。出了一点力就觉得了不起，喜欢自吹，生怕人家不知道。</a:t>
            </a:r>
            <a:endParaRPr lang="zh-CN" altLang="zh-CN" sz="2800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indent="265176" algn="just" fontAlgn="t"/>
            <a:r>
              <a:rPr lang="en-US" altLang="zh-CN" sz="2800" kern="100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prstClr val="black"/>
              </a:solidFill>
              <a:latin typeface="Arial" panose="020B0604020202020204" pitchFamily="34" charset="0"/>
            </a:endParaRPr>
          </a:p>
          <a:p>
            <a:pPr indent="265176" algn="just" fontAlgn="t"/>
            <a:r>
              <a:rPr lang="en-US" altLang="zh-CN" kern="100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prstClr val="black"/>
              </a:solidFill>
              <a:latin typeface="Arial" panose="020B0604020202020204" pitchFamily="34" charset="0"/>
            </a:endParaRPr>
          </a:p>
          <a:p>
            <a:pPr indent="265176" algn="just" fontAlgn="t"/>
            <a:r>
              <a:rPr lang="en-US" altLang="zh-CN" kern="100" dirty="0">
                <a:solidFill>
                  <a:srgbClr val="000000"/>
                </a:solidFill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prstClr val="black"/>
              </a:solidFill>
              <a:latin typeface="Arial" panose="020B0604020202020204" pitchFamily="34" charset="0"/>
            </a:endParaRPr>
          </a:p>
          <a:p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53943" y="4107728"/>
            <a:ext cx="227874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冷冷清清，漠不关心，麻木不仁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332686" y="4107728"/>
            <a:ext cx="285931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</a:rPr>
              <a:t>见异思迁的人，对于一班鄙薄技术工作以为不足道、以为无出路的人</a:t>
            </a:r>
          </a:p>
        </p:txBody>
      </p:sp>
    </p:spTree>
    <p:extLst>
      <p:ext uri="{BB962C8B-B14F-4D97-AF65-F5344CB8AC3E}">
        <p14:creationId xmlns:p14="http://schemas.microsoft.com/office/powerpoint/2010/main" val="4036507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爆炸形 1 5"/>
          <p:cNvSpPr/>
          <p:nvPr/>
        </p:nvSpPr>
        <p:spPr>
          <a:xfrm>
            <a:off x="569843" y="3074505"/>
            <a:ext cx="3193774" cy="2875722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下箭头标注 1"/>
          <p:cNvSpPr/>
          <p:nvPr/>
        </p:nvSpPr>
        <p:spPr>
          <a:xfrm>
            <a:off x="675861" y="1113183"/>
            <a:ext cx="2981739" cy="1603513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73426" y="1311965"/>
            <a:ext cx="24914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/>
              <a:t>温故知新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232452" y="3912201"/>
            <a:ext cx="24251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对比的写作手法</a:t>
            </a:r>
            <a:endParaRPr lang="zh-CN" altLang="en-US" sz="3600" dirty="0"/>
          </a:p>
        </p:txBody>
      </p:sp>
      <p:sp>
        <p:nvSpPr>
          <p:cNvPr id="12" name="左大括号 11"/>
          <p:cNvSpPr/>
          <p:nvPr/>
        </p:nvSpPr>
        <p:spPr>
          <a:xfrm>
            <a:off x="6255025" y="1802296"/>
            <a:ext cx="834887" cy="3087757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5181599" y="2451519"/>
            <a:ext cx="137822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/>
              <a:t>对比</a:t>
            </a:r>
            <a:endParaRPr lang="zh-CN" altLang="en-US" sz="6000" dirty="0"/>
          </a:p>
        </p:txBody>
      </p:sp>
      <p:sp>
        <p:nvSpPr>
          <p:cNvPr id="14" name="文本框 13"/>
          <p:cNvSpPr txBox="1"/>
          <p:nvPr/>
        </p:nvSpPr>
        <p:spPr>
          <a:xfrm>
            <a:off x="7315200" y="1683027"/>
            <a:ext cx="3246783" cy="49705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685800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/>
              </a:rPr>
              <a:t>与北平比</a:t>
            </a:r>
            <a:r>
              <a:rPr lang="zh-CN" altLang="en-US" sz="3200" b="1" dirty="0">
                <a:solidFill>
                  <a:srgbClr val="FF00FF"/>
                </a:solidFill>
                <a:latin typeface="Arial" panose="020B0604020202020204" pitchFamily="34" charset="0"/>
                <a:ea typeface="宋体"/>
              </a:rPr>
              <a:t>无</a:t>
            </a:r>
            <a:r>
              <a:rPr lang="zh-CN" altLang="en-US" sz="3200" b="1" dirty="0" smtClean="0">
                <a:solidFill>
                  <a:srgbClr val="FF00FF"/>
                </a:solidFill>
                <a:latin typeface="Arial" panose="020B0604020202020204" pitchFamily="34" charset="0"/>
                <a:ea typeface="宋体"/>
              </a:rPr>
              <a:t>风</a:t>
            </a:r>
            <a:endParaRPr lang="en-US" altLang="zh-CN" sz="3200" b="1" dirty="0" smtClean="0">
              <a:solidFill>
                <a:srgbClr val="FF00FF"/>
              </a:solidFill>
              <a:latin typeface="Arial" panose="020B0604020202020204" pitchFamily="34" charset="0"/>
              <a:ea typeface="宋体"/>
            </a:endParaRPr>
          </a:p>
          <a:p>
            <a:pPr lvl="0" defTabSz="685800" fontAlgn="base">
              <a:spcBef>
                <a:spcPct val="50000"/>
              </a:spcBef>
              <a:spcAft>
                <a:spcPct val="0"/>
              </a:spcAft>
            </a:pPr>
            <a:endParaRPr lang="en-US" altLang="zh-CN" sz="2100" b="1" dirty="0">
              <a:solidFill>
                <a:srgbClr val="FF00FF"/>
              </a:solidFill>
              <a:latin typeface="Arial" panose="020B0604020202020204" pitchFamily="34" charset="0"/>
              <a:ea typeface="宋体"/>
            </a:endParaRPr>
          </a:p>
          <a:p>
            <a:pPr lvl="0" defTabSz="685800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rgbClr val="000000"/>
                </a:solidFill>
                <a:latin typeface="Arial" panose="020B0604020202020204" pitchFamily="34" charset="0"/>
                <a:ea typeface="宋体"/>
              </a:rPr>
              <a:t>与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/>
              </a:rPr>
              <a:t>伦敦比</a:t>
            </a:r>
            <a:r>
              <a:rPr lang="zh-CN" altLang="en-US" sz="3200" b="1" dirty="0">
                <a:solidFill>
                  <a:srgbClr val="FF00FF"/>
                </a:solidFill>
                <a:latin typeface="Arial" panose="020B0604020202020204" pitchFamily="34" charset="0"/>
                <a:ea typeface="宋体"/>
              </a:rPr>
              <a:t>响晴</a:t>
            </a:r>
          </a:p>
          <a:p>
            <a:pPr lvl="0" defTabSz="685800" fontAlgn="base">
              <a:spcBef>
                <a:spcPct val="50000"/>
              </a:spcBef>
              <a:spcAft>
                <a:spcPct val="0"/>
              </a:spcAft>
            </a:pPr>
            <a:endParaRPr lang="en-US" altLang="zh-CN" sz="2100" b="1" dirty="0" smtClean="0">
              <a:solidFill>
                <a:srgbClr val="FF00FF"/>
              </a:solidFill>
              <a:latin typeface="Arial" panose="020B0604020202020204" pitchFamily="34" charset="0"/>
              <a:ea typeface="宋体"/>
            </a:endParaRPr>
          </a:p>
          <a:p>
            <a:pPr lvl="0" defTabSz="685800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rgbClr val="000000"/>
                </a:solidFill>
                <a:latin typeface="Arial" panose="020B0604020202020204" pitchFamily="34" charset="0"/>
                <a:ea typeface="宋体"/>
              </a:rPr>
              <a:t>与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/>
              </a:rPr>
              <a:t>热带比</a:t>
            </a:r>
            <a:r>
              <a:rPr lang="zh-CN" altLang="en-US" sz="3200" b="1" dirty="0">
                <a:solidFill>
                  <a:srgbClr val="FF00FF"/>
                </a:solidFill>
                <a:latin typeface="Arial" panose="020B0604020202020204" pitchFamily="34" charset="0"/>
                <a:ea typeface="宋体"/>
              </a:rPr>
              <a:t>温晴</a:t>
            </a:r>
          </a:p>
          <a:p>
            <a:pPr lvl="0" defTabSz="685800" fontAlgn="base">
              <a:spcBef>
                <a:spcPct val="50000"/>
              </a:spcBef>
              <a:spcAft>
                <a:spcPct val="0"/>
              </a:spcAft>
            </a:pPr>
            <a:endParaRPr lang="en-US" altLang="zh-CN" sz="2100" b="1" dirty="0" smtClean="0">
              <a:solidFill>
                <a:srgbClr val="FF00FF"/>
              </a:solidFill>
              <a:latin typeface="Arial" panose="020B0604020202020204" pitchFamily="34" charset="0"/>
              <a:ea typeface="宋体"/>
            </a:endParaRPr>
          </a:p>
          <a:p>
            <a:pPr lvl="0" defTabSz="685800" fontAlgn="base">
              <a:spcBef>
                <a:spcPct val="50000"/>
              </a:spcBef>
              <a:spcAft>
                <a:spcPct val="0"/>
              </a:spcAft>
            </a:pPr>
            <a:endParaRPr lang="en-US" altLang="zh-CN" sz="2100" b="1" dirty="0">
              <a:solidFill>
                <a:srgbClr val="FF00FF"/>
              </a:solidFill>
              <a:latin typeface="Arial" panose="020B0604020202020204" pitchFamily="34" charset="0"/>
              <a:ea typeface="宋体"/>
            </a:endParaRPr>
          </a:p>
          <a:p>
            <a:pPr lvl="0" defTabSz="685800" fontAlgn="base">
              <a:spcBef>
                <a:spcPct val="50000"/>
              </a:spcBef>
              <a:spcAft>
                <a:spcPct val="0"/>
              </a:spcAft>
            </a:pPr>
            <a:endParaRPr lang="en-US" altLang="zh-CN" sz="2100" b="1" dirty="0" smtClean="0">
              <a:solidFill>
                <a:srgbClr val="FF00FF"/>
              </a:solidFill>
              <a:latin typeface="Arial" panose="020B0604020202020204" pitchFamily="34" charset="0"/>
              <a:ea typeface="宋体"/>
            </a:endParaRPr>
          </a:p>
          <a:p>
            <a:pPr lvl="0" defTabSz="685800" fontAlgn="base">
              <a:spcBef>
                <a:spcPct val="50000"/>
              </a:spcBef>
              <a:spcAft>
                <a:spcPct val="0"/>
              </a:spcAft>
            </a:pPr>
            <a:endParaRPr lang="zh-CN" altLang="en-US" sz="2100" b="1" dirty="0">
              <a:solidFill>
                <a:srgbClr val="FF00FF"/>
              </a:solidFill>
              <a:latin typeface="Arial" panose="020B0604020202020204" pitchFamily="34" charset="0"/>
              <a:ea typeface="宋体"/>
            </a:endParaRPr>
          </a:p>
        </p:txBody>
      </p:sp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3168254" y="2301478"/>
            <a:ext cx="2645569" cy="300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None/>
            </a:pPr>
            <a:endParaRPr lang="zh-CN" altLang="en-US" sz="135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8" name="右大括号 17"/>
          <p:cNvSpPr/>
          <p:nvPr/>
        </p:nvSpPr>
        <p:spPr>
          <a:xfrm>
            <a:off x="10031896" y="1802296"/>
            <a:ext cx="848139" cy="3087757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10880035" y="2573373"/>
            <a:ext cx="117944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/>
              <a:t>宝地</a:t>
            </a:r>
            <a:endParaRPr lang="zh-CN" altLang="en-US" sz="6000" b="1" dirty="0"/>
          </a:p>
        </p:txBody>
      </p:sp>
    </p:spTree>
    <p:extLst>
      <p:ext uri="{BB962C8B-B14F-4D97-AF65-F5344CB8AC3E}">
        <p14:creationId xmlns:p14="http://schemas.microsoft.com/office/powerpoint/2010/main" val="1060696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5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00" y="964640"/>
            <a:ext cx="11887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</a:rPr>
              <a:t>为什么拿白求恩和其他人比较？起到什么作用</a:t>
            </a:r>
            <a:r>
              <a:rPr lang="zh-CN" altLang="en-US" sz="4400" dirty="0" smtClean="0">
                <a:solidFill>
                  <a:srgbClr val="FF0000"/>
                </a:solidFill>
              </a:rPr>
              <a:t>？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75248" y="1969478"/>
            <a:ext cx="10846191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4800" b="1" dirty="0" smtClean="0">
                <a:solidFill>
                  <a:prstClr val="black"/>
                </a:solidFill>
              </a:rPr>
              <a:t>        本文</a:t>
            </a:r>
            <a:r>
              <a:rPr lang="zh-CN" altLang="en-US" sz="4800" b="1" dirty="0">
                <a:solidFill>
                  <a:prstClr val="black"/>
                </a:solidFill>
              </a:rPr>
              <a:t>不止是为了歌颂白求恩，更是为了教育全党，向白求恩学习，所以既要讲白求恩，也要批评党内的不良现象，通过对比，使白求恩的高贵品质更加突出，通过对比，更加有力的证明了学习白求恩的必要性</a:t>
            </a:r>
            <a:r>
              <a:rPr lang="zh-CN" altLang="en-US" sz="3600" dirty="0">
                <a:solidFill>
                  <a:prstClr val="black"/>
                </a:solidFill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127438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84740" y="815925"/>
            <a:ext cx="96645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600" dirty="0" smtClean="0">
                <a:solidFill>
                  <a:srgbClr val="FF0000"/>
                </a:solidFill>
              </a:rPr>
              <a:t>   文中将</a:t>
            </a:r>
            <a:r>
              <a:rPr lang="zh-CN" altLang="en-US" sz="3600" dirty="0">
                <a:solidFill>
                  <a:srgbClr val="FF0000"/>
                </a:solidFill>
              </a:rPr>
              <a:t>第四段划分为两个层次，说说层次之间是如何过渡的？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18979" y="2278968"/>
            <a:ext cx="11127544" cy="4177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       我和白求恩同志只见过一面。后来他给我来过许多信。可是因为忙，仅回过他一封信，还不知他收到没有。对于他的死，我是很悲痛。 现在大家纪念他，可见他的精神感人之深。我们大家要学习他毫无自私自利之心的精神。从这点出发，就可以变为大有利于人民的人。一个人能力有大小，但只要有这点精神，就是一个高尚的人，一个纯粹的人，一个有道德的人，一个脱离了低级趣味的人，一个有益于人民的人。</a:t>
            </a:r>
          </a:p>
          <a:p>
            <a:endParaRPr lang="zh-CN" altLang="en-US" sz="3200" dirty="0"/>
          </a:p>
        </p:txBody>
      </p:sp>
      <p:sp>
        <p:nvSpPr>
          <p:cNvPr id="4" name="文本框 3"/>
          <p:cNvSpPr txBox="1"/>
          <p:nvPr/>
        </p:nvSpPr>
        <p:spPr>
          <a:xfrm>
            <a:off x="3643532" y="3151162"/>
            <a:ext cx="12238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//</a:t>
            </a:r>
            <a:endParaRPr lang="en-US" altLang="zh-CN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3841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38553" y="998806"/>
            <a:ext cx="1107127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          前四句先记叙自己同白求恩的交往，后四句在讲学习白求恩精神的意义。回忆同白求恩的交往，按时间顺序，先说了会面与通信，语言朴实，感情真挚，由“我”的心情扩大到大家的心情，思路十分顺当。进一步阐明了学习其精神的意义。</a:t>
            </a:r>
            <a:endParaRPr lang="zh-CN" altLang="en-US" sz="3600" b="1" dirty="0"/>
          </a:p>
        </p:txBody>
      </p:sp>
      <p:sp>
        <p:nvSpPr>
          <p:cNvPr id="4" name="文本框 3"/>
          <p:cNvSpPr txBox="1"/>
          <p:nvPr/>
        </p:nvSpPr>
        <p:spPr>
          <a:xfrm>
            <a:off x="1125415" y="4079631"/>
            <a:ext cx="1029755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600" dirty="0">
                <a:solidFill>
                  <a:prstClr val="black"/>
                </a:solidFill>
              </a:rPr>
              <a:t> </a:t>
            </a:r>
            <a:r>
              <a:rPr lang="zh-CN" altLang="en-US" sz="3600" dirty="0" smtClean="0">
                <a:solidFill>
                  <a:prstClr val="black"/>
                </a:solidFill>
              </a:rPr>
              <a:t> </a:t>
            </a:r>
            <a:r>
              <a:rPr lang="zh-CN" altLang="en-US" sz="3600" b="1" dirty="0" smtClean="0">
                <a:solidFill>
                  <a:prstClr val="black"/>
                </a:solidFill>
              </a:rPr>
              <a:t>仿写句子：</a:t>
            </a:r>
            <a:endParaRPr lang="en-US" altLang="zh-CN" sz="3600" b="1" dirty="0" smtClean="0">
              <a:solidFill>
                <a:prstClr val="black"/>
              </a:solidFill>
            </a:endParaRPr>
          </a:p>
          <a:p>
            <a:pPr lvl="0"/>
            <a:r>
              <a:rPr lang="zh-CN" altLang="en-US" sz="3600" b="1" dirty="0" smtClean="0">
                <a:solidFill>
                  <a:prstClr val="black"/>
                </a:solidFill>
              </a:rPr>
              <a:t>一个人</a:t>
            </a:r>
            <a:r>
              <a:rPr lang="zh-CN" altLang="en-US" sz="3600" b="1" dirty="0">
                <a:solidFill>
                  <a:prstClr val="black"/>
                </a:solidFill>
              </a:rPr>
              <a:t>能力有大小，但只要有这点精神，就是</a:t>
            </a:r>
            <a:r>
              <a:rPr lang="zh-CN" altLang="en-US" sz="3600" b="1" dirty="0">
                <a:solidFill>
                  <a:srgbClr val="FF0000"/>
                </a:solidFill>
              </a:rPr>
              <a:t>一个</a:t>
            </a:r>
            <a:r>
              <a:rPr lang="zh-CN" altLang="en-US" sz="3600" b="1" dirty="0">
                <a:solidFill>
                  <a:prstClr val="black"/>
                </a:solidFill>
              </a:rPr>
              <a:t>高尚</a:t>
            </a:r>
            <a:r>
              <a:rPr lang="zh-CN" altLang="en-US" sz="3600" b="1" dirty="0">
                <a:solidFill>
                  <a:srgbClr val="FF0000"/>
                </a:solidFill>
              </a:rPr>
              <a:t>的人</a:t>
            </a:r>
            <a:r>
              <a:rPr lang="zh-CN" altLang="en-US" sz="3600" b="1" dirty="0">
                <a:solidFill>
                  <a:prstClr val="black"/>
                </a:solidFill>
              </a:rPr>
              <a:t>，</a:t>
            </a:r>
            <a:r>
              <a:rPr lang="zh-CN" altLang="en-US" sz="3600" b="1" dirty="0">
                <a:solidFill>
                  <a:srgbClr val="FF0000"/>
                </a:solidFill>
              </a:rPr>
              <a:t>一个</a:t>
            </a:r>
            <a:r>
              <a:rPr lang="zh-CN" altLang="en-US" sz="3600" b="1" dirty="0">
                <a:solidFill>
                  <a:prstClr val="black"/>
                </a:solidFill>
              </a:rPr>
              <a:t>纯粹</a:t>
            </a:r>
            <a:r>
              <a:rPr lang="zh-CN" altLang="en-US" sz="3600" b="1" dirty="0">
                <a:solidFill>
                  <a:srgbClr val="FF0000"/>
                </a:solidFill>
              </a:rPr>
              <a:t>的人</a:t>
            </a:r>
            <a:r>
              <a:rPr lang="zh-CN" altLang="en-US" sz="3600" b="1" dirty="0">
                <a:solidFill>
                  <a:prstClr val="black"/>
                </a:solidFill>
              </a:rPr>
              <a:t>，</a:t>
            </a:r>
            <a:r>
              <a:rPr lang="zh-CN" altLang="en-US" sz="3600" b="1" dirty="0">
                <a:solidFill>
                  <a:srgbClr val="FF0000"/>
                </a:solidFill>
              </a:rPr>
              <a:t>一个</a:t>
            </a:r>
            <a:r>
              <a:rPr lang="zh-CN" altLang="en-US" sz="3600" b="1" dirty="0">
                <a:solidFill>
                  <a:prstClr val="black"/>
                </a:solidFill>
              </a:rPr>
              <a:t>有道德</a:t>
            </a:r>
            <a:r>
              <a:rPr lang="zh-CN" altLang="en-US" sz="3600" b="1" dirty="0">
                <a:solidFill>
                  <a:srgbClr val="FF0000"/>
                </a:solidFill>
              </a:rPr>
              <a:t>的人</a:t>
            </a:r>
            <a:r>
              <a:rPr lang="zh-CN" altLang="en-US" sz="3600" b="1" dirty="0">
                <a:solidFill>
                  <a:prstClr val="black"/>
                </a:solidFill>
              </a:rPr>
              <a:t>，</a:t>
            </a:r>
            <a:r>
              <a:rPr lang="zh-CN" altLang="en-US" sz="3600" b="1" dirty="0">
                <a:solidFill>
                  <a:srgbClr val="FF0000"/>
                </a:solidFill>
              </a:rPr>
              <a:t>一个</a:t>
            </a:r>
            <a:r>
              <a:rPr lang="zh-CN" altLang="en-US" sz="3600" b="1" dirty="0">
                <a:solidFill>
                  <a:prstClr val="black"/>
                </a:solidFill>
              </a:rPr>
              <a:t>脱离了低级趣味</a:t>
            </a:r>
            <a:r>
              <a:rPr lang="zh-CN" altLang="en-US" sz="3600" b="1" dirty="0">
                <a:solidFill>
                  <a:srgbClr val="FF0000"/>
                </a:solidFill>
              </a:rPr>
              <a:t>的人</a:t>
            </a:r>
            <a:r>
              <a:rPr lang="zh-CN" altLang="en-US" sz="3600" b="1" dirty="0">
                <a:solidFill>
                  <a:prstClr val="black"/>
                </a:solidFill>
              </a:rPr>
              <a:t>，</a:t>
            </a:r>
            <a:r>
              <a:rPr lang="zh-CN" altLang="en-US" sz="3600" b="1" dirty="0">
                <a:solidFill>
                  <a:srgbClr val="FF0000"/>
                </a:solidFill>
              </a:rPr>
              <a:t>一个</a:t>
            </a:r>
            <a:r>
              <a:rPr lang="zh-CN" altLang="en-US" sz="3600" b="1" dirty="0">
                <a:solidFill>
                  <a:prstClr val="black"/>
                </a:solidFill>
              </a:rPr>
              <a:t>有益于人民</a:t>
            </a:r>
            <a:r>
              <a:rPr lang="zh-CN" altLang="en-US" sz="3600" b="1" dirty="0">
                <a:solidFill>
                  <a:srgbClr val="FF0000"/>
                </a:solidFill>
              </a:rPr>
              <a:t>的人</a:t>
            </a:r>
            <a:r>
              <a:rPr lang="zh-CN" altLang="en-US" sz="3600" b="1" dirty="0">
                <a:solidFill>
                  <a:prstClr val="black"/>
                </a:solidFill>
              </a:rPr>
              <a:t>。</a:t>
            </a:r>
            <a:endParaRPr lang="en-US" altLang="zh-CN" sz="3600" b="1" dirty="0">
              <a:solidFill>
                <a:prstClr val="black"/>
              </a:solidFill>
            </a:endParaRPr>
          </a:p>
          <a:p>
            <a:pPr lvl="0"/>
            <a:endParaRPr lang="en-US" altLang="zh-CN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5920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</TotalTime>
  <Words>629</Words>
  <Application>Microsoft Office PowerPoint</Application>
  <PresentationFormat>宽屏</PresentationFormat>
  <Paragraphs>75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宋体</vt:lpstr>
      <vt:lpstr>Arial</vt:lpstr>
      <vt:lpstr>Calibri</vt:lpstr>
      <vt:lpstr>Calibri Light</vt:lpstr>
      <vt:lpstr>Times New Roman</vt:lpstr>
      <vt:lpstr>Office 主题</vt:lpstr>
      <vt:lpstr>1_自定义设计方案</vt:lpstr>
      <vt:lpstr>自定义设计方案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cbzx</dc:creator>
  <cp:lastModifiedBy>cbzx</cp:lastModifiedBy>
  <cp:revision>20</cp:revision>
  <dcterms:created xsi:type="dcterms:W3CDTF">2016-10-30T12:38:55Z</dcterms:created>
  <dcterms:modified xsi:type="dcterms:W3CDTF">2016-10-31T00:20:41Z</dcterms:modified>
</cp:coreProperties>
</file>